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ppt/revisionInfo.xml" ContentType="application/vnd.ms-powerpoint.revisioninfo+xml"/>
  <Override PartName="/ppt/tags/tag2.xml" ContentType="application/vnd.openxmlformats-officedocument.presentationml.tags+xml"/>
  <Override PartName="/docProps/custom.xml" ContentType="application/vnd.openxmlformats-officedocument.custom-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 id="2147483677" r:id="rId2"/>
    <p:sldMasterId id="2147483690" r:id="rId3"/>
  </p:sldMasterIdLst>
  <p:notesMasterIdLst>
    <p:notesMasterId r:id="rId17"/>
  </p:notesMasterIdLst>
  <p:handoutMasterIdLst>
    <p:handoutMasterId r:id="rId18"/>
  </p:handoutMasterIdLst>
  <p:sldIdLst>
    <p:sldId id="269" r:id="rId4"/>
    <p:sldId id="354" r:id="rId5"/>
    <p:sldId id="357" r:id="rId6"/>
    <p:sldId id="365" r:id="rId7"/>
    <p:sldId id="362" r:id="rId8"/>
    <p:sldId id="358" r:id="rId9"/>
    <p:sldId id="366" r:id="rId10"/>
    <p:sldId id="368" r:id="rId11"/>
    <p:sldId id="367" r:id="rId12"/>
    <p:sldId id="353" r:id="rId13"/>
    <p:sldId id="359" r:id="rId14"/>
    <p:sldId id="360" r:id="rId15"/>
    <p:sldId id="361" r:id="rId16"/>
  </p:sldIdLst>
  <p:sldSz cx="9144000" cy="6858000" type="screen4x3"/>
  <p:notesSz cx="6881813" cy="9296400"/>
  <p:defaultTextStyle>
    <a:defPPr>
      <a:defRPr lang="en-US"/>
    </a:defPPr>
    <a:lvl1pPr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1pPr>
    <a:lvl2pPr marL="4572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2pPr>
    <a:lvl3pPr marL="9144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3pPr>
    <a:lvl4pPr marL="13716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4pPr>
    <a:lvl5pPr marL="18288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5pPr>
    <a:lvl6pPr marL="2286000" algn="l" defTabSz="914400" rtl="0" eaLnBrk="1" latinLnBrk="0" hangingPunct="1">
      <a:defRPr sz="2600" kern="1200">
        <a:solidFill>
          <a:schemeClr val="tx1"/>
        </a:solidFill>
        <a:latin typeface="Arial" charset="0"/>
        <a:ea typeface="+mn-ea"/>
        <a:cs typeface="+mn-cs"/>
      </a:defRPr>
    </a:lvl6pPr>
    <a:lvl7pPr marL="2743200" algn="l" defTabSz="914400" rtl="0" eaLnBrk="1" latinLnBrk="0" hangingPunct="1">
      <a:defRPr sz="2600" kern="1200">
        <a:solidFill>
          <a:schemeClr val="tx1"/>
        </a:solidFill>
        <a:latin typeface="Arial" charset="0"/>
        <a:ea typeface="+mn-ea"/>
        <a:cs typeface="+mn-cs"/>
      </a:defRPr>
    </a:lvl7pPr>
    <a:lvl8pPr marL="3200400" algn="l" defTabSz="914400" rtl="0" eaLnBrk="1" latinLnBrk="0" hangingPunct="1">
      <a:defRPr sz="2600" kern="1200">
        <a:solidFill>
          <a:schemeClr val="tx1"/>
        </a:solidFill>
        <a:latin typeface="Arial" charset="0"/>
        <a:ea typeface="+mn-ea"/>
        <a:cs typeface="+mn-cs"/>
      </a:defRPr>
    </a:lvl8pPr>
    <a:lvl9pPr marL="3657600" algn="l" defTabSz="914400" rtl="0" eaLnBrk="1" latinLnBrk="0" hangingPunct="1">
      <a:defRPr sz="2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6600"/>
    <a:srgbClr val="893611"/>
    <a:srgbClr val="A44114"/>
    <a:srgbClr val="F3B99F"/>
    <a:srgbClr val="B94917"/>
    <a:srgbClr val="000066"/>
    <a:srgbClr val="00002C"/>
    <a:srgbClr val="C4E7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7155" autoAdjust="0"/>
  </p:normalViewPr>
  <p:slideViewPr>
    <p:cSldViewPr>
      <p:cViewPr varScale="1">
        <p:scale>
          <a:sx n="130" d="100"/>
          <a:sy n="130" d="100"/>
        </p:scale>
        <p:origin x="1098" y="342"/>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3149"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ustomXml" Target="../customXml/item1.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2"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spcBef>
                <a:spcPct val="0"/>
              </a:spcBef>
              <a:buClrTx/>
              <a:buSzTx/>
              <a:buFontTx/>
              <a:buNone/>
              <a:defRPr sz="1200"/>
            </a:lvl1pPr>
          </a:lstStyle>
          <a:p>
            <a:endParaRPr lang="en-US" dirty="0"/>
          </a:p>
        </p:txBody>
      </p:sp>
      <p:sp>
        <p:nvSpPr>
          <p:cNvPr id="34819" name="Rectangle 3"/>
          <p:cNvSpPr>
            <a:spLocks noGrp="1" noChangeArrowheads="1"/>
          </p:cNvSpPr>
          <p:nvPr>
            <p:ph type="dt" sz="quarter" idx="1"/>
          </p:nvPr>
        </p:nvSpPr>
        <p:spPr bwMode="auto">
          <a:xfrm>
            <a:off x="3897513"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spcBef>
                <a:spcPct val="0"/>
              </a:spcBef>
              <a:buClrTx/>
              <a:buSzTx/>
              <a:buFontTx/>
              <a:buNone/>
              <a:defRPr sz="1200"/>
            </a:lvl1pPr>
          </a:lstStyle>
          <a:p>
            <a:endParaRPr lang="en-US" dirty="0"/>
          </a:p>
        </p:txBody>
      </p:sp>
      <p:sp>
        <p:nvSpPr>
          <p:cNvPr id="34820" name="Rectangle 4"/>
          <p:cNvSpPr>
            <a:spLocks noGrp="1" noChangeArrowheads="1"/>
          </p:cNvSpPr>
          <p:nvPr>
            <p:ph type="ftr" sz="quarter" idx="2"/>
          </p:nvPr>
        </p:nvSpPr>
        <p:spPr bwMode="auto">
          <a:xfrm>
            <a:off x="2"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spcBef>
                <a:spcPct val="0"/>
              </a:spcBef>
              <a:buClrTx/>
              <a:buSzTx/>
              <a:buFontTx/>
              <a:buNone/>
              <a:defRPr sz="1200"/>
            </a:lvl1pPr>
          </a:lstStyle>
          <a:p>
            <a:endParaRPr lang="en-US" dirty="0"/>
          </a:p>
        </p:txBody>
      </p:sp>
      <p:sp>
        <p:nvSpPr>
          <p:cNvPr id="34821" name="Rectangle 5"/>
          <p:cNvSpPr>
            <a:spLocks noGrp="1" noChangeArrowheads="1"/>
          </p:cNvSpPr>
          <p:nvPr>
            <p:ph type="sldNum" sz="quarter" idx="3"/>
          </p:nvPr>
        </p:nvSpPr>
        <p:spPr bwMode="auto">
          <a:xfrm>
            <a:off x="3897513"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spcBef>
                <a:spcPct val="0"/>
              </a:spcBef>
              <a:buClrTx/>
              <a:buSzTx/>
              <a:buFontTx/>
              <a:buNone/>
              <a:defRPr sz="1200"/>
            </a:lvl1pPr>
          </a:lstStyle>
          <a:p>
            <a:fld id="{F0B6EC5B-DE15-4B62-9DC0-DE1BD893DD16}" type="slidenum">
              <a:rPr lang="en-US"/>
              <a:pPr/>
              <a:t>‹#›</a:t>
            </a:fld>
            <a:endParaRPr lang="en-US" dirty="0"/>
          </a:p>
        </p:txBody>
      </p:sp>
    </p:spTree>
    <p:extLst>
      <p:ext uri="{BB962C8B-B14F-4D97-AF65-F5344CB8AC3E}">
        <p14:creationId xmlns:p14="http://schemas.microsoft.com/office/powerpoint/2010/main" val="1824868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spcBef>
                <a:spcPct val="0"/>
              </a:spcBef>
              <a:buClrTx/>
              <a:buSzTx/>
              <a:buFontTx/>
              <a:buNone/>
              <a:defRPr sz="1200"/>
            </a:lvl1pPr>
          </a:lstStyle>
          <a:p>
            <a:endParaRPr lang="en-US" dirty="0"/>
          </a:p>
        </p:txBody>
      </p:sp>
      <p:sp>
        <p:nvSpPr>
          <p:cNvPr id="26627" name="Rectangle 3"/>
          <p:cNvSpPr>
            <a:spLocks noGrp="1" noChangeArrowheads="1"/>
          </p:cNvSpPr>
          <p:nvPr>
            <p:ph type="dt" idx="1"/>
          </p:nvPr>
        </p:nvSpPr>
        <p:spPr bwMode="auto">
          <a:xfrm>
            <a:off x="3897513" y="0"/>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spcBef>
                <a:spcPct val="0"/>
              </a:spcBef>
              <a:buClrTx/>
              <a:buSzTx/>
              <a:buFontTx/>
              <a:buNone/>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688805" y="4416428"/>
            <a:ext cx="5504204"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630" name="Rectangle 6"/>
          <p:cNvSpPr>
            <a:spLocks noGrp="1" noChangeArrowheads="1"/>
          </p:cNvSpPr>
          <p:nvPr>
            <p:ph type="ftr" sz="quarter" idx="4"/>
          </p:nvPr>
        </p:nvSpPr>
        <p:spPr bwMode="auto">
          <a:xfrm>
            <a:off x="2"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spcBef>
                <a:spcPct val="0"/>
              </a:spcBef>
              <a:buClrTx/>
              <a:buSzTx/>
              <a:buFontTx/>
              <a:buNone/>
              <a:defRPr sz="1200"/>
            </a:lvl1pPr>
          </a:lstStyle>
          <a:p>
            <a:endParaRPr lang="en-US" dirty="0"/>
          </a:p>
        </p:txBody>
      </p:sp>
      <p:sp>
        <p:nvSpPr>
          <p:cNvPr id="26631" name="Rectangle 7"/>
          <p:cNvSpPr>
            <a:spLocks noGrp="1" noChangeArrowheads="1"/>
          </p:cNvSpPr>
          <p:nvPr>
            <p:ph type="sldNum" sz="quarter" idx="5"/>
          </p:nvPr>
        </p:nvSpPr>
        <p:spPr bwMode="auto">
          <a:xfrm>
            <a:off x="3897513" y="8829675"/>
            <a:ext cx="298274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spcBef>
                <a:spcPct val="0"/>
              </a:spcBef>
              <a:buClrTx/>
              <a:buSzTx/>
              <a:buFontTx/>
              <a:buNone/>
              <a:defRPr sz="1200"/>
            </a:lvl1pPr>
          </a:lstStyle>
          <a:p>
            <a:fld id="{823FACB9-4E35-4CB3-835A-2EBF55FAEDE3}" type="slidenum">
              <a:rPr lang="en-US"/>
              <a:pPr/>
              <a:t>‹#›</a:t>
            </a:fld>
            <a:endParaRPr lang="en-US" dirty="0"/>
          </a:p>
        </p:txBody>
      </p:sp>
    </p:spTree>
    <p:extLst>
      <p:ext uri="{BB962C8B-B14F-4D97-AF65-F5344CB8AC3E}">
        <p14:creationId xmlns:p14="http://schemas.microsoft.com/office/powerpoint/2010/main" val="9718694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5EDED018-2C2C-4967-AD1D-CA51F6017C17}" type="datetime1">
              <a:rPr lang="en-US" altLang="en-US" smtClean="0"/>
              <a:t>10/11/2018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D78A5809-6542-4A21-8F2B-E12A3F656065}"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291156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9805134F-074A-4FAC-8CCC-2120C8DD2350}"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411312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D5819CB-5C3E-4126-97D1-2F8EE367080E}"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325170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0AA13DF8-09FB-4B9F-BB94-4D9287C076A4}" type="datetime1">
              <a:rPr lang="en-US" altLang="en-US" smtClean="0"/>
              <a:t>10/11/2018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619852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248B4615-9261-41F2-ACF9-07362FD97CC3}"/>
              </a:ext>
            </a:extLst>
          </p:cNvPr>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446" name="think-cell Slide" r:id="rId4" imgW="631" imgH="631" progId="TCLayout.ActiveDocument.1">
                  <p:embed/>
                </p:oleObj>
              </mc:Choice>
              <mc:Fallback>
                <p:oleObj name="think-cell Slide" r:id="rId4" imgW="631" imgH="631" progId="TCLayout.ActiveDocument.1">
                  <p:embed/>
                  <p:pic>
                    <p:nvPicPr>
                      <p:cNvPr id="7" name="Object 6" hidden="1">
                        <a:extLst>
                          <a:ext uri="{FF2B5EF4-FFF2-40B4-BE49-F238E27FC236}">
                            <a16:creationId xmlns:a16="http://schemas.microsoft.com/office/drawing/2014/main" id="{248B4615-9261-41F2-ACF9-07362FD97CC3}"/>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090D1EB3-BF4D-4D01-9F58-BBC137432A30}"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a:xfrm>
            <a:off x="6705600" y="6248400"/>
            <a:ext cx="2133600" cy="457200"/>
          </a:xfrm>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382816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45FEC7B9-4BE3-4241-8BF5-4B830F4DC121}"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80152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020B274E-0AA9-412B-819A-0E1618726893}"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256113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6FDD6140-64F2-4998-AE28-48030E9C5150}" type="datetime1">
              <a:rPr lang="en-US" altLang="en-US" smtClean="0"/>
              <a:t>10/11/2018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33312244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F9B31B4D-49D9-4206-9B2C-B98DE47E391C}" type="datetime1">
              <a:rPr lang="en-US" altLang="en-US" smtClean="0"/>
              <a:t>10/11/2018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24393449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89DFA39-09AE-40D6-905C-C5B12F7EFA95}" type="datetime1">
              <a:rPr lang="en-US" altLang="en-US" smtClean="0"/>
              <a:t>10/11/2018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422998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58FB689B-8045-4158-932A-49483FB23C36}"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036072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F968960-C53C-43BF-A008-4BBF88FE62B5}"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8878002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3BBD792E-C298-45CE-9439-E306612D4D11}"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1707962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74818C5C-B8DA-4018-811A-926294E35539}"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23884726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26E195A8-A90E-4CFF-B04C-F1CE615B5AA5}"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4562771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fld id="{AF5715D1-FED8-4904-8779-2EF9A75C77C5}" type="datetime1">
              <a:rPr lang="en-US" altLang="en-US" smtClean="0"/>
              <a:t>10/11/2018</a:t>
            </a:fld>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r>
              <a:rPr lang="en-US" altLang="en-US" dirty="0"/>
              <a:t>Add a footer</a:t>
            </a:r>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11397009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fld id="{E3C4A42A-56D6-429C-A16A-520B54054F65}"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8155968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8488F65E-A70E-4471-B7DF-92048B99381B}"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391461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4373A19B-9AAC-48FA-9502-756BD46B6022}"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13596423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4B2DD597-2AD5-4290-B24B-2403C9A36BD3}" type="datetime1">
              <a:rPr lang="en-US" altLang="en-US" smtClean="0"/>
              <a:t>10/11/2018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29099391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2802E023-FF9E-43BD-8DBE-CD75EB4F6C5B}" type="datetime1">
              <a:rPr lang="en-US" altLang="en-US" smtClean="0"/>
              <a:t>10/11/2018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346703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fld id="{516B97C2-FB35-4674-B303-5D21966B1E06}"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219752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51516CF-06C9-4C61-8BFC-00BCA28145B2}" type="datetime1">
              <a:rPr lang="en-US" altLang="en-US" smtClean="0"/>
              <a:t>10/11/2018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4460053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A58B646E-141F-45E5-86D4-6197B1882226}"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21974811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068850D0-71FC-4A88-A69C-6750A19E1A10}"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494926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B9657156-786A-429C-A612-696D62F0875E}"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19825098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5E6172A3-0809-4E0B-9632-08655EE345FF}" type="datetime1">
              <a:rPr lang="en-US" altLang="en-US" smtClean="0"/>
              <a:t>10/11/2018</a:t>
            </a:fld>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Add a footer</a:t>
            </a:r>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25958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fld id="{D9BC2062-3C36-4AF9-A80D-F4CEA75B65E7}"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103735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316028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fld id="{A596B79D-DE0B-48DD-8CFC-0FFAE6FEC24A}" type="datetime1">
              <a:rPr lang="en-US" altLang="en-US" smtClean="0"/>
              <a:t>10/11/2018</a:t>
            </a:fld>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Add a footer</a:t>
            </a:r>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39325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B725824E-E93B-4ECD-8FCC-9238740A3AAC}" type="datetime1">
              <a:rPr lang="en-US" altLang="en-US" smtClean="0"/>
              <a:t>10/11/2018</a:t>
            </a:fld>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Add a footer</a:t>
            </a:r>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8673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9468F5D-B058-4C62-B849-77927185E9F7}" type="datetime1">
              <a:rPr lang="en-US" altLang="en-US" smtClean="0"/>
              <a:t>10/11/2018</a:t>
            </a:fld>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Add a footer</a:t>
            </a:r>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1251094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fld id="{4E2C1672-BD6C-4AEA-AD6A-A4FA2C7F4779}" type="datetime1">
              <a:rPr lang="en-US" altLang="en-US" smtClean="0"/>
              <a:t>10/11/2018</a:t>
            </a:fld>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Add a footer</a:t>
            </a:r>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30924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vmlDrawing" Target="../drawings/vmlDrawing1.v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1.PNG"/><Relationship Id="rId2" Type="http://schemas.openxmlformats.org/officeDocument/2006/relationships/slideLayout" Target="../slideLayouts/slideLayout14.xml"/><Relationship Id="rId16" Type="http://schemas.openxmlformats.org/officeDocument/2006/relationships/image" Target="../media/image2.em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oleObject" Target="../embeddings/oleObject1.bin"/><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DC615F7C-C171-4863-B604-5F9E46BA61FF}" type="datetime1">
              <a:rPr lang="en-US" altLang="en-US" smtClean="0"/>
              <a:t>10/11/2018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703"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D1592A75-2367-45D2-ADFA-9ED899E65608}"/>
              </a:ext>
            </a:extLst>
          </p:cNvPr>
          <p:cNvGraphicFramePr>
            <a:graphicFrameLocks noChangeAspect="1"/>
          </p:cNvGraphicFramePr>
          <p:nvPr userDrawn="1">
            <p:custDataLst>
              <p:tags r:id="rId14"/>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22" name="think-cell Slide" r:id="rId15" imgW="631" imgH="631" progId="TCLayout.ActiveDocument.1">
                  <p:embed/>
                </p:oleObj>
              </mc:Choice>
              <mc:Fallback>
                <p:oleObj name="think-cell Slide" r:id="rId15" imgW="631" imgH="631" progId="TCLayout.ActiveDocument.1">
                  <p:embed/>
                  <p:pic>
                    <p:nvPicPr>
                      <p:cNvPr id="2" name="Object 1" hidden="1">
                        <a:extLst>
                          <a:ext uri="{FF2B5EF4-FFF2-40B4-BE49-F238E27FC236}">
                            <a16:creationId xmlns:a16="http://schemas.microsoft.com/office/drawing/2014/main" id="{D1592A75-2367-45D2-ADFA-9ED899E65608}"/>
                          </a:ext>
                        </a:extLst>
                      </p:cNvPr>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21724C3A-ED8A-4E4C-9D65-F5B2AC57561C}" type="datetime1">
              <a:rPr lang="en-US" altLang="en-US" smtClean="0"/>
              <a:t>10/11/2018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29071397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fld id="{0F598CD3-A2FD-4BBD-A601-752D4BD1A859}" type="datetime1">
              <a:rPr lang="en-US" altLang="en-US" smtClean="0"/>
              <a:t>10/11/2018</a:t>
            </a:fld>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r>
              <a:rPr lang="en-US" altLang="en-US" dirty="0"/>
              <a:t>Add a footer</a:t>
            </a:r>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209581274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eginfo.legislature.ca.gov/faces/billNavClient.xhtml?bill_id=201720180SB179" TargetMode="External"/><Relationship Id="rId2" Type="http://schemas.openxmlformats.org/officeDocument/2006/relationships/hyperlink" Target="https://leginfo.legislature.ca.gov/faces/billNavClient.xhtml?bill_id=201520160AB959" TargetMode="External"/><Relationship Id="rId1" Type="http://schemas.openxmlformats.org/officeDocument/2006/relationships/slideLayout" Target="../slideLayouts/slideLayout2.xml"/><Relationship Id="rId4" Type="http://schemas.openxmlformats.org/officeDocument/2006/relationships/hyperlink" Target="http://www.cdss.ca.gov/cdssweb/entres/forms/English/SAWS2PLUS.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cdss.ca.gov/lettersnotices/EntRes/getinfo/acl/2013/13-17.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dhcs.ca.gov/services/medi-cal/eligibility/Documents/MEDIL/2014/I14-54.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dss.ca.gov/Portals/9/ACL/2018/18-33.pdf?ver=2018-03-30-162512-837" TargetMode="External"/><Relationship Id="rId2" Type="http://schemas.openxmlformats.org/officeDocument/2006/relationships/hyperlink" Target="http://www.cdss.ca.gov/Portals/9/ACL/2018/18-75.pdf?ver=2018-06-29-154739-13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2.xml"/><Relationship Id="rId4" Type="http://schemas.openxmlformats.org/officeDocument/2006/relationships/hyperlink" Target="http://www.cdss.ca.gov/Portals/9/ACL/2018/18-92R.pdf?ver=2018-08-03-100436-02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2.xml"/><Relationship Id="rId4" Type="http://schemas.openxmlformats.org/officeDocument/2006/relationships/hyperlink" Target="http://www.cdss.ca.gov/Portals/9/ACL/2018/18-92R.pdf?ver=2018-08-03-100436-027"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2.xml"/><Relationship Id="rId4" Type="http://schemas.openxmlformats.org/officeDocument/2006/relationships/hyperlink" Target="http://www.cdss.ca.gov/Portals/9/ACL/2018/18-08.pdf?ver=2018-01-26-152452-61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dss.ca.gov/Portals/9/ACL/2018/18-82.pdf?ver=2018-08-02-141654-947" TargetMode="External"/><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0C61AC-03E0-463D-A8A9-590EA2A05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5464"/>
            <a:ext cx="6858000" cy="5299364"/>
          </a:xfrm>
          <a:prstGeom prst="rect">
            <a:avLst/>
          </a:prstGeom>
        </p:spPr>
      </p:pic>
      <p:sp>
        <p:nvSpPr>
          <p:cNvPr id="5" name="Subtitle 4">
            <a:extLst>
              <a:ext uri="{FF2B5EF4-FFF2-40B4-BE49-F238E27FC236}">
                <a16:creationId xmlns:a16="http://schemas.microsoft.com/office/drawing/2014/main" id="{D655BBED-E65C-4B70-99E3-9318D4F249A0}"/>
              </a:ext>
            </a:extLst>
          </p:cNvPr>
          <p:cNvSpPr>
            <a:spLocks noGrp="1"/>
          </p:cNvSpPr>
          <p:nvPr>
            <p:ph type="subTitle" idx="1"/>
          </p:nvPr>
        </p:nvSpPr>
        <p:spPr/>
        <p:txBody>
          <a:bodyPr/>
          <a:lstStyle/>
          <a:p>
            <a:pPr algn="ctr"/>
            <a:r>
              <a:rPr lang="en-US" sz="4000" dirty="0"/>
              <a:t>Policy Implementation </a:t>
            </a:r>
          </a:p>
          <a:p>
            <a:endParaRPr lang="en-US" sz="2400" dirty="0"/>
          </a:p>
          <a:p>
            <a:pPr algn="ctr"/>
            <a:r>
              <a:rPr lang="en-US" sz="3600" dirty="0"/>
              <a:t>October 18, 2018</a:t>
            </a:r>
          </a:p>
        </p:txBody>
      </p:sp>
    </p:spTree>
    <p:extLst>
      <p:ext uri="{BB962C8B-B14F-4D97-AF65-F5344CB8AC3E}">
        <p14:creationId xmlns:p14="http://schemas.microsoft.com/office/powerpoint/2010/main" val="342948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63860272"/>
              </p:ext>
            </p:extLst>
          </p:nvPr>
        </p:nvGraphicFramePr>
        <p:xfrm>
          <a:off x="228600" y="1524000"/>
          <a:ext cx="8686800" cy="30175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685800">
                  <a:extLst>
                    <a:ext uri="{9D8B030D-6E8A-4147-A177-3AD203B41FA5}">
                      <a16:colId xmlns:a16="http://schemas.microsoft.com/office/drawing/2014/main" val="4121115089"/>
                    </a:ext>
                  </a:extLst>
                </a:gridCol>
                <a:gridCol w="54864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Notice of Action Requirements at Annual Renewal or Change in Circumstance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Draft ACWDL received on 4/17/18</a:t>
                      </a:r>
                    </a:p>
                  </a:txBody>
                  <a:tcPr/>
                </a:tc>
                <a:tc>
                  <a:txBody>
                    <a:bodyPr/>
                    <a:lstStyle/>
                    <a:p>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r>
                        <a:rPr lang="en-US" sz="1000" baseline="0" dirty="0">
                          <a:latin typeface="+mn-lt"/>
                          <a:cs typeface="Arial" panose="020B0604020202020204" pitchFamily="34" charset="0"/>
                        </a:rPr>
                        <a:t> 100708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TBD</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202724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Analysis</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TBD</a:t>
                      </a:r>
                      <a:endParaRPr lang="en-US" sz="1000" dirty="0">
                        <a:latin typeface="+mn-lt"/>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kern="1200" baseline="0" dirty="0">
                          <a:solidFill>
                            <a:schemeClr val="dk1"/>
                          </a:solidFill>
                          <a:effectLst/>
                          <a:latin typeface="+mn-lt"/>
                          <a:ea typeface="+mn-ea"/>
                          <a:cs typeface="+mn-cs"/>
                        </a:rPr>
                        <a:t>No change since last meeting.</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In accordance with Federal Regulations, counties are required to send a Notice of Action  to MAGI beneficiaries who have no change in their eligibility or level of benefits at annual renewal or when an eligibility determination at change in circumstance results in resetting the annual renewal date. </a:t>
                      </a:r>
                    </a:p>
                    <a:p>
                      <a:endParaRPr lang="en-US" sz="1000" b="1" i="0" u="none" strike="noStrike" kern="1200" baseline="0" dirty="0">
                        <a:solidFill>
                          <a:schemeClr val="dk1"/>
                        </a:solidFill>
                        <a:latin typeface="+mn-lt"/>
                        <a:ea typeface="+mn-ea"/>
                        <a:cs typeface="+mn-cs"/>
                      </a:endParaRPr>
                    </a:p>
                    <a:p>
                      <a:r>
                        <a:rPr lang="en-US" sz="1000" kern="1200" dirty="0">
                          <a:solidFill>
                            <a:schemeClr val="dk1"/>
                          </a:solidFill>
                          <a:effectLst/>
                          <a:latin typeface="+mn-lt"/>
                          <a:ea typeface="+mn-ea"/>
                          <a:cs typeface="+mn-cs"/>
                        </a:rPr>
                        <a:t>In the draft ACWDL it states that SAWS must make all necessary programming changes to automate the use of the MAGI and Non-MAGI NOA snippet language included within this ACWDL no later than six months after the release of this ACWDL. The final ACWDL is pending.</a:t>
                      </a:r>
                    </a:p>
                    <a:p>
                      <a:r>
                        <a:rPr lang="en-US" sz="1000" b="1" kern="1200" dirty="0">
                          <a:solidFill>
                            <a:schemeClr val="dk1"/>
                          </a:solidFill>
                          <a:effectLst/>
                          <a:latin typeface="+mn-lt"/>
                          <a:ea typeface="+mn-ea"/>
                          <a:cs typeface="+mn-cs"/>
                        </a:rPr>
                        <a:t>  </a:t>
                      </a:r>
                      <a:endParaRPr lang="en-US" sz="1000" b="1"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r>
                        <a:rPr lang="en-US" sz="1000" b="1" i="0" u="none" strike="noStrike" kern="1200" baseline="0" dirty="0">
                          <a:solidFill>
                            <a:schemeClr val="dk1"/>
                          </a:solidFill>
                          <a:latin typeface="+mn-lt"/>
                          <a:ea typeface="+mn-ea"/>
                          <a:cs typeface="+mn-cs"/>
                        </a:rPr>
                        <a:t>:</a:t>
                      </a:r>
                    </a:p>
                    <a:p>
                      <a:r>
                        <a:rPr lang="en-US" sz="1000" b="0" i="0" u="none" strike="noStrike" kern="1200" baseline="0" dirty="0">
                          <a:solidFill>
                            <a:schemeClr val="dk1"/>
                          </a:solidFill>
                          <a:latin typeface="+mn-lt"/>
                          <a:ea typeface="+mn-ea"/>
                          <a:cs typeface="+mn-cs"/>
                        </a:rPr>
                        <a:t>The design team, consortium staff, and QA staff reviewed the draft ACWDL and provided comments to DHCS on 4/24/18.</a:t>
                      </a:r>
                    </a:p>
                  </a:txBody>
                  <a:tcPr/>
                </a:tc>
                <a:extLst>
                  <a:ext uri="{0D108BD9-81ED-4DB2-BD59-A6C34878D82A}">
                    <a16:rowId xmlns:a16="http://schemas.microsoft.com/office/drawing/2014/main" val="4118157124"/>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10</a:t>
            </a:fld>
            <a:endParaRPr lang="en-US" altLang="en-US" dirty="0"/>
          </a:p>
        </p:txBody>
      </p:sp>
    </p:spTree>
    <p:extLst>
      <p:ext uri="{BB962C8B-B14F-4D97-AF65-F5344CB8AC3E}">
        <p14:creationId xmlns:p14="http://schemas.microsoft.com/office/powerpoint/2010/main" val="731740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28600"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361574004"/>
              </p:ext>
            </p:extLst>
          </p:nvPr>
        </p:nvGraphicFramePr>
        <p:xfrm>
          <a:off x="228600" y="1524000"/>
          <a:ext cx="8682605" cy="4998720"/>
        </p:xfrm>
        <a:graphic>
          <a:graphicData uri="http://schemas.openxmlformats.org/drawingml/2006/table">
            <a:tbl>
              <a:tblPr firstRow="1" bandRow="1">
                <a:tableStyleId>{5C22544A-7EE6-4342-B048-85BDC9FD1C3A}</a:tableStyleId>
              </a:tblPr>
              <a:tblGrid>
                <a:gridCol w="895113">
                  <a:extLst>
                    <a:ext uri="{9D8B030D-6E8A-4147-A177-3AD203B41FA5}">
                      <a16:colId xmlns:a16="http://schemas.microsoft.com/office/drawing/2014/main" val="2598880486"/>
                    </a:ext>
                  </a:extLst>
                </a:gridCol>
                <a:gridCol w="856640">
                  <a:extLst>
                    <a:ext uri="{9D8B030D-6E8A-4147-A177-3AD203B41FA5}">
                      <a16:colId xmlns:a16="http://schemas.microsoft.com/office/drawing/2014/main" val="608750300"/>
                    </a:ext>
                  </a:extLst>
                </a:gridCol>
                <a:gridCol w="897177">
                  <a:extLst>
                    <a:ext uri="{9D8B030D-6E8A-4147-A177-3AD203B41FA5}">
                      <a16:colId xmlns:a16="http://schemas.microsoft.com/office/drawing/2014/main" val="3016906105"/>
                    </a:ext>
                  </a:extLst>
                </a:gridCol>
                <a:gridCol w="882977">
                  <a:extLst>
                    <a:ext uri="{9D8B030D-6E8A-4147-A177-3AD203B41FA5}">
                      <a16:colId xmlns:a16="http://schemas.microsoft.com/office/drawing/2014/main" val="4121115089"/>
                    </a:ext>
                  </a:extLst>
                </a:gridCol>
                <a:gridCol w="5150698">
                  <a:extLst>
                    <a:ext uri="{9D8B030D-6E8A-4147-A177-3AD203B41FA5}">
                      <a16:colId xmlns:a16="http://schemas.microsoft.com/office/drawing/2014/main" val="1591799146"/>
                    </a:ext>
                  </a:extLst>
                </a:gridCol>
              </a:tblGrid>
              <a:tr h="67290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325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Gender Recognition ACT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hlinkClick r:id="rId2"/>
                        </a:rPr>
                        <a:t>AB 959</a:t>
                      </a:r>
                      <a:r>
                        <a:rPr lang="en-US" sz="1000" baseline="0" dirty="0">
                          <a:latin typeface="+mn-lt"/>
                          <a:cs typeface="Arial" panose="020B0604020202020204" pitchFamily="34" charset="0"/>
                        </a:rPr>
                        <a:t> /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hlinkClick r:id="rId3"/>
                        </a:rPr>
                        <a:t>SB 179</a:t>
                      </a: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Draft ACL/Form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Received 7/30/18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endParaRPr lang="en-US" sz="1000" dirty="0"/>
                    </a:p>
                  </a:txBody>
                  <a:tcPr/>
                </a:tc>
                <a:tc>
                  <a:txBody>
                    <a:bodyPr/>
                    <a:lstStyle/>
                    <a:p>
                      <a:r>
                        <a:rPr lang="en-US" sz="1000" dirty="0"/>
                        <a:t>7/1/2018</a:t>
                      </a:r>
                    </a:p>
                  </a:txBody>
                  <a:tcPr/>
                </a:tc>
                <a:tc>
                  <a:txBody>
                    <a:bodyPr/>
                    <a:lstStyle/>
                    <a:p>
                      <a:r>
                        <a:rPr lang="en-US" sz="1000" dirty="0">
                          <a:solidFill>
                            <a:schemeClr val="tx1"/>
                          </a:solidFill>
                          <a:latin typeface="+mn-lt"/>
                          <a:cs typeface="Arial" panose="020B0604020202020204" pitchFamily="34" charset="0"/>
                        </a:rPr>
                        <a:t>SCR </a:t>
                      </a:r>
                    </a:p>
                    <a:p>
                      <a:r>
                        <a:rPr lang="en-US" sz="1000" dirty="0">
                          <a:solidFill>
                            <a:schemeClr val="tx1"/>
                          </a:solidFill>
                          <a:latin typeface="+mn-lt"/>
                          <a:cs typeface="Arial" panose="020B0604020202020204" pitchFamily="34" charset="0"/>
                        </a:rPr>
                        <a:t>101841</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TBD</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a:t>
                      </a:r>
                    </a:p>
                    <a:p>
                      <a:pPr lvl="0">
                        <a:buNone/>
                      </a:pPr>
                      <a:r>
                        <a:rPr lang="en-US" sz="1000" dirty="0">
                          <a:solidFill>
                            <a:srgbClr val="000000"/>
                          </a:solidFill>
                          <a:latin typeface="+mn-lt"/>
                          <a:cs typeface="Arial"/>
                        </a:rPr>
                        <a:t>202458</a:t>
                      </a:r>
                    </a:p>
                    <a:p>
                      <a:pPr lvl="0">
                        <a:buNone/>
                      </a:pPr>
                      <a:endParaRPr lang="en-US" sz="1000" dirty="0">
                        <a:solidFill>
                          <a:srgbClr val="000000"/>
                        </a:solidFill>
                        <a:latin typeface="+mn-lt"/>
                        <a:cs typeface="Arial"/>
                      </a:endParaRPr>
                    </a:p>
                    <a:p>
                      <a:pPr lvl="0">
                        <a:buNone/>
                      </a:pPr>
                      <a:r>
                        <a:rPr lang="en-US" sz="1000" dirty="0">
                          <a:solidFill>
                            <a:srgbClr val="000000"/>
                          </a:solidFill>
                          <a:latin typeface="+mn-lt"/>
                          <a:cs typeface="Arial"/>
                        </a:rPr>
                        <a:t>Analysis</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dk1"/>
                          </a:solidFill>
                          <a:effectLst/>
                          <a:latin typeface="+mn-lt"/>
                          <a:ea typeface="+mn-ea"/>
                          <a:cs typeface="+mn-cs"/>
                        </a:rPr>
                        <a:t>No change since last meeting</a:t>
                      </a:r>
                      <a:r>
                        <a:rPr lang="en-US" sz="1000" kern="1200" baseline="0" dirty="0">
                          <a:solidFill>
                            <a:schemeClr val="dk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CDSS was working on revising the SAWS 2 Plus  to include additional programs, newly passed legislative requirements to track sexual orientation/gender identity (SOGI), incorporate the SAWS 2A SAR information  and align with the CMS requirements for the health care program application requirements. As of December 2017, this effort is on hold.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At the December SAWS policy meeting, CDSS informed SAWS that they are working on a modified version of the SAWS 2 PLUS which will only include five questions.  The modified version will be known as the SAWS 1 Plus. </a:t>
                      </a:r>
                      <a:r>
                        <a:rPr lang="en-US" sz="1000" kern="1200" dirty="0">
                          <a:solidFill>
                            <a:schemeClr val="dk1"/>
                          </a:solidFill>
                          <a:effectLst/>
                          <a:latin typeface="+mn-lt"/>
                          <a:ea typeface="+mn-ea"/>
                          <a:cs typeface="+mn-cs"/>
                        </a:rPr>
                        <a:t>The first five questions of the streamlined </a:t>
                      </a:r>
                      <a:r>
                        <a:rPr lang="en-US" sz="1000" u="sng" kern="1200" dirty="0">
                          <a:solidFill>
                            <a:schemeClr val="dk1"/>
                          </a:solidFill>
                          <a:effectLst/>
                          <a:latin typeface="+mn-lt"/>
                          <a:ea typeface="+mn-ea"/>
                          <a:cs typeface="+mn-cs"/>
                          <a:hlinkClick r:id="rId4"/>
                        </a:rPr>
                        <a:t>SAWS 2 Plus</a:t>
                      </a:r>
                      <a:r>
                        <a:rPr lang="en-US" sz="1000" u="sng" kern="1200" dirty="0">
                          <a:solidFill>
                            <a:schemeClr val="dk1"/>
                          </a:solidFill>
                          <a:effectLst/>
                          <a:latin typeface="+mn-lt"/>
                          <a:ea typeface="+mn-ea"/>
                          <a:cs typeface="+mn-cs"/>
                        </a:rPr>
                        <a:t> </a:t>
                      </a:r>
                      <a:r>
                        <a:rPr lang="en-US" sz="1000" kern="1200" dirty="0">
                          <a:solidFill>
                            <a:schemeClr val="dk1"/>
                          </a:solidFill>
                          <a:effectLst/>
                          <a:latin typeface="+mn-lt"/>
                          <a:ea typeface="+mn-ea"/>
                          <a:cs typeface="+mn-cs"/>
                        </a:rPr>
                        <a:t>application, now</a:t>
                      </a:r>
                      <a:r>
                        <a:rPr lang="en-US" sz="1000" kern="1200" baseline="0" dirty="0">
                          <a:solidFill>
                            <a:schemeClr val="dk1"/>
                          </a:solidFill>
                          <a:effectLst/>
                          <a:latin typeface="+mn-lt"/>
                          <a:ea typeface="+mn-ea"/>
                          <a:cs typeface="+mn-cs"/>
                        </a:rPr>
                        <a:t> make up the </a:t>
                      </a:r>
                      <a:r>
                        <a:rPr lang="en-US" sz="1000" kern="1200" dirty="0">
                          <a:solidFill>
                            <a:schemeClr val="dk1"/>
                          </a:solidFill>
                          <a:effectLst/>
                          <a:latin typeface="+mn-lt"/>
                          <a:ea typeface="+mn-ea"/>
                          <a:cs typeface="+mn-cs"/>
                        </a:rPr>
                        <a:t>State Automated Welfare Systems (SAWS) 1 Plus.</a:t>
                      </a:r>
                      <a:r>
                        <a:rPr lang="en-US" sz="1000" kern="1200" baseline="0" dirty="0">
                          <a:solidFill>
                            <a:schemeClr val="dk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effectLst/>
                          <a:latin typeface="+mn-lt"/>
                          <a:ea typeface="+mn-ea"/>
                          <a:cs typeface="+mn-cs"/>
                        </a:rPr>
                        <a:t>On July 31, 2018 CDSS notified SAWS that the SAWS 2 PLUS and the SAWS 1 PLUS revisions are on hold. However, they are developing a new form CW 2223 that will be used to document the </a:t>
                      </a:r>
                      <a:r>
                        <a:rPr lang="en-US" sz="1000" kern="1200" dirty="0">
                          <a:solidFill>
                            <a:schemeClr val="dk1"/>
                          </a:solidFill>
                          <a:effectLst/>
                          <a:latin typeface="+mn-lt"/>
                          <a:ea typeface="+mn-ea"/>
                          <a:cs typeface="+mn-cs"/>
                        </a:rPr>
                        <a:t>applicant(s)/recipient(s) to answer the SOGI questions. SAWS received the draft ACL and CW 2223 form on July 30, 2018. CalACES sent comments to CDSS on the draft ACL and form in early August.</a:t>
                      </a:r>
                      <a:endParaRPr lang="en-US" sz="1000" kern="1200" baseline="0" dirty="0">
                        <a:solidFill>
                          <a:schemeClr val="tx1"/>
                        </a:solidFill>
                        <a:effectLst/>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11</a:t>
            </a:fld>
            <a:endParaRPr lang="en-US" altLang="en-US" dirty="0"/>
          </a:p>
        </p:txBody>
      </p:sp>
    </p:spTree>
    <p:extLst>
      <p:ext uri="{BB962C8B-B14F-4D97-AF65-F5344CB8AC3E}">
        <p14:creationId xmlns:p14="http://schemas.microsoft.com/office/powerpoint/2010/main" val="2701773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28600"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514878542"/>
              </p:ext>
            </p:extLst>
          </p:nvPr>
        </p:nvGraphicFramePr>
        <p:xfrm>
          <a:off x="228600" y="1524000"/>
          <a:ext cx="8686800" cy="3352800"/>
        </p:xfrm>
        <a:graphic>
          <a:graphicData uri="http://schemas.openxmlformats.org/drawingml/2006/table">
            <a:tbl>
              <a:tblPr firstRow="1" bandRow="1">
                <a:tableStyleId>{5C22544A-7EE6-4342-B048-85BDC9FD1C3A}</a:tableStyleId>
              </a:tblPr>
              <a:tblGrid>
                <a:gridCol w="895546">
                  <a:extLst>
                    <a:ext uri="{9D8B030D-6E8A-4147-A177-3AD203B41FA5}">
                      <a16:colId xmlns:a16="http://schemas.microsoft.com/office/drawing/2014/main" val="2598880486"/>
                    </a:ext>
                  </a:extLst>
                </a:gridCol>
                <a:gridCol w="857054">
                  <a:extLst>
                    <a:ext uri="{9D8B030D-6E8A-4147-A177-3AD203B41FA5}">
                      <a16:colId xmlns:a16="http://schemas.microsoft.com/office/drawing/2014/main" val="608750300"/>
                    </a:ext>
                  </a:extLst>
                </a:gridCol>
                <a:gridCol w="838200">
                  <a:extLst>
                    <a:ext uri="{9D8B030D-6E8A-4147-A177-3AD203B41FA5}">
                      <a16:colId xmlns:a16="http://schemas.microsoft.com/office/drawing/2014/main" val="3016906105"/>
                    </a:ext>
                  </a:extLst>
                </a:gridCol>
                <a:gridCol w="1066800">
                  <a:extLst>
                    <a:ext uri="{9D8B030D-6E8A-4147-A177-3AD203B41FA5}">
                      <a16:colId xmlns:a16="http://schemas.microsoft.com/office/drawing/2014/main" val="4121115089"/>
                    </a:ext>
                  </a:extLst>
                </a:gridCol>
                <a:gridCol w="5029200">
                  <a:extLst>
                    <a:ext uri="{9D8B030D-6E8A-4147-A177-3AD203B41FA5}">
                      <a16:colId xmlns:a16="http://schemas.microsoft.com/office/drawing/2014/main" val="1591799146"/>
                    </a:ext>
                  </a:extLst>
                </a:gridCol>
              </a:tblGrid>
              <a:tr h="73726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615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Add VUR Functionality for Non</a:t>
                      </a:r>
                      <a:r>
                        <a:rPr lang="en-US" sz="1000" baseline="0" dirty="0">
                          <a:latin typeface="+mn-lt"/>
                          <a:cs typeface="Arial" panose="020B0604020202020204" pitchFamily="34" charset="0"/>
                        </a:rPr>
                        <a:t> Assistance CalFresh (NACF)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rgbClr val="0070C0"/>
                          </a:solidFill>
                          <a:effectLst/>
                          <a:latin typeface="+mn-lt"/>
                          <a:cs typeface="Arial" panose="020B0604020202020204" pitchFamily="34" charset="0"/>
                          <a:hlinkClick r:id="rId2"/>
                        </a:rPr>
                        <a:t>ACL 13-17</a:t>
                      </a:r>
                      <a:endParaRPr lang="en-US" sz="1000" baseline="0" dirty="0">
                        <a:solidFill>
                          <a:srgbClr val="0070C0"/>
                        </a:solidFill>
                        <a:effectLst/>
                        <a:latin typeface="+mn-lt"/>
                        <a:cs typeface="Arial" panose="020B0604020202020204" pitchFamily="34" charset="0"/>
                      </a:endParaRPr>
                    </a:p>
                    <a:p>
                      <a:endParaRPr lang="en-US" sz="1000" dirty="0"/>
                    </a:p>
                  </a:txBody>
                  <a:tcPr/>
                </a:tc>
                <a:tc>
                  <a:txBody>
                    <a:bodyPr/>
                    <a:lstStyle/>
                    <a:p>
                      <a:r>
                        <a:rPr lang="en-US" sz="1000" i="0" dirty="0">
                          <a:solidFill>
                            <a:schemeClr val="tx1"/>
                          </a:solidFill>
                          <a:latin typeface="+mn-lt"/>
                          <a:cs typeface="Arial" panose="020B0604020202020204" pitchFamily="34" charset="0"/>
                        </a:rPr>
                        <a:t>10/1/2013</a:t>
                      </a:r>
                    </a:p>
                  </a:txBody>
                  <a:tcPr/>
                </a:tc>
                <a:tc>
                  <a:txBody>
                    <a:bodyPr/>
                    <a:lstStyle/>
                    <a:p>
                      <a:r>
                        <a:rPr lang="en-US" sz="1000" dirty="0">
                          <a:solidFill>
                            <a:schemeClr val="tx1"/>
                          </a:solidFill>
                          <a:latin typeface="+mn-lt"/>
                          <a:cs typeface="Arial" panose="020B0604020202020204" pitchFamily="34" charset="0"/>
                        </a:rPr>
                        <a:t>SCR </a:t>
                      </a:r>
                    </a:p>
                    <a:p>
                      <a:r>
                        <a:rPr lang="en-US" sz="1000" dirty="0">
                          <a:solidFill>
                            <a:schemeClr val="tx1"/>
                          </a:solidFill>
                          <a:latin typeface="+mn-lt"/>
                          <a:cs typeface="Arial" panose="020B0604020202020204" pitchFamily="34" charset="0"/>
                        </a:rPr>
                        <a:t>619</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Analysis</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Release  TBD</a:t>
                      </a:r>
                    </a:p>
                  </a:txBody>
                  <a:tcPr/>
                </a:tc>
                <a:tc>
                  <a:txBody>
                    <a:bodyPr/>
                    <a:lstStyle/>
                    <a:p>
                      <a:r>
                        <a:rPr lang="en-US" sz="1000" dirty="0">
                          <a:solidFill>
                            <a:schemeClr val="tx1"/>
                          </a:solidFill>
                          <a:latin typeface="+mn-lt"/>
                          <a:cs typeface="Arial" panose="020B0604020202020204" pitchFamily="34" charset="0"/>
                        </a:rPr>
                        <a:t>Implemented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dk1"/>
                          </a:solidFill>
                          <a:effectLst/>
                          <a:latin typeface="+mn-lt"/>
                          <a:ea typeface="+mn-ea"/>
                          <a:cs typeface="+mn-cs"/>
                        </a:rPr>
                        <a:t>No change since last meeting</a:t>
                      </a:r>
                      <a:r>
                        <a:rPr lang="en-US" sz="1000" kern="1200" baseline="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cs typeface="Arial" panose="020B0604020202020204" pitchFamily="34" charset="0"/>
                        </a:rPr>
                        <a:t>CW/CF</a:t>
                      </a:r>
                      <a:r>
                        <a:rPr lang="en-US" sz="1000" baseline="0" dirty="0">
                          <a:effectLst/>
                          <a:latin typeface="+mn-lt"/>
                          <a:cs typeface="Arial" panose="020B0604020202020204" pitchFamily="34" charset="0"/>
                        </a:rPr>
                        <a:t> Committee High Priority CalFresh  SCRs:   </a:t>
                      </a:r>
                      <a:r>
                        <a:rPr lang="en-US" sz="1000" dirty="0">
                          <a:latin typeface="+mn-lt"/>
                          <a:cs typeface="Arial" panose="020B0604020202020204" pitchFamily="34" charset="0"/>
                        </a:rPr>
                        <a:t>Due to</a:t>
                      </a:r>
                      <a:r>
                        <a:rPr lang="en-US" sz="1000" baseline="0" dirty="0">
                          <a:latin typeface="+mn-lt"/>
                          <a:cs typeface="Arial" panose="020B0604020202020204" pitchFamily="34" charset="0"/>
                        </a:rPr>
                        <a:t> a waiver denial</a:t>
                      </a:r>
                      <a:r>
                        <a:rPr lang="en-US" sz="1000" dirty="0">
                          <a:latin typeface="+mn-lt"/>
                          <a:cs typeface="Arial" panose="020B0604020202020204" pitchFamily="34" charset="0"/>
                        </a:rPr>
                        <a:t>, CWDs must act on any NACF changes considered verified upon receipt (VUR). CDSS</a:t>
                      </a:r>
                      <a:r>
                        <a:rPr lang="en-US" sz="1000" baseline="0" dirty="0">
                          <a:latin typeface="+mn-lt"/>
                          <a:cs typeface="Arial" panose="020B0604020202020204" pitchFamily="34" charset="0"/>
                        </a:rPr>
                        <a:t> has drafted an ACIN to published t</a:t>
                      </a:r>
                      <a:r>
                        <a:rPr lang="en-US" sz="1000" kern="1200" dirty="0">
                          <a:solidFill>
                            <a:schemeClr val="dk1"/>
                          </a:solidFill>
                          <a:effectLst/>
                          <a:latin typeface="+mn-lt"/>
                          <a:ea typeface="+mn-ea"/>
                          <a:cs typeface="Arial" panose="020B0604020202020204" pitchFamily="34" charset="0"/>
                        </a:rPr>
                        <a:t>he VUR chart</a:t>
                      </a:r>
                      <a:r>
                        <a:rPr lang="en-US" sz="1000" kern="1200" baseline="0" dirty="0">
                          <a:solidFill>
                            <a:schemeClr val="dk1"/>
                          </a:solidFill>
                          <a:effectLst/>
                          <a:latin typeface="+mn-lt"/>
                          <a:ea typeface="+mn-ea"/>
                          <a:cs typeface="Arial" panose="020B0604020202020204" pitchFamily="34" charset="0"/>
                        </a:rPr>
                        <a:t>  (Mid Period Guide) and a Q&amp;A. CDSS sent out the draft ACL on 2/8/18.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tx1"/>
                          </a:solidFill>
                          <a:effectLst/>
                          <a:latin typeface="+mn-lt"/>
                          <a:ea typeface="+mn-ea"/>
                          <a:cs typeface="Arial" panose="020B0604020202020204" pitchFamily="34" charset="0"/>
                        </a:rPr>
                        <a:t>C-IV  Update:</a:t>
                      </a:r>
                      <a:endParaRPr lang="en-US" sz="1000" b="0"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tx1"/>
                          </a:solidFill>
                          <a:effectLst/>
                          <a:latin typeface="+mn-lt"/>
                          <a:ea typeface="+mn-ea"/>
                          <a:cs typeface="Arial" panose="020B0604020202020204" pitchFamily="34" charset="0"/>
                        </a:rPr>
                        <a:t>Design is pending receipt of CDSS policy Q&amp;A.</a:t>
                      </a:r>
                      <a:endParaRPr lang="en-US" sz="1000" b="1" kern="1200" baseline="0" dirty="0">
                        <a:solidFill>
                          <a:schemeClr val="tx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baseline="0" dirty="0">
                          <a:solidFill>
                            <a:schemeClr val="tx1"/>
                          </a:solidFill>
                          <a:effectLst/>
                          <a:latin typeface="+mn-lt"/>
                          <a:ea typeface="+mn-ea"/>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tx1"/>
                          </a:solidFill>
                          <a:effectLst/>
                          <a:latin typeface="+mn-lt"/>
                          <a:ea typeface="+mn-ea"/>
                          <a:cs typeface="Arial" panose="020B0604020202020204" pitchFamily="34" charset="0"/>
                        </a:rPr>
                        <a:t>VUR was included in the initial implementation of the LRS System</a:t>
                      </a:r>
                      <a:r>
                        <a:rPr lang="en-US" sz="1000" b="1" kern="1200" baseline="0" dirty="0">
                          <a:solidFill>
                            <a:schemeClr val="tx1"/>
                          </a:solidFill>
                          <a:effectLst/>
                          <a:latin typeface="+mn-lt"/>
                          <a:ea typeface="+mn-ea"/>
                          <a:cs typeface="Arial" panose="020B0604020202020204" pitchFamily="34" charset="0"/>
                        </a:rPr>
                        <a:t>. </a:t>
                      </a:r>
                      <a:r>
                        <a:rPr lang="en-US" sz="1000" b="0" kern="1200" dirty="0">
                          <a:solidFill>
                            <a:schemeClr val="tx1"/>
                          </a:solidFill>
                          <a:effectLst/>
                          <a:latin typeface="+mn-lt"/>
                          <a:ea typeface="+mn-ea"/>
                          <a:cs typeface="+mn-cs"/>
                        </a:rPr>
                        <a:t>V</a:t>
                      </a:r>
                      <a:r>
                        <a:rPr lang="en-US" sz="1000" kern="1200" dirty="0">
                          <a:solidFill>
                            <a:schemeClr val="tx1"/>
                          </a:solidFill>
                          <a:effectLst/>
                          <a:latin typeface="+mn-lt"/>
                          <a:ea typeface="+mn-ea"/>
                          <a:cs typeface="+mn-cs"/>
                        </a:rPr>
                        <a:t>erification logic in LRS is different from C-IV and is automated. LRS verification logic is based on Report Date and Change Reason logic.</a:t>
                      </a:r>
                      <a:endParaRPr lang="en-US" sz="1000" b="1" kern="1200" baseline="0" dirty="0">
                        <a:solidFill>
                          <a:schemeClr val="tx1"/>
                        </a:solidFill>
                        <a:effectLst/>
                        <a:latin typeface="+mn-lt"/>
                        <a:ea typeface="+mn-ea"/>
                        <a:cs typeface="Arial" panose="020B0604020202020204" pitchFamily="34" charset="0"/>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12</a:t>
            </a:fld>
            <a:endParaRPr lang="en-US" altLang="en-US" dirty="0"/>
          </a:p>
        </p:txBody>
      </p:sp>
    </p:spTree>
    <p:extLst>
      <p:ext uri="{BB962C8B-B14F-4D97-AF65-F5344CB8AC3E}">
        <p14:creationId xmlns:p14="http://schemas.microsoft.com/office/powerpoint/2010/main" val="913241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28600"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922837230"/>
              </p:ext>
            </p:extLst>
          </p:nvPr>
        </p:nvGraphicFramePr>
        <p:xfrm>
          <a:off x="228600" y="1447800"/>
          <a:ext cx="8686800" cy="53035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257800">
                  <a:extLst>
                    <a:ext uri="{9D8B030D-6E8A-4147-A177-3AD203B41FA5}">
                      <a16:colId xmlns:a16="http://schemas.microsoft.com/office/drawing/2014/main" val="1591799146"/>
                    </a:ext>
                  </a:extLst>
                </a:gridCol>
              </a:tblGrid>
              <a:tr h="37084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dk1"/>
                          </a:solidFill>
                          <a:effectLst/>
                          <a:latin typeface="+mn-lt"/>
                          <a:ea typeface="+mn-ea"/>
                          <a:cs typeface="+mn-cs"/>
                        </a:rPr>
                        <a:t>MC RE Informational Packets for Application and Renewal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dk1"/>
                        </a:solidFill>
                        <a:effectLst/>
                        <a:latin typeface="+mn-lt"/>
                        <a:ea typeface="+mn-ea"/>
                        <a:cs typeface="+mn-cs"/>
                        <a:hlinkClick r:id="rId2"/>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dk1"/>
                          </a:solidFill>
                          <a:effectLst/>
                          <a:latin typeface="+mn-lt"/>
                          <a:ea typeface="+mn-ea"/>
                          <a:cs typeface="+mn-cs"/>
                          <a:hlinkClick r:id="rId2"/>
                        </a:rPr>
                        <a:t>MEDIL I 14-54</a:t>
                      </a:r>
                      <a:endParaRPr lang="en-US" sz="1000" dirty="0"/>
                    </a:p>
                  </a:txBody>
                  <a:tcPr/>
                </a:tc>
                <a:tc>
                  <a:txBody>
                    <a:bodyPr/>
                    <a:lstStyle/>
                    <a:p>
                      <a:r>
                        <a:rPr lang="en-US" sz="1000" i="0" dirty="0">
                          <a:solidFill>
                            <a:schemeClr val="tx1"/>
                          </a:solidFill>
                          <a:latin typeface="+mn-lt"/>
                          <a:cs typeface="Arial" panose="020B0604020202020204" pitchFamily="34" charset="0"/>
                        </a:rPr>
                        <a:t>2014</a:t>
                      </a:r>
                    </a:p>
                  </a:txBody>
                  <a:tcPr/>
                </a:tc>
                <a:tc>
                  <a:txBody>
                    <a:bodyPr/>
                    <a:lstStyle/>
                    <a:p>
                      <a:r>
                        <a:rPr lang="en-US" sz="1000" dirty="0">
                          <a:solidFill>
                            <a:schemeClr val="tx1"/>
                          </a:solidFill>
                          <a:latin typeface="+mn-lt"/>
                          <a:cs typeface="Arial" panose="020B0604020202020204" pitchFamily="34" charset="0"/>
                        </a:rPr>
                        <a:t>SCR 924</a:t>
                      </a:r>
                    </a:p>
                    <a:p>
                      <a:endParaRPr lang="en-US" sz="1000" dirty="0">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Analysis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r>
                        <a:rPr lang="en-US" sz="1000" baseline="0" dirty="0">
                          <a:latin typeface="+mn-lt"/>
                          <a:cs typeface="Arial" panose="020B0604020202020204" pitchFamily="34" charset="0"/>
                        </a:rPr>
                        <a:t> TBD</a:t>
                      </a:r>
                      <a:endParaRPr lang="en-US" sz="1000" dirty="0">
                        <a:latin typeface="+mn-lt"/>
                        <a:cs typeface="Arial" panose="020B0604020202020204" pitchFamily="34" charset="0"/>
                      </a:endParaRPr>
                    </a:p>
                  </a:txBody>
                  <a:tcPr/>
                </a:tc>
                <a:tc>
                  <a:txBody>
                    <a:bodyPr/>
                    <a:lstStyle/>
                    <a:p>
                      <a:r>
                        <a:rPr lang="en-US" sz="1000" dirty="0">
                          <a:solidFill>
                            <a:schemeClr val="tx1"/>
                          </a:solidFill>
                          <a:latin typeface="+mn-lt"/>
                          <a:cs typeface="Arial" panose="020B0604020202020204" pitchFamily="34" charset="0"/>
                        </a:rPr>
                        <a:t>SCR </a:t>
                      </a:r>
                    </a:p>
                    <a:p>
                      <a:r>
                        <a:rPr lang="en-US" sz="1000" dirty="0">
                          <a:solidFill>
                            <a:schemeClr val="tx1"/>
                          </a:solidFill>
                          <a:latin typeface="+mn-lt"/>
                          <a:cs typeface="Arial" panose="020B0604020202020204" pitchFamily="34" charset="0"/>
                        </a:rPr>
                        <a:t>52371</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Implemented</a:t>
                      </a:r>
                    </a:p>
                    <a:p>
                      <a:endParaRPr lang="en-US" sz="1000" dirty="0">
                        <a:solidFill>
                          <a:schemeClr val="tx1"/>
                        </a:solidFill>
                        <a:latin typeface="+mn-lt"/>
                        <a:cs typeface="Arial" panose="020B0604020202020204" pitchFamily="34" charset="0"/>
                      </a:endParaRPr>
                    </a:p>
                    <a:p>
                      <a:r>
                        <a:rPr lang="en-US" sz="1000" dirty="0">
                          <a:solidFill>
                            <a:schemeClr val="tx1"/>
                          </a:solidFill>
                          <a:latin typeface="+mn-lt"/>
                          <a:cs typeface="Arial" panose="020B0604020202020204" pitchFamily="34" charset="0"/>
                        </a:rPr>
                        <a:t>Release</a:t>
                      </a:r>
                      <a:r>
                        <a:rPr lang="en-US" sz="1000" baseline="0" dirty="0">
                          <a:solidFill>
                            <a:schemeClr val="tx1"/>
                          </a:solidFill>
                          <a:latin typeface="+mn-lt"/>
                          <a:cs typeface="Arial" panose="020B0604020202020204" pitchFamily="34" charset="0"/>
                        </a:rPr>
                        <a:t> </a:t>
                      </a:r>
                    </a:p>
                    <a:p>
                      <a:r>
                        <a:rPr lang="en-US" sz="1000" baseline="0" dirty="0">
                          <a:solidFill>
                            <a:schemeClr val="tx1"/>
                          </a:solidFill>
                          <a:latin typeface="+mn-lt"/>
                          <a:cs typeface="Arial" panose="020B0604020202020204" pitchFamily="34" charset="0"/>
                        </a:rPr>
                        <a:t>17.05</a:t>
                      </a:r>
                      <a:endParaRPr lang="en-US" sz="1000" dirty="0">
                        <a:solidFill>
                          <a:schemeClr val="tx1"/>
                        </a:solidFill>
                        <a:latin typeface="+mn-lt"/>
                        <a:cs typeface="Arial" panose="020B0604020202020204" pitchFamily="34" charset="0"/>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i="0" kern="1200" baseline="0" dirty="0">
                          <a:solidFill>
                            <a:schemeClr val="dk1"/>
                          </a:solidFill>
                          <a:effectLst/>
                          <a:latin typeface="+mn-lt"/>
                          <a:ea typeface="+mn-ea"/>
                          <a:cs typeface="+mn-cs"/>
                        </a:rPr>
                        <a:t>No change since last meeting.</a:t>
                      </a:r>
                    </a:p>
                    <a:p>
                      <a:pPr marL="0" indent="0">
                        <a:buFont typeface="Arial" panose="020B0604020202020204" pitchFamily="34" charset="0"/>
                        <a:buNone/>
                      </a:pPr>
                      <a:r>
                        <a:rPr lang="en-US" sz="1000" dirty="0"/>
                        <a:t>Counties are required to provide the publications listed</a:t>
                      </a:r>
                      <a:r>
                        <a:rPr lang="en-US" sz="1000" baseline="0" dirty="0"/>
                        <a:t> in this MEDIL</a:t>
                      </a:r>
                      <a:r>
                        <a:rPr lang="en-US" sz="1000" dirty="0"/>
                        <a:t> to all households at the time of initial application when submitted to the county directly in person, by phone, by mail or through eNotification and at renewal. </a:t>
                      </a:r>
                    </a:p>
                    <a:p>
                      <a:pPr marL="0" indent="0">
                        <a:buFont typeface="Arial" panose="020B0604020202020204" pitchFamily="34" charset="0"/>
                        <a:buNone/>
                      </a:pPr>
                      <a:endParaRPr lang="en-US" sz="1000" dirty="0"/>
                    </a:p>
                    <a:p>
                      <a:pPr marL="0" indent="0">
                        <a:buFont typeface="Arial" panose="020B0604020202020204" pitchFamily="34" charset="0"/>
                        <a:buNone/>
                      </a:pPr>
                      <a:r>
                        <a:rPr lang="en-US" sz="1000" b="1" baseline="0" dirty="0">
                          <a:solidFill>
                            <a:schemeClr val="tx1"/>
                          </a:solidFill>
                          <a:latin typeface="+mn-lt"/>
                          <a:cs typeface="Arial" panose="020B0604020202020204" pitchFamily="34" charset="0"/>
                        </a:rPr>
                        <a:t>C-IV  Update:</a:t>
                      </a:r>
                    </a:p>
                    <a:p>
                      <a:pPr marL="0" indent="0">
                        <a:buFont typeface="Arial" panose="020B0604020202020204" pitchFamily="34" charset="0"/>
                        <a:buNone/>
                      </a:pPr>
                      <a:r>
                        <a:rPr lang="en-US" sz="1000" b="0" baseline="0" dirty="0">
                          <a:solidFill>
                            <a:schemeClr val="tx1"/>
                          </a:solidFill>
                          <a:latin typeface="+mn-lt"/>
                          <a:cs typeface="Arial" panose="020B0604020202020204" pitchFamily="34" charset="0"/>
                        </a:rPr>
                        <a:t>The approach was to create three informational packets, one for applications and two for renewals. Due to the substantial increase in project operations cost and a shift in county postage cost, this item was discussed at PSC in 2017. OSI indicated there was no additional funding for this effort. To avoid the cost of mailing these packets, PSC sent a  Consortium Request for Policy Clarification (CRPC) to CDSS and DHCS requesting the packets be posted to the recipient’s C4Y account and if a PDF link to each packet on C4Yourself (C4Y) would satisfy the policy requirement. </a:t>
                      </a:r>
                    </a:p>
                    <a:p>
                      <a:pPr marL="0" algn="l" defTabSz="914400" rtl="0" eaLnBrk="1" latinLnBrk="0" hangingPunct="1"/>
                      <a:endParaRPr lang="en-US" sz="1000" kern="1200" dirty="0">
                        <a:solidFill>
                          <a:schemeClr val="tx1"/>
                        </a:solidFill>
                        <a:latin typeface="+mn-lt"/>
                        <a:ea typeface="+mn-ea"/>
                        <a:cs typeface="Arial" panose="020B0604020202020204" pitchFamily="34" charset="0"/>
                      </a:endParaRPr>
                    </a:p>
                    <a:p>
                      <a:pPr marL="0" algn="l" defTabSz="914400" rtl="0" eaLnBrk="1" latinLnBrk="0" hangingPunct="1"/>
                      <a:r>
                        <a:rPr lang="en-US" sz="1000" b="1" i="1" kern="1200" dirty="0">
                          <a:solidFill>
                            <a:schemeClr val="tx1"/>
                          </a:solidFill>
                          <a:latin typeface="+mn-lt"/>
                          <a:ea typeface="+mn-ea"/>
                          <a:cs typeface="Arial" panose="020B0604020202020204" pitchFamily="34" charset="0"/>
                        </a:rPr>
                        <a:t>Note: </a:t>
                      </a:r>
                      <a:r>
                        <a:rPr lang="en-US" sz="1000" i="1" kern="1200" dirty="0">
                          <a:solidFill>
                            <a:schemeClr val="tx1"/>
                          </a:solidFill>
                          <a:latin typeface="+mn-lt"/>
                          <a:ea typeface="+mn-ea"/>
                          <a:cs typeface="Arial" panose="020B0604020202020204" pitchFamily="34" charset="0"/>
                        </a:rPr>
                        <a:t>Due to the increase in volume that these automated packets would create, </a:t>
                      </a:r>
                      <a:r>
                        <a:rPr lang="en-US" sz="1000" b="1" i="1" kern="1200" dirty="0">
                          <a:solidFill>
                            <a:schemeClr val="tx1"/>
                          </a:solidFill>
                          <a:latin typeface="+mn-lt"/>
                          <a:ea typeface="+mn-ea"/>
                          <a:cs typeface="Arial" panose="020B0604020202020204" pitchFamily="34" charset="0"/>
                        </a:rPr>
                        <a:t>the Project would have to restructure the contract with the print center vendor.</a:t>
                      </a:r>
                    </a:p>
                    <a:p>
                      <a:pPr marL="0" algn="l" defTabSz="914400" rtl="0" eaLnBrk="1" latinLnBrk="0" hangingPunct="1"/>
                      <a:endParaRPr lang="en-US" sz="1000" b="0" kern="1200" dirty="0">
                        <a:solidFill>
                          <a:schemeClr val="tx1"/>
                        </a:solidFill>
                        <a:latin typeface="+mn-lt"/>
                        <a:ea typeface="+mn-ea"/>
                        <a:cs typeface="Arial" panose="020B0604020202020204" pitchFamily="34" charset="0"/>
                      </a:endParaRPr>
                    </a:p>
                    <a:p>
                      <a:pPr marL="0" algn="l" defTabSz="914400" rtl="0" eaLnBrk="1" latinLnBrk="0" hangingPunct="1"/>
                      <a:r>
                        <a:rPr lang="en-US" sz="1000" b="0" kern="1200" dirty="0">
                          <a:solidFill>
                            <a:schemeClr val="tx1"/>
                          </a:solidFill>
                          <a:latin typeface="+mn-lt"/>
                          <a:ea typeface="+mn-ea"/>
                          <a:cs typeface="Arial" panose="020B0604020202020204" pitchFamily="34" charset="0"/>
                        </a:rPr>
                        <a:t>PSC approved the following C-IV implementation approach: </a:t>
                      </a:r>
                    </a:p>
                    <a:p>
                      <a:pPr marL="0" algn="l" defTabSz="914400" rtl="0" eaLnBrk="1" latinLnBrk="0" hangingPunct="1"/>
                      <a:r>
                        <a:rPr lang="en-US" sz="1000" kern="1200" dirty="0">
                          <a:solidFill>
                            <a:schemeClr val="tx1"/>
                          </a:solidFill>
                          <a:latin typeface="+mn-lt"/>
                          <a:ea typeface="+mn-ea"/>
                          <a:cs typeface="Arial" panose="020B0604020202020204" pitchFamily="34" charset="0"/>
                        </a:rPr>
                        <a:t>The counties will continue to manually mail the informational packets as described in MEDIL I-14-54 until such time that State funding can be secured. When State funding is available and DHCS updates the PUB 68, the C-IV Project will finalize the SCR and present it to the Correspondence Committee for review and approval. </a:t>
                      </a:r>
                      <a:r>
                        <a:rPr lang="en-US" sz="1000" kern="1200" baseline="0" dirty="0">
                          <a:solidFill>
                            <a:schemeClr val="tx1"/>
                          </a:solidFill>
                          <a:latin typeface="+mn-lt"/>
                          <a:ea typeface="+mn-ea"/>
                          <a:cs typeface="Arial" panose="020B0604020202020204" pitchFamily="34" charset="0"/>
                        </a:rPr>
                        <a:t>Per DHCS on 10/26/17, the revised PUB 68 has been revised and split into an English and Spanish version.  A draft version of the PUB 68 was sent for stakeholder review on 12/8/17.</a:t>
                      </a:r>
                    </a:p>
                    <a:p>
                      <a:pPr marL="0" algn="l" defTabSz="914400" rtl="0" eaLnBrk="1" latinLnBrk="0" hangingPunct="1"/>
                      <a:endParaRPr lang="en-US" sz="1000" b="1" kern="1200" baseline="0" dirty="0">
                        <a:solidFill>
                          <a:schemeClr val="tx1"/>
                        </a:solidFill>
                        <a:latin typeface="+mn-lt"/>
                        <a:ea typeface="+mn-ea"/>
                        <a:cs typeface="Arial" panose="020B0604020202020204" pitchFamily="34" charset="0"/>
                      </a:endParaRPr>
                    </a:p>
                    <a:p>
                      <a:pPr marL="0" indent="0">
                        <a:buFont typeface="Arial" panose="020B0604020202020204" pitchFamily="34" charset="0"/>
                        <a:buNone/>
                      </a:pPr>
                      <a:r>
                        <a:rPr lang="en-US" sz="1000" b="1" baseline="0" dirty="0">
                          <a:solidFill>
                            <a:schemeClr val="tx1"/>
                          </a:solidFill>
                          <a:latin typeface="+mn-lt"/>
                          <a:cs typeface="Arial" panose="020B0604020202020204" pitchFamily="34" charset="0"/>
                        </a:rPr>
                        <a:t>LRS  Update: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kern="1200" dirty="0">
                          <a:solidFill>
                            <a:schemeClr val="tx1"/>
                          </a:solidFill>
                          <a:effectLst/>
                          <a:latin typeface="+mn-lt"/>
                          <a:ea typeface="+mn-ea"/>
                          <a:cs typeface="+mn-cs"/>
                        </a:rPr>
                        <a:t>The forms are available in the template repository for end users to manually distribute to participants with the exception of the brochures that are targeted for 17.09 implementation.  Also, no decision has been made on posting the publications to the participant’s YBN account. </a:t>
                      </a:r>
                      <a:endParaRPr lang="en-US" sz="1000" kern="1200" dirty="0">
                        <a:solidFill>
                          <a:schemeClr val="tx1"/>
                        </a:solidFill>
                        <a:latin typeface="+mn-lt"/>
                        <a:ea typeface="+mn-ea"/>
                        <a:cs typeface="Arial" panose="020B0604020202020204" pitchFamily="34" charset="0"/>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13</a:t>
            </a:fld>
            <a:endParaRPr lang="en-US" altLang="en-US" dirty="0"/>
          </a:p>
        </p:txBody>
      </p:sp>
    </p:spTree>
    <p:extLst>
      <p:ext uri="{BB962C8B-B14F-4D97-AF65-F5344CB8AC3E}">
        <p14:creationId xmlns:p14="http://schemas.microsoft.com/office/powerpoint/2010/main" val="67091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009513261"/>
              </p:ext>
            </p:extLst>
          </p:nvPr>
        </p:nvGraphicFramePr>
        <p:xfrm>
          <a:off x="304800" y="1676400"/>
          <a:ext cx="8458200" cy="475570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7620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4724400">
                  <a:extLst>
                    <a:ext uri="{9D8B030D-6E8A-4147-A177-3AD203B41FA5}">
                      <a16:colId xmlns:a16="http://schemas.microsoft.com/office/drawing/2014/main" val="1591799146"/>
                    </a:ext>
                  </a:extLst>
                </a:gridCol>
              </a:tblGrid>
              <a:tr h="56305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115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ACL 18-75</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102237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Development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19.01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204665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Development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18.11</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203634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19.01</a:t>
                      </a:r>
                    </a:p>
                  </a:txBody>
                  <a:tcPr/>
                </a:tc>
                <a:tc>
                  <a:txBody>
                    <a:bodyPr/>
                    <a:lstStyle/>
                    <a:p>
                      <a:r>
                        <a:rPr lang="en-US" sz="1000" kern="1200" dirty="0">
                          <a:solidFill>
                            <a:schemeClr val="dk1"/>
                          </a:solidFill>
                          <a:effectLst/>
                          <a:latin typeface="+mn-lt"/>
                          <a:ea typeface="+mn-ea"/>
                          <a:cs typeface="+mn-cs"/>
                        </a:rPr>
                        <a:t>Per </a:t>
                      </a:r>
                      <a:r>
                        <a:rPr lang="en-US" sz="1000" kern="1200" dirty="0">
                          <a:solidFill>
                            <a:schemeClr val="dk1"/>
                          </a:solidFill>
                          <a:effectLst/>
                          <a:latin typeface="+mn-lt"/>
                          <a:ea typeface="+mn-ea"/>
                          <a:cs typeface="+mn-cs"/>
                          <a:hlinkClick r:id="rId3"/>
                        </a:rPr>
                        <a:t>ACL 18-33</a:t>
                      </a:r>
                      <a:r>
                        <a:rPr lang="en-US" sz="1000" kern="1200" dirty="0">
                          <a:solidFill>
                            <a:schemeClr val="dk1"/>
                          </a:solidFill>
                          <a:effectLst/>
                          <a:latin typeface="+mn-lt"/>
                          <a:ea typeface="+mn-ea"/>
                          <a:cs typeface="+mn-cs"/>
                        </a:rPr>
                        <a:t>, all counties were required to provide the Short-Term, Interim payment (AB 110) to caregivers who had taken placement of a child prior to completing the Resource Family Approval (RFA) process between 3/30/18 and 06/30/2018.</a:t>
                      </a:r>
                    </a:p>
                    <a:p>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0" indent="0">
                        <a:buNone/>
                      </a:pPr>
                      <a:r>
                        <a:rPr lang="en-US" sz="1000" dirty="0"/>
                        <a:t>This effort will automate the eligibility determination for children ineligible to Emergency Assistance (aid code 5K) funding. The system will automatically determine aid code 5K and set the EA ineligible pay code.</a:t>
                      </a:r>
                    </a:p>
                    <a:p>
                      <a:pPr marL="0" indent="0">
                        <a:buNone/>
                      </a:pPr>
                      <a:endParaRPr lang="en-US" sz="1000" dirty="0"/>
                    </a:p>
                    <a:p>
                      <a:pPr marL="0" indent="0">
                        <a:buNone/>
                      </a:pPr>
                      <a:r>
                        <a:rPr lang="en-US" sz="1000" dirty="0"/>
                        <a:t>The additional pay codes, notice of actions, and good cause are targeted for implementation in 19.01.</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i="0" kern="1200" dirty="0">
                        <a:solidFill>
                          <a:schemeClr val="dk1"/>
                        </a:solidFill>
                        <a:effectLst/>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2</a:t>
            </a:fld>
            <a:endParaRPr lang="en-US" altLang="en-US" dirty="0"/>
          </a:p>
        </p:txBody>
      </p:sp>
    </p:spTree>
    <p:extLst>
      <p:ext uri="{BB962C8B-B14F-4D97-AF65-F5344CB8AC3E}">
        <p14:creationId xmlns:p14="http://schemas.microsoft.com/office/powerpoint/2010/main" val="3904870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220523635"/>
              </p:ext>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The Legislative budget bills include agreement to fund the SSI (Supplemental Security Income) Cash Out initiative which would reverse California’s current law that prohibits SSI and/or SSP (State Supplementary Payment) recipients from receiving CalFresh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Ending Cash Out applies to three groups of individuals and/or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lvl="0" defTabSz="685800" fontAlgn="auto">
                        <a:spcBef>
                          <a:spcPts val="0"/>
                        </a:spcBef>
                        <a:spcAft>
                          <a:spcPts val="0"/>
                        </a:spcAft>
                        <a:buClrTx/>
                        <a:buSzTx/>
                        <a:defRPr/>
                      </a:pPr>
                      <a:r>
                        <a:rPr lang="en-US" sz="1000" b="1" dirty="0"/>
                        <a:t>Group 1</a:t>
                      </a:r>
                      <a:r>
                        <a:rPr lang="en-US" sz="1000" dirty="0"/>
                        <a:t> –  SSI/SSP beneficiaries who are new CalFresh applicants who will no longer be precluded from CalFresh eligibility, as well as current CalFresh households who have an SSI/SSP member(s) who will be added to the case. </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2 </a:t>
                      </a:r>
                      <a:r>
                        <a:rPr lang="en-US" sz="1000" dirty="0"/>
                        <a:t>–  Supplemental Nutrition Benefit (SNB) program: CalFresh households who have an excluded SSI/SSP member and as a result of this policy will experience a reduction in the CalFresh allotment once the SSI/SSP member and their income are added to the CalFresh household budget.</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3 </a:t>
                      </a:r>
                      <a:r>
                        <a:rPr lang="en-US" sz="1000" dirty="0"/>
                        <a:t>– Transitional Nutrition Benefit (TNB) program: CalFresh households who have an excluded SSI/SSP member and as a result of this policy will lose their eligibility to CalFresh benefits once the SSI/SSP member and their income are added to the CalFresh household budget.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 Continued on next slide -</a:t>
                      </a: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3</a:t>
            </a:fld>
            <a:endParaRPr lang="en-US" altLang="en-US" dirty="0"/>
          </a:p>
        </p:txBody>
      </p:sp>
    </p:spTree>
    <p:extLst>
      <p:ext uri="{BB962C8B-B14F-4D97-AF65-F5344CB8AC3E}">
        <p14:creationId xmlns:p14="http://schemas.microsoft.com/office/powerpoint/2010/main" val="4226025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727456487"/>
              </p:ext>
            </p:extLst>
          </p:nvPr>
        </p:nvGraphicFramePr>
        <p:xfrm>
          <a:off x="76200" y="1524000"/>
          <a:ext cx="8915401" cy="48781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0960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2380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TBD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p>
                      <a:pPr>
                        <a:buNone/>
                      </a:pPr>
                      <a:endParaRPr lang="en-US" sz="10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CDSS published ACLs 18-90, 18-91, and 18-92 on July 31,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On August 13, 2018, CDSS kicked off the Reversing SSI Cash-Out Automation meetings. This group includes CDSS, CWDA, SAWS and the counties. The purpose of these meetings are to discuss questions related to the policy, implementation strategy, and automation timeline. These meetings are held bi-weekly through October at the CalACES North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p>
                    <a:p>
                      <a:r>
                        <a:rPr lang="en-US" sz="1000" b="0" dirty="0">
                          <a:solidFill>
                            <a:schemeClr val="dk1"/>
                          </a:solidFill>
                        </a:rPr>
                        <a:t>The design for this change will be a solution that will work for 58 counties.</a:t>
                      </a:r>
                    </a:p>
                    <a:p>
                      <a:endParaRPr lang="en-US" sz="1000" dirty="0">
                        <a:solidFill>
                          <a:schemeClr val="dk1"/>
                        </a:solidFill>
                      </a:endParaRPr>
                    </a:p>
                    <a:p>
                      <a:r>
                        <a:rPr lang="en-US" sz="1000" dirty="0">
                          <a:solidFill>
                            <a:schemeClr val="dk1"/>
                          </a:solidFill>
                        </a:rPr>
                        <a:t>The CalACES teams are continuing to meet and document system change recommendations.  At the October CW/CF committee meeting the team will present the implementation approach and timeline. Over the course of documenting system change requirements the project teams will provide regular updates and request input on the system change recommendations from the CW/CF committee.</a:t>
                      </a: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4</a:t>
            </a:fld>
            <a:endParaRPr lang="en-US" altLang="en-US" dirty="0"/>
          </a:p>
        </p:txBody>
      </p:sp>
    </p:spTree>
    <p:extLst>
      <p:ext uri="{BB962C8B-B14F-4D97-AF65-F5344CB8AC3E}">
        <p14:creationId xmlns:p14="http://schemas.microsoft.com/office/powerpoint/2010/main" val="3501855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57822518"/>
              </p:ext>
            </p:extLst>
          </p:nvPr>
        </p:nvGraphicFramePr>
        <p:xfrm>
          <a:off x="228600" y="1524000"/>
          <a:ext cx="8686800" cy="499872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62000">
                  <a:extLst>
                    <a:ext uri="{9D8B030D-6E8A-4147-A177-3AD203B41FA5}">
                      <a16:colId xmlns:a16="http://schemas.microsoft.com/office/drawing/2014/main" val="3016906105"/>
                    </a:ext>
                  </a:extLst>
                </a:gridCol>
                <a:gridCol w="762000">
                  <a:extLst>
                    <a:ext uri="{9D8B030D-6E8A-4147-A177-3AD203B41FA5}">
                      <a16:colId xmlns:a16="http://schemas.microsoft.com/office/drawing/2014/main" val="4121115089"/>
                    </a:ext>
                  </a:extLst>
                </a:gridCol>
                <a:gridCol w="5257800">
                  <a:extLst>
                    <a:ext uri="{9D8B030D-6E8A-4147-A177-3AD203B41FA5}">
                      <a16:colId xmlns:a16="http://schemas.microsoft.com/office/drawing/2014/main" val="1591799146"/>
                    </a:ext>
                  </a:extLst>
                </a:gridCol>
              </a:tblGrid>
              <a:tr h="67290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3258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4"/>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4"/>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19.09</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ABAWD implementation began in September 2018 for San Francisco, San Mateo, and Santa Clara. The remaining counties are on waiver until 8/31/19.  In September, CDSS submitted another ABAWD waiver request to FNS for the time period 9/1/19-8/31/20. If the waiver is approved, three additional counties (Alameda, Contra Costa, and Marin) will be required to implement the ABAWD policy effective September 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version 2.0 is in progress.</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 </a:t>
                      </a:r>
                      <a:r>
                        <a:rPr lang="en-US" sz="1000" dirty="0">
                          <a:solidFill>
                            <a:schemeClr val="dk1"/>
                          </a:solidFill>
                        </a:rPr>
                        <a:t>NOAs/Forms, Exemptions including geographically waived areas, and the MEDS interface.</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5</a:t>
            </a:fld>
            <a:endParaRPr lang="en-US" altLang="en-US" dirty="0"/>
          </a:p>
        </p:txBody>
      </p:sp>
    </p:spTree>
    <p:extLst>
      <p:ext uri="{BB962C8B-B14F-4D97-AF65-F5344CB8AC3E}">
        <p14:creationId xmlns:p14="http://schemas.microsoft.com/office/powerpoint/2010/main" val="135171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281644927"/>
              </p:ext>
            </p:extLst>
          </p:nvPr>
        </p:nvGraphicFramePr>
        <p:xfrm>
          <a:off x="228600" y="1524000"/>
          <a:ext cx="8686800" cy="5081311"/>
        </p:xfrm>
        <a:graphic>
          <a:graphicData uri="http://schemas.openxmlformats.org/drawingml/2006/table">
            <a:tbl>
              <a:tblPr firstRow="1" bandRow="1">
                <a:tableStyleId>{5C22544A-7EE6-4342-B048-85BDC9FD1C3A}</a:tableStyleId>
              </a:tblPr>
              <a:tblGrid>
                <a:gridCol w="895546">
                  <a:extLst>
                    <a:ext uri="{9D8B030D-6E8A-4147-A177-3AD203B41FA5}">
                      <a16:colId xmlns:a16="http://schemas.microsoft.com/office/drawing/2014/main" val="2598880486"/>
                    </a:ext>
                  </a:extLst>
                </a:gridCol>
                <a:gridCol w="857054">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838200">
                  <a:extLst>
                    <a:ext uri="{9D8B030D-6E8A-4147-A177-3AD203B41FA5}">
                      <a16:colId xmlns:a16="http://schemas.microsoft.com/office/drawing/2014/main" val="4121115089"/>
                    </a:ext>
                  </a:extLst>
                </a:gridCol>
                <a:gridCol w="5181600">
                  <a:extLst>
                    <a:ext uri="{9D8B030D-6E8A-4147-A177-3AD203B41FA5}">
                      <a16:colId xmlns:a16="http://schemas.microsoft.com/office/drawing/2014/main" val="1591799146"/>
                    </a:ext>
                  </a:extLst>
                </a:gridCol>
              </a:tblGrid>
              <a:tr h="722671">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3544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SB 380</a:t>
                      </a: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3"/>
                        </a:rPr>
                        <a:t>ACL 18-82</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11/1/2018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 101374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Phase II 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at the end of November</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Phase I</a:t>
                      </a:r>
                    </a:p>
                    <a:p>
                      <a:r>
                        <a:rPr lang="en-US" sz="1000" kern="1200" dirty="0">
                          <a:solidFill>
                            <a:schemeClr val="tx1"/>
                          </a:solidFill>
                          <a:effectLst/>
                          <a:latin typeface="+mn-lt"/>
                          <a:ea typeface="+mn-ea"/>
                          <a:cs typeface="+mn-cs"/>
                        </a:rPr>
                        <a:t>202806</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a:t>
                      </a:r>
                    </a:p>
                    <a:p>
                      <a:r>
                        <a:rPr lang="en-US" sz="1000" kern="1200" dirty="0">
                          <a:solidFill>
                            <a:schemeClr val="tx1"/>
                          </a:solidFill>
                          <a:effectLst/>
                          <a:latin typeface="+mn-lt"/>
                          <a:ea typeface="+mn-ea"/>
                          <a:cs typeface="+mn-cs"/>
                        </a:rPr>
                        <a:t>18.07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Phase II </a:t>
                      </a:r>
                    </a:p>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200785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 priority at the end of  November</a:t>
                      </a:r>
                      <a:endParaRPr lang="en-US" sz="1000" dirty="0">
                        <a:latin typeface="+mn-lt"/>
                        <a:cs typeface="Arial" panose="020B0604020202020204" pitchFamily="34" charset="0"/>
                      </a:endParaRPr>
                    </a:p>
                  </a:txBody>
                  <a:tcPr/>
                </a:tc>
                <a:tc>
                  <a:txBody>
                    <a:bodyPr/>
                    <a:lstStyle/>
                    <a:p>
                      <a:pPr>
                        <a:buNone/>
                      </a:pPr>
                      <a:r>
                        <a:rPr lang="en-US" sz="100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pPr marL="285750" indent="-285750">
                        <a:buFont typeface="Arial" panose="020B0604020202020204" pitchFamily="34" charset="0"/>
                        <a:buChar char="•"/>
                      </a:pPr>
                      <a:r>
                        <a:rPr lang="en-US" sz="100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marL="285750" lvl="0" indent="-285750">
                        <a:buFont typeface="Arial" panose="020B0604020202020204" pitchFamily="34" charset="0"/>
                        <a:buChar char="•"/>
                      </a:pPr>
                      <a:r>
                        <a:rPr lang="en-US" sz="1000" u="none" strike="noStrike" kern="1200" dirty="0">
                          <a:solidFill>
                            <a:schemeClr val="dk1"/>
                          </a:solidFill>
                          <a:effectLst/>
                          <a:latin typeface="+mn-lt"/>
                          <a:ea typeface="+mn-ea"/>
                          <a:cs typeface="+mn-cs"/>
                        </a:rPr>
                        <a:t>Child support received for the child has been consistent.</a:t>
                      </a:r>
                      <a:r>
                        <a:rPr lang="en-US" sz="1000" u="none" strike="sngStrike" kern="1200" dirty="0">
                          <a:solidFill>
                            <a:schemeClr val="dk1"/>
                          </a:solidFill>
                          <a:effectLst/>
                          <a:latin typeface="+mn-lt"/>
                          <a:ea typeface="+mn-ea"/>
                          <a:cs typeface="+mn-cs"/>
                        </a:rPr>
                        <a:t> </a:t>
                      </a:r>
                      <a:endParaRPr lang="en-US" sz="1000" u="none" strike="noStrike" kern="1200" dirty="0">
                        <a:solidFill>
                          <a:schemeClr val="dk1"/>
                        </a:solidFill>
                        <a:effectLst/>
                        <a:latin typeface="+mn-lt"/>
                        <a:ea typeface="+mn-ea"/>
                        <a:cs typeface="+mn-cs"/>
                      </a:endParaRPr>
                    </a:p>
                    <a:p>
                      <a:pPr>
                        <a:buNone/>
                      </a:pPr>
                      <a:endParaRPr lang="en-US" sz="1000" kern="1200" dirty="0">
                        <a:solidFill>
                          <a:schemeClr val="dk1"/>
                        </a:solidFill>
                        <a:effectLst/>
                        <a:latin typeface="+mn-lt"/>
                        <a:ea typeface="+mn-ea"/>
                        <a:cs typeface="+mn-cs"/>
                      </a:endParaRPr>
                    </a:p>
                    <a:p>
                      <a:pPr>
                        <a:buNone/>
                      </a:pPr>
                      <a:r>
                        <a:rPr lang="en-US" sz="1000" kern="1200" dirty="0">
                          <a:solidFill>
                            <a:srgbClr val="000000"/>
                          </a:solidFill>
                          <a:effectLst/>
                          <a:latin typeface="+mn-lt"/>
                          <a:ea typeface="+mn-ea"/>
                          <a:cs typeface="+mn-cs"/>
                        </a:rPr>
                        <a:t>Any child support payments received pursuant to SB 380 would not be treated as income when determining CalWORKs eligibility or grant amounts. </a:t>
                      </a:r>
                    </a:p>
                    <a:p>
                      <a:pPr lvl="0">
                        <a:buNone/>
                      </a:pPr>
                      <a:endParaRPr lang="en-US" sz="1000" kern="1200" dirty="0">
                        <a:solidFill>
                          <a:srgbClr val="000000"/>
                        </a:solidFill>
                        <a:effectLst/>
                        <a:latin typeface="+mn-lt"/>
                        <a:ea typeface="+mn-ea"/>
                        <a:cs typeface="+mn-cs"/>
                      </a:endParaRPr>
                    </a:p>
                    <a:p>
                      <a:pPr lvl="0">
                        <a:buNone/>
                      </a:pPr>
                      <a:r>
                        <a:rPr lang="en-US" sz="1000" kern="1200" dirty="0">
                          <a:solidFill>
                            <a:srgbClr val="000000"/>
                          </a:solidFill>
                          <a:latin typeface="+mn-lt"/>
                          <a:ea typeface="+mn-ea"/>
                          <a:cs typeface="+mn-cs"/>
                        </a:rPr>
                        <a:t>The final ACL was published on August 1, 2018, which included the final CW 52. Recently, CDSS provided policy clarification that simplifies the process for calculating the amount of child support that would allow the child to be excluded from the assistance unit. This clarification has been shared with the committee.</a:t>
                      </a:r>
                    </a:p>
                    <a:p>
                      <a:pPr>
                        <a:buNone/>
                      </a:pPr>
                      <a:endParaRPr lang="en-US" sz="1000" b="1" i="0" u="none" strike="noStrike" kern="1200" baseline="0" dirty="0">
                        <a:solidFill>
                          <a:schemeClr val="dk1"/>
                        </a:solidFill>
                        <a:latin typeface="+mn-lt"/>
                        <a:ea typeface="+mn-ea"/>
                        <a:cs typeface="+mn-cs"/>
                      </a:endParaRPr>
                    </a:p>
                    <a:p>
                      <a:r>
                        <a:rPr lang="en-US" sz="1000" b="1" dirty="0">
                          <a:solidFill>
                            <a:schemeClr val="dk1"/>
                          </a:solidFill>
                        </a:rPr>
                        <a:t>CalACES Update:</a:t>
                      </a:r>
                      <a:endParaRPr lang="en-US" sz="1000" b="1"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 – Mass Mailer was mailed on 9/14/18. For cases that become active after 9/14/18, Counties are responsible for manually mailing the CW 52.</a:t>
                      </a:r>
                    </a:p>
                    <a:p>
                      <a:pPr>
                        <a:buNone/>
                      </a:pPr>
                      <a:endParaRPr lang="en-US" sz="1000" b="0"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II – Will implement changes to support excluding</a:t>
                      </a:r>
                      <a:r>
                        <a:rPr lang="en-US" sz="1000" b="0" i="0" kern="1200" dirty="0">
                          <a:solidFill>
                            <a:schemeClr val="dk1"/>
                          </a:solidFill>
                          <a:effectLst/>
                          <a:latin typeface="+mn-lt"/>
                          <a:ea typeface="+mn-ea"/>
                          <a:cs typeface="+mn-cs"/>
                        </a:rPr>
                        <a:t> a stepsibling or half-sibling from the assistance unit  in order to keep all child support payments.</a:t>
                      </a:r>
                      <a:r>
                        <a:rPr lang="en-US" sz="1000" b="0" i="0" u="none" strike="noStrike" kern="1200" baseline="0" dirty="0">
                          <a:solidFill>
                            <a:schemeClr val="dk1"/>
                          </a:solidFill>
                          <a:latin typeface="+mn-lt"/>
                          <a:ea typeface="+mn-ea"/>
                          <a:cs typeface="+mn-cs"/>
                        </a:rPr>
                        <a:t> A CIT with an interim process is in progress and will be sent to the counties the week of 10/15/18.</a:t>
                      </a:r>
                    </a:p>
                    <a:p>
                      <a:pPr>
                        <a:buNone/>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After the SCR is approved </a:t>
                      </a:r>
                      <a:r>
                        <a:rPr lang="en-US" sz="1000" kern="1200" dirty="0">
                          <a:solidFill>
                            <a:schemeClr val="dk1"/>
                          </a:solidFill>
                          <a:effectLst/>
                          <a:latin typeface="+mn-lt"/>
                          <a:ea typeface="+mn-ea"/>
                          <a:cs typeface="+mn-cs"/>
                        </a:rPr>
                        <a:t>the project will check in with the committee at each meeting thereafter for progress updates as the SCR moves through build and test. </a:t>
                      </a:r>
                    </a:p>
                    <a:p>
                      <a:pPr>
                        <a:buNone/>
                      </a:pPr>
                      <a:endParaRPr lang="en-US" sz="1000" b="0" i="0" u="none" strike="noStrike" kern="1200" baseline="0" dirty="0">
                        <a:solidFill>
                          <a:schemeClr val="dk1"/>
                        </a:solidFill>
                        <a:latin typeface="+mn-lt"/>
                        <a:ea typeface="+mn-ea"/>
                        <a:cs typeface="+mn-cs"/>
                      </a:endParaRPr>
                    </a:p>
                    <a:p>
                      <a:pPr>
                        <a:buNone/>
                      </a:pPr>
                      <a:endParaRPr 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6</a:t>
            </a:fld>
            <a:endParaRPr lang="en-US" altLang="en-US" dirty="0"/>
          </a:p>
        </p:txBody>
      </p:sp>
    </p:spTree>
    <p:extLst>
      <p:ext uri="{BB962C8B-B14F-4D97-AF65-F5344CB8AC3E}">
        <p14:creationId xmlns:p14="http://schemas.microsoft.com/office/powerpoint/2010/main" val="328033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2390949633"/>
              </p:ext>
            </p:extLst>
          </p:nvPr>
        </p:nvGraphicFramePr>
        <p:xfrm>
          <a:off x="232794" y="1493635"/>
          <a:ext cx="8686800" cy="4922405"/>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86856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4425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Cal-OAR</a:t>
                      </a:r>
                    </a:p>
                  </a:txBody>
                  <a:tcPr/>
                </a:tc>
                <a:tc>
                  <a:txBody>
                    <a:bodyPr/>
                    <a:lstStyle/>
                    <a:p>
                      <a:r>
                        <a:rPr lang="en-US" sz="10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204569</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TBD</a:t>
                      </a:r>
                    </a:p>
                  </a:txBody>
                  <a:tcPr/>
                </a:tc>
                <a:tc>
                  <a:txBody>
                    <a:bodyPr/>
                    <a:lstStyle/>
                    <a:p>
                      <a:r>
                        <a:rPr lang="en-US" sz="1000" b="1" i="0" u="none" strike="noStrike" kern="1200" baseline="0" dirty="0">
                          <a:solidFill>
                            <a:schemeClr val="dk1"/>
                          </a:solidFill>
                          <a:latin typeface="+mn-lt"/>
                          <a:ea typeface="+mn-ea"/>
                          <a:cs typeface="+mn-cs"/>
                        </a:rPr>
                        <a:t>No Change since the last meeting</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The CalWORKs Outcomes and Accountability Review (Cal-OAR) is a process for reviewing the CalWORKS program statewide while taking into account county diversity. Its goal is to promote program accountability, continual quality improvement, and meaningful tracking of program participation and outcomes.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Development of the review process is led by a statewide legislatively-mandated work group of stakeholders from state agencies, counties, advocacy groups, research teams, the legislature, and CalWORKs recipient populations.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workgroup is to establish a local accountability system that facilitates continuous improvement of county CalWORKs programs by collecting and disseminating data and best practices.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three main components to be developed by July 2019:</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Process and Outcome Performance indicators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self-assessment process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system improvement plan, including a peer review component. </a:t>
                      </a:r>
                    </a:p>
                    <a:p>
                      <a:pPr marL="171450" indent="-171450">
                        <a:buFont typeface="Arial" panose="020B0604020202020204" pitchFamily="34" charset="0"/>
                        <a:buChar char="•"/>
                      </a:pPr>
                      <a:endParaRPr lang="en-US" sz="10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u="none" strike="noStrike" kern="1200" baseline="0" dirty="0">
                          <a:solidFill>
                            <a:schemeClr val="dk1"/>
                          </a:solidFill>
                          <a:latin typeface="+mn-lt"/>
                          <a:ea typeface="+mn-ea"/>
                          <a:cs typeface="+mn-cs"/>
                        </a:rPr>
                        <a:t>The three elements produced by the Cal-OAR work group will improve county access to meaningful, real-time data and will encourage cross-county examination. This will help counties improve their program management decisions and provide a mechanism for elevating county best practices.</a:t>
                      </a:r>
                    </a:p>
                    <a:p>
                      <a:pPr marL="0" indent="0">
                        <a:spcBef>
                          <a:spcPts val="0"/>
                        </a:spcBef>
                        <a:spcAft>
                          <a:spcPts val="0"/>
                        </a:spcAft>
                        <a:buFont typeface="Arial" panose="020B0604020202020204" pitchFamily="34" charset="0"/>
                        <a:buNone/>
                      </a:pPr>
                      <a:endParaRPr lang="en-US" sz="1000" b="0" i="0" u="none" strike="noStrike" kern="1200" baseline="0" dirty="0">
                        <a:solidFill>
                          <a:schemeClr val="dk1"/>
                        </a:solidFill>
                        <a:latin typeface="+mn-lt"/>
                        <a:ea typeface="+mn-ea"/>
                        <a:cs typeface="+mn-cs"/>
                      </a:endParaRPr>
                    </a:p>
                    <a:p>
                      <a:pPr marL="0" indent="0" algn="ctr">
                        <a:spcBef>
                          <a:spcPts val="0"/>
                        </a:spcBef>
                        <a:spcAft>
                          <a:spcPts val="0"/>
                        </a:spcAft>
                        <a:buFont typeface="Arial" panose="020B0604020202020204" pitchFamily="34" charset="0"/>
                        <a:buNone/>
                      </a:pPr>
                      <a:r>
                        <a:rPr lang="en-US" sz="1000" b="0" i="0" u="none" strike="noStrike" kern="1200" baseline="0" dirty="0">
                          <a:solidFill>
                            <a:schemeClr val="dk1"/>
                          </a:solidFill>
                          <a:latin typeface="+mn-lt"/>
                          <a:ea typeface="+mn-ea"/>
                          <a:cs typeface="+mn-cs"/>
                        </a:rPr>
                        <a:t>-Continued on next slide-</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7</a:t>
            </a:fld>
            <a:endParaRPr lang="en-US" altLang="en-US" dirty="0"/>
          </a:p>
        </p:txBody>
      </p:sp>
    </p:spTree>
    <p:extLst>
      <p:ext uri="{BB962C8B-B14F-4D97-AF65-F5344CB8AC3E}">
        <p14:creationId xmlns:p14="http://schemas.microsoft.com/office/powerpoint/2010/main" val="67335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957839348"/>
              </p:ext>
            </p:extLst>
          </p:nvPr>
        </p:nvGraphicFramePr>
        <p:xfrm>
          <a:off x="232794" y="1493635"/>
          <a:ext cx="8686800" cy="342900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57806">
                  <a:extLst>
                    <a:ext uri="{9D8B030D-6E8A-4147-A177-3AD203B41FA5}">
                      <a16:colId xmlns:a16="http://schemas.microsoft.com/office/drawing/2014/main" val="3016906105"/>
                    </a:ext>
                  </a:extLst>
                </a:gridCol>
                <a:gridCol w="842394">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98642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4425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Cal-OAR</a:t>
                      </a:r>
                    </a:p>
                  </a:txBody>
                  <a:tcPr/>
                </a:tc>
                <a:tc>
                  <a:txBody>
                    <a:bodyPr/>
                    <a:lstStyle/>
                    <a:p>
                      <a:r>
                        <a:rPr lang="en-US" sz="10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TBD</a:t>
                      </a:r>
                    </a:p>
                  </a:txBody>
                  <a:tcPr/>
                </a:tc>
                <a:tc>
                  <a:txBody>
                    <a:bodyPr/>
                    <a:lstStyle/>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204569</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i="0" u="none" strike="noStrike" kern="1200" baseline="0" dirty="0">
                          <a:solidFill>
                            <a:schemeClr val="dk1"/>
                          </a:solidFill>
                          <a:latin typeface="+mn-lt"/>
                          <a:ea typeface="+mn-ea"/>
                          <a:cs typeface="+mn-cs"/>
                        </a:rPr>
                        <a:t>No Change since the last meeting</a:t>
                      </a:r>
                    </a:p>
                    <a:p>
                      <a:pPr marL="0" indent="0">
                        <a:spcBef>
                          <a:spcPts val="0"/>
                        </a:spcBef>
                        <a:spcAft>
                          <a:spcPts val="0"/>
                        </a:spcAft>
                        <a:buFont typeface="Arial" panose="020B0604020202020204" pitchFamily="34" charset="0"/>
                        <a:buNone/>
                      </a:pPr>
                      <a:endParaRPr lang="en-US" sz="1000" b="1" i="0" u="none" strike="noStrike" kern="1200" baseline="0" dirty="0">
                        <a:solidFill>
                          <a:schemeClr val="dk1"/>
                        </a:solidFill>
                        <a:latin typeface="+mn-lt"/>
                        <a:ea typeface="+mn-ea"/>
                        <a:cs typeface="+mn-cs"/>
                      </a:endParaRPr>
                    </a:p>
                    <a:p>
                      <a:pPr marL="0" indent="0">
                        <a:spcBef>
                          <a:spcPts val="0"/>
                        </a:spcBef>
                        <a:spcAft>
                          <a:spcPts val="0"/>
                        </a:spcAft>
                        <a:buFont typeface="Arial" panose="020B0604020202020204" pitchFamily="34" charset="0"/>
                        <a:buNone/>
                      </a:pPr>
                      <a:r>
                        <a:rPr lang="en-US" sz="1000" b="1" i="0" u="none" strike="noStrike" kern="1200" baseline="0" dirty="0">
                          <a:solidFill>
                            <a:schemeClr val="dk1"/>
                          </a:solidFill>
                          <a:latin typeface="+mn-lt"/>
                          <a:ea typeface="+mn-ea"/>
                          <a:cs typeface="+mn-cs"/>
                        </a:rPr>
                        <a:t>CalACES Update</a:t>
                      </a:r>
                      <a:r>
                        <a:rPr lang="en-US" sz="1000" b="0" i="0" u="none" strike="noStrike" kern="1200" baseline="0" dirty="0">
                          <a:solidFill>
                            <a:schemeClr val="dk1"/>
                          </a:solidFill>
                          <a:latin typeface="+mn-lt"/>
                          <a:ea typeface="+mn-ea"/>
                          <a:cs typeface="+mn-cs"/>
                        </a:rPr>
                        <a:t>:</a:t>
                      </a:r>
                    </a:p>
                    <a:p>
                      <a:pPr marL="0" indent="0">
                        <a:spcBef>
                          <a:spcPts val="0"/>
                        </a:spcBef>
                        <a:spcAft>
                          <a:spcPts val="0"/>
                        </a:spcAft>
                        <a:buFont typeface="Arial" panose="020B0604020202020204" pitchFamily="34" charset="0"/>
                        <a:buNone/>
                      </a:pPr>
                      <a:r>
                        <a:rPr lang="en-US" sz="1000" b="0" i="0" u="none" strike="noStrike" kern="1200" baseline="0" dirty="0">
                          <a:solidFill>
                            <a:schemeClr val="dk1"/>
                          </a:solidFill>
                          <a:latin typeface="+mn-lt"/>
                          <a:ea typeface="+mn-ea"/>
                          <a:cs typeface="+mn-cs"/>
                        </a:rPr>
                        <a:t>CalACES is participating in the Cal-OAR Data Collection &amp; Automation subcommittee. This workgroup is charged with </a:t>
                      </a:r>
                      <a:r>
                        <a:rPr lang="en-US" sz="1000" kern="1200" dirty="0">
                          <a:solidFill>
                            <a:schemeClr val="dk1"/>
                          </a:solidFill>
                          <a:effectLst/>
                          <a:latin typeface="+mn-lt"/>
                          <a:ea typeface="+mn-ea"/>
                          <a:cs typeface="+mn-cs"/>
                        </a:rPr>
                        <a:t>developing the set of measures to evaluate program performance. These measures will be reported to CDSS on a monthly basis, which will result in a new state report. This effort will also include revision to the WTW 25 report.</a:t>
                      </a:r>
                    </a:p>
                    <a:p>
                      <a:pPr marL="0" indent="0">
                        <a:spcBef>
                          <a:spcPts val="0"/>
                        </a:spcBef>
                        <a:spcAft>
                          <a:spcPts val="0"/>
                        </a:spcAft>
                        <a:buFont typeface="Arial" panose="020B0604020202020204" pitchFamily="34" charset="0"/>
                        <a:buNone/>
                      </a:pPr>
                      <a:endParaRPr lang="en-US" sz="1000" b="0" i="0" u="none" strike="noStrike" kern="1200" baseline="0" dirty="0">
                        <a:solidFill>
                          <a:schemeClr val="dk1"/>
                        </a:solidFill>
                        <a:effectLst/>
                        <a:latin typeface="+mn-lt"/>
                        <a:ea typeface="+mn-ea"/>
                        <a:cs typeface="+mn-cs"/>
                      </a:endParaRPr>
                    </a:p>
                    <a:p>
                      <a:pPr marL="0" indent="0">
                        <a:spcBef>
                          <a:spcPts val="0"/>
                        </a:spcBef>
                        <a:spcAft>
                          <a:spcPts val="0"/>
                        </a:spcAft>
                        <a:buFont typeface="Arial" panose="020B0604020202020204" pitchFamily="34" charset="0"/>
                        <a:buNone/>
                      </a:pPr>
                      <a:r>
                        <a:rPr lang="en-US" sz="1000" b="0" i="0" u="none" strike="noStrike" kern="1200" baseline="0" dirty="0">
                          <a:solidFill>
                            <a:schemeClr val="dk1"/>
                          </a:solidFill>
                          <a:effectLst/>
                          <a:latin typeface="+mn-lt"/>
                          <a:ea typeface="+mn-ea"/>
                          <a:cs typeface="+mn-cs"/>
                        </a:rPr>
                        <a:t>The project provided a cost estimate to implement the new state report and modification to the WTW 25 report on 9/14/18.</a:t>
                      </a:r>
                      <a:endParaRPr lang="en-US" sz="1000" b="0" i="0" u="none" strike="noStrike" kern="1200" baseline="0" dirty="0">
                        <a:solidFill>
                          <a:schemeClr val="dk1"/>
                        </a:solidFill>
                        <a:latin typeface="+mn-lt"/>
                        <a:ea typeface="+mn-ea"/>
                        <a:cs typeface="+mn-cs"/>
                      </a:endParaRPr>
                    </a:p>
                    <a:p>
                      <a:pPr marL="0" indent="0">
                        <a:buFont typeface="Arial" panose="020B0604020202020204" pitchFamily="34" charset="0"/>
                        <a:buNone/>
                      </a:pPr>
                      <a:endParaRPr 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8</a:t>
            </a:fld>
            <a:endParaRPr lang="en-US" altLang="en-US" dirty="0"/>
          </a:p>
        </p:txBody>
      </p:sp>
    </p:spTree>
    <p:extLst>
      <p:ext uri="{BB962C8B-B14F-4D97-AF65-F5344CB8AC3E}">
        <p14:creationId xmlns:p14="http://schemas.microsoft.com/office/powerpoint/2010/main" val="4145590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762000"/>
            <a:ext cx="7696200" cy="609600"/>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600538077"/>
              </p:ext>
            </p:extLst>
          </p:nvPr>
        </p:nvGraphicFramePr>
        <p:xfrm>
          <a:off x="228600" y="1524001"/>
          <a:ext cx="8686800" cy="5009619"/>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8382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629180">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369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CalHEERS - Verify Lawful Presence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 CR 92295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February 2019.666666</a:t>
                      </a:r>
                    </a:p>
                  </a:txBody>
                  <a:tcPr/>
                </a:tc>
                <a:tc>
                  <a:txBody>
                    <a:bodyPr/>
                    <a:lstStyle/>
                    <a:p>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100608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19.02</a:t>
                      </a:r>
                    </a:p>
                  </a:txBody>
                  <a:tcPr/>
                </a:tc>
                <a:tc>
                  <a:txBody>
                    <a:bodyPr/>
                    <a:lstStyle/>
                    <a:p>
                      <a:r>
                        <a:rPr lang="en-US" sz="1000" kern="1200" dirty="0">
                          <a:solidFill>
                            <a:schemeClr val="tx1"/>
                          </a:solidFill>
                          <a:effectLst/>
                          <a:latin typeface="+mn-lt"/>
                          <a:ea typeface="+mn-ea"/>
                          <a:cs typeface="+mn-cs"/>
                        </a:rPr>
                        <a:t>201310</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Design</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latin typeface="+mn-lt"/>
                          <a:ea typeface="+mn-ea"/>
                          <a:cs typeface="+mn-cs"/>
                        </a:rPr>
                        <a:t>No Change since the last meeting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Department of Homeland Security (DHS) is upgrading the DHS Verify Lawful Presence (VLP) interface. Centers for Medicare and Medicaid Services (CMS), CalHEERS (CH) and CalACES must also be updated to continue to communicate to DHS for VLP. CH Change Request (CR) will update CH to use the updated CMS VLP interface. </a:t>
                      </a:r>
                    </a:p>
                    <a:p>
                      <a:endParaRPr lang="en-US" sz="10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CalACES Update:</a:t>
                      </a:r>
                    </a:p>
                    <a:p>
                      <a:r>
                        <a:rPr lang="en-US" sz="1000" b="1" kern="1200" dirty="0">
                          <a:solidFill>
                            <a:schemeClr val="dk1"/>
                          </a:solidFill>
                          <a:effectLst/>
                          <a:latin typeface="+mn-lt"/>
                          <a:ea typeface="+mn-ea"/>
                          <a:cs typeface="+mn-cs"/>
                        </a:rPr>
                        <a:t>System changes for this effort will include:</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Updates to CH eHit interface for VLP</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Creates a new CH VLP interface between CH and CalACES for VLP </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Provides a way to communicate when CH receives a VLP interface error code or when CH does not make a VLP call.</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The new CH VLP interface allows the Worker to process the additional VLP verification for MAGI MC individuals from within C-IV/LRS instead of from the external U.S. Citizenship and Immigration Services (USCIS) Systematic Alien Verification for Entitlement (SAVE) website.</a:t>
                      </a:r>
                    </a:p>
                    <a:p>
                      <a:pPr marL="171450" lvl="0" indent="-171450">
                        <a:buFont typeface="Arial" panose="020B0604020202020204" pitchFamily="34" charset="0"/>
                        <a:buChar char="•"/>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When a case is pure MAGI, the VLP interface will reduce worker double data entry and the system will notify the workers from within CIV/LRS by auto-creating tasks when CH receives citizenship information from DHS.</a:t>
                      </a:r>
                    </a:p>
                    <a:p>
                      <a:pPr marL="171450" lvl="0" indent="-171450">
                        <a:buFont typeface="Arial" panose="020B0604020202020204" pitchFamily="34" charset="0"/>
                        <a:buChar char="•"/>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The CH JADs for this effort are still in progress and are anticipated to wrap up by 9/14/18. At the MC committee meeting on 9/5/18, the project shared a power point presentation of the proposed CIV/LRS system changes. The team’s goal is to finalize the design by the end of September and then present it to the committee for review. After SCR approval the team will check in with the committee at each meeting thereafter for progress updates as the SCR moves through build and test.</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fld id="{E675FF42-0E22-44DC-8DFB-F90201735E2E}" type="slidenum">
              <a:rPr lang="en-US" altLang="en-US" smtClean="0"/>
              <a:pPr/>
              <a:t>9</a:t>
            </a:fld>
            <a:endParaRPr lang="en-US" altLang="en-US" dirty="0"/>
          </a:p>
        </p:txBody>
      </p:sp>
    </p:spTree>
    <p:extLst>
      <p:ext uri="{BB962C8B-B14F-4D97-AF65-F5344CB8AC3E}">
        <p14:creationId xmlns:p14="http://schemas.microsoft.com/office/powerpoint/2010/main" val="10987263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2.xml><?xml version="1.0" encoding="utf-8"?>
<a:theme xmlns:a="http://schemas.openxmlformats.org/drawingml/2006/main" name="1_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3.xml><?xml version="1.0" encoding="utf-8"?>
<a:theme xmlns:a="http://schemas.openxmlformats.org/drawingml/2006/main" name="2_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4356eee5808fb5a495f10bbb214cccd">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f28df4bb254aec47c9fb822b3e5ad53e"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0B9009-E6BA-4CF8-9272-CB991FE73652}"/>
</file>

<file path=customXml/itemProps2.xml><?xml version="1.0" encoding="utf-8"?>
<ds:datastoreItem xmlns:ds="http://schemas.openxmlformats.org/officeDocument/2006/customXml" ds:itemID="{5A3D7DEA-3303-40AF-8CA5-FB7E0F9BDF10}"/>
</file>

<file path=customXml/itemProps3.xml><?xml version="1.0" encoding="utf-8"?>
<ds:datastoreItem xmlns:ds="http://schemas.openxmlformats.org/officeDocument/2006/customXml" ds:itemID="{D1C37EFC-7447-4A14-A865-89AD904AB2FD}"/>
</file>

<file path=docProps/app.xml><?xml version="1.0" encoding="utf-8"?>
<Properties xmlns="http://schemas.openxmlformats.org/officeDocument/2006/extended-properties" xmlns:vt="http://schemas.openxmlformats.org/officeDocument/2006/docPropsVTypes">
  <Template>Sales training presentation</Template>
  <TotalTime>4543</TotalTime>
  <Words>2268</Words>
  <Application>Microsoft Office PowerPoint</Application>
  <PresentationFormat>On-screen Show (4:3)</PresentationFormat>
  <Paragraphs>445</Paragraphs>
  <Slides>13</Slides>
  <Notes>0</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13</vt:i4>
      </vt:variant>
    </vt:vector>
  </HeadingPairs>
  <TitlesOfParts>
    <vt:vector size="19" baseType="lpstr">
      <vt:lpstr>Arial</vt:lpstr>
      <vt:lpstr>Wingdings</vt:lpstr>
      <vt:lpstr>Sales training presentation</vt:lpstr>
      <vt:lpstr>1_Sales training presentation</vt:lpstr>
      <vt:lpstr>2_Sales training presentation</vt:lpstr>
      <vt:lpstr>think-cell Slide</vt:lpstr>
      <vt:lpstr>PowerPoint Presentation</vt:lpstr>
      <vt:lpstr>Policy Implementation</vt:lpstr>
      <vt:lpstr>Policy Implementation</vt:lpstr>
      <vt:lpstr>Policy Implementation</vt:lpstr>
      <vt:lpstr>Policy Implementation</vt:lpstr>
      <vt:lpstr> Policy Implementation</vt:lpstr>
      <vt:lpstr> Policy Implementation</vt:lpstr>
      <vt:lpstr> Policy Implementation</vt:lpstr>
      <vt:lpstr> Policy Implementation</vt:lpstr>
      <vt:lpstr>Policy Implementation</vt:lpstr>
      <vt:lpstr> Policy Implementation</vt:lpstr>
      <vt:lpstr> Policy Implementation</vt:lpstr>
      <vt:lpstr> Policy Implementation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Raychelle Menefee</dc:creator>
  <cp:lastModifiedBy>Swati Lohia</cp:lastModifiedBy>
  <cp:revision>349</cp:revision>
  <cp:lastPrinted>2018-10-10T19:25:13Z</cp:lastPrinted>
  <dcterms:created xsi:type="dcterms:W3CDTF">2018-05-21T21:27:59Z</dcterms:created>
  <dcterms:modified xsi:type="dcterms:W3CDTF">2018-10-11T17:37:06Z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