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60.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presentation.xml" ContentType="application/vnd.openxmlformats-officedocument.presentationml.presentation.main+xml"/>
  <Override PartName="/ppt/slides/slide5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34.xml" ContentType="application/vnd.openxmlformats-officedocument.presentationml.slide+xml"/>
  <Override PartName="/ppt/slides/slide30.xml" ContentType="application/vnd.openxmlformats-officedocument.presentationml.slide+xml"/>
  <Override PartName="/ppt/slides/slide36.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48.xml" ContentType="application/vnd.openxmlformats-officedocument.presentationml.slide+xml"/>
  <Override PartName="/ppt/slides/slide35.xml" ContentType="application/vnd.openxmlformats-officedocument.presentationml.slide+xml"/>
  <Override PartName="/ppt/slides/slide4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7.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1.xml" ContentType="application/vnd.openxmlformats-officedocument.presentationml.slide+xml"/>
  <Override PartName="/ppt/slideMasters/slideMaster8.xml" ContentType="application/vnd.openxmlformats-officedocument.presentationml.slideMaster+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9.xml" ContentType="application/vnd.openxmlformats-officedocument.presentationml.slideMaster+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8.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4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12.xml" ContentType="application/vnd.openxmlformats-officedocument.presentationml.slideLayout+xml"/>
  <Override PartName="/ppt/slideLayouts/slideLayout23.xml" ContentType="application/vnd.openxmlformats-officedocument.presentationml.slideLayout+xml"/>
  <Override PartName="/ppt/slideLayouts/slideLayout30.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1.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32.xml" ContentType="application/vnd.openxmlformats-officedocument.presentationml.slideLayout+xml"/>
  <Override PartName="/ppt/slideLayouts/slideLayout51.xml" ContentType="application/vnd.openxmlformats-officedocument.presentationml.slideLayout+xml"/>
  <Override PartName="/ppt/slideLayouts/slideLayout53.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5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2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76.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8.xml" ContentType="application/vnd.openxmlformats-officedocument.presentationml.slideLayout+xml"/>
  <Override PartName="/ppt/slideLayouts/slideLayout6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9.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7.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2.xml" ContentType="application/vnd.openxmlformats-officedocument.presentationml.slideLayout+xml"/>
  <Override PartName="/ppt/theme/theme11.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10.xml" ContentType="application/vnd.openxmlformats-officedocument.theme+xml"/>
  <Override PartName="/ppt/theme/theme6.xml" ContentType="application/vnd.openxmlformats-officedocument.theme+xml"/>
  <Override PartName="/ppt/theme/theme9.xml" ContentType="application/vnd.openxmlformats-officedocument.theme+xml"/>
  <Override PartName="/ppt/charts/style1.xml" ContentType="application/vnd.ms-office.chartstyle+xml"/>
  <Override PartName="/ppt/theme/theme5.xml" ContentType="application/vnd.openxmlformats-officedocument.theme+xml"/>
  <Override PartName="/ppt/charts/chart1.xml" ContentType="application/vnd.openxmlformats-officedocument.drawingml.chart+xml"/>
  <Override PartName="/ppt/charts/colors1.xml" ContentType="application/vnd.ms-office.chartcolor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38.xml" ContentType="application/vnd.openxmlformats-officedocument.presentationml.tags+xml"/>
  <Override PartName="/ppt/tags/tag40.xml" ContentType="application/vnd.openxmlformats-officedocument.presentationml.tags+xml"/>
  <Override PartName="/ppt/tags/tag39.xml" ContentType="application/vnd.openxmlformats-officedocument.presentationml.tags+xml"/>
  <Override PartName="/ppt/tags/tag37.xml" ContentType="application/vnd.openxmlformats-officedocument.presentationml.tags+xml"/>
  <Override PartName="/docProps/core.xml" ContentType="application/vnd.openxmlformats-package.core-properties+xml"/>
  <Override PartName="/ppt/tags/tag42.xml" ContentType="application/vnd.openxmlformats-officedocument.presentationml.tags+xml"/>
  <Override PartName="/ppt/revisionInfo.xml" ContentType="application/vnd.ms-powerpoint.revisioninfo+xml"/>
  <Override PartName="/ppt/tags/tag36.xml" ContentType="application/vnd.openxmlformats-officedocument.presentationml.tags+xml"/>
  <Override PartName="/docProps/app.xml" ContentType="application/vnd.openxmlformats-officedocument.extended-properties+xml"/>
  <Override PartName="/ppt/tags/tag43.xml" ContentType="application/vnd.openxmlformats-officedocument.presentationml.tags+xml"/>
  <Override PartName="/ppt/tags/tag41.xml" ContentType="application/vnd.openxmlformats-officedocument.presentationml.tags+xml"/>
  <Override PartName="/ppt/tags/tag32.xml" ContentType="application/vnd.openxmlformats-officedocument.presentationml.tags+xml"/>
  <Override PartName="/ppt/tags/tag34.xml" ContentType="application/vnd.openxmlformats-officedocument.presentationml.tags+xml"/>
  <Override PartName="/ppt/tags/tag1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9.xml" ContentType="application/vnd.openxmlformats-officedocument.presentationml.tags+xml"/>
  <Override PartName="/ppt/tags/tag21.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7.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20.xml" ContentType="application/vnd.openxmlformats-officedocument.presentationml.tags+xml"/>
  <Override PartName="/ppt/tags/tag33.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5.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29" r:id="rId4"/>
    <p:sldMasterId id="2147483734" r:id="rId5"/>
    <p:sldMasterId id="2147483740" r:id="rId6"/>
    <p:sldMasterId id="2147483752" r:id="rId7"/>
    <p:sldMasterId id="2147483776" r:id="rId8"/>
    <p:sldMasterId id="2147483790" r:id="rId9"/>
  </p:sldMasterIdLst>
  <p:notesMasterIdLst>
    <p:notesMasterId r:id="rId72"/>
  </p:notesMasterIdLst>
  <p:handoutMasterIdLst>
    <p:handoutMasterId r:id="rId73"/>
  </p:handoutMasterIdLst>
  <p:sldIdLst>
    <p:sldId id="1118" r:id="rId10"/>
    <p:sldId id="1120" r:id="rId11"/>
    <p:sldId id="1162" r:id="rId12"/>
    <p:sldId id="1310" r:id="rId13"/>
    <p:sldId id="1309" r:id="rId14"/>
    <p:sldId id="1269" r:id="rId15"/>
    <p:sldId id="1292" r:id="rId16"/>
    <p:sldId id="1293" r:id="rId17"/>
    <p:sldId id="1294" r:id="rId18"/>
    <p:sldId id="1295" r:id="rId19"/>
    <p:sldId id="1296" r:id="rId20"/>
    <p:sldId id="1297" r:id="rId21"/>
    <p:sldId id="1298" r:id="rId22"/>
    <p:sldId id="1299" r:id="rId23"/>
    <p:sldId id="1300" r:id="rId24"/>
    <p:sldId id="1301" r:id="rId25"/>
    <p:sldId id="1242" r:id="rId26"/>
    <p:sldId id="1264" r:id="rId27"/>
    <p:sldId id="1265" r:id="rId28"/>
    <p:sldId id="1266" r:id="rId29"/>
    <p:sldId id="1267" r:id="rId30"/>
    <p:sldId id="1268" r:id="rId31"/>
    <p:sldId id="1216" r:id="rId32"/>
    <p:sldId id="1250" r:id="rId33"/>
    <p:sldId id="1251" r:id="rId34"/>
    <p:sldId id="1252" r:id="rId35"/>
    <p:sldId id="1231" r:id="rId36"/>
    <p:sldId id="1285" r:id="rId37"/>
    <p:sldId id="1286" r:id="rId38"/>
    <p:sldId id="1287" r:id="rId39"/>
    <p:sldId id="1288" r:id="rId40"/>
    <p:sldId id="1289" r:id="rId41"/>
    <p:sldId id="1290" r:id="rId42"/>
    <p:sldId id="1291" r:id="rId43"/>
    <p:sldId id="1243" r:id="rId44"/>
    <p:sldId id="1302" r:id="rId45"/>
    <p:sldId id="1282" r:id="rId46"/>
    <p:sldId id="1303" r:id="rId47"/>
    <p:sldId id="1304" r:id="rId48"/>
    <p:sldId id="1305" r:id="rId49"/>
    <p:sldId id="1306" r:id="rId50"/>
    <p:sldId id="1307" r:id="rId51"/>
    <p:sldId id="1308" r:id="rId52"/>
    <p:sldId id="1311" r:id="rId53"/>
    <p:sldId id="1246" r:id="rId54"/>
    <p:sldId id="1283" r:id="rId55"/>
    <p:sldId id="1247" r:id="rId56"/>
    <p:sldId id="354" r:id="rId57"/>
    <p:sldId id="357" r:id="rId58"/>
    <p:sldId id="365" r:id="rId59"/>
    <p:sldId id="1284" r:id="rId60"/>
    <p:sldId id="362" r:id="rId61"/>
    <p:sldId id="358" r:id="rId62"/>
    <p:sldId id="366" r:id="rId63"/>
    <p:sldId id="368" r:id="rId64"/>
    <p:sldId id="367" r:id="rId65"/>
    <p:sldId id="267" r:id="rId66"/>
    <p:sldId id="268" r:id="rId67"/>
    <p:sldId id="1119" r:id="rId68"/>
    <p:sldId id="1249" r:id="rId69"/>
    <p:sldId id="1160" r:id="rId70"/>
    <p:sldId id="1117" r:id="rId7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3838"/>
    <a:srgbClr val="5B9BC8"/>
    <a:srgbClr val="5B9BD5"/>
    <a:srgbClr val="464646"/>
    <a:srgbClr val="787878"/>
    <a:srgbClr val="7F7F7F"/>
    <a:srgbClr val="FFFFFF"/>
    <a:srgbClr val="00A9E0"/>
    <a:srgbClr val="EDEDED"/>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241" autoAdjust="0"/>
  </p:normalViewPr>
  <p:slideViewPr>
    <p:cSldViewPr snapToGrid="0">
      <p:cViewPr varScale="1">
        <p:scale>
          <a:sx n="104" d="100"/>
          <a:sy n="104" d="100"/>
        </p:scale>
        <p:origin x="1344" y="108"/>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commentAuthors" Target="commentAuthors.xml"/><Relationship Id="rId79" Type="http://schemas.microsoft.com/office/2015/10/relationships/revisionInfo" Target="revisionInfo.xml"/><Relationship Id="rId5" Type="http://schemas.openxmlformats.org/officeDocument/2006/relationships/slideMaster" Target="slideMasters/slideMaster5.xml"/><Relationship Id="rId61" Type="http://schemas.openxmlformats.org/officeDocument/2006/relationships/slide" Target="slides/slide52.xml"/><Relationship Id="rId82" Type="http://schemas.openxmlformats.org/officeDocument/2006/relationships/customXml" Target="../customXml/item3.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notesMaster" Target="notesMasters/notesMaster1.xml"/><Relationship Id="rId80" Type="http://schemas.openxmlformats.org/officeDocument/2006/relationships/customXml" Target="../customXml/item1.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handoutMaster" Target="handoutMasters/handoutMaster1.xml"/><Relationship Id="rId78" Type="http://schemas.openxmlformats.org/officeDocument/2006/relationships/tableStyles" Target="tableStyles.xml"/><Relationship Id="rId81" Type="http://schemas.openxmlformats.org/officeDocument/2006/relationships/customXml" Target="../customXml/item2.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62.xml"/><Relationship Id="rId2" Type="http://schemas.openxmlformats.org/officeDocument/2006/relationships/slideMaster" Target="slideMasters/slideMaster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s>
</file>

<file path=ppt/charts/_rels/chart1.xml.rels><?xml version="1.0" encoding="UTF-8" standalone="yes"?>
<Relationships xmlns="http://schemas.openxmlformats.org/package/2006/relationships"><Relationship Id="rId3" Type="http://schemas.openxmlformats.org/officeDocument/2006/relationships/oleObject" Target="file:///\\adfdfs01\Redirected_ACN\PaigeCM\Desktop\PurgeablePeopleAndCases_10_26_2017.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Total Cases: 6,154,954</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solidFill>
              <a:srgbClr val="92D050"/>
            </a:solidFill>
          </c:spPr>
          <c:dPt>
            <c:idx val="0"/>
            <c:bubble3D val="0"/>
            <c:spPr>
              <a:solidFill>
                <a:srgbClr val="FFC000"/>
              </a:solidFill>
              <a:ln w="19050">
                <a:solidFill>
                  <a:schemeClr val="lt1"/>
                </a:solidFill>
              </a:ln>
              <a:effectLst/>
            </c:spPr>
            <c:extLst>
              <c:ext xmlns:c16="http://schemas.microsoft.com/office/drawing/2014/chart" uri="{C3380CC4-5D6E-409C-BE32-E72D297353CC}">
                <c16:uniqueId val="{00000001-7877-4BE8-BD5D-B276808E79B9}"/>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7877-4BE8-BD5D-B276808E79B9}"/>
              </c:ext>
            </c:extLst>
          </c:dPt>
          <c:dLbls>
            <c:dLbl>
              <c:idx val="0"/>
              <c:layout>
                <c:manualLayout>
                  <c:x val="-0.17237031875281261"/>
                  <c:y val="0.11466783298278151"/>
                </c:manualLayout>
              </c:layout>
              <c:tx>
                <c:rich>
                  <a:bodyPr/>
                  <a:lstStyle/>
                  <a:p>
                    <a:r>
                      <a:rPr lang="en-US" dirty="0"/>
                      <a:t>1,977,321</a:t>
                    </a:r>
                  </a:p>
                  <a:p>
                    <a:r>
                      <a:rPr lang="en-US" dirty="0"/>
                      <a:t>(32%)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77-4BE8-BD5D-B276808E79B9}"/>
                </c:ext>
              </c:extLst>
            </c:dLbl>
            <c:dLbl>
              <c:idx val="1"/>
              <c:layout>
                <c:manualLayout>
                  <c:x val="0.17485648278589283"/>
                  <c:y val="-0.17880145376548348"/>
                </c:manualLayout>
              </c:layout>
              <c:tx>
                <c:rich>
                  <a:bodyPr/>
                  <a:lstStyle/>
                  <a:p>
                    <a:r>
                      <a:rPr lang="en-US" dirty="0"/>
                      <a:t>4,177,633</a:t>
                    </a:r>
                  </a:p>
                  <a:p>
                    <a:r>
                      <a:rPr lang="en-US" dirty="0"/>
                      <a:t>(68%)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77-4BE8-BD5D-B276808E79B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Metrics!$H$5:$H$6</c:f>
              <c:strCache>
                <c:ptCount val="2"/>
                <c:pt idx="0">
                  <c:v>Cases to Purge</c:v>
                </c:pt>
                <c:pt idx="1">
                  <c:v>Cases to Retain</c:v>
                </c:pt>
              </c:strCache>
            </c:strRef>
          </c:cat>
          <c:val>
            <c:numRef>
              <c:f>Metrics!$I$5:$I$6</c:f>
              <c:numCache>
                <c:formatCode>#,##0</c:formatCode>
                <c:ptCount val="2"/>
                <c:pt idx="0">
                  <c:v>1910509</c:v>
                </c:pt>
                <c:pt idx="1">
                  <c:v>3870657</c:v>
                </c:pt>
              </c:numCache>
            </c:numRef>
          </c:val>
          <c:extLst>
            <c:ext xmlns:c16="http://schemas.microsoft.com/office/drawing/2014/chart" uri="{C3380CC4-5D6E-409C-BE32-E72D297353CC}">
              <c16:uniqueId val="{00000004-7877-4BE8-BD5D-B276808E79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7840"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970940" y="2"/>
            <a:ext cx="3037840"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04.01.2019</a:t>
            </a:fld>
            <a:endParaRPr lang="de-DE"/>
          </a:p>
        </p:txBody>
      </p:sp>
      <p:sp>
        <p:nvSpPr>
          <p:cNvPr id="4" name="Fußzeilenplatzhalter 3"/>
          <p:cNvSpPr>
            <a:spLocks noGrp="1"/>
          </p:cNvSpPr>
          <p:nvPr>
            <p:ph type="ftr" sz="quarter" idx="2"/>
          </p:nvPr>
        </p:nvSpPr>
        <p:spPr>
          <a:xfrm>
            <a:off x="1" y="8829968"/>
            <a:ext cx="3037840"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970940" y="8829968"/>
            <a:ext cx="3037840"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7840"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970940" y="2"/>
            <a:ext cx="3037840"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04.01.2019</a:t>
            </a:fld>
            <a:endParaRPr lang="de-DE"/>
          </a:p>
        </p:txBody>
      </p:sp>
      <p:sp>
        <p:nvSpPr>
          <p:cNvPr id="4" name="Folienbildplatzhalt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3037840"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970940" y="8829968"/>
            <a:ext cx="3037840"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67072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04B8DD-3329-44ED-BF29-5FC6CB915168}" type="slidenum">
              <a:rPr lang="en-US" smtClean="0"/>
              <a:t>57</a:t>
            </a:fld>
            <a:endParaRPr lang="en-US"/>
          </a:p>
        </p:txBody>
      </p:sp>
    </p:spTree>
    <p:extLst>
      <p:ext uri="{BB962C8B-B14F-4D97-AF65-F5344CB8AC3E}">
        <p14:creationId xmlns:p14="http://schemas.microsoft.com/office/powerpoint/2010/main" val="3006779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0.xml"/><Relationship Id="rId1" Type="http://schemas.openxmlformats.org/officeDocument/2006/relationships/vmlDrawing" Target="../drawings/vmlDrawing6.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1.xml"/><Relationship Id="rId1" Type="http://schemas.openxmlformats.org/officeDocument/2006/relationships/vmlDrawing" Target="../drawings/vmlDrawing7.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2.xml"/><Relationship Id="rId1" Type="http://schemas.openxmlformats.org/officeDocument/2006/relationships/vmlDrawing" Target="../drawings/vmlDrawing8.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3.xml"/><Relationship Id="rId1" Type="http://schemas.openxmlformats.org/officeDocument/2006/relationships/vmlDrawing" Target="../drawings/vmlDrawing9.vml"/><Relationship Id="rId5" Type="http://schemas.openxmlformats.org/officeDocument/2006/relationships/image" Target="../media/image4.emf"/><Relationship Id="rId4" Type="http://schemas.openxmlformats.org/officeDocument/2006/relationships/oleObject" Target="../embeddings/oleObject5.bin"/></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21" y="914404"/>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4"/>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4"/>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9"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4"/>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4"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7" y="914404"/>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5"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5"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5"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3" y="1625"/>
          <a:ext cx="1619" cy="1619"/>
        </p:xfrm>
        <a:graphic>
          <a:graphicData uri="http://schemas.openxmlformats.org/presentationml/2006/ole">
            <mc:AlternateContent xmlns:mc="http://schemas.openxmlformats.org/markup-compatibility/2006">
              <mc:Choice xmlns:v="urn:schemas-microsoft-com:vml" Requires="v">
                <p:oleObj spid="_x0000_s321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3" y="1625"/>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43"/>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1"/>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5" y="679710"/>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err="1">
                <a:ln>
                  <a:noFill/>
                </a:ln>
                <a:solidFill>
                  <a:srgbClr val="5B9BD5"/>
                </a:solidFill>
                <a:effectLst/>
                <a:uLnTx/>
                <a:uFillTx/>
                <a:latin typeface="Century Gothic" panose="020F0302020204030204"/>
                <a:ea typeface="+mn-ea"/>
                <a:cs typeface="+mn-cs"/>
              </a:rPr>
              <a:t>CalACES</a:t>
            </a: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 / </a:t>
            </a:r>
            <a:r>
              <a:rPr kumimoji="0" lang="en-US" sz="3200" b="0" i="0" u="none" strike="noStrike" kern="1200" cap="none" spc="0" normalizeH="0" baseline="0" noProof="0" dirty="0" err="1">
                <a:ln>
                  <a:noFill/>
                </a:ln>
                <a:solidFill>
                  <a:srgbClr val="5B9BD5"/>
                </a:solidFill>
                <a:effectLst/>
                <a:uLnTx/>
                <a:uFillTx/>
                <a:latin typeface="Century Gothic" panose="020F0302020204030204"/>
                <a:ea typeface="+mn-ea"/>
                <a:cs typeface="+mn-cs"/>
              </a:rPr>
              <a:t>CalSAWS</a:t>
            </a: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9"/>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114381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userDrawn="1">
          <p15:clr>
            <a:srgbClr val="FBAE40"/>
          </p15:clr>
        </p15:guide>
        <p15:guide id="2" pos="288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4239"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50"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177053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userDrawn="1">
          <p15:clr>
            <a:srgbClr val="F26B43"/>
          </p15:clr>
        </p15:guide>
        <p15:guide id="2" pos="76" userDrawn="1">
          <p15:clr>
            <a:srgbClr val="F26B43"/>
          </p15:clr>
        </p15:guide>
        <p15:guide id="3" orient="horz" pos="583" userDrawn="1">
          <p15:clr>
            <a:srgbClr val="F26B43"/>
          </p15:clr>
        </p15:guide>
        <p15:guide id="4" orient="horz" pos="3990" userDrawn="1">
          <p15:clr>
            <a:srgbClr val="F26B43"/>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5263"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50"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84418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3" y="1625"/>
          <a:ext cx="1619" cy="1619"/>
        </p:xfrm>
        <a:graphic>
          <a:graphicData uri="http://schemas.openxmlformats.org/presentationml/2006/ole">
            <mc:AlternateContent xmlns:mc="http://schemas.openxmlformats.org/markup-compatibility/2006">
              <mc:Choice xmlns:v="urn:schemas-microsoft-com:vml" Requires="v">
                <p:oleObj spid="_x0000_s833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3" y="1625"/>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43"/>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1"/>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5" y="679710"/>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CalACES / CalSAWS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9"/>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276743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4"/>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20"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9359"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50"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54857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userDrawn="1">
          <p15:clr>
            <a:srgbClr val="F26B43"/>
          </p15:clr>
        </p15:guide>
        <p15:guide id="2" pos="76" userDrawn="1">
          <p15:clr>
            <a:srgbClr val="F26B43"/>
          </p15:clr>
        </p15:guide>
        <p15:guide id="3" orient="horz" pos="583" userDrawn="1">
          <p15:clr>
            <a:srgbClr val="F26B43"/>
          </p15:clr>
        </p15:guide>
        <p15:guide id="4" orient="horz" pos="3990" userDrawn="1">
          <p15:clr>
            <a:srgbClr val="F26B43"/>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10383"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50"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74259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254AD88C-1B56-4CDF-913A-BF229FB165BC}"/>
              </a:ext>
            </a:extLst>
          </p:cNvPr>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11407"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254AD88C-1B56-4CDF-913A-BF229FB165BC}"/>
                          </a:ext>
                        </a:extLst>
                      </p:cNvPr>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3982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7112" name="Group 8"/>
          <p:cNvGrpSpPr>
            <a:grpSpLocks/>
          </p:cNvGrpSpPr>
          <p:nvPr/>
        </p:nvGrpSpPr>
        <p:grpSpPr bwMode="auto">
          <a:xfrm>
            <a:off x="7493002"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9CBE4134-3562-4A9A-BDDF-42D885B7E82E}" type="datetime1">
              <a:rPr lang="en-US" altLang="en-US" smtClean="0"/>
              <a:t>1/4/2019</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32626865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1"/>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AA1632CA-067C-49E3-84BE-C8CAEF378F1A}"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8981847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9"/>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6EF14429-4770-4685-B742-384E77766055}"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60364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38FF09D3-84BD-442D-B805-1254200A554E}"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4618794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835A1F16-8BE1-4AAB-BF70-6F915CCCAA49}" type="datetime1">
              <a:rPr lang="en-US" altLang="en-US" smtClean="0"/>
              <a:t>1/4/2019</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0350503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0FDA298-5888-48A4-9C1A-F709867998D7}" type="datetime1">
              <a:rPr lang="en-US" altLang="en-US" smtClean="0"/>
              <a:t>1/4/2019</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11773507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151B35D-6B20-41B0-B504-AD0302B85C91}" type="datetime1">
              <a:rPr lang="en-US" altLang="en-US" smtClean="0"/>
              <a:t>1/4/2019</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25591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7"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1" y="1435103"/>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23003EB7-1436-46E3-8A48-16496A179661}"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139291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BC8C4CA0-AEBE-4D0B-98AC-79D4D67C1E19}"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6391798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7BC4D458-551C-4CBF-BA5A-B501AAC65D4C}"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37791591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4"/>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4"/>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690FC5E6-F30D-4694-B8E0-E69BD4F60E29}"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12062966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7112" name="Group 8"/>
          <p:cNvGrpSpPr>
            <a:grpSpLocks/>
          </p:cNvGrpSpPr>
          <p:nvPr/>
        </p:nvGrpSpPr>
        <p:grpSpPr bwMode="auto">
          <a:xfrm>
            <a:off x="7493002"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1/4/2019</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40871081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1"/>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9966943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9"/>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942633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38769004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2"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3" y="182180"/>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5086170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1/4/2019</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346715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1/4/2019</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39806514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1/4/2019</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7824282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1" y="1435103"/>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1360789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35002764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7352089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4"/>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4"/>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266465726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1/4/2019</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49681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5297337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6711048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264099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346745708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1/4/2019</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0169943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1/4/2019</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29082092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1/4/2019</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15242225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223351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1/4/2019</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43760396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1288585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33644173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411873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7" y="914404"/>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5"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53564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4"/>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20"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646995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7"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397114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30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05443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86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197922" y="914400"/>
            <a:ext cx="8748156" cy="5239512"/>
          </a:xfrm>
          <a:prstGeom prst="rect">
            <a:avLst/>
          </a:prstGeom>
        </p:spPr>
        <p:txBody>
          <a:bodyPr/>
          <a:lstStyle>
            <a:lvl1pPr marL="285750" indent="-285750">
              <a:buFont typeface="Wingdings" panose="05000000000000000000" pitchFamily="2" charset="2"/>
              <a:buChar char="Ü"/>
              <a:defRPr>
                <a:solidFill>
                  <a:schemeClr val="tx1">
                    <a:lumMod val="95000"/>
                    <a:lumOff val="5000"/>
                  </a:schemeClr>
                </a:solidFill>
                <a:latin typeface="Century Gothic" panose="020B0502020202020204" pitchFamily="34" charset="0"/>
              </a:defRPr>
            </a:lvl1pPr>
            <a:lvl2pPr>
              <a:defRPr>
                <a:solidFill>
                  <a:schemeClr val="tx1">
                    <a:lumMod val="95000"/>
                    <a:lumOff val="5000"/>
                  </a:schemeClr>
                </a:solidFill>
                <a:latin typeface="Century Gothic" panose="020B0502020202020204" pitchFamily="34" charset="0"/>
              </a:defRPr>
            </a:lvl2pPr>
            <a:lvl3pPr>
              <a:defRPr>
                <a:solidFill>
                  <a:schemeClr val="tx1">
                    <a:lumMod val="95000"/>
                    <a:lumOff val="5000"/>
                  </a:schemeClr>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9" name="Textfeld 5">
            <a:extLst>
              <a:ext uri="{FF2B5EF4-FFF2-40B4-BE49-F238E27FC236}">
                <a16:creationId xmlns:a16="http://schemas.microsoft.com/office/drawing/2014/main" id="{AF6EE7DE-84FE-4EFE-B053-3C2E2520DB27}"/>
              </a:ext>
            </a:extLst>
          </p:cNvPr>
          <p:cNvSpPr txBox="1"/>
          <p:nvPr userDrawn="1"/>
        </p:nvSpPr>
        <p:spPr>
          <a:xfrm>
            <a:off x="245719" y="259401"/>
            <a:ext cx="1920240"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CalSAWS</a:t>
            </a:r>
          </a:p>
        </p:txBody>
      </p:sp>
      <p:cxnSp>
        <p:nvCxnSpPr>
          <p:cNvPr id="10" name="Gerade Verbindung 10">
            <a:extLst>
              <a:ext uri="{FF2B5EF4-FFF2-40B4-BE49-F238E27FC236}">
                <a16:creationId xmlns:a16="http://schemas.microsoft.com/office/drawing/2014/main" id="{FF414825-12BE-40E5-A2E2-00DDC85CC40D}"/>
              </a:ext>
            </a:extLst>
          </p:cNvPr>
          <p:cNvCxnSpPr/>
          <p:nvPr userDrawn="1"/>
        </p:nvCxnSpPr>
        <p:spPr>
          <a:xfrm>
            <a:off x="213717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2192457" y="258785"/>
            <a:ext cx="6609965" cy="338554"/>
          </a:xfrm>
          <a:prstGeom prst="rect">
            <a:avLst/>
          </a:prstGeom>
        </p:spPr>
        <p:txBody>
          <a:bodyPr lIns="0" rIns="0" anchor="ctr"/>
          <a:lstStyle>
            <a:lvl1pPr marL="0" indent="0">
              <a:buFontTx/>
              <a:buNone/>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553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74444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687475"/>
            <a:ext cx="7989752" cy="565254"/>
          </a:xfrm>
        </p:spPr>
        <p:txBody>
          <a:bodyPr/>
          <a:lstStyle/>
          <a:p>
            <a:r>
              <a:rPr lang="en-US" dirty="0"/>
              <a:t>Click to edit Master title style</a:t>
            </a:r>
          </a:p>
        </p:txBody>
      </p:sp>
      <p:sp>
        <p:nvSpPr>
          <p:cNvPr id="3" name="Content Placeholder 2"/>
          <p:cNvSpPr>
            <a:spLocks noGrp="1"/>
          </p:cNvSpPr>
          <p:nvPr>
            <p:ph idx="1"/>
          </p:nvPr>
        </p:nvSpPr>
        <p:spPr>
          <a:xfrm>
            <a:off x="448092" y="1431919"/>
            <a:ext cx="8238706" cy="4426880"/>
          </a:xfrm>
        </p:spPr>
        <p:txBody>
          <a:bodyPr anchor="t"/>
          <a:lstStyle>
            <a:lvl1pPr>
              <a:spcBef>
                <a:spcPts val="0"/>
              </a:spcBef>
              <a:spcAft>
                <a:spcPts val="0"/>
              </a:spcAft>
              <a:defRPr/>
            </a:lvl1pPr>
            <a:lvl2pPr marL="630000" indent="-306000">
              <a:spcBef>
                <a:spcPts val="0"/>
              </a:spcBef>
              <a:spcAft>
                <a:spcPts val="0"/>
              </a:spcAft>
              <a:buFont typeface="Wingdings" panose="05000000000000000000" pitchFamily="2" charset="2"/>
              <a:buChar char="v"/>
              <a:defRPr/>
            </a:lvl2pPr>
            <a:lvl3pPr marL="900000" indent="-270000">
              <a:spcBef>
                <a:spcPts val="0"/>
              </a:spcBef>
              <a:spcAft>
                <a:spcPts val="0"/>
              </a:spcAft>
              <a:buFont typeface="Arial" panose="020B0604020202020204" pitchFamily="34" charset="0"/>
              <a:buChar char="•"/>
              <a:defRPr/>
            </a:lvl3pPr>
            <a:lvl4pPr>
              <a:spcBef>
                <a:spcPts val="0"/>
              </a:spcBef>
              <a:spcAft>
                <a:spcPts val="0"/>
              </a:spcAft>
              <a:defRPr/>
            </a:lvl4pPr>
            <a:lvl5pPr>
              <a:spcBef>
                <a:spcPts val="0"/>
              </a:spcBef>
              <a:spcAft>
                <a:spcPts val="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lvl1pPr>
          </a:lstStyle>
          <a:p>
            <a:fld id="{2C367529-588D-4F6D-B5FB-4DED60A1D39F}" type="slidenum">
              <a:rPr lang="en-US" smtClean="0"/>
              <a:pPr/>
              <a:t>‹#›</a:t>
            </a:fld>
            <a:endParaRPr lang="en-US" dirty="0"/>
          </a:p>
        </p:txBody>
      </p:sp>
    </p:spTree>
    <p:extLst>
      <p:ext uri="{BB962C8B-B14F-4D97-AF65-F5344CB8AC3E}">
        <p14:creationId xmlns:p14="http://schemas.microsoft.com/office/powerpoint/2010/main" val="4247613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1/4/2019</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272242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6" Type="http://schemas.openxmlformats.org/officeDocument/2006/relationships/theme" Target="../theme/theme2.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28.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1.emf"/><Relationship Id="rId2" Type="http://schemas.openxmlformats.org/officeDocument/2006/relationships/slideLayout" Target="../slideLayouts/slideLayout27.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26.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theme" Target="../theme/theme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18" Type="http://schemas.openxmlformats.org/officeDocument/2006/relationships/tags" Target="../tags/tag33.xml"/><Relationship Id="rId26" Type="http://schemas.openxmlformats.org/officeDocument/2006/relationships/image" Target="../media/image1.emf"/><Relationship Id="rId3" Type="http://schemas.openxmlformats.org/officeDocument/2006/relationships/slideLayout" Target="../slideLayouts/slideLayout31.xml"/><Relationship Id="rId21" Type="http://schemas.openxmlformats.org/officeDocument/2006/relationships/tags" Target="../tags/tag36.xml"/><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tags" Target="../tags/tag32.xml"/><Relationship Id="rId25" Type="http://schemas.openxmlformats.org/officeDocument/2006/relationships/oleObject" Target="../embeddings/oleObject1.bin"/><Relationship Id="rId2" Type="http://schemas.openxmlformats.org/officeDocument/2006/relationships/slideLayout" Target="../slideLayouts/slideLayout30.xml"/><Relationship Id="rId16" Type="http://schemas.openxmlformats.org/officeDocument/2006/relationships/tags" Target="../tags/tag31.xml"/><Relationship Id="rId20" Type="http://schemas.openxmlformats.org/officeDocument/2006/relationships/tags" Target="../tags/tag35.xml"/><Relationship Id="rId1" Type="http://schemas.openxmlformats.org/officeDocument/2006/relationships/slideLayout" Target="../slideLayouts/slideLayout29.xml"/><Relationship Id="rId6" Type="http://schemas.openxmlformats.org/officeDocument/2006/relationships/vmlDrawing" Target="../drawings/vmlDrawing5.vml"/><Relationship Id="rId11" Type="http://schemas.openxmlformats.org/officeDocument/2006/relationships/tags" Target="../tags/tag26.xml"/><Relationship Id="rId24" Type="http://schemas.openxmlformats.org/officeDocument/2006/relationships/tags" Target="../tags/tag39.xml"/><Relationship Id="rId5" Type="http://schemas.openxmlformats.org/officeDocument/2006/relationships/theme" Target="../theme/theme5.xml"/><Relationship Id="rId15" Type="http://schemas.openxmlformats.org/officeDocument/2006/relationships/tags" Target="../tags/tag30.xml"/><Relationship Id="rId23" Type="http://schemas.openxmlformats.org/officeDocument/2006/relationships/tags" Target="../tags/tag38.xml"/><Relationship Id="rId10" Type="http://schemas.openxmlformats.org/officeDocument/2006/relationships/tags" Target="../tags/tag25.xml"/><Relationship Id="rId19" Type="http://schemas.openxmlformats.org/officeDocument/2006/relationships/tags" Target="../tags/tag34.xml"/><Relationship Id="rId4" Type="http://schemas.openxmlformats.org/officeDocument/2006/relationships/slideLayout" Target="../slideLayouts/slideLayout32.xml"/><Relationship Id="rId9" Type="http://schemas.openxmlformats.org/officeDocument/2006/relationships/tags" Target="../tags/tag24.xml"/><Relationship Id="rId14" Type="http://schemas.openxmlformats.org/officeDocument/2006/relationships/tags" Target="../tags/tag29.xml"/><Relationship Id="rId22" Type="http://schemas.openxmlformats.org/officeDocument/2006/relationships/tags" Target="../tags/tag3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5.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6.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theme" Target="../theme/theme7.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8.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5.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5" Type="http://schemas.openxmlformats.org/officeDocument/2006/relationships/slideLayout" Target="../slideLayouts/slideLayout72.xml"/><Relationship Id="rId10" Type="http://schemas.openxmlformats.org/officeDocument/2006/relationships/theme" Target="../theme/theme9.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89"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191"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7"/>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2" y="217395"/>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70"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6" y="235958"/>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6" y="9525"/>
            <a:ext cx="77585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6" y="559069"/>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602"/>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72" name="LegendLines" hidden="1"/>
          <p:cNvGrpSpPr>
            <a:grpSpLocks/>
          </p:cNvGrpSpPr>
          <p:nvPr/>
        </p:nvGrpSpPr>
        <p:grpSpPr bwMode="auto">
          <a:xfrm>
            <a:off x="7835202" y="287602"/>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9"/>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9" name="Arc 42"/>
              <p:cNvSpPr>
                <a:spLocks noChangeAspect="1"/>
              </p:cNvSpPr>
              <p:nvPr>
                <p:custDataLst>
                  <p:tags r:id="rId23"/>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1" name="MoonLegend4"/>
            <p:cNvGrpSpPr>
              <a:grpSpLocks noChangeAspect="1"/>
            </p:cNvGrpSpPr>
            <p:nvPr>
              <p:custDataLst>
                <p:tags r:id="rId10"/>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7"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2" name="MoonLegend5"/>
            <p:cNvGrpSpPr>
              <a:grpSpLocks noChangeAspect="1"/>
            </p:cNvGrpSpPr>
            <p:nvPr>
              <p:custDataLst>
                <p:tags r:id="rId11"/>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5"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2"/>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3"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9" name="MoonLegend1"/>
            <p:cNvGrpSpPr>
              <a:grpSpLocks noChangeAspect="1"/>
            </p:cNvGrpSpPr>
            <p:nvPr userDrawn="1">
              <p:custDataLst>
                <p:tags r:id="rId13"/>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4"/>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1" name="Arc 42"/>
              <p:cNvSpPr>
                <a:spLocks noChangeAspect="1"/>
              </p:cNvSpPr>
              <p:nvPr>
                <p:custDataLst>
                  <p:tags r:id="rId15"/>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grpSp>
        <p:nvGrpSpPr>
          <p:cNvPr id="100" name="McKSticker" hidden="1"/>
          <p:cNvGrpSpPr/>
          <p:nvPr/>
        </p:nvGrpSpPr>
        <p:grpSpPr bwMode="auto">
          <a:xfrm>
            <a:off x="7982363" y="287598"/>
            <a:ext cx="987899"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8"/>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grpSp>
    </p:spTree>
    <p:extLst>
      <p:ext uri="{BB962C8B-B14F-4D97-AF65-F5344CB8AC3E}">
        <p14:creationId xmlns:p14="http://schemas.microsoft.com/office/powerpoint/2010/main" val="390641292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311" name="think-cell Slide" r:id="rId25" imgW="270" imgH="270" progId="TCLayout.ActiveDocument.1">
                  <p:embed/>
                </p:oleObj>
              </mc:Choice>
              <mc:Fallback>
                <p:oleObj name="think-cell Slide" r:id="rId25" imgW="270" imgH="270" progId="TCLayout.ActiveDocument.1">
                  <p:embed/>
                  <p:pic>
                    <p:nvPicPr>
                      <p:cNvPr id="2" name="Object 1" hidden="1"/>
                      <p:cNvPicPr/>
                      <p:nvPr/>
                    </p:nvPicPr>
                    <p:blipFill>
                      <a:blip r:embed="rId26"/>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8"/>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2" y="217395"/>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70"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6" y="235958"/>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6" y="9525"/>
            <a:ext cx="77585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6" y="559069"/>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602"/>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72" name="LegendLines" hidden="1"/>
          <p:cNvGrpSpPr>
            <a:grpSpLocks/>
          </p:cNvGrpSpPr>
          <p:nvPr/>
        </p:nvGrpSpPr>
        <p:grpSpPr bwMode="auto">
          <a:xfrm>
            <a:off x="7835202" y="287602"/>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10"/>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9" name="Arc 42"/>
              <p:cNvSpPr>
                <a:spLocks noChangeAspect="1"/>
              </p:cNvSpPr>
              <p:nvPr>
                <p:custDataLst>
                  <p:tags r:id="rId24"/>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1" name="MoonLegend4"/>
            <p:cNvGrpSpPr>
              <a:grpSpLocks noChangeAspect="1"/>
            </p:cNvGrpSpPr>
            <p:nvPr>
              <p:custDataLst>
                <p:tags r:id="rId11"/>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7"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2" name="MoonLegend5"/>
            <p:cNvGrpSpPr>
              <a:grpSpLocks noChangeAspect="1"/>
            </p:cNvGrpSpPr>
            <p:nvPr>
              <p:custDataLst>
                <p:tags r:id="rId12"/>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5"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3"/>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3"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9" name="MoonLegend1"/>
            <p:cNvGrpSpPr>
              <a:grpSpLocks noChangeAspect="1"/>
            </p:cNvGrpSpPr>
            <p:nvPr userDrawn="1">
              <p:custDataLst>
                <p:tags r:id="rId14"/>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5"/>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1" name="Arc 42"/>
              <p:cNvSpPr>
                <a:spLocks noChangeAspect="1"/>
              </p:cNvSpPr>
              <p:nvPr>
                <p:custDataLst>
                  <p:tags r:id="rId16"/>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grpSp>
        <p:nvGrpSpPr>
          <p:cNvPr id="100" name="McKSticker" hidden="1"/>
          <p:cNvGrpSpPr/>
          <p:nvPr/>
        </p:nvGrpSpPr>
        <p:grpSpPr bwMode="auto">
          <a:xfrm>
            <a:off x="7982363" y="287598"/>
            <a:ext cx="987899"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9"/>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grpSp>
    </p:spTree>
    <p:extLst>
      <p:ext uri="{BB962C8B-B14F-4D97-AF65-F5344CB8AC3E}">
        <p14:creationId xmlns:p14="http://schemas.microsoft.com/office/powerpoint/2010/main" val="43527153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6088" name="Group 8"/>
          <p:cNvGrpSpPr>
            <a:grpSpLocks/>
          </p:cNvGrpSpPr>
          <p:nvPr/>
        </p:nvGrpSpPr>
        <p:grpSpPr bwMode="auto">
          <a:xfrm>
            <a:off x="8153402"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2"/>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FF9C1487-DAC1-430F-B184-2ACC94D3295A}" type="datetime1">
              <a:rPr lang="en-US" altLang="en-US" smtClean="0"/>
              <a:t>1/4/2019</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19802" y="-299604"/>
            <a:ext cx="1866899" cy="1442604"/>
          </a:xfrm>
          <a:prstGeom prst="rect">
            <a:avLst/>
          </a:prstGeom>
        </p:spPr>
      </p:pic>
    </p:spTree>
    <p:extLst>
      <p:ext uri="{BB962C8B-B14F-4D97-AF65-F5344CB8AC3E}">
        <p14:creationId xmlns:p14="http://schemas.microsoft.com/office/powerpoint/2010/main" val="393084876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6088" name="Group 8"/>
          <p:cNvGrpSpPr>
            <a:grpSpLocks/>
          </p:cNvGrpSpPr>
          <p:nvPr/>
        </p:nvGrpSpPr>
        <p:grpSpPr bwMode="auto">
          <a:xfrm>
            <a:off x="8153402"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2"/>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1/4/2019</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2" y="-299604"/>
            <a:ext cx="1866899" cy="1442604"/>
          </a:xfrm>
          <a:prstGeom prst="rect">
            <a:avLst/>
          </a:prstGeom>
        </p:spPr>
      </p:pic>
    </p:spTree>
    <p:extLst>
      <p:ext uri="{BB962C8B-B14F-4D97-AF65-F5344CB8AC3E}">
        <p14:creationId xmlns:p14="http://schemas.microsoft.com/office/powerpoint/2010/main" val="3004155352"/>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1/4/2019</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2525947860"/>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6146858"/>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5.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www.cdss.ca.gov/Portals/9/ACL/2018/18-33.pdf?ver=2018-03-30-162512-837" TargetMode="External"/><Relationship Id="rId2" Type="http://schemas.openxmlformats.org/officeDocument/2006/relationships/hyperlink" Target="http://www.cdss.ca.gov/Portals/9/ACL/2018/18-75.pdf?ver=2018-06-29-154739-130" TargetMode="Externa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8.xml"/><Relationship Id="rId4" Type="http://schemas.openxmlformats.org/officeDocument/2006/relationships/hyperlink" Target="http://www.cdss.ca.gov/Portals/9/ACL/2018/18-92R.pdf?ver=2018-08-03-100436-02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8.xml"/><Relationship Id="rId4" Type="http://schemas.openxmlformats.org/officeDocument/2006/relationships/hyperlink" Target="http://www.cdss.ca.gov/Portals/9/ACL/2018/18-92R.pdf?ver=2018-08-03-100436-027"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8.xml"/><Relationship Id="rId4" Type="http://schemas.openxmlformats.org/officeDocument/2006/relationships/hyperlink" Target="http://www.cdss.ca.gov/Portals/9/ACL/2018/18-92R.pdf?ver=2018-08-03-100436-027"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8.xml"/><Relationship Id="rId4" Type="http://schemas.openxmlformats.org/officeDocument/2006/relationships/hyperlink" Target="http://www.cdss.ca.gov/Portals/9/ACL/2018/18-08.pdf?ver=2018-01-26-152452-613"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www.cdss.ca.gov/Portals/9/ACL/2018/18-82.pdf?ver=2018-08-02-141654-947" TargetMode="External"/><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6622" y="3366770"/>
            <a:ext cx="8813351" cy="489399"/>
          </a:xfrm>
        </p:spPr>
        <p:txBody>
          <a:bodyPr/>
          <a:lstStyle/>
          <a:p>
            <a:r>
              <a:rPr lang="en-US" sz="3200" b="1" u="sng" dirty="0"/>
              <a:t>Project Steering Committee Meeting</a:t>
            </a:r>
          </a:p>
          <a:p>
            <a:endParaRPr lang="en-US" dirty="0"/>
          </a:p>
        </p:txBody>
      </p:sp>
      <p:sp>
        <p:nvSpPr>
          <p:cNvPr id="4" name="Content Placeholder 3"/>
          <p:cNvSpPr>
            <a:spLocks noGrp="1"/>
          </p:cNvSpPr>
          <p:nvPr>
            <p:ph sz="quarter" idx="12"/>
          </p:nvPr>
        </p:nvSpPr>
        <p:spPr>
          <a:xfrm>
            <a:off x="146617" y="4042259"/>
            <a:ext cx="8813352" cy="380131"/>
          </a:xfrm>
        </p:spPr>
        <p:txBody>
          <a:bodyPr/>
          <a:lstStyle/>
          <a:p>
            <a:r>
              <a:rPr lang="en-US" sz="2000" dirty="0"/>
              <a:t>December 6, 2018</a:t>
            </a:r>
          </a:p>
        </p:txBody>
      </p:sp>
      <p:pic>
        <p:nvPicPr>
          <p:cNvPr id="7" name="Picture 6">
            <a:extLst>
              <a:ext uri="{FF2B5EF4-FFF2-40B4-BE49-F238E27FC236}">
                <a16:creationId xmlns:a16="http://schemas.microsoft.com/office/drawing/2014/main" id="{265A1192-E73E-4CE9-B6C9-557391F9129E}"/>
              </a:ext>
            </a:extLst>
          </p:cNvPr>
          <p:cNvPicPr>
            <a:picLocks noChangeAspect="1"/>
          </p:cNvPicPr>
          <p:nvPr/>
        </p:nvPicPr>
        <p:blipFill rotWithShape="1">
          <a:blip r:embed="rId2">
            <a:extLst>
              <a:ext uri="{28A0092B-C50C-407E-A947-70E740481C1C}">
                <a14:useLocalDpi xmlns:a14="http://schemas.microsoft.com/office/drawing/2010/main" val="0"/>
              </a:ext>
            </a:extLst>
          </a:blip>
          <a:srcRect t="22417" r="4598" b="31649"/>
          <a:stretch/>
        </p:blipFill>
        <p:spPr>
          <a:xfrm>
            <a:off x="4" y="1831741"/>
            <a:ext cx="4125861" cy="1535029"/>
          </a:xfrm>
          <a:prstGeom prst="rect">
            <a:avLst/>
          </a:prstGeom>
        </p:spPr>
      </p:pic>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43049"/>
            <a:ext cx="8813352" cy="6143452"/>
          </a:xfrm>
        </p:spPr>
        <p:txBody>
          <a:bodyPr/>
          <a:lstStyle/>
          <a:p>
            <a:r>
              <a:rPr lang="en-US" u="sng" dirty="0" err="1"/>
              <a:t>CalWIN</a:t>
            </a:r>
            <a:r>
              <a:rPr lang="en-US" u="sng" dirty="0"/>
              <a:t> Conversion to </a:t>
            </a:r>
            <a:r>
              <a:rPr lang="en-US" u="sng" dirty="0" err="1"/>
              <a:t>CalSAWS</a:t>
            </a:r>
            <a:endParaRPr lang="en-US" u="sng" dirty="0"/>
          </a:p>
          <a:p>
            <a:pPr marL="457200" indent="-457200">
              <a:buFont typeface="Arial" panose="020B0604020202020204" pitchFamily="34" charset="0"/>
              <a:buChar char="•"/>
            </a:pPr>
            <a:r>
              <a:rPr lang="en-US" sz="2800" dirty="0">
                <a:solidFill>
                  <a:schemeClr val="tx1"/>
                </a:solidFill>
              </a:rPr>
              <a:t>Record Retention and Converted Data:</a:t>
            </a:r>
          </a:p>
          <a:p>
            <a:pPr marL="1143000" lvl="1" indent="-457200"/>
            <a:r>
              <a:rPr lang="en-US" sz="2000" dirty="0"/>
              <a:t>Work with the </a:t>
            </a:r>
            <a:r>
              <a:rPr lang="en-US" sz="2000" dirty="0" err="1"/>
              <a:t>CalWIN</a:t>
            </a:r>
            <a:r>
              <a:rPr lang="en-US" sz="2000" dirty="0"/>
              <a:t> to confirm Data Mappings to </a:t>
            </a:r>
            <a:r>
              <a:rPr lang="en-US" sz="2000" dirty="0" err="1"/>
              <a:t>CalSAWS</a:t>
            </a:r>
            <a:r>
              <a:rPr lang="en-US" sz="2000" dirty="0"/>
              <a:t> Targeted Fields (in an effort) to meet agreed upon Conversion Objectives.  For example:</a:t>
            </a:r>
          </a:p>
          <a:p>
            <a:pPr marL="1600200" lvl="2" indent="-457200"/>
            <a:r>
              <a:rPr lang="en-US" sz="1600" dirty="0"/>
              <a:t>Develop Strategies to Minimize Downtime During Cutover Window</a:t>
            </a:r>
          </a:p>
          <a:p>
            <a:pPr marL="1600200" lvl="2" indent="-457200"/>
            <a:r>
              <a:rPr lang="en-US" sz="1600" dirty="0"/>
              <a:t>Minimize Business Disruptions to County Staff</a:t>
            </a:r>
          </a:p>
          <a:p>
            <a:pPr marL="1600200" lvl="2" indent="-457200"/>
            <a:r>
              <a:rPr lang="en-US" sz="1600" dirty="0"/>
              <a:t>Convert Previous EDBCs to Continue Benefits</a:t>
            </a:r>
            <a:endParaRPr lang="en-US" sz="2800" dirty="0"/>
          </a:p>
          <a:p>
            <a:pPr marL="457200" indent="-457200">
              <a:buFont typeface="Arial" panose="020B0604020202020204" pitchFamily="34" charset="0"/>
              <a:buChar char="•"/>
            </a:pPr>
            <a:r>
              <a:rPr lang="en-US" sz="2800" dirty="0">
                <a:solidFill>
                  <a:schemeClr val="tx1"/>
                </a:solidFill>
              </a:rPr>
              <a:t>Cutover Window:</a:t>
            </a:r>
            <a:endParaRPr lang="en-US" sz="2000" dirty="0">
              <a:solidFill>
                <a:schemeClr val="tx1"/>
              </a:solidFill>
            </a:endParaRPr>
          </a:p>
          <a:p>
            <a:pPr marL="457200" indent="-457200">
              <a:buFont typeface="Arial" panose="020B0604020202020204" pitchFamily="34" charset="0"/>
              <a:buChar char="•"/>
            </a:pPr>
            <a:endParaRPr lang="en-US" sz="2800" dirty="0">
              <a:solidFill>
                <a:schemeClr val="tx1"/>
              </a:solidFill>
            </a:endParaRPr>
          </a:p>
        </p:txBody>
      </p:sp>
      <p:sp>
        <p:nvSpPr>
          <p:cNvPr id="3" name="Arrow: Pentagon 2">
            <a:extLst>
              <a:ext uri="{FF2B5EF4-FFF2-40B4-BE49-F238E27FC236}">
                <a16:creationId xmlns:a16="http://schemas.microsoft.com/office/drawing/2014/main" id="{806FA979-A31C-482E-9D07-43F1BBE9980F}"/>
              </a:ext>
            </a:extLst>
          </p:cNvPr>
          <p:cNvSpPr/>
          <p:nvPr/>
        </p:nvSpPr>
        <p:spPr>
          <a:xfrm>
            <a:off x="1358942" y="3574696"/>
            <a:ext cx="1883232" cy="54428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Day 1</a:t>
            </a:r>
          </a:p>
        </p:txBody>
      </p:sp>
      <p:sp>
        <p:nvSpPr>
          <p:cNvPr id="5" name="Arrow: Chevron 4">
            <a:extLst>
              <a:ext uri="{FF2B5EF4-FFF2-40B4-BE49-F238E27FC236}">
                <a16:creationId xmlns:a16="http://schemas.microsoft.com/office/drawing/2014/main" id="{65693BD3-7C70-4672-8D3F-B2DD74D810D6}"/>
              </a:ext>
            </a:extLst>
          </p:cNvPr>
          <p:cNvSpPr/>
          <p:nvPr/>
        </p:nvSpPr>
        <p:spPr>
          <a:xfrm>
            <a:off x="3089768" y="3574696"/>
            <a:ext cx="2307772" cy="54426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rPr>
              <a:t>Day 2</a:t>
            </a:r>
          </a:p>
        </p:txBody>
      </p:sp>
      <p:sp>
        <p:nvSpPr>
          <p:cNvPr id="6" name="Arrow: Chevron 5">
            <a:extLst>
              <a:ext uri="{FF2B5EF4-FFF2-40B4-BE49-F238E27FC236}">
                <a16:creationId xmlns:a16="http://schemas.microsoft.com/office/drawing/2014/main" id="{B4914F45-5AC8-4979-BA02-943B15800899}"/>
              </a:ext>
            </a:extLst>
          </p:cNvPr>
          <p:cNvSpPr/>
          <p:nvPr/>
        </p:nvSpPr>
        <p:spPr>
          <a:xfrm>
            <a:off x="5245142" y="3574674"/>
            <a:ext cx="2242459" cy="54426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rPr>
              <a:t>Day 3</a:t>
            </a:r>
          </a:p>
        </p:txBody>
      </p:sp>
    </p:spTree>
    <p:extLst>
      <p:ext uri="{BB962C8B-B14F-4D97-AF65-F5344CB8AC3E}">
        <p14:creationId xmlns:p14="http://schemas.microsoft.com/office/powerpoint/2010/main" val="340328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5"/>
            <a:ext cx="8813352" cy="4642654"/>
          </a:xfrm>
        </p:spPr>
        <p:txBody>
          <a:bodyPr/>
          <a:lstStyle/>
          <a:p>
            <a:r>
              <a:rPr lang="en-US" u="sng" dirty="0"/>
              <a:t>Data Retention Policy</a:t>
            </a:r>
          </a:p>
          <a:p>
            <a:pPr marL="457200" indent="-457200">
              <a:buFont typeface="Arial" panose="020B0604020202020204" pitchFamily="34" charset="0"/>
              <a:buChar char="•"/>
            </a:pPr>
            <a:r>
              <a:rPr lang="en-US" sz="2800" dirty="0">
                <a:solidFill>
                  <a:schemeClr val="tx1"/>
                </a:solidFill>
              </a:rPr>
              <a:t>General Policy</a:t>
            </a:r>
          </a:p>
          <a:p>
            <a:pPr marL="1143000" lvl="1" indent="-457200"/>
            <a:r>
              <a:rPr lang="en-US" sz="2000" kern="0" dirty="0"/>
              <a:t>In general, with some exceptions, policy states data can be retained until three years (36 months) after case closure.</a:t>
            </a:r>
          </a:p>
          <a:p>
            <a:pPr marL="1143000" lvl="1" indent="-457200"/>
            <a:r>
              <a:rPr lang="en-US" sz="2000" kern="0" dirty="0"/>
              <a:t>Federal law requires records used as the basis for fiscal claims must be retained for three years (36 months) from the date when the state submits its final expenditure report to the Dept of Health and Human Services (DHHS). </a:t>
            </a:r>
          </a:p>
          <a:p>
            <a:pPr marL="1143000" lvl="1" indent="-457200"/>
            <a:r>
              <a:rPr lang="en-US" sz="2000" kern="0" dirty="0"/>
              <a:t>MPP Section 23-353.6 further clarifies that, for the general case, a retention period of three and one-half years (42 months) is considered to meet the federal reporting requirement. </a:t>
            </a:r>
          </a:p>
          <a:p>
            <a:endParaRPr lang="en-US" sz="2800" dirty="0">
              <a:solidFill>
                <a:schemeClr val="tx1"/>
              </a:solidFill>
            </a:endParaRPr>
          </a:p>
        </p:txBody>
      </p:sp>
      <p:sp>
        <p:nvSpPr>
          <p:cNvPr id="2" name="Rectangle 1">
            <a:extLst>
              <a:ext uri="{FF2B5EF4-FFF2-40B4-BE49-F238E27FC236}">
                <a16:creationId xmlns:a16="http://schemas.microsoft.com/office/drawing/2014/main" id="{5D2DDB79-776C-4D19-8400-F71F128AF29F}"/>
              </a:ext>
            </a:extLst>
          </p:cNvPr>
          <p:cNvSpPr/>
          <p:nvPr/>
        </p:nvSpPr>
        <p:spPr>
          <a:xfrm>
            <a:off x="165324" y="4146884"/>
            <a:ext cx="8813352" cy="2462213"/>
          </a:xfrm>
          <a:prstGeom prst="rect">
            <a:avLst/>
          </a:prstGeom>
        </p:spPr>
        <p:txBody>
          <a:bodyPr wrap="square">
            <a:spAutoFit/>
          </a:bodyPr>
          <a:lstStyle/>
          <a:p>
            <a:pPr>
              <a:buClr>
                <a:schemeClr val="accent1"/>
              </a:buClr>
            </a:pPr>
            <a:r>
              <a:rPr lang="en-US" sz="1400" b="1" u="sng" kern="0" dirty="0"/>
              <a:t>Manual of Policies and Procedures (MPP), Section 23-353, Introduction:</a:t>
            </a:r>
          </a:p>
          <a:p>
            <a:pPr>
              <a:buClr>
                <a:schemeClr val="accent1"/>
              </a:buClr>
            </a:pPr>
            <a:r>
              <a:rPr lang="en-US" sz="1400" b="1" i="1" kern="0" dirty="0"/>
              <a:t>“Federal law (45 CFR 74.20) requires that case records which provide the basis for fiscal claims are to be retained for three years, starting on the day the state submits the last expenditure report to HHS for the period. In the case of supplemental expenditure reports this might require retention for a much longer period than three years.”</a:t>
            </a:r>
            <a:endParaRPr lang="en-US" sz="1400" kern="0" dirty="0"/>
          </a:p>
          <a:p>
            <a:pPr>
              <a:buClr>
                <a:schemeClr val="accent1"/>
              </a:buClr>
            </a:pPr>
            <a:endParaRPr lang="en-US" sz="1400" kern="0" dirty="0"/>
          </a:p>
          <a:p>
            <a:pPr>
              <a:buClr>
                <a:schemeClr val="accent1"/>
              </a:buClr>
            </a:pPr>
            <a:r>
              <a:rPr lang="en-US" sz="1400" b="1" u="sng" kern="0" dirty="0"/>
              <a:t>Manual of Policies and Procedures (MPP), Section 23-353.6:</a:t>
            </a:r>
          </a:p>
          <a:p>
            <a:pPr>
              <a:buClr>
                <a:schemeClr val="accent1"/>
              </a:buClr>
            </a:pPr>
            <a:r>
              <a:rPr lang="en-US" sz="1400" b="1" i="1" kern="0" dirty="0"/>
              <a:t>“Unless a county has made or intends to make a supplemental expenditure report concerning specific cases which it wishes to purge or destroy, it may consider the retention period to be 3-1/2 years from the date a document was last needed to document eligibility or 3-1/2 years from the date the case was closed.” </a:t>
            </a:r>
          </a:p>
        </p:txBody>
      </p:sp>
    </p:spTree>
    <p:extLst>
      <p:ext uri="{BB962C8B-B14F-4D97-AF65-F5344CB8AC3E}">
        <p14:creationId xmlns:p14="http://schemas.microsoft.com/office/powerpoint/2010/main" val="2996747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5"/>
            <a:ext cx="8813352" cy="4642654"/>
          </a:xfrm>
        </p:spPr>
        <p:txBody>
          <a:bodyPr/>
          <a:lstStyle/>
          <a:p>
            <a:r>
              <a:rPr lang="en-US" u="sng" dirty="0"/>
              <a:t>Exceptions</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r>
              <a:rPr lang="en-US" sz="2800" dirty="0">
                <a:solidFill>
                  <a:schemeClr val="tx1"/>
                </a:solidFill>
              </a:rPr>
              <a:t>Time Limit Data</a:t>
            </a:r>
          </a:p>
          <a:p>
            <a:pPr marL="1143000" lvl="1" indent="-457200"/>
            <a:r>
              <a:rPr lang="en-US" sz="2000" kern="0" dirty="0"/>
              <a:t>This data must be retained for the lifetime of the individual.</a:t>
            </a:r>
          </a:p>
          <a:p>
            <a:pPr marL="1143000" lvl="1" indent="-457200"/>
            <a:r>
              <a:rPr lang="en-US" sz="2000" kern="0" dirty="0"/>
              <a:t>Not safe to assume WDTIP is permanent system of record for time limit data</a:t>
            </a:r>
          </a:p>
          <a:p>
            <a:pPr marL="1143000" lvl="1" indent="-457200"/>
            <a:r>
              <a:rPr lang="en-US" sz="2000" kern="0" dirty="0"/>
              <a:t>Conclusion: Retain all Time Limit data.</a:t>
            </a:r>
          </a:p>
          <a:p>
            <a:pPr lvl="1" indent="0">
              <a:buNone/>
            </a:pPr>
            <a:endParaRPr lang="en-US" sz="2000" kern="0" dirty="0"/>
          </a:p>
          <a:p>
            <a:pPr marL="457200" indent="-457200">
              <a:buFont typeface="Arial" panose="020B0604020202020204" pitchFamily="34" charset="0"/>
              <a:buChar char="•"/>
            </a:pPr>
            <a:r>
              <a:rPr lang="en-US" sz="2800" dirty="0">
                <a:solidFill>
                  <a:schemeClr val="tx1"/>
                </a:solidFill>
              </a:rPr>
              <a:t>Recovery Accounts still subject to collections</a:t>
            </a:r>
          </a:p>
          <a:p>
            <a:pPr marL="1143000" lvl="1" indent="-457200"/>
            <a:r>
              <a:rPr lang="en-US" sz="2000" kern="0" dirty="0"/>
              <a:t>Data must be retained until County no longer wishes to pursue collection activity on the account. </a:t>
            </a:r>
          </a:p>
          <a:p>
            <a:pPr marL="1143000" lvl="1" indent="-457200"/>
            <a:r>
              <a:rPr lang="en-US" sz="2000" kern="0" dirty="0"/>
              <a:t>Conclusion: Retain all cases associated with an open recovery account. </a:t>
            </a:r>
          </a:p>
          <a:p>
            <a:endParaRPr lang="en-US" sz="2800" dirty="0">
              <a:solidFill>
                <a:schemeClr val="tx1"/>
              </a:solidFill>
            </a:endParaRPr>
          </a:p>
        </p:txBody>
      </p:sp>
    </p:spTree>
    <p:extLst>
      <p:ext uri="{BB962C8B-B14F-4D97-AF65-F5344CB8AC3E}">
        <p14:creationId xmlns:p14="http://schemas.microsoft.com/office/powerpoint/2010/main" val="1716792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4"/>
            <a:ext cx="8813352" cy="6367181"/>
          </a:xfrm>
        </p:spPr>
        <p:txBody>
          <a:bodyPr/>
          <a:lstStyle/>
          <a:p>
            <a:r>
              <a:rPr lang="en-US" u="sng" dirty="0"/>
              <a:t>Exceptions</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r>
              <a:rPr lang="en-US" sz="2800" dirty="0">
                <a:solidFill>
                  <a:schemeClr val="tx1"/>
                </a:solidFill>
              </a:rPr>
              <a:t>Warrant Registers</a:t>
            </a:r>
          </a:p>
          <a:p>
            <a:pPr marL="1143000" lvl="1" indent="-457200"/>
            <a:r>
              <a:rPr lang="en-US" sz="2000" kern="0" dirty="0"/>
              <a:t>Retain for 5-15 years</a:t>
            </a:r>
          </a:p>
          <a:p>
            <a:pPr marL="1143000" lvl="1" indent="-457200"/>
            <a:r>
              <a:rPr lang="en-US" sz="2000" kern="0" dirty="0"/>
              <a:t>Not associated to specific cases</a:t>
            </a:r>
          </a:p>
          <a:p>
            <a:pPr marL="1143000" lvl="1" indent="-457200"/>
            <a:r>
              <a:rPr lang="en-US" sz="2000" kern="0" dirty="0"/>
              <a:t>Conclusion: Retain all Warrant Registers.</a:t>
            </a:r>
          </a:p>
          <a:p>
            <a:pPr lvl="1" indent="0">
              <a:buNone/>
            </a:pPr>
            <a:endParaRPr lang="en-US" sz="2000" kern="0" dirty="0"/>
          </a:p>
          <a:p>
            <a:pPr marL="457200" indent="-457200">
              <a:buFont typeface="Arial" panose="020B0604020202020204" pitchFamily="34" charset="0"/>
              <a:buChar char="•"/>
            </a:pPr>
            <a:r>
              <a:rPr lang="en-US" sz="2800" dirty="0">
                <a:solidFill>
                  <a:schemeClr val="tx1"/>
                </a:solidFill>
              </a:rPr>
              <a:t>Criminal and Litigation-Related Records – </a:t>
            </a:r>
          </a:p>
          <a:p>
            <a:pPr marL="1143000" lvl="1" indent="-457200"/>
            <a:r>
              <a:rPr lang="en-US" sz="2000" dirty="0"/>
              <a:t>Retain indefinitely, until all legal actions are concluded</a:t>
            </a:r>
            <a:endParaRPr lang="en-US" sz="2000" kern="0" dirty="0"/>
          </a:p>
          <a:p>
            <a:pPr marL="1143000" lvl="1" indent="-457200"/>
            <a:r>
              <a:rPr lang="en-US" sz="2000" kern="0" dirty="0"/>
              <a:t>Conclusion: As a starting point, look at retaining all cases associated with a special investigation record. </a:t>
            </a:r>
          </a:p>
          <a:p>
            <a:pPr lvl="1" indent="0">
              <a:buNone/>
            </a:pPr>
            <a:endParaRPr lang="en-US" sz="2000" kern="0" dirty="0"/>
          </a:p>
          <a:p>
            <a:pPr marL="457200" indent="-457200">
              <a:buFont typeface="Arial" panose="020B0604020202020204" pitchFamily="34" charset="0"/>
              <a:buChar char="•"/>
            </a:pPr>
            <a:r>
              <a:rPr lang="en-US" sz="2800" dirty="0">
                <a:solidFill>
                  <a:schemeClr val="tx1"/>
                </a:solidFill>
              </a:rPr>
              <a:t>Foster Care, Kin-Gap, and Adoptions Assistance cases </a:t>
            </a:r>
          </a:p>
          <a:p>
            <a:pPr marL="1143000" lvl="1" indent="-457200"/>
            <a:r>
              <a:rPr lang="en-US" sz="2000" dirty="0"/>
              <a:t>Various policies (e.g., ACL 11-15 for KG) point to indefinite retention for cases associated to these programs</a:t>
            </a:r>
            <a:endParaRPr lang="en-US" sz="2000" kern="0" dirty="0"/>
          </a:p>
          <a:p>
            <a:pPr marL="1143000" lvl="1" indent="-457200"/>
            <a:r>
              <a:rPr lang="en-US" sz="2000" kern="0" dirty="0"/>
              <a:t>Conclusion: Retain all of these cases, regardless of status</a:t>
            </a:r>
          </a:p>
          <a:p>
            <a:endParaRPr lang="en-US" sz="2800" dirty="0">
              <a:solidFill>
                <a:schemeClr val="tx1"/>
              </a:solidFill>
            </a:endParaRPr>
          </a:p>
        </p:txBody>
      </p:sp>
    </p:spTree>
    <p:extLst>
      <p:ext uri="{BB962C8B-B14F-4D97-AF65-F5344CB8AC3E}">
        <p14:creationId xmlns:p14="http://schemas.microsoft.com/office/powerpoint/2010/main" val="225812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5"/>
            <a:ext cx="8475148" cy="4642654"/>
          </a:xfrm>
        </p:spPr>
        <p:txBody>
          <a:bodyPr/>
          <a:lstStyle/>
          <a:p>
            <a:r>
              <a:rPr lang="en-US" u="sng" dirty="0"/>
              <a:t>What to Retain</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r>
              <a:rPr lang="en-US" sz="2800" dirty="0">
                <a:solidFill>
                  <a:schemeClr val="tx1"/>
                </a:solidFill>
              </a:rPr>
              <a:t>Retain shell of all cases. This would contain the following:</a:t>
            </a:r>
          </a:p>
          <a:p>
            <a:pPr marL="1143000" lvl="1" indent="-457200"/>
            <a:r>
              <a:rPr lang="en-US" sz="2000" kern="0" dirty="0"/>
              <a:t>High-level information about persons associated to the case, including Name, DOB, SSN, CIN.</a:t>
            </a:r>
          </a:p>
          <a:p>
            <a:pPr marL="1143000" lvl="1" indent="-457200"/>
            <a:r>
              <a:rPr lang="en-US" sz="2000" kern="0" dirty="0"/>
              <a:t>Case Name</a:t>
            </a:r>
          </a:p>
          <a:p>
            <a:pPr marL="1143000" lvl="1" indent="-457200"/>
            <a:r>
              <a:rPr lang="en-US" sz="2000" kern="0" dirty="0"/>
              <a:t>Serial Number</a:t>
            </a:r>
          </a:p>
          <a:p>
            <a:pPr marL="1143000" lvl="1" indent="-457200"/>
            <a:r>
              <a:rPr lang="en-US" sz="2000" kern="0" dirty="0"/>
              <a:t>Time Limit Data</a:t>
            </a:r>
          </a:p>
          <a:p>
            <a:pPr marL="1143000" lvl="1" indent="-457200"/>
            <a:endParaRPr lang="en-US" sz="2000" kern="0" dirty="0"/>
          </a:p>
          <a:p>
            <a:endParaRPr lang="en-US" sz="2800" dirty="0">
              <a:solidFill>
                <a:schemeClr val="tx1"/>
              </a:solidFill>
            </a:endParaRPr>
          </a:p>
        </p:txBody>
      </p:sp>
      <p:pic>
        <p:nvPicPr>
          <p:cNvPr id="3" name="Picture 2">
            <a:extLst>
              <a:ext uri="{FF2B5EF4-FFF2-40B4-BE49-F238E27FC236}">
                <a16:creationId xmlns:a16="http://schemas.microsoft.com/office/drawing/2014/main" id="{07F2963B-22BA-4E95-80BF-288E64349A17}"/>
              </a:ext>
            </a:extLst>
          </p:cNvPr>
          <p:cNvPicPr>
            <a:picLocks noChangeAspect="1"/>
          </p:cNvPicPr>
          <p:nvPr/>
        </p:nvPicPr>
        <p:blipFill>
          <a:blip r:embed="rId2"/>
          <a:stretch>
            <a:fillRect/>
          </a:stretch>
        </p:blipFill>
        <p:spPr>
          <a:xfrm>
            <a:off x="3801978" y="2883254"/>
            <a:ext cx="4491789" cy="3767161"/>
          </a:xfrm>
          <a:prstGeom prst="rect">
            <a:avLst/>
          </a:prstGeom>
        </p:spPr>
      </p:pic>
    </p:spTree>
    <p:extLst>
      <p:ext uri="{BB962C8B-B14F-4D97-AF65-F5344CB8AC3E}">
        <p14:creationId xmlns:p14="http://schemas.microsoft.com/office/powerpoint/2010/main" val="1538422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5"/>
            <a:ext cx="8475148" cy="4642654"/>
          </a:xfrm>
        </p:spPr>
        <p:txBody>
          <a:bodyPr/>
          <a:lstStyle/>
          <a:p>
            <a:r>
              <a:rPr lang="en-US" u="sng" dirty="0"/>
              <a:t>What to Not Retain</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r>
              <a:rPr lang="en-US" sz="2800" dirty="0">
                <a:solidFill>
                  <a:schemeClr val="tx1"/>
                </a:solidFill>
              </a:rPr>
              <a:t>A non-exhaustive list:</a:t>
            </a:r>
          </a:p>
          <a:p>
            <a:pPr marL="1143000" lvl="1" indent="-457200"/>
            <a:r>
              <a:rPr lang="en-US" sz="2000" kern="0" dirty="0"/>
              <a:t>Case data</a:t>
            </a:r>
          </a:p>
          <a:p>
            <a:pPr marL="1143000" lvl="1" indent="-457200"/>
            <a:r>
              <a:rPr lang="en-US" sz="2000" kern="0" dirty="0"/>
              <a:t>Program data</a:t>
            </a:r>
          </a:p>
          <a:p>
            <a:pPr marL="1143000" lvl="1" indent="-457200"/>
            <a:r>
              <a:rPr lang="en-US" sz="2000" kern="0" dirty="0"/>
              <a:t>EDBC data</a:t>
            </a:r>
          </a:p>
          <a:p>
            <a:pPr marL="1143000" lvl="1" indent="-457200"/>
            <a:r>
              <a:rPr lang="en-US" sz="2000" kern="0" dirty="0"/>
              <a:t>Journal</a:t>
            </a:r>
          </a:p>
          <a:p>
            <a:pPr marL="1143000" lvl="1" indent="-457200"/>
            <a:r>
              <a:rPr lang="en-US" sz="2000" kern="0" dirty="0"/>
              <a:t>Benefit History</a:t>
            </a:r>
          </a:p>
          <a:p>
            <a:pPr marL="1143000" lvl="1" indent="-457200"/>
            <a:r>
              <a:rPr lang="en-US" sz="2000" kern="0" dirty="0"/>
              <a:t>Financial/Non-Financial data for people (assuming they are only associated to cases not being </a:t>
            </a:r>
            <a:r>
              <a:rPr lang="en-US" sz="2000" kern="0" dirty="0" err="1"/>
              <a:t>retainined</a:t>
            </a:r>
            <a:r>
              <a:rPr lang="en-US" sz="2000" kern="0" dirty="0"/>
              <a:t>)</a:t>
            </a:r>
          </a:p>
          <a:p>
            <a:pPr marL="1143000" lvl="1" indent="-457200"/>
            <a:r>
              <a:rPr lang="en-US" sz="2000" kern="0" dirty="0"/>
              <a:t>Tasks</a:t>
            </a:r>
          </a:p>
          <a:p>
            <a:pPr marL="1143000" lvl="1" indent="-457200"/>
            <a:r>
              <a:rPr lang="en-US" sz="2000" kern="0" dirty="0"/>
              <a:t>Recovery Accounts</a:t>
            </a:r>
          </a:p>
          <a:p>
            <a:pPr marL="1143000" lvl="1" indent="-457200"/>
            <a:r>
              <a:rPr lang="en-US" sz="2000" kern="0" dirty="0"/>
              <a:t>Correspondence</a:t>
            </a:r>
          </a:p>
          <a:p>
            <a:pPr marL="1143000" lvl="1" indent="-457200"/>
            <a:r>
              <a:rPr lang="en-US" sz="2000" kern="0" dirty="0"/>
              <a:t>Verifications</a:t>
            </a:r>
          </a:p>
          <a:p>
            <a:pPr marL="1143000" lvl="1" indent="-457200"/>
            <a:endParaRPr lang="en-US" sz="2000" kern="0" dirty="0"/>
          </a:p>
          <a:p>
            <a:endParaRPr lang="en-US" sz="2800" dirty="0">
              <a:solidFill>
                <a:schemeClr val="tx1"/>
              </a:solidFill>
            </a:endParaRPr>
          </a:p>
        </p:txBody>
      </p:sp>
    </p:spTree>
    <p:extLst>
      <p:ext uri="{BB962C8B-B14F-4D97-AF65-F5344CB8AC3E}">
        <p14:creationId xmlns:p14="http://schemas.microsoft.com/office/powerpoint/2010/main" val="9545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5"/>
            <a:ext cx="8475148" cy="4642654"/>
          </a:xfrm>
        </p:spPr>
        <p:txBody>
          <a:bodyPr/>
          <a:lstStyle/>
          <a:p>
            <a:r>
              <a:rPr lang="en-US" u="sng" dirty="0"/>
              <a:t>Number of cases affected (in C-IV, as of 11/5)</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r>
              <a:rPr lang="en-US" sz="2800" dirty="0">
                <a:solidFill>
                  <a:schemeClr val="tx1"/>
                </a:solidFill>
              </a:rPr>
              <a:t>For C-IV data, if we use the rules mentioned (extending the 42 months to 48 months), approximately 2/3 of cases would be retained.</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sz="2800" dirty="0">
              <a:solidFill>
                <a:schemeClr val="tx1"/>
              </a:solidFill>
            </a:endParaRPr>
          </a:p>
          <a:p>
            <a:endParaRPr lang="en-US" sz="2800" dirty="0">
              <a:solidFill>
                <a:schemeClr val="tx1"/>
              </a:solidFill>
            </a:endParaRPr>
          </a:p>
        </p:txBody>
      </p:sp>
      <p:graphicFrame>
        <p:nvGraphicFramePr>
          <p:cNvPr id="3" name="Chart 2">
            <a:extLst>
              <a:ext uri="{FF2B5EF4-FFF2-40B4-BE49-F238E27FC236}">
                <a16:creationId xmlns:a16="http://schemas.microsoft.com/office/drawing/2014/main" id="{F40A09CA-BA5C-4995-B02E-CD6C542E1DB5}"/>
              </a:ext>
            </a:extLst>
          </p:cNvPr>
          <p:cNvGraphicFramePr>
            <a:graphicFrameLocks/>
          </p:cNvGraphicFramePr>
          <p:nvPr>
            <p:extLst/>
          </p:nvPr>
        </p:nvGraphicFramePr>
        <p:xfrm>
          <a:off x="2153213" y="3316705"/>
          <a:ext cx="4837573" cy="31963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1693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a:t>Cloud Proof of Concept Current Status</a:t>
            </a:r>
          </a:p>
        </p:txBody>
      </p:sp>
    </p:spTree>
    <p:extLst>
      <p:ext uri="{BB962C8B-B14F-4D97-AF65-F5344CB8AC3E}">
        <p14:creationId xmlns:p14="http://schemas.microsoft.com/office/powerpoint/2010/main" val="20590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64FAF1-7084-46C7-99BB-BAD06FBFE890}"/>
              </a:ext>
            </a:extLst>
          </p:cNvPr>
          <p:cNvSpPr>
            <a:spLocks noGrp="1"/>
          </p:cNvSpPr>
          <p:nvPr>
            <p:ph idx="1"/>
          </p:nvPr>
        </p:nvSpPr>
        <p:spPr/>
        <p:txBody>
          <a:bodyPr/>
          <a:lstStyle/>
          <a:p>
            <a:r>
              <a:rPr lang="en-US" b="1" dirty="0"/>
              <a:t>What are the Objectives of the Cloud Proof of Concept (</a:t>
            </a:r>
            <a:r>
              <a:rPr lang="en-US" b="1" dirty="0" err="1"/>
              <a:t>PoC</a:t>
            </a:r>
            <a:r>
              <a:rPr lang="en-US" b="1" dirty="0"/>
              <a:t>)?</a:t>
            </a:r>
          </a:p>
          <a:p>
            <a:endParaRPr lang="en-US" dirty="0"/>
          </a:p>
          <a:p>
            <a:pPr marL="285750" indent="-285750">
              <a:buFont typeface="Arial" panose="020B0604020202020204" pitchFamily="34" charset="0"/>
              <a:buChar char="•"/>
            </a:pPr>
            <a:r>
              <a:rPr lang="en-US" dirty="0"/>
              <a:t>Determine viability of </a:t>
            </a:r>
            <a:r>
              <a:rPr lang="en-US" dirty="0" err="1"/>
              <a:t>CalSAWS</a:t>
            </a:r>
            <a:r>
              <a:rPr lang="en-US" dirty="0"/>
              <a:t> in the cloud from a cost, performance, and availability standpoint</a:t>
            </a:r>
          </a:p>
          <a:p>
            <a:pPr marL="285750" indent="-285750">
              <a:buFont typeface="Arial" panose="020B0604020202020204" pitchFamily="34" charset="0"/>
              <a:buChar char="•"/>
            </a:pPr>
            <a:r>
              <a:rPr lang="en-US" dirty="0"/>
              <a:t>Document blueprints of as-built infrastructure</a:t>
            </a:r>
          </a:p>
          <a:p>
            <a:pPr marL="285750" indent="-285750">
              <a:buFont typeface="Arial" panose="020B0604020202020204" pitchFamily="34" charset="0"/>
              <a:buChar char="•"/>
            </a:pPr>
            <a:r>
              <a:rPr lang="en-US" dirty="0"/>
              <a:t>Develop a roadmap for changes to enable </a:t>
            </a:r>
            <a:r>
              <a:rPr lang="en-US" dirty="0" err="1"/>
              <a:t>CalSAWS</a:t>
            </a:r>
            <a:r>
              <a:rPr lang="en-US" dirty="0"/>
              <a:t> in the cloud</a:t>
            </a:r>
          </a:p>
          <a:p>
            <a:pPr marL="285750" indent="-285750">
              <a:buFont typeface="Arial" panose="020B0604020202020204" pitchFamily="34" charset="0"/>
              <a:buChar char="•"/>
            </a:pPr>
            <a:r>
              <a:rPr lang="en-US" dirty="0"/>
              <a:t>The </a:t>
            </a:r>
            <a:r>
              <a:rPr lang="en-US" dirty="0" err="1"/>
              <a:t>PoC</a:t>
            </a:r>
            <a:r>
              <a:rPr lang="en-US" dirty="0"/>
              <a:t> does not end with a cutover to the cloud—it ends with a plan for a process to safely and securely transition to the cloud.</a:t>
            </a:r>
          </a:p>
          <a:p>
            <a:endParaRPr lang="en-US" dirty="0"/>
          </a:p>
        </p:txBody>
      </p:sp>
      <p:sp>
        <p:nvSpPr>
          <p:cNvPr id="3" name="Content Placeholder 2">
            <a:extLst>
              <a:ext uri="{FF2B5EF4-FFF2-40B4-BE49-F238E27FC236}">
                <a16:creationId xmlns:a16="http://schemas.microsoft.com/office/drawing/2014/main" id="{D6A391B0-986F-4CB3-8D84-67C45D10AA62}"/>
              </a:ext>
            </a:extLst>
          </p:cNvPr>
          <p:cNvSpPr>
            <a:spLocks noGrp="1"/>
          </p:cNvSpPr>
          <p:nvPr>
            <p:ph sz="quarter" idx="10"/>
          </p:nvPr>
        </p:nvSpPr>
        <p:spPr/>
        <p:txBody>
          <a:bodyPr/>
          <a:lstStyle/>
          <a:p>
            <a:r>
              <a:rPr lang="en-US" dirty="0"/>
              <a:t>Status of Cloud Proof of Concept</a:t>
            </a:r>
          </a:p>
        </p:txBody>
      </p:sp>
    </p:spTree>
    <p:extLst>
      <p:ext uri="{BB962C8B-B14F-4D97-AF65-F5344CB8AC3E}">
        <p14:creationId xmlns:p14="http://schemas.microsoft.com/office/powerpoint/2010/main" val="1556938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E6A510-5BEF-458C-8881-420272C652C6}"/>
              </a:ext>
            </a:extLst>
          </p:cNvPr>
          <p:cNvSpPr>
            <a:spLocks noGrp="1"/>
          </p:cNvSpPr>
          <p:nvPr>
            <p:ph idx="1"/>
          </p:nvPr>
        </p:nvSpPr>
        <p:spPr/>
        <p:txBody>
          <a:bodyPr/>
          <a:lstStyle/>
          <a:p>
            <a:r>
              <a:rPr lang="en-US" b="1" dirty="0"/>
              <a:t>How are we proving the concept of </a:t>
            </a:r>
            <a:r>
              <a:rPr lang="en-US" b="1" dirty="0" err="1"/>
              <a:t>CalSAWS</a:t>
            </a:r>
            <a:r>
              <a:rPr lang="en-US" b="1" dirty="0"/>
              <a:t> in the AWS Cloud?</a:t>
            </a:r>
          </a:p>
          <a:p>
            <a:endParaRPr lang="en-US" dirty="0"/>
          </a:p>
        </p:txBody>
      </p:sp>
      <p:sp>
        <p:nvSpPr>
          <p:cNvPr id="3" name="Content Placeholder 2">
            <a:extLst>
              <a:ext uri="{FF2B5EF4-FFF2-40B4-BE49-F238E27FC236}">
                <a16:creationId xmlns:a16="http://schemas.microsoft.com/office/drawing/2014/main" id="{6F9834FD-0581-4045-809A-E90DF3364A55}"/>
              </a:ext>
            </a:extLst>
          </p:cNvPr>
          <p:cNvSpPr>
            <a:spLocks noGrp="1"/>
          </p:cNvSpPr>
          <p:nvPr>
            <p:ph sz="quarter" idx="10"/>
          </p:nvPr>
        </p:nvSpPr>
        <p:spPr/>
        <p:txBody>
          <a:bodyPr/>
          <a:lstStyle/>
          <a:p>
            <a:r>
              <a:rPr lang="en-US" dirty="0"/>
              <a:t>Status of Cloud Proof of Concept</a:t>
            </a:r>
          </a:p>
        </p:txBody>
      </p:sp>
      <p:pic>
        <p:nvPicPr>
          <p:cNvPr id="4" name="Picture 3">
            <a:extLst>
              <a:ext uri="{FF2B5EF4-FFF2-40B4-BE49-F238E27FC236}">
                <a16:creationId xmlns:a16="http://schemas.microsoft.com/office/drawing/2014/main" id="{F2C66772-1D78-4EE4-B79E-69288BEFA28C}"/>
              </a:ext>
            </a:extLst>
          </p:cNvPr>
          <p:cNvPicPr>
            <a:picLocks noChangeAspect="1"/>
          </p:cNvPicPr>
          <p:nvPr/>
        </p:nvPicPr>
        <p:blipFill>
          <a:blip r:embed="rId2"/>
          <a:stretch>
            <a:fillRect/>
          </a:stretch>
        </p:blipFill>
        <p:spPr>
          <a:xfrm>
            <a:off x="-108398" y="2102742"/>
            <a:ext cx="9076866" cy="3493802"/>
          </a:xfrm>
          <a:prstGeom prst="rect">
            <a:avLst/>
          </a:prstGeom>
        </p:spPr>
      </p:pic>
    </p:spTree>
    <p:extLst>
      <p:ext uri="{BB962C8B-B14F-4D97-AF65-F5344CB8AC3E}">
        <p14:creationId xmlns:p14="http://schemas.microsoft.com/office/powerpoint/2010/main" val="46208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Agenda Review</a:t>
            </a:r>
          </a:p>
          <a:p>
            <a:endParaRPr lang="en-US" sz="2400" dirty="0"/>
          </a:p>
          <a:p>
            <a:r>
              <a:rPr lang="en-US" sz="2400" dirty="0"/>
              <a:t>Public opportunity to speak on items not on the Agenda</a:t>
            </a:r>
          </a:p>
          <a:p>
            <a:endParaRPr lang="en-US" sz="2400" dirty="0"/>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96029D-FDE0-485B-BD2A-8C8474F5E018}"/>
              </a:ext>
            </a:extLst>
          </p:cNvPr>
          <p:cNvSpPr>
            <a:spLocks noGrp="1"/>
          </p:cNvSpPr>
          <p:nvPr>
            <p:ph sz="quarter" idx="10"/>
          </p:nvPr>
        </p:nvSpPr>
        <p:spPr/>
        <p:txBody>
          <a:bodyPr/>
          <a:lstStyle/>
          <a:p>
            <a:r>
              <a:rPr lang="en-US" dirty="0"/>
              <a:t>Status of Cloud Proof of Concept</a:t>
            </a:r>
          </a:p>
        </p:txBody>
      </p:sp>
      <p:sp>
        <p:nvSpPr>
          <p:cNvPr id="4" name="Content Placeholder 2">
            <a:extLst>
              <a:ext uri="{FF2B5EF4-FFF2-40B4-BE49-F238E27FC236}">
                <a16:creationId xmlns:a16="http://schemas.microsoft.com/office/drawing/2014/main" id="{082D78C9-FAE4-4557-B9C7-81AACBF8F3B5}"/>
              </a:ext>
            </a:extLst>
          </p:cNvPr>
          <p:cNvSpPr>
            <a:spLocks noGrp="1"/>
          </p:cNvSpPr>
          <p:nvPr>
            <p:ph idx="1"/>
          </p:nvPr>
        </p:nvSpPr>
        <p:spPr/>
        <p:txBody>
          <a:bodyPr>
            <a:normAutofit/>
          </a:bodyPr>
          <a:lstStyle/>
          <a:p>
            <a:pPr marL="0" indent="0">
              <a:buNone/>
            </a:pPr>
            <a:r>
              <a:rPr lang="en-US" sz="2000" dirty="0">
                <a:solidFill>
                  <a:schemeClr val="accent5">
                    <a:lumMod val="75000"/>
                  </a:schemeClr>
                </a:solidFill>
                <a:latin typeface="Arial" panose="020B0604020202020204" pitchFamily="34" charset="0"/>
                <a:cs typeface="Arial" panose="020B0604020202020204" pitchFamily="34" charset="0"/>
              </a:rPr>
              <a:t>What have we learned from the PoC so far?</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B4106578-415A-4E14-A923-89D03B16C1C4}"/>
              </a:ext>
            </a:extLst>
          </p:cNvPr>
          <p:cNvPicPr>
            <a:picLocks noChangeAspect="1"/>
          </p:cNvPicPr>
          <p:nvPr/>
        </p:nvPicPr>
        <p:blipFill>
          <a:blip r:embed="rId2"/>
          <a:stretch>
            <a:fillRect/>
          </a:stretch>
        </p:blipFill>
        <p:spPr>
          <a:xfrm>
            <a:off x="176693" y="1299471"/>
            <a:ext cx="8463918" cy="4743514"/>
          </a:xfrm>
          <a:prstGeom prst="rect">
            <a:avLst/>
          </a:prstGeom>
        </p:spPr>
      </p:pic>
    </p:spTree>
    <p:extLst>
      <p:ext uri="{BB962C8B-B14F-4D97-AF65-F5344CB8AC3E}">
        <p14:creationId xmlns:p14="http://schemas.microsoft.com/office/powerpoint/2010/main" val="1172003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7D465F-FE9E-48B2-93F4-2C7704EA39E2}"/>
              </a:ext>
            </a:extLst>
          </p:cNvPr>
          <p:cNvSpPr>
            <a:spLocks noGrp="1"/>
          </p:cNvSpPr>
          <p:nvPr>
            <p:ph sz="quarter" idx="10"/>
          </p:nvPr>
        </p:nvSpPr>
        <p:spPr/>
        <p:txBody>
          <a:bodyPr/>
          <a:lstStyle/>
          <a:p>
            <a:r>
              <a:rPr lang="en-US" dirty="0"/>
              <a:t>Status of Cloud Proof of Concept</a:t>
            </a:r>
          </a:p>
        </p:txBody>
      </p:sp>
      <p:sp>
        <p:nvSpPr>
          <p:cNvPr id="4" name="Content Placeholder 2">
            <a:extLst>
              <a:ext uri="{FF2B5EF4-FFF2-40B4-BE49-F238E27FC236}">
                <a16:creationId xmlns:a16="http://schemas.microsoft.com/office/drawing/2014/main" id="{FFF9347D-BEC6-425C-9319-5E30E58A3BFB}"/>
              </a:ext>
            </a:extLst>
          </p:cNvPr>
          <p:cNvSpPr>
            <a:spLocks noGrp="1"/>
          </p:cNvSpPr>
          <p:nvPr>
            <p:ph idx="1"/>
          </p:nvPr>
        </p:nvSpPr>
        <p:spPr>
          <a:xfrm>
            <a:off x="184275" y="914405"/>
            <a:ext cx="8775450" cy="481492"/>
          </a:xfrm>
        </p:spPr>
        <p:txBody>
          <a:bodyPr>
            <a:normAutofit/>
          </a:bodyPr>
          <a:lstStyle/>
          <a:p>
            <a:pPr marL="0" indent="0">
              <a:buNone/>
            </a:pPr>
            <a:r>
              <a:rPr lang="en-US" sz="2400" dirty="0">
                <a:solidFill>
                  <a:schemeClr val="accent5">
                    <a:lumMod val="75000"/>
                  </a:schemeClr>
                </a:solidFill>
              </a:rPr>
              <a:t>How is the Cloud Roadmap structured?</a:t>
            </a:r>
          </a:p>
        </p:txBody>
      </p:sp>
      <p:grpSp>
        <p:nvGrpSpPr>
          <p:cNvPr id="19" name="Group 18">
            <a:extLst>
              <a:ext uri="{FF2B5EF4-FFF2-40B4-BE49-F238E27FC236}">
                <a16:creationId xmlns:a16="http://schemas.microsoft.com/office/drawing/2014/main" id="{FEFDAE7A-637B-44C0-B9F7-2EE0B83DE6F4}"/>
              </a:ext>
            </a:extLst>
          </p:cNvPr>
          <p:cNvGrpSpPr/>
          <p:nvPr/>
        </p:nvGrpSpPr>
        <p:grpSpPr>
          <a:xfrm>
            <a:off x="242246" y="1734772"/>
            <a:ext cx="8776608" cy="2335104"/>
            <a:chOff x="1423426" y="2477792"/>
            <a:chExt cx="6743337" cy="1363775"/>
          </a:xfrm>
        </p:grpSpPr>
        <p:sp>
          <p:nvSpPr>
            <p:cNvPr id="20" name="Rectangle 19">
              <a:extLst>
                <a:ext uri="{FF2B5EF4-FFF2-40B4-BE49-F238E27FC236}">
                  <a16:creationId xmlns:a16="http://schemas.microsoft.com/office/drawing/2014/main" id="{A7409973-5C1B-4B60-927B-1F484DA63C91}"/>
                </a:ext>
              </a:extLst>
            </p:cNvPr>
            <p:cNvSpPr/>
            <p:nvPr/>
          </p:nvSpPr>
          <p:spPr>
            <a:xfrm>
              <a:off x="1423426" y="2801041"/>
              <a:ext cx="2099968" cy="346842"/>
            </a:xfrm>
            <a:prstGeom prst="rect">
              <a:avLst/>
            </a:prstGeom>
            <a:solidFill>
              <a:srgbClr val="FF9933">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Phase 1: Changes Required for LRS and move LRS to the Cloud</a:t>
              </a:r>
            </a:p>
          </p:txBody>
        </p:sp>
        <p:sp>
          <p:nvSpPr>
            <p:cNvPr id="21" name="Rectangle 20">
              <a:extLst>
                <a:ext uri="{FF2B5EF4-FFF2-40B4-BE49-F238E27FC236}">
                  <a16:creationId xmlns:a16="http://schemas.microsoft.com/office/drawing/2014/main" id="{1E24A76B-A788-4E8A-9A7B-ED8EB1CE8A32}"/>
                </a:ext>
              </a:extLst>
            </p:cNvPr>
            <p:cNvSpPr/>
            <p:nvPr/>
          </p:nvSpPr>
          <p:spPr>
            <a:xfrm>
              <a:off x="1985861" y="2491172"/>
              <a:ext cx="3771111" cy="195248"/>
            </a:xfrm>
            <a:prstGeom prst="rect">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CalSAWS LRS Development</a:t>
              </a:r>
            </a:p>
          </p:txBody>
        </p:sp>
        <p:sp>
          <p:nvSpPr>
            <p:cNvPr id="22" name="Isosceles Triangle 21">
              <a:extLst>
                <a:ext uri="{FF2B5EF4-FFF2-40B4-BE49-F238E27FC236}">
                  <a16:creationId xmlns:a16="http://schemas.microsoft.com/office/drawing/2014/main" id="{EDDE336C-C620-42AF-9433-6CE998FC9BD7}"/>
                </a:ext>
              </a:extLst>
            </p:cNvPr>
            <p:cNvSpPr/>
            <p:nvPr/>
          </p:nvSpPr>
          <p:spPr>
            <a:xfrm>
              <a:off x="5990296" y="2708633"/>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01A1FAC6-27A7-408B-8595-DB4F444DDC89}"/>
                </a:ext>
              </a:extLst>
            </p:cNvPr>
            <p:cNvSpPr/>
            <p:nvPr/>
          </p:nvSpPr>
          <p:spPr>
            <a:xfrm>
              <a:off x="5797261" y="2477792"/>
              <a:ext cx="638316" cy="430887"/>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rPr>
                <a:t>C-IV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rPr>
                <a:t>Cutover</a:t>
              </a:r>
            </a:p>
          </p:txBody>
        </p:sp>
        <p:sp>
          <p:nvSpPr>
            <p:cNvPr id="24" name="Isosceles Triangle 23">
              <a:extLst>
                <a:ext uri="{FF2B5EF4-FFF2-40B4-BE49-F238E27FC236}">
                  <a16:creationId xmlns:a16="http://schemas.microsoft.com/office/drawing/2014/main" id="{9C87B9D6-9E9A-4616-987F-4D994AE3562B}"/>
                </a:ext>
              </a:extLst>
            </p:cNvPr>
            <p:cNvSpPr/>
            <p:nvPr/>
          </p:nvSpPr>
          <p:spPr>
            <a:xfrm>
              <a:off x="6986008"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5" name="Isosceles Triangle 24">
              <a:extLst>
                <a:ext uri="{FF2B5EF4-FFF2-40B4-BE49-F238E27FC236}">
                  <a16:creationId xmlns:a16="http://schemas.microsoft.com/office/drawing/2014/main" id="{A8DB722C-749A-4524-97B5-97BE6E5A6434}"/>
                </a:ext>
              </a:extLst>
            </p:cNvPr>
            <p:cNvSpPr/>
            <p:nvPr/>
          </p:nvSpPr>
          <p:spPr>
            <a:xfrm>
              <a:off x="7139214"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6" name="Isosceles Triangle 25">
              <a:extLst>
                <a:ext uri="{FF2B5EF4-FFF2-40B4-BE49-F238E27FC236}">
                  <a16:creationId xmlns:a16="http://schemas.microsoft.com/office/drawing/2014/main" id="{9893E702-FBC6-42A4-AAD3-DD02E1F30C7E}"/>
                </a:ext>
              </a:extLst>
            </p:cNvPr>
            <p:cNvSpPr/>
            <p:nvPr/>
          </p:nvSpPr>
          <p:spPr>
            <a:xfrm>
              <a:off x="7292420"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7" name="Isosceles Triangle 26">
              <a:extLst>
                <a:ext uri="{FF2B5EF4-FFF2-40B4-BE49-F238E27FC236}">
                  <a16:creationId xmlns:a16="http://schemas.microsoft.com/office/drawing/2014/main" id="{9456DA6B-7669-43D8-AB5E-92ABFD4732DD}"/>
                </a:ext>
              </a:extLst>
            </p:cNvPr>
            <p:cNvSpPr/>
            <p:nvPr/>
          </p:nvSpPr>
          <p:spPr>
            <a:xfrm>
              <a:off x="7445626"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8" name="Isosceles Triangle 27">
              <a:extLst>
                <a:ext uri="{FF2B5EF4-FFF2-40B4-BE49-F238E27FC236}">
                  <a16:creationId xmlns:a16="http://schemas.microsoft.com/office/drawing/2014/main" id="{ADFF37AB-9E7B-414C-BEA5-223A85E97187}"/>
                </a:ext>
              </a:extLst>
            </p:cNvPr>
            <p:cNvSpPr/>
            <p:nvPr/>
          </p:nvSpPr>
          <p:spPr>
            <a:xfrm>
              <a:off x="7598832"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9" name="Isosceles Triangle 28">
              <a:extLst>
                <a:ext uri="{FF2B5EF4-FFF2-40B4-BE49-F238E27FC236}">
                  <a16:creationId xmlns:a16="http://schemas.microsoft.com/office/drawing/2014/main" id="{476EA2CC-07E4-4769-AAFE-B0BF63F1E3E8}"/>
                </a:ext>
              </a:extLst>
            </p:cNvPr>
            <p:cNvSpPr/>
            <p:nvPr/>
          </p:nvSpPr>
          <p:spPr>
            <a:xfrm>
              <a:off x="7752036"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7A366CBE-2D5E-4242-9135-DD8F4AE7D76C}"/>
                </a:ext>
              </a:extLst>
            </p:cNvPr>
            <p:cNvSpPr/>
            <p:nvPr/>
          </p:nvSpPr>
          <p:spPr>
            <a:xfrm>
              <a:off x="6801264" y="2588796"/>
              <a:ext cx="1365499" cy="26161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rPr>
                <a:t>CalWIN Cutovers</a:t>
              </a:r>
            </a:p>
          </p:txBody>
        </p:sp>
        <p:sp>
          <p:nvSpPr>
            <p:cNvPr id="31" name="Rectangle 30">
              <a:extLst>
                <a:ext uri="{FF2B5EF4-FFF2-40B4-BE49-F238E27FC236}">
                  <a16:creationId xmlns:a16="http://schemas.microsoft.com/office/drawing/2014/main" id="{6280BD90-464F-4835-90AC-FC7144C41E3C}"/>
                </a:ext>
              </a:extLst>
            </p:cNvPr>
            <p:cNvSpPr/>
            <p:nvPr/>
          </p:nvSpPr>
          <p:spPr>
            <a:xfrm>
              <a:off x="3537188" y="3147883"/>
              <a:ext cx="2219784" cy="346842"/>
            </a:xfrm>
            <a:prstGeom prst="rect">
              <a:avLst/>
            </a:prstGeom>
            <a:solidFill>
              <a:srgbClr val="FF9933">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Phase 2: Changes Required for 40/58 County Scaling</a:t>
              </a:r>
            </a:p>
          </p:txBody>
        </p:sp>
        <p:sp>
          <p:nvSpPr>
            <p:cNvPr id="32" name="Rectangle 31">
              <a:extLst>
                <a:ext uri="{FF2B5EF4-FFF2-40B4-BE49-F238E27FC236}">
                  <a16:creationId xmlns:a16="http://schemas.microsoft.com/office/drawing/2014/main" id="{B5B6EF4E-47F4-4836-8E07-502FD5D89748}"/>
                </a:ext>
              </a:extLst>
            </p:cNvPr>
            <p:cNvSpPr/>
            <p:nvPr/>
          </p:nvSpPr>
          <p:spPr>
            <a:xfrm>
              <a:off x="5756972" y="3494725"/>
              <a:ext cx="2219784" cy="346842"/>
            </a:xfrm>
            <a:prstGeom prst="rect">
              <a:avLst/>
            </a:prstGeom>
            <a:solidFill>
              <a:srgbClr val="FF9933">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Phase 3: Take Advantage of Advanced Cloud Features</a:t>
              </a:r>
            </a:p>
          </p:txBody>
        </p:sp>
      </p:grpSp>
    </p:spTree>
    <p:extLst>
      <p:ext uri="{BB962C8B-B14F-4D97-AF65-F5344CB8AC3E}">
        <p14:creationId xmlns:p14="http://schemas.microsoft.com/office/powerpoint/2010/main" val="250927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60C211-2BD0-4009-9FCC-BD93B53360B0}"/>
              </a:ext>
            </a:extLst>
          </p:cNvPr>
          <p:cNvSpPr>
            <a:spLocks noGrp="1"/>
          </p:cNvSpPr>
          <p:nvPr>
            <p:ph sz="quarter" idx="10"/>
          </p:nvPr>
        </p:nvSpPr>
        <p:spPr/>
        <p:txBody>
          <a:bodyPr/>
          <a:lstStyle/>
          <a:p>
            <a:r>
              <a:rPr lang="en-US" dirty="0"/>
              <a:t>Status of Cloud Proof of Concept</a:t>
            </a:r>
          </a:p>
        </p:txBody>
      </p:sp>
      <p:sp>
        <p:nvSpPr>
          <p:cNvPr id="4" name="Content Placeholder 2">
            <a:extLst>
              <a:ext uri="{FF2B5EF4-FFF2-40B4-BE49-F238E27FC236}">
                <a16:creationId xmlns:a16="http://schemas.microsoft.com/office/drawing/2014/main" id="{2DD1338F-CA2D-4C63-9063-DDA3CB75B31B}"/>
              </a:ext>
            </a:extLst>
          </p:cNvPr>
          <p:cNvSpPr txBox="1">
            <a:spLocks/>
          </p:cNvSpPr>
          <p:nvPr/>
        </p:nvSpPr>
        <p:spPr>
          <a:xfrm>
            <a:off x="353391" y="839304"/>
            <a:ext cx="8333407" cy="5019495"/>
          </a:xfrm>
          <a:prstGeom prst="rect">
            <a:avLst/>
          </a:prstGeom>
        </p:spPr>
        <p:txBody>
          <a:bodyPr vert="horz" lIns="91440" tIns="45720" rIns="91440" bIns="45720" rtlCol="0" anchor="t">
            <a:normAutofit/>
          </a:bodyPr>
          <a:lstStyle>
            <a:lvl1pPr marL="306000" indent="-306000" algn="l" defTabSz="457200" rtl="0" eaLnBrk="1" latinLnBrk="0" hangingPunct="1">
              <a:spcBef>
                <a:spcPts val="0"/>
              </a:spcBef>
              <a:spcAft>
                <a:spcPts val="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ts val="0"/>
              </a:spcBef>
              <a:spcAft>
                <a:spcPts val="0"/>
              </a:spcAft>
              <a:buClr>
                <a:schemeClr val="accent2"/>
              </a:buClr>
              <a:buSzPct val="92000"/>
              <a:buFont typeface="Wingdings" panose="05000000000000000000" pitchFamily="2" charset="2"/>
              <a:buChar char="v"/>
              <a:defRPr sz="1600" kern="1200">
                <a:solidFill>
                  <a:schemeClr val="tx2"/>
                </a:solidFill>
                <a:latin typeface="+mn-lt"/>
                <a:ea typeface="+mn-ea"/>
                <a:cs typeface="+mn-cs"/>
              </a:defRPr>
            </a:lvl2pPr>
            <a:lvl3pPr marL="900000" indent="-270000" algn="l" defTabSz="457200" rtl="0" eaLnBrk="1" latinLnBrk="0" hangingPunct="1">
              <a:spcBef>
                <a:spcPts val="0"/>
              </a:spcBef>
              <a:spcAft>
                <a:spcPts val="0"/>
              </a:spcAft>
              <a:buClr>
                <a:schemeClr val="accent2"/>
              </a:buClr>
              <a:buSzPct val="92000"/>
              <a:buFont typeface="Arial" panose="020B0604020202020204" pitchFamily="34" charset="0"/>
              <a:buChar char="•"/>
              <a:defRPr sz="1400" kern="1200">
                <a:solidFill>
                  <a:schemeClr val="tx2"/>
                </a:solidFill>
                <a:latin typeface="+mn-lt"/>
                <a:ea typeface="+mn-ea"/>
                <a:cs typeface="+mn-cs"/>
              </a:defRPr>
            </a:lvl3pPr>
            <a:lvl4pPr marL="124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What are the next steps for cloud/</a:t>
            </a:r>
            <a:r>
              <a:rPr kumimoji="0" lang="en-US" sz="2000" b="0" i="0" u="none" strike="noStrike" kern="1200" cap="none" spc="0" normalizeH="0" baseline="0" noProof="0" dirty="0" err="1">
                <a:ln>
                  <a:noFill/>
                </a:ln>
                <a:solidFill>
                  <a:srgbClr val="3B3838"/>
                </a:solidFill>
                <a:effectLst/>
                <a:uLnTx/>
                <a:uFillTx/>
                <a:latin typeface="Gill Sans MT" panose="020B0502020104020203"/>
                <a:ea typeface="+mn-ea"/>
                <a:cs typeface="+mn-cs"/>
              </a:rPr>
              <a:t>PoC</a:t>
            </a: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a:t>
            </a: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endParaRPr>
          </a:p>
          <a:p>
            <a:pPr>
              <a:buClrTx/>
              <a:buFont typeface="Arial" panose="020B0604020202020204" pitchFamily="34" charset="0"/>
              <a:buChar cha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Continue testing performance at greater scale</a:t>
            </a:r>
          </a:p>
          <a:p>
            <a:pPr>
              <a:buClrTx/>
              <a:buFont typeface="Arial" panose="020B0604020202020204" pitchFamily="34" charset="0"/>
              <a:buChar cha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Create the roadmap based on findings found during the </a:t>
            </a:r>
            <a:r>
              <a:rPr kumimoji="0" lang="en-US" sz="2000" b="0" i="0" u="none" strike="noStrike" kern="1200" cap="none" spc="0" normalizeH="0" baseline="0" noProof="0" dirty="0" err="1">
                <a:ln>
                  <a:noFill/>
                </a:ln>
                <a:solidFill>
                  <a:srgbClr val="3B3838"/>
                </a:solidFill>
                <a:effectLst/>
                <a:uLnTx/>
                <a:uFillTx/>
                <a:latin typeface="Gill Sans MT" panose="020B0502020104020203"/>
                <a:ea typeface="+mn-ea"/>
                <a:cs typeface="+mn-cs"/>
              </a:rPr>
              <a:t>PoC</a:t>
            </a:r>
            <a:endPar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endParaRPr>
          </a:p>
          <a:p>
            <a:pPr marR="0" lvl="0" algn="l" defTabSz="457200" rtl="0" eaLnBrk="1" fontAlgn="auto" latinLnBrk="0" hangingPunct="1">
              <a:lnSpc>
                <a:spcPct val="100000"/>
              </a:lnSpc>
              <a:spcBef>
                <a:spcPts val="0"/>
              </a:spcBef>
              <a:spcAft>
                <a:spcPts val="0"/>
              </a:spcAft>
              <a:buClrTx/>
              <a:buSzPct val="92000"/>
              <a:buFont typeface="Arial" panose="020B0604020202020204" pitchFamily="34" charset="0"/>
              <a:buChar char="•"/>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Develop a change order for the Migration project based on the roadmap</a:t>
            </a:r>
          </a:p>
          <a:p>
            <a:pPr marR="0" lvl="1" algn="l" defTabSz="457200" rtl="0" eaLnBrk="1" fontAlgn="auto" latinLnBrk="0" hangingPunct="1">
              <a:lnSpc>
                <a:spcPct val="100000"/>
              </a:lnSpc>
              <a:spcBef>
                <a:spcPts val="0"/>
              </a:spcBef>
              <a:spcAft>
                <a:spcPts val="0"/>
              </a:spcAft>
              <a:buClrTx/>
              <a:buSzPct val="92000"/>
              <a:buFont typeface="Courier New" panose="02070309020205020404" pitchFamily="49" charset="0"/>
              <a:buChar char="o"/>
              <a:tabLst/>
              <a:defRPr/>
            </a:pP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Consortium will contract with 3</a:t>
            </a:r>
            <a:r>
              <a:rPr kumimoji="0" lang="en-US" sz="1800" b="0" i="0" u="none" strike="noStrike" kern="1200" cap="none" spc="0" normalizeH="0" baseline="30000" noProof="0" dirty="0">
                <a:ln>
                  <a:noFill/>
                </a:ln>
                <a:solidFill>
                  <a:srgbClr val="3B3838"/>
                </a:solidFill>
                <a:effectLst/>
                <a:uLnTx/>
                <a:uFillTx/>
                <a:latin typeface="Gill Sans MT" panose="020B0502020104020203"/>
                <a:ea typeface="+mn-ea"/>
                <a:cs typeface="+mn-cs"/>
              </a:rPr>
              <a:t>rd</a:t>
            </a: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 parties for required infrastructure</a:t>
            </a:r>
          </a:p>
          <a:p>
            <a:pPr marR="0" lvl="1" algn="l" defTabSz="457200" rtl="0" eaLnBrk="1" fontAlgn="auto" latinLnBrk="0" hangingPunct="1">
              <a:lnSpc>
                <a:spcPct val="100000"/>
              </a:lnSpc>
              <a:spcBef>
                <a:spcPts val="0"/>
              </a:spcBef>
              <a:spcAft>
                <a:spcPts val="0"/>
              </a:spcAft>
              <a:buClrTx/>
              <a:buSzPct val="92000"/>
              <a:buFont typeface="Courier New" panose="02070309020205020404" pitchFamily="49" charset="0"/>
              <a:buChar char="o"/>
              <a:tabLst/>
              <a:defRPr/>
            </a:pP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Consortium will agree on scope of work with Accenture for changes required to enable LRS/</a:t>
            </a:r>
            <a:r>
              <a:rPr kumimoji="0" lang="en-US" sz="1800" b="0" i="0" u="none" strike="noStrike" kern="1200" cap="none" spc="0" normalizeH="0" baseline="0" noProof="0" dirty="0" err="1">
                <a:ln>
                  <a:noFill/>
                </a:ln>
                <a:solidFill>
                  <a:srgbClr val="3B3838"/>
                </a:solidFill>
                <a:effectLst/>
                <a:uLnTx/>
                <a:uFillTx/>
                <a:latin typeface="Gill Sans MT" panose="020B0502020104020203"/>
                <a:ea typeface="+mn-ea"/>
                <a:cs typeface="+mn-cs"/>
              </a:rPr>
              <a:t>CalSAWS</a:t>
            </a: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 in to the cloud</a:t>
            </a:r>
          </a:p>
          <a:p>
            <a:pPr marR="0" lvl="0" algn="l" defTabSz="457200" rtl="0" eaLnBrk="1" fontAlgn="auto" latinLnBrk="0" hangingPunct="1">
              <a:lnSpc>
                <a:spcPct val="100000"/>
              </a:lnSpc>
              <a:spcBef>
                <a:spcPts val="0"/>
              </a:spcBef>
              <a:spcAft>
                <a:spcPts val="0"/>
              </a:spcAft>
              <a:buClrTx/>
              <a:buSzPct val="92000"/>
              <a:buFont typeface="Arial" panose="020B0604020202020204" pitchFamily="34" charset="0"/>
              <a:buChar char="•"/>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Execute a methodical process to safely move LRS/</a:t>
            </a:r>
            <a:r>
              <a:rPr kumimoji="0" lang="en-US" sz="2000" b="0" i="0" u="none" strike="noStrike" kern="1200" cap="none" spc="0" normalizeH="0" baseline="0" noProof="0" dirty="0" err="1">
                <a:ln>
                  <a:noFill/>
                </a:ln>
                <a:solidFill>
                  <a:srgbClr val="3B3838"/>
                </a:solidFill>
                <a:effectLst/>
                <a:uLnTx/>
                <a:uFillTx/>
                <a:latin typeface="Gill Sans MT" panose="020B0502020104020203"/>
                <a:ea typeface="+mn-ea"/>
                <a:cs typeface="+mn-cs"/>
              </a:rPr>
              <a:t>CalSAWS</a:t>
            </a: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 to the cloud</a:t>
            </a: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 </a:t>
            </a: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647433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p:txBody>
          <a:bodyPr/>
          <a:lstStyle/>
          <a:p>
            <a:r>
              <a:rPr lang="en-US" u="sng" dirty="0" err="1"/>
              <a:t>CalSAWS</a:t>
            </a:r>
            <a:r>
              <a:rPr lang="en-US" u="sng" dirty="0"/>
              <a:t> Governance Education Webinars</a:t>
            </a:r>
          </a:p>
        </p:txBody>
      </p:sp>
    </p:spTree>
    <p:extLst>
      <p:ext uri="{BB962C8B-B14F-4D97-AF65-F5344CB8AC3E}">
        <p14:creationId xmlns:p14="http://schemas.microsoft.com/office/powerpoint/2010/main" val="414301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DDE029-5312-4402-BE9E-B297462C8CB3}"/>
              </a:ext>
            </a:extLst>
          </p:cNvPr>
          <p:cNvSpPr>
            <a:spLocks noGrp="1"/>
          </p:cNvSpPr>
          <p:nvPr>
            <p:ph sz="quarter" idx="11"/>
          </p:nvPr>
        </p:nvSpPr>
        <p:spPr>
          <a:xfrm>
            <a:off x="184277" y="716692"/>
            <a:ext cx="8775451" cy="5733535"/>
          </a:xfrm>
        </p:spPr>
        <p:txBody>
          <a:bodyPr/>
          <a:lstStyle/>
          <a:p>
            <a:pPr marL="0" indent="0">
              <a:buNone/>
            </a:pPr>
            <a:r>
              <a:rPr lang="en-US" b="1" dirty="0"/>
              <a:t>Webinar Informational Sessions: </a:t>
            </a:r>
            <a:endParaRPr lang="en-US" dirty="0"/>
          </a:p>
          <a:p>
            <a:pPr marL="0" indent="0">
              <a:buNone/>
            </a:pPr>
            <a:r>
              <a:rPr lang="en-US" dirty="0"/>
              <a:t>The goal of these sessions is to provide an overview of the JPA structure and to review changes to the existing JPA Agreement, Bylaws and MOU. </a:t>
            </a:r>
          </a:p>
          <a:p>
            <a:pPr marL="0" indent="0">
              <a:buNone/>
            </a:pPr>
            <a:r>
              <a:rPr lang="en-US" dirty="0"/>
              <a:t>There are three sessions scheduled. Counties may attend any session as the information shared will be identical. However, counties are encouraged to attend with their current consortium affiliations as noted below:</a:t>
            </a:r>
          </a:p>
          <a:p>
            <a:pPr marL="285750" indent="-285750">
              <a:spcBef>
                <a:spcPts val="600"/>
              </a:spcBef>
              <a:buFont typeface="Arial" panose="020B0604020202020204" pitchFamily="34" charset="0"/>
              <a:buChar char="•"/>
            </a:pPr>
            <a:r>
              <a:rPr lang="en-US" dirty="0"/>
              <a:t>November 29, 2018 from 10:00 a.m. to 11:30 a.m. – CalACES Consortium</a:t>
            </a:r>
          </a:p>
          <a:p>
            <a:pPr marL="285750" indent="-285750">
              <a:spcBef>
                <a:spcPts val="600"/>
              </a:spcBef>
              <a:buFont typeface="Arial" panose="020B0604020202020204" pitchFamily="34" charset="0"/>
              <a:buChar char="•"/>
            </a:pPr>
            <a:r>
              <a:rPr lang="en-US" dirty="0"/>
              <a:t>December 13, 2018 from 10:00 a.m. to 11:30 a.m. – WCDS Counties</a:t>
            </a:r>
          </a:p>
          <a:p>
            <a:pPr marL="285750" indent="-285750">
              <a:spcBef>
                <a:spcPts val="600"/>
              </a:spcBef>
              <a:buFont typeface="Arial" panose="020B0604020202020204" pitchFamily="34" charset="0"/>
              <a:buChar char="•"/>
            </a:pPr>
            <a:r>
              <a:rPr lang="en-US" dirty="0"/>
              <a:t>December 20, 2018 from 10:00 a.m. to 11:30 a.m. – Make up Session for all Counties</a:t>
            </a:r>
          </a:p>
          <a:p>
            <a:pPr marL="0" indent="0">
              <a:spcBef>
                <a:spcPts val="600"/>
              </a:spcBef>
              <a:buNone/>
            </a:pPr>
            <a:r>
              <a:rPr lang="en-US" b="1" dirty="0"/>
              <a:t>Who should attend: </a:t>
            </a:r>
            <a:endParaRPr lang="en-US" dirty="0"/>
          </a:p>
          <a:p>
            <a:pPr marL="0" indent="0">
              <a:spcBef>
                <a:spcPts val="600"/>
              </a:spcBef>
              <a:buNone/>
            </a:pPr>
            <a:r>
              <a:rPr lang="en-US" dirty="0"/>
              <a:t>It is strongly encouraged that all counties participate including the Director and County Counsel. </a:t>
            </a:r>
          </a:p>
          <a:p>
            <a:pPr marL="0" indent="0">
              <a:buNone/>
            </a:pPr>
            <a:r>
              <a:rPr lang="en-US" b="1" dirty="0"/>
              <a:t>Reference: </a:t>
            </a:r>
          </a:p>
          <a:p>
            <a:pPr marL="0" indent="0">
              <a:spcBef>
                <a:spcPts val="600"/>
              </a:spcBef>
              <a:buNone/>
            </a:pPr>
            <a:r>
              <a:rPr lang="en-US" dirty="0"/>
              <a:t>CRFI 18-011 – Draft version of updated Joint Powers Authority (JPA) Agreement, Memorandum of Understand (MOU), and Bylaws were distributed for review. </a:t>
            </a:r>
          </a:p>
          <a:p>
            <a:pPr marL="0" indent="0">
              <a:spcBef>
                <a:spcPts val="600"/>
              </a:spcBef>
              <a:buNone/>
            </a:pPr>
            <a:r>
              <a:rPr lang="en-US" dirty="0"/>
              <a:t>CIT 063-18 – Webinar Sessions Announced</a:t>
            </a:r>
          </a:p>
          <a:p>
            <a:endParaRPr lang="en-US" dirty="0"/>
          </a:p>
        </p:txBody>
      </p:sp>
      <p:sp>
        <p:nvSpPr>
          <p:cNvPr id="3" name="Content Placeholder 2">
            <a:extLst>
              <a:ext uri="{FF2B5EF4-FFF2-40B4-BE49-F238E27FC236}">
                <a16:creationId xmlns:a16="http://schemas.microsoft.com/office/drawing/2014/main" id="{586E7435-64F0-455D-AE6D-1A5DA64FC2EE}"/>
              </a:ext>
            </a:extLst>
          </p:cNvPr>
          <p:cNvSpPr>
            <a:spLocks noGrp="1"/>
          </p:cNvSpPr>
          <p:nvPr>
            <p:ph sz="quarter" idx="10"/>
          </p:nvPr>
        </p:nvSpPr>
        <p:spPr/>
        <p:txBody>
          <a:bodyPr/>
          <a:lstStyle/>
          <a:p>
            <a:r>
              <a:rPr lang="en-US" dirty="0"/>
              <a:t>Governance Education Webinars	</a:t>
            </a:r>
          </a:p>
        </p:txBody>
      </p:sp>
    </p:spTree>
    <p:extLst>
      <p:ext uri="{BB962C8B-B14F-4D97-AF65-F5344CB8AC3E}">
        <p14:creationId xmlns:p14="http://schemas.microsoft.com/office/powerpoint/2010/main" val="203778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159B7E-ECFD-4956-AE4C-6C7E8FEA3E90}"/>
              </a:ext>
            </a:extLst>
          </p:cNvPr>
          <p:cNvSpPr>
            <a:spLocks noGrp="1"/>
          </p:cNvSpPr>
          <p:nvPr>
            <p:ph sz="quarter" idx="10"/>
          </p:nvPr>
        </p:nvSpPr>
        <p:spPr/>
        <p:txBody>
          <a:bodyPr/>
          <a:lstStyle/>
          <a:p>
            <a:r>
              <a:rPr lang="en-US" dirty="0"/>
              <a:t>Governance Education Webinars	</a:t>
            </a:r>
          </a:p>
        </p:txBody>
      </p:sp>
      <p:sp>
        <p:nvSpPr>
          <p:cNvPr id="4" name="Content Placeholder 2">
            <a:extLst>
              <a:ext uri="{FF2B5EF4-FFF2-40B4-BE49-F238E27FC236}">
                <a16:creationId xmlns:a16="http://schemas.microsoft.com/office/drawing/2014/main" id="{D57D7A13-C444-47CD-81DE-2CDE5520C0E2}"/>
              </a:ext>
            </a:extLst>
          </p:cNvPr>
          <p:cNvSpPr>
            <a:spLocks noGrp="1"/>
          </p:cNvSpPr>
          <p:nvPr>
            <p:ph sz="quarter" idx="11"/>
          </p:nvPr>
        </p:nvSpPr>
        <p:spPr>
          <a:xfrm>
            <a:off x="184277" y="757882"/>
            <a:ext cx="8775451" cy="5692346"/>
          </a:xfrm>
        </p:spPr>
        <p:txBody>
          <a:bodyPr>
            <a:normAutofit fontScale="55000" lnSpcReduction="20000"/>
          </a:bodyPr>
          <a:lstStyle/>
          <a:p>
            <a:pPr marL="0" lvl="0" indent="0">
              <a:buNone/>
            </a:pPr>
            <a:r>
              <a:rPr lang="en-US" sz="2900" b="1" dirty="0"/>
              <a:t>Next Steps</a:t>
            </a:r>
          </a:p>
          <a:p>
            <a:pPr marL="457200" lvl="0" indent="-457200">
              <a:buFont typeface="Arial" panose="020B0604020202020204" pitchFamily="34" charset="0"/>
              <a:buChar char="•"/>
            </a:pPr>
            <a:r>
              <a:rPr lang="en-US" sz="2800" dirty="0"/>
              <a:t>Begin as-needed conference calls of Attorney Working Group</a:t>
            </a:r>
          </a:p>
          <a:p>
            <a:pPr marL="457200" indent="-457200">
              <a:buFont typeface="Arial" panose="020B0604020202020204" pitchFamily="34" charset="0"/>
              <a:buChar char="•"/>
            </a:pPr>
            <a:r>
              <a:rPr lang="en-US" sz="2800" dirty="0"/>
              <a:t>Presentation of revised governance documents at California Health and Welfare Attorney Committee meeting (</a:t>
            </a:r>
            <a:r>
              <a:rPr lang="en-US" sz="2800" b="1" dirty="0"/>
              <a:t>November 15</a:t>
            </a:r>
            <a:r>
              <a:rPr lang="en-US" sz="2800" dirty="0"/>
              <a:t>)</a:t>
            </a:r>
          </a:p>
          <a:p>
            <a:pPr marL="457200" indent="-457200">
              <a:buFont typeface="Arial" panose="020B0604020202020204" pitchFamily="34" charset="0"/>
              <a:buChar char="•"/>
            </a:pPr>
            <a:r>
              <a:rPr lang="en-US" sz="2800" dirty="0"/>
              <a:t>Webinars/teleconferences for Directors, Staff and County Counsels (</a:t>
            </a:r>
            <a:r>
              <a:rPr lang="en-US" sz="2800" b="1" dirty="0"/>
              <a:t>November-December 2018</a:t>
            </a:r>
            <a:r>
              <a:rPr lang="en-US" sz="2800" dirty="0"/>
              <a:t>)</a:t>
            </a:r>
          </a:p>
          <a:p>
            <a:pPr marL="457200" indent="-457200">
              <a:buFont typeface="Arial" panose="020B0604020202020204" pitchFamily="34" charset="0"/>
              <a:buChar char="•"/>
            </a:pPr>
            <a:r>
              <a:rPr lang="en-US" sz="2800" dirty="0"/>
              <a:t>Comments from Counties no later than </a:t>
            </a:r>
            <a:r>
              <a:rPr lang="en-US" sz="2800" b="1" dirty="0"/>
              <a:t>December 21 </a:t>
            </a:r>
            <a:r>
              <a:rPr lang="en-US" sz="2800" dirty="0"/>
              <a:t>to allow for final review by Attorney Working Group</a:t>
            </a:r>
          </a:p>
          <a:p>
            <a:pPr marL="457200" indent="-457200">
              <a:buFont typeface="Arial" panose="020B0604020202020204" pitchFamily="34" charset="0"/>
              <a:buChar char="•"/>
            </a:pPr>
            <a:r>
              <a:rPr lang="en-US" sz="2800" dirty="0"/>
              <a:t>Final revisions to governance documents, in consultation with the Leadership Team (</a:t>
            </a:r>
            <a:r>
              <a:rPr lang="en-US" sz="2800" b="1" dirty="0"/>
              <a:t>December 2018</a:t>
            </a:r>
            <a:r>
              <a:rPr lang="en-US" sz="2800" dirty="0"/>
              <a:t>)</a:t>
            </a:r>
          </a:p>
          <a:p>
            <a:pPr marL="457200" indent="-457200">
              <a:buFont typeface="Arial" panose="020B0604020202020204" pitchFamily="34" charset="0"/>
              <a:buChar char="•"/>
            </a:pPr>
            <a:r>
              <a:rPr lang="en-US" sz="2800" dirty="0"/>
              <a:t>Revised governance documents go to CalACES Member Representatives and Board for approval (</a:t>
            </a:r>
            <a:r>
              <a:rPr lang="en-US" sz="2800" b="1" dirty="0"/>
              <a:t>January 25, 2019</a:t>
            </a:r>
            <a:r>
              <a:rPr lang="en-US" sz="2800" dirty="0"/>
              <a:t>)</a:t>
            </a:r>
          </a:p>
          <a:p>
            <a:pPr marL="457200" indent="-457200">
              <a:buFont typeface="Arial" panose="020B0604020202020204" pitchFamily="34" charset="0"/>
              <a:buChar char="•"/>
            </a:pPr>
            <a:r>
              <a:rPr lang="en-US" sz="2800" dirty="0"/>
              <a:t>Final JPA and MOU distributed to Counties for action by Boards of Supervisors (</a:t>
            </a:r>
            <a:r>
              <a:rPr lang="en-US" sz="2800" b="1" dirty="0"/>
              <a:t>by January 31, 2019</a:t>
            </a:r>
            <a:r>
              <a:rPr lang="en-US" sz="2800" dirty="0"/>
              <a:t>)</a:t>
            </a:r>
          </a:p>
          <a:p>
            <a:pPr marL="457200" lvl="0" indent="-457200">
              <a:buFont typeface="Arial" panose="020B0604020202020204" pitchFamily="34" charset="0"/>
              <a:buChar char="•"/>
            </a:pPr>
            <a:r>
              <a:rPr lang="en-US" sz="2800" dirty="0"/>
              <a:t>County approval process completed, executed JPA and MOU documents received by Consortium (</a:t>
            </a:r>
            <a:r>
              <a:rPr lang="en-US" sz="2800" b="1" dirty="0"/>
              <a:t>May 15, 2019</a:t>
            </a:r>
            <a:r>
              <a:rPr lang="en-US" sz="2800" dirty="0"/>
              <a:t>)</a:t>
            </a:r>
          </a:p>
          <a:p>
            <a:pPr marL="461963" indent="-461963">
              <a:buFont typeface="Arial" panose="020B0604020202020204" pitchFamily="34" charset="0"/>
              <a:buChar char="•"/>
            </a:pPr>
            <a:r>
              <a:rPr lang="en-US" sz="2800" dirty="0"/>
              <a:t>Joint Board and Member Representative meeting (WCDS Counties included at meetings)</a:t>
            </a:r>
          </a:p>
          <a:p>
            <a:pPr lvl="1">
              <a:buFont typeface="Arial" panose="020B0604020202020204" pitchFamily="34" charset="0"/>
              <a:buChar char="•"/>
            </a:pPr>
            <a:r>
              <a:rPr lang="en-US" sz="2800" dirty="0"/>
              <a:t>Current Member Representatives “concur” in new JPA and Bylaws</a:t>
            </a:r>
          </a:p>
          <a:p>
            <a:pPr lvl="1">
              <a:buFont typeface="Arial" panose="020B0604020202020204" pitchFamily="34" charset="0"/>
              <a:buChar char="•"/>
            </a:pPr>
            <a:r>
              <a:rPr lang="en-US" sz="2800" dirty="0"/>
              <a:t>Current Board approves new JPA, Bylaws, MOU</a:t>
            </a:r>
          </a:p>
          <a:p>
            <a:pPr lvl="1">
              <a:buFont typeface="Arial" panose="020B0604020202020204" pitchFamily="34" charset="0"/>
              <a:buChar char="•"/>
            </a:pPr>
            <a:r>
              <a:rPr lang="en-US" sz="2800" dirty="0"/>
              <a:t>Board elections by newly constituted Regions, to take effect July 1, 2019 </a:t>
            </a:r>
            <a:r>
              <a:rPr lang="en-US" sz="2800" dirty="0">
                <a:solidFill>
                  <a:srgbClr val="FF0000"/>
                </a:solidFill>
              </a:rPr>
              <a:t>(</a:t>
            </a:r>
            <a:r>
              <a:rPr lang="en-US" sz="2800" b="1" dirty="0">
                <a:solidFill>
                  <a:srgbClr val="FF0000"/>
                </a:solidFill>
              </a:rPr>
              <a:t>June 28, 2019</a:t>
            </a:r>
            <a:r>
              <a:rPr lang="en-US" sz="2800" dirty="0">
                <a:solidFill>
                  <a:srgbClr val="FF0000"/>
                </a:solidFill>
              </a:rPr>
              <a:t>)</a:t>
            </a:r>
          </a:p>
          <a:p>
            <a:pPr marL="461963" indent="-461963">
              <a:buFont typeface="Arial" panose="020B0604020202020204" pitchFamily="34" charset="0"/>
              <a:buChar char="•"/>
            </a:pPr>
            <a:r>
              <a:rPr lang="en-US" sz="2800" dirty="0"/>
              <a:t> Effective Date for revised JPA, Bylaws, MOU (</a:t>
            </a:r>
            <a:r>
              <a:rPr lang="en-US" sz="2800" b="1" dirty="0"/>
              <a:t>July 1, 2019</a:t>
            </a:r>
            <a:r>
              <a:rPr lang="en-US" sz="2800" dirty="0"/>
              <a:t>)</a:t>
            </a:r>
          </a:p>
          <a:p>
            <a:endParaRPr lang="en-US" dirty="0"/>
          </a:p>
          <a:p>
            <a:pPr marL="0" indent="0">
              <a:buNone/>
            </a:pPr>
            <a:endParaRPr lang="en-US" dirty="0"/>
          </a:p>
          <a:p>
            <a:pPr lvl="1"/>
            <a:endParaRPr lang="en-US" dirty="0"/>
          </a:p>
        </p:txBody>
      </p:sp>
    </p:spTree>
    <p:extLst>
      <p:ext uri="{BB962C8B-B14F-4D97-AF65-F5344CB8AC3E}">
        <p14:creationId xmlns:p14="http://schemas.microsoft.com/office/powerpoint/2010/main" val="168914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703BA7-841B-4647-80F1-3256C4C76C02}"/>
              </a:ext>
            </a:extLst>
          </p:cNvPr>
          <p:cNvSpPr>
            <a:spLocks noGrp="1"/>
          </p:cNvSpPr>
          <p:nvPr>
            <p:ph sz="quarter" idx="11"/>
          </p:nvPr>
        </p:nvSpPr>
        <p:spPr/>
        <p:txBody>
          <a:bodyPr/>
          <a:lstStyle/>
          <a:p>
            <a:pPr marL="0" indent="0">
              <a:buNone/>
            </a:pPr>
            <a:r>
              <a:rPr lang="en-US" dirty="0"/>
              <a:t>Contact Center Requirements Gathering Update</a:t>
            </a:r>
          </a:p>
          <a:p>
            <a:pPr marL="0" indent="0">
              <a:buNone/>
            </a:pPr>
            <a:endParaRPr lang="en-US" dirty="0"/>
          </a:p>
          <a:p>
            <a:pPr marL="0" indent="0">
              <a:buNone/>
            </a:pPr>
            <a:r>
              <a:rPr lang="en-US" dirty="0"/>
              <a:t>The goal of these sessions is for attendees to participate in a walkthrough of the C-IV centralized system functionality and review associated requirements and/or identified functionality gaps.  </a:t>
            </a:r>
          </a:p>
          <a:p>
            <a:pPr marL="0" indent="0">
              <a:buNone/>
            </a:pPr>
            <a:endParaRPr lang="en-US" dirty="0"/>
          </a:p>
          <a:p>
            <a:pPr marL="0" indent="0">
              <a:buNone/>
            </a:pPr>
            <a:r>
              <a:rPr lang="en-US" dirty="0"/>
              <a:t>The CalSAWS Contact Center Requirements Gathering session will consist of a one-day session, beginning at 9:30 a.m. and ending at 4:30 p.m. on December 12, 2018. Lunch will not be provided; however, there is a cafeteria onsite.  The session will take place in Roseville at the CalWIN/Hewlett Packard site in the Garden Suites.  There is no registration fee for the session. </a:t>
            </a:r>
          </a:p>
          <a:p>
            <a:pPr marL="0" indent="0">
              <a:buNone/>
            </a:pPr>
            <a:endParaRPr lang="en-US" dirty="0"/>
          </a:p>
          <a:p>
            <a:pPr marL="0" indent="0">
              <a:buNone/>
            </a:pPr>
            <a:r>
              <a:rPr lang="en-US" dirty="0"/>
              <a:t>Reference - CRFI 18-014</a:t>
            </a:r>
          </a:p>
          <a:p>
            <a:pPr marL="0" indent="0">
              <a:buNone/>
            </a:pPr>
            <a:endParaRPr lang="en-US" dirty="0"/>
          </a:p>
        </p:txBody>
      </p:sp>
      <p:sp>
        <p:nvSpPr>
          <p:cNvPr id="3" name="Content Placeholder 2">
            <a:extLst>
              <a:ext uri="{FF2B5EF4-FFF2-40B4-BE49-F238E27FC236}">
                <a16:creationId xmlns:a16="http://schemas.microsoft.com/office/drawing/2014/main" id="{C496D5F2-46C8-423A-89CB-E361C73C1AB1}"/>
              </a:ext>
            </a:extLst>
          </p:cNvPr>
          <p:cNvSpPr>
            <a:spLocks noGrp="1"/>
          </p:cNvSpPr>
          <p:nvPr>
            <p:ph sz="quarter" idx="10"/>
          </p:nvPr>
        </p:nvSpPr>
        <p:spPr/>
        <p:txBody>
          <a:bodyPr/>
          <a:lstStyle/>
          <a:p>
            <a:r>
              <a:rPr lang="en-US" dirty="0"/>
              <a:t>Contact Center Requirements Gathering</a:t>
            </a:r>
          </a:p>
        </p:txBody>
      </p:sp>
    </p:spTree>
    <p:extLst>
      <p:ext uri="{BB962C8B-B14F-4D97-AF65-F5344CB8AC3E}">
        <p14:creationId xmlns:p14="http://schemas.microsoft.com/office/powerpoint/2010/main" val="4244687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C-IV Contact Center Technical Update</a:t>
            </a:r>
          </a:p>
        </p:txBody>
      </p:sp>
    </p:spTree>
    <p:extLst>
      <p:ext uri="{BB962C8B-B14F-4D97-AF65-F5344CB8AC3E}">
        <p14:creationId xmlns:p14="http://schemas.microsoft.com/office/powerpoint/2010/main" val="81105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1DF3CEF-BCBB-45BB-A2C3-FC25BDB6091B}"/>
              </a:ext>
            </a:extLst>
          </p:cNvPr>
          <p:cNvSpPr>
            <a:spLocks noGrp="1"/>
          </p:cNvSpPr>
          <p:nvPr>
            <p:ph sz="quarter" idx="10"/>
          </p:nvPr>
        </p:nvSpPr>
        <p:spPr>
          <a:xfrm>
            <a:off x="1691755" y="271485"/>
            <a:ext cx="7171892" cy="338554"/>
          </a:xfrm>
        </p:spPr>
        <p:txBody>
          <a:bodyPr/>
          <a:lstStyle/>
          <a:p>
            <a:r>
              <a:rPr lang="en-US" dirty="0"/>
              <a:t>Proposed Migration of 39 Counties Contact Center to Amazon Connect</a:t>
            </a:r>
          </a:p>
        </p:txBody>
      </p:sp>
      <p:sp>
        <p:nvSpPr>
          <p:cNvPr id="8" name="Rectangle 66">
            <a:extLst>
              <a:ext uri="{FF2B5EF4-FFF2-40B4-BE49-F238E27FC236}">
                <a16:creationId xmlns:a16="http://schemas.microsoft.com/office/drawing/2014/main" id="{7F6C3690-AE4E-4162-8DA9-80512B0D3D45}"/>
              </a:ext>
            </a:extLst>
          </p:cNvPr>
          <p:cNvSpPr/>
          <p:nvPr/>
        </p:nvSpPr>
        <p:spPr>
          <a:xfrm>
            <a:off x="175031" y="1448634"/>
            <a:ext cx="5655612" cy="2462213"/>
          </a:xfrm>
          <a:prstGeom prst="rect">
            <a:avLst/>
          </a:prstGeom>
          <a:noFill/>
        </p:spPr>
        <p:txBody>
          <a:bodyPr wrap="square">
            <a:spAutoFit/>
          </a:bodyPr>
          <a:lstStyle/>
          <a:p>
            <a:pPr algn="just"/>
            <a:r>
              <a:rPr lang="en-US" sz="1400" b="1" dirty="0">
                <a:solidFill>
                  <a:srgbClr val="006699"/>
                </a:solidFill>
                <a:cs typeface="Arial"/>
              </a:rPr>
              <a:t>KEY DRIVERS </a:t>
            </a:r>
          </a:p>
          <a:p>
            <a:pPr algn="just"/>
            <a:endParaRPr lang="en-US" sz="800" b="1" dirty="0">
              <a:solidFill>
                <a:srgbClr val="006699"/>
              </a:solidFill>
              <a:cs typeface="Arial"/>
            </a:endParaRPr>
          </a:p>
          <a:p>
            <a:pPr marL="285750" indent="-285750" algn="just">
              <a:buFont typeface="Arial" panose="020B0604020202020204" pitchFamily="34" charset="0"/>
              <a:buChar char="•"/>
            </a:pPr>
            <a:r>
              <a:rPr lang="en-US" sz="1400" dirty="0">
                <a:solidFill>
                  <a:srgbClr val="006699"/>
                </a:solidFill>
                <a:cs typeface="Arial"/>
              </a:rPr>
              <a:t>The contact center solution for 39 counties is currently due for a hardware/software refresh. </a:t>
            </a:r>
          </a:p>
          <a:p>
            <a:pPr marL="285750" indent="-285750" algn="just">
              <a:buFont typeface="Arial" panose="020B0604020202020204" pitchFamily="34" charset="0"/>
              <a:buChar char="•"/>
            </a:pPr>
            <a:r>
              <a:rPr lang="en-US" sz="1400" dirty="0">
                <a:solidFill>
                  <a:srgbClr val="006699"/>
                </a:solidFill>
                <a:cs typeface="Arial"/>
              </a:rPr>
              <a:t>By reallocating resources currently earmarked for upcoming SCR’s related to the Cisco refresh; this can result in reducing the level of effort required for migrating to an Amazon connect solution.</a:t>
            </a:r>
          </a:p>
          <a:p>
            <a:pPr marL="285750" indent="-285750" algn="just">
              <a:buFont typeface="Arial" panose="020B0604020202020204" pitchFamily="34" charset="0"/>
              <a:buChar char="•"/>
            </a:pPr>
            <a:r>
              <a:rPr lang="en-US" sz="1400" dirty="0">
                <a:solidFill>
                  <a:srgbClr val="006699"/>
                </a:solidFill>
                <a:cs typeface="Arial"/>
              </a:rPr>
              <a:t>This solution would result in future cost savings for the 39 counties contact center solution as well as provide a platform for future innovation &amp; enhancements.</a:t>
            </a:r>
          </a:p>
        </p:txBody>
      </p:sp>
      <p:graphicFrame>
        <p:nvGraphicFramePr>
          <p:cNvPr id="9" name="Table 8">
            <a:extLst>
              <a:ext uri="{FF2B5EF4-FFF2-40B4-BE49-F238E27FC236}">
                <a16:creationId xmlns:a16="http://schemas.microsoft.com/office/drawing/2014/main" id="{47394216-A947-4872-B4F1-0AFC11B1D09C}"/>
              </a:ext>
            </a:extLst>
          </p:cNvPr>
          <p:cNvGraphicFramePr>
            <a:graphicFrameLocks noGrp="1"/>
          </p:cNvGraphicFramePr>
          <p:nvPr>
            <p:extLst/>
          </p:nvPr>
        </p:nvGraphicFramePr>
        <p:xfrm>
          <a:off x="829708" y="5189304"/>
          <a:ext cx="7428703" cy="1371600"/>
        </p:xfrm>
        <a:graphic>
          <a:graphicData uri="http://schemas.openxmlformats.org/drawingml/2006/table">
            <a:tbl>
              <a:tblPr firstRow="1" bandRow="1">
                <a:tableStyleId>{3B4B98B0-60AC-42C2-AFA5-B58CD77FA1E5}</a:tableStyleId>
              </a:tblPr>
              <a:tblGrid>
                <a:gridCol w="5134212">
                  <a:extLst>
                    <a:ext uri="{9D8B030D-6E8A-4147-A177-3AD203B41FA5}">
                      <a16:colId xmlns:a16="http://schemas.microsoft.com/office/drawing/2014/main" val="1682973116"/>
                    </a:ext>
                  </a:extLst>
                </a:gridCol>
                <a:gridCol w="2294491">
                  <a:extLst>
                    <a:ext uri="{9D8B030D-6E8A-4147-A177-3AD203B41FA5}">
                      <a16:colId xmlns:a16="http://schemas.microsoft.com/office/drawing/2014/main" val="534161894"/>
                    </a:ext>
                  </a:extLst>
                </a:gridCol>
              </a:tblGrid>
              <a:tr h="0">
                <a:tc>
                  <a:txBody>
                    <a:bodyPr/>
                    <a:lstStyle/>
                    <a:p>
                      <a:r>
                        <a:rPr lang="en-US" sz="1200" dirty="0"/>
                        <a:t>Task / Milestone</a:t>
                      </a:r>
                      <a:endParaRPr lang="en-US" sz="1200" b="1" dirty="0">
                        <a:solidFill>
                          <a:srgbClr val="5F86CC"/>
                        </a:solidFill>
                      </a:endParaRPr>
                    </a:p>
                  </a:txBody>
                  <a:tcPr/>
                </a:tc>
                <a:tc>
                  <a:txBody>
                    <a:bodyPr/>
                    <a:lstStyle/>
                    <a:p>
                      <a:r>
                        <a:rPr lang="en-US" sz="1200" dirty="0"/>
                        <a:t>Tentative Timeframe</a:t>
                      </a:r>
                      <a:endParaRPr lang="en-US" sz="1200" b="1" dirty="0">
                        <a:solidFill>
                          <a:srgbClr val="5F86CC"/>
                        </a:solidFill>
                      </a:endParaRPr>
                    </a:p>
                  </a:txBody>
                  <a:tcPr/>
                </a:tc>
                <a:extLst>
                  <a:ext uri="{0D108BD9-81ED-4DB2-BD59-A6C34878D82A}">
                    <a16:rowId xmlns:a16="http://schemas.microsoft.com/office/drawing/2014/main" val="56154477"/>
                  </a:ext>
                </a:extLst>
              </a:tr>
              <a:tr h="184304">
                <a:tc>
                  <a:txBody>
                    <a:bodyPr/>
                    <a:lstStyle/>
                    <a:p>
                      <a:r>
                        <a:rPr lang="en-US" sz="1200" dirty="0"/>
                        <a:t>Schedule time with 14 Contact Center Counties</a:t>
                      </a:r>
                      <a:endParaRPr lang="en-US" sz="1200" dirty="0">
                        <a:solidFill>
                          <a:srgbClr val="5F86CC"/>
                        </a:solidFill>
                      </a:endParaRPr>
                    </a:p>
                  </a:txBody>
                  <a:tcPr/>
                </a:tc>
                <a:tc>
                  <a:txBody>
                    <a:bodyPr/>
                    <a:lstStyle/>
                    <a:p>
                      <a:r>
                        <a:rPr lang="en-US" sz="1200" dirty="0"/>
                        <a:t>December 2018</a:t>
                      </a:r>
                      <a:endParaRPr lang="en-US" sz="1200" dirty="0">
                        <a:solidFill>
                          <a:srgbClr val="5F86CC"/>
                        </a:solidFill>
                      </a:endParaRPr>
                    </a:p>
                  </a:txBody>
                  <a:tcPr/>
                </a:tc>
                <a:extLst>
                  <a:ext uri="{0D108BD9-81ED-4DB2-BD59-A6C34878D82A}">
                    <a16:rowId xmlns:a16="http://schemas.microsoft.com/office/drawing/2014/main" val="400952306"/>
                  </a:ext>
                </a:extLst>
              </a:tr>
              <a:tr h="184304">
                <a:tc>
                  <a:txBody>
                    <a:bodyPr/>
                    <a:lstStyle/>
                    <a:p>
                      <a:r>
                        <a:rPr lang="en-US" sz="1200" dirty="0"/>
                        <a:t>Visit all 14 Contact Center Counties</a:t>
                      </a:r>
                      <a:endParaRPr lang="en-US" sz="1200" dirty="0">
                        <a:solidFill>
                          <a:srgbClr val="5F86CC"/>
                        </a:solidFill>
                      </a:endParaRPr>
                    </a:p>
                  </a:txBody>
                  <a:tcPr/>
                </a:tc>
                <a:tc>
                  <a:txBody>
                    <a:bodyPr/>
                    <a:lstStyle/>
                    <a:p>
                      <a:r>
                        <a:rPr lang="en-US" sz="1200" dirty="0"/>
                        <a:t>December 2018</a:t>
                      </a:r>
                      <a:endParaRPr lang="en-US" sz="1200" dirty="0">
                        <a:solidFill>
                          <a:srgbClr val="5F86CC"/>
                        </a:solidFill>
                      </a:endParaRPr>
                    </a:p>
                  </a:txBody>
                  <a:tcPr/>
                </a:tc>
                <a:extLst>
                  <a:ext uri="{0D108BD9-81ED-4DB2-BD59-A6C34878D82A}">
                    <a16:rowId xmlns:a16="http://schemas.microsoft.com/office/drawing/2014/main" val="892628394"/>
                  </a:ext>
                </a:extLst>
              </a:tr>
              <a:tr h="184304">
                <a:tc>
                  <a:txBody>
                    <a:bodyPr/>
                    <a:lstStyle/>
                    <a:p>
                      <a:r>
                        <a:rPr lang="en-US" sz="1200"/>
                        <a:t>Present solution to PSC</a:t>
                      </a:r>
                      <a:endParaRPr lang="en-US" sz="1200" dirty="0">
                        <a:solidFill>
                          <a:srgbClr val="5F86CC"/>
                        </a:solidFill>
                      </a:endParaRPr>
                    </a:p>
                  </a:txBody>
                  <a:tcPr/>
                </a:tc>
                <a:tc>
                  <a:txBody>
                    <a:bodyPr/>
                    <a:lstStyle/>
                    <a:p>
                      <a:r>
                        <a:rPr lang="en-US" sz="1200" dirty="0"/>
                        <a:t>February 2019</a:t>
                      </a:r>
                      <a:endParaRPr lang="en-US" sz="1200" dirty="0">
                        <a:solidFill>
                          <a:srgbClr val="5F86CC"/>
                        </a:solidFill>
                      </a:endParaRPr>
                    </a:p>
                  </a:txBody>
                  <a:tcPr/>
                </a:tc>
                <a:extLst>
                  <a:ext uri="{0D108BD9-81ED-4DB2-BD59-A6C34878D82A}">
                    <a16:rowId xmlns:a16="http://schemas.microsoft.com/office/drawing/2014/main" val="4004686155"/>
                  </a:ext>
                </a:extLst>
              </a:tr>
              <a:tr h="184304">
                <a:tc>
                  <a:txBody>
                    <a:bodyPr/>
                    <a:lstStyle/>
                    <a:p>
                      <a:r>
                        <a:rPr lang="en-US" sz="1200" dirty="0"/>
                        <a:t>Project Kick off</a:t>
                      </a:r>
                      <a:endParaRPr lang="en-US" sz="1200" dirty="0">
                        <a:solidFill>
                          <a:srgbClr val="5F86CC"/>
                        </a:solidFill>
                      </a:endParaRPr>
                    </a:p>
                  </a:txBody>
                  <a:tcPr/>
                </a:tc>
                <a:tc>
                  <a:txBody>
                    <a:bodyPr/>
                    <a:lstStyle/>
                    <a:p>
                      <a:r>
                        <a:rPr lang="en-US" sz="1200" dirty="0"/>
                        <a:t>March 2019</a:t>
                      </a:r>
                      <a:endParaRPr lang="en-US" sz="1200" dirty="0">
                        <a:solidFill>
                          <a:srgbClr val="5F86CC"/>
                        </a:solidFill>
                      </a:endParaRPr>
                    </a:p>
                  </a:txBody>
                  <a:tcPr/>
                </a:tc>
                <a:extLst>
                  <a:ext uri="{0D108BD9-81ED-4DB2-BD59-A6C34878D82A}">
                    <a16:rowId xmlns:a16="http://schemas.microsoft.com/office/drawing/2014/main" val="3083497220"/>
                  </a:ext>
                </a:extLst>
              </a:tr>
            </a:tbl>
          </a:graphicData>
        </a:graphic>
      </p:graphicFrame>
      <p:grpSp>
        <p:nvGrpSpPr>
          <p:cNvPr id="10" name="Group 9">
            <a:extLst>
              <a:ext uri="{FF2B5EF4-FFF2-40B4-BE49-F238E27FC236}">
                <a16:creationId xmlns:a16="http://schemas.microsoft.com/office/drawing/2014/main" id="{755E4C95-4333-4836-8561-78A7FCA3840F}"/>
              </a:ext>
            </a:extLst>
          </p:cNvPr>
          <p:cNvGrpSpPr/>
          <p:nvPr/>
        </p:nvGrpSpPr>
        <p:grpSpPr>
          <a:xfrm>
            <a:off x="6219668" y="1908274"/>
            <a:ext cx="3095058" cy="2468629"/>
            <a:chOff x="6048942" y="1920433"/>
            <a:chExt cx="3095058" cy="2468629"/>
          </a:xfrm>
        </p:grpSpPr>
        <p:sp>
          <p:nvSpPr>
            <p:cNvPr id="11" name="Oval 10">
              <a:extLst>
                <a:ext uri="{FF2B5EF4-FFF2-40B4-BE49-F238E27FC236}">
                  <a16:creationId xmlns:a16="http://schemas.microsoft.com/office/drawing/2014/main" id="{4F638571-73C4-4A10-803A-E051E3CDD6DB}"/>
                </a:ext>
              </a:extLst>
            </p:cNvPr>
            <p:cNvSpPr/>
            <p:nvPr/>
          </p:nvSpPr>
          <p:spPr>
            <a:xfrm>
              <a:off x="6048942" y="2497964"/>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2" name="Oval 11">
              <a:extLst>
                <a:ext uri="{FF2B5EF4-FFF2-40B4-BE49-F238E27FC236}">
                  <a16:creationId xmlns:a16="http://schemas.microsoft.com/office/drawing/2014/main" id="{ACF0EEDB-21F5-4E90-8964-72A48E843D3F}"/>
                </a:ext>
              </a:extLst>
            </p:cNvPr>
            <p:cNvSpPr/>
            <p:nvPr/>
          </p:nvSpPr>
          <p:spPr>
            <a:xfrm>
              <a:off x="6048942" y="3035529"/>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3" name="Oval 12">
              <a:extLst>
                <a:ext uri="{FF2B5EF4-FFF2-40B4-BE49-F238E27FC236}">
                  <a16:creationId xmlns:a16="http://schemas.microsoft.com/office/drawing/2014/main" id="{AC8ED75F-999C-4F36-B116-218CF0FC3EA6}"/>
                </a:ext>
              </a:extLst>
            </p:cNvPr>
            <p:cNvSpPr/>
            <p:nvPr/>
          </p:nvSpPr>
          <p:spPr>
            <a:xfrm>
              <a:off x="6048942" y="3573094"/>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4" name="Oval 13">
              <a:extLst>
                <a:ext uri="{FF2B5EF4-FFF2-40B4-BE49-F238E27FC236}">
                  <a16:creationId xmlns:a16="http://schemas.microsoft.com/office/drawing/2014/main" id="{7F16A063-C679-4D4A-9E4C-820154C8753C}"/>
                </a:ext>
              </a:extLst>
            </p:cNvPr>
            <p:cNvSpPr/>
            <p:nvPr/>
          </p:nvSpPr>
          <p:spPr>
            <a:xfrm>
              <a:off x="6048942" y="4110660"/>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5" name="Rectangle 14">
              <a:extLst>
                <a:ext uri="{FF2B5EF4-FFF2-40B4-BE49-F238E27FC236}">
                  <a16:creationId xmlns:a16="http://schemas.microsoft.com/office/drawing/2014/main" id="{07DB5212-9874-49FE-9EA5-3F8F2CFED035}"/>
                </a:ext>
              </a:extLst>
            </p:cNvPr>
            <p:cNvSpPr/>
            <p:nvPr/>
          </p:nvSpPr>
          <p:spPr>
            <a:xfrm>
              <a:off x="6329794" y="4081285"/>
              <a:ext cx="1298689" cy="307777"/>
            </a:xfrm>
            <a:prstGeom prst="rect">
              <a:avLst/>
            </a:prstGeom>
          </p:spPr>
          <p:txBody>
            <a:bodyPr wrap="none">
              <a:spAutoFit/>
            </a:bodyPr>
            <a:lstStyle/>
            <a:p>
              <a:r>
                <a:rPr lang="en-US" sz="1400" i="1" cap="all" dirty="0">
                  <a:latin typeface="Calibri" panose="020F0502020204030204" pitchFamily="34" charset="0"/>
                  <a:cs typeface="Calibri" panose="020F0502020204030204" pitchFamily="34" charset="0"/>
                </a:rPr>
                <a:t>Pay as you go</a:t>
              </a:r>
              <a:endParaRPr lang="en-US" sz="1400" i="1" dirty="0">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88A9A26D-DE2D-4FEA-8634-BA9ADA6E9388}"/>
                </a:ext>
              </a:extLst>
            </p:cNvPr>
            <p:cNvSpPr/>
            <p:nvPr/>
          </p:nvSpPr>
          <p:spPr>
            <a:xfrm>
              <a:off x="6321318" y="2983667"/>
              <a:ext cx="1885453" cy="307777"/>
            </a:xfrm>
            <a:prstGeom prst="rect">
              <a:avLst/>
            </a:prstGeom>
          </p:spPr>
          <p:txBody>
            <a:bodyPr wrap="none">
              <a:spAutoFit/>
            </a:bodyPr>
            <a:lstStyle/>
            <a:p>
              <a:r>
                <a:rPr lang="en-US" sz="1400" i="1" cap="all" dirty="0">
                  <a:latin typeface="Calibri" panose="020F0502020204030204" pitchFamily="34" charset="0"/>
                  <a:cs typeface="Calibri" panose="020F0502020204030204" pitchFamily="34" charset="0"/>
                </a:rPr>
                <a:t>Modular &amp; scalable</a:t>
              </a:r>
              <a:endParaRPr lang="en-US" sz="1400" i="1"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523AB3CB-8146-4439-B2B5-860EE7F717A2}"/>
                </a:ext>
              </a:extLst>
            </p:cNvPr>
            <p:cNvSpPr/>
            <p:nvPr/>
          </p:nvSpPr>
          <p:spPr>
            <a:xfrm>
              <a:off x="6321318" y="3544238"/>
              <a:ext cx="1623650" cy="307777"/>
            </a:xfrm>
            <a:prstGeom prst="rect">
              <a:avLst/>
            </a:prstGeom>
          </p:spPr>
          <p:txBody>
            <a:bodyPr wrap="none">
              <a:spAutoFit/>
            </a:bodyPr>
            <a:lstStyle/>
            <a:p>
              <a:r>
                <a:rPr lang="en-US" sz="1400" i="1" cap="all" dirty="0">
                  <a:latin typeface="Calibri" panose="020F0502020204030204" pitchFamily="34" charset="0"/>
                  <a:cs typeface="Calibri" panose="020F0502020204030204" pitchFamily="34" charset="0"/>
                </a:rPr>
                <a:t>Secure &amp; reliable</a:t>
              </a:r>
              <a:endParaRPr lang="en-US" sz="1400" i="1" dirty="0">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id="{F7E4A778-B8EE-4FD3-8852-071F95762357}"/>
                </a:ext>
              </a:extLst>
            </p:cNvPr>
            <p:cNvSpPr/>
            <p:nvPr/>
          </p:nvSpPr>
          <p:spPr>
            <a:xfrm>
              <a:off x="6329794" y="2463616"/>
              <a:ext cx="2814206" cy="307777"/>
            </a:xfrm>
            <a:prstGeom prst="rect">
              <a:avLst/>
            </a:prstGeom>
          </p:spPr>
          <p:txBody>
            <a:bodyPr wrap="square">
              <a:spAutoFit/>
            </a:bodyPr>
            <a:lstStyle/>
            <a:p>
              <a:r>
                <a:rPr lang="en-US" sz="1400" i="1" cap="all" dirty="0">
                  <a:latin typeface="Calibri" panose="020F0502020204030204" pitchFamily="34" charset="0"/>
                  <a:cs typeface="Calibri" panose="020F0502020204030204" pitchFamily="34" charset="0"/>
                </a:rPr>
                <a:t>Contact center As a Service</a:t>
              </a:r>
              <a:endParaRPr lang="en-US" sz="1400" i="1" dirty="0">
                <a:latin typeface="Calibri" panose="020F0502020204030204" pitchFamily="34" charset="0"/>
                <a:cs typeface="Calibri" panose="020F0502020204030204" pitchFamily="34" charset="0"/>
              </a:endParaRPr>
            </a:p>
          </p:txBody>
        </p:sp>
        <p:sp>
          <p:nvSpPr>
            <p:cNvPr id="19" name="Oval 18">
              <a:extLst>
                <a:ext uri="{FF2B5EF4-FFF2-40B4-BE49-F238E27FC236}">
                  <a16:creationId xmlns:a16="http://schemas.microsoft.com/office/drawing/2014/main" id="{0A264F1A-A6D5-41E9-8E19-0241E06E2E01}"/>
                </a:ext>
              </a:extLst>
            </p:cNvPr>
            <p:cNvSpPr/>
            <p:nvPr/>
          </p:nvSpPr>
          <p:spPr>
            <a:xfrm>
              <a:off x="6048942" y="1960399"/>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20" name="Rectangle 19">
              <a:extLst>
                <a:ext uri="{FF2B5EF4-FFF2-40B4-BE49-F238E27FC236}">
                  <a16:creationId xmlns:a16="http://schemas.microsoft.com/office/drawing/2014/main" id="{48D02583-E989-4801-8F70-04A54413711F}"/>
                </a:ext>
              </a:extLst>
            </p:cNvPr>
            <p:cNvSpPr/>
            <p:nvPr/>
          </p:nvSpPr>
          <p:spPr>
            <a:xfrm>
              <a:off x="6329794" y="1920433"/>
              <a:ext cx="2814206" cy="307777"/>
            </a:xfrm>
            <a:prstGeom prst="rect">
              <a:avLst/>
            </a:prstGeom>
          </p:spPr>
          <p:txBody>
            <a:bodyPr wrap="square">
              <a:spAutoFit/>
            </a:bodyPr>
            <a:lstStyle/>
            <a:p>
              <a:r>
                <a:rPr lang="en-US" sz="1400" i="1" cap="all" dirty="0">
                  <a:latin typeface="Calibri" panose="020F0502020204030204" pitchFamily="34" charset="0"/>
                  <a:cs typeface="Calibri" panose="020F0502020204030204" pitchFamily="34" charset="0"/>
                </a:rPr>
                <a:t>100% cloud Based</a:t>
              </a:r>
              <a:endParaRPr lang="en-US" sz="1400" i="1" dirty="0">
                <a:latin typeface="Calibri" panose="020F0502020204030204" pitchFamily="34" charset="0"/>
                <a:cs typeface="Calibri" panose="020F0502020204030204" pitchFamily="34" charset="0"/>
              </a:endParaRPr>
            </a:p>
          </p:txBody>
        </p:sp>
      </p:grpSp>
      <p:cxnSp>
        <p:nvCxnSpPr>
          <p:cNvPr id="21" name="Straight Connector 20">
            <a:extLst>
              <a:ext uri="{FF2B5EF4-FFF2-40B4-BE49-F238E27FC236}">
                <a16:creationId xmlns:a16="http://schemas.microsoft.com/office/drawing/2014/main" id="{F9162B78-CEE0-4259-8A49-6BA5ADE8DB4B}"/>
              </a:ext>
            </a:extLst>
          </p:cNvPr>
          <p:cNvCxnSpPr>
            <a:cxnSpLocks/>
          </p:cNvCxnSpPr>
          <p:nvPr/>
        </p:nvCxnSpPr>
        <p:spPr bwMode="auto">
          <a:xfrm>
            <a:off x="5962955" y="1762125"/>
            <a:ext cx="0" cy="2814744"/>
          </a:xfrm>
          <a:prstGeom prst="line">
            <a:avLst/>
          </a:prstGeom>
          <a:noFill/>
          <a:ln w="12700" cap="flat" cmpd="sng" algn="ctr">
            <a:solidFill>
              <a:schemeClr val="tx1"/>
            </a:solidFill>
            <a:prstDash val="solid"/>
            <a:round/>
            <a:headEnd type="none" w="med" len="med"/>
            <a:tailEnd type="none" w="med" len="med"/>
          </a:ln>
          <a:effectLst/>
        </p:spPr>
      </p:cxnSp>
      <p:grpSp>
        <p:nvGrpSpPr>
          <p:cNvPr id="22" name="Group 21">
            <a:extLst>
              <a:ext uri="{FF2B5EF4-FFF2-40B4-BE49-F238E27FC236}">
                <a16:creationId xmlns:a16="http://schemas.microsoft.com/office/drawing/2014/main" id="{E387366B-F858-4499-B793-B649ACD3AEF3}"/>
              </a:ext>
            </a:extLst>
          </p:cNvPr>
          <p:cNvGrpSpPr/>
          <p:nvPr/>
        </p:nvGrpSpPr>
        <p:grpSpPr>
          <a:xfrm>
            <a:off x="1027314" y="3739208"/>
            <a:ext cx="4515773" cy="1366908"/>
            <a:chOff x="1196210" y="3534191"/>
            <a:chExt cx="4119663" cy="1041162"/>
          </a:xfrm>
        </p:grpSpPr>
        <p:grpSp>
          <p:nvGrpSpPr>
            <p:cNvPr id="23" name="Group 22">
              <a:extLst>
                <a:ext uri="{FF2B5EF4-FFF2-40B4-BE49-F238E27FC236}">
                  <a16:creationId xmlns:a16="http://schemas.microsoft.com/office/drawing/2014/main" id="{88EA262C-8E6E-4054-91C8-2DB847472B3A}"/>
                </a:ext>
              </a:extLst>
            </p:cNvPr>
            <p:cNvGrpSpPr/>
            <p:nvPr/>
          </p:nvGrpSpPr>
          <p:grpSpPr>
            <a:xfrm>
              <a:off x="1196210" y="3610365"/>
              <a:ext cx="1301827" cy="894144"/>
              <a:chOff x="208946" y="3382168"/>
              <a:chExt cx="1301827" cy="861676"/>
            </a:xfrm>
          </p:grpSpPr>
          <p:pic>
            <p:nvPicPr>
              <p:cNvPr id="33" name="Picture 6" descr="C:\Users\naveedu\AppData\Local\Temp\SNAGHTML57fee6b.PNG">
                <a:extLst>
                  <a:ext uri="{FF2B5EF4-FFF2-40B4-BE49-F238E27FC236}">
                    <a16:creationId xmlns:a16="http://schemas.microsoft.com/office/drawing/2014/main" id="{9C535284-42C3-432F-BCAF-CCE55117C3E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946" y="3382168"/>
                <a:ext cx="1301827" cy="450414"/>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a:extLst>
                  <a:ext uri="{FF2B5EF4-FFF2-40B4-BE49-F238E27FC236}">
                    <a16:creationId xmlns:a16="http://schemas.microsoft.com/office/drawing/2014/main" id="{25B86D7C-45BE-4C52-B660-1382B156F56A}"/>
                  </a:ext>
                </a:extLst>
              </p:cNvPr>
              <p:cNvSpPr txBox="1"/>
              <p:nvPr/>
            </p:nvSpPr>
            <p:spPr>
              <a:xfrm>
                <a:off x="306036" y="3936067"/>
                <a:ext cx="1057022" cy="307777"/>
              </a:xfrm>
              <a:prstGeom prst="rect">
                <a:avLst/>
              </a:prstGeom>
              <a:noFill/>
            </p:spPr>
            <p:txBody>
              <a:bodyPr wrap="square" rtlCol="0">
                <a:spAutoFit/>
              </a:bodyPr>
              <a:lstStyle/>
              <a:p>
                <a:pPr algn="ctr"/>
                <a:r>
                  <a:rPr lang="en-US" sz="1400" b="1" dirty="0">
                    <a:solidFill>
                      <a:srgbClr val="159DD5"/>
                    </a:solidFill>
                    <a:latin typeface="Britannic Bold" panose="020B0903060703020204" pitchFamily="34" charset="0"/>
                  </a:rPr>
                  <a:t>Cisco</a:t>
                </a:r>
              </a:p>
            </p:txBody>
          </p:sp>
        </p:grpSp>
        <p:grpSp>
          <p:nvGrpSpPr>
            <p:cNvPr id="24" name="Group 23">
              <a:extLst>
                <a:ext uri="{FF2B5EF4-FFF2-40B4-BE49-F238E27FC236}">
                  <a16:creationId xmlns:a16="http://schemas.microsoft.com/office/drawing/2014/main" id="{6FC1E776-F0AC-4F61-BF96-52A712AD3EE4}"/>
                </a:ext>
              </a:extLst>
            </p:cNvPr>
            <p:cNvGrpSpPr/>
            <p:nvPr/>
          </p:nvGrpSpPr>
          <p:grpSpPr>
            <a:xfrm>
              <a:off x="3830510" y="3534191"/>
              <a:ext cx="1485363" cy="1041162"/>
              <a:chOff x="4420324" y="3240490"/>
              <a:chExt cx="1485363" cy="1003354"/>
            </a:xfrm>
          </p:grpSpPr>
          <p:sp>
            <p:nvSpPr>
              <p:cNvPr id="29" name="TextBox 28">
                <a:extLst>
                  <a:ext uri="{FF2B5EF4-FFF2-40B4-BE49-F238E27FC236}">
                    <a16:creationId xmlns:a16="http://schemas.microsoft.com/office/drawing/2014/main" id="{06CD3E3E-C392-425C-81F0-C208FE9113FA}"/>
                  </a:ext>
                </a:extLst>
              </p:cNvPr>
              <p:cNvSpPr txBox="1"/>
              <p:nvPr/>
            </p:nvSpPr>
            <p:spPr>
              <a:xfrm>
                <a:off x="4420324" y="3936067"/>
                <a:ext cx="1485363" cy="307777"/>
              </a:xfrm>
              <a:prstGeom prst="rect">
                <a:avLst/>
              </a:prstGeom>
              <a:noFill/>
            </p:spPr>
            <p:txBody>
              <a:bodyPr wrap="square" rtlCol="0">
                <a:spAutoFit/>
              </a:bodyPr>
              <a:lstStyle/>
              <a:p>
                <a:r>
                  <a:rPr lang="en-US" sz="1400" b="1" dirty="0">
                    <a:solidFill>
                      <a:srgbClr val="00ABBA"/>
                    </a:solidFill>
                    <a:latin typeface="Britannic Bold" panose="020B0903060703020204" pitchFamily="34" charset="0"/>
                  </a:rPr>
                  <a:t>Amazon Connect</a:t>
                </a:r>
              </a:p>
            </p:txBody>
          </p:sp>
          <p:grpSp>
            <p:nvGrpSpPr>
              <p:cNvPr id="30" name="Group 28">
                <a:extLst>
                  <a:ext uri="{FF2B5EF4-FFF2-40B4-BE49-F238E27FC236}">
                    <a16:creationId xmlns:a16="http://schemas.microsoft.com/office/drawing/2014/main" id="{54FF051B-BBE9-4D8A-ABA4-4879DE6DE745}"/>
                  </a:ext>
                </a:extLst>
              </p:cNvPr>
              <p:cNvGrpSpPr/>
              <p:nvPr/>
            </p:nvGrpSpPr>
            <p:grpSpPr>
              <a:xfrm>
                <a:off x="4717879" y="3240490"/>
                <a:ext cx="986531" cy="721477"/>
                <a:chOff x="8573155" y="2302135"/>
                <a:chExt cx="2441575" cy="2243138"/>
              </a:xfrm>
            </p:grpSpPr>
            <p:sp>
              <p:nvSpPr>
                <p:cNvPr id="31" name="Freeform 117">
                  <a:extLst>
                    <a:ext uri="{FF2B5EF4-FFF2-40B4-BE49-F238E27FC236}">
                      <a16:creationId xmlns:a16="http://schemas.microsoft.com/office/drawing/2014/main" id="{B5B306B0-014F-48E6-8E9A-859251C6FD79}"/>
                    </a:ext>
                  </a:extLst>
                </p:cNvPr>
                <p:cNvSpPr>
                  <a:spLocks/>
                </p:cNvSpPr>
                <p:nvPr/>
              </p:nvSpPr>
              <p:spPr bwMode="auto">
                <a:xfrm>
                  <a:off x="8573155" y="2302135"/>
                  <a:ext cx="2441575" cy="2243138"/>
                </a:xfrm>
                <a:custGeom>
                  <a:avLst/>
                  <a:gdLst>
                    <a:gd name="T0" fmla="*/ 628 w 750"/>
                    <a:gd name="T1" fmla="*/ 232 h 689"/>
                    <a:gd name="T2" fmla="*/ 628 w 750"/>
                    <a:gd name="T3" fmla="*/ 231 h 689"/>
                    <a:gd name="T4" fmla="*/ 481 w 750"/>
                    <a:gd name="T5" fmla="*/ 165 h 689"/>
                    <a:gd name="T6" fmla="*/ 481 w 750"/>
                    <a:gd name="T7" fmla="*/ 165 h 689"/>
                    <a:gd name="T8" fmla="*/ 428 w 750"/>
                    <a:gd name="T9" fmla="*/ 79 h 689"/>
                    <a:gd name="T10" fmla="*/ 214 w 750"/>
                    <a:gd name="T11" fmla="*/ 36 h 689"/>
                    <a:gd name="T12" fmla="*/ 101 w 750"/>
                    <a:gd name="T13" fmla="*/ 211 h 689"/>
                    <a:gd name="T14" fmla="*/ 103 w 750"/>
                    <a:gd name="T15" fmla="*/ 235 h 689"/>
                    <a:gd name="T16" fmla="*/ 103 w 750"/>
                    <a:gd name="T17" fmla="*/ 235 h 689"/>
                    <a:gd name="T18" fmla="*/ 0 w 750"/>
                    <a:gd name="T19" fmla="*/ 368 h 689"/>
                    <a:gd name="T20" fmla="*/ 0 w 750"/>
                    <a:gd name="T21" fmla="*/ 372 h 689"/>
                    <a:gd name="T22" fmla="*/ 137 w 750"/>
                    <a:gd name="T23" fmla="*/ 505 h 689"/>
                    <a:gd name="T24" fmla="*/ 287 w 750"/>
                    <a:gd name="T25" fmla="*/ 505 h 689"/>
                    <a:gd name="T26" fmla="*/ 287 w 750"/>
                    <a:gd name="T27" fmla="*/ 689 h 689"/>
                    <a:gd name="T28" fmla="*/ 485 w 750"/>
                    <a:gd name="T29" fmla="*/ 505 h 689"/>
                    <a:gd name="T30" fmla="*/ 611 w 750"/>
                    <a:gd name="T31" fmla="*/ 505 h 689"/>
                    <a:gd name="T32" fmla="*/ 658 w 750"/>
                    <a:gd name="T33" fmla="*/ 497 h 689"/>
                    <a:gd name="T34" fmla="*/ 750 w 750"/>
                    <a:gd name="T35" fmla="*/ 369 h 689"/>
                    <a:gd name="T36" fmla="*/ 628 w 750"/>
                    <a:gd name="T37" fmla="*/ 232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0" h="689">
                      <a:moveTo>
                        <a:pt x="628" y="232"/>
                      </a:moveTo>
                      <a:cubicBezTo>
                        <a:pt x="628" y="231"/>
                        <a:pt x="628" y="231"/>
                        <a:pt x="628" y="231"/>
                      </a:cubicBezTo>
                      <a:cubicBezTo>
                        <a:pt x="621" y="124"/>
                        <a:pt x="524" y="106"/>
                        <a:pt x="481" y="165"/>
                      </a:cubicBezTo>
                      <a:cubicBezTo>
                        <a:pt x="481" y="165"/>
                        <a:pt x="481" y="165"/>
                        <a:pt x="481" y="165"/>
                      </a:cubicBezTo>
                      <a:cubicBezTo>
                        <a:pt x="469" y="132"/>
                        <a:pt x="452" y="102"/>
                        <a:pt x="428" y="79"/>
                      </a:cubicBezTo>
                      <a:cubicBezTo>
                        <a:pt x="377" y="27"/>
                        <a:pt x="299" y="0"/>
                        <a:pt x="214" y="36"/>
                      </a:cubicBezTo>
                      <a:cubicBezTo>
                        <a:pt x="148" y="64"/>
                        <a:pt x="101" y="143"/>
                        <a:pt x="101" y="211"/>
                      </a:cubicBezTo>
                      <a:cubicBezTo>
                        <a:pt x="101" y="219"/>
                        <a:pt x="102" y="227"/>
                        <a:pt x="103" y="235"/>
                      </a:cubicBezTo>
                      <a:cubicBezTo>
                        <a:pt x="103" y="235"/>
                        <a:pt x="103" y="235"/>
                        <a:pt x="103" y="235"/>
                      </a:cubicBezTo>
                      <a:cubicBezTo>
                        <a:pt x="54" y="247"/>
                        <a:pt x="0" y="284"/>
                        <a:pt x="0" y="368"/>
                      </a:cubicBezTo>
                      <a:cubicBezTo>
                        <a:pt x="0" y="369"/>
                        <a:pt x="0" y="371"/>
                        <a:pt x="0" y="372"/>
                      </a:cubicBezTo>
                      <a:cubicBezTo>
                        <a:pt x="1" y="445"/>
                        <a:pt x="64" y="505"/>
                        <a:pt x="137" y="505"/>
                      </a:cubicBezTo>
                      <a:cubicBezTo>
                        <a:pt x="287" y="505"/>
                        <a:pt x="287" y="505"/>
                        <a:pt x="287" y="505"/>
                      </a:cubicBezTo>
                      <a:cubicBezTo>
                        <a:pt x="287" y="689"/>
                        <a:pt x="287" y="689"/>
                        <a:pt x="287" y="689"/>
                      </a:cubicBezTo>
                      <a:cubicBezTo>
                        <a:pt x="485" y="505"/>
                        <a:pt x="485" y="505"/>
                        <a:pt x="485" y="505"/>
                      </a:cubicBezTo>
                      <a:cubicBezTo>
                        <a:pt x="611" y="505"/>
                        <a:pt x="611" y="505"/>
                        <a:pt x="611" y="505"/>
                      </a:cubicBezTo>
                      <a:cubicBezTo>
                        <a:pt x="627" y="505"/>
                        <a:pt x="643" y="503"/>
                        <a:pt x="658" y="497"/>
                      </a:cubicBezTo>
                      <a:cubicBezTo>
                        <a:pt x="696" y="485"/>
                        <a:pt x="750" y="452"/>
                        <a:pt x="750" y="369"/>
                      </a:cubicBezTo>
                      <a:cubicBezTo>
                        <a:pt x="750" y="271"/>
                        <a:pt x="672" y="240"/>
                        <a:pt x="628" y="232"/>
                      </a:cubicBezTo>
                      <a:close/>
                    </a:path>
                  </a:pathLst>
                </a:custGeom>
                <a:solidFill>
                  <a:srgbClr val="00AB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9" rIns="51435" bIns="2571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a:p>
              </p:txBody>
            </p:sp>
            <p:sp>
              <p:nvSpPr>
                <p:cNvPr id="32" name="Freeform 118">
                  <a:extLst>
                    <a:ext uri="{FF2B5EF4-FFF2-40B4-BE49-F238E27FC236}">
                      <a16:creationId xmlns:a16="http://schemas.microsoft.com/office/drawing/2014/main" id="{9D6B6FC9-9A4D-45F0-9CC3-4145D0DC3244}"/>
                    </a:ext>
                  </a:extLst>
                </p:cNvPr>
                <p:cNvSpPr>
                  <a:spLocks noEditPoints="1"/>
                </p:cNvSpPr>
                <p:nvPr/>
              </p:nvSpPr>
              <p:spPr bwMode="auto">
                <a:xfrm>
                  <a:off x="8899462" y="2984501"/>
                  <a:ext cx="1536700" cy="820738"/>
                </a:xfrm>
                <a:custGeom>
                  <a:avLst/>
                  <a:gdLst>
                    <a:gd name="T0" fmla="*/ 373 w 472"/>
                    <a:gd name="T1" fmla="*/ 92 h 252"/>
                    <a:gd name="T2" fmla="*/ 309 w 472"/>
                    <a:gd name="T3" fmla="*/ 169 h 252"/>
                    <a:gd name="T4" fmla="*/ 264 w 472"/>
                    <a:gd name="T5" fmla="*/ 158 h 252"/>
                    <a:gd name="T6" fmla="*/ 242 w 472"/>
                    <a:gd name="T7" fmla="*/ 61 h 252"/>
                    <a:gd name="T8" fmla="*/ 170 w 472"/>
                    <a:gd name="T9" fmla="*/ 9 h 252"/>
                    <a:gd name="T10" fmla="*/ 152 w 472"/>
                    <a:gd name="T11" fmla="*/ 68 h 252"/>
                    <a:gd name="T12" fmla="*/ 64 w 472"/>
                    <a:gd name="T13" fmla="*/ 104 h 252"/>
                    <a:gd name="T14" fmla="*/ 42 w 472"/>
                    <a:gd name="T15" fmla="*/ 197 h 252"/>
                    <a:gd name="T16" fmla="*/ 78 w 472"/>
                    <a:gd name="T17" fmla="*/ 191 h 252"/>
                    <a:gd name="T18" fmla="*/ 96 w 472"/>
                    <a:gd name="T19" fmla="*/ 132 h 252"/>
                    <a:gd name="T20" fmla="*/ 184 w 472"/>
                    <a:gd name="T21" fmla="*/ 96 h 252"/>
                    <a:gd name="T22" fmla="*/ 208 w 472"/>
                    <a:gd name="T23" fmla="*/ 95 h 252"/>
                    <a:gd name="T24" fmla="*/ 230 w 472"/>
                    <a:gd name="T25" fmla="*/ 193 h 252"/>
                    <a:gd name="T26" fmla="*/ 265 w 472"/>
                    <a:gd name="T27" fmla="*/ 251 h 252"/>
                    <a:gd name="T28" fmla="*/ 323 w 472"/>
                    <a:gd name="T29" fmla="*/ 215 h 252"/>
                    <a:gd name="T30" fmla="*/ 387 w 472"/>
                    <a:gd name="T31" fmla="*/ 138 h 252"/>
                    <a:gd name="T32" fmla="*/ 419 w 472"/>
                    <a:gd name="T33" fmla="*/ 151 h 252"/>
                    <a:gd name="T34" fmla="*/ 430 w 472"/>
                    <a:gd name="T35" fmla="*/ 57 h 252"/>
                    <a:gd name="T36" fmla="*/ 46 w 472"/>
                    <a:gd name="T37" fmla="*/ 177 h 252"/>
                    <a:gd name="T38" fmla="*/ 38 w 472"/>
                    <a:gd name="T39" fmla="*/ 127 h 252"/>
                    <a:gd name="T40" fmla="*/ 59 w 472"/>
                    <a:gd name="T41" fmla="*/ 124 h 252"/>
                    <a:gd name="T42" fmla="*/ 75 w 472"/>
                    <a:gd name="T43" fmla="*/ 134 h 252"/>
                    <a:gd name="T44" fmla="*/ 75 w 472"/>
                    <a:gd name="T45" fmla="*/ 135 h 252"/>
                    <a:gd name="T46" fmla="*/ 189 w 472"/>
                    <a:gd name="T47" fmla="*/ 77 h 252"/>
                    <a:gd name="T48" fmla="*/ 173 w 472"/>
                    <a:gd name="T49" fmla="*/ 66 h 252"/>
                    <a:gd name="T50" fmla="*/ 172 w 472"/>
                    <a:gd name="T51" fmla="*/ 64 h 252"/>
                    <a:gd name="T52" fmla="*/ 181 w 472"/>
                    <a:gd name="T53" fmla="*/ 26 h 252"/>
                    <a:gd name="T54" fmla="*/ 202 w 472"/>
                    <a:gd name="T55" fmla="*/ 23 h 252"/>
                    <a:gd name="T56" fmla="*/ 189 w 472"/>
                    <a:gd name="T57" fmla="*/ 77 h 252"/>
                    <a:gd name="T58" fmla="*/ 270 w 472"/>
                    <a:gd name="T59" fmla="*/ 231 h 252"/>
                    <a:gd name="T60" fmla="*/ 250 w 472"/>
                    <a:gd name="T61" fmla="*/ 198 h 252"/>
                    <a:gd name="T62" fmla="*/ 276 w 472"/>
                    <a:gd name="T63" fmla="*/ 177 h 252"/>
                    <a:gd name="T64" fmla="*/ 299 w 472"/>
                    <a:gd name="T65" fmla="*/ 188 h 252"/>
                    <a:gd name="T66" fmla="*/ 299 w 472"/>
                    <a:gd name="T67" fmla="*/ 189 h 252"/>
                    <a:gd name="T68" fmla="*/ 446 w 472"/>
                    <a:gd name="T69" fmla="*/ 110 h 252"/>
                    <a:gd name="T70" fmla="*/ 397 w 472"/>
                    <a:gd name="T71" fmla="*/ 120 h 252"/>
                    <a:gd name="T72" fmla="*/ 396 w 472"/>
                    <a:gd name="T73" fmla="*/ 119 h 252"/>
                    <a:gd name="T74" fmla="*/ 419 w 472"/>
                    <a:gd name="T75" fmla="*/ 76 h 252"/>
                    <a:gd name="T76" fmla="*/ 446 w 472"/>
                    <a:gd name="T77" fmla="*/ 11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2" h="252">
                      <a:moveTo>
                        <a:pt x="430" y="57"/>
                      </a:moveTo>
                      <a:cubicBezTo>
                        <a:pt x="405" y="51"/>
                        <a:pt x="379" y="67"/>
                        <a:pt x="373" y="92"/>
                      </a:cubicBezTo>
                      <a:cubicBezTo>
                        <a:pt x="370" y="103"/>
                        <a:pt x="371" y="113"/>
                        <a:pt x="375" y="122"/>
                      </a:cubicBezTo>
                      <a:cubicBezTo>
                        <a:pt x="309" y="169"/>
                        <a:pt x="309" y="169"/>
                        <a:pt x="309" y="169"/>
                      </a:cubicBezTo>
                      <a:cubicBezTo>
                        <a:pt x="303" y="164"/>
                        <a:pt x="296" y="160"/>
                        <a:pt x="288" y="158"/>
                      </a:cubicBezTo>
                      <a:cubicBezTo>
                        <a:pt x="280" y="156"/>
                        <a:pt x="271" y="156"/>
                        <a:pt x="264" y="158"/>
                      </a:cubicBezTo>
                      <a:cubicBezTo>
                        <a:pt x="226" y="86"/>
                        <a:pt x="226" y="86"/>
                        <a:pt x="226" y="86"/>
                      </a:cubicBezTo>
                      <a:cubicBezTo>
                        <a:pt x="233" y="80"/>
                        <a:pt x="239" y="71"/>
                        <a:pt x="242" y="61"/>
                      </a:cubicBezTo>
                      <a:cubicBezTo>
                        <a:pt x="248" y="35"/>
                        <a:pt x="232" y="10"/>
                        <a:pt x="206" y="3"/>
                      </a:cubicBezTo>
                      <a:cubicBezTo>
                        <a:pt x="194" y="0"/>
                        <a:pt x="181" y="2"/>
                        <a:pt x="170" y="9"/>
                      </a:cubicBezTo>
                      <a:cubicBezTo>
                        <a:pt x="160" y="16"/>
                        <a:pt x="152" y="26"/>
                        <a:pt x="149" y="39"/>
                      </a:cubicBezTo>
                      <a:cubicBezTo>
                        <a:pt x="146" y="49"/>
                        <a:pt x="148" y="59"/>
                        <a:pt x="152" y="68"/>
                      </a:cubicBezTo>
                      <a:cubicBezTo>
                        <a:pt x="85" y="116"/>
                        <a:pt x="85" y="116"/>
                        <a:pt x="85" y="116"/>
                      </a:cubicBezTo>
                      <a:cubicBezTo>
                        <a:pt x="79" y="110"/>
                        <a:pt x="72" y="106"/>
                        <a:pt x="64" y="104"/>
                      </a:cubicBezTo>
                      <a:cubicBezTo>
                        <a:pt x="38" y="98"/>
                        <a:pt x="13" y="114"/>
                        <a:pt x="6" y="139"/>
                      </a:cubicBezTo>
                      <a:cubicBezTo>
                        <a:pt x="0" y="165"/>
                        <a:pt x="16" y="191"/>
                        <a:pt x="42" y="197"/>
                      </a:cubicBezTo>
                      <a:cubicBezTo>
                        <a:pt x="45" y="198"/>
                        <a:pt x="49" y="198"/>
                        <a:pt x="53" y="198"/>
                      </a:cubicBezTo>
                      <a:cubicBezTo>
                        <a:pt x="61" y="198"/>
                        <a:pt x="70" y="196"/>
                        <a:pt x="78" y="191"/>
                      </a:cubicBezTo>
                      <a:cubicBezTo>
                        <a:pt x="88" y="184"/>
                        <a:pt x="96" y="174"/>
                        <a:pt x="99" y="162"/>
                      </a:cubicBezTo>
                      <a:cubicBezTo>
                        <a:pt x="101" y="151"/>
                        <a:pt x="100" y="141"/>
                        <a:pt x="96" y="132"/>
                      </a:cubicBezTo>
                      <a:cubicBezTo>
                        <a:pt x="163" y="85"/>
                        <a:pt x="163" y="85"/>
                        <a:pt x="163" y="85"/>
                      </a:cubicBezTo>
                      <a:cubicBezTo>
                        <a:pt x="169" y="90"/>
                        <a:pt x="176" y="94"/>
                        <a:pt x="184" y="96"/>
                      </a:cubicBezTo>
                      <a:cubicBezTo>
                        <a:pt x="188" y="97"/>
                        <a:pt x="192" y="97"/>
                        <a:pt x="195" y="97"/>
                      </a:cubicBezTo>
                      <a:cubicBezTo>
                        <a:pt x="200" y="97"/>
                        <a:pt x="204" y="97"/>
                        <a:pt x="208" y="95"/>
                      </a:cubicBezTo>
                      <a:cubicBezTo>
                        <a:pt x="246" y="168"/>
                        <a:pt x="246" y="168"/>
                        <a:pt x="246" y="168"/>
                      </a:cubicBezTo>
                      <a:cubicBezTo>
                        <a:pt x="238" y="174"/>
                        <a:pt x="233" y="183"/>
                        <a:pt x="230" y="193"/>
                      </a:cubicBezTo>
                      <a:cubicBezTo>
                        <a:pt x="227" y="206"/>
                        <a:pt x="229" y="218"/>
                        <a:pt x="236" y="229"/>
                      </a:cubicBezTo>
                      <a:cubicBezTo>
                        <a:pt x="243" y="240"/>
                        <a:pt x="253" y="248"/>
                        <a:pt x="265" y="251"/>
                      </a:cubicBezTo>
                      <a:cubicBezTo>
                        <a:pt x="269" y="251"/>
                        <a:pt x="273" y="252"/>
                        <a:pt x="277" y="252"/>
                      </a:cubicBezTo>
                      <a:cubicBezTo>
                        <a:pt x="298" y="252"/>
                        <a:pt x="318" y="237"/>
                        <a:pt x="323" y="215"/>
                      </a:cubicBezTo>
                      <a:cubicBezTo>
                        <a:pt x="325" y="205"/>
                        <a:pt x="324" y="195"/>
                        <a:pt x="320" y="186"/>
                      </a:cubicBezTo>
                      <a:cubicBezTo>
                        <a:pt x="387" y="138"/>
                        <a:pt x="387" y="138"/>
                        <a:pt x="387" y="138"/>
                      </a:cubicBezTo>
                      <a:cubicBezTo>
                        <a:pt x="393" y="144"/>
                        <a:pt x="400" y="148"/>
                        <a:pt x="408" y="150"/>
                      </a:cubicBezTo>
                      <a:cubicBezTo>
                        <a:pt x="412" y="151"/>
                        <a:pt x="415" y="151"/>
                        <a:pt x="419" y="151"/>
                      </a:cubicBezTo>
                      <a:cubicBezTo>
                        <a:pt x="441" y="151"/>
                        <a:pt x="460" y="136"/>
                        <a:pt x="465" y="115"/>
                      </a:cubicBezTo>
                      <a:cubicBezTo>
                        <a:pt x="472" y="89"/>
                        <a:pt x="456" y="63"/>
                        <a:pt x="430" y="57"/>
                      </a:cubicBezTo>
                      <a:close/>
                      <a:moveTo>
                        <a:pt x="80" y="157"/>
                      </a:moveTo>
                      <a:cubicBezTo>
                        <a:pt x="76" y="172"/>
                        <a:pt x="61" y="181"/>
                        <a:pt x="46" y="177"/>
                      </a:cubicBezTo>
                      <a:cubicBezTo>
                        <a:pt x="31" y="174"/>
                        <a:pt x="22" y="159"/>
                        <a:pt x="26" y="144"/>
                      </a:cubicBezTo>
                      <a:cubicBezTo>
                        <a:pt x="28" y="137"/>
                        <a:pt x="32" y="131"/>
                        <a:pt x="38" y="127"/>
                      </a:cubicBezTo>
                      <a:cubicBezTo>
                        <a:pt x="43" y="124"/>
                        <a:pt x="48" y="123"/>
                        <a:pt x="53" y="123"/>
                      </a:cubicBezTo>
                      <a:cubicBezTo>
                        <a:pt x="55" y="123"/>
                        <a:pt x="57" y="123"/>
                        <a:pt x="59" y="124"/>
                      </a:cubicBezTo>
                      <a:cubicBezTo>
                        <a:pt x="59" y="124"/>
                        <a:pt x="59" y="124"/>
                        <a:pt x="59" y="124"/>
                      </a:cubicBezTo>
                      <a:cubicBezTo>
                        <a:pt x="66" y="125"/>
                        <a:pt x="71" y="129"/>
                        <a:pt x="75" y="134"/>
                      </a:cubicBezTo>
                      <a:cubicBezTo>
                        <a:pt x="75" y="134"/>
                        <a:pt x="75" y="135"/>
                        <a:pt x="75" y="135"/>
                      </a:cubicBezTo>
                      <a:cubicBezTo>
                        <a:pt x="75" y="135"/>
                        <a:pt x="75" y="135"/>
                        <a:pt x="75" y="135"/>
                      </a:cubicBezTo>
                      <a:cubicBezTo>
                        <a:pt x="80" y="141"/>
                        <a:pt x="81" y="149"/>
                        <a:pt x="80" y="157"/>
                      </a:cubicBezTo>
                      <a:close/>
                      <a:moveTo>
                        <a:pt x="189" y="77"/>
                      </a:moveTo>
                      <a:cubicBezTo>
                        <a:pt x="182" y="75"/>
                        <a:pt x="177" y="71"/>
                        <a:pt x="173" y="66"/>
                      </a:cubicBezTo>
                      <a:cubicBezTo>
                        <a:pt x="173" y="66"/>
                        <a:pt x="173" y="66"/>
                        <a:pt x="173" y="66"/>
                      </a:cubicBezTo>
                      <a:cubicBezTo>
                        <a:pt x="173" y="66"/>
                        <a:pt x="173" y="65"/>
                        <a:pt x="173" y="65"/>
                      </a:cubicBezTo>
                      <a:cubicBezTo>
                        <a:pt x="172" y="65"/>
                        <a:pt x="172" y="65"/>
                        <a:pt x="172" y="64"/>
                      </a:cubicBezTo>
                      <a:cubicBezTo>
                        <a:pt x="168" y="58"/>
                        <a:pt x="167" y="50"/>
                        <a:pt x="168" y="43"/>
                      </a:cubicBezTo>
                      <a:cubicBezTo>
                        <a:pt x="170" y="36"/>
                        <a:pt x="175" y="30"/>
                        <a:pt x="181" y="26"/>
                      </a:cubicBezTo>
                      <a:cubicBezTo>
                        <a:pt x="185" y="23"/>
                        <a:pt x="190" y="22"/>
                        <a:pt x="195" y="22"/>
                      </a:cubicBezTo>
                      <a:cubicBezTo>
                        <a:pt x="197" y="22"/>
                        <a:pt x="200" y="22"/>
                        <a:pt x="202" y="23"/>
                      </a:cubicBezTo>
                      <a:cubicBezTo>
                        <a:pt x="217" y="26"/>
                        <a:pt x="226" y="41"/>
                        <a:pt x="222" y="56"/>
                      </a:cubicBezTo>
                      <a:cubicBezTo>
                        <a:pt x="219" y="71"/>
                        <a:pt x="204" y="80"/>
                        <a:pt x="189" y="77"/>
                      </a:cubicBezTo>
                      <a:close/>
                      <a:moveTo>
                        <a:pt x="303" y="211"/>
                      </a:moveTo>
                      <a:cubicBezTo>
                        <a:pt x="300" y="226"/>
                        <a:pt x="285" y="235"/>
                        <a:pt x="270" y="231"/>
                      </a:cubicBezTo>
                      <a:cubicBezTo>
                        <a:pt x="263" y="229"/>
                        <a:pt x="257" y="225"/>
                        <a:pt x="253" y="219"/>
                      </a:cubicBezTo>
                      <a:cubicBezTo>
                        <a:pt x="249" y="212"/>
                        <a:pt x="248" y="205"/>
                        <a:pt x="250" y="198"/>
                      </a:cubicBezTo>
                      <a:cubicBezTo>
                        <a:pt x="251" y="191"/>
                        <a:pt x="256" y="185"/>
                        <a:pt x="262" y="181"/>
                      </a:cubicBezTo>
                      <a:cubicBezTo>
                        <a:pt x="267" y="178"/>
                        <a:pt x="271" y="177"/>
                        <a:pt x="276" y="177"/>
                      </a:cubicBezTo>
                      <a:cubicBezTo>
                        <a:pt x="279" y="177"/>
                        <a:pt x="281" y="177"/>
                        <a:pt x="283" y="177"/>
                      </a:cubicBezTo>
                      <a:cubicBezTo>
                        <a:pt x="290" y="179"/>
                        <a:pt x="295" y="183"/>
                        <a:pt x="299" y="188"/>
                      </a:cubicBezTo>
                      <a:cubicBezTo>
                        <a:pt x="299" y="188"/>
                        <a:pt x="299" y="188"/>
                        <a:pt x="299" y="188"/>
                      </a:cubicBezTo>
                      <a:cubicBezTo>
                        <a:pt x="299" y="188"/>
                        <a:pt x="299" y="188"/>
                        <a:pt x="299" y="189"/>
                      </a:cubicBezTo>
                      <a:cubicBezTo>
                        <a:pt x="303" y="195"/>
                        <a:pt x="305" y="203"/>
                        <a:pt x="303" y="211"/>
                      </a:cubicBezTo>
                      <a:close/>
                      <a:moveTo>
                        <a:pt x="446" y="110"/>
                      </a:moveTo>
                      <a:cubicBezTo>
                        <a:pt x="442" y="125"/>
                        <a:pt x="427" y="134"/>
                        <a:pt x="413" y="130"/>
                      </a:cubicBezTo>
                      <a:cubicBezTo>
                        <a:pt x="406" y="129"/>
                        <a:pt x="401" y="125"/>
                        <a:pt x="397" y="120"/>
                      </a:cubicBezTo>
                      <a:cubicBezTo>
                        <a:pt x="397" y="119"/>
                        <a:pt x="397" y="119"/>
                        <a:pt x="397" y="119"/>
                      </a:cubicBezTo>
                      <a:cubicBezTo>
                        <a:pt x="397" y="119"/>
                        <a:pt x="397" y="119"/>
                        <a:pt x="396" y="119"/>
                      </a:cubicBezTo>
                      <a:cubicBezTo>
                        <a:pt x="392" y="113"/>
                        <a:pt x="390" y="105"/>
                        <a:pt x="392" y="97"/>
                      </a:cubicBezTo>
                      <a:cubicBezTo>
                        <a:pt x="395" y="84"/>
                        <a:pt x="407" y="76"/>
                        <a:pt x="419" y="76"/>
                      </a:cubicBezTo>
                      <a:cubicBezTo>
                        <a:pt x="421" y="76"/>
                        <a:pt x="423" y="76"/>
                        <a:pt x="426" y="77"/>
                      </a:cubicBezTo>
                      <a:cubicBezTo>
                        <a:pt x="440" y="80"/>
                        <a:pt x="450" y="95"/>
                        <a:pt x="446" y="110"/>
                      </a:cubicBezTo>
                      <a:close/>
                    </a:path>
                  </a:pathLst>
                </a:custGeom>
                <a:solidFill>
                  <a:srgbClr val="263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9" rIns="51435" bIns="2571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a:p>
              </p:txBody>
            </p:sp>
          </p:grpSp>
        </p:grpSp>
        <p:grpSp>
          <p:nvGrpSpPr>
            <p:cNvPr id="25" name="Group 24">
              <a:extLst>
                <a:ext uri="{FF2B5EF4-FFF2-40B4-BE49-F238E27FC236}">
                  <a16:creationId xmlns:a16="http://schemas.microsoft.com/office/drawing/2014/main" id="{92935F9E-DCAE-4A21-BAD6-CF96493F81C9}"/>
                </a:ext>
              </a:extLst>
            </p:cNvPr>
            <p:cNvGrpSpPr/>
            <p:nvPr/>
          </p:nvGrpSpPr>
          <p:grpSpPr>
            <a:xfrm>
              <a:off x="2768965" y="3760769"/>
              <a:ext cx="1051661" cy="588538"/>
              <a:chOff x="3111951" y="3380644"/>
              <a:chExt cx="1051661" cy="567166"/>
            </a:xfrm>
          </p:grpSpPr>
          <p:sp>
            <p:nvSpPr>
              <p:cNvPr id="26" name="Arrow: Chevron 25">
                <a:extLst>
                  <a:ext uri="{FF2B5EF4-FFF2-40B4-BE49-F238E27FC236}">
                    <a16:creationId xmlns:a16="http://schemas.microsoft.com/office/drawing/2014/main" id="{092309D5-A5DF-437A-8DDF-26680E7F5BC1}"/>
                  </a:ext>
                </a:extLst>
              </p:cNvPr>
              <p:cNvSpPr/>
              <p:nvPr/>
            </p:nvSpPr>
            <p:spPr bwMode="auto">
              <a:xfrm>
                <a:off x="3111951" y="3380646"/>
                <a:ext cx="458962" cy="567164"/>
              </a:xfrm>
              <a:prstGeom prst="chevron">
                <a:avLst/>
              </a:prstGeom>
              <a:solidFill>
                <a:srgbClr val="0C9ED9">
                  <a:alpha val="30196"/>
                </a:srgbClr>
              </a:solidFill>
              <a:ln w="12700" cap="flat" cmpd="sng" algn="ctr">
                <a:solidFill>
                  <a:srgbClr val="0C9ED9"/>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
                    <a:schemeClr val="tx1"/>
                  </a:buClr>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27" name="Arrow: Chevron 26">
                <a:extLst>
                  <a:ext uri="{FF2B5EF4-FFF2-40B4-BE49-F238E27FC236}">
                    <a16:creationId xmlns:a16="http://schemas.microsoft.com/office/drawing/2014/main" id="{E2A03C78-4508-4AD7-83E2-7C888DE94FBD}"/>
                  </a:ext>
                </a:extLst>
              </p:cNvPr>
              <p:cNvSpPr/>
              <p:nvPr/>
            </p:nvSpPr>
            <p:spPr bwMode="auto">
              <a:xfrm>
                <a:off x="3408301" y="3380646"/>
                <a:ext cx="458962" cy="567164"/>
              </a:xfrm>
              <a:prstGeom prst="chevron">
                <a:avLst/>
              </a:prstGeom>
              <a:solidFill>
                <a:srgbClr val="006699">
                  <a:alpha val="30196"/>
                </a:srgbClr>
              </a:solidFill>
              <a:ln w="12700" cap="flat" cmpd="sng" algn="ctr">
                <a:solidFill>
                  <a:srgbClr val="006699"/>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
                    <a:schemeClr val="tx1"/>
                  </a:buClr>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28" name="Arrow: Chevron 27">
                <a:extLst>
                  <a:ext uri="{FF2B5EF4-FFF2-40B4-BE49-F238E27FC236}">
                    <a16:creationId xmlns:a16="http://schemas.microsoft.com/office/drawing/2014/main" id="{010C9155-E118-4481-AB62-6A57A0516468}"/>
                  </a:ext>
                </a:extLst>
              </p:cNvPr>
              <p:cNvSpPr/>
              <p:nvPr/>
            </p:nvSpPr>
            <p:spPr bwMode="auto">
              <a:xfrm>
                <a:off x="3704650" y="3380644"/>
                <a:ext cx="458962" cy="567164"/>
              </a:xfrm>
              <a:prstGeom prst="chevron">
                <a:avLst/>
              </a:prstGeom>
              <a:solidFill>
                <a:srgbClr val="00ABBA">
                  <a:alpha val="30196"/>
                </a:srgbClr>
              </a:solidFill>
              <a:ln w="12700" cap="flat" cmpd="sng" algn="ctr">
                <a:solidFill>
                  <a:srgbClr val="00ABBA"/>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
                    <a:schemeClr val="tx1"/>
                  </a:buClr>
                  <a:buSzTx/>
                  <a:buFontTx/>
                  <a:buNone/>
                  <a:tabLst/>
                </a:pPr>
                <a:endParaRPr kumimoji="0" lang="en-US" sz="1600" b="0" i="0" u="none" strike="noStrike" cap="none" normalizeH="0" baseline="0">
                  <a:ln>
                    <a:noFill/>
                  </a:ln>
                  <a:solidFill>
                    <a:schemeClr val="tx1"/>
                  </a:solidFill>
                  <a:effectLst/>
                  <a:latin typeface="Arial" charset="0"/>
                </a:endParaRPr>
              </a:p>
            </p:txBody>
          </p:sp>
        </p:grpSp>
      </p:grpSp>
      <p:sp>
        <p:nvSpPr>
          <p:cNvPr id="35" name="Rectangle 34">
            <a:extLst>
              <a:ext uri="{FF2B5EF4-FFF2-40B4-BE49-F238E27FC236}">
                <a16:creationId xmlns:a16="http://schemas.microsoft.com/office/drawing/2014/main" id="{26E8B48C-EA77-45C8-9EDC-3A81CD1C9276}"/>
              </a:ext>
            </a:extLst>
          </p:cNvPr>
          <p:cNvSpPr/>
          <p:nvPr/>
        </p:nvSpPr>
        <p:spPr>
          <a:xfrm>
            <a:off x="224473" y="842276"/>
            <a:ext cx="8639174" cy="523220"/>
          </a:xfrm>
          <a:prstGeom prst="rect">
            <a:avLst/>
          </a:prstGeom>
        </p:spPr>
        <p:txBody>
          <a:bodyPr wrap="square">
            <a:spAutoFit/>
          </a:bodyPr>
          <a:lstStyle/>
          <a:p>
            <a:pPr algn="just"/>
            <a:r>
              <a:rPr lang="en-US" sz="1400" b="1" dirty="0">
                <a:solidFill>
                  <a:srgbClr val="006699"/>
                </a:solidFill>
                <a:cs typeface="Arial"/>
              </a:rPr>
              <a:t>The project is proposing Amazon Connect as the next generation for the 39 counties contact center solution. </a:t>
            </a:r>
          </a:p>
        </p:txBody>
      </p:sp>
      <p:sp>
        <p:nvSpPr>
          <p:cNvPr id="36" name="Rectangle 35">
            <a:extLst>
              <a:ext uri="{FF2B5EF4-FFF2-40B4-BE49-F238E27FC236}">
                <a16:creationId xmlns:a16="http://schemas.microsoft.com/office/drawing/2014/main" id="{49743A65-CBC6-42BF-8991-D7FAB7679F00}"/>
              </a:ext>
            </a:extLst>
          </p:cNvPr>
          <p:cNvSpPr/>
          <p:nvPr/>
        </p:nvSpPr>
        <p:spPr>
          <a:xfrm>
            <a:off x="5962955" y="1492036"/>
            <a:ext cx="1792478" cy="307777"/>
          </a:xfrm>
          <a:prstGeom prst="rect">
            <a:avLst/>
          </a:prstGeom>
        </p:spPr>
        <p:txBody>
          <a:bodyPr wrap="none">
            <a:spAutoFit/>
          </a:bodyPr>
          <a:lstStyle/>
          <a:p>
            <a:pPr algn="just"/>
            <a:r>
              <a:rPr lang="en-US" sz="1400" b="1" dirty="0">
                <a:solidFill>
                  <a:srgbClr val="006699"/>
                </a:solidFill>
                <a:cs typeface="Arial"/>
              </a:rPr>
              <a:t>KEY ADVANTAGES </a:t>
            </a:r>
          </a:p>
        </p:txBody>
      </p:sp>
      <p:sp>
        <p:nvSpPr>
          <p:cNvPr id="37" name="Rectangle 36">
            <a:extLst>
              <a:ext uri="{FF2B5EF4-FFF2-40B4-BE49-F238E27FC236}">
                <a16:creationId xmlns:a16="http://schemas.microsoft.com/office/drawing/2014/main" id="{E7094C97-519B-4850-A3DB-EF3EF2E71D39}"/>
              </a:ext>
            </a:extLst>
          </p:cNvPr>
          <p:cNvSpPr/>
          <p:nvPr/>
        </p:nvSpPr>
        <p:spPr>
          <a:xfrm>
            <a:off x="208444" y="4840106"/>
            <a:ext cx="1098378" cy="307777"/>
          </a:xfrm>
          <a:prstGeom prst="rect">
            <a:avLst/>
          </a:prstGeom>
        </p:spPr>
        <p:txBody>
          <a:bodyPr wrap="none">
            <a:spAutoFit/>
          </a:bodyPr>
          <a:lstStyle/>
          <a:p>
            <a:pPr algn="just"/>
            <a:r>
              <a:rPr lang="en-US" sz="1400" b="1" dirty="0">
                <a:solidFill>
                  <a:srgbClr val="006699"/>
                </a:solidFill>
                <a:cs typeface="Arial"/>
              </a:rPr>
              <a:t>Next Steps</a:t>
            </a:r>
          </a:p>
        </p:txBody>
      </p:sp>
    </p:spTree>
    <p:extLst>
      <p:ext uri="{BB962C8B-B14F-4D97-AF65-F5344CB8AC3E}">
        <p14:creationId xmlns:p14="http://schemas.microsoft.com/office/powerpoint/2010/main" val="1257790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Review Procurements</a:t>
            </a:r>
          </a:p>
          <a:p>
            <a:pPr marL="457200" indent="-457200">
              <a:buFont typeface="Arial" panose="020B0604020202020204" pitchFamily="34" charset="0"/>
              <a:buChar char="•"/>
            </a:pPr>
            <a:r>
              <a:rPr lang="en-US" sz="2000" dirty="0">
                <a:solidFill>
                  <a:schemeClr val="tx1"/>
                </a:solidFill>
              </a:rPr>
              <a:t>OCAT</a:t>
            </a:r>
          </a:p>
          <a:p>
            <a:pPr marL="457200" indent="-457200">
              <a:buFont typeface="Arial" panose="020B0604020202020204" pitchFamily="34" charset="0"/>
              <a:buChar char="•"/>
            </a:pPr>
            <a:r>
              <a:rPr lang="en-US" sz="2000" dirty="0">
                <a:solidFill>
                  <a:schemeClr val="tx1"/>
                </a:solidFill>
              </a:rPr>
              <a:t>QA</a:t>
            </a:r>
          </a:p>
          <a:p>
            <a:pPr marL="457200" indent="-457200">
              <a:buFont typeface="Arial" panose="020B0604020202020204" pitchFamily="34" charset="0"/>
              <a:buChar char="•"/>
            </a:pPr>
            <a:r>
              <a:rPr lang="en-US" sz="2000" dirty="0">
                <a:solidFill>
                  <a:schemeClr val="tx1"/>
                </a:solidFill>
              </a:rPr>
              <a:t>Other Upcoming</a:t>
            </a:r>
          </a:p>
        </p:txBody>
      </p:sp>
    </p:spTree>
    <p:extLst>
      <p:ext uri="{BB962C8B-B14F-4D97-AF65-F5344CB8AC3E}">
        <p14:creationId xmlns:p14="http://schemas.microsoft.com/office/powerpoint/2010/main" val="123787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B6ADF4-16CE-47C7-9E33-69470C4FB4E5}"/>
              </a:ext>
            </a:extLst>
          </p:cNvPr>
          <p:cNvSpPr>
            <a:spLocks noGrp="1"/>
          </p:cNvSpPr>
          <p:nvPr>
            <p:ph sz="quarter" idx="11"/>
          </p:nvPr>
        </p:nvSpPr>
        <p:spPr/>
        <p:txBody>
          <a:bodyPr/>
          <a:lstStyle/>
          <a:p>
            <a:pPr>
              <a:buFont typeface="+mj-lt"/>
              <a:buAutoNum type="arabicParenR" startAt="4"/>
            </a:pPr>
            <a:r>
              <a:rPr lang="en-US" sz="2400" dirty="0"/>
              <a:t>Approve the Minutes of the October 18, 2018 Project Steering Committee Meeting and review of Action Items</a:t>
            </a:r>
          </a:p>
          <a:p>
            <a:pPr>
              <a:buFont typeface="+mj-lt"/>
              <a:buAutoNum type="arabicParenR" startAt="4"/>
            </a:pPr>
            <a:endParaRPr lang="en-US" sz="2400" dirty="0"/>
          </a:p>
        </p:txBody>
      </p:sp>
      <p:sp>
        <p:nvSpPr>
          <p:cNvPr id="3" name="Content Placeholder 2">
            <a:extLst>
              <a:ext uri="{FF2B5EF4-FFF2-40B4-BE49-F238E27FC236}">
                <a16:creationId xmlns:a16="http://schemas.microsoft.com/office/drawing/2014/main" id="{A0C521C0-BD24-4158-AE67-78AE175DAD53}"/>
              </a:ext>
            </a:extLst>
          </p:cNvPr>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8615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58B5A5-1BC2-4080-89DD-B55362967691}"/>
              </a:ext>
            </a:extLst>
          </p:cNvPr>
          <p:cNvSpPr>
            <a:spLocks noGrp="1"/>
          </p:cNvSpPr>
          <p:nvPr>
            <p:ph sz="quarter" idx="11"/>
          </p:nvPr>
        </p:nvSpPr>
        <p:spPr>
          <a:prstGeom prst="rect">
            <a:avLst/>
          </a:prstGeom>
        </p:spPr>
        <p:txBody>
          <a:bodyPr/>
          <a:lstStyle/>
          <a:p>
            <a:pPr>
              <a:buFont typeface="Wingdings" panose="05000000000000000000" pitchFamily="2" charset="2"/>
              <a:buChar char="v"/>
            </a:pPr>
            <a:r>
              <a:rPr lang="en-US" sz="2000" dirty="0"/>
              <a:t>Goal is to re-platform the existing OCAT functionality</a:t>
            </a:r>
          </a:p>
          <a:p>
            <a:pPr>
              <a:buFont typeface="Wingdings" panose="05000000000000000000" pitchFamily="2" charset="2"/>
              <a:buChar char="v"/>
            </a:pPr>
            <a:r>
              <a:rPr lang="en-US" sz="2000" dirty="0"/>
              <a:t>Integrate the re-</a:t>
            </a:r>
            <a:r>
              <a:rPr lang="en-US" sz="2000" dirty="0" err="1"/>
              <a:t>platformed</a:t>
            </a:r>
            <a:r>
              <a:rPr lang="en-US" sz="2000" dirty="0"/>
              <a:t> OCAT with the SAWS </a:t>
            </a:r>
          </a:p>
          <a:p>
            <a:pPr>
              <a:buFont typeface="Wingdings" panose="05000000000000000000" pitchFamily="2" charset="2"/>
              <a:buChar char="v"/>
            </a:pPr>
            <a:r>
              <a:rPr lang="en-US" sz="2000" dirty="0"/>
              <a:t>Eliminate duplicate data entry and data redundancy</a:t>
            </a:r>
          </a:p>
          <a:p>
            <a:pPr>
              <a:buFont typeface="Wingdings" panose="05000000000000000000" pitchFamily="2" charset="2"/>
              <a:buChar char="v"/>
            </a:pPr>
            <a:r>
              <a:rPr lang="en-US" sz="2000" dirty="0"/>
              <a:t>Currently OCAT workgroup is reviewing and finalizing the RFP package</a:t>
            </a:r>
          </a:p>
          <a:p>
            <a:pPr>
              <a:buFont typeface="Wingdings" panose="05000000000000000000" pitchFamily="2" charset="2"/>
              <a:buChar char="v"/>
            </a:pPr>
            <a:r>
              <a:rPr lang="en-US" sz="2000" dirty="0"/>
              <a:t>All comments formally responded to with disposition noted</a:t>
            </a:r>
          </a:p>
          <a:p>
            <a:pPr>
              <a:buFont typeface="Wingdings" panose="05000000000000000000" pitchFamily="2" charset="2"/>
              <a:buChar char="v"/>
            </a:pPr>
            <a:r>
              <a:rPr lang="en-US" sz="2000" dirty="0"/>
              <a:t>Procurement assistance from Los Angeles County DPSS, Betty, and Dave</a:t>
            </a:r>
          </a:p>
          <a:p>
            <a:pPr>
              <a:buFont typeface="Wingdings" panose="05000000000000000000" pitchFamily="2" charset="2"/>
              <a:buChar char="v"/>
            </a:pPr>
            <a:r>
              <a:rPr lang="en-US" sz="2000" dirty="0"/>
              <a:t>Procurement will be run through the San Bernardino </a:t>
            </a:r>
            <a:r>
              <a:rPr lang="en-US" sz="2000" dirty="0" err="1"/>
              <a:t>ePro</a:t>
            </a:r>
            <a:r>
              <a:rPr lang="en-US" sz="2000" dirty="0"/>
              <a:t> system and Purchasing Department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3" name="Content Placeholder 2">
            <a:extLst>
              <a:ext uri="{FF2B5EF4-FFF2-40B4-BE49-F238E27FC236}">
                <a16:creationId xmlns:a16="http://schemas.microsoft.com/office/drawing/2014/main" id="{14E30A93-795B-4028-BD44-89CE898E4243}"/>
              </a:ext>
            </a:extLst>
          </p:cNvPr>
          <p:cNvSpPr>
            <a:spLocks noGrp="1"/>
          </p:cNvSpPr>
          <p:nvPr>
            <p:ph sz="quarter" idx="10"/>
          </p:nvPr>
        </p:nvSpPr>
        <p:spPr/>
        <p:txBody>
          <a:bodyPr/>
          <a:lstStyle/>
          <a:p>
            <a:r>
              <a:rPr lang="en-US" dirty="0"/>
              <a:t>OCAT Procurement Overview</a:t>
            </a:r>
          </a:p>
        </p:txBody>
      </p:sp>
    </p:spTree>
    <p:extLst>
      <p:ext uri="{BB962C8B-B14F-4D97-AF65-F5344CB8AC3E}">
        <p14:creationId xmlns:p14="http://schemas.microsoft.com/office/powerpoint/2010/main" val="3588298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F7C353-E2F8-41D3-8C55-3EB085A84989}"/>
              </a:ext>
            </a:extLst>
          </p:cNvPr>
          <p:cNvSpPr>
            <a:spLocks noGrp="1"/>
          </p:cNvSpPr>
          <p:nvPr>
            <p:ph sz="quarter" idx="11"/>
          </p:nvPr>
        </p:nvSpPr>
        <p:spPr/>
        <p:txBody>
          <a:bodyPr/>
          <a:lstStyle/>
          <a:p>
            <a:pPr marL="0" indent="0">
              <a:buNone/>
            </a:pPr>
            <a:r>
              <a:rPr lang="en-US" sz="2400" dirty="0"/>
              <a:t>Key Milestones</a:t>
            </a:r>
          </a:p>
          <a:p>
            <a:pPr lvl="1">
              <a:buFont typeface="Wingdings" panose="05000000000000000000" pitchFamily="2" charset="2"/>
              <a:buChar char="v"/>
            </a:pPr>
            <a:r>
              <a:rPr lang="en-US" sz="2000" dirty="0"/>
              <a:t>OCAT RFP Release Date – Friday, Dec 14</a:t>
            </a:r>
          </a:p>
          <a:p>
            <a:pPr lvl="1">
              <a:buFont typeface="Wingdings" panose="05000000000000000000" pitchFamily="2" charset="2"/>
              <a:buChar char="v"/>
            </a:pPr>
            <a:r>
              <a:rPr lang="en-US" sz="2000" dirty="0"/>
              <a:t>Vendors Conference – Monday, Jan 7</a:t>
            </a:r>
          </a:p>
          <a:p>
            <a:pPr lvl="1">
              <a:buFont typeface="Wingdings" panose="05000000000000000000" pitchFamily="2" charset="2"/>
              <a:buChar char="v"/>
            </a:pPr>
            <a:r>
              <a:rPr lang="en-US" sz="2000" dirty="0"/>
              <a:t>Proposal Due Date – Friday, Feb 8</a:t>
            </a:r>
          </a:p>
          <a:p>
            <a:pPr lvl="1">
              <a:buFont typeface="Wingdings" panose="05000000000000000000" pitchFamily="2" charset="2"/>
              <a:buChar char="v"/>
            </a:pPr>
            <a:r>
              <a:rPr lang="en-US" sz="2000" dirty="0"/>
              <a:t>Proposal Evaluation – Monday, Feb 11 – Thursday, Mar 28</a:t>
            </a:r>
          </a:p>
          <a:p>
            <a:pPr lvl="1">
              <a:buFont typeface="Wingdings" panose="05000000000000000000" pitchFamily="2" charset="2"/>
              <a:buChar char="v"/>
            </a:pPr>
            <a:r>
              <a:rPr lang="en-US" sz="2000" dirty="0"/>
              <a:t>Orals/Key Staff Interviews – Tuesday, Feb 19 – Friday, Feb 22</a:t>
            </a:r>
          </a:p>
          <a:p>
            <a:pPr lvl="1">
              <a:buFont typeface="Wingdings" panose="05000000000000000000" pitchFamily="2" charset="2"/>
              <a:buChar char="v"/>
            </a:pPr>
            <a:r>
              <a:rPr lang="en-US" sz="2000" dirty="0"/>
              <a:t>Prepare Vendor Selection Report – Friday, Mar 29 – Monday, Apr 8</a:t>
            </a:r>
          </a:p>
          <a:p>
            <a:pPr lvl="1">
              <a:buFont typeface="Wingdings" panose="05000000000000000000" pitchFamily="2" charset="2"/>
              <a:buChar char="v"/>
            </a:pPr>
            <a:r>
              <a:rPr lang="en-US" sz="2000" dirty="0"/>
              <a:t>Vendor Selection Report Review &amp; Approval – Tuesday, Apr 9 – Thursday, Apr 18</a:t>
            </a:r>
          </a:p>
          <a:p>
            <a:pPr lvl="1">
              <a:buFont typeface="Wingdings" panose="05000000000000000000" pitchFamily="2" charset="2"/>
              <a:buChar char="v"/>
            </a:pPr>
            <a:r>
              <a:rPr lang="en-US" sz="2000" dirty="0"/>
              <a:t>Release Notice of Intent – Friday, Apr 19</a:t>
            </a:r>
          </a:p>
          <a:p>
            <a:pPr lvl="1">
              <a:buFont typeface="Wingdings" panose="05000000000000000000" pitchFamily="2" charset="2"/>
              <a:buChar char="v"/>
            </a:pPr>
            <a:r>
              <a:rPr lang="en-US" sz="2000" dirty="0"/>
              <a:t>Negotiations &amp; Approvals – Monday, Apr 22 – Tuesday, Jun 4</a:t>
            </a:r>
          </a:p>
          <a:p>
            <a:pPr lvl="1">
              <a:buFont typeface="Wingdings" panose="05000000000000000000" pitchFamily="2" charset="2"/>
              <a:buChar char="v"/>
            </a:pPr>
            <a:r>
              <a:rPr lang="en-US" sz="2000" dirty="0"/>
              <a:t>OCAT Vendor Start Date – Monday, Jun 10</a:t>
            </a:r>
          </a:p>
          <a:p>
            <a:endParaRPr lang="en-US" dirty="0"/>
          </a:p>
        </p:txBody>
      </p:sp>
      <p:sp>
        <p:nvSpPr>
          <p:cNvPr id="3" name="Content Placeholder 2">
            <a:extLst>
              <a:ext uri="{FF2B5EF4-FFF2-40B4-BE49-F238E27FC236}">
                <a16:creationId xmlns:a16="http://schemas.microsoft.com/office/drawing/2014/main" id="{A4A110A9-A611-4F0F-9B03-D38022FB126F}"/>
              </a:ext>
            </a:extLst>
          </p:cNvPr>
          <p:cNvSpPr>
            <a:spLocks noGrp="1"/>
          </p:cNvSpPr>
          <p:nvPr>
            <p:ph sz="quarter" idx="10"/>
          </p:nvPr>
        </p:nvSpPr>
        <p:spPr/>
        <p:txBody>
          <a:bodyPr/>
          <a:lstStyle/>
          <a:p>
            <a:r>
              <a:rPr lang="en-US" dirty="0"/>
              <a:t>OCAT Procurement Update</a:t>
            </a:r>
          </a:p>
        </p:txBody>
      </p:sp>
    </p:spTree>
    <p:extLst>
      <p:ext uri="{BB962C8B-B14F-4D97-AF65-F5344CB8AC3E}">
        <p14:creationId xmlns:p14="http://schemas.microsoft.com/office/powerpoint/2010/main" val="116391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16835B-419A-428F-BEA5-34302D8C9602}"/>
              </a:ext>
            </a:extLst>
          </p:cNvPr>
          <p:cNvSpPr>
            <a:spLocks noGrp="1"/>
          </p:cNvSpPr>
          <p:nvPr>
            <p:ph sz="quarter" idx="11"/>
          </p:nvPr>
        </p:nvSpPr>
        <p:spPr/>
        <p:txBody>
          <a:bodyPr/>
          <a:lstStyle/>
          <a:p>
            <a:pPr marL="457200" indent="-457200">
              <a:buFont typeface="Wingdings" panose="05000000000000000000" pitchFamily="2" charset="2"/>
              <a:buChar char="v"/>
            </a:pPr>
            <a:r>
              <a:rPr lang="en-US" sz="2000" dirty="0"/>
              <a:t>QA vendor for CalSAWS DD&amp;I and M&amp;O</a:t>
            </a:r>
          </a:p>
          <a:p>
            <a:pPr marL="457200" indent="-457200">
              <a:buFont typeface="Wingdings" panose="05000000000000000000" pitchFamily="2" charset="2"/>
              <a:buChar char="v"/>
            </a:pPr>
            <a:r>
              <a:rPr lang="en-US" sz="2000" dirty="0"/>
              <a:t>Completed review by State partners</a:t>
            </a:r>
          </a:p>
          <a:p>
            <a:pPr marL="457200" indent="-457200">
              <a:buFont typeface="Wingdings" panose="05000000000000000000" pitchFamily="2" charset="2"/>
              <a:buChar char="v"/>
            </a:pPr>
            <a:r>
              <a:rPr lang="en-US" sz="2000" dirty="0"/>
              <a:t>Currently in review with Federal partners </a:t>
            </a:r>
          </a:p>
          <a:p>
            <a:pPr marL="857250" lvl="1">
              <a:buFont typeface="Wingdings" panose="05000000000000000000" pitchFamily="2" charset="2"/>
              <a:buChar char="v"/>
            </a:pPr>
            <a:r>
              <a:rPr lang="en-US" sz="2000" dirty="0">
                <a:solidFill>
                  <a:srgbClr val="3B3838"/>
                </a:solidFill>
              </a:rPr>
              <a:t>Submitted November 2, 2018</a:t>
            </a:r>
          </a:p>
          <a:p>
            <a:pPr marL="457200" indent="-457200">
              <a:buFont typeface="Wingdings" panose="05000000000000000000" pitchFamily="2" charset="2"/>
              <a:buChar char="v"/>
            </a:pPr>
            <a:r>
              <a:rPr lang="en-US" sz="2000" dirty="0"/>
              <a:t>Planning on in-person and webinar bidders conference </a:t>
            </a:r>
          </a:p>
          <a:p>
            <a:pPr marL="457200" indent="-457200">
              <a:buFont typeface="Wingdings" panose="05000000000000000000" pitchFamily="2" charset="2"/>
              <a:buChar char="v"/>
            </a:pPr>
            <a:r>
              <a:rPr lang="en-US" sz="2000" dirty="0"/>
              <a:t>Not using </a:t>
            </a:r>
            <a:r>
              <a:rPr lang="en-US" sz="2000" dirty="0" err="1"/>
              <a:t>ePro</a:t>
            </a:r>
            <a:r>
              <a:rPr lang="en-US" sz="2000" dirty="0"/>
              <a:t> for submission</a:t>
            </a:r>
          </a:p>
          <a:p>
            <a:pPr marL="457200" indent="-457200">
              <a:buFont typeface="Wingdings" panose="05000000000000000000" pitchFamily="2" charset="2"/>
              <a:buChar char="v"/>
            </a:pPr>
            <a:r>
              <a:rPr lang="en-US" sz="2000" dirty="0"/>
              <a:t>Using OSI facilities and SharePoint</a:t>
            </a:r>
          </a:p>
          <a:p>
            <a:pPr marL="0" indent="0">
              <a:buNone/>
            </a:pPr>
            <a:endParaRPr lang="en-US" dirty="0"/>
          </a:p>
        </p:txBody>
      </p:sp>
      <p:sp>
        <p:nvSpPr>
          <p:cNvPr id="3" name="Content Placeholder 2">
            <a:extLst>
              <a:ext uri="{FF2B5EF4-FFF2-40B4-BE49-F238E27FC236}">
                <a16:creationId xmlns:a16="http://schemas.microsoft.com/office/drawing/2014/main" id="{3CC2C04D-CDF2-4C24-B695-215B4F8FE532}"/>
              </a:ext>
            </a:extLst>
          </p:cNvPr>
          <p:cNvSpPr>
            <a:spLocks noGrp="1"/>
          </p:cNvSpPr>
          <p:nvPr>
            <p:ph sz="quarter" idx="10"/>
          </p:nvPr>
        </p:nvSpPr>
        <p:spPr/>
        <p:txBody>
          <a:bodyPr/>
          <a:lstStyle/>
          <a:p>
            <a:r>
              <a:rPr lang="en-US" dirty="0" err="1"/>
              <a:t>CalSAWS</a:t>
            </a:r>
            <a:r>
              <a:rPr lang="en-US" dirty="0"/>
              <a:t> QA Procurement</a:t>
            </a:r>
          </a:p>
        </p:txBody>
      </p:sp>
    </p:spTree>
    <p:extLst>
      <p:ext uri="{BB962C8B-B14F-4D97-AF65-F5344CB8AC3E}">
        <p14:creationId xmlns:p14="http://schemas.microsoft.com/office/powerpoint/2010/main" val="8422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D0D905-402E-4F19-9BEE-0C9FDF681779}"/>
              </a:ext>
            </a:extLst>
          </p:cNvPr>
          <p:cNvSpPr>
            <a:spLocks noGrp="1"/>
          </p:cNvSpPr>
          <p:nvPr>
            <p:ph sz="quarter" idx="11"/>
          </p:nvPr>
        </p:nvSpPr>
        <p:spPr/>
        <p:txBody>
          <a:bodyPr/>
          <a:lstStyle/>
          <a:p>
            <a:pPr marL="0" indent="0">
              <a:buNone/>
            </a:pPr>
            <a:r>
              <a:rPr lang="en-US" sz="2400" dirty="0"/>
              <a:t>Key Milestones</a:t>
            </a:r>
          </a:p>
          <a:p>
            <a:pPr lvl="1">
              <a:buFont typeface="Wingdings" panose="05000000000000000000" pitchFamily="2" charset="2"/>
              <a:buChar char="v"/>
            </a:pPr>
            <a:r>
              <a:rPr lang="en-US" sz="2000" dirty="0"/>
              <a:t>QA RFP Release Date – Friday, Dec 14</a:t>
            </a:r>
          </a:p>
          <a:p>
            <a:pPr lvl="1">
              <a:buFont typeface="Wingdings" panose="05000000000000000000" pitchFamily="2" charset="2"/>
              <a:buChar char="v"/>
            </a:pPr>
            <a:r>
              <a:rPr lang="en-US" sz="2000" dirty="0"/>
              <a:t>Vendors Conference – Monday, Jan 7</a:t>
            </a:r>
          </a:p>
          <a:p>
            <a:pPr lvl="1">
              <a:buFont typeface="Wingdings" panose="05000000000000000000" pitchFamily="2" charset="2"/>
              <a:buChar char="v"/>
            </a:pPr>
            <a:r>
              <a:rPr lang="en-US" sz="2000" dirty="0"/>
              <a:t>Proposal Due Date – Friday, Jan 25</a:t>
            </a:r>
          </a:p>
          <a:p>
            <a:pPr lvl="1">
              <a:buFont typeface="Wingdings" panose="05000000000000000000" pitchFamily="2" charset="2"/>
              <a:buChar char="v"/>
            </a:pPr>
            <a:r>
              <a:rPr lang="en-US" sz="2000" dirty="0"/>
              <a:t>Proposal Evaluation – Monday, Jan 28 – Wednesday, Mar 6</a:t>
            </a:r>
          </a:p>
          <a:p>
            <a:pPr lvl="1">
              <a:buFont typeface="Wingdings" panose="05000000000000000000" pitchFamily="2" charset="2"/>
              <a:buChar char="v"/>
            </a:pPr>
            <a:r>
              <a:rPr lang="en-US" sz="2000" dirty="0"/>
              <a:t>Orals/Key Staff Interviews – Wednesday, Feb 27 – Friday, Mar 1</a:t>
            </a:r>
          </a:p>
          <a:p>
            <a:pPr lvl="1">
              <a:buFont typeface="Wingdings" panose="05000000000000000000" pitchFamily="2" charset="2"/>
              <a:buChar char="v"/>
            </a:pPr>
            <a:r>
              <a:rPr lang="en-US" sz="2000" dirty="0"/>
              <a:t>Prepare Vendor Selection Report – Thursday, Mar 7 – Tuesday, Mar 19</a:t>
            </a:r>
          </a:p>
          <a:p>
            <a:pPr lvl="1">
              <a:buFont typeface="Wingdings" panose="05000000000000000000" pitchFamily="2" charset="2"/>
              <a:buChar char="v"/>
            </a:pPr>
            <a:r>
              <a:rPr lang="en-US" sz="2000" dirty="0"/>
              <a:t>Vendor Selection Report Review &amp; Approval – Tuesday, Mar 19 – Friday, Mar 22</a:t>
            </a:r>
          </a:p>
          <a:p>
            <a:pPr lvl="1">
              <a:buFont typeface="Wingdings" panose="05000000000000000000" pitchFamily="2" charset="2"/>
              <a:buChar char="v"/>
            </a:pPr>
            <a:r>
              <a:rPr lang="en-US" sz="2000" dirty="0"/>
              <a:t>Release Notice of Intent – Monday, Mar 25</a:t>
            </a:r>
          </a:p>
          <a:p>
            <a:pPr lvl="1">
              <a:buFont typeface="Wingdings" panose="05000000000000000000" pitchFamily="2" charset="2"/>
              <a:buChar char="v"/>
            </a:pPr>
            <a:r>
              <a:rPr lang="en-US" sz="2000" dirty="0"/>
              <a:t>Negotiations &amp; Approvals – Tuesday, Mar 26 – Thursday, May 30</a:t>
            </a:r>
          </a:p>
          <a:p>
            <a:pPr lvl="1">
              <a:buFont typeface="Wingdings" panose="05000000000000000000" pitchFamily="2" charset="2"/>
              <a:buChar char="v"/>
            </a:pPr>
            <a:r>
              <a:rPr lang="en-US" sz="2000" dirty="0"/>
              <a:t>QA Vendor Start Date – Monday, Jun 3</a:t>
            </a:r>
          </a:p>
          <a:p>
            <a:endParaRPr lang="en-US" dirty="0"/>
          </a:p>
        </p:txBody>
      </p:sp>
      <p:sp>
        <p:nvSpPr>
          <p:cNvPr id="3" name="Content Placeholder 2">
            <a:extLst>
              <a:ext uri="{FF2B5EF4-FFF2-40B4-BE49-F238E27FC236}">
                <a16:creationId xmlns:a16="http://schemas.microsoft.com/office/drawing/2014/main" id="{58DF6FCA-2A97-493F-A59C-AD8D5320DBED}"/>
              </a:ext>
            </a:extLst>
          </p:cNvPr>
          <p:cNvSpPr>
            <a:spLocks noGrp="1"/>
          </p:cNvSpPr>
          <p:nvPr>
            <p:ph sz="quarter" idx="10"/>
          </p:nvPr>
        </p:nvSpPr>
        <p:spPr/>
        <p:txBody>
          <a:bodyPr/>
          <a:lstStyle/>
          <a:p>
            <a:r>
              <a:rPr lang="en-US" dirty="0" err="1"/>
              <a:t>CalSAWS</a:t>
            </a:r>
            <a:r>
              <a:rPr lang="en-US" dirty="0"/>
              <a:t> QA Procurement</a:t>
            </a:r>
          </a:p>
        </p:txBody>
      </p:sp>
    </p:spTree>
    <p:extLst>
      <p:ext uri="{BB962C8B-B14F-4D97-AF65-F5344CB8AC3E}">
        <p14:creationId xmlns:p14="http://schemas.microsoft.com/office/powerpoint/2010/main" val="167849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1F6648-11BE-49FB-B2F3-EDBA3D9248B6}"/>
              </a:ext>
            </a:extLst>
          </p:cNvPr>
          <p:cNvSpPr>
            <a:spLocks noGrp="1"/>
          </p:cNvSpPr>
          <p:nvPr>
            <p:ph sz="quarter" idx="11"/>
          </p:nvPr>
        </p:nvSpPr>
        <p:spPr/>
        <p:txBody>
          <a:bodyPr/>
          <a:lstStyle/>
          <a:p>
            <a:pPr marL="569913" indent="-569913">
              <a:buFont typeface="Wingdings" panose="05000000000000000000" pitchFamily="2" charset="2"/>
              <a:buChar char="v"/>
            </a:pPr>
            <a:r>
              <a:rPr lang="en-US" sz="2000" dirty="0" err="1"/>
              <a:t>CalWIN</a:t>
            </a:r>
            <a:r>
              <a:rPr lang="en-US" sz="2000" dirty="0"/>
              <a:t> OCM, Training and Implementation Support</a:t>
            </a:r>
          </a:p>
          <a:p>
            <a:pPr marL="569913" indent="-569913">
              <a:buFont typeface="Wingdings" panose="05000000000000000000" pitchFamily="2" charset="2"/>
              <a:buChar char="v"/>
            </a:pPr>
            <a:r>
              <a:rPr lang="en-US" sz="2000" dirty="0" err="1"/>
              <a:t>CalSAWS</a:t>
            </a:r>
            <a:r>
              <a:rPr lang="en-US" sz="2000" dirty="0"/>
              <a:t> Contact Center</a:t>
            </a:r>
          </a:p>
          <a:p>
            <a:pPr marL="569913" indent="-569913">
              <a:buFont typeface="Wingdings" panose="05000000000000000000" pitchFamily="2" charset="2"/>
              <a:buChar char="v"/>
            </a:pPr>
            <a:r>
              <a:rPr lang="en-US" sz="2000" dirty="0"/>
              <a:t>Consolidated Portal/Mobile App</a:t>
            </a:r>
          </a:p>
          <a:p>
            <a:pPr marL="569913" indent="-569913">
              <a:buFont typeface="Wingdings" panose="05000000000000000000" pitchFamily="2" charset="2"/>
              <a:buChar char="v"/>
            </a:pPr>
            <a:r>
              <a:rPr lang="en-US" sz="2000" dirty="0"/>
              <a:t>FCED</a:t>
            </a:r>
          </a:p>
          <a:p>
            <a:pPr marL="569913" indent="-569913">
              <a:buFont typeface="Wingdings" panose="05000000000000000000" pitchFamily="2" charset="2"/>
              <a:buChar char="v"/>
            </a:pPr>
            <a:r>
              <a:rPr lang="en-US" sz="2000" dirty="0"/>
              <a:t>Procurement Vendor for </a:t>
            </a:r>
            <a:r>
              <a:rPr lang="en-US" sz="2000" dirty="0" err="1"/>
              <a:t>CalSAWS</a:t>
            </a:r>
            <a:r>
              <a:rPr lang="en-US" sz="2000" dirty="0"/>
              <a:t> 58-County M&amp;O Procurement</a:t>
            </a:r>
          </a:p>
          <a:p>
            <a:pPr marL="569913" indent="-569913">
              <a:buFont typeface="Wingdings" panose="05000000000000000000" pitchFamily="2" charset="2"/>
              <a:buChar char="v"/>
            </a:pPr>
            <a:r>
              <a:rPr lang="en-US" sz="2000" dirty="0"/>
              <a:t>CalSAWS 58-County M&amp;O Procurement</a:t>
            </a:r>
          </a:p>
        </p:txBody>
      </p:sp>
      <p:sp>
        <p:nvSpPr>
          <p:cNvPr id="3" name="Content Placeholder 2">
            <a:extLst>
              <a:ext uri="{FF2B5EF4-FFF2-40B4-BE49-F238E27FC236}">
                <a16:creationId xmlns:a16="http://schemas.microsoft.com/office/drawing/2014/main" id="{1AEC0C81-74F1-44C5-918D-A783BDCAA1C7}"/>
              </a:ext>
            </a:extLst>
          </p:cNvPr>
          <p:cNvSpPr>
            <a:spLocks noGrp="1"/>
          </p:cNvSpPr>
          <p:nvPr>
            <p:ph sz="quarter" idx="10"/>
          </p:nvPr>
        </p:nvSpPr>
        <p:spPr>
          <a:xfrm>
            <a:off x="1700589" y="271485"/>
            <a:ext cx="6574613" cy="338554"/>
          </a:xfrm>
        </p:spPr>
        <p:txBody>
          <a:bodyPr/>
          <a:lstStyle/>
          <a:p>
            <a:r>
              <a:rPr lang="en-US" dirty="0"/>
              <a:t>Upcoming Potential Procurements </a:t>
            </a:r>
          </a:p>
        </p:txBody>
      </p:sp>
    </p:spTree>
    <p:extLst>
      <p:ext uri="{BB962C8B-B14F-4D97-AF65-F5344CB8AC3E}">
        <p14:creationId xmlns:p14="http://schemas.microsoft.com/office/powerpoint/2010/main" val="2439391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2018 </a:t>
            </a:r>
            <a:r>
              <a:rPr lang="en-US" u="sng" dirty="0" err="1"/>
              <a:t>CalACES</a:t>
            </a:r>
            <a:r>
              <a:rPr lang="en-US" u="sng" dirty="0"/>
              <a:t> Conference Debrief</a:t>
            </a:r>
          </a:p>
          <a:p>
            <a:pPr marL="457200" lvl="0" indent="-457200">
              <a:buFont typeface="Arial" panose="020B0604020202020204" pitchFamily="34" charset="0"/>
              <a:buChar char="•"/>
            </a:pPr>
            <a:r>
              <a:rPr lang="en-US" sz="2000" dirty="0">
                <a:solidFill>
                  <a:schemeClr val="tx1"/>
                </a:solidFill>
              </a:rPr>
              <a:t>HMIS – Can we add statewide tracking for homeless services/needs?</a:t>
            </a:r>
          </a:p>
          <a:p>
            <a:pPr marL="457200" lvl="0" indent="-457200">
              <a:buFont typeface="Arial" panose="020B0604020202020204" pitchFamily="34" charset="0"/>
              <a:buChar char="•"/>
            </a:pPr>
            <a:r>
              <a:rPr lang="en-US" sz="2000" dirty="0">
                <a:solidFill>
                  <a:schemeClr val="tx1"/>
                </a:solidFill>
              </a:rPr>
              <a:t>Request for Foster Care Summit</a:t>
            </a:r>
          </a:p>
          <a:p>
            <a:pPr marL="457200" indent="-457200">
              <a:buFont typeface="Arial" panose="020B0604020202020204" pitchFamily="34" charset="0"/>
              <a:buChar char="•"/>
            </a:pPr>
            <a:r>
              <a:rPr lang="en-US" sz="2000" dirty="0">
                <a:solidFill>
                  <a:schemeClr val="tx1"/>
                </a:solidFill>
              </a:rPr>
              <a:t>Suggestion – </a:t>
            </a:r>
            <a:r>
              <a:rPr lang="en-US" sz="2000" dirty="0" err="1">
                <a:solidFill>
                  <a:schemeClr val="tx1"/>
                </a:solidFill>
              </a:rPr>
              <a:t>CalFresh</a:t>
            </a:r>
            <a:r>
              <a:rPr lang="en-US" sz="2000" dirty="0">
                <a:solidFill>
                  <a:schemeClr val="tx1"/>
                </a:solidFill>
              </a:rPr>
              <a:t> should be its own committee</a:t>
            </a:r>
          </a:p>
        </p:txBody>
      </p:sp>
    </p:spTree>
    <p:extLst>
      <p:ext uri="{BB962C8B-B14F-4D97-AF65-F5344CB8AC3E}">
        <p14:creationId xmlns:p14="http://schemas.microsoft.com/office/powerpoint/2010/main" val="41972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a:xfrm>
            <a:off x="146617" y="2995108"/>
            <a:ext cx="8813352" cy="2314596"/>
          </a:xfrm>
        </p:spPr>
        <p:txBody>
          <a:bodyPr/>
          <a:lstStyle/>
          <a:p>
            <a:r>
              <a:rPr lang="en-US" u="sng" dirty="0"/>
              <a:t>County Design Input</a:t>
            </a:r>
          </a:p>
          <a:p>
            <a:r>
              <a:rPr lang="en-US" sz="2000" dirty="0">
                <a:solidFill>
                  <a:srgbClr val="3B3838"/>
                </a:solidFill>
              </a:rPr>
              <a:t>Refer to handouts:</a:t>
            </a:r>
          </a:p>
          <a:p>
            <a:pPr marL="342900" indent="-342900">
              <a:buFont typeface="Arial" panose="020B0604020202020204" pitchFamily="34" charset="0"/>
              <a:buChar char="•"/>
            </a:pPr>
            <a:r>
              <a:rPr lang="en-US" sz="2000" dirty="0">
                <a:solidFill>
                  <a:srgbClr val="3B3838"/>
                </a:solidFill>
              </a:rPr>
              <a:t>Draft </a:t>
            </a:r>
            <a:r>
              <a:rPr lang="en-US" sz="2000" dirty="0" err="1">
                <a:solidFill>
                  <a:srgbClr val="3B3838"/>
                </a:solidFill>
              </a:rPr>
              <a:t>CalACES</a:t>
            </a:r>
            <a:r>
              <a:rPr lang="en-US" sz="2000" dirty="0">
                <a:solidFill>
                  <a:srgbClr val="3B3838"/>
                </a:solidFill>
              </a:rPr>
              <a:t> CDI Project Process.docx</a:t>
            </a:r>
          </a:p>
          <a:p>
            <a:pPr marL="342900" indent="-342900">
              <a:buFont typeface="Arial" panose="020B0604020202020204" pitchFamily="34" charset="0"/>
              <a:buChar char="•"/>
            </a:pPr>
            <a:r>
              <a:rPr lang="en-US" sz="2000" dirty="0">
                <a:solidFill>
                  <a:srgbClr val="3B3838"/>
                </a:solidFill>
              </a:rPr>
              <a:t>Draft </a:t>
            </a:r>
            <a:r>
              <a:rPr lang="en-US" sz="2000" dirty="0" err="1">
                <a:solidFill>
                  <a:srgbClr val="3B3838"/>
                </a:solidFill>
              </a:rPr>
              <a:t>CalACES</a:t>
            </a:r>
            <a:r>
              <a:rPr lang="en-US" sz="2000" dirty="0">
                <a:solidFill>
                  <a:srgbClr val="3B3838"/>
                </a:solidFill>
              </a:rPr>
              <a:t> County Design Input Process.docx</a:t>
            </a:r>
          </a:p>
        </p:txBody>
      </p:sp>
    </p:spTree>
    <p:extLst>
      <p:ext uri="{BB962C8B-B14F-4D97-AF65-F5344CB8AC3E}">
        <p14:creationId xmlns:p14="http://schemas.microsoft.com/office/powerpoint/2010/main" val="20559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SCR Prioritization Process Update</a:t>
            </a:r>
          </a:p>
        </p:txBody>
      </p:sp>
    </p:spTree>
    <p:extLst>
      <p:ext uri="{BB962C8B-B14F-4D97-AF65-F5344CB8AC3E}">
        <p14:creationId xmlns:p14="http://schemas.microsoft.com/office/powerpoint/2010/main" val="274662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2"/>
            <a:ext cx="8738260" cy="6130897"/>
          </a:xfrm>
          <a:noFill/>
        </p:spPr>
        <p:txBody>
          <a:bodyPr>
            <a:normAutofit/>
          </a:bodyPr>
          <a:lstStyle/>
          <a:p>
            <a:pPr>
              <a:spcBef>
                <a:spcPts val="600"/>
              </a:spcBef>
              <a:spcAft>
                <a:spcPts val="600"/>
              </a:spcAft>
            </a:pPr>
            <a:r>
              <a:rPr lang="en-US" sz="2000" dirty="0">
                <a:solidFill>
                  <a:prstClr val="black">
                    <a:lumMod val="95000"/>
                    <a:lumOff val="5000"/>
                  </a:prstClr>
                </a:solidFill>
              </a:rPr>
              <a:t>Status and Next Steps</a:t>
            </a:r>
          </a:p>
          <a:p>
            <a:pPr lvl="1">
              <a:lnSpc>
                <a:spcPct val="100000"/>
              </a:lnSpc>
              <a:spcBef>
                <a:spcPts val="600"/>
              </a:spcBef>
              <a:spcAft>
                <a:spcPts val="600"/>
              </a:spcAft>
              <a:defRPr/>
            </a:pPr>
            <a:r>
              <a:rPr lang="en-US" sz="1800" dirty="0">
                <a:solidFill>
                  <a:prstClr val="black">
                    <a:lumMod val="95000"/>
                    <a:lumOff val="5000"/>
                  </a:prstClr>
                </a:solidFill>
              </a:rPr>
              <a:t>Status</a:t>
            </a:r>
          </a:p>
          <a:p>
            <a:pPr lvl="2">
              <a:lnSpc>
                <a:spcPct val="100000"/>
              </a:lnSpc>
              <a:spcBef>
                <a:spcPts val="600"/>
              </a:spcBef>
              <a:spcAft>
                <a:spcPts val="600"/>
              </a:spcAft>
              <a:buFont typeface="Wingdings" panose="05000000000000000000" pitchFamily="2" charset="2"/>
              <a:buChar char="ü"/>
              <a:defRPr/>
            </a:pPr>
            <a:r>
              <a:rPr lang="en-US" sz="1400" dirty="0">
                <a:solidFill>
                  <a:prstClr val="black">
                    <a:lumMod val="95000"/>
                    <a:lumOff val="5000"/>
                  </a:prstClr>
                </a:solidFill>
              </a:rPr>
              <a:t>Completed the roll out of the updated SCR approach to the Project Staff by October 17, 2018</a:t>
            </a:r>
          </a:p>
          <a:p>
            <a:pPr lvl="2">
              <a:lnSpc>
                <a:spcPct val="100000"/>
              </a:lnSpc>
              <a:spcBef>
                <a:spcPts val="600"/>
              </a:spcBef>
              <a:spcAft>
                <a:spcPts val="600"/>
              </a:spcAft>
              <a:buFont typeface="Wingdings" panose="05000000000000000000" pitchFamily="2" charset="2"/>
              <a:buChar char="ü"/>
              <a:defRPr/>
            </a:pPr>
            <a:r>
              <a:rPr lang="en-US" sz="1400" dirty="0">
                <a:solidFill>
                  <a:prstClr val="black">
                    <a:lumMod val="95000"/>
                    <a:lumOff val="5000"/>
                  </a:prstClr>
                </a:solidFill>
              </a:rPr>
              <a:t>Conducted two SCR Overview webcasts for PPOCs, all committees, Workgroups and RPMS on November 13, 2018.  Approximately 400 participants called into the webcast.   </a:t>
            </a:r>
          </a:p>
          <a:p>
            <a:pPr lvl="2">
              <a:lnSpc>
                <a:spcPct val="100000"/>
              </a:lnSpc>
              <a:spcBef>
                <a:spcPts val="600"/>
              </a:spcBef>
              <a:spcAft>
                <a:spcPts val="600"/>
              </a:spcAft>
              <a:buFont typeface="Wingdings" panose="05000000000000000000" pitchFamily="2" charset="2"/>
              <a:buChar char="ü"/>
              <a:defRPr/>
            </a:pPr>
            <a:r>
              <a:rPr lang="en-US" sz="1400" dirty="0">
                <a:solidFill>
                  <a:prstClr val="black">
                    <a:lumMod val="95000"/>
                    <a:lumOff val="5000"/>
                  </a:prstClr>
                </a:solidFill>
              </a:rPr>
              <a:t>The updated SCR approach was effective November 1, 2019.  The remaining process to be rolled out is the formal County Design Input process.  Drafted the County Design Input process.  Expected rollout in January 2019.</a:t>
            </a:r>
          </a:p>
          <a:p>
            <a:pPr lvl="1">
              <a:lnSpc>
                <a:spcPct val="100000"/>
              </a:lnSpc>
              <a:spcBef>
                <a:spcPts val="300"/>
              </a:spcBef>
              <a:spcAft>
                <a:spcPts val="300"/>
              </a:spcAft>
              <a:buClr>
                <a:schemeClr val="accent1"/>
              </a:buClr>
              <a:defRPr/>
            </a:pPr>
            <a:r>
              <a:rPr lang="en-US" sz="1800" dirty="0">
                <a:solidFill>
                  <a:prstClr val="black">
                    <a:lumMod val="95000"/>
                    <a:lumOff val="5000"/>
                  </a:prstClr>
                </a:solidFill>
              </a:rPr>
              <a:t>Upcoming:</a:t>
            </a:r>
          </a:p>
          <a:p>
            <a:pPr lvl="2">
              <a:lnSpc>
                <a:spcPct val="100000"/>
              </a:lnSpc>
              <a:spcBef>
                <a:spcPts val="300"/>
              </a:spcBef>
              <a:spcAft>
                <a:spcPts val="300"/>
              </a:spcAft>
              <a:buClr>
                <a:schemeClr val="accent1"/>
              </a:buClr>
              <a:defRPr/>
            </a:pPr>
            <a:r>
              <a:rPr lang="en-US" sz="1400" dirty="0">
                <a:solidFill>
                  <a:prstClr val="black">
                    <a:lumMod val="95000"/>
                    <a:lumOff val="5000"/>
                  </a:prstClr>
                </a:solidFill>
              </a:rPr>
              <a:t>Continue to monitor and review the anomalies to the SCR scorecards</a:t>
            </a:r>
          </a:p>
          <a:p>
            <a:pPr lvl="2">
              <a:lnSpc>
                <a:spcPct val="100000"/>
              </a:lnSpc>
              <a:spcBef>
                <a:spcPts val="300"/>
              </a:spcBef>
              <a:spcAft>
                <a:spcPts val="300"/>
              </a:spcAft>
              <a:buClr>
                <a:schemeClr val="accent1"/>
              </a:buClr>
              <a:defRPr/>
            </a:pPr>
            <a:r>
              <a:rPr lang="en-US" sz="1400" dirty="0">
                <a:solidFill>
                  <a:prstClr val="black">
                    <a:lumMod val="95000"/>
                    <a:lumOff val="5000"/>
                  </a:prstClr>
                </a:solidFill>
              </a:rPr>
              <a:t>Add County Request for Policy Clarification (CRPC) tracking in JIRA SCR Tracking Tool</a:t>
            </a:r>
          </a:p>
          <a:p>
            <a:pPr lvl="2">
              <a:lnSpc>
                <a:spcPct val="100000"/>
              </a:lnSpc>
              <a:spcBef>
                <a:spcPts val="300"/>
              </a:spcBef>
              <a:spcAft>
                <a:spcPts val="300"/>
              </a:spcAft>
              <a:buClr>
                <a:schemeClr val="accent1"/>
              </a:buClr>
              <a:defRPr/>
            </a:pPr>
            <a:r>
              <a:rPr lang="en-US" sz="1400" dirty="0">
                <a:solidFill>
                  <a:prstClr val="black">
                    <a:lumMod val="95000"/>
                    <a:lumOff val="5000"/>
                  </a:prstClr>
                </a:solidFill>
              </a:rPr>
              <a:t>Update M&amp;O Handbook</a:t>
            </a:r>
          </a:p>
          <a:p>
            <a:pPr lvl="2">
              <a:lnSpc>
                <a:spcPct val="100000"/>
              </a:lnSpc>
              <a:spcBef>
                <a:spcPts val="300"/>
              </a:spcBef>
              <a:spcAft>
                <a:spcPts val="300"/>
              </a:spcAft>
              <a:buClr>
                <a:schemeClr val="accent1"/>
              </a:buClr>
              <a:defRPr/>
            </a:pPr>
            <a:r>
              <a:rPr lang="en-US" sz="1400" dirty="0">
                <a:solidFill>
                  <a:prstClr val="black">
                    <a:lumMod val="95000"/>
                    <a:lumOff val="5000"/>
                  </a:prstClr>
                </a:solidFill>
              </a:rPr>
              <a:t>Drafted County Design Input Project Process</a:t>
            </a:r>
          </a:p>
          <a:p>
            <a:pPr lvl="2">
              <a:lnSpc>
                <a:spcPct val="100000"/>
              </a:lnSpc>
              <a:spcBef>
                <a:spcPts val="300"/>
              </a:spcBef>
              <a:spcAft>
                <a:spcPts val="300"/>
              </a:spcAft>
              <a:buClr>
                <a:schemeClr val="accent1"/>
              </a:buClr>
              <a:defRPr/>
            </a:pPr>
            <a:r>
              <a:rPr lang="en-US" sz="1400" dirty="0">
                <a:solidFill>
                  <a:prstClr val="black">
                    <a:lumMod val="95000"/>
                    <a:lumOff val="5000"/>
                  </a:prstClr>
                </a:solidFill>
              </a:rPr>
              <a:t>Drafted County Input Process</a:t>
            </a:r>
          </a:p>
          <a:p>
            <a:pPr marL="0" indent="0">
              <a:spcBef>
                <a:spcPts val="600"/>
              </a:spcBef>
              <a:spcAft>
                <a:spcPts val="600"/>
              </a:spcAft>
              <a:buClr>
                <a:srgbClr val="5B9BD5"/>
              </a:buClr>
              <a:buNone/>
            </a:pPr>
            <a:endParaRPr lang="en-US" sz="24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a:t> CalACES SCR Approach</a:t>
            </a:r>
          </a:p>
        </p:txBody>
      </p:sp>
    </p:spTree>
    <p:extLst>
      <p:ext uri="{BB962C8B-B14F-4D97-AF65-F5344CB8AC3E}">
        <p14:creationId xmlns:p14="http://schemas.microsoft.com/office/powerpoint/2010/main" val="1899514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3D06-5F3E-4373-AC08-F8DADDF6623E}"/>
              </a:ext>
            </a:extLst>
          </p:cNvPr>
          <p:cNvSpPr>
            <a:spLocks noGrp="1"/>
          </p:cNvSpPr>
          <p:nvPr>
            <p:ph type="title"/>
          </p:nvPr>
        </p:nvSpPr>
        <p:spPr/>
        <p:txBody>
          <a:bodyPr/>
          <a:lstStyle/>
          <a:p>
            <a:r>
              <a:rPr lang="en-CA" sz="3600" dirty="0"/>
              <a:t>SPG Scorecard Update</a:t>
            </a:r>
            <a:endParaRPr lang="en-US" sz="3600" dirty="0"/>
          </a:p>
        </p:txBody>
      </p:sp>
      <p:sp>
        <p:nvSpPr>
          <p:cNvPr id="3" name="Content Placeholder 2">
            <a:extLst>
              <a:ext uri="{FF2B5EF4-FFF2-40B4-BE49-F238E27FC236}">
                <a16:creationId xmlns:a16="http://schemas.microsoft.com/office/drawing/2014/main" id="{ABCDAFB5-A401-415D-B58B-80C731BD41CD}"/>
              </a:ext>
            </a:extLst>
          </p:cNvPr>
          <p:cNvSpPr>
            <a:spLocks noGrp="1"/>
          </p:cNvSpPr>
          <p:nvPr>
            <p:ph idx="1"/>
          </p:nvPr>
        </p:nvSpPr>
        <p:spPr>
          <a:xfrm>
            <a:off x="84297" y="1412254"/>
            <a:ext cx="4763005" cy="5259167"/>
          </a:xfrm>
        </p:spPr>
        <p:txBody>
          <a:bodyPr>
            <a:normAutofit lnSpcReduction="10000"/>
          </a:bodyPr>
          <a:lstStyle/>
          <a:p>
            <a:pPr lvl="1">
              <a:buFont typeface="Arial" panose="020B0604020202020204" pitchFamily="34" charset="0"/>
              <a:buChar char="•"/>
            </a:pPr>
            <a:r>
              <a:rPr lang="en-US" sz="1800" dirty="0"/>
              <a:t>SPG scorecard six month pilot was rolled out in August of 2018.</a:t>
            </a:r>
          </a:p>
          <a:p>
            <a:pPr marL="324000" lvl="1" indent="0">
              <a:buNone/>
            </a:pPr>
            <a:endParaRPr lang="en-US" sz="1800" dirty="0"/>
          </a:p>
          <a:p>
            <a:pPr lvl="1">
              <a:buFont typeface="Arial" panose="020B0604020202020204" pitchFamily="34" charset="0"/>
              <a:buChar char="•"/>
            </a:pPr>
            <a:r>
              <a:rPr lang="en-US" sz="1800" dirty="0"/>
              <a:t>Since August, The following SCRs have been approved through SPG with scorecard results in the following priorities:</a:t>
            </a:r>
          </a:p>
          <a:p>
            <a:pPr lvl="1">
              <a:buFont typeface="Arial" panose="020B0604020202020204" pitchFamily="34" charset="0"/>
              <a:buChar char="•"/>
            </a:pPr>
            <a:endParaRPr lang="en-US" sz="1800" dirty="0"/>
          </a:p>
          <a:p>
            <a:pPr lvl="2"/>
            <a:r>
              <a:rPr lang="en-US" sz="1600" b="1" dirty="0"/>
              <a:t>CalACES North (82 SCRs)</a:t>
            </a:r>
            <a:r>
              <a:rPr lang="en-US" sz="1600" dirty="0"/>
              <a:t>:</a:t>
            </a:r>
          </a:p>
          <a:p>
            <a:pPr lvl="3">
              <a:buFont typeface="Wingdings" panose="05000000000000000000" pitchFamily="2" charset="2"/>
              <a:buChar char="§"/>
            </a:pPr>
            <a:r>
              <a:rPr lang="en-US" sz="1600" dirty="0"/>
              <a:t>22 Critical </a:t>
            </a:r>
          </a:p>
          <a:p>
            <a:pPr lvl="3">
              <a:buFont typeface="Wingdings" panose="05000000000000000000" pitchFamily="2" charset="2"/>
              <a:buChar char="§"/>
            </a:pPr>
            <a:r>
              <a:rPr lang="en-US" sz="1600" dirty="0"/>
              <a:t>30 High</a:t>
            </a:r>
          </a:p>
          <a:p>
            <a:pPr lvl="3">
              <a:buFont typeface="Wingdings" panose="05000000000000000000" pitchFamily="2" charset="2"/>
              <a:buChar char="§"/>
            </a:pPr>
            <a:r>
              <a:rPr lang="en-US" sz="1600" dirty="0"/>
              <a:t>25 Medium</a:t>
            </a:r>
          </a:p>
          <a:p>
            <a:pPr lvl="3">
              <a:buFont typeface="Wingdings" panose="05000000000000000000" pitchFamily="2" charset="2"/>
              <a:buChar char="§"/>
            </a:pPr>
            <a:r>
              <a:rPr lang="en-US" sz="1600" dirty="0"/>
              <a:t>  5 Low</a:t>
            </a:r>
          </a:p>
          <a:p>
            <a:pPr lvl="2"/>
            <a:r>
              <a:rPr lang="en-US" sz="1600" b="1" dirty="0"/>
              <a:t>CalACES South (109 SCRs)</a:t>
            </a:r>
            <a:r>
              <a:rPr lang="en-US" sz="1600" dirty="0"/>
              <a:t>:</a:t>
            </a:r>
          </a:p>
          <a:p>
            <a:pPr lvl="3">
              <a:buFont typeface="Wingdings" panose="05000000000000000000" pitchFamily="2" charset="2"/>
              <a:buChar char="§"/>
            </a:pPr>
            <a:r>
              <a:rPr lang="en-US" sz="1600" dirty="0"/>
              <a:t>31 Critical </a:t>
            </a:r>
          </a:p>
          <a:p>
            <a:pPr lvl="3">
              <a:buFont typeface="Wingdings" panose="05000000000000000000" pitchFamily="2" charset="2"/>
              <a:buChar char="§"/>
            </a:pPr>
            <a:r>
              <a:rPr lang="en-US" sz="1600" dirty="0"/>
              <a:t>56 High</a:t>
            </a:r>
          </a:p>
          <a:p>
            <a:pPr lvl="3">
              <a:buFont typeface="Wingdings" panose="05000000000000000000" pitchFamily="2" charset="2"/>
              <a:buChar char="§"/>
            </a:pPr>
            <a:r>
              <a:rPr lang="en-US" sz="1600" dirty="0"/>
              <a:t>22 Medium</a:t>
            </a:r>
          </a:p>
          <a:p>
            <a:pPr lvl="3">
              <a:buFont typeface="Wingdings" panose="05000000000000000000" pitchFamily="2" charset="2"/>
              <a:buChar char="§"/>
            </a:pPr>
            <a:r>
              <a:rPr lang="en-US" sz="1600" dirty="0"/>
              <a:t>  0 Low</a:t>
            </a:r>
            <a:endParaRPr lang="en-US" sz="1800" b="1" dirty="0"/>
          </a:p>
          <a:p>
            <a:pPr marL="0" indent="0">
              <a:buNone/>
            </a:pPr>
            <a:endParaRPr lang="en-US" dirty="0"/>
          </a:p>
          <a:p>
            <a:pPr lvl="1">
              <a:buFont typeface="Arial" panose="020B0604020202020204" pitchFamily="34" charset="0"/>
              <a:buChar char="•"/>
            </a:pPr>
            <a:r>
              <a:rPr lang="en-US" sz="1800" dirty="0"/>
              <a:t>In Progress - QA process to review the responses to questions and results of the scorecard.  </a:t>
            </a:r>
          </a:p>
          <a:p>
            <a:pPr marL="0" indent="0">
              <a:buNone/>
            </a:pPr>
            <a:endParaRPr lang="en-US" b="1" dirty="0"/>
          </a:p>
          <a:p>
            <a:endParaRPr lang="en-US" dirty="0"/>
          </a:p>
          <a:p>
            <a:pPr marL="0" indent="0">
              <a:buNone/>
            </a:pPr>
            <a:endParaRPr lang="en-US" dirty="0"/>
          </a:p>
        </p:txBody>
      </p:sp>
      <p:pic>
        <p:nvPicPr>
          <p:cNvPr id="5" name="Picture 4">
            <a:extLst>
              <a:ext uri="{FF2B5EF4-FFF2-40B4-BE49-F238E27FC236}">
                <a16:creationId xmlns:a16="http://schemas.microsoft.com/office/drawing/2014/main" id="{E007C2FE-5FF7-4AC7-AACE-EFB8B7438BEC}"/>
              </a:ext>
            </a:extLst>
          </p:cNvPr>
          <p:cNvPicPr>
            <a:picLocks noChangeAspect="1"/>
          </p:cNvPicPr>
          <p:nvPr/>
        </p:nvPicPr>
        <p:blipFill>
          <a:blip r:embed="rId2"/>
          <a:stretch>
            <a:fillRect/>
          </a:stretch>
        </p:blipFill>
        <p:spPr>
          <a:xfrm>
            <a:off x="4958418" y="1526458"/>
            <a:ext cx="3971731" cy="5246584"/>
          </a:xfrm>
          <a:prstGeom prst="rect">
            <a:avLst/>
          </a:prstGeom>
        </p:spPr>
      </p:pic>
    </p:spTree>
    <p:extLst>
      <p:ext uri="{BB962C8B-B14F-4D97-AF65-F5344CB8AC3E}">
        <p14:creationId xmlns:p14="http://schemas.microsoft.com/office/powerpoint/2010/main" val="4027795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a:t>Informational Items</a:t>
            </a:r>
          </a:p>
        </p:txBody>
      </p:sp>
    </p:spTree>
    <p:extLst>
      <p:ext uri="{BB962C8B-B14F-4D97-AF65-F5344CB8AC3E}">
        <p14:creationId xmlns:p14="http://schemas.microsoft.com/office/powerpoint/2010/main" val="368269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3D06-5F3E-4373-AC08-F8DADDF6623E}"/>
              </a:ext>
            </a:extLst>
          </p:cNvPr>
          <p:cNvSpPr>
            <a:spLocks noGrp="1"/>
          </p:cNvSpPr>
          <p:nvPr>
            <p:ph type="title"/>
          </p:nvPr>
        </p:nvSpPr>
        <p:spPr>
          <a:xfrm>
            <a:off x="581191" y="687475"/>
            <a:ext cx="9201905" cy="565254"/>
          </a:xfrm>
        </p:spPr>
        <p:txBody>
          <a:bodyPr/>
          <a:lstStyle/>
          <a:p>
            <a:r>
              <a:rPr lang="en-US" sz="3300" dirty="0"/>
              <a:t>SPG Scorecard Calculation Breakdown</a:t>
            </a:r>
          </a:p>
        </p:txBody>
      </p:sp>
      <p:sp>
        <p:nvSpPr>
          <p:cNvPr id="3" name="Content Placeholder 2">
            <a:extLst>
              <a:ext uri="{FF2B5EF4-FFF2-40B4-BE49-F238E27FC236}">
                <a16:creationId xmlns:a16="http://schemas.microsoft.com/office/drawing/2014/main" id="{ABCDAFB5-A401-415D-B58B-80C731BD41CD}"/>
              </a:ext>
            </a:extLst>
          </p:cNvPr>
          <p:cNvSpPr>
            <a:spLocks noGrp="1"/>
          </p:cNvSpPr>
          <p:nvPr>
            <p:ph idx="1"/>
          </p:nvPr>
        </p:nvSpPr>
        <p:spPr>
          <a:xfrm>
            <a:off x="448092" y="1476162"/>
            <a:ext cx="8478194" cy="3545663"/>
          </a:xfrm>
        </p:spPr>
        <p:txBody>
          <a:bodyPr>
            <a:normAutofit fontScale="77500" lnSpcReduction="20000"/>
          </a:bodyPr>
          <a:lstStyle/>
          <a:p>
            <a:pPr marL="0" indent="0">
              <a:buNone/>
            </a:pPr>
            <a:r>
              <a:rPr lang="en-US" sz="2200" b="1" dirty="0">
                <a:solidFill>
                  <a:schemeClr val="tx1"/>
                </a:solidFill>
              </a:rPr>
              <a:t>3 Main Sections to the SPG Scorecard:</a:t>
            </a:r>
          </a:p>
          <a:p>
            <a:pPr marL="0" indent="0">
              <a:buNone/>
            </a:pPr>
            <a:endParaRPr lang="en-US" sz="1000" b="1" dirty="0">
              <a:solidFill>
                <a:schemeClr val="tx1"/>
              </a:solidFill>
            </a:endParaRPr>
          </a:p>
          <a:p>
            <a:pPr marL="457200" indent="-457200">
              <a:buFont typeface="+mj-lt"/>
              <a:buAutoNum type="arabicPeriod"/>
            </a:pPr>
            <a:r>
              <a:rPr lang="en-US" sz="2200" dirty="0"/>
              <a:t>Change Request Information</a:t>
            </a:r>
          </a:p>
          <a:p>
            <a:pPr lvl="2"/>
            <a:r>
              <a:rPr lang="en-US" sz="1800" dirty="0"/>
              <a:t>3 questions</a:t>
            </a:r>
          </a:p>
          <a:p>
            <a:pPr lvl="2"/>
            <a:r>
              <a:rPr lang="en-US" sz="1800" dirty="0"/>
              <a:t>Each question weighted equally at 33% (3 questions x .33 = 1.00)</a:t>
            </a:r>
          </a:p>
          <a:p>
            <a:pPr lvl="2"/>
            <a:r>
              <a:rPr lang="en-US" sz="1800" dirty="0"/>
              <a:t>Section has a 20% overall weighted score</a:t>
            </a:r>
          </a:p>
          <a:p>
            <a:pPr lvl="2"/>
            <a:endParaRPr lang="en-US" sz="1800" dirty="0"/>
          </a:p>
          <a:p>
            <a:pPr marL="457200" indent="-457200">
              <a:buFont typeface="+mj-lt"/>
              <a:buAutoNum type="arabicPeriod"/>
            </a:pPr>
            <a:r>
              <a:rPr lang="en-US" sz="2200" dirty="0"/>
              <a:t>Business Impact</a:t>
            </a:r>
          </a:p>
          <a:p>
            <a:pPr lvl="2"/>
            <a:r>
              <a:rPr lang="en-US" sz="1800" dirty="0"/>
              <a:t>5 questions</a:t>
            </a:r>
          </a:p>
          <a:p>
            <a:pPr lvl="2"/>
            <a:r>
              <a:rPr lang="en-US" sz="1800" dirty="0"/>
              <a:t>Each question weighted equally at 20% (5 questions x .20 = 1.00)</a:t>
            </a:r>
          </a:p>
          <a:p>
            <a:pPr lvl="2"/>
            <a:r>
              <a:rPr lang="en-US" sz="1800" dirty="0"/>
              <a:t>Section has a 50% overall weighted score</a:t>
            </a:r>
          </a:p>
          <a:p>
            <a:pPr marL="630000" lvl="2" indent="0">
              <a:buNone/>
            </a:pPr>
            <a:endParaRPr lang="en-US" sz="1800" dirty="0"/>
          </a:p>
          <a:p>
            <a:pPr marL="457200" indent="-457200">
              <a:buFont typeface="+mj-lt"/>
              <a:buAutoNum type="arabicPeriod"/>
            </a:pPr>
            <a:r>
              <a:rPr lang="en-US" sz="2200" dirty="0"/>
              <a:t>Migration Impact</a:t>
            </a:r>
          </a:p>
          <a:p>
            <a:pPr lvl="2"/>
            <a:r>
              <a:rPr lang="en-US" sz="1800" dirty="0"/>
              <a:t>1 question</a:t>
            </a:r>
          </a:p>
          <a:p>
            <a:pPr lvl="2"/>
            <a:r>
              <a:rPr lang="en-US" sz="1800" dirty="0"/>
              <a:t>1 question weighted at 100% (1 question x 1.00 = 1.00)</a:t>
            </a:r>
          </a:p>
          <a:p>
            <a:pPr lvl="2"/>
            <a:r>
              <a:rPr lang="en-US" sz="1800" dirty="0"/>
              <a:t>Section has a 30% overall weighted score</a:t>
            </a:r>
          </a:p>
          <a:p>
            <a:pPr marL="630000" lvl="2" indent="0">
              <a:buNone/>
            </a:pPr>
            <a:endParaRPr lang="en-US" sz="1800" dirty="0"/>
          </a:p>
          <a:p>
            <a:pPr marL="630000" lvl="2" indent="0">
              <a:buNone/>
            </a:pPr>
            <a:endParaRPr lang="en-US" sz="700" dirty="0"/>
          </a:p>
          <a:p>
            <a:pPr marL="0" indent="0">
              <a:buNone/>
            </a:pPr>
            <a:endParaRPr lang="en-US" b="1" dirty="0">
              <a:solidFill>
                <a:schemeClr val="tx1"/>
              </a:solidFill>
            </a:endParaRPr>
          </a:p>
          <a:p>
            <a:pPr marL="0" indent="0">
              <a:buNone/>
            </a:pPr>
            <a:endParaRPr lang="en-US" sz="700" b="1" dirty="0">
              <a:solidFill>
                <a:schemeClr val="tx1"/>
              </a:solidFill>
            </a:endParaRPr>
          </a:p>
          <a:p>
            <a:pPr marL="0" indent="0">
              <a:lnSpc>
                <a:spcPct val="110000"/>
              </a:lnSpc>
              <a:buNone/>
            </a:pPr>
            <a:r>
              <a:rPr lang="en-US" sz="2100" b="1" dirty="0">
                <a:solidFill>
                  <a:schemeClr val="tx1"/>
                </a:solidFill>
              </a:rPr>
              <a:t>SPG Scorecard Priorities &amp; Score Ranges:</a:t>
            </a:r>
          </a:p>
          <a:p>
            <a:pPr marL="0" indent="0">
              <a:lnSpc>
                <a:spcPct val="110000"/>
              </a:lnSpc>
              <a:buNone/>
            </a:pPr>
            <a:endParaRPr lang="en-US" b="1" dirty="0">
              <a:solidFill>
                <a:schemeClr val="tx1"/>
              </a:solidFill>
            </a:endParaRPr>
          </a:p>
          <a:p>
            <a:pPr marL="0" indent="0">
              <a:lnSpc>
                <a:spcPct val="110000"/>
              </a:lnSpc>
              <a:buNone/>
            </a:pPr>
            <a:endParaRPr lang="en-US" b="1" dirty="0">
              <a:solidFill>
                <a:schemeClr val="tx1"/>
              </a:solidFill>
            </a:endParaRPr>
          </a:p>
          <a:p>
            <a:pPr marL="0" indent="0">
              <a:lnSpc>
                <a:spcPct val="110000"/>
              </a:lnSpc>
              <a:buNone/>
            </a:pPr>
            <a:endParaRPr lang="en-US" b="1" dirty="0">
              <a:solidFill>
                <a:schemeClr val="tx1"/>
              </a:solidFill>
            </a:endParaRPr>
          </a:p>
          <a:p>
            <a:pPr marL="0" indent="0">
              <a:lnSpc>
                <a:spcPct val="110000"/>
              </a:lnSpc>
              <a:buNone/>
            </a:pPr>
            <a:endParaRPr lang="en-US" sz="1800" dirty="0"/>
          </a:p>
          <a:p>
            <a:pPr marL="0" indent="0">
              <a:buNone/>
            </a:pPr>
            <a:endParaRPr lang="en-US" dirty="0"/>
          </a:p>
          <a:p>
            <a:pPr marL="0" indent="0">
              <a:buNone/>
            </a:pPr>
            <a:endParaRPr lang="en-US" b="1" dirty="0"/>
          </a:p>
          <a:p>
            <a:endParaRPr lang="en-US" dirty="0"/>
          </a:p>
          <a:p>
            <a:pPr marL="0" indent="0">
              <a:buNone/>
            </a:pPr>
            <a:endParaRPr lang="en-US" dirty="0"/>
          </a:p>
        </p:txBody>
      </p:sp>
      <p:graphicFrame>
        <p:nvGraphicFramePr>
          <p:cNvPr id="7" name="Table 6">
            <a:extLst>
              <a:ext uri="{FF2B5EF4-FFF2-40B4-BE49-F238E27FC236}">
                <a16:creationId xmlns:a16="http://schemas.microsoft.com/office/drawing/2014/main" id="{2B974C00-69E8-436A-9B52-61C281228B98}"/>
              </a:ext>
            </a:extLst>
          </p:cNvPr>
          <p:cNvGraphicFramePr>
            <a:graphicFrameLocks noGrp="1"/>
          </p:cNvGraphicFramePr>
          <p:nvPr>
            <p:extLst/>
          </p:nvPr>
        </p:nvGraphicFramePr>
        <p:xfrm>
          <a:off x="581192" y="4810188"/>
          <a:ext cx="7950199" cy="1733550"/>
        </p:xfrm>
        <a:graphic>
          <a:graphicData uri="http://schemas.openxmlformats.org/drawingml/2006/table">
            <a:tbl>
              <a:tblPr/>
              <a:tblGrid>
                <a:gridCol w="675735">
                  <a:extLst>
                    <a:ext uri="{9D8B030D-6E8A-4147-A177-3AD203B41FA5}">
                      <a16:colId xmlns:a16="http://schemas.microsoft.com/office/drawing/2014/main" val="424946911"/>
                    </a:ext>
                  </a:extLst>
                </a:gridCol>
                <a:gridCol w="799461">
                  <a:extLst>
                    <a:ext uri="{9D8B030D-6E8A-4147-A177-3AD203B41FA5}">
                      <a16:colId xmlns:a16="http://schemas.microsoft.com/office/drawing/2014/main" val="2513534210"/>
                    </a:ext>
                  </a:extLst>
                </a:gridCol>
                <a:gridCol w="675735">
                  <a:extLst>
                    <a:ext uri="{9D8B030D-6E8A-4147-A177-3AD203B41FA5}">
                      <a16:colId xmlns:a16="http://schemas.microsoft.com/office/drawing/2014/main" val="146868464"/>
                    </a:ext>
                  </a:extLst>
                </a:gridCol>
                <a:gridCol w="5799268">
                  <a:extLst>
                    <a:ext uri="{9D8B030D-6E8A-4147-A177-3AD203B41FA5}">
                      <a16:colId xmlns:a16="http://schemas.microsoft.com/office/drawing/2014/main" val="643092495"/>
                    </a:ext>
                  </a:extLst>
                </a:gridCol>
              </a:tblGrid>
              <a:tr h="190500">
                <a:tc gridSpan="4">
                  <a:txBody>
                    <a:bodyPr/>
                    <a:lstStyle/>
                    <a:p>
                      <a:pPr algn="ctr" fontAlgn="b"/>
                      <a:r>
                        <a:rPr lang="en-US" sz="1000" b="1" i="0" u="none" strike="noStrike" dirty="0">
                          <a:solidFill>
                            <a:srgbClr val="FFFFFF"/>
                          </a:solidFill>
                          <a:effectLst/>
                          <a:latin typeface="Calibri" panose="020F0502020204030204" pitchFamily="34" charset="0"/>
                        </a:rPr>
                        <a:t>SPG Scorecard Priorities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92145852"/>
                  </a:ext>
                </a:extLst>
              </a:tr>
              <a:tr h="200025">
                <a:tc>
                  <a:txBody>
                    <a:bodyPr/>
                    <a:lstStyle/>
                    <a:p>
                      <a:pPr algn="ctr" fontAlgn="b"/>
                      <a:r>
                        <a:rPr lang="en-US" sz="1000" b="1" i="0" u="none" strike="noStrike" dirty="0">
                          <a:solidFill>
                            <a:srgbClr val="FFFFFF"/>
                          </a:solidFill>
                          <a:effectLst/>
                          <a:latin typeface="Calibri" panose="020F0502020204030204" pitchFamily="34" charset="0"/>
                        </a:rPr>
                        <a:t>Min Range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000" b="1" i="0" u="none" strike="noStrike" dirty="0">
                          <a:solidFill>
                            <a:srgbClr val="FFFFFF"/>
                          </a:solidFill>
                          <a:effectLst/>
                          <a:latin typeface="Calibri" panose="020F0502020204030204" pitchFamily="34" charset="0"/>
                        </a:rPr>
                        <a:t>Max Range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000" b="1" i="0" u="none" strike="noStrike" dirty="0">
                          <a:solidFill>
                            <a:srgbClr val="FFFFFF"/>
                          </a:solidFill>
                          <a:effectLst/>
                          <a:latin typeface="Calibri" panose="020F0502020204030204" pitchFamily="34" charset="0"/>
                        </a:rPr>
                        <a:t>Priority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000" b="1" i="0" u="none" strike="noStrike" dirty="0">
                          <a:solidFill>
                            <a:srgbClr val="FFFFFF"/>
                          </a:solidFill>
                          <a:effectLst/>
                          <a:latin typeface="Calibri" panose="020F0502020204030204" pitchFamily="34" charset="0"/>
                        </a:rPr>
                        <a:t>Definitions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815189652"/>
                  </a:ext>
                </a:extLst>
              </a:tr>
              <a:tr h="333375">
                <a:tc>
                  <a:txBody>
                    <a:bodyPr/>
                    <a:lstStyle/>
                    <a:p>
                      <a:pPr algn="ctr" fontAlgn="ctr"/>
                      <a:r>
                        <a:rPr lang="en-US" sz="1000" b="0" i="0" u="none" strike="noStrike" dirty="0">
                          <a:solidFill>
                            <a:srgbClr val="000000"/>
                          </a:solidFill>
                          <a:effectLst/>
                          <a:latin typeface="Calibri" panose="020F0502020204030204" pitchFamily="34" charset="0"/>
                        </a:rPr>
                        <a:t>85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Calibri" panose="020F0502020204030204" pitchFamily="34"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dirty="0">
                          <a:solidFill>
                            <a:srgbClr val="FFFFFF"/>
                          </a:solidFill>
                          <a:effectLst/>
                          <a:latin typeface="Calibri" panose="020F0502020204030204" pitchFamily="34" charset="0"/>
                        </a:rPr>
                        <a:t>Critical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dirty="0">
                          <a:solidFill>
                            <a:srgbClr val="000000"/>
                          </a:solidFill>
                          <a:effectLst/>
                          <a:latin typeface="Calibri" panose="020F0502020204030204" pitchFamily="34" charset="0"/>
                        </a:rPr>
                        <a:t>Work stoppage will occur and no alternative procedure exists OR Regulatory, Program Directive or Contractual Requirements will not be met.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739400"/>
                  </a:ext>
                </a:extLst>
              </a:tr>
              <a:tr h="333375">
                <a:tc>
                  <a:txBody>
                    <a:bodyPr/>
                    <a:lstStyle/>
                    <a:p>
                      <a:pPr algn="ctr" fontAlgn="ctr"/>
                      <a:r>
                        <a:rPr lang="en-US" sz="1000" b="0" i="0" u="none" strike="noStrike" dirty="0">
                          <a:solidFill>
                            <a:srgbClr val="000000"/>
                          </a:solidFill>
                          <a:effectLst/>
                          <a:latin typeface="Calibri" panose="020F0502020204030204" pitchFamily="34" charset="0"/>
                        </a:rPr>
                        <a:t>70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Calibri" panose="020F0502020204030204" pitchFamily="34" charset="0"/>
                        </a:rPr>
                        <a:t>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dirty="0">
                          <a:solidFill>
                            <a:srgbClr val="000000"/>
                          </a:solidFill>
                          <a:effectLst/>
                          <a:latin typeface="Calibri" panose="020F05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b"/>
                      <a:r>
                        <a:rPr lang="en-US" sz="1000" b="0" i="0" u="none" strike="noStrike" dirty="0">
                          <a:solidFill>
                            <a:srgbClr val="000000"/>
                          </a:solidFill>
                          <a:effectLst/>
                          <a:latin typeface="Calibri" panose="020F0502020204030204" pitchFamily="34" charset="0"/>
                        </a:rPr>
                        <a:t>High impact to Caseload and/or Workers OR Alternative Procedure requires excessive time, cost and/or resources.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737540"/>
                  </a:ext>
                </a:extLst>
              </a:tr>
              <a:tr h="333375">
                <a:tc>
                  <a:txBody>
                    <a:bodyPr/>
                    <a:lstStyle/>
                    <a:p>
                      <a:pPr algn="ctr" fontAlgn="ctr"/>
                      <a:r>
                        <a:rPr lang="en-US" sz="1000" b="0" i="0" u="none" strike="noStrike" dirty="0">
                          <a:solidFill>
                            <a:srgbClr val="000000"/>
                          </a:solidFill>
                          <a:effectLst/>
                          <a:latin typeface="Calibri" panose="020F0502020204030204" pitchFamily="34" charset="0"/>
                        </a:rPr>
                        <a:t>45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Calibri" panose="020F0502020204030204" pitchFamily="34"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dirty="0">
                          <a:solidFill>
                            <a:srgbClr val="000000"/>
                          </a:solidFill>
                          <a:effectLst/>
                          <a:latin typeface="Calibri" panose="020F05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panose="020F0502020204030204" pitchFamily="34" charset="0"/>
                        </a:rPr>
                        <a:t>Moderate impact to Caseload and/or Workers OR Alternative Procedure requires some increase in time, cost and/or resources.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8872750"/>
                  </a:ext>
                </a:extLst>
              </a:tr>
              <a:tr h="342900">
                <a:tc>
                  <a:txBody>
                    <a:bodyPr/>
                    <a:lstStyle/>
                    <a:p>
                      <a:pPr algn="ctr" fontAlgn="ctr"/>
                      <a:r>
                        <a:rPr lang="en-US" sz="10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dirty="0">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000" b="0" i="0" u="none" strike="noStrike" dirty="0">
                          <a:solidFill>
                            <a:srgbClr val="000000"/>
                          </a:solidFill>
                          <a:effectLst/>
                          <a:latin typeface="Calibri" panose="020F0502020204030204" pitchFamily="34" charset="0"/>
                        </a:rPr>
                        <a:t>Minimal impact to Caseload and/or Workers OR Alternative Procedure in place with minimal time, cost and/or resources. Also considered “nice to have” and are useful to pad out a release.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566855"/>
                  </a:ext>
                </a:extLst>
              </a:tr>
            </a:tbl>
          </a:graphicData>
        </a:graphic>
      </p:graphicFrame>
    </p:spTree>
    <p:extLst>
      <p:ext uri="{BB962C8B-B14F-4D97-AF65-F5344CB8AC3E}">
        <p14:creationId xmlns:p14="http://schemas.microsoft.com/office/powerpoint/2010/main" val="9498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49BF3-5C62-4FEE-A10B-19872F294E71}"/>
              </a:ext>
            </a:extLst>
          </p:cNvPr>
          <p:cNvSpPr>
            <a:spLocks noGrp="1"/>
          </p:cNvSpPr>
          <p:nvPr>
            <p:ph type="title"/>
          </p:nvPr>
        </p:nvSpPr>
        <p:spPr>
          <a:xfrm>
            <a:off x="581192" y="687475"/>
            <a:ext cx="8798782" cy="565254"/>
          </a:xfrm>
        </p:spPr>
        <p:txBody>
          <a:bodyPr>
            <a:noAutofit/>
          </a:bodyPr>
          <a:lstStyle/>
          <a:p>
            <a:r>
              <a:rPr lang="en-US" sz="3300" dirty="0"/>
              <a:t>SPG Scorecard Calculation Breakdown</a:t>
            </a:r>
            <a:endParaRPr lang="en-US" sz="3300" dirty="0">
              <a:solidFill>
                <a:srgbClr val="FF0000"/>
              </a:solidFill>
            </a:endParaRPr>
          </a:p>
        </p:txBody>
      </p:sp>
      <p:sp>
        <p:nvSpPr>
          <p:cNvPr id="4" name="Content Placeholder 3">
            <a:extLst>
              <a:ext uri="{FF2B5EF4-FFF2-40B4-BE49-F238E27FC236}">
                <a16:creationId xmlns:a16="http://schemas.microsoft.com/office/drawing/2014/main" id="{335A4590-BF8D-421D-B054-C274FD71E18C}"/>
              </a:ext>
            </a:extLst>
          </p:cNvPr>
          <p:cNvSpPr>
            <a:spLocks noGrp="1"/>
          </p:cNvSpPr>
          <p:nvPr>
            <p:ph idx="1"/>
          </p:nvPr>
        </p:nvSpPr>
        <p:spPr>
          <a:xfrm>
            <a:off x="381725" y="1387674"/>
            <a:ext cx="2656447" cy="5212229"/>
          </a:xfrm>
        </p:spPr>
        <p:txBody>
          <a:bodyPr>
            <a:normAutofit/>
          </a:bodyPr>
          <a:lstStyle/>
          <a:p>
            <a:pPr marL="0" indent="0">
              <a:buClrTx/>
              <a:buSzTx/>
              <a:buNone/>
              <a:defRPr/>
            </a:pPr>
            <a:r>
              <a:rPr lang="en-US" sz="1200" b="1" dirty="0">
                <a:solidFill>
                  <a:srgbClr val="0070C0"/>
                </a:solidFill>
                <a:latin typeface="Calibri" panose="020F0502020204030204" pitchFamily="34" charset="0"/>
                <a:cs typeface="Calibri" panose="020F0502020204030204" pitchFamily="34" charset="0"/>
              </a:rPr>
              <a:t>CHANGE REQUEST INFORMATION</a:t>
            </a:r>
          </a:p>
          <a:p>
            <a:pPr marL="0" lvl="0" indent="0">
              <a:buClrTx/>
              <a:buSzTx/>
              <a:buNone/>
              <a:defRPr/>
            </a:pPr>
            <a:endParaRPr lang="en-US" sz="1200" b="1" dirty="0">
              <a:solidFill>
                <a:srgbClr val="000000"/>
              </a:solidFill>
              <a:latin typeface="Calibri" panose="020F0502020204030204" pitchFamily="34" charset="0"/>
              <a:cs typeface="Calibri" panose="020F0502020204030204" pitchFamily="34" charset="0"/>
            </a:endParaRPr>
          </a:p>
          <a:p>
            <a:pPr marL="0" lvl="0" indent="0">
              <a:buClrTx/>
              <a:buSzTx/>
              <a:buNone/>
              <a:defRPr/>
            </a:pPr>
            <a:r>
              <a:rPr lang="en-US" sz="1200" b="1" dirty="0">
                <a:solidFill>
                  <a:srgbClr val="000000"/>
                </a:solidFill>
                <a:latin typeface="Calibri" panose="020F0502020204030204" pitchFamily="34" charset="0"/>
                <a:cs typeface="Calibri" panose="020F0502020204030204" pitchFamily="34" charset="0"/>
              </a:rPr>
              <a:t>1) Change Request Type: </a:t>
            </a:r>
            <a:endParaRPr lang="en-US" sz="1200" dirty="0">
              <a:solidFill>
                <a:srgbClr val="000000"/>
              </a:solidFill>
              <a:latin typeface="Calibri" panose="020F0502020204030204" pitchFamily="34" charset="0"/>
              <a:cs typeface="Calibri" panose="020F0502020204030204" pitchFamily="34" charset="0"/>
            </a:endParaRP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DSR (County) (0)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Individual Data Change (15)</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Data Change (30)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Enhancement (45)</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Operational (60)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Policy Re-design (75)</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New Policy (100)</a:t>
            </a:r>
          </a:p>
          <a:p>
            <a:pPr marL="0" lvl="0" indent="0">
              <a:buClrTx/>
              <a:buSzTx/>
              <a:buNone/>
              <a:defRPr/>
            </a:pPr>
            <a:endParaRPr lang="en-US" sz="1200" dirty="0">
              <a:solidFill>
                <a:schemeClr val="tx1"/>
              </a:solidFill>
              <a:latin typeface="Calibri" panose="020F0502020204030204" pitchFamily="34" charset="0"/>
              <a:cs typeface="Calibri" panose="020F0502020204030204" pitchFamily="34" charset="0"/>
            </a:endParaRPr>
          </a:p>
          <a:p>
            <a:pPr marL="0" lvl="0" indent="0">
              <a:buClrTx/>
              <a:buSzTx/>
              <a:buNone/>
              <a:defRPr/>
            </a:pPr>
            <a:r>
              <a:rPr lang="en-US" sz="1200" b="1" dirty="0">
                <a:solidFill>
                  <a:schemeClr val="tx1"/>
                </a:solidFill>
                <a:latin typeface="Calibri" panose="020F0502020204030204" pitchFamily="34" charset="0"/>
                <a:cs typeface="Calibri" panose="020F0502020204030204" pitchFamily="34" charset="0"/>
              </a:rPr>
              <a:t>(2) Reason for Request: </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Other – Please Specify (0)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County Specific Policy or Request (20)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Operational Necessity (40)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New Policy/Policy Redesign (60)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Committee Priority (80)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JPA/PSC Strategic Initiative (100)</a:t>
            </a:r>
          </a:p>
          <a:p>
            <a:pPr marL="0" lvl="0" indent="0">
              <a:buClrTx/>
              <a:buSzTx/>
              <a:buNone/>
              <a:defRPr/>
            </a:pPr>
            <a:endParaRPr lang="en-US" sz="1200" dirty="0">
              <a:solidFill>
                <a:schemeClr val="tx1"/>
              </a:solidFill>
              <a:latin typeface="Calibri" panose="020F0502020204030204" pitchFamily="34" charset="0"/>
              <a:cs typeface="Calibri" panose="020F0502020204030204" pitchFamily="34" charset="0"/>
            </a:endParaRPr>
          </a:p>
          <a:p>
            <a:pPr marL="0" lvl="0" indent="0">
              <a:buClrTx/>
              <a:buSzTx/>
              <a:buNone/>
              <a:defRPr/>
            </a:pPr>
            <a:r>
              <a:rPr lang="en-US" sz="1200" b="1" dirty="0">
                <a:solidFill>
                  <a:schemeClr val="tx1"/>
                </a:solidFill>
                <a:latin typeface="Calibri" panose="020F0502020204030204" pitchFamily="34" charset="0"/>
                <a:cs typeface="Calibri" panose="020F0502020204030204" pitchFamily="34" charset="0"/>
              </a:rPr>
              <a:t>(3) Potential Risk if not Implemented Timely:</a:t>
            </a:r>
            <a:endParaRPr lang="en-US" sz="1200" dirty="0">
              <a:solidFill>
                <a:schemeClr val="tx1"/>
              </a:solidFill>
              <a:latin typeface="Calibri" panose="020F0502020204030204" pitchFamily="34" charset="0"/>
              <a:cs typeface="Calibri" panose="020F0502020204030204" pitchFamily="34" charset="0"/>
            </a:endParaRP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None (0)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Resource Efficiency (15)</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System Performance (30)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Potential Litigation (45)</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In Litigation/Court Judgment (60)</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Impact to Customer (75)</a:t>
            </a:r>
          </a:p>
          <a:p>
            <a:pPr marL="0" indent="0">
              <a:lnSpc>
                <a:spcPct val="80000"/>
              </a:lnSpc>
              <a:buClrTx/>
              <a:buSzTx/>
              <a:buNone/>
              <a:defRPr/>
            </a:pPr>
            <a:r>
              <a:rPr lang="en-US" sz="1200" dirty="0">
                <a:solidFill>
                  <a:schemeClr val="accent2">
                    <a:lumMod val="75000"/>
                  </a:schemeClr>
                </a:solidFill>
                <a:latin typeface="Calibri" panose="020F0502020204030204" pitchFamily="34" charset="0"/>
                <a:cs typeface="Calibri" panose="020F0502020204030204" pitchFamily="34" charset="0"/>
              </a:rPr>
              <a:t>o </a:t>
            </a:r>
            <a:r>
              <a:rPr lang="en-US" sz="1200" dirty="0">
                <a:latin typeface="Calibri" panose="020F0502020204030204" pitchFamily="34" charset="0"/>
                <a:cs typeface="Calibri" panose="020F0502020204030204" pitchFamily="34" charset="0"/>
              </a:rPr>
              <a:t>Increased Error Rates (100)</a:t>
            </a:r>
          </a:p>
          <a:p>
            <a:endParaRPr lang="en-US" dirty="0"/>
          </a:p>
        </p:txBody>
      </p:sp>
      <p:sp>
        <p:nvSpPr>
          <p:cNvPr id="7" name="Content Placeholder 3">
            <a:extLst>
              <a:ext uri="{FF2B5EF4-FFF2-40B4-BE49-F238E27FC236}">
                <a16:creationId xmlns:a16="http://schemas.microsoft.com/office/drawing/2014/main" id="{26632418-2F2E-4EE6-B690-628124F02D9D}"/>
              </a:ext>
            </a:extLst>
          </p:cNvPr>
          <p:cNvSpPr txBox="1">
            <a:spLocks/>
          </p:cNvSpPr>
          <p:nvPr/>
        </p:nvSpPr>
        <p:spPr>
          <a:xfrm>
            <a:off x="3134034" y="1417169"/>
            <a:ext cx="2772696" cy="5426083"/>
          </a:xfrm>
          <a:prstGeom prst="rect">
            <a:avLst/>
          </a:prstGeom>
        </p:spPr>
        <p:txBody>
          <a:bodyPr vert="horz" lIns="91440" tIns="45720" rIns="91440" bIns="45720" rtlCol="0" anchor="t">
            <a:normAutofit fontScale="55000" lnSpcReduction="20000"/>
          </a:bodyPr>
          <a:lstStyle>
            <a:lvl1pPr marL="306000" indent="-306000" algn="l" defTabSz="457200" rtl="0" eaLnBrk="1" latinLnBrk="0" hangingPunct="1">
              <a:spcBef>
                <a:spcPts val="0"/>
              </a:spcBef>
              <a:spcAft>
                <a:spcPts val="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ts val="0"/>
              </a:spcBef>
              <a:spcAft>
                <a:spcPts val="0"/>
              </a:spcAft>
              <a:buClr>
                <a:schemeClr val="accent2"/>
              </a:buClr>
              <a:buSzPct val="92000"/>
              <a:buFont typeface="Wingdings" panose="05000000000000000000" pitchFamily="2" charset="2"/>
              <a:buChar char="v"/>
              <a:defRPr sz="1600" kern="1200">
                <a:solidFill>
                  <a:schemeClr val="tx2"/>
                </a:solidFill>
                <a:latin typeface="+mn-lt"/>
                <a:ea typeface="+mn-ea"/>
                <a:cs typeface="+mn-cs"/>
              </a:defRPr>
            </a:lvl2pPr>
            <a:lvl3pPr marL="900000" indent="-270000" algn="l" defTabSz="457200" rtl="0" eaLnBrk="1" latinLnBrk="0" hangingPunct="1">
              <a:spcBef>
                <a:spcPts val="0"/>
              </a:spcBef>
              <a:spcAft>
                <a:spcPts val="0"/>
              </a:spcAft>
              <a:buClr>
                <a:schemeClr val="accent2"/>
              </a:buClr>
              <a:buSzPct val="92000"/>
              <a:buFont typeface="Arial" panose="020B0604020202020204" pitchFamily="34" charset="0"/>
              <a:buChar char="•"/>
              <a:defRPr sz="1400" kern="1200">
                <a:solidFill>
                  <a:schemeClr val="tx2"/>
                </a:solidFill>
                <a:latin typeface="+mn-lt"/>
                <a:ea typeface="+mn-ea"/>
                <a:cs typeface="+mn-cs"/>
              </a:defRPr>
            </a:lvl3pPr>
            <a:lvl4pPr marL="124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1" i="0" u="none" strike="noStrike" kern="120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rPr>
              <a:t>BUSINESS IMPACT ASSESSMENT</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2200" b="1"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1" i="0" u="none" strike="noStrike" kern="1200" cap="none" spc="0" normalizeH="0" baseline="0" noProof="0" dirty="0">
                <a:ln>
                  <a:noFill/>
                </a:ln>
                <a:solidFill>
                  <a:srgbClr val="464646"/>
                </a:solidFill>
                <a:effectLst/>
                <a:uLnTx/>
                <a:uFillTx/>
                <a:latin typeface="Calibri" panose="020F0502020204030204"/>
                <a:ea typeface="+mn-ea"/>
                <a:cs typeface="+mn-cs"/>
              </a:rPr>
              <a:t>(1) How many Counties are impacted by the Requested Change? </a:t>
            </a:r>
            <a:endParaRPr kumimoji="0" lang="en-US" sz="2200" b="0"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0 (20)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1 (40)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2 – 20 (60)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21 – 39 (80)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40 (100)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22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1" i="0" u="none" strike="noStrike" kern="1200" cap="none" spc="0" normalizeH="0" baseline="0" noProof="0" dirty="0">
                <a:ln>
                  <a:noFill/>
                </a:ln>
                <a:solidFill>
                  <a:srgbClr val="464646"/>
                </a:solidFill>
                <a:effectLst/>
                <a:uLnTx/>
                <a:uFillTx/>
                <a:latin typeface="Calibri" panose="020F0502020204030204"/>
                <a:ea typeface="+mn-ea"/>
                <a:cs typeface="+mn-cs"/>
              </a:rPr>
              <a:t>(2) Does the requested change directly impact benefits provided to Recipients? </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No (20)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Yes (100)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2200" b="0"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1" i="0" u="none" strike="noStrike" kern="1200" cap="none" spc="0" normalizeH="0" baseline="0" noProof="0" dirty="0">
                <a:ln>
                  <a:noFill/>
                </a:ln>
                <a:solidFill>
                  <a:srgbClr val="464646"/>
                </a:solidFill>
                <a:effectLst/>
                <a:uLnTx/>
                <a:uFillTx/>
                <a:latin typeface="Calibri" panose="020F0502020204030204"/>
                <a:ea typeface="+mn-ea"/>
                <a:cs typeface="+mn-cs"/>
              </a:rPr>
              <a:t>(3) Approximate population impacted by this change request.</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0 – 500 (20)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501 – 2,000 (40)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2,001 – 10,000 (60)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10,001 – 50,000 (80)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50,000+ (100)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2200" b="0"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1" i="0" u="none" strike="noStrike" kern="1200" cap="none" spc="0" normalizeH="0" baseline="0" noProof="0" dirty="0">
                <a:ln>
                  <a:noFill/>
                </a:ln>
                <a:solidFill>
                  <a:srgbClr val="464646"/>
                </a:solidFill>
                <a:effectLst/>
                <a:uLnTx/>
                <a:uFillTx/>
                <a:latin typeface="Calibri" panose="020F0502020204030204"/>
                <a:ea typeface="+mn-ea"/>
                <a:cs typeface="+mn-cs"/>
              </a:rPr>
              <a:t>(4) Can the change be handled through a reasonable alternative procedure, business process change or training?</a:t>
            </a:r>
            <a:endParaRPr kumimoji="0" lang="en-US" sz="2200" b="0"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Yes (20)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No (100)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2200" b="1"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1" i="0" u="none" strike="noStrike" kern="1200" cap="none" spc="0" normalizeH="0" baseline="0" noProof="0" dirty="0">
                <a:ln>
                  <a:noFill/>
                </a:ln>
                <a:solidFill>
                  <a:srgbClr val="464646"/>
                </a:solidFill>
                <a:effectLst/>
                <a:uLnTx/>
                <a:uFillTx/>
                <a:latin typeface="Calibri" panose="020F0502020204030204"/>
                <a:ea typeface="+mn-ea"/>
                <a:cs typeface="+mn-cs"/>
              </a:rPr>
              <a:t>(5) What is the estimated Effective Date:</a:t>
            </a:r>
            <a:endParaRPr kumimoji="0" lang="en-US" sz="2200" b="0"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Not Applicable (0)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Over a Year from Now (20)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In 7 – 12 Months (40)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In 4 – 6 Months (60)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In 0 – 3 Months (80)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2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2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Past Due (100)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306000" marR="0" lvl="0" indent="-306000" algn="l" defTabSz="457200" rtl="0" eaLnBrk="1" fontAlgn="auto" latinLnBrk="0" hangingPunct="1">
              <a:lnSpc>
                <a:spcPct val="100000"/>
              </a:lnSpc>
              <a:spcBef>
                <a:spcPts val="0"/>
              </a:spcBef>
              <a:spcAft>
                <a:spcPts val="0"/>
              </a:spcAft>
              <a:buClr>
                <a:srgbClr val="ED7D31"/>
              </a:buClr>
              <a:buSzPct val="92000"/>
              <a:buFont typeface="Wingdings 2" panose="05020102010507070707" pitchFamily="18" charset="2"/>
              <a:buChar char=""/>
              <a:tabLst/>
              <a:defRPr/>
            </a:pPr>
            <a:endParaRPr kumimoji="0" lang="en-US" sz="1800" b="0" i="0" u="none" strike="noStrike" kern="1200" cap="none" spc="0" normalizeH="0" baseline="0" noProof="0" dirty="0">
              <a:ln>
                <a:noFill/>
              </a:ln>
              <a:solidFill>
                <a:srgbClr val="44546A"/>
              </a:solidFill>
              <a:effectLst/>
              <a:uLnTx/>
              <a:uFillTx/>
              <a:latin typeface="Century Gothic"/>
              <a:ea typeface="+mn-ea"/>
              <a:cs typeface="+mn-cs"/>
            </a:endParaRPr>
          </a:p>
        </p:txBody>
      </p:sp>
      <p:sp>
        <p:nvSpPr>
          <p:cNvPr id="8" name="Content Placeholder 3">
            <a:extLst>
              <a:ext uri="{FF2B5EF4-FFF2-40B4-BE49-F238E27FC236}">
                <a16:creationId xmlns:a16="http://schemas.microsoft.com/office/drawing/2014/main" id="{170C59FB-4D44-4693-B627-DCB504172F65}"/>
              </a:ext>
            </a:extLst>
          </p:cNvPr>
          <p:cNvSpPr txBox="1">
            <a:spLocks/>
          </p:cNvSpPr>
          <p:nvPr/>
        </p:nvSpPr>
        <p:spPr>
          <a:xfrm>
            <a:off x="6098857" y="1402422"/>
            <a:ext cx="2927156" cy="5212229"/>
          </a:xfrm>
          <a:prstGeom prst="rect">
            <a:avLst/>
          </a:prstGeom>
        </p:spPr>
        <p:txBody>
          <a:bodyPr vert="horz" lIns="91440" tIns="45720" rIns="91440" bIns="45720" rtlCol="0" anchor="t">
            <a:normAutofit/>
          </a:bodyPr>
          <a:lstStyle>
            <a:lvl1pPr marL="306000" indent="-306000" algn="l" defTabSz="457200" rtl="0" eaLnBrk="1" latinLnBrk="0" hangingPunct="1">
              <a:spcBef>
                <a:spcPts val="0"/>
              </a:spcBef>
              <a:spcAft>
                <a:spcPts val="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ts val="0"/>
              </a:spcBef>
              <a:spcAft>
                <a:spcPts val="0"/>
              </a:spcAft>
              <a:buClr>
                <a:schemeClr val="accent2"/>
              </a:buClr>
              <a:buSzPct val="92000"/>
              <a:buFont typeface="Wingdings" panose="05000000000000000000" pitchFamily="2" charset="2"/>
              <a:buChar char="v"/>
              <a:defRPr sz="1600" kern="1200">
                <a:solidFill>
                  <a:schemeClr val="tx2"/>
                </a:solidFill>
                <a:latin typeface="+mn-lt"/>
                <a:ea typeface="+mn-ea"/>
                <a:cs typeface="+mn-cs"/>
              </a:defRPr>
            </a:lvl2pPr>
            <a:lvl3pPr marL="900000" indent="-270000" algn="l" defTabSz="457200" rtl="0" eaLnBrk="1" latinLnBrk="0" hangingPunct="1">
              <a:spcBef>
                <a:spcPts val="0"/>
              </a:spcBef>
              <a:spcAft>
                <a:spcPts val="0"/>
              </a:spcAft>
              <a:buClr>
                <a:schemeClr val="accent2"/>
              </a:buClr>
              <a:buSzPct val="92000"/>
              <a:buFont typeface="Arial" panose="020B0604020202020204" pitchFamily="34" charset="0"/>
              <a:buChar char="•"/>
              <a:defRPr sz="1400" kern="1200">
                <a:solidFill>
                  <a:schemeClr val="tx2"/>
                </a:solidFill>
                <a:latin typeface="+mn-lt"/>
                <a:ea typeface="+mn-ea"/>
                <a:cs typeface="+mn-cs"/>
              </a:defRPr>
            </a:lvl3pPr>
            <a:lvl4pPr marL="124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1" i="0" u="none" strike="noStrike" kern="120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rPr>
              <a:t>MIGRATION IMPACT ASSESSMENT</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r>
              <a:rPr kumimoji="0" lang="en-US" sz="1200" b="1" i="0" u="none" strike="noStrike" kern="1200" cap="none" spc="0" normalizeH="0" baseline="0" noProof="0" dirty="0">
                <a:ln>
                  <a:noFill/>
                </a:ln>
                <a:solidFill>
                  <a:srgbClr val="464646"/>
                </a:solidFill>
                <a:effectLst/>
                <a:uLnTx/>
                <a:uFillTx/>
                <a:latin typeface="Calibri" panose="020F0502020204030204"/>
                <a:ea typeface="+mn-ea"/>
                <a:cs typeface="+mn-cs"/>
              </a:rPr>
              <a:t>(1) What is the Migration Impact on the Requested Change? </a:t>
            </a:r>
            <a:endParaRPr kumimoji="0" lang="en-US" sz="1200" b="0" i="0" u="none" strike="noStrike" kern="1200" cap="none" spc="0" normalizeH="0" baseline="0" noProof="0" dirty="0">
              <a:ln>
                <a:noFill/>
              </a:ln>
              <a:solidFill>
                <a:srgbClr val="464646"/>
              </a:solidFill>
              <a:effectLst/>
              <a:uLnTx/>
              <a:uFillTx/>
              <a:latin typeface="Calibri" panose="020F0502020204030204"/>
              <a:ea typeface="+mn-ea"/>
              <a:cs typeface="+mn-cs"/>
            </a:endParaRPr>
          </a:p>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1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Introduces a Significant Design Difference (15)</a:t>
            </a:r>
          </a:p>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1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Introduces a Minor Design Difference (30)</a:t>
            </a:r>
          </a:p>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1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No Impact - County/System Specific (45)</a:t>
            </a:r>
          </a:p>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1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Partially Closes a Design Difference (60)</a:t>
            </a:r>
          </a:p>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1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No Impact – Targeted for same release in C-IV/LRS (75)</a:t>
            </a:r>
          </a:p>
          <a:p>
            <a:pPr marL="0" marR="0" lvl="0" indent="0" algn="l" defTabSz="457200" rtl="0" eaLnBrk="1" fontAlgn="auto" latinLnBrk="0" hangingPunct="1">
              <a:lnSpc>
                <a:spcPct val="80000"/>
              </a:lnSpc>
              <a:spcBef>
                <a:spcPts val="0"/>
              </a:spcBef>
              <a:spcAft>
                <a:spcPts val="0"/>
              </a:spcAft>
              <a:buClrTx/>
              <a:buSzTx/>
              <a:buFont typeface="Wingdings 2" panose="05020102010507070707" pitchFamily="18" charset="2"/>
              <a:buNone/>
              <a:tabLst/>
              <a:defRPr/>
            </a:pPr>
            <a:r>
              <a:rPr kumimoji="0" lang="en-US" sz="1200" b="0" i="0" u="none" strike="noStrike" kern="1200" cap="none" spc="0" normalizeH="0" baseline="0" noProof="0" dirty="0">
                <a:ln>
                  <a:noFill/>
                </a:ln>
                <a:solidFill>
                  <a:srgbClr val="ED7D31">
                    <a:lumMod val="75000"/>
                  </a:srgbClr>
                </a:solidFill>
                <a:effectLst/>
                <a:uLnTx/>
                <a:uFillTx/>
                <a:latin typeface="Calibri" panose="020F0502020204030204" pitchFamily="34" charset="0"/>
                <a:ea typeface="+mn-ea"/>
                <a:cs typeface="Calibri" panose="020F0502020204030204" pitchFamily="34" charset="0"/>
              </a:rPr>
              <a:t>o </a:t>
            </a:r>
            <a:r>
              <a:rPr kumimoji="0" lang="en-US" sz="1200" b="0" i="0" u="none" strike="noStrike" kern="1200" cap="none" spc="0" normalizeH="0" baseline="0" noProof="0" dirty="0">
                <a:ln>
                  <a:noFill/>
                </a:ln>
                <a:solidFill>
                  <a:srgbClr val="44546A"/>
                </a:solidFill>
                <a:effectLst/>
                <a:uLnTx/>
                <a:uFillTx/>
                <a:latin typeface="Calibri" panose="020F0502020204030204" pitchFamily="34" charset="0"/>
                <a:ea typeface="+mn-ea"/>
                <a:cs typeface="Calibri" panose="020F0502020204030204" pitchFamily="34" charset="0"/>
              </a:rPr>
              <a:t>Closes a Design Difference (100)</a:t>
            </a:r>
          </a:p>
          <a:p>
            <a:pPr marL="0" marR="0" lvl="0" indent="0" algn="l" defTabSz="457200" rtl="0" eaLnBrk="1" fontAlgn="auto" latinLnBrk="0" hangingPunct="1">
              <a:lnSpc>
                <a:spcPct val="100000"/>
              </a:lnSpc>
              <a:spcBef>
                <a:spcPts val="0"/>
              </a:spcBef>
              <a:spcAft>
                <a:spcPts val="0"/>
              </a:spcAft>
              <a:buClrTx/>
              <a:buSzTx/>
              <a:buFont typeface="Wingdings 2" panose="05020102010507070707" pitchFamily="18" charset="2"/>
              <a:buNone/>
              <a:tabLst/>
              <a:defRPr/>
            </a:pPr>
            <a:endParaRPr kumimoji="0" lang="en-US" sz="1200" b="0"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
                <a:srgbClr val="ED7D31"/>
              </a:buClr>
              <a:buSzPct val="92000"/>
              <a:buFont typeface="Wingdings 2" panose="05020102010507070707" pitchFamily="18" charset="2"/>
              <a:buNone/>
              <a:tabLst/>
              <a:defRPr/>
            </a:pPr>
            <a:endParaRPr kumimoji="0" lang="en-US" sz="1800" b="0" i="0" u="none" strike="noStrike" kern="1200" cap="none" spc="0" normalizeH="0" baseline="0" noProof="0" dirty="0">
              <a:ln>
                <a:noFill/>
              </a:ln>
              <a:solidFill>
                <a:srgbClr val="44546A"/>
              </a:solidFill>
              <a:effectLst/>
              <a:uLnTx/>
              <a:uFillTx/>
              <a:latin typeface="Century Gothic"/>
              <a:ea typeface="+mn-ea"/>
              <a:cs typeface="+mn-cs"/>
            </a:endParaRPr>
          </a:p>
        </p:txBody>
      </p:sp>
    </p:spTree>
    <p:extLst>
      <p:ext uri="{BB962C8B-B14F-4D97-AF65-F5344CB8AC3E}">
        <p14:creationId xmlns:p14="http://schemas.microsoft.com/office/powerpoint/2010/main" val="26235171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F6B89-69D1-43F3-B580-CF4C926D64D4}"/>
              </a:ext>
            </a:extLst>
          </p:cNvPr>
          <p:cNvSpPr>
            <a:spLocks noGrp="1"/>
          </p:cNvSpPr>
          <p:nvPr>
            <p:ph type="title"/>
          </p:nvPr>
        </p:nvSpPr>
        <p:spPr/>
        <p:txBody>
          <a:bodyPr/>
          <a:lstStyle/>
          <a:p>
            <a:r>
              <a:rPr lang="en-US" dirty="0"/>
              <a:t>SPG Scorecard Example </a:t>
            </a:r>
          </a:p>
        </p:txBody>
      </p:sp>
      <p:graphicFrame>
        <p:nvGraphicFramePr>
          <p:cNvPr id="7" name="Table 6">
            <a:extLst>
              <a:ext uri="{FF2B5EF4-FFF2-40B4-BE49-F238E27FC236}">
                <a16:creationId xmlns:a16="http://schemas.microsoft.com/office/drawing/2014/main" id="{01312D58-EBCF-430A-81DC-A1C2D26AD91B}"/>
              </a:ext>
            </a:extLst>
          </p:cNvPr>
          <p:cNvGraphicFramePr>
            <a:graphicFrameLocks noGrp="1"/>
          </p:cNvGraphicFramePr>
          <p:nvPr>
            <p:extLst/>
          </p:nvPr>
        </p:nvGraphicFramePr>
        <p:xfrm>
          <a:off x="721311" y="1954854"/>
          <a:ext cx="7709513" cy="4476747"/>
        </p:xfrm>
        <a:graphic>
          <a:graphicData uri="http://schemas.openxmlformats.org/drawingml/2006/table">
            <a:tbl>
              <a:tblPr/>
              <a:tblGrid>
                <a:gridCol w="2308045">
                  <a:extLst>
                    <a:ext uri="{9D8B030D-6E8A-4147-A177-3AD203B41FA5}">
                      <a16:colId xmlns:a16="http://schemas.microsoft.com/office/drawing/2014/main" val="3883184224"/>
                    </a:ext>
                  </a:extLst>
                </a:gridCol>
                <a:gridCol w="1378416">
                  <a:extLst>
                    <a:ext uri="{9D8B030D-6E8A-4147-A177-3AD203B41FA5}">
                      <a16:colId xmlns:a16="http://schemas.microsoft.com/office/drawing/2014/main" val="3370513790"/>
                    </a:ext>
                  </a:extLst>
                </a:gridCol>
                <a:gridCol w="889559">
                  <a:extLst>
                    <a:ext uri="{9D8B030D-6E8A-4147-A177-3AD203B41FA5}">
                      <a16:colId xmlns:a16="http://schemas.microsoft.com/office/drawing/2014/main" val="3754700890"/>
                    </a:ext>
                  </a:extLst>
                </a:gridCol>
                <a:gridCol w="1234164">
                  <a:extLst>
                    <a:ext uri="{9D8B030D-6E8A-4147-A177-3AD203B41FA5}">
                      <a16:colId xmlns:a16="http://schemas.microsoft.com/office/drawing/2014/main" val="809673210"/>
                    </a:ext>
                  </a:extLst>
                </a:gridCol>
                <a:gridCol w="945658">
                  <a:extLst>
                    <a:ext uri="{9D8B030D-6E8A-4147-A177-3AD203B41FA5}">
                      <a16:colId xmlns:a16="http://schemas.microsoft.com/office/drawing/2014/main" val="484020616"/>
                    </a:ext>
                  </a:extLst>
                </a:gridCol>
                <a:gridCol w="953671">
                  <a:extLst>
                    <a:ext uri="{9D8B030D-6E8A-4147-A177-3AD203B41FA5}">
                      <a16:colId xmlns:a16="http://schemas.microsoft.com/office/drawing/2014/main" val="3203987731"/>
                    </a:ext>
                  </a:extLst>
                </a:gridCol>
              </a:tblGrid>
              <a:tr h="288306">
                <a:tc gridSpan="6">
                  <a:txBody>
                    <a:bodyPr/>
                    <a:lstStyle/>
                    <a:p>
                      <a:pPr algn="ctr" fontAlgn="ctr"/>
                      <a:r>
                        <a:rPr lang="en-US" sz="1200" b="1" i="0" u="none" strike="noStrike" dirty="0">
                          <a:solidFill>
                            <a:srgbClr val="FFFFFF"/>
                          </a:solidFill>
                          <a:effectLst/>
                          <a:latin typeface="Calibri" panose="020F0502020204030204" pitchFamily="34" charset="0"/>
                        </a:rPr>
                        <a:t>Weighting Average Calculation</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39516318"/>
                  </a:ext>
                </a:extLst>
              </a:tr>
              <a:tr h="160170">
                <a:tc>
                  <a:txBody>
                    <a:bodyPr/>
                    <a:lstStyle/>
                    <a:p>
                      <a:pPr algn="ctr" fontAlgn="ctr"/>
                      <a:r>
                        <a:rPr lang="en-US" sz="900" b="1" i="0" u="none" strike="noStrike" dirty="0">
                          <a:solidFill>
                            <a:srgbClr val="000000"/>
                          </a:solidFill>
                          <a:effectLst/>
                          <a:latin typeface="Calibri" panose="020F0502020204030204" pitchFamily="34" charset="0"/>
                        </a:rPr>
                        <a:t>Change Request Info (20%)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Value Entered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Line Item Score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Section % Multiplier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Section Score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dirty="0">
                          <a:solidFill>
                            <a:srgbClr val="000000"/>
                          </a:solidFill>
                          <a:effectLst/>
                          <a:latin typeface="Calibri" panose="020F0502020204030204" pitchFamily="34" charset="0"/>
                        </a:rPr>
                        <a:t>Normalized Score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424736618"/>
                  </a:ext>
                </a:extLst>
              </a:tr>
              <a:tr h="160170">
                <a:tc>
                  <a:txBody>
                    <a:bodyPr/>
                    <a:lstStyle/>
                    <a:p>
                      <a:pPr algn="l" fontAlgn="b"/>
                      <a:r>
                        <a:rPr lang="en-US" sz="900" b="0" i="0" u="none" strike="noStrike" dirty="0">
                          <a:solidFill>
                            <a:srgbClr val="000000"/>
                          </a:solidFill>
                          <a:effectLst/>
                          <a:latin typeface="Calibri" panose="020F0502020204030204" pitchFamily="34" charset="0"/>
                        </a:rPr>
                        <a:t>Change Request Type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New Policy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83021928"/>
                  </a:ext>
                </a:extLst>
              </a:tr>
              <a:tr h="160170">
                <a:tc>
                  <a:txBody>
                    <a:bodyPr/>
                    <a:lstStyle/>
                    <a:p>
                      <a:pPr algn="l" fontAlgn="b"/>
                      <a:r>
                        <a:rPr lang="en-US" sz="900" b="0" i="0" u="none" strike="noStrike" dirty="0">
                          <a:solidFill>
                            <a:srgbClr val="000000"/>
                          </a:solidFill>
                          <a:effectLst/>
                          <a:latin typeface="Calibri" panose="020F0502020204030204" pitchFamily="34" charset="0"/>
                        </a:rPr>
                        <a:t>Reason for Change Request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JPA/PSC Strategic Initiative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96410638"/>
                  </a:ext>
                </a:extLst>
              </a:tr>
              <a:tr h="280297">
                <a:tc>
                  <a:txBody>
                    <a:bodyPr/>
                    <a:lstStyle/>
                    <a:p>
                      <a:pPr algn="l" fontAlgn="b"/>
                      <a:r>
                        <a:rPr lang="en-US" sz="900" b="0" i="0" u="none" strike="noStrike" dirty="0">
                          <a:solidFill>
                            <a:srgbClr val="000000"/>
                          </a:solidFill>
                          <a:effectLst/>
                          <a:latin typeface="Calibri" panose="020F0502020204030204" pitchFamily="34" charset="0"/>
                        </a:rPr>
                        <a:t>Potential Risk if not Implemented Timely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Increased Error Rates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42323591"/>
                  </a:ext>
                </a:extLst>
              </a:tr>
              <a:tr h="168178">
                <a:tc>
                  <a:txBody>
                    <a:bodyPr/>
                    <a:lstStyle/>
                    <a:p>
                      <a:pPr algn="r" fontAlgn="b"/>
                      <a:r>
                        <a:rPr lang="en-US" sz="900" b="1" i="0" u="none" strike="noStrike" dirty="0">
                          <a:solidFill>
                            <a:srgbClr val="000000"/>
                          </a:solidFill>
                          <a:effectLst/>
                          <a:latin typeface="Calibri" panose="020F0502020204030204" pitchFamily="34" charset="0"/>
                        </a:rPr>
                        <a:t>Total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8660655"/>
                  </a:ext>
                </a:extLst>
              </a:tr>
              <a:tr h="168178">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5188462"/>
                  </a:ext>
                </a:extLst>
              </a:tr>
              <a:tr h="160170">
                <a:tc>
                  <a:txBody>
                    <a:bodyPr/>
                    <a:lstStyle/>
                    <a:p>
                      <a:pPr algn="ctr" fontAlgn="ctr"/>
                      <a:r>
                        <a:rPr lang="en-US" sz="900" b="1" i="0" u="none" strike="noStrike" dirty="0">
                          <a:solidFill>
                            <a:srgbClr val="000000"/>
                          </a:solidFill>
                          <a:effectLst/>
                          <a:latin typeface="Calibri" panose="020F0502020204030204" pitchFamily="34" charset="0"/>
                        </a:rPr>
                        <a:t>Business Impact (50%)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dirty="0">
                          <a:solidFill>
                            <a:srgbClr val="000000"/>
                          </a:solidFill>
                          <a:effectLst/>
                          <a:latin typeface="Calibri" panose="020F0502020204030204" pitchFamily="34" charset="0"/>
                        </a:rPr>
                        <a:t>Value Entered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Line Item Score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dirty="0">
                          <a:solidFill>
                            <a:srgbClr val="000000"/>
                          </a:solidFill>
                          <a:effectLst/>
                          <a:latin typeface="Calibri" panose="020F0502020204030204" pitchFamily="34" charset="0"/>
                        </a:rPr>
                        <a:t>Section %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dirty="0">
                          <a:solidFill>
                            <a:srgbClr val="000000"/>
                          </a:solidFill>
                          <a:effectLst/>
                          <a:latin typeface="Calibri" panose="020F0502020204030204" pitchFamily="34" charset="0"/>
                        </a:rPr>
                        <a:t>Section Score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dirty="0">
                          <a:solidFill>
                            <a:srgbClr val="000000"/>
                          </a:solidFill>
                          <a:effectLst/>
                          <a:latin typeface="Calibri" panose="020F0502020204030204" pitchFamily="34" charset="0"/>
                        </a:rPr>
                        <a:t>Normalized Score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099755445"/>
                  </a:ext>
                </a:extLst>
              </a:tr>
              <a:tr h="160170">
                <a:tc>
                  <a:txBody>
                    <a:bodyPr/>
                    <a:lstStyle/>
                    <a:p>
                      <a:pPr algn="l" fontAlgn="b"/>
                      <a:r>
                        <a:rPr lang="en-US" sz="900" b="0" i="0" u="none" strike="noStrike" dirty="0">
                          <a:solidFill>
                            <a:srgbClr val="000000"/>
                          </a:solidFill>
                          <a:effectLst/>
                          <a:latin typeface="Calibri" panose="020F0502020204030204" pitchFamily="34" charset="0"/>
                        </a:rPr>
                        <a:t>Counties Impacted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17702370"/>
                  </a:ext>
                </a:extLst>
              </a:tr>
              <a:tr h="160170">
                <a:tc>
                  <a:txBody>
                    <a:bodyPr/>
                    <a:lstStyle/>
                    <a:p>
                      <a:pPr algn="l" fontAlgn="b"/>
                      <a:r>
                        <a:rPr lang="en-US" sz="900" b="0" i="0" u="none" strike="noStrike" dirty="0">
                          <a:solidFill>
                            <a:srgbClr val="000000"/>
                          </a:solidFill>
                          <a:effectLst/>
                          <a:latin typeface="Calibri" panose="020F0502020204030204" pitchFamily="34" charset="0"/>
                        </a:rPr>
                        <a:t>Benefits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27294311"/>
                  </a:ext>
                </a:extLst>
              </a:tr>
              <a:tr h="160170">
                <a:tc>
                  <a:txBody>
                    <a:bodyPr/>
                    <a:lstStyle/>
                    <a:p>
                      <a:pPr algn="l" fontAlgn="b"/>
                      <a:r>
                        <a:rPr lang="en-US" sz="900" b="0" i="0" u="none" strike="noStrike" dirty="0">
                          <a:solidFill>
                            <a:srgbClr val="000000"/>
                          </a:solidFill>
                          <a:effectLst/>
                          <a:latin typeface="Calibri" panose="020F0502020204030204" pitchFamily="34" charset="0"/>
                        </a:rPr>
                        <a:t>Population Impacted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50,000+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78736123"/>
                  </a:ext>
                </a:extLst>
              </a:tr>
              <a:tr h="160170">
                <a:tc>
                  <a:txBody>
                    <a:bodyPr/>
                    <a:lstStyle/>
                    <a:p>
                      <a:pPr algn="l" fontAlgn="b"/>
                      <a:r>
                        <a:rPr lang="en-US" sz="900" b="0" i="0" u="none" strike="noStrike" dirty="0">
                          <a:solidFill>
                            <a:srgbClr val="000000"/>
                          </a:solidFill>
                          <a:effectLst/>
                          <a:latin typeface="Calibri" panose="020F0502020204030204" pitchFamily="34" charset="0"/>
                        </a:rPr>
                        <a:t>Alternative Procedure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51769316"/>
                  </a:ext>
                </a:extLst>
              </a:tr>
              <a:tr h="168178">
                <a:tc>
                  <a:txBody>
                    <a:bodyPr/>
                    <a:lstStyle/>
                    <a:p>
                      <a:pPr algn="l" fontAlgn="b"/>
                      <a:r>
                        <a:rPr lang="en-US" sz="900" b="0" i="0" u="none" strike="noStrike" dirty="0">
                          <a:solidFill>
                            <a:srgbClr val="000000"/>
                          </a:solidFill>
                          <a:effectLst/>
                          <a:latin typeface="Calibri" panose="020F0502020204030204" pitchFamily="34" charset="0"/>
                        </a:rPr>
                        <a:t>Effective Date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Past Due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76176138"/>
                  </a:ext>
                </a:extLst>
              </a:tr>
              <a:tr h="168178">
                <a:tc>
                  <a:txBody>
                    <a:bodyPr/>
                    <a:lstStyle/>
                    <a:p>
                      <a:pPr algn="r" fontAlgn="b"/>
                      <a:r>
                        <a:rPr lang="en-US" sz="900" b="1" i="0" u="none" strike="noStrike" dirty="0">
                          <a:solidFill>
                            <a:srgbClr val="000000"/>
                          </a:solidFill>
                          <a:effectLst/>
                          <a:latin typeface="Calibri" panose="020F0502020204030204" pitchFamily="34" charset="0"/>
                        </a:rPr>
                        <a:t>Total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6335335"/>
                  </a:ext>
                </a:extLst>
              </a:tr>
              <a:tr h="168178">
                <a:tc>
                  <a:txBody>
                    <a:bodyPr/>
                    <a:lstStyle/>
                    <a:p>
                      <a:pPr algn="r" fontAlgn="b"/>
                      <a:r>
                        <a:rPr lang="en-US" sz="900" b="1"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dirty="0">
                          <a:solidFill>
                            <a:srgbClr val="FF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dirty="0">
                          <a:solidFill>
                            <a:srgbClr val="FF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dirty="0">
                          <a:solidFill>
                            <a:srgbClr val="FF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dirty="0">
                          <a:solidFill>
                            <a:srgbClr val="FF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2366661"/>
                  </a:ext>
                </a:extLst>
              </a:tr>
              <a:tr h="160170">
                <a:tc>
                  <a:txBody>
                    <a:bodyPr/>
                    <a:lstStyle/>
                    <a:p>
                      <a:pPr algn="ctr" fontAlgn="ctr"/>
                      <a:r>
                        <a:rPr lang="en-US" sz="900" b="1" i="0" u="none" strike="noStrike" dirty="0">
                          <a:solidFill>
                            <a:srgbClr val="000000"/>
                          </a:solidFill>
                          <a:effectLst/>
                          <a:latin typeface="Calibri" panose="020F0502020204030204" pitchFamily="34" charset="0"/>
                        </a:rPr>
                        <a:t>Migration Impact (30%)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Value Entered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Line Item Score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dirty="0">
                          <a:solidFill>
                            <a:srgbClr val="000000"/>
                          </a:solidFill>
                          <a:effectLst/>
                          <a:latin typeface="Calibri" panose="020F0502020204030204" pitchFamily="34" charset="0"/>
                        </a:rPr>
                        <a:t>Section %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Section Score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dirty="0">
                          <a:solidFill>
                            <a:srgbClr val="000000"/>
                          </a:solidFill>
                          <a:effectLst/>
                          <a:latin typeface="Calibri" panose="020F0502020204030204" pitchFamily="34" charset="0"/>
                        </a:rPr>
                        <a:t>Normalized Score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391030910"/>
                  </a:ext>
                </a:extLst>
              </a:tr>
              <a:tr h="384408">
                <a:tc>
                  <a:txBody>
                    <a:bodyPr/>
                    <a:lstStyle/>
                    <a:p>
                      <a:pPr algn="l" fontAlgn="b"/>
                      <a:r>
                        <a:rPr lang="en-US" sz="900" b="0" i="0" u="none" strike="noStrike" dirty="0">
                          <a:solidFill>
                            <a:srgbClr val="000000"/>
                          </a:solidFill>
                          <a:effectLst/>
                          <a:latin typeface="Calibri" panose="020F0502020204030204" pitchFamily="34" charset="0"/>
                        </a:rPr>
                        <a:t>Design/Implementation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Closes a Design Difference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21674908"/>
                  </a:ext>
                </a:extLst>
              </a:tr>
              <a:tr h="168178">
                <a:tc>
                  <a:txBody>
                    <a:bodyPr/>
                    <a:lstStyle/>
                    <a:p>
                      <a:pPr algn="r" fontAlgn="b"/>
                      <a:r>
                        <a:rPr lang="en-US" sz="900" b="1" i="0" u="none" strike="noStrike" dirty="0">
                          <a:solidFill>
                            <a:srgbClr val="000000"/>
                          </a:solidFill>
                          <a:effectLst/>
                          <a:latin typeface="Calibri" panose="020F0502020204030204" pitchFamily="34" charset="0"/>
                        </a:rPr>
                        <a:t>Total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951904"/>
                  </a:ext>
                </a:extLst>
              </a:tr>
              <a:tr h="160170">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dirty="0">
                          <a:solidFill>
                            <a:srgbClr val="FF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214334169"/>
                  </a:ext>
                </a:extLst>
              </a:tr>
              <a:tr h="160170">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2656423227"/>
                  </a:ext>
                </a:extLst>
              </a:tr>
              <a:tr h="168178">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5489811"/>
                  </a:ext>
                </a:extLst>
              </a:tr>
              <a:tr h="208221">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FFFFFF"/>
                          </a:solidFill>
                          <a:effectLst/>
                          <a:latin typeface="Calibri" panose="020F0502020204030204" pitchFamily="34" charset="0"/>
                        </a:rPr>
                        <a:t>Total Score:</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200" b="1" i="0" u="none" strike="noStrike" dirty="0">
                          <a:solidFill>
                            <a:srgbClr val="FFFFFF"/>
                          </a:solidFill>
                          <a:effectLst/>
                          <a:latin typeface="Calibri" panose="020F0502020204030204" pitchFamily="34" charset="0"/>
                        </a:rPr>
                        <a:t>100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566756909"/>
                  </a:ext>
                </a:extLst>
              </a:tr>
              <a:tr h="168178">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914815"/>
                  </a:ext>
                </a:extLst>
              </a:tr>
              <a:tr h="208221">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FFFFFF"/>
                          </a:solidFill>
                          <a:effectLst/>
                          <a:latin typeface="Calibri" panose="020F0502020204030204" pitchFamily="34" charset="0"/>
                        </a:rPr>
                        <a:t>Priority:</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200" b="1" i="0" u="none" strike="noStrike" dirty="0">
                          <a:solidFill>
                            <a:srgbClr val="FFFFFF"/>
                          </a:solidFill>
                          <a:effectLst/>
                          <a:latin typeface="Calibri" panose="020F0502020204030204" pitchFamily="34" charset="0"/>
                        </a:rPr>
                        <a:t>Critical</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638263574"/>
                  </a:ext>
                </a:extLst>
              </a:tr>
            </a:tbl>
          </a:graphicData>
        </a:graphic>
      </p:graphicFrame>
      <p:sp>
        <p:nvSpPr>
          <p:cNvPr id="3" name="TextBox 2">
            <a:extLst>
              <a:ext uri="{FF2B5EF4-FFF2-40B4-BE49-F238E27FC236}">
                <a16:creationId xmlns:a16="http://schemas.microsoft.com/office/drawing/2014/main" id="{F5B8C2D7-8B43-4E4B-BEBB-407A97B66D4E}"/>
              </a:ext>
            </a:extLst>
          </p:cNvPr>
          <p:cNvSpPr txBox="1"/>
          <p:nvPr/>
        </p:nvSpPr>
        <p:spPr>
          <a:xfrm>
            <a:off x="581192" y="1509487"/>
            <a:ext cx="798975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64646"/>
                </a:solidFill>
                <a:effectLst/>
                <a:uLnTx/>
                <a:uFillTx/>
                <a:latin typeface="Century Gothic"/>
                <a:ea typeface="+mn-ea"/>
                <a:cs typeface="+mn-cs"/>
              </a:rPr>
              <a:t>Example 1:  Top Score 100</a:t>
            </a:r>
          </a:p>
        </p:txBody>
      </p:sp>
    </p:spTree>
    <p:extLst>
      <p:ext uri="{BB962C8B-B14F-4D97-AF65-F5344CB8AC3E}">
        <p14:creationId xmlns:p14="http://schemas.microsoft.com/office/powerpoint/2010/main" val="18518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F6B89-69D1-43F3-B580-CF4C926D64D4}"/>
              </a:ext>
            </a:extLst>
          </p:cNvPr>
          <p:cNvSpPr>
            <a:spLocks noGrp="1"/>
          </p:cNvSpPr>
          <p:nvPr>
            <p:ph type="title"/>
          </p:nvPr>
        </p:nvSpPr>
        <p:spPr/>
        <p:txBody>
          <a:bodyPr/>
          <a:lstStyle/>
          <a:p>
            <a:r>
              <a:rPr lang="en-US" dirty="0"/>
              <a:t>SPG Scorecard Example </a:t>
            </a:r>
          </a:p>
        </p:txBody>
      </p:sp>
      <p:sp>
        <p:nvSpPr>
          <p:cNvPr id="3" name="TextBox 2">
            <a:extLst>
              <a:ext uri="{FF2B5EF4-FFF2-40B4-BE49-F238E27FC236}">
                <a16:creationId xmlns:a16="http://schemas.microsoft.com/office/drawing/2014/main" id="{F5B8C2D7-8B43-4E4B-BEBB-407A97B66D4E}"/>
              </a:ext>
            </a:extLst>
          </p:cNvPr>
          <p:cNvSpPr txBox="1"/>
          <p:nvPr/>
        </p:nvSpPr>
        <p:spPr>
          <a:xfrm>
            <a:off x="581192" y="1509487"/>
            <a:ext cx="7989752"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64646"/>
                </a:solidFill>
                <a:effectLst/>
                <a:uLnTx/>
                <a:uFillTx/>
                <a:latin typeface="Century Gothic"/>
                <a:ea typeface="+mn-ea"/>
                <a:cs typeface="+mn-cs"/>
              </a:rPr>
              <a:t>Example 2: SCR CA-57452/CIV-10892: ACWDL 17-32 -ACWDL 17-32 - Add new Medi-Cal NOA fragments for Failure to Respond</a:t>
            </a:r>
          </a:p>
        </p:txBody>
      </p:sp>
      <p:graphicFrame>
        <p:nvGraphicFramePr>
          <p:cNvPr id="5" name="Table 4">
            <a:extLst>
              <a:ext uri="{FF2B5EF4-FFF2-40B4-BE49-F238E27FC236}">
                <a16:creationId xmlns:a16="http://schemas.microsoft.com/office/drawing/2014/main" id="{D43B8BE0-2553-4F7C-AFA5-D74F49FDFF2E}"/>
              </a:ext>
            </a:extLst>
          </p:cNvPr>
          <p:cNvGraphicFramePr>
            <a:graphicFrameLocks noGrp="1"/>
          </p:cNvGraphicFramePr>
          <p:nvPr>
            <p:extLst/>
          </p:nvPr>
        </p:nvGraphicFramePr>
        <p:xfrm>
          <a:off x="581192" y="2242820"/>
          <a:ext cx="7886700" cy="4361011"/>
        </p:xfrm>
        <a:graphic>
          <a:graphicData uri="http://schemas.openxmlformats.org/drawingml/2006/table">
            <a:tbl>
              <a:tblPr/>
              <a:tblGrid>
                <a:gridCol w="2004104">
                  <a:extLst>
                    <a:ext uri="{9D8B030D-6E8A-4147-A177-3AD203B41FA5}">
                      <a16:colId xmlns:a16="http://schemas.microsoft.com/office/drawing/2014/main" val="1179517320"/>
                    </a:ext>
                  </a:extLst>
                </a:gridCol>
                <a:gridCol w="2386764">
                  <a:extLst>
                    <a:ext uri="{9D8B030D-6E8A-4147-A177-3AD203B41FA5}">
                      <a16:colId xmlns:a16="http://schemas.microsoft.com/office/drawing/2014/main" val="4038888896"/>
                    </a:ext>
                  </a:extLst>
                </a:gridCol>
                <a:gridCol w="771807">
                  <a:extLst>
                    <a:ext uri="{9D8B030D-6E8A-4147-A177-3AD203B41FA5}">
                      <a16:colId xmlns:a16="http://schemas.microsoft.com/office/drawing/2014/main" val="752864337"/>
                    </a:ext>
                  </a:extLst>
                </a:gridCol>
                <a:gridCol w="1070153">
                  <a:extLst>
                    <a:ext uri="{9D8B030D-6E8A-4147-A177-3AD203B41FA5}">
                      <a16:colId xmlns:a16="http://schemas.microsoft.com/office/drawing/2014/main" val="3607518216"/>
                    </a:ext>
                  </a:extLst>
                </a:gridCol>
                <a:gridCol w="823693">
                  <a:extLst>
                    <a:ext uri="{9D8B030D-6E8A-4147-A177-3AD203B41FA5}">
                      <a16:colId xmlns:a16="http://schemas.microsoft.com/office/drawing/2014/main" val="2975700232"/>
                    </a:ext>
                  </a:extLst>
                </a:gridCol>
                <a:gridCol w="830179">
                  <a:extLst>
                    <a:ext uri="{9D8B030D-6E8A-4147-A177-3AD203B41FA5}">
                      <a16:colId xmlns:a16="http://schemas.microsoft.com/office/drawing/2014/main" val="4219796227"/>
                    </a:ext>
                  </a:extLst>
                </a:gridCol>
              </a:tblGrid>
              <a:tr h="275473">
                <a:tc gridSpan="6">
                  <a:txBody>
                    <a:bodyPr/>
                    <a:lstStyle/>
                    <a:p>
                      <a:pPr algn="ctr" fontAlgn="ctr"/>
                      <a:r>
                        <a:rPr lang="en-US" sz="1100" b="1" i="0" u="none" strike="noStrike">
                          <a:solidFill>
                            <a:srgbClr val="FFFFFF"/>
                          </a:solidFill>
                          <a:effectLst/>
                          <a:latin typeface="Calibri" panose="020F0502020204030204" pitchFamily="34" charset="0"/>
                        </a:rPr>
                        <a:t>Weighting Average Calculation</a:t>
                      </a:r>
                    </a:p>
                  </a:txBody>
                  <a:tcPr marL="3826" marR="3826" marT="3826"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9768581"/>
                  </a:ext>
                </a:extLst>
              </a:tr>
              <a:tr h="145389">
                <a:tc>
                  <a:txBody>
                    <a:bodyPr/>
                    <a:lstStyle/>
                    <a:p>
                      <a:pPr algn="ctr" fontAlgn="ctr"/>
                      <a:r>
                        <a:rPr lang="en-US" sz="900" b="1" i="0" u="none" strike="noStrike">
                          <a:solidFill>
                            <a:srgbClr val="000000"/>
                          </a:solidFill>
                          <a:effectLst/>
                          <a:latin typeface="Calibri" panose="020F0502020204030204" pitchFamily="34" charset="0"/>
                        </a:rPr>
                        <a:t>Change Request Info (20%)</a:t>
                      </a:r>
                    </a:p>
                  </a:txBody>
                  <a:tcPr marL="3826" marR="3826" marT="382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Value Entered</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Line Item Score</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Section % Multiplier</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Section Score</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a:solidFill>
                            <a:srgbClr val="000000"/>
                          </a:solidFill>
                          <a:effectLst/>
                          <a:latin typeface="Calibri" panose="020F0502020204030204" pitchFamily="34" charset="0"/>
                        </a:rPr>
                        <a:t>Normalized Score</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37770614"/>
                  </a:ext>
                </a:extLst>
              </a:tr>
              <a:tr h="145389">
                <a:tc>
                  <a:txBody>
                    <a:bodyPr/>
                    <a:lstStyle/>
                    <a:p>
                      <a:pPr algn="l" fontAlgn="b"/>
                      <a:r>
                        <a:rPr lang="en-US" sz="900" b="0" i="0" u="none" strike="noStrike">
                          <a:solidFill>
                            <a:srgbClr val="000000"/>
                          </a:solidFill>
                          <a:effectLst/>
                          <a:latin typeface="Calibri" panose="020F0502020204030204" pitchFamily="34" charset="0"/>
                        </a:rPr>
                        <a:t>Change Request Type</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Policy Re-design</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33%</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25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0794074"/>
                  </a:ext>
                </a:extLst>
              </a:tr>
              <a:tr h="145389">
                <a:tc>
                  <a:txBody>
                    <a:bodyPr/>
                    <a:lstStyle/>
                    <a:p>
                      <a:pPr algn="l" fontAlgn="b"/>
                      <a:r>
                        <a:rPr lang="en-US" sz="900" b="0" i="0" u="none" strike="noStrike">
                          <a:solidFill>
                            <a:srgbClr val="000000"/>
                          </a:solidFill>
                          <a:effectLst/>
                          <a:latin typeface="Calibri" panose="020F0502020204030204" pitchFamily="34" charset="0"/>
                        </a:rPr>
                        <a:t>Reason for Change Request</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New Policy/Policy Redesign</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60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33%</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30688181"/>
                  </a:ext>
                </a:extLst>
              </a:tr>
              <a:tr h="149470">
                <a:tc>
                  <a:txBody>
                    <a:bodyPr/>
                    <a:lstStyle/>
                    <a:p>
                      <a:pPr algn="l" fontAlgn="b"/>
                      <a:r>
                        <a:rPr lang="en-US" sz="900" b="0" i="0" u="none" strike="noStrike">
                          <a:solidFill>
                            <a:srgbClr val="000000"/>
                          </a:solidFill>
                          <a:effectLst/>
                          <a:latin typeface="Calibri" panose="020F0502020204030204" pitchFamily="34" charset="0"/>
                        </a:rPr>
                        <a:t>Potential Risk if not Implemented Timely</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Increased Error Rates</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45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33%</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15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05310901"/>
                  </a:ext>
                </a:extLst>
              </a:tr>
              <a:tr h="149470">
                <a:tc>
                  <a:txBody>
                    <a:bodyPr/>
                    <a:lstStyle/>
                    <a:p>
                      <a:pPr algn="r" fontAlgn="b"/>
                      <a:r>
                        <a:rPr lang="en-US" sz="900" b="1" i="0" u="none" strike="noStrike">
                          <a:solidFill>
                            <a:srgbClr val="000000"/>
                          </a:solidFill>
                          <a:effectLst/>
                          <a:latin typeface="Calibri" panose="020F0502020204030204" pitchFamily="34" charset="0"/>
                        </a:rPr>
                        <a:t>Total</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180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60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12</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4665062"/>
                  </a:ext>
                </a:extLst>
              </a:tr>
              <a:tr h="149470">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535714"/>
                  </a:ext>
                </a:extLst>
              </a:tr>
              <a:tr h="145389">
                <a:tc>
                  <a:txBody>
                    <a:bodyPr/>
                    <a:lstStyle/>
                    <a:p>
                      <a:pPr algn="ctr" fontAlgn="ctr"/>
                      <a:r>
                        <a:rPr lang="en-US" sz="900" b="1" i="0" u="none" strike="noStrike">
                          <a:solidFill>
                            <a:srgbClr val="000000"/>
                          </a:solidFill>
                          <a:effectLst/>
                          <a:latin typeface="Calibri" panose="020F0502020204030204" pitchFamily="34" charset="0"/>
                        </a:rPr>
                        <a:t>Business Impact (50%)</a:t>
                      </a:r>
                    </a:p>
                  </a:txBody>
                  <a:tcPr marL="3826" marR="3826" marT="382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a:solidFill>
                            <a:srgbClr val="000000"/>
                          </a:solidFill>
                          <a:effectLst/>
                          <a:latin typeface="Calibri" panose="020F0502020204030204" pitchFamily="34" charset="0"/>
                        </a:rPr>
                        <a:t>Value Entered</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Line Item Score</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a:solidFill>
                            <a:srgbClr val="000000"/>
                          </a:solidFill>
                          <a:effectLst/>
                          <a:latin typeface="Calibri" panose="020F0502020204030204" pitchFamily="34" charset="0"/>
                        </a:rPr>
                        <a:t>Section % Multiplier</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a:solidFill>
                            <a:srgbClr val="000000"/>
                          </a:solidFill>
                          <a:effectLst/>
                          <a:latin typeface="Calibri" panose="020F0502020204030204" pitchFamily="34" charset="0"/>
                        </a:rPr>
                        <a:t>Section Score</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a:solidFill>
                            <a:srgbClr val="000000"/>
                          </a:solidFill>
                          <a:effectLst/>
                          <a:latin typeface="Calibri" panose="020F0502020204030204" pitchFamily="34" charset="0"/>
                        </a:rPr>
                        <a:t>Normalized Score</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539503158"/>
                  </a:ext>
                </a:extLst>
              </a:tr>
              <a:tr h="145389">
                <a:tc>
                  <a:txBody>
                    <a:bodyPr/>
                    <a:lstStyle/>
                    <a:p>
                      <a:pPr algn="l" fontAlgn="b"/>
                      <a:r>
                        <a:rPr lang="en-US" sz="900" b="0" i="0" u="none" strike="noStrike">
                          <a:solidFill>
                            <a:srgbClr val="000000"/>
                          </a:solidFill>
                          <a:effectLst/>
                          <a:latin typeface="Calibri" panose="020F0502020204030204" pitchFamily="34" charset="0"/>
                        </a:rPr>
                        <a:t>Counties Impacted</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40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8</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96938101"/>
                  </a:ext>
                </a:extLst>
              </a:tr>
              <a:tr h="145389">
                <a:tc>
                  <a:txBody>
                    <a:bodyPr/>
                    <a:lstStyle/>
                    <a:p>
                      <a:pPr algn="l" fontAlgn="b"/>
                      <a:r>
                        <a:rPr lang="en-US" sz="900" b="0" i="0" u="none" strike="noStrike">
                          <a:solidFill>
                            <a:srgbClr val="000000"/>
                          </a:solidFill>
                          <a:effectLst/>
                          <a:latin typeface="Calibri" panose="020F0502020204030204" pitchFamily="34" charset="0"/>
                        </a:rPr>
                        <a:t>Benefits</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No</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4</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3488962"/>
                  </a:ext>
                </a:extLst>
              </a:tr>
              <a:tr h="145389">
                <a:tc>
                  <a:txBody>
                    <a:bodyPr/>
                    <a:lstStyle/>
                    <a:p>
                      <a:pPr algn="l" fontAlgn="b"/>
                      <a:r>
                        <a:rPr lang="en-US" sz="900" b="0" i="0" u="none" strike="noStrike">
                          <a:solidFill>
                            <a:srgbClr val="000000"/>
                          </a:solidFill>
                          <a:effectLst/>
                          <a:latin typeface="Calibri" panose="020F0502020204030204" pitchFamily="34" charset="0"/>
                        </a:rPr>
                        <a:t>Population Impacted</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50,000+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20583392"/>
                  </a:ext>
                </a:extLst>
              </a:tr>
              <a:tr h="145389">
                <a:tc>
                  <a:txBody>
                    <a:bodyPr/>
                    <a:lstStyle/>
                    <a:p>
                      <a:pPr algn="l" fontAlgn="b"/>
                      <a:r>
                        <a:rPr lang="en-US" sz="900" b="0" i="0" u="none" strike="noStrike">
                          <a:solidFill>
                            <a:srgbClr val="000000"/>
                          </a:solidFill>
                          <a:effectLst/>
                          <a:latin typeface="Calibri" panose="020F0502020204030204" pitchFamily="34" charset="0"/>
                        </a:rPr>
                        <a:t>Alternative Procedure</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No</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39683178"/>
                  </a:ext>
                </a:extLst>
              </a:tr>
              <a:tr h="149470">
                <a:tc>
                  <a:txBody>
                    <a:bodyPr/>
                    <a:lstStyle/>
                    <a:p>
                      <a:pPr algn="l" fontAlgn="b"/>
                      <a:r>
                        <a:rPr lang="en-US" sz="900" b="0" i="0" u="none" strike="noStrike">
                          <a:solidFill>
                            <a:srgbClr val="000000"/>
                          </a:solidFill>
                          <a:effectLst/>
                          <a:latin typeface="Calibri" panose="020F0502020204030204" pitchFamily="34" charset="0"/>
                        </a:rPr>
                        <a:t>Effective Date</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Past Due</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20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52332397"/>
                  </a:ext>
                </a:extLst>
              </a:tr>
              <a:tr h="149470">
                <a:tc>
                  <a:txBody>
                    <a:bodyPr/>
                    <a:lstStyle/>
                    <a:p>
                      <a:pPr algn="r" fontAlgn="b"/>
                      <a:r>
                        <a:rPr lang="en-US" sz="900" b="1" i="0" u="none" strike="noStrike">
                          <a:solidFill>
                            <a:srgbClr val="000000"/>
                          </a:solidFill>
                          <a:effectLst/>
                          <a:latin typeface="Calibri" panose="020F0502020204030204" pitchFamily="34" charset="0"/>
                        </a:rPr>
                        <a:t>Total</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360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72</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36</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3387804"/>
                  </a:ext>
                </a:extLst>
              </a:tr>
              <a:tr h="149470">
                <a:tc>
                  <a:txBody>
                    <a:bodyPr/>
                    <a:lstStyle/>
                    <a:p>
                      <a:pPr algn="r" fontAlgn="b"/>
                      <a:r>
                        <a:rPr lang="en-US" sz="900" b="1"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a:solidFill>
                            <a:srgbClr val="FF0000"/>
                          </a:solidFill>
                          <a:effectLst/>
                          <a:latin typeface="Calibri" panose="020F0502020204030204" pitchFamily="34" charset="0"/>
                        </a:rPr>
                        <a:t> </a:t>
                      </a:r>
                    </a:p>
                  </a:txBody>
                  <a:tcPr marL="3826" marR="3826" marT="382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a:solidFill>
                            <a:srgbClr val="FF0000"/>
                          </a:solidFill>
                          <a:effectLst/>
                          <a:latin typeface="Calibri" panose="020F0502020204030204" pitchFamily="34" charset="0"/>
                        </a:rPr>
                        <a:t> </a:t>
                      </a:r>
                    </a:p>
                  </a:txBody>
                  <a:tcPr marL="3826" marR="3826" marT="382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a:solidFill>
                            <a:srgbClr val="FF0000"/>
                          </a:solidFill>
                          <a:effectLst/>
                          <a:latin typeface="Calibri" panose="020F0502020204030204" pitchFamily="34" charset="0"/>
                        </a:rPr>
                        <a:t> </a:t>
                      </a:r>
                    </a:p>
                  </a:txBody>
                  <a:tcPr marL="3826" marR="3826" marT="382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1" i="0" u="none" strike="noStrike">
                          <a:solidFill>
                            <a:srgbClr val="FF0000"/>
                          </a:solidFill>
                          <a:effectLst/>
                          <a:latin typeface="Calibri" panose="020F0502020204030204" pitchFamily="34" charset="0"/>
                        </a:rPr>
                        <a:t> </a:t>
                      </a:r>
                    </a:p>
                  </a:txBody>
                  <a:tcPr marL="3826" marR="3826" marT="382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5275013"/>
                  </a:ext>
                </a:extLst>
              </a:tr>
              <a:tr h="145389">
                <a:tc>
                  <a:txBody>
                    <a:bodyPr/>
                    <a:lstStyle/>
                    <a:p>
                      <a:pPr algn="ctr" fontAlgn="ctr"/>
                      <a:r>
                        <a:rPr lang="en-US" sz="900" b="1" i="0" u="none" strike="noStrike">
                          <a:solidFill>
                            <a:srgbClr val="000000"/>
                          </a:solidFill>
                          <a:effectLst/>
                          <a:latin typeface="Calibri" panose="020F0502020204030204" pitchFamily="34" charset="0"/>
                        </a:rPr>
                        <a:t>Migration Impact (30%)</a:t>
                      </a:r>
                    </a:p>
                  </a:txBody>
                  <a:tcPr marL="3826" marR="3826" marT="382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Value Entered</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Line Item Score</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900" b="1" i="0" u="none" strike="noStrike">
                          <a:solidFill>
                            <a:srgbClr val="000000"/>
                          </a:solidFill>
                          <a:effectLst/>
                          <a:latin typeface="Calibri" panose="020F0502020204030204" pitchFamily="34" charset="0"/>
                        </a:rPr>
                        <a:t>Section % Multiplier</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Section Score</a:t>
                      </a:r>
                    </a:p>
                  </a:txBody>
                  <a:tcPr marL="3826" marR="3826" marT="38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solidFill>
                            <a:srgbClr val="000000"/>
                          </a:solidFill>
                          <a:effectLst/>
                          <a:latin typeface="Calibri" panose="020F0502020204030204" pitchFamily="34" charset="0"/>
                        </a:rPr>
                        <a:t>Normalized Score</a:t>
                      </a:r>
                    </a:p>
                  </a:txBody>
                  <a:tcPr marL="3826" marR="3826" marT="38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25883535"/>
                  </a:ext>
                </a:extLst>
              </a:tr>
              <a:tr h="367298">
                <a:tc>
                  <a:txBody>
                    <a:bodyPr/>
                    <a:lstStyle/>
                    <a:p>
                      <a:pPr algn="l" fontAlgn="b"/>
                      <a:r>
                        <a:rPr lang="en-US" sz="900" b="0" i="0" u="none" strike="noStrike">
                          <a:solidFill>
                            <a:srgbClr val="000000"/>
                          </a:solidFill>
                          <a:effectLst/>
                          <a:latin typeface="Calibri" panose="020F0502020204030204" pitchFamily="34" charset="0"/>
                        </a:rPr>
                        <a:t>Design/Implementation</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No Impact - Targeted for same release in C-IV/LRS</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14386855"/>
                  </a:ext>
                </a:extLst>
              </a:tr>
              <a:tr h="149470">
                <a:tc>
                  <a:txBody>
                    <a:bodyPr/>
                    <a:lstStyle/>
                    <a:p>
                      <a:pPr algn="r" fontAlgn="b"/>
                      <a:r>
                        <a:rPr lang="en-US" sz="900" b="1" i="0" u="none" strike="noStrike">
                          <a:solidFill>
                            <a:srgbClr val="000000"/>
                          </a:solidFill>
                          <a:effectLst/>
                          <a:latin typeface="Calibri" panose="020F0502020204030204" pitchFamily="34" charset="0"/>
                        </a:rPr>
                        <a:t>Total</a:t>
                      </a:r>
                    </a:p>
                  </a:txBody>
                  <a:tcPr marL="3826" marR="3826" marT="38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 </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75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100%</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75</a:t>
                      </a:r>
                    </a:p>
                  </a:txBody>
                  <a:tcPr marL="3826" marR="3826" marT="38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Calibri" panose="020F0502020204030204" pitchFamily="34" charset="0"/>
                        </a:rPr>
                        <a:t>23</a:t>
                      </a:r>
                    </a:p>
                  </a:txBody>
                  <a:tcPr marL="3826" marR="3826" marT="38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8149385"/>
                  </a:ext>
                </a:extLst>
              </a:tr>
              <a:tr h="145389">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solidFill>
                            <a:srgbClr val="FF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43019244"/>
                  </a:ext>
                </a:extLst>
              </a:tr>
              <a:tr h="145389">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extLst>
                  <a:ext uri="{0D108BD9-81ED-4DB2-BD59-A6C34878D82A}">
                    <a16:rowId xmlns:a16="http://schemas.microsoft.com/office/drawing/2014/main" val="2517930584"/>
                  </a:ext>
                </a:extLst>
              </a:tr>
              <a:tr h="149470">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1041239"/>
                  </a:ext>
                </a:extLst>
              </a:tr>
              <a:tr h="187730">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1100" b="1" i="0" u="none" strike="noStrike">
                          <a:solidFill>
                            <a:srgbClr val="FFFFFF"/>
                          </a:solidFill>
                          <a:effectLst/>
                          <a:latin typeface="Calibri" panose="020F0502020204030204" pitchFamily="34" charset="0"/>
                        </a:rPr>
                        <a:t>Total Score:</a:t>
                      </a:r>
                    </a:p>
                  </a:txBody>
                  <a:tcPr marL="3826" marR="3826" marT="382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100" b="1" i="0" u="none" strike="noStrike">
                          <a:solidFill>
                            <a:srgbClr val="FFFFFF"/>
                          </a:solidFill>
                          <a:effectLst/>
                          <a:latin typeface="Calibri" panose="020F0502020204030204" pitchFamily="34" charset="0"/>
                        </a:rPr>
                        <a:t>71</a:t>
                      </a:r>
                    </a:p>
                  </a:txBody>
                  <a:tcPr marL="3826" marR="3826" marT="3826"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52909789"/>
                  </a:ext>
                </a:extLst>
              </a:tr>
              <a:tr h="149470">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9777298"/>
                  </a:ext>
                </a:extLst>
              </a:tr>
              <a:tr h="187730">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3826" marR="3826" marT="3826"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1100" b="1" i="0" u="none" strike="noStrike">
                          <a:solidFill>
                            <a:srgbClr val="FFFFFF"/>
                          </a:solidFill>
                          <a:effectLst/>
                          <a:latin typeface="Calibri" panose="020F0502020204030204" pitchFamily="34" charset="0"/>
                        </a:rPr>
                        <a:t>Priority:</a:t>
                      </a:r>
                    </a:p>
                  </a:txBody>
                  <a:tcPr marL="3826" marR="3826" marT="382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100" b="1" i="0" u="none" strike="noStrike" dirty="0">
                          <a:solidFill>
                            <a:srgbClr val="FFFFFF"/>
                          </a:solidFill>
                          <a:effectLst/>
                          <a:latin typeface="Calibri" panose="020F0502020204030204" pitchFamily="34" charset="0"/>
                        </a:rPr>
                        <a:t>High</a:t>
                      </a:r>
                    </a:p>
                  </a:txBody>
                  <a:tcPr marL="3826" marR="3826" marT="3826"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4171082377"/>
                  </a:ext>
                </a:extLst>
              </a:tr>
            </a:tbl>
          </a:graphicData>
        </a:graphic>
      </p:graphicFrame>
    </p:spTree>
    <p:extLst>
      <p:ext uri="{BB962C8B-B14F-4D97-AF65-F5344CB8AC3E}">
        <p14:creationId xmlns:p14="http://schemas.microsoft.com/office/powerpoint/2010/main" val="17043987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Lunch</a:t>
            </a:r>
          </a:p>
        </p:txBody>
      </p:sp>
    </p:spTree>
    <p:extLst>
      <p:ext uri="{BB962C8B-B14F-4D97-AF65-F5344CB8AC3E}">
        <p14:creationId xmlns:p14="http://schemas.microsoft.com/office/powerpoint/2010/main" val="404189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Frequency of Workgroup Meetings</a:t>
            </a:r>
          </a:p>
          <a:p>
            <a:pPr marL="457200" indent="-457200">
              <a:buFont typeface="Arial" panose="020B0604020202020204" pitchFamily="34" charset="0"/>
              <a:buChar char="•"/>
            </a:pPr>
            <a:r>
              <a:rPr lang="en-US" sz="2800" dirty="0">
                <a:solidFill>
                  <a:schemeClr val="tx1"/>
                </a:solidFill>
              </a:rPr>
              <a:t>How many times have the workgroups met in the last year?</a:t>
            </a:r>
          </a:p>
          <a:p>
            <a:pPr marL="457200" indent="-457200">
              <a:buFont typeface="Arial" panose="020B0604020202020204" pitchFamily="34" charset="0"/>
              <a:buChar char="•"/>
            </a:pPr>
            <a:r>
              <a:rPr lang="en-US" sz="2800" dirty="0">
                <a:solidFill>
                  <a:schemeClr val="tx1"/>
                </a:solidFill>
              </a:rPr>
              <a:t>Does tight coupling make sense for DCFS SCRs?</a:t>
            </a:r>
          </a:p>
        </p:txBody>
      </p:sp>
    </p:spTree>
    <p:extLst>
      <p:ext uri="{BB962C8B-B14F-4D97-AF65-F5344CB8AC3E}">
        <p14:creationId xmlns:p14="http://schemas.microsoft.com/office/powerpoint/2010/main" val="407406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SFY 17/18 </a:t>
            </a:r>
            <a:r>
              <a:rPr lang="en-US" u="sng" dirty="0" err="1"/>
              <a:t>CalHEERS</a:t>
            </a:r>
            <a:r>
              <a:rPr lang="en-US" u="sng" dirty="0"/>
              <a:t> Interface Cost Claiming Issue Update</a:t>
            </a:r>
          </a:p>
        </p:txBody>
      </p:sp>
    </p:spTree>
    <p:extLst>
      <p:ext uri="{BB962C8B-B14F-4D97-AF65-F5344CB8AC3E}">
        <p14:creationId xmlns:p14="http://schemas.microsoft.com/office/powerpoint/2010/main" val="3431784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M&amp;O Application &amp; Policy Update</a:t>
            </a:r>
          </a:p>
        </p:txBody>
      </p:sp>
      <p:sp>
        <p:nvSpPr>
          <p:cNvPr id="2" name="Rectangle 1">
            <a:extLst>
              <a:ext uri="{FF2B5EF4-FFF2-40B4-BE49-F238E27FC236}">
                <a16:creationId xmlns:a16="http://schemas.microsoft.com/office/drawing/2014/main" id="{28A190C3-E6F4-4086-9DFB-F75BF86C2B81}"/>
              </a:ext>
            </a:extLst>
          </p:cNvPr>
          <p:cNvSpPr/>
          <p:nvPr/>
        </p:nvSpPr>
        <p:spPr>
          <a:xfrm>
            <a:off x="360017" y="3621109"/>
            <a:ext cx="8024192" cy="954107"/>
          </a:xfrm>
          <a:prstGeom prst="rect">
            <a:avLst/>
          </a:prstGeom>
        </p:spPr>
        <p:txBody>
          <a:bodyPr wrap="square">
            <a:spAutoFit/>
          </a:bodyPr>
          <a:lstStyle/>
          <a:p>
            <a:pPr marL="457200" indent="-457200">
              <a:buFont typeface="Arial" panose="020B0604020202020204" pitchFamily="34" charset="0"/>
              <a:buChar char="•"/>
            </a:pPr>
            <a:r>
              <a:rPr lang="en-US" sz="2800" dirty="0"/>
              <a:t>SSI Cash Out (Funding)</a:t>
            </a:r>
          </a:p>
          <a:p>
            <a:pPr marL="457200" indent="-457200">
              <a:buFont typeface="Arial" panose="020B0604020202020204" pitchFamily="34" charset="0"/>
              <a:buChar char="•"/>
            </a:pPr>
            <a:r>
              <a:rPr lang="en-US" sz="2800" dirty="0"/>
              <a:t>Change Reason </a:t>
            </a:r>
          </a:p>
        </p:txBody>
      </p:sp>
    </p:spTree>
    <p:extLst>
      <p:ext uri="{BB962C8B-B14F-4D97-AF65-F5344CB8AC3E}">
        <p14:creationId xmlns:p14="http://schemas.microsoft.com/office/powerpoint/2010/main" val="41005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009108238"/>
              </p:ext>
            </p:extLst>
          </p:nvPr>
        </p:nvGraphicFramePr>
        <p:xfrm>
          <a:off x="304800" y="1341120"/>
          <a:ext cx="8458200" cy="509098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7620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4724400">
                  <a:extLst>
                    <a:ext uri="{9D8B030D-6E8A-4147-A177-3AD203B41FA5}">
                      <a16:colId xmlns:a16="http://schemas.microsoft.com/office/drawing/2014/main" val="1591799146"/>
                    </a:ext>
                  </a:extLst>
                </a:gridCol>
              </a:tblGrid>
              <a:tr h="685206">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405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ACL 18-75</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102237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System Test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19.01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204665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Implemented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18.11</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203634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System Test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19.01</a:t>
                      </a:r>
                    </a:p>
                  </a:txBody>
                  <a:tcPr/>
                </a:tc>
                <a:tc>
                  <a:txBody>
                    <a:bodyPr/>
                    <a:lstStyle/>
                    <a:p>
                      <a:r>
                        <a:rPr lang="en-US" sz="1000" kern="1200" dirty="0">
                          <a:solidFill>
                            <a:schemeClr val="dk1"/>
                          </a:solidFill>
                          <a:effectLst/>
                          <a:latin typeface="+mn-lt"/>
                          <a:ea typeface="+mn-ea"/>
                          <a:cs typeface="+mn-cs"/>
                        </a:rPr>
                        <a:t>Per </a:t>
                      </a:r>
                      <a:r>
                        <a:rPr lang="en-US" sz="1000" kern="1200" dirty="0">
                          <a:solidFill>
                            <a:schemeClr val="dk1"/>
                          </a:solidFill>
                          <a:effectLst/>
                          <a:latin typeface="+mn-lt"/>
                          <a:ea typeface="+mn-ea"/>
                          <a:cs typeface="+mn-cs"/>
                          <a:hlinkClick r:id="rId3"/>
                        </a:rPr>
                        <a:t>ACL 18-33</a:t>
                      </a:r>
                      <a:r>
                        <a:rPr lang="en-US" sz="1000" kern="1200" dirty="0">
                          <a:solidFill>
                            <a:schemeClr val="dk1"/>
                          </a:solidFill>
                          <a:effectLst/>
                          <a:latin typeface="+mn-lt"/>
                          <a:ea typeface="+mn-ea"/>
                          <a:cs typeface="+mn-cs"/>
                        </a:rPr>
                        <a:t>, all counties were required to provide the Short-Term, Interim payment (AB 110) to caregivers who had taken placement of a child prior to completing the Resource Family Approval (RFA) process between 3/30/18 and 06/30/2018.</a:t>
                      </a:r>
                    </a:p>
                    <a:p>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 Good Cause section is being added to the Foster Care License/Home Approval page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New automated tasks to track Good Cause are being added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Emergency Assistance (EA) fields are being added to the Foster Care Placement Authority Probation Court Order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Two Pay Codes added in the Phase II SCR are being automated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 new approval and discontinuance notice is being added to the template repository.</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48</a:t>
            </a:fld>
            <a:endParaRPr lang="en-US" altLang="en-US" dirty="0"/>
          </a:p>
        </p:txBody>
      </p:sp>
    </p:spTree>
    <p:extLst>
      <p:ext uri="{BB962C8B-B14F-4D97-AF65-F5344CB8AC3E}">
        <p14:creationId xmlns:p14="http://schemas.microsoft.com/office/powerpoint/2010/main" val="39048702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43975997"/>
              </p:ext>
            </p:extLst>
          </p:nvPr>
        </p:nvGraphicFramePr>
        <p:xfrm>
          <a:off x="76200" y="1229032"/>
          <a:ext cx="8915401" cy="5173093"/>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7878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4943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txBody>
                  <a:tcPr/>
                </a:tc>
                <a:tc>
                  <a:txBody>
                    <a:bodyPr/>
                    <a:lstStyle/>
                    <a:p>
                      <a:r>
                        <a:rPr lang="en-US" sz="1000" i="0">
                          <a:solidFill>
                            <a:schemeClr val="tx1"/>
                          </a:solidFill>
                          <a:latin typeface="+mn-lt"/>
                          <a:cs typeface="Arial" panose="020B0604020202020204" pitchFamily="34" charset="0"/>
                        </a:rPr>
                        <a:t>5/20/2019</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The Legislative budget bills include agreement to fund the SSI (Supplemental Security Income) Cash Out initiative which would reverse California’s current law that prohibits SSI and/or SSP (State Supplementary Payment) recipients from receiving CalFresh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Ending Cash Out applies to three groups of individuals and/or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lvl="0" defTabSz="685800" fontAlgn="auto">
                        <a:spcBef>
                          <a:spcPts val="0"/>
                        </a:spcBef>
                        <a:spcAft>
                          <a:spcPts val="0"/>
                        </a:spcAft>
                        <a:buClrTx/>
                        <a:buSzTx/>
                        <a:defRPr/>
                      </a:pPr>
                      <a:r>
                        <a:rPr lang="en-US" sz="1000" b="1" dirty="0"/>
                        <a:t>Group 1</a:t>
                      </a:r>
                      <a:r>
                        <a:rPr lang="en-US" sz="1000" dirty="0"/>
                        <a:t> –  SSI/SSP beneficiaries who are new CalFresh applicants who will no longer be precluded from CalFresh eligibility, as well as current CalFresh households who have an SSI/SSP member(s) who will be added to the case. </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2 </a:t>
                      </a:r>
                      <a:r>
                        <a:rPr lang="en-US" sz="1000" dirty="0"/>
                        <a:t>–  Supplemental Nutrition Benefit (SNB) program: CalFresh households who have an excluded SSI/SSP member and as a result of this policy will experience a reduction in the CalFresh allotment once the SSI/SSP member and their income are added to the CalFresh household budget.</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3 </a:t>
                      </a:r>
                      <a:r>
                        <a:rPr lang="en-US" sz="1000" dirty="0"/>
                        <a:t>– Transitional Nutrition Benefit (TNB) program: CalFresh households who have an excluded SSI/SSP member and as a result of this policy will lose their eligibility to CalFresh benefits once the SSI/SSP member and their income are added to the CalFresh household budget.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 Continued on next slide -</a:t>
                      </a: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49</a:t>
            </a:fld>
            <a:endParaRPr lang="en-US" altLang="en-US" dirty="0"/>
          </a:p>
        </p:txBody>
      </p:sp>
    </p:spTree>
    <p:extLst>
      <p:ext uri="{BB962C8B-B14F-4D97-AF65-F5344CB8AC3E}">
        <p14:creationId xmlns:p14="http://schemas.microsoft.com/office/powerpoint/2010/main" val="422602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a:t>Announce the Appointment of the new Region 7 PSC Representative</a:t>
            </a:r>
          </a:p>
          <a:p>
            <a:pPr marL="457200" indent="-457200">
              <a:buFont typeface="Arial" panose="020B0604020202020204" pitchFamily="34" charset="0"/>
              <a:buChar char="•"/>
            </a:pPr>
            <a:r>
              <a:rPr lang="en-US" sz="2000" dirty="0">
                <a:solidFill>
                  <a:schemeClr val="tx1"/>
                </a:solidFill>
              </a:rPr>
              <a:t>Yvonne Hawkes, Lassen County Program Manager</a:t>
            </a:r>
          </a:p>
        </p:txBody>
      </p:sp>
    </p:spTree>
    <p:extLst>
      <p:ext uri="{BB962C8B-B14F-4D97-AF65-F5344CB8AC3E}">
        <p14:creationId xmlns:p14="http://schemas.microsoft.com/office/powerpoint/2010/main" val="2749338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970618804"/>
              </p:ext>
            </p:extLst>
          </p:nvPr>
        </p:nvGraphicFramePr>
        <p:xfrm>
          <a:off x="76200" y="1219200"/>
          <a:ext cx="8915401" cy="51829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8007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028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5/20/2019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p>
                      <a:pPr>
                        <a:buNone/>
                      </a:pPr>
                      <a:endParaRPr lang="en-US" sz="10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CDSS published ACLs 18-90, 18-91, and 18-92 on July 31,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On August 13, 2018, CDSS kicked off the Reversing SSI Cash-Out Automation meetings. This group includes CDSS, CWDA, SAWS and the counties. The purpose of these meetings are to discuss questions related to the policy, implementation strategy, and automation timeline. These meetings are held bi-weekly through October at the CalACES North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p>
                    <a:p>
                      <a:r>
                        <a:rPr lang="en-US" sz="1000" b="0" dirty="0">
                          <a:solidFill>
                            <a:schemeClr val="tx1"/>
                          </a:solidFill>
                        </a:rPr>
                        <a:t>System changes for this effort will include:</a:t>
                      </a:r>
                    </a:p>
                    <a:p>
                      <a:pPr marL="171450" indent="-171450">
                        <a:buClr>
                          <a:schemeClr val="tx1"/>
                        </a:buClr>
                        <a:buFont typeface="Arial" panose="020B0604020202020204" pitchFamily="34" charset="0"/>
                        <a:buChar char="•"/>
                      </a:pPr>
                      <a:r>
                        <a:rPr lang="en-US" sz="1000" b="0" dirty="0">
                          <a:solidFill>
                            <a:schemeClr val="tx1"/>
                          </a:solidFill>
                        </a:rPr>
                        <a:t>Update eligibility rules to determine SSI individuals eligible to CalFresh if they meet CalFresh eligibility requirements</a:t>
                      </a:r>
                    </a:p>
                    <a:p>
                      <a:pPr marL="171450" indent="-171450">
                        <a:buClr>
                          <a:schemeClr val="tx1"/>
                        </a:buClr>
                        <a:buFont typeface="Arial" panose="020B0604020202020204" pitchFamily="34" charset="0"/>
                        <a:buChar char="•"/>
                      </a:pPr>
                      <a:r>
                        <a:rPr lang="en-US" sz="1000" b="0" dirty="0">
                          <a:solidFill>
                            <a:schemeClr val="tx1"/>
                          </a:solidFill>
                        </a:rPr>
                        <a:t>Add eligibility rules to determine the Supplemental Nutrition Benefit and the Transitional Nutrition Benefit </a:t>
                      </a:r>
                    </a:p>
                    <a:p>
                      <a:pPr marL="171450" indent="-171450">
                        <a:buClr>
                          <a:schemeClr val="tx1"/>
                        </a:buClr>
                        <a:buFont typeface="Arial" panose="020B0604020202020204" pitchFamily="34" charset="0"/>
                        <a:buChar char="•"/>
                      </a:pPr>
                      <a:r>
                        <a:rPr lang="en-US" sz="1000" b="0" dirty="0">
                          <a:solidFill>
                            <a:schemeClr val="tx1"/>
                          </a:solidFill>
                        </a:rPr>
                        <a:t>Add the appropriate Notices of Action</a:t>
                      </a:r>
                    </a:p>
                    <a:p>
                      <a:pPr marL="171450" indent="-171450">
                        <a:buClr>
                          <a:schemeClr val="tx1"/>
                        </a:buClr>
                        <a:buFont typeface="Arial" panose="020B0604020202020204" pitchFamily="34" charset="0"/>
                        <a:buChar char="•"/>
                      </a:pPr>
                      <a:endParaRPr lang="en-US" sz="1000" kern="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The SSI Cash Out SCR and design document was sent to the CW/CF Committee on 11/9/18.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The Project met with the CW/CF Committee several times to review and discuss the SCR design before giving final SCR approval on 11/30/18.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 </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50</a:t>
            </a:fld>
            <a:endParaRPr lang="en-US" altLang="en-US" dirty="0"/>
          </a:p>
        </p:txBody>
      </p:sp>
    </p:spTree>
    <p:extLst>
      <p:ext uri="{BB962C8B-B14F-4D97-AF65-F5344CB8AC3E}">
        <p14:creationId xmlns:p14="http://schemas.microsoft.com/office/powerpoint/2010/main" val="35018551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219200"/>
          <a:ext cx="8915401" cy="51829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8007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028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5/20/2019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p>
                      <a:pPr>
                        <a:buNone/>
                      </a:pPr>
                      <a:endParaRPr lang="en-US" sz="10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dk1"/>
                          </a:solidFill>
                        </a:rPr>
                        <a:t>Funding for CalACES Implementation: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sng" dirty="0">
                          <a:solidFill>
                            <a:schemeClr val="dk1"/>
                          </a:solidFill>
                        </a:rPr>
                        <a:t>Background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At the time of this update, additional funding for implementing Reversing SSI Cash Out system changes in C-IV and LRS is not available.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CalACES decided to begin design and build prior to receiving confirmation of premise funds to meet the State’s directive to deploy SAWS automation by June 1, 2019.</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Design is targeted for approval by end of November 2018;</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Build is targeted to begin in December 2018.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sng" dirty="0">
                          <a:solidFill>
                            <a:schemeClr val="dk1"/>
                          </a:solidFill>
                        </a:rPr>
                        <a:t>Funding Request and Next Steps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In September 2018, CalACES submitted a premise funding request to CWDA for the Reversing SSI Cash Out system changes.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CalACES expects to receive confirmation of additional premise funds by January 2019 at the latest, either via County allocation letters or the January Governor’s Budget.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Contract amendments for the C-IV and LRS agreements to add Reversing SSI Cash Out are planned for the January 2019 JPA Board of Directors meeting following confirmation of premise funds.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If premise funding is not available, the monthly 8,000 hours for M&amp;E/Application Maintenance will be used for the Reversing SSI Cash </a:t>
                      </a:r>
                      <a:r>
                        <a:rPr lang="en-US" sz="1000" b="0">
                          <a:solidFill>
                            <a:schemeClr val="dk1"/>
                          </a:solidFill>
                        </a:rPr>
                        <a:t>Out system changes. </a:t>
                      </a:r>
                      <a:r>
                        <a:rPr lang="en-US" sz="1000" b="0" dirty="0">
                          <a:solidFill>
                            <a:schemeClr val="dk1"/>
                          </a:solidFill>
                        </a:rPr>
                        <a:t>Also, CalACES will work with the appropriate committees to re-assess release dates for other SCRs targeted through the 19.05 release to fit in the Reversing SSI Cash Out system changes.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dirty="0">
                        <a:solidFill>
                          <a:schemeClr val="dk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dirty="0">
                        <a:solidFill>
                          <a:schemeClr val="dk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1"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51</a:t>
            </a:fld>
            <a:endParaRPr lang="en-US" altLang="en-US" dirty="0"/>
          </a:p>
        </p:txBody>
      </p:sp>
    </p:spTree>
    <p:extLst>
      <p:ext uri="{BB962C8B-B14F-4D97-AF65-F5344CB8AC3E}">
        <p14:creationId xmlns:p14="http://schemas.microsoft.com/office/powerpoint/2010/main" val="13201071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528138105"/>
              </p:ext>
            </p:extLst>
          </p:nvPr>
        </p:nvGraphicFramePr>
        <p:xfrm>
          <a:off x="228600" y="1229032"/>
          <a:ext cx="8686800" cy="529368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62000">
                  <a:extLst>
                    <a:ext uri="{9D8B030D-6E8A-4147-A177-3AD203B41FA5}">
                      <a16:colId xmlns:a16="http://schemas.microsoft.com/office/drawing/2014/main" val="3016906105"/>
                    </a:ext>
                  </a:extLst>
                </a:gridCol>
                <a:gridCol w="762000">
                  <a:extLst>
                    <a:ext uri="{9D8B030D-6E8A-4147-A177-3AD203B41FA5}">
                      <a16:colId xmlns:a16="http://schemas.microsoft.com/office/drawing/2014/main" val="4121115089"/>
                    </a:ext>
                  </a:extLst>
                </a:gridCol>
                <a:gridCol w="5257800">
                  <a:extLst>
                    <a:ext uri="{9D8B030D-6E8A-4147-A177-3AD203B41FA5}">
                      <a16:colId xmlns:a16="http://schemas.microsoft.com/office/drawing/2014/main" val="1591799146"/>
                    </a:ext>
                  </a:extLst>
                </a:gridCol>
              </a:tblGrid>
              <a:tr h="712612">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810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19.09</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ABAWD implementation began in September 2018 for San Francisco, San Mateo, and Santa Clara. The remaining counties are on waiver until 8/31/19.  In September, CDSS submitted another ABAWD waiver request to FNS for the time period 9/1/19-8/31/20. If the waiver is approved, three additional counties (Alameda, Contra Costa, and Marin) will be required to implement the ABAWD policy effective September 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version 2.0 is in progress.</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a:t>
                      </a:r>
                      <a:r>
                        <a:rPr lang="en-US" sz="1000" dirty="0">
                          <a:solidFill>
                            <a:schemeClr val="dk1"/>
                          </a:solidFill>
                        </a:rPr>
                        <a:t> Exemptions including geographically waived areas, and the MEDS interface changes.</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52</a:t>
            </a:fld>
            <a:endParaRPr lang="en-US" altLang="en-US" dirty="0"/>
          </a:p>
        </p:txBody>
      </p:sp>
    </p:spTree>
    <p:extLst>
      <p:ext uri="{BB962C8B-B14F-4D97-AF65-F5344CB8AC3E}">
        <p14:creationId xmlns:p14="http://schemas.microsoft.com/office/powerpoint/2010/main" val="13517122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422787"/>
            <a:ext cx="7696200" cy="786581"/>
          </a:xfrm>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818877337"/>
              </p:ext>
            </p:extLst>
          </p:nvPr>
        </p:nvGraphicFramePr>
        <p:xfrm>
          <a:off x="228600" y="1278195"/>
          <a:ext cx="8686800" cy="5244526"/>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72416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20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SB 380</a:t>
                      </a: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3"/>
                        </a:rPr>
                        <a:t>ACL 18-82</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11/1/2018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 101374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Phase II 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on 11/29/18</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Phase I</a:t>
                      </a:r>
                    </a:p>
                    <a:p>
                      <a:r>
                        <a:rPr lang="en-US" sz="1000" kern="1200" dirty="0">
                          <a:solidFill>
                            <a:schemeClr val="tx1"/>
                          </a:solidFill>
                          <a:effectLst/>
                          <a:latin typeface="+mn-lt"/>
                          <a:ea typeface="+mn-ea"/>
                          <a:cs typeface="+mn-cs"/>
                        </a:rPr>
                        <a:t>202806</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a:t>
                      </a:r>
                    </a:p>
                    <a:p>
                      <a:r>
                        <a:rPr lang="en-US" sz="1000" kern="1200" dirty="0">
                          <a:solidFill>
                            <a:schemeClr val="tx1"/>
                          </a:solidFill>
                          <a:effectLst/>
                          <a:latin typeface="+mn-lt"/>
                          <a:ea typeface="+mn-ea"/>
                          <a:cs typeface="+mn-cs"/>
                        </a:rPr>
                        <a:t>18.07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Phase II</a:t>
                      </a:r>
                    </a:p>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200785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Implemented</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on 11/29/18</a:t>
                      </a:r>
                      <a:endParaRPr lang="en-US" sz="1000" dirty="0">
                        <a:latin typeface="+mn-lt"/>
                        <a:cs typeface="Arial" panose="020B0604020202020204" pitchFamily="34" charset="0"/>
                      </a:endParaRPr>
                    </a:p>
                  </a:txBody>
                  <a:tcPr/>
                </a:tc>
                <a:tc>
                  <a:txBody>
                    <a:bodyPr/>
                    <a:lstStyle/>
                    <a:p>
                      <a:pPr>
                        <a:buNone/>
                      </a:pPr>
                      <a:r>
                        <a:rPr lang="en-US" sz="100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pPr marL="285750" indent="-285750">
                        <a:buFont typeface="Arial" panose="020B0604020202020204" pitchFamily="34" charset="0"/>
                        <a:buChar char="•"/>
                      </a:pPr>
                      <a:r>
                        <a:rPr lang="en-US" sz="100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marL="285750" lvl="0" indent="-285750">
                        <a:buFont typeface="Arial" panose="020B0604020202020204" pitchFamily="34" charset="0"/>
                        <a:buChar char="•"/>
                      </a:pPr>
                      <a:r>
                        <a:rPr lang="en-US" sz="1000" u="none" strike="noStrike" kern="1200" dirty="0">
                          <a:solidFill>
                            <a:schemeClr val="dk1"/>
                          </a:solidFill>
                          <a:effectLst/>
                          <a:latin typeface="+mn-lt"/>
                          <a:ea typeface="+mn-ea"/>
                          <a:cs typeface="+mn-cs"/>
                        </a:rPr>
                        <a:t>Child support received for the child has been consistent.</a:t>
                      </a:r>
                      <a:r>
                        <a:rPr lang="en-US" sz="1000" u="none" strike="sngStrike" kern="1200" dirty="0">
                          <a:solidFill>
                            <a:schemeClr val="dk1"/>
                          </a:solidFill>
                          <a:effectLst/>
                          <a:latin typeface="+mn-lt"/>
                          <a:ea typeface="+mn-ea"/>
                          <a:cs typeface="+mn-cs"/>
                        </a:rPr>
                        <a:t> </a:t>
                      </a:r>
                      <a:endParaRPr lang="en-US" sz="1000" u="none" strike="noStrike" kern="1200" dirty="0">
                        <a:solidFill>
                          <a:schemeClr val="dk1"/>
                        </a:solidFill>
                        <a:effectLst/>
                        <a:latin typeface="+mn-lt"/>
                        <a:ea typeface="+mn-ea"/>
                        <a:cs typeface="+mn-cs"/>
                      </a:endParaRPr>
                    </a:p>
                    <a:p>
                      <a:pPr lvl="0">
                        <a:buNone/>
                      </a:pPr>
                      <a:endParaRPr lang="en-US" sz="1000" kern="1200" dirty="0">
                        <a:solidFill>
                          <a:srgbClr val="000000"/>
                        </a:solidFill>
                        <a:effectLst/>
                        <a:latin typeface="+mn-lt"/>
                        <a:ea typeface="+mn-ea"/>
                        <a:cs typeface="+mn-cs"/>
                      </a:endParaRPr>
                    </a:p>
                    <a:p>
                      <a:pPr lvl="0">
                        <a:buNone/>
                      </a:pPr>
                      <a:r>
                        <a:rPr lang="en-US" sz="1000" kern="1200" dirty="0">
                          <a:solidFill>
                            <a:srgbClr val="000000"/>
                          </a:solidFill>
                          <a:latin typeface="+mn-lt"/>
                          <a:ea typeface="+mn-ea"/>
                          <a:cs typeface="+mn-cs"/>
                        </a:rPr>
                        <a:t>The final ACL was published on August 1, 2018, which included the final CW 52. Recently, CDSS provided policy clarification that simplifies the process for calculating the amount of child support that would allow the child to be excluded from the assistance unit. This clarification has been shared with the committee.</a:t>
                      </a:r>
                    </a:p>
                    <a:p>
                      <a:pPr>
                        <a:buNone/>
                      </a:pPr>
                      <a:endParaRPr lang="en-US" sz="1000" b="1" i="0" u="none" strike="noStrike" kern="1200" baseline="0" dirty="0">
                        <a:solidFill>
                          <a:schemeClr val="dk1"/>
                        </a:solidFill>
                        <a:latin typeface="+mn-lt"/>
                        <a:ea typeface="+mn-ea"/>
                        <a:cs typeface="+mn-cs"/>
                      </a:endParaRPr>
                    </a:p>
                    <a:p>
                      <a:r>
                        <a:rPr lang="en-US" sz="1000" b="1" dirty="0">
                          <a:solidFill>
                            <a:schemeClr val="dk1"/>
                          </a:solidFill>
                        </a:rPr>
                        <a:t>CalACES Update:</a:t>
                      </a:r>
                      <a:endParaRPr lang="en-US" sz="1000" b="1"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 – Mass Mailer was mailed on 9/14/18. For cases that become active after 9/14/18, Counties are responsible for manually mailing the CW 52.</a:t>
                      </a:r>
                    </a:p>
                    <a:p>
                      <a:pPr>
                        <a:buNone/>
                      </a:pPr>
                      <a:endParaRPr lang="en-US" sz="1000" b="0"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II Changes:</a:t>
                      </a:r>
                    </a:p>
                    <a:p>
                      <a:pPr marL="171450" indent="-171450">
                        <a:buFont typeface="Arial" panose="020B0604020202020204" pitchFamily="34" charset="0"/>
                        <a:buChar char="•"/>
                      </a:pPr>
                      <a:r>
                        <a:rPr lang="en-US" sz="1000" dirty="0"/>
                        <a:t>Update the Customer Options page to identify what child(</a:t>
                      </a:r>
                      <a:r>
                        <a:rPr lang="en-US" sz="1000" dirty="0" err="1"/>
                        <a:t>ren</a:t>
                      </a:r>
                      <a:r>
                        <a:rPr lang="en-US" sz="1000" dirty="0"/>
                        <a:t>) will be excluded from the Maximum Aid Payment (MAP) due to a full child support payment</a:t>
                      </a:r>
                    </a:p>
                    <a:p>
                      <a:pPr marL="171450" indent="-171450">
                        <a:buFont typeface="Arial" panose="020B0604020202020204" pitchFamily="34" charset="0"/>
                        <a:buChar char="•"/>
                      </a:pPr>
                      <a:r>
                        <a:rPr lang="en-US" sz="1000" dirty="0"/>
                        <a:t>Update the CW EDBC to exclude the child(</a:t>
                      </a:r>
                      <a:r>
                        <a:rPr lang="en-US" sz="1000" dirty="0" err="1"/>
                        <a:t>ren</a:t>
                      </a:r>
                      <a:r>
                        <a:rPr lang="en-US" sz="1000" dirty="0"/>
                        <a:t>) who opted to receive the full child support payment</a:t>
                      </a:r>
                    </a:p>
                    <a:p>
                      <a:pPr marL="171450" indent="-171450">
                        <a:buFont typeface="Arial" panose="020B0604020202020204" pitchFamily="34" charset="0"/>
                        <a:buChar char="•"/>
                      </a:pPr>
                      <a:r>
                        <a:rPr lang="en-US" sz="1000" dirty="0"/>
                        <a:t>Add the Approval, No Change, and Benefit Change Notices of Actions</a:t>
                      </a:r>
                    </a:p>
                    <a:p>
                      <a:pPr marL="171450" indent="-171450">
                        <a:buFont typeface="Arial" panose="020B0604020202020204" pitchFamily="34" charset="0"/>
                        <a:buChar char="•"/>
                      </a:pPr>
                      <a:r>
                        <a:rPr lang="en-US" sz="1000" dirty="0"/>
                        <a:t>Update the Child Support interface to track children who opted to receive the full child support payment.</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53</a:t>
            </a:fld>
            <a:endParaRPr lang="en-US" altLang="en-US" dirty="0"/>
          </a:p>
        </p:txBody>
      </p:sp>
    </p:spTree>
    <p:extLst>
      <p:ext uri="{BB962C8B-B14F-4D97-AF65-F5344CB8AC3E}">
        <p14:creationId xmlns:p14="http://schemas.microsoft.com/office/powerpoint/2010/main" val="32803380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329584" y="363794"/>
            <a:ext cx="7696200" cy="806244"/>
          </a:xfrm>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40656763"/>
              </p:ext>
            </p:extLst>
          </p:nvPr>
        </p:nvGraphicFramePr>
        <p:xfrm>
          <a:off x="232794" y="1091381"/>
          <a:ext cx="8686800" cy="5402825"/>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87231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30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Cal-OAR</a:t>
                      </a:r>
                    </a:p>
                  </a:txBody>
                  <a:tcPr/>
                </a:tc>
                <a:tc>
                  <a:txBody>
                    <a:bodyPr/>
                    <a:lstStyle/>
                    <a:p>
                      <a:r>
                        <a:rPr lang="en-US" sz="10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204569</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TBD</a:t>
                      </a:r>
                    </a:p>
                  </a:txBody>
                  <a:tcPr/>
                </a:tc>
                <a:tc>
                  <a:txBody>
                    <a:bodyPr/>
                    <a:lstStyle/>
                    <a:p>
                      <a:r>
                        <a:rPr lang="en-US" sz="1000" b="0" i="0" u="none" strike="noStrike" kern="1200" baseline="0" dirty="0">
                          <a:solidFill>
                            <a:schemeClr val="dk1"/>
                          </a:solidFill>
                          <a:latin typeface="+mn-lt"/>
                          <a:ea typeface="+mn-ea"/>
                          <a:cs typeface="+mn-cs"/>
                        </a:rPr>
                        <a:t>The CalWORKs Outcomes and Accountability Review (Cal-OAR) is a process for reviewing the CalWORKS program statewide while taking into account county diversity. Its goal is to promote program accountability, continual quality improvement, and meaningful tracking of program participation and outcomes.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Development of the review process is led by a statewide legislatively-mandated work group of stakeholders from state agencies, counties, advocacy groups, research teams, the legislature, and CalWORKs recipient populations.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workgroup is to establish a local accountability system that facilitates continuous improvement of county CalWORKs programs by collecting and disseminating data and best practices.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three main components to be developed by July 2019:</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Process and Outcome Performance indicators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self-assessment process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system improvement plan, including a peer review component. </a:t>
                      </a:r>
                    </a:p>
                    <a:p>
                      <a:pPr marL="171450" indent="-171450">
                        <a:buFont typeface="Arial" panose="020B0604020202020204" pitchFamily="34" charset="0"/>
                        <a:buChar char="•"/>
                      </a:pPr>
                      <a:endParaRPr lang="en-US" sz="10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u="none" strike="noStrike" kern="1200" baseline="0" dirty="0">
                          <a:solidFill>
                            <a:schemeClr val="dk1"/>
                          </a:solidFill>
                          <a:latin typeface="+mn-lt"/>
                          <a:ea typeface="+mn-ea"/>
                          <a:cs typeface="+mn-cs"/>
                        </a:rPr>
                        <a:t>The three elements produced by the Cal-OAR work group will improve county access to meaningful, real-time data and will encourage cross-county examination. This will help counties improve their program management decisions and provide a mechanism for elevating county best practices.</a:t>
                      </a:r>
                    </a:p>
                    <a:p>
                      <a:pPr marL="0" indent="0">
                        <a:spcBef>
                          <a:spcPts val="0"/>
                        </a:spcBef>
                        <a:spcAft>
                          <a:spcPts val="0"/>
                        </a:spcAft>
                        <a:buFont typeface="Arial" panose="020B0604020202020204" pitchFamily="34" charset="0"/>
                        <a:buNone/>
                      </a:pPr>
                      <a:endParaRPr lang="en-US" sz="1000" b="0" i="0" u="none" strike="noStrike" kern="1200" baseline="0" dirty="0">
                        <a:solidFill>
                          <a:schemeClr val="dk1"/>
                        </a:solidFill>
                        <a:latin typeface="+mn-lt"/>
                        <a:ea typeface="+mn-ea"/>
                        <a:cs typeface="+mn-cs"/>
                      </a:endParaRPr>
                    </a:p>
                    <a:p>
                      <a:pPr marL="0" indent="0" algn="ctr">
                        <a:spcBef>
                          <a:spcPts val="0"/>
                        </a:spcBef>
                        <a:spcAft>
                          <a:spcPts val="0"/>
                        </a:spcAft>
                        <a:buFont typeface="Arial" panose="020B0604020202020204" pitchFamily="34" charset="0"/>
                        <a:buNone/>
                      </a:pPr>
                      <a:r>
                        <a:rPr lang="en-US" sz="1000" b="0" i="0" u="none" strike="noStrike" kern="1200" baseline="0" dirty="0">
                          <a:solidFill>
                            <a:schemeClr val="dk1"/>
                          </a:solidFill>
                          <a:latin typeface="+mn-lt"/>
                          <a:ea typeface="+mn-ea"/>
                          <a:cs typeface="+mn-cs"/>
                        </a:rPr>
                        <a:t>-Continued on next slide-</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54</a:t>
            </a:fld>
            <a:endParaRPr lang="en-US" altLang="en-US" dirty="0"/>
          </a:p>
        </p:txBody>
      </p:sp>
    </p:spTree>
    <p:extLst>
      <p:ext uri="{BB962C8B-B14F-4D97-AF65-F5344CB8AC3E}">
        <p14:creationId xmlns:p14="http://schemas.microsoft.com/office/powerpoint/2010/main" val="6733503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319752" y="83992"/>
            <a:ext cx="7696200" cy="1046717"/>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4159106328"/>
              </p:ext>
            </p:extLst>
          </p:nvPr>
        </p:nvGraphicFramePr>
        <p:xfrm>
          <a:off x="232794" y="1278194"/>
          <a:ext cx="8686800" cy="4178709"/>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57806">
                  <a:extLst>
                    <a:ext uri="{9D8B030D-6E8A-4147-A177-3AD203B41FA5}">
                      <a16:colId xmlns:a16="http://schemas.microsoft.com/office/drawing/2014/main" val="3016906105"/>
                    </a:ext>
                  </a:extLst>
                </a:gridCol>
                <a:gridCol w="842394">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120209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976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Cal-OAR</a:t>
                      </a:r>
                    </a:p>
                  </a:txBody>
                  <a:tcPr/>
                </a:tc>
                <a:tc>
                  <a:txBody>
                    <a:bodyPr/>
                    <a:lstStyle/>
                    <a:p>
                      <a:r>
                        <a:rPr lang="en-US" sz="14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TBD</a:t>
                      </a:r>
                    </a:p>
                  </a:txBody>
                  <a:tcPr/>
                </a:tc>
                <a:tc>
                  <a:txBody>
                    <a:bodyPr/>
                    <a:lstStyle/>
                    <a:p>
                      <a:r>
                        <a:rPr lang="en-US" sz="1400" kern="1200" dirty="0">
                          <a:solidFill>
                            <a:schemeClr val="tx1"/>
                          </a:solidFill>
                          <a:effectLst/>
                          <a:latin typeface="+mn-lt"/>
                          <a:ea typeface="+mn-ea"/>
                          <a:cs typeface="+mn-cs"/>
                        </a:rPr>
                        <a:t>SCR</a:t>
                      </a:r>
                    </a:p>
                    <a:p>
                      <a:r>
                        <a:rPr lang="en-US" sz="1400" kern="1200" dirty="0">
                          <a:solidFill>
                            <a:schemeClr val="tx1"/>
                          </a:solidFill>
                          <a:effectLst/>
                          <a:latin typeface="+mn-lt"/>
                          <a:ea typeface="+mn-ea"/>
                          <a:cs typeface="+mn-cs"/>
                        </a:rPr>
                        <a:t>204569</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TBD</a:t>
                      </a:r>
                    </a:p>
                  </a:txBody>
                  <a:tcPr/>
                </a:tc>
                <a:tc>
                  <a:txBody>
                    <a:bodyPr/>
                    <a:lstStyle/>
                    <a:p>
                      <a:pPr marL="0" indent="0">
                        <a:spcBef>
                          <a:spcPts val="0"/>
                        </a:spcBef>
                        <a:spcAft>
                          <a:spcPts val="0"/>
                        </a:spcAft>
                        <a:buFont typeface="Arial" panose="020B0604020202020204" pitchFamily="34" charset="0"/>
                        <a:buNone/>
                      </a:pPr>
                      <a:r>
                        <a:rPr lang="en-US" sz="1400" b="1" i="0" u="none" strike="noStrike" kern="1200" baseline="0" dirty="0">
                          <a:solidFill>
                            <a:schemeClr val="dk1"/>
                          </a:solidFill>
                          <a:latin typeface="+mn-lt"/>
                          <a:ea typeface="+mn-ea"/>
                          <a:cs typeface="+mn-cs"/>
                        </a:rPr>
                        <a:t>CalACES Update</a:t>
                      </a:r>
                      <a:r>
                        <a:rPr lang="en-US" sz="1400" b="0" i="0" u="none" strike="noStrike" kern="1200" baseline="0" dirty="0">
                          <a:solidFill>
                            <a:schemeClr val="dk1"/>
                          </a:solidFill>
                          <a:latin typeface="+mn-lt"/>
                          <a:ea typeface="+mn-ea"/>
                          <a:cs typeface="+mn-cs"/>
                        </a:rPr>
                        <a:t>:</a:t>
                      </a:r>
                    </a:p>
                    <a:p>
                      <a:pPr marL="0" indent="0">
                        <a:spcBef>
                          <a:spcPts val="0"/>
                        </a:spcBef>
                        <a:spcAft>
                          <a:spcPts val="0"/>
                        </a:spcAft>
                        <a:buFont typeface="Arial" panose="020B0604020202020204" pitchFamily="34" charset="0"/>
                        <a:buNone/>
                      </a:pPr>
                      <a:r>
                        <a:rPr lang="en-US" sz="1400" b="0" i="0" u="none" strike="noStrike" kern="1200" baseline="0" dirty="0">
                          <a:solidFill>
                            <a:schemeClr val="dk1"/>
                          </a:solidFill>
                          <a:latin typeface="+mn-lt"/>
                          <a:ea typeface="+mn-ea"/>
                          <a:cs typeface="+mn-cs"/>
                        </a:rPr>
                        <a:t>CalACES is participating in the Cal-OAR Data Collection &amp; Automation subcommittee. This workgroup is charged with </a:t>
                      </a:r>
                      <a:r>
                        <a:rPr lang="en-US" sz="1400" kern="1200" dirty="0">
                          <a:solidFill>
                            <a:schemeClr val="dk1"/>
                          </a:solidFill>
                          <a:effectLst/>
                          <a:latin typeface="+mn-lt"/>
                          <a:ea typeface="+mn-ea"/>
                          <a:cs typeface="+mn-cs"/>
                        </a:rPr>
                        <a:t>developing the set of measures to evaluate program performance. These measures will be reported to CDSS on a monthly basis, which will result in a new state report. This effort will also include revision to the WTW 25 report.</a:t>
                      </a:r>
                    </a:p>
                    <a:p>
                      <a:pPr marL="0" indent="0">
                        <a:spcBef>
                          <a:spcPts val="0"/>
                        </a:spcBef>
                        <a:spcAft>
                          <a:spcPts val="0"/>
                        </a:spcAft>
                        <a:buFont typeface="Arial" panose="020B0604020202020204" pitchFamily="34" charset="0"/>
                        <a:buNone/>
                      </a:pPr>
                      <a:endParaRPr lang="en-US" sz="1400" b="0" i="0" u="none" strike="noStrike" kern="1200" baseline="0" dirty="0">
                        <a:solidFill>
                          <a:schemeClr val="dk1"/>
                        </a:solidFill>
                        <a:effectLst/>
                        <a:latin typeface="+mn-lt"/>
                        <a:ea typeface="+mn-ea"/>
                        <a:cs typeface="+mn-cs"/>
                      </a:endParaRPr>
                    </a:p>
                    <a:p>
                      <a:pPr marL="0" indent="0">
                        <a:spcBef>
                          <a:spcPts val="0"/>
                        </a:spcBef>
                        <a:spcAft>
                          <a:spcPts val="0"/>
                        </a:spcAft>
                        <a:buFont typeface="Arial" panose="020B0604020202020204" pitchFamily="34" charset="0"/>
                        <a:buNone/>
                      </a:pPr>
                      <a:r>
                        <a:rPr lang="en-US" sz="1400" b="0" i="0" u="none" strike="noStrike" kern="1200" baseline="0" dirty="0">
                          <a:solidFill>
                            <a:schemeClr val="dk1"/>
                          </a:solidFill>
                          <a:effectLst/>
                          <a:latin typeface="+mn-lt"/>
                          <a:ea typeface="+mn-ea"/>
                          <a:cs typeface="+mn-cs"/>
                        </a:rPr>
                        <a:t>The project is working on re-estimating this effort based updates to the </a:t>
                      </a:r>
                      <a:r>
                        <a:rPr lang="en-US" sz="1400" b="0" i="0" u="none" strike="noStrike" kern="1200" baseline="0" dirty="0" err="1">
                          <a:solidFill>
                            <a:schemeClr val="dk1"/>
                          </a:solidFill>
                          <a:effectLst/>
                          <a:latin typeface="+mn-lt"/>
                          <a:ea typeface="+mn-ea"/>
                          <a:cs typeface="+mn-cs"/>
                        </a:rPr>
                        <a:t>CalOAR</a:t>
                      </a:r>
                      <a:r>
                        <a:rPr lang="en-US" sz="1400" b="0" i="0" u="none" strike="noStrike" kern="1200" baseline="0" dirty="0">
                          <a:solidFill>
                            <a:schemeClr val="dk1"/>
                          </a:solidFill>
                          <a:effectLst/>
                          <a:latin typeface="+mn-lt"/>
                          <a:ea typeface="+mn-ea"/>
                          <a:cs typeface="+mn-cs"/>
                        </a:rPr>
                        <a:t> indicators. The estimate is due on 12/4/18. </a:t>
                      </a:r>
                      <a:endParaRPr lang="en-US" sz="14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55</a:t>
            </a:fld>
            <a:endParaRPr lang="en-US" altLang="en-US" dirty="0"/>
          </a:p>
        </p:txBody>
      </p:sp>
    </p:spTree>
    <p:extLst>
      <p:ext uri="{BB962C8B-B14F-4D97-AF65-F5344CB8AC3E}">
        <p14:creationId xmlns:p14="http://schemas.microsoft.com/office/powerpoint/2010/main" val="4145590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383458"/>
            <a:ext cx="7696200" cy="988142"/>
          </a:xfrm>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538752918"/>
              </p:ext>
            </p:extLst>
          </p:nvPr>
        </p:nvGraphicFramePr>
        <p:xfrm>
          <a:off x="201562" y="1238865"/>
          <a:ext cx="8686800" cy="4953801"/>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8382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63190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3137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CalHEERS - Verify Lawful Presence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 CR 92295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February 2019</a:t>
                      </a:r>
                    </a:p>
                  </a:txBody>
                  <a:tcPr/>
                </a:tc>
                <a:tc>
                  <a:txBody>
                    <a:bodyPr/>
                    <a:lstStyle/>
                    <a:p>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100608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Build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19.02</a:t>
                      </a:r>
                    </a:p>
                  </a:txBody>
                  <a:tcPr/>
                </a:tc>
                <a:tc>
                  <a:txBody>
                    <a:bodyPr/>
                    <a:lstStyle/>
                    <a:p>
                      <a:r>
                        <a:rPr lang="en-US" sz="1000" kern="1200" dirty="0">
                          <a:solidFill>
                            <a:schemeClr val="tx1"/>
                          </a:solidFill>
                          <a:effectLst/>
                          <a:latin typeface="+mn-lt"/>
                          <a:ea typeface="+mn-ea"/>
                          <a:cs typeface="+mn-cs"/>
                        </a:rPr>
                        <a:t>201310</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Build</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latin typeface="+mn-lt"/>
                          <a:ea typeface="+mn-ea"/>
                          <a:cs typeface="+mn-cs"/>
                        </a:rPr>
                        <a:t>No Change since the last meeting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Department of Homeland Security (DHS) is upgrading the DHS Verify Lawful Presence (VLP) interface. Centers for Medicare and Medicaid Services (CMS), CalHEERS (CH) and CalACES must also be updated to continue to communicate to DHS for VLP. CH Change Request (CR) will update CH to use the updated CMS VLP interface. </a:t>
                      </a:r>
                    </a:p>
                    <a:p>
                      <a:endParaRPr lang="en-US" sz="10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CalACES Update:</a:t>
                      </a:r>
                    </a:p>
                    <a:p>
                      <a:r>
                        <a:rPr lang="en-US" sz="1000" b="1" kern="1200" dirty="0">
                          <a:solidFill>
                            <a:schemeClr val="dk1"/>
                          </a:solidFill>
                          <a:effectLst/>
                          <a:latin typeface="+mn-lt"/>
                          <a:ea typeface="+mn-ea"/>
                          <a:cs typeface="+mn-cs"/>
                        </a:rPr>
                        <a:t>System changes for this effort will include:</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Updates to CH eHit interface for VLP</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Creates a new CH VLP interface between CH and CalACES for VLP </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Provides a way to communicate when CH receives a VLP interface error code or when CH does not make a VLP call.</a:t>
                      </a:r>
                    </a:p>
                    <a:p>
                      <a:pPr marL="0" lvl="0" indent="0">
                        <a:buFont typeface="Arial" panose="020B0604020202020204" pitchFamily="34" charset="0"/>
                        <a:buNone/>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When a case is pure MAGI, the VLP interface will reduce worker double data entry and the system will notify the workers from within CIV/LRS by auto-creating tasks when CH receives citizenship information from DHS.</a:t>
                      </a:r>
                    </a:p>
                    <a:p>
                      <a:pPr marL="171450" lvl="0" indent="-171450">
                        <a:buFont typeface="Arial" panose="020B0604020202020204" pitchFamily="34" charset="0"/>
                        <a:buChar char="•"/>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The CH JADs for this effort are complete and the MC committee approved the SCR on 10/31/18.</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56</a:t>
            </a:fld>
            <a:endParaRPr lang="en-US" altLang="en-US" dirty="0"/>
          </a:p>
        </p:txBody>
      </p:sp>
    </p:spTree>
    <p:extLst>
      <p:ext uri="{BB962C8B-B14F-4D97-AF65-F5344CB8AC3E}">
        <p14:creationId xmlns:p14="http://schemas.microsoft.com/office/powerpoint/2010/main" val="10987263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5A76C-1E04-4543-8854-A34BBAA7770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Change Reason Functionality</a:t>
            </a:r>
          </a:p>
        </p:txBody>
      </p:sp>
      <p:sp>
        <p:nvSpPr>
          <p:cNvPr id="3" name="Content Placeholder 2">
            <a:extLst>
              <a:ext uri="{FF2B5EF4-FFF2-40B4-BE49-F238E27FC236}">
                <a16:creationId xmlns:a16="http://schemas.microsoft.com/office/drawing/2014/main" id="{08D667E8-ABBD-4BE1-8FA2-93BCDA06B0AA}"/>
              </a:ext>
            </a:extLst>
          </p:cNvPr>
          <p:cNvSpPr>
            <a:spLocks noGrp="1"/>
          </p:cNvSpPr>
          <p:nvPr>
            <p:ph idx="1"/>
          </p:nvPr>
        </p:nvSpPr>
        <p:spPr>
          <a:xfrm>
            <a:off x="380999" y="1341120"/>
            <a:ext cx="8182897" cy="4641183"/>
          </a:xfrm>
        </p:spPr>
        <p:txBody>
          <a:bodyPr>
            <a:normAutofit/>
          </a:bodyPr>
          <a:lstStyle/>
          <a:p>
            <a:r>
              <a:rPr lang="en-US" sz="2000" dirty="0">
                <a:latin typeface="Calibri" panose="020F0502020204030204" pitchFamily="34" charset="0"/>
                <a:ea typeface="Times New Roman" panose="02020603050405020304" pitchFamily="18" charset="0"/>
                <a:cs typeface="Calibri" panose="020F0502020204030204" pitchFamily="34" charset="0"/>
              </a:rPr>
              <a:t>The C-IV Counties will inherit the LRS EDBC change reason functionality at migration to CalACES. </a:t>
            </a:r>
          </a:p>
          <a:p>
            <a:endParaRPr lang="en-US" sz="2000" dirty="0">
              <a:latin typeface="Calibri" panose="020F0502020204030204" pitchFamily="34" charset="0"/>
              <a:ea typeface="Times New Roman" panose="02020603050405020304" pitchFamily="18" charset="0"/>
              <a:cs typeface="Calibri" panose="020F0502020204030204" pitchFamily="34" charset="0"/>
            </a:endParaRPr>
          </a:p>
          <a:p>
            <a:r>
              <a:rPr lang="en-US" sz="2000" dirty="0">
                <a:latin typeface="Calibri" panose="020F0502020204030204" pitchFamily="34" charset="0"/>
                <a:cs typeface="Calibri" panose="020F0502020204030204" pitchFamily="34" charset="0"/>
              </a:rPr>
              <a:t>In LRS, change reasons are used to establish how Eligibility Determination and Benefit Calculation (EDBC) can apply data to program budgets. The change reason functionality applies to CalWORKs, </a:t>
            </a:r>
            <a:r>
              <a:rPr lang="en-US" sz="2000" dirty="0" err="1">
                <a:latin typeface="Calibri" panose="020F0502020204030204" pitchFamily="34" charset="0"/>
                <a:cs typeface="Calibri" panose="020F0502020204030204" pitchFamily="34" charset="0"/>
              </a:rPr>
              <a:t>CalFresh</a:t>
            </a:r>
            <a:r>
              <a:rPr lang="en-US" sz="2000" dirty="0">
                <a:latin typeface="Calibri" panose="020F0502020204030204" pitchFamily="34" charset="0"/>
                <a:cs typeface="Calibri" panose="020F0502020204030204" pitchFamily="34" charset="0"/>
              </a:rPr>
              <a:t>, CAPI, RCA, and LA County General Assistance programs.</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Data collection associated to Change Reasons captures “when” and “how” that information was received by the County. This information allows the EDBC to determine the month in which the data can be applied to the program. </a:t>
            </a:r>
          </a:p>
        </p:txBody>
      </p:sp>
      <p:sp>
        <p:nvSpPr>
          <p:cNvPr id="4" name="Slide Number Placeholder 3">
            <a:extLst>
              <a:ext uri="{FF2B5EF4-FFF2-40B4-BE49-F238E27FC236}">
                <a16:creationId xmlns:a16="http://schemas.microsoft.com/office/drawing/2014/main" id="{0D21ADE8-D5B7-470E-84E8-ED945E21E0AA}"/>
              </a:ext>
            </a:extLst>
          </p:cNvPr>
          <p:cNvSpPr>
            <a:spLocks noGrp="1"/>
          </p:cNvSpPr>
          <p:nvPr>
            <p:ph type="sldNum" sz="quarter" idx="12"/>
          </p:nvPr>
        </p:nvSpPr>
        <p:spPr/>
        <p:txBody>
          <a:bodyPr/>
          <a:lstStyle/>
          <a:p>
            <a:fld id="{E675FF42-0E22-44DC-8DFB-F90201735E2E}" type="slidenum">
              <a:rPr lang="en-US" altLang="en-US" smtClean="0"/>
              <a:pPr/>
              <a:t>57</a:t>
            </a:fld>
            <a:endParaRPr lang="en-US" altLang="en-US" dirty="0"/>
          </a:p>
        </p:txBody>
      </p:sp>
    </p:spTree>
    <p:extLst>
      <p:ext uri="{BB962C8B-B14F-4D97-AF65-F5344CB8AC3E}">
        <p14:creationId xmlns:p14="http://schemas.microsoft.com/office/powerpoint/2010/main" val="23244850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5A76C-1E04-4543-8854-A34BBAA7770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Change Reason Functionality</a:t>
            </a:r>
          </a:p>
        </p:txBody>
      </p:sp>
      <p:sp>
        <p:nvSpPr>
          <p:cNvPr id="3" name="Content Placeholder 2">
            <a:extLst>
              <a:ext uri="{FF2B5EF4-FFF2-40B4-BE49-F238E27FC236}">
                <a16:creationId xmlns:a16="http://schemas.microsoft.com/office/drawing/2014/main" id="{08D667E8-ABBD-4BE1-8FA2-93BCDA06B0AA}"/>
              </a:ext>
            </a:extLst>
          </p:cNvPr>
          <p:cNvSpPr>
            <a:spLocks noGrp="1"/>
          </p:cNvSpPr>
          <p:nvPr>
            <p:ph idx="1"/>
          </p:nvPr>
        </p:nvSpPr>
        <p:spPr>
          <a:xfrm>
            <a:off x="228600" y="1341120"/>
            <a:ext cx="8458200" cy="5030497"/>
          </a:xfrm>
        </p:spPr>
        <p:txBody>
          <a:bodyPr>
            <a:normAutofit/>
          </a:bodyPr>
          <a:lstStyle/>
          <a:p>
            <a:endParaRPr lang="en-US" sz="2000"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0D21ADE8-D5B7-470E-84E8-ED945E21E0AA}"/>
              </a:ext>
            </a:extLst>
          </p:cNvPr>
          <p:cNvSpPr>
            <a:spLocks noGrp="1"/>
          </p:cNvSpPr>
          <p:nvPr>
            <p:ph type="sldNum" sz="quarter" idx="12"/>
          </p:nvPr>
        </p:nvSpPr>
        <p:spPr/>
        <p:txBody>
          <a:bodyPr/>
          <a:lstStyle/>
          <a:p>
            <a:fld id="{E675FF42-0E22-44DC-8DFB-F90201735E2E}" type="slidenum">
              <a:rPr lang="en-US" altLang="en-US" smtClean="0"/>
              <a:pPr/>
              <a:t>58</a:t>
            </a:fld>
            <a:endParaRPr lang="en-US" altLang="en-US" dirty="0"/>
          </a:p>
        </p:txBody>
      </p:sp>
      <p:sp>
        <p:nvSpPr>
          <p:cNvPr id="6" name="Rectangle 5">
            <a:extLst>
              <a:ext uri="{FF2B5EF4-FFF2-40B4-BE49-F238E27FC236}">
                <a16:creationId xmlns:a16="http://schemas.microsoft.com/office/drawing/2014/main" id="{73E42F0F-2BF0-433E-BB5A-FB5C409D1662}"/>
              </a:ext>
            </a:extLst>
          </p:cNvPr>
          <p:cNvSpPr/>
          <p:nvPr/>
        </p:nvSpPr>
        <p:spPr>
          <a:xfrm>
            <a:off x="457200" y="1439694"/>
            <a:ext cx="8017213" cy="4298613"/>
          </a:xfrm>
          <a:prstGeom prst="rect">
            <a:avLst/>
          </a:prstGeom>
        </p:spPr>
        <p:txBody>
          <a:bodyPr wrap="square">
            <a:spAutoFit/>
          </a:bodyPr>
          <a:lstStyle/>
          <a:p>
            <a:pPr marL="0" marR="0">
              <a:spcBef>
                <a:spcPts val="400"/>
              </a:spcBef>
              <a:spcAft>
                <a:spcPts val="400"/>
              </a:spcAft>
              <a:buNone/>
            </a:pPr>
            <a:r>
              <a:rPr lang="en-US" sz="2000" dirty="0">
                <a:latin typeface="Calibri" panose="020F0502020204030204" pitchFamily="34" charset="0"/>
                <a:ea typeface="Times New Roman" panose="02020603050405020304" pitchFamily="18" charset="0"/>
                <a:cs typeface="Calibri" panose="020F0502020204030204" pitchFamily="34" charset="0"/>
              </a:rPr>
              <a:t>To close a gap and minimize conversion, the Change Reason section is being added to various C-IV data collection pages in March 2019. By collecting this information before migration, a history will be available after migration.  </a:t>
            </a:r>
          </a:p>
          <a:p>
            <a:pPr marL="0" marR="0">
              <a:spcBef>
                <a:spcPts val="400"/>
              </a:spcBef>
              <a:spcAft>
                <a:spcPts val="400"/>
              </a:spcAft>
              <a:buNone/>
            </a:pPr>
            <a:r>
              <a:rPr lang="en-US" sz="2000" b="1" dirty="0">
                <a:latin typeface="Calibri" panose="020F0502020204030204" pitchFamily="34" charset="0"/>
                <a:ea typeface="Times New Roman" panose="02020603050405020304" pitchFamily="18" charset="0"/>
                <a:cs typeface="Calibri" panose="020F0502020204030204" pitchFamily="34" charset="0"/>
              </a:rPr>
              <a:t>Note: </a:t>
            </a:r>
            <a:r>
              <a:rPr lang="en-US" sz="2000" dirty="0">
                <a:latin typeface="Calibri" panose="020F0502020204030204" pitchFamily="34" charset="0"/>
                <a:ea typeface="Times New Roman" panose="02020603050405020304" pitchFamily="18" charset="0"/>
                <a:cs typeface="Calibri" panose="020F0502020204030204" pitchFamily="34" charset="0"/>
              </a:rPr>
              <a:t>C-IV EDBC functionality is not being changed to apply the change reason data to program budgets. </a:t>
            </a:r>
          </a:p>
          <a:p>
            <a:pPr marL="0" marR="0">
              <a:spcBef>
                <a:spcPts val="400"/>
              </a:spcBef>
              <a:spcAft>
                <a:spcPts val="400"/>
              </a:spcAft>
              <a:buNone/>
            </a:pPr>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0" marR="0">
              <a:spcBef>
                <a:spcPts val="400"/>
              </a:spcBef>
              <a:spcAft>
                <a:spcPts val="400"/>
              </a:spcAft>
              <a:buNone/>
            </a:pPr>
            <a:r>
              <a:rPr lang="en-US" sz="2000" dirty="0">
                <a:effectLst/>
                <a:latin typeface="Calibri" panose="020F0502020204030204" pitchFamily="34" charset="0"/>
                <a:ea typeface="Times New Roman" panose="02020603050405020304" pitchFamily="18" charset="0"/>
                <a:cs typeface="Calibri" panose="020F0502020204030204" pitchFamily="34" charset="0"/>
              </a:rPr>
              <a:t>When change reason functionality is deployed to production, a Change Reason job aid and C-IV Functional Presentation (CFP) will be added to C-IV Online Help.</a:t>
            </a:r>
          </a:p>
          <a:p>
            <a:pPr marL="0" marR="0">
              <a:spcBef>
                <a:spcPts val="400"/>
              </a:spcBef>
              <a:spcAft>
                <a:spcPts val="400"/>
              </a:spcAft>
              <a:buNone/>
            </a:pPr>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0" marR="0">
              <a:spcBef>
                <a:spcPts val="400"/>
              </a:spcBef>
              <a:spcAft>
                <a:spcPts val="400"/>
              </a:spcAft>
              <a:buNone/>
            </a:pPr>
            <a:r>
              <a:rPr lang="en-US" sz="2000" dirty="0">
                <a:effectLst/>
                <a:latin typeface="Calibri" panose="020F0502020204030204" pitchFamily="34" charset="0"/>
                <a:ea typeface="Times New Roman" panose="02020603050405020304" pitchFamily="18" charset="0"/>
                <a:cs typeface="Calibri" panose="020F0502020204030204" pitchFamily="34" charset="0"/>
              </a:rPr>
              <a:t>The new job aid and CFP will be distributed to the counties via CIT in January 2019.</a:t>
            </a:r>
          </a:p>
        </p:txBody>
      </p:sp>
    </p:spTree>
    <p:extLst>
      <p:ext uri="{BB962C8B-B14F-4D97-AF65-F5344CB8AC3E}">
        <p14:creationId xmlns:p14="http://schemas.microsoft.com/office/powerpoint/2010/main" val="12221458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u="sng" dirty="0"/>
              <a:t>State Update (OSI, CDSS &amp; DHCS)</a:t>
            </a:r>
          </a:p>
        </p:txBody>
      </p:sp>
    </p:spTree>
    <p:extLst>
      <p:ext uri="{BB962C8B-B14F-4D97-AF65-F5344CB8AC3E}">
        <p14:creationId xmlns:p14="http://schemas.microsoft.com/office/powerpoint/2010/main" val="3433735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err="1"/>
              <a:t>CalSAWS</a:t>
            </a:r>
            <a:r>
              <a:rPr lang="en-US" u="sng" dirty="0"/>
              <a:t> Conversion Approach</a:t>
            </a:r>
          </a:p>
          <a:p>
            <a:pPr marL="457200" indent="-457200">
              <a:buFont typeface="Arial" panose="020B0604020202020204" pitchFamily="34" charset="0"/>
              <a:buChar char="•"/>
            </a:pPr>
            <a:r>
              <a:rPr lang="en-US" sz="2000" dirty="0">
                <a:solidFill>
                  <a:schemeClr val="tx1"/>
                </a:solidFill>
              </a:rPr>
              <a:t>Conversion Objectives and Process</a:t>
            </a:r>
          </a:p>
          <a:p>
            <a:pPr marL="457200" indent="-457200">
              <a:buFont typeface="Arial" panose="020B0604020202020204" pitchFamily="34" charset="0"/>
              <a:buChar char="•"/>
            </a:pPr>
            <a:r>
              <a:rPr lang="en-US" sz="2000" dirty="0">
                <a:solidFill>
                  <a:schemeClr val="tx1"/>
                </a:solidFill>
              </a:rPr>
              <a:t>Record Retention Policy Discussion</a:t>
            </a:r>
          </a:p>
        </p:txBody>
      </p:sp>
    </p:spTree>
    <p:extLst>
      <p:ext uri="{BB962C8B-B14F-4D97-AF65-F5344CB8AC3E}">
        <p14:creationId xmlns:p14="http://schemas.microsoft.com/office/powerpoint/2010/main" val="48473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u="sng" dirty="0"/>
              <a:t>Review </a:t>
            </a:r>
            <a:r>
              <a:rPr lang="en-US" u="sng" dirty="0" err="1"/>
              <a:t>CalACES</a:t>
            </a:r>
            <a:r>
              <a:rPr lang="en-US" u="sng" dirty="0"/>
              <a:t> JPA Board Upcoming Activities</a:t>
            </a:r>
          </a:p>
          <a:p>
            <a:pPr marL="457200" indent="-457200">
              <a:buFont typeface="Arial" panose="020B0604020202020204" pitchFamily="34" charset="0"/>
              <a:buChar char="•"/>
            </a:pPr>
            <a:r>
              <a:rPr lang="en-US" sz="2800" dirty="0">
                <a:solidFill>
                  <a:schemeClr val="tx1"/>
                </a:solidFill>
              </a:rPr>
              <a:t>December 13, 2018 Board Meeting Agenda</a:t>
            </a:r>
          </a:p>
          <a:p>
            <a:pPr marL="457200" indent="-457200">
              <a:buFont typeface="Arial" panose="020B0604020202020204" pitchFamily="34" charset="0"/>
              <a:buChar char="•"/>
            </a:pPr>
            <a:r>
              <a:rPr lang="en-US" sz="2800" dirty="0">
                <a:solidFill>
                  <a:schemeClr val="tx1"/>
                </a:solidFill>
              </a:rPr>
              <a:t>January 25, 2019 JPA Board and Member Representatives Meetings –Webcast</a:t>
            </a:r>
          </a:p>
        </p:txBody>
      </p:sp>
    </p:spTree>
    <p:extLst>
      <p:ext uri="{BB962C8B-B14F-4D97-AF65-F5344CB8AC3E}">
        <p14:creationId xmlns:p14="http://schemas.microsoft.com/office/powerpoint/2010/main" val="4090105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Regional Updates/Sharing</a:t>
            </a:r>
          </a:p>
        </p:txBody>
      </p:sp>
    </p:spTree>
    <p:extLst>
      <p:ext uri="{BB962C8B-B14F-4D97-AF65-F5344CB8AC3E}">
        <p14:creationId xmlns:p14="http://schemas.microsoft.com/office/powerpoint/2010/main" val="1038264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6"/>
            <a:ext cx="8813352" cy="2208264"/>
          </a:xfrm>
        </p:spPr>
        <p:txBody>
          <a:bodyPr/>
          <a:lstStyle/>
          <a:p>
            <a:r>
              <a:rPr lang="en-US" u="sng" dirty="0"/>
              <a:t>C-IV Conversion to </a:t>
            </a:r>
            <a:r>
              <a:rPr lang="en-US" u="sng" dirty="0" err="1"/>
              <a:t>CalSAWS</a:t>
            </a:r>
            <a:r>
              <a:rPr lang="en-US" u="sng" dirty="0"/>
              <a:t> Objectives</a:t>
            </a:r>
          </a:p>
          <a:p>
            <a:pPr marL="457200" indent="-457200">
              <a:buFont typeface="Arial" panose="020B0604020202020204" pitchFamily="34" charset="0"/>
              <a:buChar char="•"/>
            </a:pPr>
            <a:r>
              <a:rPr lang="en-US" sz="2800" dirty="0">
                <a:solidFill>
                  <a:schemeClr val="tx1"/>
                </a:solidFill>
              </a:rPr>
              <a:t>Minimize Downtime During Cutover</a:t>
            </a:r>
          </a:p>
          <a:p>
            <a:pPr marL="457200" indent="-457200">
              <a:buFont typeface="Arial" panose="020B0604020202020204" pitchFamily="34" charset="0"/>
              <a:buChar char="•"/>
            </a:pPr>
            <a:r>
              <a:rPr lang="en-US" sz="2800" dirty="0">
                <a:solidFill>
                  <a:schemeClr val="tx1"/>
                </a:solidFill>
              </a:rPr>
              <a:t>Minimize Disruptions to County Staff</a:t>
            </a:r>
          </a:p>
          <a:p>
            <a:pPr marL="457200" indent="-457200">
              <a:buFont typeface="Arial" panose="020B0604020202020204" pitchFamily="34" charset="0"/>
              <a:buChar char="•"/>
            </a:pPr>
            <a:r>
              <a:rPr lang="en-US" sz="2800" dirty="0">
                <a:solidFill>
                  <a:schemeClr val="tx1"/>
                </a:solidFill>
              </a:rPr>
              <a:t>Convert Previous EDBCs to Continue Benefits</a:t>
            </a:r>
          </a:p>
        </p:txBody>
      </p:sp>
      <p:sp>
        <p:nvSpPr>
          <p:cNvPr id="3" name="Content Placeholder 3">
            <a:extLst>
              <a:ext uri="{FF2B5EF4-FFF2-40B4-BE49-F238E27FC236}">
                <a16:creationId xmlns:a16="http://schemas.microsoft.com/office/drawing/2014/main" id="{BF0BC7ED-6A25-4710-9954-09CB76BF0163}"/>
              </a:ext>
            </a:extLst>
          </p:cNvPr>
          <p:cNvSpPr txBox="1">
            <a:spLocks/>
          </p:cNvSpPr>
          <p:nvPr/>
        </p:nvSpPr>
        <p:spPr>
          <a:xfrm>
            <a:off x="165322" y="2450831"/>
            <a:ext cx="8813352" cy="684259"/>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u="sng" dirty="0"/>
              <a:t>C-IV Conversion (to </a:t>
            </a:r>
            <a:r>
              <a:rPr lang="en-US" u="sng" dirty="0" err="1"/>
              <a:t>CalSAWS</a:t>
            </a:r>
            <a:r>
              <a:rPr lang="en-US" u="sng" dirty="0"/>
              <a:t>) Process</a:t>
            </a:r>
          </a:p>
        </p:txBody>
      </p:sp>
      <p:sp>
        <p:nvSpPr>
          <p:cNvPr id="2" name="Flowchart: Magnetic Disk 1">
            <a:extLst>
              <a:ext uri="{FF2B5EF4-FFF2-40B4-BE49-F238E27FC236}">
                <a16:creationId xmlns:a16="http://schemas.microsoft.com/office/drawing/2014/main" id="{D3E26462-BA4C-4963-A044-6E6067694260}"/>
              </a:ext>
            </a:extLst>
          </p:cNvPr>
          <p:cNvSpPr/>
          <p:nvPr/>
        </p:nvSpPr>
        <p:spPr>
          <a:xfrm>
            <a:off x="165322" y="3238507"/>
            <a:ext cx="1315135" cy="1524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C-IV</a:t>
            </a:r>
          </a:p>
          <a:p>
            <a:pPr algn="ctr"/>
            <a:r>
              <a:rPr lang="en-US" b="1" dirty="0"/>
              <a:t>Legacy</a:t>
            </a:r>
          </a:p>
          <a:p>
            <a:pPr algn="ctr"/>
            <a:r>
              <a:rPr lang="en-US" b="1" dirty="0"/>
              <a:t>Data</a:t>
            </a:r>
          </a:p>
        </p:txBody>
      </p:sp>
      <p:sp>
        <p:nvSpPr>
          <p:cNvPr id="5" name="Flowchart: Magnetic Disk 4">
            <a:extLst>
              <a:ext uri="{FF2B5EF4-FFF2-40B4-BE49-F238E27FC236}">
                <a16:creationId xmlns:a16="http://schemas.microsoft.com/office/drawing/2014/main" id="{82675317-708F-44EC-8B10-A9CF5B2D6E0E}"/>
              </a:ext>
            </a:extLst>
          </p:cNvPr>
          <p:cNvSpPr/>
          <p:nvPr/>
        </p:nvSpPr>
        <p:spPr>
          <a:xfrm>
            <a:off x="7186608" y="3227621"/>
            <a:ext cx="1315135" cy="1524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t>CalSAWS</a:t>
            </a:r>
            <a:endParaRPr lang="en-US" b="1" dirty="0"/>
          </a:p>
        </p:txBody>
      </p:sp>
      <p:sp>
        <p:nvSpPr>
          <p:cNvPr id="6" name="Flowchart: Predefined Process 5">
            <a:extLst>
              <a:ext uri="{FF2B5EF4-FFF2-40B4-BE49-F238E27FC236}">
                <a16:creationId xmlns:a16="http://schemas.microsoft.com/office/drawing/2014/main" id="{8552C99B-5BFD-4A0B-B0C6-ED8202A60087}"/>
              </a:ext>
            </a:extLst>
          </p:cNvPr>
          <p:cNvSpPr/>
          <p:nvPr/>
        </p:nvSpPr>
        <p:spPr>
          <a:xfrm>
            <a:off x="4528456" y="3521530"/>
            <a:ext cx="1796143" cy="947057"/>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Conversion</a:t>
            </a:r>
          </a:p>
        </p:txBody>
      </p:sp>
      <p:sp>
        <p:nvSpPr>
          <p:cNvPr id="7" name="Flowchart: Predefined Process 6">
            <a:extLst>
              <a:ext uri="{FF2B5EF4-FFF2-40B4-BE49-F238E27FC236}">
                <a16:creationId xmlns:a16="http://schemas.microsoft.com/office/drawing/2014/main" id="{78F9C1D0-F534-4C32-A986-D3E0285ED9C5}"/>
              </a:ext>
            </a:extLst>
          </p:cNvPr>
          <p:cNvSpPr/>
          <p:nvPr/>
        </p:nvSpPr>
        <p:spPr>
          <a:xfrm>
            <a:off x="2002977" y="3521530"/>
            <a:ext cx="1796143" cy="947057"/>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Record</a:t>
            </a:r>
          </a:p>
          <a:p>
            <a:pPr algn="ctr"/>
            <a:r>
              <a:rPr lang="en-US" sz="1600" dirty="0"/>
              <a:t>Retention</a:t>
            </a:r>
          </a:p>
        </p:txBody>
      </p:sp>
      <p:cxnSp>
        <p:nvCxnSpPr>
          <p:cNvPr id="9" name="Straight Arrow Connector 8">
            <a:extLst>
              <a:ext uri="{FF2B5EF4-FFF2-40B4-BE49-F238E27FC236}">
                <a16:creationId xmlns:a16="http://schemas.microsoft.com/office/drawing/2014/main" id="{7A34787B-4006-4F52-94EC-2FCD8D820186}"/>
              </a:ext>
            </a:extLst>
          </p:cNvPr>
          <p:cNvCxnSpPr>
            <a:stCxn id="2" idx="4"/>
            <a:endCxn id="7" idx="1"/>
          </p:cNvCxnSpPr>
          <p:nvPr/>
        </p:nvCxnSpPr>
        <p:spPr>
          <a:xfrm flipV="1">
            <a:off x="1480457" y="3995059"/>
            <a:ext cx="522520" cy="5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A046595-9404-4975-9402-6AB52C0981BF}"/>
              </a:ext>
            </a:extLst>
          </p:cNvPr>
          <p:cNvCxnSpPr>
            <a:stCxn id="7" idx="3"/>
            <a:endCxn id="6" idx="1"/>
          </p:cNvCxnSpPr>
          <p:nvPr/>
        </p:nvCxnSpPr>
        <p:spPr>
          <a:xfrm>
            <a:off x="3799120" y="3995059"/>
            <a:ext cx="7293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01145F8-3153-4F33-9218-959BFA5382F2}"/>
              </a:ext>
            </a:extLst>
          </p:cNvPr>
          <p:cNvCxnSpPr>
            <a:stCxn id="6" idx="3"/>
            <a:endCxn id="5" idx="2"/>
          </p:cNvCxnSpPr>
          <p:nvPr/>
        </p:nvCxnSpPr>
        <p:spPr>
          <a:xfrm flipV="1">
            <a:off x="6324599" y="3989621"/>
            <a:ext cx="862009" cy="5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Content Placeholder 3">
            <a:extLst>
              <a:ext uri="{FF2B5EF4-FFF2-40B4-BE49-F238E27FC236}">
                <a16:creationId xmlns:a16="http://schemas.microsoft.com/office/drawing/2014/main" id="{734663CF-7383-4AA8-8781-A914A438B1C3}"/>
              </a:ext>
            </a:extLst>
          </p:cNvPr>
          <p:cNvSpPr txBox="1">
            <a:spLocks/>
          </p:cNvSpPr>
          <p:nvPr/>
        </p:nvSpPr>
        <p:spPr>
          <a:xfrm>
            <a:off x="5627915" y="4849637"/>
            <a:ext cx="2658152" cy="145863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600"/>
              </a:spcBef>
              <a:buFont typeface="Wingdings" panose="05000000000000000000" pitchFamily="2" charset="2"/>
              <a:buChar char="ü"/>
            </a:pPr>
            <a:r>
              <a:rPr lang="en-US" sz="1200" dirty="0">
                <a:solidFill>
                  <a:schemeClr val="tx1"/>
                </a:solidFill>
              </a:rPr>
              <a:t>Stage Legacy Data</a:t>
            </a:r>
          </a:p>
          <a:p>
            <a:pPr marL="457200" indent="-457200">
              <a:spcBef>
                <a:spcPts val="600"/>
              </a:spcBef>
              <a:buFont typeface="Wingdings" panose="05000000000000000000" pitchFamily="2" charset="2"/>
              <a:buChar char="ü"/>
            </a:pPr>
            <a:r>
              <a:rPr lang="en-US" sz="1200" dirty="0">
                <a:solidFill>
                  <a:schemeClr val="tx1"/>
                </a:solidFill>
              </a:rPr>
              <a:t>Transform Legacy Data</a:t>
            </a:r>
          </a:p>
          <a:p>
            <a:pPr marL="457200" indent="-457200">
              <a:spcBef>
                <a:spcPts val="600"/>
              </a:spcBef>
              <a:buFont typeface="Wingdings" panose="05000000000000000000" pitchFamily="2" charset="2"/>
              <a:buChar char="ü"/>
            </a:pPr>
            <a:r>
              <a:rPr lang="en-US" sz="1200" dirty="0">
                <a:solidFill>
                  <a:schemeClr val="tx1"/>
                </a:solidFill>
              </a:rPr>
              <a:t>Data Confirmation</a:t>
            </a:r>
          </a:p>
          <a:p>
            <a:pPr marL="457200" indent="-457200">
              <a:spcBef>
                <a:spcPts val="600"/>
              </a:spcBef>
              <a:buFont typeface="Wingdings" panose="05000000000000000000" pitchFamily="2" charset="2"/>
              <a:buChar char="ü"/>
            </a:pPr>
            <a:r>
              <a:rPr lang="en-US" sz="1200" dirty="0">
                <a:solidFill>
                  <a:schemeClr val="tx1"/>
                </a:solidFill>
              </a:rPr>
              <a:t>Execute Data Discrepancy Reports</a:t>
            </a:r>
          </a:p>
          <a:p>
            <a:pPr marL="457200" indent="-457200">
              <a:spcBef>
                <a:spcPts val="600"/>
              </a:spcBef>
              <a:buFont typeface="Wingdings" panose="05000000000000000000" pitchFamily="2" charset="2"/>
              <a:buChar char="ü"/>
            </a:pPr>
            <a:r>
              <a:rPr lang="en-US" sz="1200" dirty="0">
                <a:solidFill>
                  <a:schemeClr val="tx1"/>
                </a:solidFill>
              </a:rPr>
              <a:t>Execute Functional Tests</a:t>
            </a:r>
          </a:p>
          <a:p>
            <a:pPr marL="457200" indent="-457200">
              <a:spcBef>
                <a:spcPts val="600"/>
              </a:spcBef>
              <a:buFont typeface="Arial" panose="020B0604020202020204" pitchFamily="34" charset="0"/>
              <a:buChar char="•"/>
            </a:pPr>
            <a:endParaRPr lang="en-US" sz="1200" dirty="0">
              <a:solidFill>
                <a:schemeClr val="tx1"/>
              </a:solidFill>
            </a:endParaRPr>
          </a:p>
        </p:txBody>
      </p:sp>
      <p:sp>
        <p:nvSpPr>
          <p:cNvPr id="19" name="Content Placeholder 3">
            <a:extLst>
              <a:ext uri="{FF2B5EF4-FFF2-40B4-BE49-F238E27FC236}">
                <a16:creationId xmlns:a16="http://schemas.microsoft.com/office/drawing/2014/main" id="{DD93D431-7F96-42F8-9104-F085E0D5D3FD}"/>
              </a:ext>
            </a:extLst>
          </p:cNvPr>
          <p:cNvSpPr txBox="1">
            <a:spLocks/>
          </p:cNvSpPr>
          <p:nvPr/>
        </p:nvSpPr>
        <p:spPr>
          <a:xfrm>
            <a:off x="1915889" y="4533869"/>
            <a:ext cx="2658152" cy="121928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600"/>
              </a:spcBef>
              <a:buFont typeface="Wingdings" panose="05000000000000000000" pitchFamily="2" charset="2"/>
              <a:buChar char="ü"/>
            </a:pPr>
            <a:r>
              <a:rPr lang="en-US" sz="1200" dirty="0">
                <a:solidFill>
                  <a:schemeClr val="tx1"/>
                </a:solidFill>
              </a:rPr>
              <a:t>Open Programs</a:t>
            </a:r>
          </a:p>
          <a:p>
            <a:pPr marL="457200" indent="-457200">
              <a:spcBef>
                <a:spcPts val="600"/>
              </a:spcBef>
              <a:buFont typeface="Wingdings" panose="05000000000000000000" pitchFamily="2" charset="2"/>
              <a:buChar char="ü"/>
            </a:pPr>
            <a:r>
              <a:rPr lang="en-US" sz="1200" dirty="0">
                <a:solidFill>
                  <a:schemeClr val="tx1"/>
                </a:solidFill>
              </a:rPr>
              <a:t>Programs Closed w/in 4 years of Cutover</a:t>
            </a:r>
          </a:p>
          <a:p>
            <a:pPr marL="457200" indent="-457200">
              <a:spcBef>
                <a:spcPts val="600"/>
              </a:spcBef>
              <a:buFont typeface="Wingdings" panose="05000000000000000000" pitchFamily="2" charset="2"/>
              <a:buChar char="ü"/>
            </a:pPr>
            <a:r>
              <a:rPr lang="en-US" sz="1200" dirty="0">
                <a:solidFill>
                  <a:schemeClr val="tx1"/>
                </a:solidFill>
              </a:rPr>
              <a:t>All Time Limit Data</a:t>
            </a:r>
          </a:p>
          <a:p>
            <a:pPr marL="457200" indent="-457200">
              <a:spcBef>
                <a:spcPts val="600"/>
              </a:spcBef>
              <a:buFont typeface="Wingdings" panose="05000000000000000000" pitchFamily="2" charset="2"/>
              <a:buChar char="ü"/>
            </a:pPr>
            <a:r>
              <a:rPr lang="en-US" sz="1200" dirty="0">
                <a:solidFill>
                  <a:schemeClr val="tx1"/>
                </a:solidFill>
              </a:rPr>
              <a:t>Open Recovery Accounts</a:t>
            </a:r>
          </a:p>
          <a:p>
            <a:pPr marL="457200" indent="-457200">
              <a:spcBef>
                <a:spcPts val="600"/>
              </a:spcBef>
              <a:buFont typeface="Wingdings" panose="05000000000000000000" pitchFamily="2" charset="2"/>
              <a:buChar char="ü"/>
            </a:pPr>
            <a:endParaRPr lang="en-US" sz="1200" dirty="0">
              <a:solidFill>
                <a:schemeClr val="tx1"/>
              </a:solidFill>
            </a:endParaRPr>
          </a:p>
          <a:p>
            <a:pPr marL="457200" indent="-457200">
              <a:spcBef>
                <a:spcPts val="600"/>
              </a:spcBef>
              <a:buFont typeface="Arial" panose="020B0604020202020204" pitchFamily="34" charset="0"/>
              <a:buChar char="•"/>
            </a:pPr>
            <a:endParaRPr lang="en-US" sz="1200" dirty="0">
              <a:solidFill>
                <a:schemeClr val="tx1"/>
              </a:solidFill>
            </a:endParaRPr>
          </a:p>
        </p:txBody>
      </p:sp>
    </p:spTree>
    <p:extLst>
      <p:ext uri="{BB962C8B-B14F-4D97-AF65-F5344CB8AC3E}">
        <p14:creationId xmlns:p14="http://schemas.microsoft.com/office/powerpoint/2010/main" val="343243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53935"/>
            <a:ext cx="8813352" cy="5963836"/>
          </a:xfrm>
        </p:spPr>
        <p:txBody>
          <a:bodyPr/>
          <a:lstStyle/>
          <a:p>
            <a:r>
              <a:rPr lang="en-US" u="sng" dirty="0"/>
              <a:t>HISTORY: ISAWS Conversion to C-IV</a:t>
            </a:r>
          </a:p>
          <a:p>
            <a:pPr marL="457200" indent="-457200">
              <a:buFont typeface="Arial" panose="020B0604020202020204" pitchFamily="34" charset="0"/>
              <a:buChar char="•"/>
            </a:pPr>
            <a:r>
              <a:rPr lang="en-US" sz="2800" dirty="0">
                <a:solidFill>
                  <a:schemeClr val="tx1"/>
                </a:solidFill>
              </a:rPr>
              <a:t>Converted:</a:t>
            </a:r>
          </a:p>
          <a:p>
            <a:pPr marL="1143000" lvl="1" indent="-457200"/>
            <a:r>
              <a:rPr lang="en-US" sz="2000" dirty="0"/>
              <a:t>The authorized benefit amount from ISAWS to roll benefits amounts (in C-IV) for converted cases until EDBC is ran</a:t>
            </a:r>
          </a:p>
          <a:p>
            <a:pPr marL="1143000" lvl="1" indent="-457200"/>
            <a:r>
              <a:rPr lang="en-US" sz="2000" dirty="0">
                <a:solidFill>
                  <a:schemeClr val="tx1"/>
                </a:solidFill>
              </a:rPr>
              <a:t>14 months of Historical Data for all Open Cases</a:t>
            </a:r>
          </a:p>
          <a:p>
            <a:pPr marL="1143000" lvl="1" indent="-457200"/>
            <a:r>
              <a:rPr lang="en-US" sz="2000" dirty="0"/>
              <a:t>13 months of Historical Data for all Cases Closed w/in the 4 Months Leading up to the Cutover</a:t>
            </a:r>
          </a:p>
          <a:p>
            <a:pPr marL="1143000" lvl="1" indent="-457200"/>
            <a:r>
              <a:rPr lang="en-US" sz="2000" dirty="0"/>
              <a:t>Recovery Accounts with a balance other than 0 into C-IV</a:t>
            </a:r>
          </a:p>
          <a:p>
            <a:pPr marL="457200" indent="-457200">
              <a:buFont typeface="Arial" panose="020B0604020202020204" pitchFamily="34" charset="0"/>
              <a:buChar char="•"/>
            </a:pPr>
            <a:r>
              <a:rPr lang="en-US" sz="2800" dirty="0">
                <a:solidFill>
                  <a:schemeClr val="tx1"/>
                </a:solidFill>
              </a:rPr>
              <a:t>Cutover Window:</a:t>
            </a:r>
          </a:p>
          <a:p>
            <a:pPr marL="1143000" lvl="1" indent="-457200"/>
            <a:r>
              <a:rPr lang="en-US" sz="2000" dirty="0"/>
              <a:t>Began on Thursday evening with Legacy System running Batch programs and Extracting Data</a:t>
            </a:r>
          </a:p>
          <a:p>
            <a:pPr marL="1143000" lvl="1" indent="-457200"/>
            <a:r>
              <a:rPr lang="en-US" sz="2000" dirty="0">
                <a:solidFill>
                  <a:schemeClr val="tx1"/>
                </a:solidFill>
              </a:rPr>
              <a:t>Both Legacy (ISAWS) and Source (C-IV) Systems were Down for one business day (on Friday)</a:t>
            </a:r>
          </a:p>
          <a:p>
            <a:pPr marL="1143000" lvl="1" indent="-457200"/>
            <a:r>
              <a:rPr lang="en-US" sz="2000" dirty="0"/>
              <a:t>Conversion Processes executed over the Weekend</a:t>
            </a:r>
          </a:p>
          <a:p>
            <a:pPr marL="1143000" lvl="1" indent="-457200"/>
            <a:r>
              <a:rPr lang="en-US" sz="2000" dirty="0">
                <a:solidFill>
                  <a:schemeClr val="tx1"/>
                </a:solidFill>
              </a:rPr>
              <a:t>C-IV System was Up </a:t>
            </a:r>
            <a:r>
              <a:rPr lang="en-US" sz="2000" dirty="0"/>
              <a:t>by Monday morning with the ISAWS data converted</a:t>
            </a:r>
            <a:r>
              <a:rPr lang="en-US" sz="2000" dirty="0">
                <a:solidFill>
                  <a:schemeClr val="tx1"/>
                </a:solidFill>
              </a:rPr>
              <a:t> and respective Conversion Reports provided to County Staff</a:t>
            </a:r>
          </a:p>
        </p:txBody>
      </p:sp>
      <p:sp>
        <p:nvSpPr>
          <p:cNvPr id="3" name="Arrow: Pentagon 2">
            <a:extLst>
              <a:ext uri="{FF2B5EF4-FFF2-40B4-BE49-F238E27FC236}">
                <a16:creationId xmlns:a16="http://schemas.microsoft.com/office/drawing/2014/main" id="{A24BF2CF-F1E4-4895-9532-57C5360C8E16}"/>
              </a:ext>
            </a:extLst>
          </p:cNvPr>
          <p:cNvSpPr/>
          <p:nvPr/>
        </p:nvSpPr>
        <p:spPr>
          <a:xfrm>
            <a:off x="1284514" y="6125033"/>
            <a:ext cx="1883232" cy="54428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Day 1</a:t>
            </a:r>
          </a:p>
          <a:p>
            <a:pPr algn="ctr"/>
            <a:r>
              <a:rPr lang="en-US" sz="1200" dirty="0"/>
              <a:t>Friday</a:t>
            </a:r>
          </a:p>
        </p:txBody>
      </p:sp>
      <p:sp>
        <p:nvSpPr>
          <p:cNvPr id="5" name="Arrow: Chevron 4">
            <a:extLst>
              <a:ext uri="{FF2B5EF4-FFF2-40B4-BE49-F238E27FC236}">
                <a16:creationId xmlns:a16="http://schemas.microsoft.com/office/drawing/2014/main" id="{3AE55387-08E3-40E2-BD2B-84840B395C7E}"/>
              </a:ext>
            </a:extLst>
          </p:cNvPr>
          <p:cNvSpPr/>
          <p:nvPr/>
        </p:nvSpPr>
        <p:spPr>
          <a:xfrm>
            <a:off x="3015340" y="6125033"/>
            <a:ext cx="2307772" cy="54426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rPr>
              <a:t>Day 2</a:t>
            </a:r>
          </a:p>
          <a:p>
            <a:pPr algn="ctr"/>
            <a:r>
              <a:rPr lang="en-US" sz="1200" dirty="0">
                <a:solidFill>
                  <a:srgbClr val="FFFFFF"/>
                </a:solidFill>
              </a:rPr>
              <a:t>Saturday</a:t>
            </a:r>
          </a:p>
        </p:txBody>
      </p:sp>
      <p:sp>
        <p:nvSpPr>
          <p:cNvPr id="6" name="Arrow: Chevron 5">
            <a:extLst>
              <a:ext uri="{FF2B5EF4-FFF2-40B4-BE49-F238E27FC236}">
                <a16:creationId xmlns:a16="http://schemas.microsoft.com/office/drawing/2014/main" id="{1B3329C6-22B5-4C8E-8A36-1532EE5F2E12}"/>
              </a:ext>
            </a:extLst>
          </p:cNvPr>
          <p:cNvSpPr/>
          <p:nvPr/>
        </p:nvSpPr>
        <p:spPr>
          <a:xfrm>
            <a:off x="5170714" y="6125011"/>
            <a:ext cx="2242459" cy="54426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rPr>
              <a:t>Day 3</a:t>
            </a:r>
          </a:p>
          <a:p>
            <a:pPr algn="ctr"/>
            <a:r>
              <a:rPr lang="en-US" sz="1200" dirty="0">
                <a:solidFill>
                  <a:srgbClr val="FFFFFF"/>
                </a:solidFill>
              </a:rPr>
              <a:t>Sunday</a:t>
            </a:r>
          </a:p>
        </p:txBody>
      </p:sp>
    </p:spTree>
    <p:extLst>
      <p:ext uri="{BB962C8B-B14F-4D97-AF65-F5344CB8AC3E}">
        <p14:creationId xmlns:p14="http://schemas.microsoft.com/office/powerpoint/2010/main" val="379017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65324" y="143049"/>
            <a:ext cx="8813352" cy="6143452"/>
          </a:xfrm>
        </p:spPr>
        <p:txBody>
          <a:bodyPr/>
          <a:lstStyle/>
          <a:p>
            <a:r>
              <a:rPr lang="en-US" u="sng" dirty="0"/>
              <a:t>HISTORY: LEADER Conversion to LRS</a:t>
            </a:r>
          </a:p>
          <a:p>
            <a:pPr marL="457200" indent="-457200">
              <a:buFont typeface="Arial" panose="020B0604020202020204" pitchFamily="34" charset="0"/>
              <a:buChar char="•"/>
            </a:pPr>
            <a:r>
              <a:rPr lang="en-US" sz="2800" dirty="0">
                <a:solidFill>
                  <a:schemeClr val="tx1"/>
                </a:solidFill>
              </a:rPr>
              <a:t>Converted:</a:t>
            </a:r>
          </a:p>
          <a:p>
            <a:pPr marL="1143000" lvl="1" indent="-457200"/>
            <a:r>
              <a:rPr lang="en-US" sz="2000" dirty="0"/>
              <a:t>The authorized benefit amount from LEADER to roll benefits amounts (in LRS) for converted cases until EDBC is ran</a:t>
            </a:r>
          </a:p>
          <a:p>
            <a:pPr marL="1143000" lvl="1" indent="-457200"/>
            <a:r>
              <a:rPr lang="en-US" sz="2000" dirty="0"/>
              <a:t>3 years of Historical EDBC Data for all Open Cases and Cases Closed w/in the 3 years Leading up to the Cutover</a:t>
            </a:r>
          </a:p>
          <a:p>
            <a:pPr marL="1143000" lvl="1" indent="-457200"/>
            <a:r>
              <a:rPr lang="en-US" sz="2000" dirty="0"/>
              <a:t>All Closed Cases with Active Recovery Accounts or Investigations</a:t>
            </a:r>
          </a:p>
          <a:p>
            <a:pPr marL="1143000" lvl="1" indent="-457200"/>
            <a:r>
              <a:rPr lang="en-US" sz="2000" dirty="0"/>
              <a:t>Closed Cases greater than 3 years converted as Shell Cases with Time Limit data</a:t>
            </a:r>
          </a:p>
          <a:p>
            <a:pPr marL="457200" indent="-457200">
              <a:buFont typeface="Arial" panose="020B0604020202020204" pitchFamily="34" charset="0"/>
              <a:buChar char="•"/>
            </a:pPr>
            <a:r>
              <a:rPr lang="en-US" sz="2800" dirty="0">
                <a:solidFill>
                  <a:schemeClr val="tx1"/>
                </a:solidFill>
              </a:rPr>
              <a:t>Cutover Window:</a:t>
            </a:r>
            <a:endParaRPr lang="en-US" sz="2000" dirty="0">
              <a:solidFill>
                <a:schemeClr val="tx1"/>
              </a:solidFill>
            </a:endParaRPr>
          </a:p>
          <a:p>
            <a:pPr marL="1143000" lvl="1" indent="-457200"/>
            <a:r>
              <a:rPr lang="en-US" sz="2000" dirty="0"/>
              <a:t>Began on Friday evening with Legacy System running Batch programs and Extracting Data.</a:t>
            </a:r>
          </a:p>
          <a:p>
            <a:pPr marL="1143000" lvl="1" indent="-457200"/>
            <a:r>
              <a:rPr lang="en-US" sz="2000" dirty="0"/>
              <a:t>Conversion Processes executed over the Weekend and into Monday (both LEADER and LRS Down for one business day).</a:t>
            </a:r>
          </a:p>
          <a:p>
            <a:pPr marL="1143000" lvl="1" indent="-457200"/>
            <a:r>
              <a:rPr lang="en-US" sz="2000" dirty="0"/>
              <a:t>LRS System was Up by Tuesday morning with the LEADER data converted and respective Conversion Reports provided to County Staff.</a:t>
            </a:r>
            <a:endParaRPr lang="en-US" sz="2000" dirty="0">
              <a:solidFill>
                <a:schemeClr val="tx1"/>
              </a:solidFill>
            </a:endParaRPr>
          </a:p>
          <a:p>
            <a:pPr marL="457200" indent="-457200">
              <a:buFont typeface="Arial" panose="020B0604020202020204" pitchFamily="34" charset="0"/>
              <a:buChar char="•"/>
            </a:pPr>
            <a:endParaRPr lang="en-US" sz="2800" dirty="0">
              <a:solidFill>
                <a:schemeClr val="tx1"/>
              </a:solidFill>
            </a:endParaRPr>
          </a:p>
        </p:txBody>
      </p:sp>
      <p:sp>
        <p:nvSpPr>
          <p:cNvPr id="3" name="Arrow: Pentagon 2">
            <a:extLst>
              <a:ext uri="{FF2B5EF4-FFF2-40B4-BE49-F238E27FC236}">
                <a16:creationId xmlns:a16="http://schemas.microsoft.com/office/drawing/2014/main" id="{806FA979-A31C-482E-9D07-43F1BBE9980F}"/>
              </a:ext>
            </a:extLst>
          </p:cNvPr>
          <p:cNvSpPr/>
          <p:nvPr/>
        </p:nvSpPr>
        <p:spPr>
          <a:xfrm>
            <a:off x="1284514" y="6264733"/>
            <a:ext cx="1883232" cy="54428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Day 1</a:t>
            </a:r>
          </a:p>
          <a:p>
            <a:pPr algn="ctr"/>
            <a:r>
              <a:rPr lang="en-US" sz="1200" dirty="0"/>
              <a:t>Saturday</a:t>
            </a:r>
          </a:p>
        </p:txBody>
      </p:sp>
      <p:sp>
        <p:nvSpPr>
          <p:cNvPr id="5" name="Arrow: Chevron 4">
            <a:extLst>
              <a:ext uri="{FF2B5EF4-FFF2-40B4-BE49-F238E27FC236}">
                <a16:creationId xmlns:a16="http://schemas.microsoft.com/office/drawing/2014/main" id="{65693BD3-7C70-4672-8D3F-B2DD74D810D6}"/>
              </a:ext>
            </a:extLst>
          </p:cNvPr>
          <p:cNvSpPr/>
          <p:nvPr/>
        </p:nvSpPr>
        <p:spPr>
          <a:xfrm>
            <a:off x="3015340" y="6264733"/>
            <a:ext cx="2307772" cy="54426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rPr>
              <a:t>Day 2</a:t>
            </a:r>
          </a:p>
          <a:p>
            <a:pPr algn="ctr"/>
            <a:r>
              <a:rPr lang="en-US" sz="1200" dirty="0">
                <a:solidFill>
                  <a:srgbClr val="FFFFFF"/>
                </a:solidFill>
              </a:rPr>
              <a:t>Sunday</a:t>
            </a:r>
          </a:p>
        </p:txBody>
      </p:sp>
      <p:sp>
        <p:nvSpPr>
          <p:cNvPr id="6" name="Arrow: Chevron 5">
            <a:extLst>
              <a:ext uri="{FF2B5EF4-FFF2-40B4-BE49-F238E27FC236}">
                <a16:creationId xmlns:a16="http://schemas.microsoft.com/office/drawing/2014/main" id="{B4914F45-5AC8-4979-BA02-943B15800899}"/>
              </a:ext>
            </a:extLst>
          </p:cNvPr>
          <p:cNvSpPr/>
          <p:nvPr/>
        </p:nvSpPr>
        <p:spPr>
          <a:xfrm>
            <a:off x="5170714" y="6264711"/>
            <a:ext cx="2242459" cy="544265"/>
          </a:xfrm>
          <a:prstGeom prst="chevr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FF"/>
                </a:solidFill>
              </a:rPr>
              <a:t>Day 3</a:t>
            </a:r>
          </a:p>
          <a:p>
            <a:pPr algn="ctr"/>
            <a:r>
              <a:rPr lang="en-US" sz="1200" dirty="0">
                <a:solidFill>
                  <a:srgbClr val="FFFFFF"/>
                </a:solidFill>
              </a:rPr>
              <a:t>Monday</a:t>
            </a:r>
          </a:p>
        </p:txBody>
      </p:sp>
    </p:spTree>
    <p:extLst>
      <p:ext uri="{BB962C8B-B14F-4D97-AF65-F5344CB8AC3E}">
        <p14:creationId xmlns:p14="http://schemas.microsoft.com/office/powerpoint/2010/main" val="795383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
</p:tagLst>
</file>

<file path=ppt/tags/tag26.xml><?xml version="1.0" encoding="utf-8"?>
<p:tagLst xmlns:a="http://schemas.openxmlformats.org/drawingml/2006/main" xmlns:r="http://schemas.openxmlformats.org/officeDocument/2006/relationships" xmlns:p="http://schemas.openxmlformats.org/presentationml/2006/main">
  <p:tag name="NAME" val="Moon"/>
</p:tagLst>
</file>

<file path=ppt/tags/tag27.xml><?xml version="1.0" encoding="utf-8"?>
<p:tagLst xmlns:a="http://schemas.openxmlformats.org/drawingml/2006/main" xmlns:r="http://schemas.openxmlformats.org/officeDocument/2006/relationships" xmlns:p="http://schemas.openxmlformats.org/presentationml/2006/main">
  <p:tag name="NAME" val="Moon"/>
</p:tagLst>
</file>

<file path=ppt/tags/tag28.xml><?xml version="1.0" encoding="utf-8"?>
<p:tagLst xmlns:a="http://schemas.openxmlformats.org/drawingml/2006/main" xmlns:r="http://schemas.openxmlformats.org/officeDocument/2006/relationships" xmlns:p="http://schemas.openxmlformats.org/presentationml/2006/main">
  <p:tag name="NAME" val="Moon"/>
</p:tagLst>
</file>

<file path=ppt/tags/tag29.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3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3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5.xml><?xml version="1.0" encoding="utf-8"?>
<a:theme xmlns:a="http://schemas.openxmlformats.org/drawingml/2006/main" name="1_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6.xml><?xml version="1.0" encoding="utf-8"?>
<a:theme xmlns:a="http://schemas.openxmlformats.org/drawingml/2006/main" name="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7.xml><?xml version="1.0" encoding="utf-8"?>
<a:theme xmlns:a="http://schemas.openxmlformats.org/drawingml/2006/main" name="1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8.xml><?xml version="1.0" encoding="utf-8"?>
<a:theme xmlns:a="http://schemas.openxmlformats.org/drawingml/2006/main" name="2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9.xml><?xml version="1.0" encoding="utf-8"?>
<a:theme xmlns:a="http://schemas.openxmlformats.org/drawingml/2006/main" name="2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4356eee5808fb5a495f10bbb214cccd">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f28df4bb254aec47c9fb822b3e5ad53e"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A59C72-DF0F-4087-83AC-E949A86C2BD0}"/>
</file>

<file path=customXml/itemProps2.xml><?xml version="1.0" encoding="utf-8"?>
<ds:datastoreItem xmlns:ds="http://schemas.openxmlformats.org/officeDocument/2006/customXml" ds:itemID="{ED0C50D9-2036-4657-B846-1610509B6F31}"/>
</file>

<file path=customXml/itemProps3.xml><?xml version="1.0" encoding="utf-8"?>
<ds:datastoreItem xmlns:ds="http://schemas.openxmlformats.org/officeDocument/2006/customXml" ds:itemID="{23D4C10C-2E4F-4D69-8A0A-FF6B52BFD65D}"/>
</file>

<file path=docProps/app.xml><?xml version="1.0" encoding="utf-8"?>
<Properties xmlns="http://schemas.openxmlformats.org/officeDocument/2006/extended-properties" xmlns:vt="http://schemas.openxmlformats.org/officeDocument/2006/docPropsVTypes">
  <Template>Office Theme</Template>
  <TotalTime>0</TotalTime>
  <Words>5823</Words>
  <Application>Microsoft Office PowerPoint</Application>
  <PresentationFormat>On-screen Show (4:3)</PresentationFormat>
  <Paragraphs>1137</Paragraphs>
  <Slides>62</Slides>
  <Notes>2</Notes>
  <HiddenSlides>0</HiddenSlides>
  <MMClips>0</MMClips>
  <ScaleCrop>false</ScaleCrop>
  <HeadingPairs>
    <vt:vector size="8" baseType="variant">
      <vt:variant>
        <vt:lpstr>Fonts Used</vt:lpstr>
      </vt:variant>
      <vt:variant>
        <vt:i4>12</vt:i4>
      </vt:variant>
      <vt:variant>
        <vt:lpstr>Theme</vt:lpstr>
      </vt:variant>
      <vt:variant>
        <vt:i4>9</vt:i4>
      </vt:variant>
      <vt:variant>
        <vt:lpstr>Embedded OLE Servers</vt:lpstr>
      </vt:variant>
      <vt:variant>
        <vt:i4>1</vt:i4>
      </vt:variant>
      <vt:variant>
        <vt:lpstr>Slide Titles</vt:lpstr>
      </vt:variant>
      <vt:variant>
        <vt:i4>62</vt:i4>
      </vt:variant>
    </vt:vector>
  </HeadingPairs>
  <TitlesOfParts>
    <vt:vector size="84" baseType="lpstr">
      <vt:lpstr>Acumin Pro Condensed Thin</vt:lpstr>
      <vt:lpstr>Arial</vt:lpstr>
      <vt:lpstr>Britannic Bold</vt:lpstr>
      <vt:lpstr>Calibri</vt:lpstr>
      <vt:lpstr>Calibri Light</vt:lpstr>
      <vt:lpstr>Century Gothic</vt:lpstr>
      <vt:lpstr>Courier New</vt:lpstr>
      <vt:lpstr>Gill Sans MT</vt:lpstr>
      <vt:lpstr>Symbol</vt:lpstr>
      <vt:lpstr>Times New Roman</vt:lpstr>
      <vt:lpstr>Wingdings</vt:lpstr>
      <vt:lpstr>Wingdings 2</vt:lpstr>
      <vt:lpstr>Office</vt:lpstr>
      <vt:lpstr>1_Office</vt:lpstr>
      <vt:lpstr>1_Bullet Points_1</vt:lpstr>
      <vt:lpstr>CalAces_CF_QCF012 v1</vt:lpstr>
      <vt:lpstr>1_CalAces_CF_QCF012 v1</vt:lpstr>
      <vt:lpstr>Sales training presentation</vt:lpstr>
      <vt:lpstr>1_Sales training presentation</vt:lpstr>
      <vt:lpstr>2_Sales training presentation</vt:lpstr>
      <vt:lpstr>2_Office</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SPG Scorecard Update</vt:lpstr>
      <vt:lpstr>SPG Scorecard Calculation Breakdown</vt:lpstr>
      <vt:lpstr>SPG Scorecard Calculation Breakdown</vt:lpstr>
      <vt:lpstr>SPG Scorecard Example </vt:lpstr>
      <vt:lpstr>SPG Scorecard Example </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Policy Implementation</vt:lpstr>
      <vt:lpstr>Policy Implementation</vt:lpstr>
      <vt:lpstr> Policy Implementation</vt:lpstr>
      <vt:lpstr>Policy Implementation</vt:lpstr>
      <vt:lpstr>Change Reason Functionality</vt:lpstr>
      <vt:lpstr>Change Reason Functionality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2019-01-04T17:31:37Z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