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4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47.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1.xml" ContentType="application/vnd.openxmlformats-officedocument.presentationml.slide+xml"/>
  <Override PartName="/ppt/slides/slide53.xml" ContentType="application/vnd.openxmlformats-officedocument.presentationml.slide+xml"/>
  <Override PartName="/ppt/slides/slide58.xml" ContentType="application/vnd.openxmlformats-officedocument.presentationml.slide+xml"/>
  <Override PartName="/ppt/slides/slide52.xml" ContentType="application/vnd.openxmlformats-officedocument.presentationml.slide+xml"/>
  <Override PartName="/ppt/slides/slide57.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4.xml" ContentType="application/vnd.openxmlformats-officedocument.presentationml.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diagrams/drawing1.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quickStyle1.xml" ContentType="application/vnd.openxmlformats-officedocument.drawingml.diagramStyl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colors1.xml" ContentType="application/vnd.openxmlformats-officedocument.drawingml.diagramColors+xml"/>
  <Override PartName="/ppt/diagrams/layout1.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8.xml" ContentType="application/vnd.openxmlformats-officedocument.presentationml.tags+xml"/>
  <Override PartName="/ppt/tags/tag52.xml" ContentType="application/vnd.openxmlformats-officedocument.presentationml.tags+xml"/>
  <Override PartName="/ppt/tags/tag7.xml" ContentType="application/vnd.openxmlformats-officedocument.presentationml.tags+xml"/>
  <Override PartName="/ppt/tags/tag9.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6.xml" ContentType="application/vnd.openxmlformats-officedocument.presentationml.tags+xml"/>
  <Override PartName="/ppt/tags/tag13.xml" ContentType="application/vnd.openxmlformats-officedocument.presentationml.tags+xml"/>
  <Override PartName="/ppt/tags/tag11.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3.xml" ContentType="application/vnd.openxmlformats-officedocument.presentationml.tags+xml"/>
  <Override PartName="/ppt/tags/tag12.xml" ContentType="application/vnd.openxmlformats-officedocument.presentationml.tags+xml"/>
  <Override PartName="/ppt/tags/tag10.xml" ContentType="application/vnd.openxmlformats-officedocument.presentationml.tags+xml"/>
  <Override PartName="/ppt/tags/tag54.xml" ContentType="application/vnd.openxmlformats-officedocument.presentationml.tags+xml"/>
  <Override PartName="/ppt/tags/tag1.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tags/tag60.xml" ContentType="application/vnd.openxmlformats-officedocument.presentationml.tags+xml"/>
  <Override PartName="/ppt/tags/tag59.xml" ContentType="application/vnd.openxmlformats-officedocument.presentationml.tags+xml"/>
  <Override PartName="/ppt/tags/tag58.xml" ContentType="application/vnd.openxmlformats-officedocument.presentationml.tags+xml"/>
  <Override PartName="/ppt/tags/tag17.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2.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51.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53.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handoutMasterIdLst>
    <p:handoutMasterId r:id="rId76"/>
  </p:handoutMasterIdLst>
  <p:sldIdLst>
    <p:sldId id="256" r:id="rId2"/>
    <p:sldId id="257" r:id="rId3"/>
    <p:sldId id="277" r:id="rId4"/>
    <p:sldId id="278" r:id="rId5"/>
    <p:sldId id="258" r:id="rId6"/>
    <p:sldId id="259" r:id="rId7"/>
    <p:sldId id="305" r:id="rId8"/>
    <p:sldId id="385" r:id="rId9"/>
    <p:sldId id="382" r:id="rId10"/>
    <p:sldId id="384" r:id="rId11"/>
    <p:sldId id="260" r:id="rId12"/>
    <p:sldId id="1596" r:id="rId13"/>
    <p:sldId id="1614" r:id="rId14"/>
    <p:sldId id="261" r:id="rId15"/>
    <p:sldId id="1597" r:id="rId16"/>
    <p:sldId id="263" r:id="rId17"/>
    <p:sldId id="1592" r:id="rId18"/>
    <p:sldId id="1593" r:id="rId19"/>
    <p:sldId id="1594" r:id="rId20"/>
    <p:sldId id="1595" r:id="rId21"/>
    <p:sldId id="264" r:id="rId22"/>
    <p:sldId id="1598" r:id="rId23"/>
    <p:sldId id="266" r:id="rId24"/>
    <p:sldId id="1572" r:id="rId25"/>
    <p:sldId id="1573" r:id="rId26"/>
    <p:sldId id="1574" r:id="rId27"/>
    <p:sldId id="270" r:id="rId28"/>
    <p:sldId id="1567" r:id="rId29"/>
    <p:sldId id="1568" r:id="rId30"/>
    <p:sldId id="1569" r:id="rId31"/>
    <p:sldId id="271" r:id="rId32"/>
    <p:sldId id="1612" r:id="rId33"/>
    <p:sldId id="1613" r:id="rId34"/>
    <p:sldId id="262" r:id="rId35"/>
    <p:sldId id="1575" r:id="rId36"/>
    <p:sldId id="1576" r:id="rId37"/>
    <p:sldId id="1577" r:id="rId38"/>
    <p:sldId id="1578" r:id="rId39"/>
    <p:sldId id="1579" r:id="rId40"/>
    <p:sldId id="1580" r:id="rId41"/>
    <p:sldId id="272" r:id="rId42"/>
    <p:sldId id="1570" r:id="rId43"/>
    <p:sldId id="1571" r:id="rId44"/>
    <p:sldId id="273" r:id="rId45"/>
    <p:sldId id="275" r:id="rId46"/>
    <p:sldId id="282" r:id="rId47"/>
    <p:sldId id="283" r:id="rId48"/>
    <p:sldId id="1607" r:id="rId49"/>
    <p:sldId id="1608" r:id="rId50"/>
    <p:sldId id="1609" r:id="rId51"/>
    <p:sldId id="1610" r:id="rId52"/>
    <p:sldId id="1611" r:id="rId53"/>
    <p:sldId id="1581" r:id="rId54"/>
    <p:sldId id="1582" r:id="rId55"/>
    <p:sldId id="1583" r:id="rId56"/>
    <p:sldId id="1584" r:id="rId57"/>
    <p:sldId id="1585" r:id="rId58"/>
    <p:sldId id="1586" r:id="rId59"/>
    <p:sldId id="1587" r:id="rId60"/>
    <p:sldId id="303" r:id="rId61"/>
    <p:sldId id="304" r:id="rId62"/>
    <p:sldId id="1599" r:id="rId63"/>
    <p:sldId id="1600" r:id="rId64"/>
    <p:sldId id="1601" r:id="rId65"/>
    <p:sldId id="1602" r:id="rId66"/>
    <p:sldId id="1603" r:id="rId67"/>
    <p:sldId id="1604" r:id="rId68"/>
    <p:sldId id="1605" r:id="rId69"/>
    <p:sldId id="1606" r:id="rId70"/>
    <p:sldId id="276" r:id="rId71"/>
    <p:sldId id="267" r:id="rId72"/>
    <p:sldId id="268" r:id="rId73"/>
    <p:sldId id="269" r:id="rId7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96"/>
      </p:cViewPr>
      <p:guideLst/>
    </p:cSldViewPr>
  </p:slid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F79F2B-0B57-4C22-B321-8F7F9C300B8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5AEC5BD0-8B6F-4232-90C9-C28310622435}">
      <dgm:prSet phldrT="[Text]" custT="1"/>
      <dgm:spPr>
        <a:xfrm>
          <a:off x="3465" y="191468"/>
          <a:ext cx="1515340" cy="133539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sz="1800" dirty="0">
              <a:solidFill>
                <a:sysClr val="window" lastClr="FFFFFF"/>
              </a:solidFill>
              <a:latin typeface="Calibri" panose="020F0502020204030204"/>
              <a:ea typeface="+mn-ea"/>
              <a:cs typeface="+mn-cs"/>
            </a:rPr>
            <a:t>C-IV + LRS  SCRs </a:t>
          </a:r>
        </a:p>
        <a:p>
          <a:pPr algn="ctr">
            <a:buNone/>
          </a:pPr>
          <a:r>
            <a:rPr lang="en-US" sz="1800" dirty="0">
              <a:solidFill>
                <a:sysClr val="window" lastClr="FFFFFF"/>
              </a:solidFill>
              <a:latin typeface="Calibri" panose="020F0502020204030204"/>
              <a:ea typeface="+mn-ea"/>
              <a:cs typeface="+mn-cs"/>
            </a:rPr>
            <a:t>(13.12d – 18.03)</a:t>
          </a:r>
          <a:endParaRPr lang="en-US" sz="2900" dirty="0">
            <a:solidFill>
              <a:sysClr val="window" lastClr="FFFFFF"/>
            </a:solidFill>
            <a:latin typeface="Calibri" panose="020F0502020204030204"/>
            <a:ea typeface="+mn-ea"/>
            <a:cs typeface="+mn-cs"/>
          </a:endParaRPr>
        </a:p>
      </dgm:t>
    </dgm:pt>
    <dgm:pt modelId="{EFA3C615-FB0A-49F9-89DA-B14A3EAA8B8E}" type="parTrans" cxnId="{1C4C58BB-D5D6-422D-A16B-399F782D7CFE}">
      <dgm:prSet/>
      <dgm:spPr/>
      <dgm:t>
        <a:bodyPr/>
        <a:lstStyle/>
        <a:p>
          <a:endParaRPr lang="en-US"/>
        </a:p>
      </dgm:t>
    </dgm:pt>
    <dgm:pt modelId="{1BFB06D2-8F4A-4956-AB58-FCD4C3AEF83E}" type="sibTrans" cxnId="{1C4C58BB-D5D6-422D-A16B-399F782D7CFE}">
      <dgm:prSet/>
      <dgm:spPr>
        <a:xfrm>
          <a:off x="1670339" y="671262"/>
          <a:ext cx="321252" cy="375804"/>
        </a:xfrm>
        <a:prstGeom prst="rightArrow">
          <a:avLst>
            <a:gd name="adj1" fmla="val 60000"/>
            <a:gd name="adj2" fmla="val 50000"/>
          </a:avLst>
        </a:prstGeom>
        <a:solidFill>
          <a:srgbClr val="4472C4">
            <a:tint val="60000"/>
            <a:hueOff val="0"/>
            <a:satOff val="0"/>
            <a:lumOff val="0"/>
            <a:alphaOff val="0"/>
          </a:srgbClr>
        </a:solidFill>
        <a:ln>
          <a:noFill/>
        </a:ln>
        <a:effectLst/>
      </dgm:spPr>
      <dgm:t>
        <a:bodyPr/>
        <a:lstStyle/>
        <a:p>
          <a:pPr>
            <a:buNone/>
          </a:pPr>
          <a:endParaRPr lang="en-US" dirty="0">
            <a:solidFill>
              <a:sysClr val="window" lastClr="FFFFFF"/>
            </a:solidFill>
            <a:latin typeface="Calibri" panose="020F0502020204030204"/>
            <a:ea typeface="+mn-ea"/>
            <a:cs typeface="+mn-cs"/>
          </a:endParaRPr>
        </a:p>
      </dgm:t>
    </dgm:pt>
    <dgm:pt modelId="{4DCBAAC4-6466-40C4-B2AD-D75C96079F56}">
      <dgm:prSet phldrT="[Text]" custT="1"/>
      <dgm:spPr>
        <a:xfrm>
          <a:off x="2124941" y="191468"/>
          <a:ext cx="1515340" cy="133539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dirty="0">
              <a:solidFill>
                <a:sysClr val="window" lastClr="FFFFFF"/>
              </a:solidFill>
              <a:latin typeface="Calibri" panose="020F0502020204030204"/>
              <a:ea typeface="+mn-ea"/>
              <a:cs typeface="+mn-cs"/>
            </a:rPr>
            <a:t>Committee Review and Prioritization</a:t>
          </a:r>
        </a:p>
      </dgm:t>
    </dgm:pt>
    <dgm:pt modelId="{3445BDDB-B931-45CA-A520-ADE2D5357263}" type="parTrans" cxnId="{B348061A-F5C7-47EA-BB0C-E6D338B32A6B}">
      <dgm:prSet/>
      <dgm:spPr/>
      <dgm:t>
        <a:bodyPr/>
        <a:lstStyle/>
        <a:p>
          <a:endParaRPr lang="en-US"/>
        </a:p>
      </dgm:t>
    </dgm:pt>
    <dgm:pt modelId="{FD17AD9F-5994-485F-A7A9-682325286F48}" type="sibTrans" cxnId="{B348061A-F5C7-47EA-BB0C-E6D338B32A6B}">
      <dgm:prSet/>
      <dgm:spPr>
        <a:xfrm>
          <a:off x="3791815" y="671262"/>
          <a:ext cx="321252" cy="375804"/>
        </a:xfrm>
        <a:prstGeom prst="rightArrow">
          <a:avLst>
            <a:gd name="adj1" fmla="val 60000"/>
            <a:gd name="adj2" fmla="val 50000"/>
          </a:avLst>
        </a:prstGeom>
        <a:solidFill>
          <a:srgbClr val="4472C4">
            <a:tint val="60000"/>
            <a:hueOff val="0"/>
            <a:satOff val="0"/>
            <a:lumOff val="0"/>
            <a:alphaOff val="0"/>
          </a:srgbClr>
        </a:solidFill>
        <a:ln>
          <a:noFill/>
        </a:ln>
        <a:effectLst/>
      </dgm:spPr>
      <dgm:t>
        <a:bodyPr/>
        <a:lstStyle/>
        <a:p>
          <a:pPr>
            <a:buNone/>
          </a:pPr>
          <a:endParaRPr lang="en-US" dirty="0">
            <a:solidFill>
              <a:sysClr val="window" lastClr="FFFFFF"/>
            </a:solidFill>
            <a:latin typeface="Calibri" panose="020F0502020204030204"/>
            <a:ea typeface="+mn-ea"/>
            <a:cs typeface="+mn-cs"/>
          </a:endParaRPr>
        </a:p>
      </dgm:t>
    </dgm:pt>
    <dgm:pt modelId="{554F72EF-A24C-4D84-892A-D64534779EB0}">
      <dgm:prSet phldrT="[Text]" custT="1"/>
      <dgm:spPr>
        <a:xfrm>
          <a:off x="4246418" y="191468"/>
          <a:ext cx="1515340" cy="133539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endParaRPr lang="en-US" sz="1800" dirty="0">
            <a:solidFill>
              <a:sysClr val="window" lastClr="FFFFFF"/>
            </a:solidFill>
            <a:latin typeface="Calibri" panose="020F0502020204030204"/>
            <a:ea typeface="+mn-ea"/>
            <a:cs typeface="+mn-cs"/>
          </a:endParaRPr>
        </a:p>
        <a:p>
          <a:pPr>
            <a:buNone/>
          </a:pPr>
          <a:r>
            <a:rPr lang="en-US" sz="1800" dirty="0">
              <a:solidFill>
                <a:sysClr val="window" lastClr="FFFFFF"/>
              </a:solidFill>
              <a:latin typeface="Calibri" panose="020F0502020204030204"/>
              <a:ea typeface="+mn-ea"/>
              <a:cs typeface="+mn-cs"/>
            </a:rPr>
            <a:t>SCR updated in JIRA</a:t>
          </a:r>
          <a:r>
            <a:rPr lang="en-US" sz="2500" dirty="0">
              <a:solidFill>
                <a:sysClr val="window" lastClr="FFFFFF"/>
              </a:solidFill>
              <a:latin typeface="Calibri" panose="020F0502020204030204"/>
              <a:ea typeface="+mn-ea"/>
              <a:cs typeface="+mn-cs"/>
            </a:rPr>
            <a:t>	</a:t>
          </a:r>
        </a:p>
      </dgm:t>
    </dgm:pt>
    <dgm:pt modelId="{57859D24-2697-4777-87BB-8B953DFC7307}" type="parTrans" cxnId="{1996358F-3E73-471E-BE11-AE5ACF36CC3B}">
      <dgm:prSet/>
      <dgm:spPr/>
      <dgm:t>
        <a:bodyPr/>
        <a:lstStyle/>
        <a:p>
          <a:endParaRPr lang="en-US"/>
        </a:p>
      </dgm:t>
    </dgm:pt>
    <dgm:pt modelId="{2F7BA46A-C0CB-4052-AFDD-6AA3E9F9352C}" type="sibTrans" cxnId="{1996358F-3E73-471E-BE11-AE5ACF36CC3B}">
      <dgm:prSet/>
      <dgm:spPr>
        <a:xfrm>
          <a:off x="5913292" y="671262"/>
          <a:ext cx="321252" cy="375804"/>
        </a:xfrm>
        <a:prstGeom prst="rightArrow">
          <a:avLst>
            <a:gd name="adj1" fmla="val 60000"/>
            <a:gd name="adj2" fmla="val 50000"/>
          </a:avLst>
        </a:prstGeom>
        <a:solidFill>
          <a:srgbClr val="4472C4">
            <a:tint val="60000"/>
            <a:hueOff val="0"/>
            <a:satOff val="0"/>
            <a:lumOff val="0"/>
            <a:alphaOff val="0"/>
          </a:srgbClr>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3578320D-E17A-4E76-B05C-6EF7C67E8C2B}" type="pres">
      <dgm:prSet presAssocID="{C6F79F2B-0B57-4C22-B321-8F7F9C300B89}" presName="Name0" presStyleCnt="0">
        <dgm:presLayoutVars>
          <dgm:dir/>
          <dgm:resizeHandles val="exact"/>
        </dgm:presLayoutVars>
      </dgm:prSet>
      <dgm:spPr/>
    </dgm:pt>
    <dgm:pt modelId="{D69CB982-4BAF-4FF7-848C-70DBFC970C3D}" type="pres">
      <dgm:prSet presAssocID="{5AEC5BD0-8B6F-4232-90C9-C28310622435}" presName="node" presStyleLbl="node1" presStyleIdx="0" presStyleCnt="3">
        <dgm:presLayoutVars>
          <dgm:bulletEnabled val="1"/>
        </dgm:presLayoutVars>
      </dgm:prSet>
      <dgm:spPr/>
    </dgm:pt>
    <dgm:pt modelId="{8056D0EF-9057-4FCD-BAF8-7820E3593774}" type="pres">
      <dgm:prSet presAssocID="{1BFB06D2-8F4A-4956-AB58-FCD4C3AEF83E}" presName="sibTrans" presStyleLbl="sibTrans2D1" presStyleIdx="0" presStyleCnt="2"/>
      <dgm:spPr/>
    </dgm:pt>
    <dgm:pt modelId="{B1A26D10-9F47-433E-B3B0-AAB635AC9563}" type="pres">
      <dgm:prSet presAssocID="{1BFB06D2-8F4A-4956-AB58-FCD4C3AEF83E}" presName="connectorText" presStyleLbl="sibTrans2D1" presStyleIdx="0" presStyleCnt="2"/>
      <dgm:spPr/>
    </dgm:pt>
    <dgm:pt modelId="{4F458271-00F7-4A41-913D-37F315EBA1AF}" type="pres">
      <dgm:prSet presAssocID="{4DCBAAC4-6466-40C4-B2AD-D75C96079F56}" presName="node" presStyleLbl="node1" presStyleIdx="1" presStyleCnt="3">
        <dgm:presLayoutVars>
          <dgm:bulletEnabled val="1"/>
        </dgm:presLayoutVars>
      </dgm:prSet>
      <dgm:spPr/>
    </dgm:pt>
    <dgm:pt modelId="{4DF411CC-54C5-4D69-92A7-4A4BC0443005}" type="pres">
      <dgm:prSet presAssocID="{FD17AD9F-5994-485F-A7A9-682325286F48}" presName="sibTrans" presStyleLbl="sibTrans2D1" presStyleIdx="1" presStyleCnt="2"/>
      <dgm:spPr/>
    </dgm:pt>
    <dgm:pt modelId="{B811E2EC-E745-4EA5-94C9-39CF82FA688B}" type="pres">
      <dgm:prSet presAssocID="{FD17AD9F-5994-485F-A7A9-682325286F48}" presName="connectorText" presStyleLbl="sibTrans2D1" presStyleIdx="1" presStyleCnt="2"/>
      <dgm:spPr/>
    </dgm:pt>
    <dgm:pt modelId="{CA61DF05-5BEF-46EE-AC9A-DA408E33D2D4}" type="pres">
      <dgm:prSet presAssocID="{554F72EF-A24C-4D84-892A-D64534779EB0}" presName="node" presStyleLbl="node1" presStyleIdx="2" presStyleCnt="3" custScaleX="107704">
        <dgm:presLayoutVars>
          <dgm:bulletEnabled val="1"/>
        </dgm:presLayoutVars>
      </dgm:prSet>
      <dgm:spPr/>
    </dgm:pt>
  </dgm:ptLst>
  <dgm:cxnLst>
    <dgm:cxn modelId="{4812F814-6672-4182-B03E-6EB3EF0802CE}" type="presOf" srcId="{FD17AD9F-5994-485F-A7A9-682325286F48}" destId="{4DF411CC-54C5-4D69-92A7-4A4BC0443005}" srcOrd="0" destOrd="0" presId="urn:microsoft.com/office/officeart/2005/8/layout/process1"/>
    <dgm:cxn modelId="{B348061A-F5C7-47EA-BB0C-E6D338B32A6B}" srcId="{C6F79F2B-0B57-4C22-B321-8F7F9C300B89}" destId="{4DCBAAC4-6466-40C4-B2AD-D75C96079F56}" srcOrd="1" destOrd="0" parTransId="{3445BDDB-B931-45CA-A520-ADE2D5357263}" sibTransId="{FD17AD9F-5994-485F-A7A9-682325286F48}"/>
    <dgm:cxn modelId="{CDBB9F34-A36F-47FB-8647-8E9A9CC8430F}" type="presOf" srcId="{1BFB06D2-8F4A-4956-AB58-FCD4C3AEF83E}" destId="{8056D0EF-9057-4FCD-BAF8-7820E3593774}" srcOrd="0" destOrd="0" presId="urn:microsoft.com/office/officeart/2005/8/layout/process1"/>
    <dgm:cxn modelId="{1EF54938-02DD-4384-AB96-1CED7541C1A6}" type="presOf" srcId="{5AEC5BD0-8B6F-4232-90C9-C28310622435}" destId="{D69CB982-4BAF-4FF7-848C-70DBFC970C3D}" srcOrd="0" destOrd="0" presId="urn:microsoft.com/office/officeart/2005/8/layout/process1"/>
    <dgm:cxn modelId="{1996358F-3E73-471E-BE11-AE5ACF36CC3B}" srcId="{C6F79F2B-0B57-4C22-B321-8F7F9C300B89}" destId="{554F72EF-A24C-4D84-892A-D64534779EB0}" srcOrd="2" destOrd="0" parTransId="{57859D24-2697-4777-87BB-8B953DFC7307}" sibTransId="{2F7BA46A-C0CB-4052-AFDD-6AA3E9F9352C}"/>
    <dgm:cxn modelId="{7062F892-A278-4A68-BE24-CD6727B62CF0}" type="presOf" srcId="{1BFB06D2-8F4A-4956-AB58-FCD4C3AEF83E}" destId="{B1A26D10-9F47-433E-B3B0-AAB635AC9563}" srcOrd="1" destOrd="0" presId="urn:microsoft.com/office/officeart/2005/8/layout/process1"/>
    <dgm:cxn modelId="{1C4C58BB-D5D6-422D-A16B-399F782D7CFE}" srcId="{C6F79F2B-0B57-4C22-B321-8F7F9C300B89}" destId="{5AEC5BD0-8B6F-4232-90C9-C28310622435}" srcOrd="0" destOrd="0" parTransId="{EFA3C615-FB0A-49F9-89DA-B14A3EAA8B8E}" sibTransId="{1BFB06D2-8F4A-4956-AB58-FCD4C3AEF83E}"/>
    <dgm:cxn modelId="{8AF931C3-354F-44EE-84D6-4AF884BDA25A}" type="presOf" srcId="{FD17AD9F-5994-485F-A7A9-682325286F48}" destId="{B811E2EC-E745-4EA5-94C9-39CF82FA688B}" srcOrd="1" destOrd="0" presId="urn:microsoft.com/office/officeart/2005/8/layout/process1"/>
    <dgm:cxn modelId="{C3FEC9D9-FF9B-4F8E-992F-97F8DFF36F2C}" type="presOf" srcId="{554F72EF-A24C-4D84-892A-D64534779EB0}" destId="{CA61DF05-5BEF-46EE-AC9A-DA408E33D2D4}" srcOrd="0" destOrd="0" presId="urn:microsoft.com/office/officeart/2005/8/layout/process1"/>
    <dgm:cxn modelId="{5641CBD9-96F7-458F-869A-4B4AFB678DEB}" type="presOf" srcId="{4DCBAAC4-6466-40C4-B2AD-D75C96079F56}" destId="{4F458271-00F7-4A41-913D-37F315EBA1AF}" srcOrd="0" destOrd="0" presId="urn:microsoft.com/office/officeart/2005/8/layout/process1"/>
    <dgm:cxn modelId="{0787E9F4-597F-4F9D-893A-8FE5DBE5FB95}" type="presOf" srcId="{C6F79F2B-0B57-4C22-B321-8F7F9C300B89}" destId="{3578320D-E17A-4E76-B05C-6EF7C67E8C2B}" srcOrd="0" destOrd="0" presId="urn:microsoft.com/office/officeart/2005/8/layout/process1"/>
    <dgm:cxn modelId="{3DC9BB29-DB8E-4A3D-A60A-54A748B824C8}" type="presParOf" srcId="{3578320D-E17A-4E76-B05C-6EF7C67E8C2B}" destId="{D69CB982-4BAF-4FF7-848C-70DBFC970C3D}" srcOrd="0" destOrd="0" presId="urn:microsoft.com/office/officeart/2005/8/layout/process1"/>
    <dgm:cxn modelId="{B1B18FF8-0DBC-432B-96A9-B659A53FD0BD}" type="presParOf" srcId="{3578320D-E17A-4E76-B05C-6EF7C67E8C2B}" destId="{8056D0EF-9057-4FCD-BAF8-7820E3593774}" srcOrd="1" destOrd="0" presId="urn:microsoft.com/office/officeart/2005/8/layout/process1"/>
    <dgm:cxn modelId="{A3ACF537-0B93-4EC0-A655-DD7FCDB67279}" type="presParOf" srcId="{8056D0EF-9057-4FCD-BAF8-7820E3593774}" destId="{B1A26D10-9F47-433E-B3B0-AAB635AC9563}" srcOrd="0" destOrd="0" presId="urn:microsoft.com/office/officeart/2005/8/layout/process1"/>
    <dgm:cxn modelId="{08289262-526D-4716-876D-9E73CEA103D3}" type="presParOf" srcId="{3578320D-E17A-4E76-B05C-6EF7C67E8C2B}" destId="{4F458271-00F7-4A41-913D-37F315EBA1AF}" srcOrd="2" destOrd="0" presId="urn:microsoft.com/office/officeart/2005/8/layout/process1"/>
    <dgm:cxn modelId="{E2F7A1EA-4497-49BB-B834-7A63C87F5CB5}" type="presParOf" srcId="{3578320D-E17A-4E76-B05C-6EF7C67E8C2B}" destId="{4DF411CC-54C5-4D69-92A7-4A4BC0443005}" srcOrd="3" destOrd="0" presId="urn:microsoft.com/office/officeart/2005/8/layout/process1"/>
    <dgm:cxn modelId="{F194D8A7-4958-42E2-B857-0CA070F2B12A}" type="presParOf" srcId="{4DF411CC-54C5-4D69-92A7-4A4BC0443005}" destId="{B811E2EC-E745-4EA5-94C9-39CF82FA688B}" srcOrd="0" destOrd="0" presId="urn:microsoft.com/office/officeart/2005/8/layout/process1"/>
    <dgm:cxn modelId="{82A39F41-CC54-496C-943D-76324A54014F}" type="presParOf" srcId="{3578320D-E17A-4E76-B05C-6EF7C67E8C2B}" destId="{CA61DF05-5BEF-46EE-AC9A-DA408E33D2D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CB982-4BAF-4FF7-848C-70DBFC970C3D}">
      <dsp:nvSpPr>
        <dsp:cNvPr id="0" name=""/>
        <dsp:cNvSpPr/>
      </dsp:nvSpPr>
      <dsp:spPr>
        <a:xfrm>
          <a:off x="1776" y="249178"/>
          <a:ext cx="2033289" cy="121997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C-IV + LRS  SCRs </a:t>
          </a:r>
        </a:p>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(13.12d – 18.03)</a:t>
          </a:r>
          <a:endParaRPr lang="en-US" sz="2900" kern="1200" dirty="0">
            <a:solidFill>
              <a:sysClr val="window" lastClr="FFFFFF"/>
            </a:solidFill>
            <a:latin typeface="Calibri" panose="020F0502020204030204"/>
            <a:ea typeface="+mn-ea"/>
            <a:cs typeface="+mn-cs"/>
          </a:endParaRPr>
        </a:p>
      </dsp:txBody>
      <dsp:txXfrm>
        <a:off x="37508" y="284910"/>
        <a:ext cx="1961825" cy="1148509"/>
      </dsp:txXfrm>
    </dsp:sp>
    <dsp:sp modelId="{8056D0EF-9057-4FCD-BAF8-7820E3593774}">
      <dsp:nvSpPr>
        <dsp:cNvPr id="0" name=""/>
        <dsp:cNvSpPr/>
      </dsp:nvSpPr>
      <dsp:spPr>
        <a:xfrm>
          <a:off x="2238395" y="607037"/>
          <a:ext cx="431057" cy="504255"/>
        </a:xfrm>
        <a:prstGeom prst="rightArrow">
          <a:avLst>
            <a:gd name="adj1" fmla="val 60000"/>
            <a:gd name="adj2" fmla="val 50000"/>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solidFill>
              <a:sysClr val="window" lastClr="FFFFFF"/>
            </a:solidFill>
            <a:latin typeface="Calibri" panose="020F0502020204030204"/>
            <a:ea typeface="+mn-ea"/>
            <a:cs typeface="+mn-cs"/>
          </a:endParaRPr>
        </a:p>
      </dsp:txBody>
      <dsp:txXfrm>
        <a:off x="2238395" y="707888"/>
        <a:ext cx="301740" cy="302553"/>
      </dsp:txXfrm>
    </dsp:sp>
    <dsp:sp modelId="{4F458271-00F7-4A41-913D-37F315EBA1AF}">
      <dsp:nvSpPr>
        <dsp:cNvPr id="0" name=""/>
        <dsp:cNvSpPr/>
      </dsp:nvSpPr>
      <dsp:spPr>
        <a:xfrm>
          <a:off x="2848382" y="249178"/>
          <a:ext cx="2033289" cy="121997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Committee Review and Prioritization</a:t>
          </a:r>
        </a:p>
      </dsp:txBody>
      <dsp:txXfrm>
        <a:off x="2884114" y="284910"/>
        <a:ext cx="1961825" cy="1148509"/>
      </dsp:txXfrm>
    </dsp:sp>
    <dsp:sp modelId="{4DF411CC-54C5-4D69-92A7-4A4BC0443005}">
      <dsp:nvSpPr>
        <dsp:cNvPr id="0" name=""/>
        <dsp:cNvSpPr/>
      </dsp:nvSpPr>
      <dsp:spPr>
        <a:xfrm>
          <a:off x="5085001" y="607037"/>
          <a:ext cx="431057" cy="504255"/>
        </a:xfrm>
        <a:prstGeom prst="rightArrow">
          <a:avLst>
            <a:gd name="adj1" fmla="val 60000"/>
            <a:gd name="adj2" fmla="val 50000"/>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solidFill>
              <a:sysClr val="window" lastClr="FFFFFF"/>
            </a:solidFill>
            <a:latin typeface="Calibri" panose="020F0502020204030204"/>
            <a:ea typeface="+mn-ea"/>
            <a:cs typeface="+mn-cs"/>
          </a:endParaRPr>
        </a:p>
      </dsp:txBody>
      <dsp:txXfrm>
        <a:off x="5085001" y="707888"/>
        <a:ext cx="301740" cy="302553"/>
      </dsp:txXfrm>
    </dsp:sp>
    <dsp:sp modelId="{CA61DF05-5BEF-46EE-AC9A-DA408E33D2D4}">
      <dsp:nvSpPr>
        <dsp:cNvPr id="0" name=""/>
        <dsp:cNvSpPr/>
      </dsp:nvSpPr>
      <dsp:spPr>
        <a:xfrm>
          <a:off x="5694988" y="249178"/>
          <a:ext cx="2189934" cy="121997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ysClr val="window" lastClr="FFFFFF"/>
            </a:solidFill>
            <a:latin typeface="Calibri" panose="020F0502020204030204"/>
            <a:ea typeface="+mn-ea"/>
            <a:cs typeface="+mn-cs"/>
          </a:endParaRPr>
        </a:p>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SCR updated in JIRA</a:t>
          </a:r>
          <a:r>
            <a:rPr lang="en-US" sz="2500" kern="1200" dirty="0">
              <a:solidFill>
                <a:sysClr val="window" lastClr="FFFFFF"/>
              </a:solidFill>
              <a:latin typeface="Calibri" panose="020F0502020204030204"/>
              <a:ea typeface="+mn-ea"/>
              <a:cs typeface="+mn-cs"/>
            </a:rPr>
            <a:t>	</a:t>
          </a:r>
        </a:p>
      </dsp:txBody>
      <dsp:txXfrm>
        <a:off x="5730720" y="284910"/>
        <a:ext cx="2118470" cy="11485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87A8E3-6F2C-4104-B360-AFF18A5D548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270C46F-DA71-44F5-A689-767DF704A80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264D5E0-7F41-474E-B0AB-B6DAE5367CCB}" type="datetimeFigureOut">
              <a:rPr lang="en-US" smtClean="0"/>
              <a:t>3/13/2019</a:t>
            </a:fld>
            <a:endParaRPr lang="en-US" dirty="0"/>
          </a:p>
        </p:txBody>
      </p:sp>
      <p:sp>
        <p:nvSpPr>
          <p:cNvPr id="4" name="Footer Placeholder 3">
            <a:extLst>
              <a:ext uri="{FF2B5EF4-FFF2-40B4-BE49-F238E27FC236}">
                <a16:creationId xmlns:a16="http://schemas.microsoft.com/office/drawing/2014/main" id="{2371A306-59C7-440D-A142-6C4730227C0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6078AE6-84B5-41C7-99D0-91BCDB2798E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14CB7EF-D12B-45FC-B6B9-C5270BA53247}" type="slidenum">
              <a:rPr lang="en-US" smtClean="0"/>
              <a:t>‹#›</a:t>
            </a:fld>
            <a:endParaRPr lang="en-US" dirty="0"/>
          </a:p>
        </p:txBody>
      </p:sp>
    </p:spTree>
    <p:extLst>
      <p:ext uri="{BB962C8B-B14F-4D97-AF65-F5344CB8AC3E}">
        <p14:creationId xmlns:p14="http://schemas.microsoft.com/office/powerpoint/2010/main" val="2849946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3C48A75-67A6-4006-8CD6-BFABCFD227E9}" type="datetimeFigureOut">
              <a:rPr lang="en-US" smtClean="0"/>
              <a:t>3/13/2019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E628BD-B270-461A-9F1C-F3169269D6CB}" type="slidenum">
              <a:rPr lang="en-US" smtClean="0"/>
              <a:t>‹#›</a:t>
            </a:fld>
            <a:endParaRPr lang="en-US" dirty="0"/>
          </a:p>
        </p:txBody>
      </p:sp>
    </p:spTree>
    <p:extLst>
      <p:ext uri="{BB962C8B-B14F-4D97-AF65-F5344CB8AC3E}">
        <p14:creationId xmlns:p14="http://schemas.microsoft.com/office/powerpoint/2010/main" val="837336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800" kern="0" dirty="0"/>
              <a:t>Why Amazon Connect</a:t>
            </a:r>
            <a:br>
              <a:rPr lang="en-US" sz="1800" kern="0" dirty="0"/>
            </a:br>
            <a:r>
              <a:rPr lang="en-US" sz="1800" kern="0" dirty="0"/>
              <a:t>- Multi Platform Integration cont</a:t>
            </a:r>
            <a:endParaRPr lang="en-US" sz="1800" dirty="0"/>
          </a:p>
          <a:p>
            <a:r>
              <a:rPr lang="en-US" sz="1800" dirty="0"/>
              <a:t>Multitenant</a:t>
            </a:r>
          </a:p>
          <a:p>
            <a:pPr lvl="1"/>
            <a:r>
              <a:rPr lang="en-US" sz="1800" dirty="0"/>
              <a:t>County has ability to shape the way they choose to provide customer service</a:t>
            </a:r>
          </a:p>
          <a:p>
            <a:pPr lvl="2"/>
            <a:r>
              <a:rPr lang="en-US" sz="1400" dirty="0"/>
              <a:t>Set hours of operations</a:t>
            </a:r>
          </a:p>
          <a:p>
            <a:pPr lvl="2"/>
            <a:r>
              <a:rPr lang="en-US" sz="1400" dirty="0"/>
              <a:t>Create queues</a:t>
            </a:r>
          </a:p>
          <a:p>
            <a:pPr lvl="2"/>
            <a:r>
              <a:rPr lang="en-US" sz="1400" dirty="0"/>
              <a:t>Create prompts</a:t>
            </a:r>
          </a:p>
          <a:p>
            <a:pPr lvl="2"/>
            <a:r>
              <a:rPr lang="en-US" sz="1400" dirty="0"/>
              <a:t>Create contact flows</a:t>
            </a:r>
          </a:p>
          <a:p>
            <a:pPr lvl="2"/>
            <a:r>
              <a:rPr lang="en-US" sz="1400" dirty="0"/>
              <a:t>Create routing profiles</a:t>
            </a:r>
          </a:p>
          <a:p>
            <a:pPr lvl="2"/>
            <a:r>
              <a:rPr lang="en-US" sz="1400" dirty="0"/>
              <a:t>Configure users</a:t>
            </a:r>
          </a:p>
          <a:p>
            <a:r>
              <a:rPr lang="en-US" sz="1800" dirty="0"/>
              <a:t>CCB, in a fashion the counties have requested</a:t>
            </a:r>
          </a:p>
          <a:p>
            <a:r>
              <a:rPr lang="en-US" sz="1800" dirty="0"/>
              <a:t>Short term HW savings avail; enables a shift to CalSAWS</a:t>
            </a:r>
          </a:p>
          <a:p>
            <a:r>
              <a:rPr lang="en-US" sz="1800" dirty="0"/>
              <a:t>Long term possibilities…AI, BOTs, </a:t>
            </a:r>
          </a:p>
          <a:p>
            <a:endParaRPr lang="en-US" dirty="0"/>
          </a:p>
        </p:txBody>
      </p:sp>
      <p:sp>
        <p:nvSpPr>
          <p:cNvPr id="4" name="Slide Number Placeholder 3"/>
          <p:cNvSpPr>
            <a:spLocks noGrp="1"/>
          </p:cNvSpPr>
          <p:nvPr>
            <p:ph type="sldNum" sz="quarter" idx="10"/>
          </p:nvPr>
        </p:nvSpPr>
        <p:spPr/>
        <p:txBody>
          <a:bodyPr/>
          <a:lstStyle/>
          <a:p>
            <a:fld id="{E276D8D6-5E60-4574-B999-7C7A431B2E0C}" type="slidenum">
              <a:rPr lang="en-US" smtClean="0"/>
              <a:t>28</a:t>
            </a:fld>
            <a:endParaRPr lang="en-US" dirty="0"/>
          </a:p>
        </p:txBody>
      </p:sp>
    </p:spTree>
    <p:extLst>
      <p:ext uri="{BB962C8B-B14F-4D97-AF65-F5344CB8AC3E}">
        <p14:creationId xmlns:p14="http://schemas.microsoft.com/office/powerpoint/2010/main" val="890438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800" kern="0" dirty="0"/>
              <a:t>Why Amazon Connect</a:t>
            </a:r>
            <a:br>
              <a:rPr lang="en-US" sz="1800" kern="0" dirty="0"/>
            </a:br>
            <a:r>
              <a:rPr lang="en-US" sz="1800" kern="0" dirty="0"/>
              <a:t>- Multi Platform Integration cont</a:t>
            </a:r>
            <a:endParaRPr lang="en-US" sz="1800" dirty="0"/>
          </a:p>
          <a:p>
            <a:r>
              <a:rPr lang="en-US" sz="1800" dirty="0"/>
              <a:t>Multitenant</a:t>
            </a:r>
          </a:p>
          <a:p>
            <a:pPr lvl="1"/>
            <a:r>
              <a:rPr lang="en-US" sz="1800" dirty="0"/>
              <a:t>County has ability to shape the way they choose to provide customer service</a:t>
            </a:r>
          </a:p>
          <a:p>
            <a:pPr lvl="2"/>
            <a:r>
              <a:rPr lang="en-US" sz="1400" dirty="0"/>
              <a:t>Set hours of operations</a:t>
            </a:r>
          </a:p>
          <a:p>
            <a:pPr lvl="2"/>
            <a:r>
              <a:rPr lang="en-US" sz="1400" dirty="0"/>
              <a:t>Create queues</a:t>
            </a:r>
          </a:p>
          <a:p>
            <a:pPr lvl="2"/>
            <a:r>
              <a:rPr lang="en-US" sz="1400" dirty="0"/>
              <a:t>Create prompts</a:t>
            </a:r>
          </a:p>
          <a:p>
            <a:pPr lvl="2"/>
            <a:r>
              <a:rPr lang="en-US" sz="1400" dirty="0"/>
              <a:t>Create contact flows</a:t>
            </a:r>
          </a:p>
          <a:p>
            <a:pPr lvl="2"/>
            <a:r>
              <a:rPr lang="en-US" sz="1400" dirty="0"/>
              <a:t>Create routing profiles</a:t>
            </a:r>
          </a:p>
          <a:p>
            <a:pPr lvl="2"/>
            <a:r>
              <a:rPr lang="en-US" sz="1400" dirty="0"/>
              <a:t>Configure users</a:t>
            </a:r>
          </a:p>
          <a:p>
            <a:r>
              <a:rPr lang="en-US" sz="1800" dirty="0"/>
              <a:t>CCB, in a fashion the counties have requested</a:t>
            </a:r>
          </a:p>
          <a:p>
            <a:r>
              <a:rPr lang="en-US" sz="1800" dirty="0"/>
              <a:t>Short term HW savings avail; enables a shift to CalSAWS</a:t>
            </a:r>
          </a:p>
          <a:p>
            <a:r>
              <a:rPr lang="en-US" sz="1800" dirty="0"/>
              <a:t>Long term possibilities…AI, BOTs, </a:t>
            </a:r>
          </a:p>
          <a:p>
            <a:endParaRPr lang="en-US" dirty="0"/>
          </a:p>
        </p:txBody>
      </p:sp>
      <p:sp>
        <p:nvSpPr>
          <p:cNvPr id="4" name="Slide Number Placeholder 3"/>
          <p:cNvSpPr>
            <a:spLocks noGrp="1"/>
          </p:cNvSpPr>
          <p:nvPr>
            <p:ph type="sldNum" sz="quarter" idx="10"/>
          </p:nvPr>
        </p:nvSpPr>
        <p:spPr/>
        <p:txBody>
          <a:bodyPr/>
          <a:lstStyle/>
          <a:p>
            <a:fld id="{E276D8D6-5E60-4574-B999-7C7A431B2E0C}" type="slidenum">
              <a:rPr lang="en-US" smtClean="0"/>
              <a:t>29</a:t>
            </a:fld>
            <a:endParaRPr lang="en-US" dirty="0"/>
          </a:p>
        </p:txBody>
      </p:sp>
    </p:spTree>
    <p:extLst>
      <p:ext uri="{BB962C8B-B14F-4D97-AF65-F5344CB8AC3E}">
        <p14:creationId xmlns:p14="http://schemas.microsoft.com/office/powerpoint/2010/main" val="3191181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800" kern="0" dirty="0"/>
              <a:t>Why Amazon Connect</a:t>
            </a:r>
            <a:br>
              <a:rPr lang="en-US" sz="1800" kern="0" dirty="0"/>
            </a:br>
            <a:r>
              <a:rPr lang="en-US" sz="1800" kern="0" dirty="0"/>
              <a:t>- Multi Platform Integration cont</a:t>
            </a:r>
            <a:endParaRPr lang="en-US" sz="1800" dirty="0"/>
          </a:p>
          <a:p>
            <a:r>
              <a:rPr lang="en-US" sz="1800" dirty="0"/>
              <a:t>Multitenant</a:t>
            </a:r>
          </a:p>
          <a:p>
            <a:pPr lvl="1"/>
            <a:r>
              <a:rPr lang="en-US" sz="1800" dirty="0"/>
              <a:t>County has ability to shape the way they choose to provide customer service</a:t>
            </a:r>
          </a:p>
          <a:p>
            <a:pPr lvl="2"/>
            <a:r>
              <a:rPr lang="en-US" sz="1400" dirty="0"/>
              <a:t>Set hours of operations</a:t>
            </a:r>
          </a:p>
          <a:p>
            <a:pPr lvl="2"/>
            <a:r>
              <a:rPr lang="en-US" sz="1400" dirty="0"/>
              <a:t>Create queues</a:t>
            </a:r>
          </a:p>
          <a:p>
            <a:pPr lvl="2"/>
            <a:r>
              <a:rPr lang="en-US" sz="1400" dirty="0"/>
              <a:t>Create prompts</a:t>
            </a:r>
          </a:p>
          <a:p>
            <a:pPr lvl="2"/>
            <a:r>
              <a:rPr lang="en-US" sz="1400" dirty="0"/>
              <a:t>Create contact flows</a:t>
            </a:r>
          </a:p>
          <a:p>
            <a:pPr lvl="2"/>
            <a:r>
              <a:rPr lang="en-US" sz="1400" dirty="0"/>
              <a:t>Create routing profiles</a:t>
            </a:r>
          </a:p>
          <a:p>
            <a:pPr lvl="2"/>
            <a:r>
              <a:rPr lang="en-US" sz="1400" dirty="0"/>
              <a:t>Configure users</a:t>
            </a:r>
          </a:p>
          <a:p>
            <a:r>
              <a:rPr lang="en-US" sz="1800" dirty="0"/>
              <a:t>CCB, in a fashion the counties have requested</a:t>
            </a:r>
          </a:p>
          <a:p>
            <a:r>
              <a:rPr lang="en-US" sz="1800" dirty="0"/>
              <a:t>Short term HW savings avail; enables a shift to CalSAWS</a:t>
            </a:r>
          </a:p>
          <a:p>
            <a:r>
              <a:rPr lang="en-US" sz="1800" dirty="0"/>
              <a:t>Long term possibilities…AI, BOTs, </a:t>
            </a:r>
          </a:p>
          <a:p>
            <a:endParaRPr lang="en-US" dirty="0"/>
          </a:p>
        </p:txBody>
      </p:sp>
      <p:sp>
        <p:nvSpPr>
          <p:cNvPr id="4" name="Slide Number Placeholder 3"/>
          <p:cNvSpPr>
            <a:spLocks noGrp="1"/>
          </p:cNvSpPr>
          <p:nvPr>
            <p:ph type="sldNum" sz="quarter" idx="10"/>
          </p:nvPr>
        </p:nvSpPr>
        <p:spPr/>
        <p:txBody>
          <a:bodyPr/>
          <a:lstStyle/>
          <a:p>
            <a:fld id="{E276D8D6-5E60-4574-B999-7C7A431B2E0C}" type="slidenum">
              <a:rPr lang="en-US" smtClean="0"/>
              <a:t>30</a:t>
            </a:fld>
            <a:endParaRPr lang="en-US" dirty="0"/>
          </a:p>
        </p:txBody>
      </p:sp>
    </p:spTree>
    <p:extLst>
      <p:ext uri="{BB962C8B-B14F-4D97-AF65-F5344CB8AC3E}">
        <p14:creationId xmlns:p14="http://schemas.microsoft.com/office/powerpoint/2010/main" val="1394200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E628BD-B270-461A-9F1C-F3169269D6CB}" type="slidenum">
              <a:rPr lang="en-US" smtClean="0"/>
              <a:t>36</a:t>
            </a:fld>
            <a:endParaRPr lang="en-US" dirty="0"/>
          </a:p>
        </p:txBody>
      </p:sp>
    </p:spTree>
    <p:extLst>
      <p:ext uri="{BB962C8B-B14F-4D97-AF65-F5344CB8AC3E}">
        <p14:creationId xmlns:p14="http://schemas.microsoft.com/office/powerpoint/2010/main" val="2182168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0375" indent="-460375">
              <a:buFont typeface="Courier New" panose="02070309020205020404" pitchFamily="49" charset="0"/>
              <a:buChar char="o"/>
            </a:pPr>
            <a:r>
              <a:rPr lang="en-US" sz="2800" dirty="0"/>
              <a:t>Consistent experience from county to county</a:t>
            </a:r>
          </a:p>
          <a:p>
            <a:pPr marL="292608" lvl="1" indent="0">
              <a:buNone/>
            </a:pPr>
            <a:r>
              <a:rPr lang="en-US" sz="2400" dirty="0"/>
              <a:t>(Single portal, consistent language/terminology, lobby management, etc.)</a:t>
            </a:r>
          </a:p>
          <a:p>
            <a:endParaRPr lang="en-US" dirty="0"/>
          </a:p>
        </p:txBody>
      </p:sp>
      <p:sp>
        <p:nvSpPr>
          <p:cNvPr id="4" name="Slide Number Placeholder 3"/>
          <p:cNvSpPr>
            <a:spLocks noGrp="1"/>
          </p:cNvSpPr>
          <p:nvPr>
            <p:ph type="sldNum" sz="quarter" idx="10"/>
          </p:nvPr>
        </p:nvSpPr>
        <p:spPr/>
        <p:txBody>
          <a:bodyPr/>
          <a:lstStyle/>
          <a:p>
            <a:fld id="{EBE628BD-B270-461A-9F1C-F3169269D6CB}" type="slidenum">
              <a:rPr lang="en-US" smtClean="0"/>
              <a:t>37</a:t>
            </a:fld>
            <a:endParaRPr lang="en-US" dirty="0"/>
          </a:p>
        </p:txBody>
      </p:sp>
    </p:spTree>
    <p:extLst>
      <p:ext uri="{BB962C8B-B14F-4D97-AF65-F5344CB8AC3E}">
        <p14:creationId xmlns:p14="http://schemas.microsoft.com/office/powerpoint/2010/main" val="3344044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to configurability not being used in lieu of coming to an agreement (old guiding principle from Side By Side sessions)</a:t>
            </a:r>
          </a:p>
        </p:txBody>
      </p:sp>
      <p:sp>
        <p:nvSpPr>
          <p:cNvPr id="4" name="Slide Number Placeholder 3"/>
          <p:cNvSpPr>
            <a:spLocks noGrp="1"/>
          </p:cNvSpPr>
          <p:nvPr>
            <p:ph type="sldNum" sz="quarter" idx="5"/>
          </p:nvPr>
        </p:nvSpPr>
        <p:spPr/>
        <p:txBody>
          <a:bodyPr/>
          <a:lstStyle/>
          <a:p>
            <a:fld id="{EBE628BD-B270-461A-9F1C-F3169269D6CB}" type="slidenum">
              <a:rPr lang="en-US" smtClean="0"/>
              <a:t>38</a:t>
            </a:fld>
            <a:endParaRPr lang="en-US" dirty="0"/>
          </a:p>
        </p:txBody>
      </p:sp>
    </p:spTree>
    <p:extLst>
      <p:ext uri="{BB962C8B-B14F-4D97-AF65-F5344CB8AC3E}">
        <p14:creationId xmlns:p14="http://schemas.microsoft.com/office/powerpoint/2010/main" val="1429994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Implement a phased approach if a significant volume of cases can be addressed with minimal effort; lower volume scenarios addressed later (subject to prioritization)</a:t>
            </a:r>
          </a:p>
          <a:p>
            <a:r>
              <a:rPr lang="en-US" dirty="0"/>
              <a:t>	- Avoid “all or nothing” approach to designs</a:t>
            </a:r>
          </a:p>
        </p:txBody>
      </p:sp>
      <p:sp>
        <p:nvSpPr>
          <p:cNvPr id="4" name="Slide Number Placeholder 3"/>
          <p:cNvSpPr>
            <a:spLocks noGrp="1"/>
          </p:cNvSpPr>
          <p:nvPr>
            <p:ph type="sldNum" sz="quarter" idx="10"/>
          </p:nvPr>
        </p:nvSpPr>
        <p:spPr/>
        <p:txBody>
          <a:bodyPr/>
          <a:lstStyle/>
          <a:p>
            <a:fld id="{EBE628BD-B270-461A-9F1C-F3169269D6CB}" type="slidenum">
              <a:rPr lang="en-US" smtClean="0"/>
              <a:t>39</a:t>
            </a:fld>
            <a:endParaRPr lang="en-US" dirty="0"/>
          </a:p>
        </p:txBody>
      </p:sp>
    </p:spTree>
    <p:extLst>
      <p:ext uri="{BB962C8B-B14F-4D97-AF65-F5344CB8AC3E}">
        <p14:creationId xmlns:p14="http://schemas.microsoft.com/office/powerpoint/2010/main" val="2044146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503DEE-9034-49A5-AE05-E48951DEE9A5}" type="datetime1">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0372A8-36C0-474D-8B88-FD44E404F49B}" type="slidenum">
              <a:rPr lang="en-US" smtClean="0"/>
              <a:t>‹#›</a:t>
            </a:fld>
            <a:endParaRPr lang="en-US" dirty="0"/>
          </a:p>
        </p:txBody>
      </p:sp>
      <p:cxnSp>
        <p:nvCxnSpPr>
          <p:cNvPr id="9" name="Straight Connector 8"/>
          <p:cNvCxnSpPr/>
          <p:nvPr/>
        </p:nvCxnSpPr>
        <p:spPr>
          <a:xfrm>
            <a:off x="1207658" y="4343400"/>
            <a:ext cx="987552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40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2CDA87-C0EB-469A-A5B2-F95652AC4C61}" type="datetime1">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0372A8-36C0-474D-8B88-FD44E404F49B}" type="slidenum">
              <a:rPr lang="en-US" smtClean="0"/>
              <a:t>‹#›</a:t>
            </a:fld>
            <a:endParaRPr lang="en-US" dirty="0"/>
          </a:p>
        </p:txBody>
      </p:sp>
    </p:spTree>
    <p:extLst>
      <p:ext uri="{BB962C8B-B14F-4D97-AF65-F5344CB8AC3E}">
        <p14:creationId xmlns:p14="http://schemas.microsoft.com/office/powerpoint/2010/main" val="81104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BDA6B-C53D-4AE3-AEF4-0F945F09EA65}" type="datetime1">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0372A8-36C0-474D-8B88-FD44E404F49B}" type="slidenum">
              <a:rPr lang="en-US" smtClean="0"/>
              <a:t>‹#›</a:t>
            </a:fld>
            <a:endParaRPr lang="en-US" dirty="0"/>
          </a:p>
        </p:txBody>
      </p:sp>
    </p:spTree>
    <p:extLst>
      <p:ext uri="{BB962C8B-B14F-4D97-AF65-F5344CB8AC3E}">
        <p14:creationId xmlns:p14="http://schemas.microsoft.com/office/powerpoint/2010/main" val="2012489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E624E-5893-4787-A753-618BC29C943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417B320-7144-487C-8947-9F8A87D710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92DA2-DCDA-4812-9E8E-69A27441CCC5}"/>
              </a:ext>
            </a:extLst>
          </p:cNvPr>
          <p:cNvSpPr>
            <a:spLocks noGrp="1"/>
          </p:cNvSpPr>
          <p:nvPr>
            <p:ph type="dt" sz="half" idx="10"/>
          </p:nvPr>
        </p:nvSpPr>
        <p:spPr/>
        <p:txBody>
          <a:bodyPr/>
          <a:lstStyle/>
          <a:p>
            <a:fld id="{A70D67D7-448F-4E91-89B4-E4E707DCB5A2}" type="datetimeFigureOut">
              <a:rPr lang="en-US" smtClean="0"/>
              <a:t>3/13/2019</a:t>
            </a:fld>
            <a:endParaRPr lang="en-US" dirty="0"/>
          </a:p>
        </p:txBody>
      </p:sp>
      <p:sp>
        <p:nvSpPr>
          <p:cNvPr id="5" name="Footer Placeholder 4">
            <a:extLst>
              <a:ext uri="{FF2B5EF4-FFF2-40B4-BE49-F238E27FC236}">
                <a16:creationId xmlns:a16="http://schemas.microsoft.com/office/drawing/2014/main" id="{54E0206B-4960-4D58-82F0-CCA531C5A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81C9AC-A5C0-4F09-9050-8573B1091619}"/>
              </a:ext>
            </a:extLst>
          </p:cNvPr>
          <p:cNvSpPr>
            <a:spLocks noGrp="1"/>
          </p:cNvSpPr>
          <p:nvPr>
            <p:ph type="sldNum" sz="quarter" idx="12"/>
          </p:nvPr>
        </p:nvSpPr>
        <p:spPr/>
        <p:txBody>
          <a:bodyPr/>
          <a:lstStyle/>
          <a:p>
            <a:fld id="{52152034-1956-47BB-8657-2A49C987BFF7}" type="slidenum">
              <a:rPr lang="en-US" smtClean="0"/>
              <a:t>‹#›</a:t>
            </a:fld>
            <a:endParaRPr lang="en-US" dirty="0"/>
          </a:p>
        </p:txBody>
      </p:sp>
    </p:spTree>
    <p:extLst>
      <p:ext uri="{BB962C8B-B14F-4D97-AF65-F5344CB8AC3E}">
        <p14:creationId xmlns:p14="http://schemas.microsoft.com/office/powerpoint/2010/main" val="365214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845389"/>
            <a:ext cx="10058400" cy="53742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1AE1346-161F-486E-9098-6D0E8F4F5929}" type="datetime1">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0372A8-36C0-474D-8B88-FD44E404F49B}" type="slidenum">
              <a:rPr lang="en-US" smtClean="0"/>
              <a:t>‹#›</a:t>
            </a:fld>
            <a:endParaRPr lang="en-US" dirty="0"/>
          </a:p>
        </p:txBody>
      </p:sp>
    </p:spTree>
    <p:extLst>
      <p:ext uri="{BB962C8B-B14F-4D97-AF65-F5344CB8AC3E}">
        <p14:creationId xmlns:p14="http://schemas.microsoft.com/office/powerpoint/2010/main" val="248516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a:prstGeom prst="rect">
            <a:avLst/>
          </a:prstGeo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F1501E-B35D-47AE-9913-F9832D3BD551}" type="datetime1">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0372A8-36C0-474D-8B88-FD44E404F49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261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888521"/>
            <a:ext cx="4937760" cy="49805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888521"/>
            <a:ext cx="4937760" cy="4980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096BCD-2EAB-4D97-B25F-EB9D4700CE57}" type="datetime1">
              <a:rPr lang="en-US" smtClean="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0372A8-36C0-474D-8B88-FD44E404F49B}" type="slidenum">
              <a:rPr lang="en-US" smtClean="0"/>
              <a:t>‹#›</a:t>
            </a:fld>
            <a:endParaRPr lang="en-US" dirty="0"/>
          </a:p>
        </p:txBody>
      </p:sp>
    </p:spTree>
    <p:extLst>
      <p:ext uri="{BB962C8B-B14F-4D97-AF65-F5344CB8AC3E}">
        <p14:creationId xmlns:p14="http://schemas.microsoft.com/office/powerpoint/2010/main" val="3914740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845390"/>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1581671"/>
            <a:ext cx="4937760" cy="45862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845390"/>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1581672"/>
            <a:ext cx="4937760" cy="45862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185A56-6387-4BF2-9950-988E6CA54C11}" type="datetime1">
              <a:rPr lang="en-US" smtClean="0"/>
              <a:t>3/13/2019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0372A8-36C0-474D-8B88-FD44E404F49B}" type="slidenum">
              <a:rPr lang="en-US" smtClean="0"/>
              <a:t>‹#›</a:t>
            </a:fld>
            <a:endParaRPr lang="en-US" dirty="0"/>
          </a:p>
        </p:txBody>
      </p:sp>
    </p:spTree>
    <p:extLst>
      <p:ext uri="{BB962C8B-B14F-4D97-AF65-F5344CB8AC3E}">
        <p14:creationId xmlns:p14="http://schemas.microsoft.com/office/powerpoint/2010/main" val="3959598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12FF8A-87B1-4100-BCB0-A6506BBCFAA3}" type="datetime1">
              <a:rPr lang="en-US" smtClean="0"/>
              <a:t>3/13/2019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0372A8-36C0-474D-8B88-FD44E404F49B}" type="slidenum">
              <a:rPr lang="en-US" smtClean="0"/>
              <a:t>‹#›</a:t>
            </a:fld>
            <a:endParaRPr lang="en-US" dirty="0"/>
          </a:p>
        </p:txBody>
      </p:sp>
    </p:spTree>
    <p:extLst>
      <p:ext uri="{BB962C8B-B14F-4D97-AF65-F5344CB8AC3E}">
        <p14:creationId xmlns:p14="http://schemas.microsoft.com/office/powerpoint/2010/main" val="123688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3769D6C-7F1E-425B-8AE6-08F090853801}" type="datetime1">
              <a:rPr lang="en-US" smtClean="0"/>
              <a:t>3/13/2019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20372A8-36C0-474D-8B88-FD44E404F49B}" type="slidenum">
              <a:rPr lang="en-US" smtClean="0"/>
              <a:t>‹#›</a:t>
            </a:fld>
            <a:endParaRPr lang="en-US" dirty="0"/>
          </a:p>
        </p:txBody>
      </p:sp>
    </p:spTree>
    <p:extLst>
      <p:ext uri="{BB962C8B-B14F-4D97-AF65-F5344CB8AC3E}">
        <p14:creationId xmlns:p14="http://schemas.microsoft.com/office/powerpoint/2010/main" val="31803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a:prstGeom prst="rect">
            <a:avLst/>
          </a:prstGeo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0E9B807-7003-4F0B-B9DD-B2AA3DB8AB09}" type="datetime1">
              <a:rPr lang="en-US" smtClean="0"/>
              <a:t>3/13/2019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0372A8-36C0-474D-8B88-FD44E404F49B}" type="slidenum">
              <a:rPr lang="en-US" smtClean="0"/>
              <a:t>‹#›</a:t>
            </a:fld>
            <a:endParaRPr lang="en-US" dirty="0"/>
          </a:p>
        </p:txBody>
      </p:sp>
    </p:spTree>
    <p:extLst>
      <p:ext uri="{BB962C8B-B14F-4D97-AF65-F5344CB8AC3E}">
        <p14:creationId xmlns:p14="http://schemas.microsoft.com/office/powerpoint/2010/main" val="133720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6D3D510-10B0-4782-A84E-13BA564589C7}" type="datetime1">
              <a:rPr lang="en-US" smtClean="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0372A8-36C0-474D-8B88-FD44E404F49B}" type="slidenum">
              <a:rPr lang="en-US" smtClean="0"/>
              <a:t>‹#›</a:t>
            </a:fld>
            <a:endParaRPr lang="en-US" dirty="0"/>
          </a:p>
        </p:txBody>
      </p:sp>
    </p:spTree>
    <p:extLst>
      <p:ext uri="{BB962C8B-B14F-4D97-AF65-F5344CB8AC3E}">
        <p14:creationId xmlns:p14="http://schemas.microsoft.com/office/powerpoint/2010/main" val="346403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097280" y="871268"/>
            <a:ext cx="10058400" cy="5279366"/>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A6D9E0-F4ED-427F-AB05-B7D67EF2BA4B}" type="datetime1">
              <a:rPr lang="en-US" smtClean="0"/>
              <a:t>3/13/2019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0372A8-36C0-474D-8B88-FD44E404F49B}" type="slidenum">
              <a:rPr lang="en-US" smtClean="0"/>
              <a:t>‹#›</a:t>
            </a:fld>
            <a:endParaRPr lang="en-US" dirty="0"/>
          </a:p>
        </p:txBody>
      </p:sp>
      <p:cxnSp>
        <p:nvCxnSpPr>
          <p:cNvPr id="10" name="Straight Connector 9"/>
          <p:cNvCxnSpPr/>
          <p:nvPr/>
        </p:nvCxnSpPr>
        <p:spPr>
          <a:xfrm>
            <a:off x="1193532" y="754439"/>
            <a:ext cx="996696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46DB232-FE65-4A2F-AB8C-6E20A429D0F1}"/>
              </a:ext>
            </a:extLst>
          </p:cNvPr>
          <p:cNvCxnSpPr>
            <a:cxnSpLocks/>
          </p:cNvCxnSpPr>
          <p:nvPr userDrawn="1"/>
        </p:nvCxnSpPr>
        <p:spPr>
          <a:xfrm>
            <a:off x="3039194" y="222356"/>
            <a:ext cx="0" cy="528142"/>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C24690B-362E-4D97-BD29-0569C0B8FD81}"/>
              </a:ext>
            </a:extLst>
          </p:cNvPr>
          <p:cNvSpPr txBox="1"/>
          <p:nvPr userDrawn="1"/>
        </p:nvSpPr>
        <p:spPr>
          <a:xfrm>
            <a:off x="1097280" y="341390"/>
            <a:ext cx="1991444" cy="523220"/>
          </a:xfrm>
          <a:prstGeom prst="rect">
            <a:avLst/>
          </a:prstGeom>
          <a:noFill/>
        </p:spPr>
        <p:txBody>
          <a:bodyPr wrap="square" rtlCol="0">
            <a:spAutoFit/>
          </a:bodyPr>
          <a:lstStyle/>
          <a:p>
            <a:r>
              <a:rPr lang="en-US" sz="2800" b="0" dirty="0"/>
              <a:t>CalACES PSC</a:t>
            </a:r>
          </a:p>
        </p:txBody>
      </p:sp>
    </p:spTree>
    <p:extLst>
      <p:ext uri="{BB962C8B-B14F-4D97-AF65-F5344CB8AC3E}">
        <p14:creationId xmlns:p14="http://schemas.microsoft.com/office/powerpoint/2010/main" val="1981005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85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yedmondsnews.com/2015/05/prep-track-photo-gallery-part-2-edmonds-district-meet/" TargetMode="External"/><Relationship Id="rId2" Type="http://schemas.openxmlformats.org/officeDocument/2006/relationships/image" Target="../media/image5.jpg"/><Relationship Id="rId1" Type="http://schemas.openxmlformats.org/officeDocument/2006/relationships/slideLayout" Target="../slideLayouts/slideLayout6.xml"/><Relationship Id="rId6" Type="http://schemas.openxmlformats.org/officeDocument/2006/relationships/hyperlink" Target="https://creativecommons.org/licenses/by-nc-sa/3.0/" TargetMode="External"/><Relationship Id="rId5" Type="http://schemas.openxmlformats.org/officeDocument/2006/relationships/hyperlink" Target="https://www.zenlan.com/learn/scratch/Ghostbusters.html"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slideLayout" Target="../slideLayouts/slideLayout12.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61" Type="http://schemas.openxmlformats.org/officeDocument/2006/relationships/tags" Target="../tags/tag6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notesSlide" Target="../notesSlides/notesSlide2.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http://www.cdss.ca.gov/Portals/9/ACL/2018/18-33.pdf?ver=2018-03-30-162512-837" TargetMode="External"/><Relationship Id="rId2" Type="http://schemas.openxmlformats.org/officeDocument/2006/relationships/hyperlink" Target="http://www.cdss.ca.gov/Portals/9/ACL/2018/18-75.pdf?ver=2018-06-29-154739-130"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cdss.ca.gov/Portals/9/ACL/2018/18-91R.pdf?ver=2018-08-03-112827-787" TargetMode="External"/><Relationship Id="rId2" Type="http://schemas.openxmlformats.org/officeDocument/2006/relationships/hyperlink" Target="http://www.cdss.ca.gov/Portals/9/ACL/2018/18-90.pdf?ver=2018-07-31-142643-887" TargetMode="External"/><Relationship Id="rId1" Type="http://schemas.openxmlformats.org/officeDocument/2006/relationships/slideLayout" Target="../slideLayouts/slideLayout2.xml"/><Relationship Id="rId4" Type="http://schemas.openxmlformats.org/officeDocument/2006/relationships/hyperlink" Target="http://www.cdss.ca.gov/Portals/9/ACL/2018/18-92R.pdf?ver=2018-08-03-100436-027"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cdss.ca.gov/lettersnotices/EntRes/getinfo/acin/2016/I-88_16.pdf" TargetMode="External"/><Relationship Id="rId2" Type="http://schemas.openxmlformats.org/officeDocument/2006/relationships/hyperlink" Target="http://www.cdss.ca.gov/lettersnotices/EntRes/getinfo/acin/2016/I-11_16.pdf" TargetMode="External"/><Relationship Id="rId1" Type="http://schemas.openxmlformats.org/officeDocument/2006/relationships/slideLayout" Target="../slideLayouts/slideLayout2.xml"/><Relationship Id="rId4" Type="http://schemas.openxmlformats.org/officeDocument/2006/relationships/hyperlink" Target="http://www.cdss.ca.gov/Portals/9/ACL/2018/18-08.pdf?ver=2018-01-26-152452-613" TargetMode="External"/></Relationships>
</file>

<file path=ppt/slides/_rels/slide66.xml.rels><?xml version="1.0" encoding="UTF-8" standalone="yes"?>
<Relationships xmlns="http://schemas.openxmlformats.org/package/2006/relationships"><Relationship Id="rId2" Type="http://schemas.openxmlformats.org/officeDocument/2006/relationships/hyperlink" Target="http://www.cdss.ca.gov/Portals/9/ACL/2018/18-124.pdf?ver=2018-10-12-133950-313"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dhcs.ca.gov/services/medi-cal/eligibility/Documents/ACWDL/2019/19-03.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file:green_check.svg"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1B87F7D-C9ED-4D55-A81A-500942EE8A73}"/>
              </a:ext>
            </a:extLst>
          </p:cNvPr>
          <p:cNvSpPr>
            <a:spLocks noGrp="1"/>
          </p:cNvSpPr>
          <p:nvPr>
            <p:ph type="subTitle" idx="1"/>
          </p:nvPr>
        </p:nvSpPr>
        <p:spPr/>
        <p:txBody>
          <a:bodyPr/>
          <a:lstStyle/>
          <a:p>
            <a:pPr marL="91440" lvl="0" indent="-91440" algn="ctr">
              <a:buClr>
                <a:srgbClr val="E48312"/>
              </a:buClr>
              <a:buFont typeface="Calibri" panose="020F0502020204030204" pitchFamily="34" charset="0"/>
              <a:buChar char=" "/>
            </a:pPr>
            <a:r>
              <a:rPr lang="en-US" sz="3200" b="1" cap="none" spc="0" dirty="0">
                <a:solidFill>
                  <a:srgbClr val="5B9BD5"/>
                </a:solidFill>
                <a:latin typeface="Calibri" panose="020F0502020204030204"/>
              </a:rPr>
              <a:t>Project Steering Committee Meeting</a:t>
            </a:r>
          </a:p>
          <a:p>
            <a:pPr marL="91440" lvl="0" indent="-91440" algn="ctr">
              <a:buClr>
                <a:srgbClr val="E48312"/>
              </a:buClr>
              <a:buFont typeface="Calibri" panose="020F0502020204030204" pitchFamily="34" charset="0"/>
              <a:buChar char=" "/>
            </a:pPr>
            <a:r>
              <a:rPr lang="en-US" kern="0" cap="none" spc="300" dirty="0">
                <a:solidFill>
                  <a:srgbClr val="000000"/>
                </a:solidFill>
                <a:latin typeface="Calibri" panose="020F0502020204030204"/>
              </a:rPr>
              <a:t>February 21, 2019</a:t>
            </a:r>
          </a:p>
          <a:p>
            <a:endParaRPr lang="en-US" dirty="0"/>
          </a:p>
        </p:txBody>
      </p:sp>
      <p:pic>
        <p:nvPicPr>
          <p:cNvPr id="4" name="Picture 3">
            <a:extLst>
              <a:ext uri="{FF2B5EF4-FFF2-40B4-BE49-F238E27FC236}">
                <a16:creationId xmlns:a16="http://schemas.microsoft.com/office/drawing/2014/main" id="{856EFC7A-A261-401A-97BF-18B2B0D5BDDC}"/>
              </a:ext>
            </a:extLst>
          </p:cNvPr>
          <p:cNvPicPr>
            <a:picLocks noChangeAspect="1"/>
          </p:cNvPicPr>
          <p:nvPr/>
        </p:nvPicPr>
        <p:blipFill rotWithShape="1">
          <a:blip r:embed="rId2">
            <a:extLst>
              <a:ext uri="{28A0092B-C50C-407E-A947-70E740481C1C}">
                <a14:useLocalDpi xmlns:a14="http://schemas.microsoft.com/office/drawing/2010/main" val="0"/>
              </a:ext>
            </a:extLst>
          </a:blip>
          <a:srcRect t="22417" r="4598" b="31649"/>
          <a:stretch/>
        </p:blipFill>
        <p:spPr>
          <a:xfrm>
            <a:off x="2474756" y="1616498"/>
            <a:ext cx="6985190" cy="2598844"/>
          </a:xfrm>
          <a:prstGeom prst="rect">
            <a:avLst/>
          </a:prstGeom>
        </p:spPr>
      </p:pic>
      <p:sp>
        <p:nvSpPr>
          <p:cNvPr id="2" name="Slide Number Placeholder 1">
            <a:extLst>
              <a:ext uri="{FF2B5EF4-FFF2-40B4-BE49-F238E27FC236}">
                <a16:creationId xmlns:a16="http://schemas.microsoft.com/office/drawing/2014/main" id="{1B3292F0-793C-4D58-8927-42F5936FC31E}"/>
              </a:ext>
            </a:extLst>
          </p:cNvPr>
          <p:cNvSpPr>
            <a:spLocks noGrp="1"/>
          </p:cNvSpPr>
          <p:nvPr>
            <p:ph type="sldNum" sz="quarter" idx="12"/>
          </p:nvPr>
        </p:nvSpPr>
        <p:spPr/>
        <p:txBody>
          <a:bodyPr/>
          <a:lstStyle/>
          <a:p>
            <a:fld id="{C20372A8-36C0-474D-8B88-FD44E404F49B}" type="slidenum">
              <a:rPr lang="en-US" smtClean="0"/>
              <a:t>1</a:t>
            </a:fld>
            <a:endParaRPr lang="en-US" dirty="0"/>
          </a:p>
        </p:txBody>
      </p:sp>
    </p:spTree>
    <p:extLst>
      <p:ext uri="{BB962C8B-B14F-4D97-AF65-F5344CB8AC3E}">
        <p14:creationId xmlns:p14="http://schemas.microsoft.com/office/powerpoint/2010/main" val="100438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7FB9C7-21E8-4F85-AD66-C9B4BD676655}"/>
              </a:ext>
            </a:extLst>
          </p:cNvPr>
          <p:cNvSpPr>
            <a:spLocks noGrp="1"/>
          </p:cNvSpPr>
          <p:nvPr>
            <p:ph type="sldNum" sz="quarter" idx="12"/>
          </p:nvPr>
        </p:nvSpPr>
        <p:spPr/>
        <p:txBody>
          <a:bodyPr/>
          <a:lstStyle/>
          <a:p>
            <a:fld id="{C20372A8-36C0-474D-8B88-FD44E404F49B}" type="slidenum">
              <a:rPr lang="en-US" smtClean="0"/>
              <a:t>10</a:t>
            </a:fld>
            <a:endParaRPr lang="en-US" dirty="0"/>
          </a:p>
        </p:txBody>
      </p:sp>
      <p:sp>
        <p:nvSpPr>
          <p:cNvPr id="7" name="TextBox 6">
            <a:extLst>
              <a:ext uri="{FF2B5EF4-FFF2-40B4-BE49-F238E27FC236}">
                <a16:creationId xmlns:a16="http://schemas.microsoft.com/office/drawing/2014/main" id="{E8BE8E27-1A21-4EB5-A83A-0368436CDAF5}"/>
              </a:ext>
            </a:extLst>
          </p:cNvPr>
          <p:cNvSpPr txBox="1"/>
          <p:nvPr/>
        </p:nvSpPr>
        <p:spPr>
          <a:xfrm>
            <a:off x="3045672" y="352962"/>
            <a:ext cx="5695949" cy="523220"/>
          </a:xfrm>
          <a:prstGeom prst="rect">
            <a:avLst/>
          </a:prstGeom>
          <a:noFill/>
        </p:spPr>
        <p:txBody>
          <a:bodyPr wrap="square" rtlCol="0">
            <a:spAutoFit/>
          </a:bodyPr>
          <a:lstStyle/>
          <a:p>
            <a:r>
              <a:rPr lang="en-US" sz="2800" dirty="0"/>
              <a:t>Project Start-Up </a:t>
            </a:r>
          </a:p>
        </p:txBody>
      </p:sp>
      <p:sp>
        <p:nvSpPr>
          <p:cNvPr id="12" name="TextBox 11">
            <a:extLst>
              <a:ext uri="{FF2B5EF4-FFF2-40B4-BE49-F238E27FC236}">
                <a16:creationId xmlns:a16="http://schemas.microsoft.com/office/drawing/2014/main" id="{5BE308C8-29B9-4FEE-88C4-793EBA18BA6B}"/>
              </a:ext>
            </a:extLst>
          </p:cNvPr>
          <p:cNvSpPr txBox="1"/>
          <p:nvPr/>
        </p:nvSpPr>
        <p:spPr>
          <a:xfrm>
            <a:off x="8899286" y="2764209"/>
            <a:ext cx="2313197" cy="954107"/>
          </a:xfrm>
          <a:prstGeom prst="rect">
            <a:avLst/>
          </a:prstGeom>
          <a:noFill/>
        </p:spPr>
        <p:txBody>
          <a:bodyPr wrap="none" rtlCol="0">
            <a:spAutoFit/>
          </a:bodyPr>
          <a:lstStyle/>
          <a:p>
            <a:pPr algn="ctr"/>
            <a:r>
              <a:rPr lang="en-US" sz="2800" b="1" dirty="0">
                <a:solidFill>
                  <a:srgbClr val="00B050"/>
                </a:solidFill>
              </a:rPr>
              <a:t>March 4, 2019</a:t>
            </a:r>
          </a:p>
          <a:p>
            <a:pPr algn="ctr"/>
            <a:r>
              <a:rPr lang="en-US" sz="2800" b="1" dirty="0">
                <a:solidFill>
                  <a:srgbClr val="00B050"/>
                </a:solidFill>
              </a:rPr>
              <a:t>Start Date</a:t>
            </a:r>
          </a:p>
        </p:txBody>
      </p:sp>
      <p:pic>
        <p:nvPicPr>
          <p:cNvPr id="4" name="Picture 3" descr="A picture containing fence, outdoor, person, sport&#10;&#10;Description generated with very high confidence">
            <a:extLst>
              <a:ext uri="{FF2B5EF4-FFF2-40B4-BE49-F238E27FC236}">
                <a16:creationId xmlns:a16="http://schemas.microsoft.com/office/drawing/2014/main" id="{94829969-D09C-4A15-B664-5EDDD2BA356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613419" y="961725"/>
            <a:ext cx="7933421" cy="5214301"/>
          </a:xfrm>
          <a:prstGeom prst="rect">
            <a:avLst/>
          </a:prstGeom>
        </p:spPr>
      </p:pic>
      <p:pic>
        <p:nvPicPr>
          <p:cNvPr id="5" name="Picture 4">
            <a:extLst>
              <a:ext uri="{FF2B5EF4-FFF2-40B4-BE49-F238E27FC236}">
                <a16:creationId xmlns:a16="http://schemas.microsoft.com/office/drawing/2014/main" id="{0B389819-DB62-4FF8-80FC-C95E330B2DE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924362" y="743330"/>
            <a:ext cx="2497932" cy="2497932"/>
          </a:xfrm>
          <a:prstGeom prst="rect">
            <a:avLst/>
          </a:prstGeom>
        </p:spPr>
      </p:pic>
      <p:sp>
        <p:nvSpPr>
          <p:cNvPr id="6" name="TextBox 5">
            <a:extLst>
              <a:ext uri="{FF2B5EF4-FFF2-40B4-BE49-F238E27FC236}">
                <a16:creationId xmlns:a16="http://schemas.microsoft.com/office/drawing/2014/main" id="{B4311E43-30AC-4EAC-A681-E3920D565F9D}"/>
              </a:ext>
            </a:extLst>
          </p:cNvPr>
          <p:cNvSpPr txBox="1"/>
          <p:nvPr/>
        </p:nvSpPr>
        <p:spPr>
          <a:xfrm>
            <a:off x="10589832" y="6291390"/>
            <a:ext cx="1066593" cy="646331"/>
          </a:xfrm>
          <a:prstGeom prst="rect">
            <a:avLst/>
          </a:prstGeom>
          <a:noFill/>
        </p:spPr>
        <p:txBody>
          <a:bodyPr wrap="square" rtlCol="0">
            <a:spAutoFit/>
          </a:bodyPr>
          <a:lstStyle/>
          <a:p>
            <a:r>
              <a:rPr lang="en-US" sz="900" dirty="0">
                <a:hlinkClick r:id="rId5" tooltip="https://www.zenlan.com/learn/scratch/Ghostbusters.html"/>
              </a:rPr>
              <a:t>This Photo</a:t>
            </a:r>
            <a:r>
              <a:rPr lang="en-US" sz="900" dirty="0"/>
              <a:t> by Unknown Author is licensed under </a:t>
            </a:r>
            <a:r>
              <a:rPr lang="en-US" sz="900" dirty="0">
                <a:hlinkClick r:id="rId6" tooltip="https://creativecommons.org/licenses/by-nc-sa/3.0/"/>
              </a:rPr>
              <a:t>CC BY-SA-NC</a:t>
            </a:r>
            <a:endParaRPr lang="en-US" sz="900" dirty="0"/>
          </a:p>
        </p:txBody>
      </p:sp>
      <p:sp>
        <p:nvSpPr>
          <p:cNvPr id="2" name="Rectangle 1">
            <a:extLst>
              <a:ext uri="{FF2B5EF4-FFF2-40B4-BE49-F238E27FC236}">
                <a16:creationId xmlns:a16="http://schemas.microsoft.com/office/drawing/2014/main" id="{28760A04-FF69-4315-A790-23E43B822D95}"/>
              </a:ext>
            </a:extLst>
          </p:cNvPr>
          <p:cNvSpPr/>
          <p:nvPr/>
        </p:nvSpPr>
        <p:spPr>
          <a:xfrm>
            <a:off x="8055244" y="1530631"/>
            <a:ext cx="2236167" cy="461665"/>
          </a:xfrm>
          <a:prstGeom prst="rect">
            <a:avLst/>
          </a:prstGeom>
        </p:spPr>
        <p:txBody>
          <a:bodyPr wrap="square">
            <a:spAutoFit/>
          </a:bodyPr>
          <a:lstStyle/>
          <a:p>
            <a:pPr algn="ctr"/>
            <a:r>
              <a:rPr lang="en-US" sz="2400" dirty="0">
                <a:solidFill>
                  <a:srgbClr val="204792"/>
                </a:solidFill>
                <a:latin typeface="Century Gothic" panose="020B0502020202020204" pitchFamily="34" charset="0"/>
                <a:ea typeface="Times New Roman" panose="02020603050405020304" pitchFamily="18" charset="0"/>
                <a:cs typeface="Century Gothic" panose="020B0502020202020204" pitchFamily="34" charset="0"/>
              </a:rPr>
              <a:t>Cal</a:t>
            </a:r>
            <a:r>
              <a:rPr lang="en-US" sz="2400" b="1" dirty="0">
                <a:solidFill>
                  <a:srgbClr val="204792"/>
                </a:solidFill>
                <a:latin typeface="Century Gothic" panose="020B0502020202020204" pitchFamily="34" charset="0"/>
                <a:ea typeface="Times New Roman" panose="02020603050405020304" pitchFamily="18" charset="0"/>
                <a:cs typeface="Century Gothic" panose="020B0502020202020204" pitchFamily="34" charset="0"/>
              </a:rPr>
              <a:t>SAWS</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4190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6E6E4-6EA3-4B90-B094-5D15C79910CD}"/>
              </a:ext>
            </a:extLst>
          </p:cNvPr>
          <p:cNvSpPr>
            <a:spLocks noGrp="1"/>
          </p:cNvSpPr>
          <p:nvPr>
            <p:ph type="title" idx="4294967295"/>
          </p:nvPr>
        </p:nvSpPr>
        <p:spPr>
          <a:xfrm>
            <a:off x="1066800" y="2229703"/>
            <a:ext cx="10058400" cy="772289"/>
          </a:xfrm>
          <a:prstGeom prst="rect">
            <a:avLst/>
          </a:prstGeom>
        </p:spPr>
        <p:txBody>
          <a:bodyPr>
            <a:normAutofit/>
          </a:bodyPr>
          <a:lstStyle/>
          <a:p>
            <a:pPr algn="ctr"/>
            <a:r>
              <a:rPr lang="en-US" sz="4000" dirty="0">
                <a:solidFill>
                  <a:srgbClr val="0070C0"/>
                </a:solidFill>
                <a:latin typeface="+mn-lt"/>
              </a:rPr>
              <a:t>CalSAWS Staffing Update</a:t>
            </a:r>
          </a:p>
        </p:txBody>
      </p:sp>
      <p:sp>
        <p:nvSpPr>
          <p:cNvPr id="3" name="Slide Number Placeholder 2">
            <a:extLst>
              <a:ext uri="{FF2B5EF4-FFF2-40B4-BE49-F238E27FC236}">
                <a16:creationId xmlns:a16="http://schemas.microsoft.com/office/drawing/2014/main" id="{0E8C5027-D4ED-43D6-8917-2BA3AB5EB4C3}"/>
              </a:ext>
            </a:extLst>
          </p:cNvPr>
          <p:cNvSpPr>
            <a:spLocks noGrp="1"/>
          </p:cNvSpPr>
          <p:nvPr>
            <p:ph type="sldNum" sz="quarter" idx="12"/>
          </p:nvPr>
        </p:nvSpPr>
        <p:spPr/>
        <p:txBody>
          <a:bodyPr/>
          <a:lstStyle/>
          <a:p>
            <a:fld id="{C20372A8-36C0-474D-8B88-FD44E404F49B}" type="slidenum">
              <a:rPr lang="en-US" smtClean="0"/>
              <a:t>11</a:t>
            </a:fld>
            <a:endParaRPr lang="en-US" dirty="0"/>
          </a:p>
        </p:txBody>
      </p:sp>
      <p:sp>
        <p:nvSpPr>
          <p:cNvPr id="4" name="TextBox 3">
            <a:extLst>
              <a:ext uri="{FF2B5EF4-FFF2-40B4-BE49-F238E27FC236}">
                <a16:creationId xmlns:a16="http://schemas.microsoft.com/office/drawing/2014/main" id="{CEB54BA0-7751-4E58-9990-2C7FEDA9447D}"/>
              </a:ext>
            </a:extLst>
          </p:cNvPr>
          <p:cNvSpPr txBox="1"/>
          <p:nvPr/>
        </p:nvSpPr>
        <p:spPr>
          <a:xfrm>
            <a:off x="3459193" y="3001992"/>
            <a:ext cx="5960852"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CalACES R1/CalSAWS R5 Regional Manager Recruitment</a:t>
            </a:r>
          </a:p>
        </p:txBody>
      </p:sp>
    </p:spTree>
    <p:extLst>
      <p:ext uri="{BB962C8B-B14F-4D97-AF65-F5344CB8AC3E}">
        <p14:creationId xmlns:p14="http://schemas.microsoft.com/office/powerpoint/2010/main" val="3243195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680CD1-571B-4761-A219-0532BEB507F3}"/>
              </a:ext>
            </a:extLst>
          </p:cNvPr>
          <p:cNvSpPr>
            <a:spLocks noGrp="1"/>
          </p:cNvSpPr>
          <p:nvPr>
            <p:ph idx="1"/>
          </p:nvPr>
        </p:nvSpPr>
        <p:spPr/>
        <p:txBody>
          <a:bodyPr/>
          <a:lstStyle/>
          <a:p>
            <a:r>
              <a:rPr lang="en-US" dirty="0"/>
              <a:t>Regional Manager Staffing Update:</a:t>
            </a:r>
          </a:p>
          <a:p>
            <a:pPr marL="798513" indent="-568325">
              <a:buFont typeface="Arial" panose="020B0604020202020204" pitchFamily="34" charset="0"/>
              <a:buChar char="•"/>
            </a:pPr>
            <a:r>
              <a:rPr lang="en-US" dirty="0"/>
              <a:t>Immediate opening in CalACES Region 1/CalSAWS Region 5 Regional Manager</a:t>
            </a:r>
          </a:p>
          <a:p>
            <a:pPr marL="798513" indent="-568325">
              <a:buFont typeface="Arial" panose="020B0604020202020204" pitchFamily="34" charset="0"/>
              <a:buChar char="•"/>
            </a:pPr>
            <a:r>
              <a:rPr lang="en-US" dirty="0"/>
              <a:t>Riverside County/Consortium Recruitment December/January</a:t>
            </a:r>
          </a:p>
          <a:p>
            <a:pPr marL="798513" indent="-568325">
              <a:buFont typeface="Arial" panose="020B0604020202020204" pitchFamily="34" charset="0"/>
              <a:buChar char="•"/>
            </a:pPr>
            <a:r>
              <a:rPr lang="en-US" dirty="0"/>
              <a:t>Call for Interview Panel members from CalACES/CalWIN </a:t>
            </a:r>
          </a:p>
          <a:p>
            <a:pPr marL="798513" indent="-568325">
              <a:buFont typeface="Arial" panose="020B0604020202020204" pitchFamily="34" charset="0"/>
              <a:buChar char="•"/>
            </a:pPr>
            <a:r>
              <a:rPr lang="en-US" dirty="0"/>
              <a:t>Panel Members included:</a:t>
            </a:r>
          </a:p>
          <a:p>
            <a:pPr marL="1091121" lvl="1" indent="-568325">
              <a:buFont typeface="Arial" panose="020B0604020202020204" pitchFamily="34" charset="0"/>
              <a:buChar char="•"/>
            </a:pPr>
            <a:r>
              <a:rPr lang="en-US" dirty="0"/>
              <a:t>Rocio Aguiniga, Riverside County – CalACES PSC Member</a:t>
            </a:r>
          </a:p>
          <a:p>
            <a:pPr marL="1091121" lvl="1" indent="-568325">
              <a:buFont typeface="Arial" panose="020B0604020202020204" pitchFamily="34" charset="0"/>
              <a:buChar char="•"/>
            </a:pPr>
            <a:r>
              <a:rPr lang="en-US" dirty="0"/>
              <a:t>Brian Clark, Orange County – CalWIN OPAC Member</a:t>
            </a:r>
          </a:p>
          <a:p>
            <a:pPr marL="1091121" lvl="1" indent="-568325">
              <a:buFont typeface="Arial" panose="020B0604020202020204" pitchFamily="34" charset="0"/>
              <a:buChar char="•"/>
            </a:pPr>
            <a:r>
              <a:rPr lang="en-US" dirty="0"/>
              <a:t>Mirna Lopez, San Diego County – CalWIN OPAC Member</a:t>
            </a:r>
          </a:p>
          <a:p>
            <a:pPr marL="1091121" lvl="1" indent="-568325">
              <a:buFont typeface="Arial" panose="020B0604020202020204" pitchFamily="34" charset="0"/>
              <a:buChar char="•"/>
            </a:pPr>
            <a:r>
              <a:rPr lang="en-US" dirty="0"/>
              <a:t>June Hutchison, CalACES Consortium</a:t>
            </a:r>
          </a:p>
          <a:p>
            <a:pPr marL="798513" indent="-568325">
              <a:buFont typeface="Arial" panose="020B0604020202020204" pitchFamily="34" charset="0"/>
              <a:buChar char="•"/>
            </a:pPr>
            <a:r>
              <a:rPr lang="en-US" dirty="0"/>
              <a:t>17 interviews conducted</a:t>
            </a:r>
          </a:p>
          <a:p>
            <a:pPr marL="798513" indent="-568325">
              <a:buFont typeface="Arial" panose="020B0604020202020204" pitchFamily="34" charset="0"/>
              <a:buChar char="•"/>
            </a:pPr>
            <a:r>
              <a:rPr lang="en-US" dirty="0"/>
              <a:t>Finalizing selection of preferred candidate(s)</a:t>
            </a:r>
          </a:p>
          <a:p>
            <a:pPr marL="798513" indent="-568325">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EBF85F97-7444-491B-AEE7-E654D1AE2D06}"/>
              </a:ext>
            </a:extLst>
          </p:cNvPr>
          <p:cNvSpPr>
            <a:spLocks noGrp="1"/>
          </p:cNvSpPr>
          <p:nvPr>
            <p:ph type="sldNum" sz="quarter" idx="12"/>
          </p:nvPr>
        </p:nvSpPr>
        <p:spPr/>
        <p:txBody>
          <a:bodyPr/>
          <a:lstStyle/>
          <a:p>
            <a:fld id="{C20372A8-36C0-474D-8B88-FD44E404F49B}" type="slidenum">
              <a:rPr lang="en-US" smtClean="0"/>
              <a:t>12</a:t>
            </a:fld>
            <a:endParaRPr lang="en-US" dirty="0"/>
          </a:p>
        </p:txBody>
      </p:sp>
      <p:sp>
        <p:nvSpPr>
          <p:cNvPr id="4" name="TextBox 3">
            <a:extLst>
              <a:ext uri="{FF2B5EF4-FFF2-40B4-BE49-F238E27FC236}">
                <a16:creationId xmlns:a16="http://schemas.microsoft.com/office/drawing/2014/main" id="{A55F6B1D-155D-4286-A48B-40935E1B01C8}"/>
              </a:ext>
            </a:extLst>
          </p:cNvPr>
          <p:cNvSpPr txBox="1"/>
          <p:nvPr/>
        </p:nvSpPr>
        <p:spPr>
          <a:xfrm>
            <a:off x="3045672" y="352962"/>
            <a:ext cx="5695949" cy="523220"/>
          </a:xfrm>
          <a:prstGeom prst="rect">
            <a:avLst/>
          </a:prstGeom>
          <a:noFill/>
        </p:spPr>
        <p:txBody>
          <a:bodyPr wrap="square" rtlCol="0">
            <a:spAutoFit/>
          </a:bodyPr>
          <a:lstStyle/>
          <a:p>
            <a:r>
              <a:rPr lang="en-US" sz="2800" dirty="0"/>
              <a:t>Staffing Update</a:t>
            </a:r>
          </a:p>
        </p:txBody>
      </p:sp>
    </p:spTree>
    <p:extLst>
      <p:ext uri="{BB962C8B-B14F-4D97-AF65-F5344CB8AC3E}">
        <p14:creationId xmlns:p14="http://schemas.microsoft.com/office/powerpoint/2010/main" val="3667351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680CD1-571B-4761-A219-0532BEB507F3}"/>
              </a:ext>
            </a:extLst>
          </p:cNvPr>
          <p:cNvSpPr>
            <a:spLocks noGrp="1"/>
          </p:cNvSpPr>
          <p:nvPr>
            <p:ph idx="1"/>
          </p:nvPr>
        </p:nvSpPr>
        <p:spPr/>
        <p:txBody>
          <a:bodyPr/>
          <a:lstStyle/>
          <a:p>
            <a:r>
              <a:rPr lang="en-US" sz="2800" dirty="0"/>
              <a:t>Next Steps (March – May 2019)</a:t>
            </a:r>
          </a:p>
          <a:p>
            <a:pPr marL="798513" indent="-568325">
              <a:buFont typeface="Arial" panose="020B0604020202020204" pitchFamily="34" charset="0"/>
              <a:buChar char="•"/>
            </a:pPr>
            <a:r>
              <a:rPr lang="en-US" sz="2800" dirty="0"/>
              <a:t>Finalize the transfer/slotting process</a:t>
            </a:r>
          </a:p>
          <a:p>
            <a:pPr marL="798513" indent="-568325">
              <a:buFont typeface="Arial" panose="020B0604020202020204" pitchFamily="34" charset="0"/>
              <a:buChar char="•"/>
            </a:pPr>
            <a:r>
              <a:rPr lang="en-US" sz="2800" dirty="0"/>
              <a:t>Confirm/adjust process with Leadership </a:t>
            </a:r>
          </a:p>
          <a:p>
            <a:pPr marL="798513" indent="-568325">
              <a:buFont typeface="Arial" panose="020B0604020202020204" pitchFamily="34" charset="0"/>
              <a:buChar char="•"/>
            </a:pPr>
            <a:r>
              <a:rPr lang="en-US" sz="2800" dirty="0"/>
              <a:t>Discuss the process with Consortium staff</a:t>
            </a:r>
          </a:p>
          <a:p>
            <a:pPr marL="798513" indent="-568325">
              <a:buFont typeface="Arial" panose="020B0604020202020204" pitchFamily="34" charset="0"/>
              <a:buChar char="•"/>
            </a:pPr>
            <a:r>
              <a:rPr lang="en-US" sz="2800" dirty="0"/>
              <a:t>Commence the process</a:t>
            </a:r>
          </a:p>
          <a:p>
            <a:pPr marL="798513" indent="-568325">
              <a:buFont typeface="Arial" panose="020B0604020202020204" pitchFamily="34" charset="0"/>
              <a:buChar char="•"/>
            </a:pPr>
            <a:r>
              <a:rPr lang="en-US" sz="2800" dirty="0"/>
              <a:t>Reconcile org chart/budget</a:t>
            </a:r>
          </a:p>
          <a:p>
            <a:pPr marL="798513" indent="-568325">
              <a:buFont typeface="Arial" panose="020B0604020202020204" pitchFamily="34" charset="0"/>
              <a:buChar char="•"/>
            </a:pPr>
            <a:r>
              <a:rPr lang="en-US" sz="2800" dirty="0"/>
              <a:t>Start county/public recruitments</a:t>
            </a:r>
          </a:p>
          <a:p>
            <a:pPr marL="798513" indent="-568325">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EBF85F97-7444-491B-AEE7-E654D1AE2D06}"/>
              </a:ext>
            </a:extLst>
          </p:cNvPr>
          <p:cNvSpPr>
            <a:spLocks noGrp="1"/>
          </p:cNvSpPr>
          <p:nvPr>
            <p:ph type="sldNum" sz="quarter" idx="12"/>
          </p:nvPr>
        </p:nvSpPr>
        <p:spPr/>
        <p:txBody>
          <a:bodyPr/>
          <a:lstStyle/>
          <a:p>
            <a:fld id="{C20372A8-36C0-474D-8B88-FD44E404F49B}" type="slidenum">
              <a:rPr lang="en-US" smtClean="0"/>
              <a:t>13</a:t>
            </a:fld>
            <a:endParaRPr lang="en-US" dirty="0"/>
          </a:p>
        </p:txBody>
      </p:sp>
      <p:sp>
        <p:nvSpPr>
          <p:cNvPr id="4" name="TextBox 3">
            <a:extLst>
              <a:ext uri="{FF2B5EF4-FFF2-40B4-BE49-F238E27FC236}">
                <a16:creationId xmlns:a16="http://schemas.microsoft.com/office/drawing/2014/main" id="{A55F6B1D-155D-4286-A48B-40935E1B01C8}"/>
              </a:ext>
            </a:extLst>
          </p:cNvPr>
          <p:cNvSpPr txBox="1"/>
          <p:nvPr/>
        </p:nvSpPr>
        <p:spPr>
          <a:xfrm>
            <a:off x="3045672" y="352962"/>
            <a:ext cx="5695949" cy="523220"/>
          </a:xfrm>
          <a:prstGeom prst="rect">
            <a:avLst/>
          </a:prstGeom>
          <a:noFill/>
        </p:spPr>
        <p:txBody>
          <a:bodyPr wrap="square" rtlCol="0">
            <a:spAutoFit/>
          </a:bodyPr>
          <a:lstStyle/>
          <a:p>
            <a:r>
              <a:rPr lang="en-US" sz="2800" dirty="0"/>
              <a:t>Staffing Update</a:t>
            </a:r>
          </a:p>
        </p:txBody>
      </p:sp>
    </p:spTree>
    <p:extLst>
      <p:ext uri="{BB962C8B-B14F-4D97-AF65-F5344CB8AC3E}">
        <p14:creationId xmlns:p14="http://schemas.microsoft.com/office/powerpoint/2010/main" val="3250644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C7044-3669-4799-BF88-2FE83BE7AE26}"/>
              </a:ext>
            </a:extLst>
          </p:cNvPr>
          <p:cNvSpPr>
            <a:spLocks noGrp="1"/>
          </p:cNvSpPr>
          <p:nvPr>
            <p:ph type="title" idx="4294967295"/>
          </p:nvPr>
        </p:nvSpPr>
        <p:spPr>
          <a:xfrm>
            <a:off x="1154083" y="2729556"/>
            <a:ext cx="10058400" cy="699444"/>
          </a:xfrm>
          <a:prstGeom prst="rect">
            <a:avLst/>
          </a:prstGeom>
        </p:spPr>
        <p:txBody>
          <a:bodyPr>
            <a:normAutofit/>
          </a:bodyPr>
          <a:lstStyle/>
          <a:p>
            <a:pPr algn="ctr"/>
            <a:r>
              <a:rPr lang="en-US" sz="4000" dirty="0">
                <a:solidFill>
                  <a:srgbClr val="0070C0"/>
                </a:solidFill>
                <a:latin typeface="+mn-lt"/>
              </a:rPr>
              <a:t>CalSAWS Governance Status/Next Steps</a:t>
            </a:r>
          </a:p>
        </p:txBody>
      </p:sp>
      <p:sp>
        <p:nvSpPr>
          <p:cNvPr id="3" name="Slide Number Placeholder 2">
            <a:extLst>
              <a:ext uri="{FF2B5EF4-FFF2-40B4-BE49-F238E27FC236}">
                <a16:creationId xmlns:a16="http://schemas.microsoft.com/office/drawing/2014/main" id="{46445295-C732-4039-8906-22BC9108C92E}"/>
              </a:ext>
            </a:extLst>
          </p:cNvPr>
          <p:cNvSpPr>
            <a:spLocks noGrp="1"/>
          </p:cNvSpPr>
          <p:nvPr>
            <p:ph type="sldNum" sz="quarter" idx="12"/>
          </p:nvPr>
        </p:nvSpPr>
        <p:spPr/>
        <p:txBody>
          <a:bodyPr/>
          <a:lstStyle/>
          <a:p>
            <a:fld id="{C20372A8-36C0-474D-8B88-FD44E404F49B}" type="slidenum">
              <a:rPr lang="en-US" smtClean="0"/>
              <a:t>14</a:t>
            </a:fld>
            <a:endParaRPr lang="en-US" dirty="0"/>
          </a:p>
        </p:txBody>
      </p:sp>
    </p:spTree>
    <p:extLst>
      <p:ext uri="{BB962C8B-B14F-4D97-AF65-F5344CB8AC3E}">
        <p14:creationId xmlns:p14="http://schemas.microsoft.com/office/powerpoint/2010/main" val="1894468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85C453-8EC3-4921-B532-D91C3D5F0B0F}"/>
              </a:ext>
            </a:extLst>
          </p:cNvPr>
          <p:cNvSpPr>
            <a:spLocks noGrp="1"/>
          </p:cNvSpPr>
          <p:nvPr>
            <p:ph idx="1"/>
          </p:nvPr>
        </p:nvSpPr>
        <p:spPr/>
        <p:txBody>
          <a:bodyPr/>
          <a:lstStyle/>
          <a:p>
            <a:r>
              <a:rPr lang="en-US" dirty="0"/>
              <a:t>CalSAWS Governance Status/Next Steps</a:t>
            </a:r>
          </a:p>
        </p:txBody>
      </p:sp>
      <p:sp>
        <p:nvSpPr>
          <p:cNvPr id="3" name="Slide Number Placeholder 2">
            <a:extLst>
              <a:ext uri="{FF2B5EF4-FFF2-40B4-BE49-F238E27FC236}">
                <a16:creationId xmlns:a16="http://schemas.microsoft.com/office/drawing/2014/main" id="{C65524F1-64E8-4514-A62C-78A4E57C1DA2}"/>
              </a:ext>
            </a:extLst>
          </p:cNvPr>
          <p:cNvSpPr>
            <a:spLocks noGrp="1"/>
          </p:cNvSpPr>
          <p:nvPr>
            <p:ph type="sldNum" sz="quarter" idx="12"/>
          </p:nvPr>
        </p:nvSpPr>
        <p:spPr/>
        <p:txBody>
          <a:bodyPr/>
          <a:lstStyle/>
          <a:p>
            <a:fld id="{C20372A8-36C0-474D-8B88-FD44E404F49B}" type="slidenum">
              <a:rPr lang="en-US" smtClean="0"/>
              <a:t>15</a:t>
            </a:fld>
            <a:endParaRPr lang="en-US" dirty="0"/>
          </a:p>
        </p:txBody>
      </p:sp>
      <p:sp>
        <p:nvSpPr>
          <p:cNvPr id="4" name="Rectangle 3">
            <a:extLst>
              <a:ext uri="{FF2B5EF4-FFF2-40B4-BE49-F238E27FC236}">
                <a16:creationId xmlns:a16="http://schemas.microsoft.com/office/drawing/2014/main" id="{8DA188F2-D04E-41E1-973A-983EAC9210D5}"/>
              </a:ext>
            </a:extLst>
          </p:cNvPr>
          <p:cNvSpPr/>
          <p:nvPr/>
        </p:nvSpPr>
        <p:spPr>
          <a:xfrm>
            <a:off x="1097280" y="1299168"/>
            <a:ext cx="10405718" cy="4783361"/>
          </a:xfrm>
          <a:prstGeom prst="rect">
            <a:avLst/>
          </a:prstGeom>
        </p:spPr>
        <p:txBody>
          <a:bodyPr wrap="square">
            <a:spAutoFit/>
          </a:bodyPr>
          <a:lstStyle/>
          <a:p>
            <a:pPr lvl="0" defTabSz="914400">
              <a:lnSpc>
                <a:spcPct val="90000"/>
              </a:lnSpc>
              <a:spcBef>
                <a:spcPts val="1000"/>
              </a:spcBef>
            </a:pPr>
            <a:r>
              <a:rPr lang="en-US" sz="2000" dirty="0">
                <a:solidFill>
                  <a:prstClr val="white">
                    <a:lumMod val="10000"/>
                  </a:prstClr>
                </a:solidFill>
              </a:rPr>
              <a:t>Approval of the Final JPA and MOU by the JPA Board and Concurrence of the Member Representatives </a:t>
            </a:r>
            <a:r>
              <a:rPr lang="en-US" sz="2000" b="1" dirty="0">
                <a:solidFill>
                  <a:prstClr val="white">
                    <a:lumMod val="10000"/>
                  </a:prstClr>
                </a:solidFill>
              </a:rPr>
              <a:t>January 25, 2019.</a:t>
            </a:r>
          </a:p>
          <a:p>
            <a:pPr lvl="0" defTabSz="914400">
              <a:lnSpc>
                <a:spcPct val="90000"/>
              </a:lnSpc>
              <a:spcBef>
                <a:spcPts val="1000"/>
              </a:spcBef>
            </a:pPr>
            <a:r>
              <a:rPr lang="en-US" sz="2000" dirty="0">
                <a:solidFill>
                  <a:prstClr val="white">
                    <a:lumMod val="10000"/>
                  </a:prstClr>
                </a:solidFill>
              </a:rPr>
              <a:t>Final JPA and MOU distributed to Counties for action by Boards of Supervisors on </a:t>
            </a:r>
            <a:r>
              <a:rPr lang="en-US" sz="2000" b="1" dirty="0">
                <a:solidFill>
                  <a:prstClr val="white">
                    <a:lumMod val="10000"/>
                  </a:prstClr>
                </a:solidFill>
              </a:rPr>
              <a:t>January 31, 2019.</a:t>
            </a:r>
          </a:p>
          <a:p>
            <a:pPr lvl="0" defTabSz="914400">
              <a:lnSpc>
                <a:spcPct val="90000"/>
              </a:lnSpc>
              <a:spcBef>
                <a:spcPts val="1000"/>
              </a:spcBef>
            </a:pPr>
            <a:r>
              <a:rPr lang="en-US" sz="2000" b="1" dirty="0">
                <a:solidFill>
                  <a:prstClr val="white">
                    <a:lumMod val="10000"/>
                  </a:prstClr>
                </a:solidFill>
              </a:rPr>
              <a:t>Next Steps:</a:t>
            </a:r>
            <a:endParaRPr lang="en-US" sz="2000" dirty="0">
              <a:solidFill>
                <a:prstClr val="white">
                  <a:lumMod val="10000"/>
                </a:prstClr>
              </a:solidFill>
            </a:endParaRPr>
          </a:p>
          <a:p>
            <a:pPr marL="457200" lvl="0" indent="-457200" defTabSz="914400">
              <a:lnSpc>
                <a:spcPct val="90000"/>
              </a:lnSpc>
              <a:spcBef>
                <a:spcPts val="1000"/>
              </a:spcBef>
              <a:buFont typeface="Arial" panose="020B0604020202020204" pitchFamily="34" charset="0"/>
              <a:buChar char="•"/>
            </a:pPr>
            <a:r>
              <a:rPr lang="en-US" sz="2000" dirty="0">
                <a:solidFill>
                  <a:prstClr val="white">
                    <a:lumMod val="10000"/>
                  </a:prstClr>
                </a:solidFill>
              </a:rPr>
              <a:t>County approval process to be completed</a:t>
            </a:r>
          </a:p>
          <a:p>
            <a:pPr marL="914400" lvl="1" indent="-457200" defTabSz="914400">
              <a:lnSpc>
                <a:spcPct val="90000"/>
              </a:lnSpc>
              <a:spcBef>
                <a:spcPts val="1000"/>
              </a:spcBef>
              <a:buFont typeface="Arial" panose="020B0604020202020204" pitchFamily="34" charset="0"/>
              <a:buChar char="•"/>
            </a:pPr>
            <a:r>
              <a:rPr lang="en-US" sz="2000" dirty="0">
                <a:solidFill>
                  <a:prstClr val="white">
                    <a:lumMod val="10000"/>
                  </a:prstClr>
                </a:solidFill>
              </a:rPr>
              <a:t>Counties to report back to the Consortium once the item is scheduled for a board meeting</a:t>
            </a:r>
          </a:p>
          <a:p>
            <a:pPr marL="457200" lvl="0" indent="-457200" defTabSz="914400">
              <a:lnSpc>
                <a:spcPct val="90000"/>
              </a:lnSpc>
              <a:spcBef>
                <a:spcPts val="1000"/>
              </a:spcBef>
              <a:buFont typeface="Arial" panose="020B0604020202020204" pitchFamily="34" charset="0"/>
              <a:buChar char="•"/>
            </a:pPr>
            <a:r>
              <a:rPr lang="en-US" sz="2000" dirty="0">
                <a:solidFill>
                  <a:prstClr val="white">
                    <a:lumMod val="10000"/>
                  </a:prstClr>
                </a:solidFill>
              </a:rPr>
              <a:t>Executed JPA and MOU documents must be received by Consortium </a:t>
            </a:r>
            <a:r>
              <a:rPr lang="en-US" sz="2000" b="1" dirty="0">
                <a:solidFill>
                  <a:prstClr val="white">
                    <a:lumMod val="10000"/>
                  </a:prstClr>
                </a:solidFill>
              </a:rPr>
              <a:t>May 15, 2019</a:t>
            </a:r>
            <a:endParaRPr lang="en-US" sz="2000" dirty="0">
              <a:solidFill>
                <a:prstClr val="white">
                  <a:lumMod val="10000"/>
                </a:prstClr>
              </a:solidFill>
            </a:endParaRPr>
          </a:p>
          <a:p>
            <a:pPr marL="461963" lvl="0" indent="-461963" defTabSz="914400">
              <a:lnSpc>
                <a:spcPct val="90000"/>
              </a:lnSpc>
              <a:spcBef>
                <a:spcPts val="1000"/>
              </a:spcBef>
              <a:buFont typeface="Arial" panose="020B0604020202020204" pitchFamily="34" charset="0"/>
              <a:buChar char="•"/>
            </a:pPr>
            <a:r>
              <a:rPr lang="en-US" sz="2000" dirty="0">
                <a:solidFill>
                  <a:prstClr val="white">
                    <a:lumMod val="10000"/>
                  </a:prstClr>
                </a:solidFill>
              </a:rPr>
              <a:t>Joint Board and Member Representative meeting (WCDS Counties included at meetings)</a:t>
            </a:r>
          </a:p>
          <a:p>
            <a:pPr marL="914400" lvl="1" indent="-457200" defTabSz="914400">
              <a:lnSpc>
                <a:spcPct val="90000"/>
              </a:lnSpc>
              <a:spcBef>
                <a:spcPts val="500"/>
              </a:spcBef>
              <a:buFont typeface="Arial" panose="020B0604020202020204" pitchFamily="34" charset="0"/>
              <a:buChar char="•"/>
            </a:pPr>
            <a:r>
              <a:rPr lang="en-US" sz="2000" dirty="0">
                <a:solidFill>
                  <a:prstClr val="black"/>
                </a:solidFill>
              </a:rPr>
              <a:t>Current Member Representatives “concur” in new JPA and Bylaws</a:t>
            </a:r>
          </a:p>
          <a:p>
            <a:pPr marL="914400" lvl="1" indent="-457200" defTabSz="914400">
              <a:lnSpc>
                <a:spcPct val="90000"/>
              </a:lnSpc>
              <a:spcBef>
                <a:spcPts val="500"/>
              </a:spcBef>
              <a:buFont typeface="Arial" panose="020B0604020202020204" pitchFamily="34" charset="0"/>
              <a:buChar char="•"/>
            </a:pPr>
            <a:r>
              <a:rPr lang="en-US" sz="2000" dirty="0">
                <a:solidFill>
                  <a:prstClr val="black"/>
                </a:solidFill>
              </a:rPr>
              <a:t>Current Board approves new JPA, Bylaws, MOU</a:t>
            </a:r>
          </a:p>
          <a:p>
            <a:pPr marL="914400" lvl="1" indent="-457200" defTabSz="914400">
              <a:lnSpc>
                <a:spcPct val="90000"/>
              </a:lnSpc>
              <a:spcBef>
                <a:spcPts val="500"/>
              </a:spcBef>
              <a:buFont typeface="Arial" panose="020B0604020202020204" pitchFamily="34" charset="0"/>
              <a:buChar char="•"/>
            </a:pPr>
            <a:r>
              <a:rPr lang="en-US" sz="2000" dirty="0">
                <a:solidFill>
                  <a:prstClr val="black"/>
                </a:solidFill>
              </a:rPr>
              <a:t>Board elections by newly constituted Regions, to take effect </a:t>
            </a:r>
            <a:r>
              <a:rPr lang="en-US" sz="2000" b="1" dirty="0"/>
              <a:t>June 28, 2019</a:t>
            </a:r>
          </a:p>
          <a:p>
            <a:pPr marL="461963" lvl="0" indent="-461963" defTabSz="914400">
              <a:lnSpc>
                <a:spcPct val="90000"/>
              </a:lnSpc>
              <a:spcBef>
                <a:spcPts val="1000"/>
              </a:spcBef>
              <a:buFont typeface="Arial" panose="020B0604020202020204" pitchFamily="34" charset="0"/>
              <a:buChar char="•"/>
            </a:pPr>
            <a:r>
              <a:rPr lang="en-US" sz="2000" dirty="0">
                <a:solidFill>
                  <a:prstClr val="white">
                    <a:lumMod val="10000"/>
                  </a:prstClr>
                </a:solidFill>
              </a:rPr>
              <a:t> Effective Date for revised JPA, Bylaws, MOU </a:t>
            </a:r>
            <a:r>
              <a:rPr lang="en-US" sz="2000" b="1" dirty="0">
                <a:solidFill>
                  <a:prstClr val="white">
                    <a:lumMod val="10000"/>
                  </a:prstClr>
                </a:solidFill>
              </a:rPr>
              <a:t>June 28, 2019</a:t>
            </a:r>
            <a:endParaRPr lang="en-US" sz="2000" dirty="0">
              <a:solidFill>
                <a:prstClr val="white">
                  <a:lumMod val="10000"/>
                </a:prstClr>
              </a:solidFill>
            </a:endParaRPr>
          </a:p>
        </p:txBody>
      </p:sp>
      <p:sp>
        <p:nvSpPr>
          <p:cNvPr id="5" name="TextBox 4">
            <a:extLst>
              <a:ext uri="{FF2B5EF4-FFF2-40B4-BE49-F238E27FC236}">
                <a16:creationId xmlns:a16="http://schemas.microsoft.com/office/drawing/2014/main" id="{6717C880-B496-4CC8-9EA8-F81DE9021B25}"/>
              </a:ext>
            </a:extLst>
          </p:cNvPr>
          <p:cNvSpPr txBox="1"/>
          <p:nvPr/>
        </p:nvSpPr>
        <p:spPr>
          <a:xfrm>
            <a:off x="3045672" y="352962"/>
            <a:ext cx="6029317" cy="523220"/>
          </a:xfrm>
          <a:prstGeom prst="rect">
            <a:avLst/>
          </a:prstGeom>
          <a:noFill/>
        </p:spPr>
        <p:txBody>
          <a:bodyPr wrap="square" rtlCol="0">
            <a:spAutoFit/>
          </a:bodyPr>
          <a:lstStyle/>
          <a:p>
            <a:r>
              <a:rPr lang="en-US" sz="2800" dirty="0"/>
              <a:t>CalSAWS Governance Status/Next Steps</a:t>
            </a:r>
          </a:p>
        </p:txBody>
      </p:sp>
    </p:spTree>
    <p:extLst>
      <p:ext uri="{BB962C8B-B14F-4D97-AF65-F5344CB8AC3E}">
        <p14:creationId xmlns:p14="http://schemas.microsoft.com/office/powerpoint/2010/main" val="319284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B7D8A-5FC1-482D-A017-A1C6DDE277C5}"/>
              </a:ext>
            </a:extLst>
          </p:cNvPr>
          <p:cNvSpPr>
            <a:spLocks noGrp="1"/>
          </p:cNvSpPr>
          <p:nvPr>
            <p:ph type="title" idx="4294967295"/>
          </p:nvPr>
        </p:nvSpPr>
        <p:spPr>
          <a:xfrm>
            <a:off x="940279" y="2331303"/>
            <a:ext cx="10329701" cy="1450757"/>
          </a:xfrm>
          <a:prstGeom prst="rect">
            <a:avLst/>
          </a:prstGeom>
        </p:spPr>
        <p:txBody>
          <a:bodyPr>
            <a:normAutofit/>
          </a:bodyPr>
          <a:lstStyle/>
          <a:p>
            <a:pPr algn="ctr"/>
            <a:r>
              <a:rPr lang="en-US" sz="4000" dirty="0">
                <a:solidFill>
                  <a:srgbClr val="0070C0"/>
                </a:solidFill>
                <a:latin typeface="+mn-lt"/>
              </a:rPr>
              <a:t>Cloud Migration/Strategy to move </a:t>
            </a:r>
            <a:br>
              <a:rPr lang="en-US" sz="4000" dirty="0">
                <a:solidFill>
                  <a:srgbClr val="0070C0"/>
                </a:solidFill>
                <a:latin typeface="+mn-lt"/>
              </a:rPr>
            </a:br>
            <a:r>
              <a:rPr lang="en-US" sz="4000" dirty="0">
                <a:solidFill>
                  <a:srgbClr val="0070C0"/>
                </a:solidFill>
                <a:latin typeface="+mn-lt"/>
              </a:rPr>
              <a:t>LRS Production to the Cloud</a:t>
            </a:r>
          </a:p>
        </p:txBody>
      </p:sp>
      <p:sp>
        <p:nvSpPr>
          <p:cNvPr id="3" name="Slide Number Placeholder 2">
            <a:extLst>
              <a:ext uri="{FF2B5EF4-FFF2-40B4-BE49-F238E27FC236}">
                <a16:creationId xmlns:a16="http://schemas.microsoft.com/office/drawing/2014/main" id="{6B9E03F1-85B4-4934-89ED-5816DC80F3A7}"/>
              </a:ext>
            </a:extLst>
          </p:cNvPr>
          <p:cNvSpPr>
            <a:spLocks noGrp="1"/>
          </p:cNvSpPr>
          <p:nvPr>
            <p:ph type="sldNum" sz="quarter" idx="12"/>
          </p:nvPr>
        </p:nvSpPr>
        <p:spPr/>
        <p:txBody>
          <a:bodyPr/>
          <a:lstStyle/>
          <a:p>
            <a:fld id="{C20372A8-36C0-474D-8B88-FD44E404F49B}" type="slidenum">
              <a:rPr lang="en-US" smtClean="0"/>
              <a:t>16</a:t>
            </a:fld>
            <a:endParaRPr lang="en-US" dirty="0"/>
          </a:p>
        </p:txBody>
      </p:sp>
      <p:sp>
        <p:nvSpPr>
          <p:cNvPr id="4" name="TextBox 3">
            <a:extLst>
              <a:ext uri="{FF2B5EF4-FFF2-40B4-BE49-F238E27FC236}">
                <a16:creationId xmlns:a16="http://schemas.microsoft.com/office/drawing/2014/main" id="{1B6F400F-573E-4152-B639-CD0C96D16D83}"/>
              </a:ext>
            </a:extLst>
          </p:cNvPr>
          <p:cNvSpPr txBox="1"/>
          <p:nvPr/>
        </p:nvSpPr>
        <p:spPr>
          <a:xfrm>
            <a:off x="3717985" y="3551227"/>
            <a:ext cx="5589917"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Status of Initial M&amp;O Discussions</a:t>
            </a:r>
          </a:p>
        </p:txBody>
      </p:sp>
    </p:spTree>
    <p:extLst>
      <p:ext uri="{BB962C8B-B14F-4D97-AF65-F5344CB8AC3E}">
        <p14:creationId xmlns:p14="http://schemas.microsoft.com/office/powerpoint/2010/main" val="2059231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832778-A992-410F-AEC5-AA0E8557C24F}"/>
              </a:ext>
            </a:extLst>
          </p:cNvPr>
          <p:cNvSpPr>
            <a:spLocks noGrp="1"/>
          </p:cNvSpPr>
          <p:nvPr>
            <p:ph type="sldNum" sz="quarter" idx="12"/>
          </p:nvPr>
        </p:nvSpPr>
        <p:spPr/>
        <p:txBody>
          <a:bodyPr/>
          <a:lstStyle/>
          <a:p>
            <a:pPr defTabSz="457200">
              <a:defRPr/>
            </a:pPr>
            <a:fld id="{C20372A8-36C0-474D-8B88-FD44E404F49B}" type="slidenum">
              <a:rPr lang="en-US">
                <a:latin typeface="Calibri" panose="020F0502020204030204"/>
              </a:rPr>
              <a:pPr defTabSz="457200">
                <a:defRPr/>
              </a:pPr>
              <a:t>17</a:t>
            </a:fld>
            <a:endParaRPr lang="en-US" dirty="0">
              <a:latin typeface="Calibri" panose="020F0502020204030204"/>
            </a:endParaRPr>
          </a:p>
        </p:txBody>
      </p:sp>
      <p:sp>
        <p:nvSpPr>
          <p:cNvPr id="5" name="TextBox 4">
            <a:extLst>
              <a:ext uri="{FF2B5EF4-FFF2-40B4-BE49-F238E27FC236}">
                <a16:creationId xmlns:a16="http://schemas.microsoft.com/office/drawing/2014/main" id="{7FDB9FB6-D72F-4263-8A98-107BC01B0730}"/>
              </a:ext>
            </a:extLst>
          </p:cNvPr>
          <p:cNvSpPr txBox="1"/>
          <p:nvPr/>
        </p:nvSpPr>
        <p:spPr>
          <a:xfrm>
            <a:off x="3045652" y="309832"/>
            <a:ext cx="8091051" cy="523220"/>
          </a:xfrm>
          <a:prstGeom prst="rect">
            <a:avLst/>
          </a:prstGeom>
          <a:noFill/>
        </p:spPr>
        <p:txBody>
          <a:bodyPr wrap="square" rtlCol="0">
            <a:spAutoFit/>
          </a:bodyPr>
          <a:lstStyle/>
          <a:p>
            <a:pPr defTabSz="457200">
              <a:defRPr/>
            </a:pPr>
            <a:r>
              <a:rPr lang="en-US" sz="2800" dirty="0">
                <a:solidFill>
                  <a:srgbClr val="000000"/>
                </a:solidFill>
                <a:latin typeface="Calibri" panose="020F0502020204030204"/>
              </a:rPr>
              <a:t>Cloud Proof of Concept</a:t>
            </a:r>
          </a:p>
        </p:txBody>
      </p:sp>
      <p:sp>
        <p:nvSpPr>
          <p:cNvPr id="6" name="Content Placeholder 2">
            <a:extLst>
              <a:ext uri="{FF2B5EF4-FFF2-40B4-BE49-F238E27FC236}">
                <a16:creationId xmlns:a16="http://schemas.microsoft.com/office/drawing/2014/main" id="{F3558136-0515-4F65-9409-1E5024610262}"/>
              </a:ext>
            </a:extLst>
          </p:cNvPr>
          <p:cNvSpPr txBox="1">
            <a:spLocks/>
          </p:cNvSpPr>
          <p:nvPr/>
        </p:nvSpPr>
        <p:spPr>
          <a:xfrm>
            <a:off x="1097280" y="1250830"/>
            <a:ext cx="10058400" cy="489980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Wingdings" panose="05000000000000000000" pitchFamily="2" charset="2"/>
              <a:buChar char="ü"/>
            </a:pPr>
            <a:r>
              <a:rPr lang="en-US" sz="2400" dirty="0"/>
              <a:t>Confirmed that LRS at LA County volumes can run in the AWS Cloud and meet performance SLAs</a:t>
            </a:r>
          </a:p>
          <a:p>
            <a:pPr lvl="1">
              <a:buFont typeface="Wingdings" panose="05000000000000000000" pitchFamily="2" charset="2"/>
              <a:buChar char="q"/>
            </a:pPr>
            <a:endParaRPr lang="en-US" sz="2400" dirty="0"/>
          </a:p>
          <a:p>
            <a:pPr lvl="1">
              <a:buFont typeface="Wingdings" panose="05000000000000000000" pitchFamily="2" charset="2"/>
              <a:buChar char="ü"/>
            </a:pPr>
            <a:r>
              <a:rPr lang="en-US" sz="2400" dirty="0"/>
              <a:t>Identified areas that do not meet SLAs when scaled to 40 &amp; 58 county loads (EDBC, MEDS batch interface &amp; CCSAS batch interface)</a:t>
            </a:r>
          </a:p>
          <a:p>
            <a:pPr marL="201168" lvl="1" indent="0">
              <a:buFont typeface="Calibri" pitchFamily="34" charset="0"/>
              <a:buNone/>
            </a:pPr>
            <a:endParaRPr lang="en-US" sz="2400" dirty="0"/>
          </a:p>
          <a:p>
            <a:pPr lvl="1">
              <a:buFont typeface="Wingdings" panose="05000000000000000000" pitchFamily="2" charset="2"/>
              <a:buChar char="ü"/>
            </a:pPr>
            <a:r>
              <a:rPr lang="en-US" sz="2400" dirty="0"/>
              <a:t>Identified technical enhancements to meet performance requirements as well as opportunities for strategic enhancements to improve cost efficiency, reduce dependencies on proprietary software, and take advantage of innovative features within the AWS cloud</a:t>
            </a:r>
          </a:p>
          <a:p>
            <a:pPr lvl="3">
              <a:buFont typeface="Wingdings" panose="05000000000000000000" pitchFamily="2" charset="2"/>
              <a:buChar char="q"/>
            </a:pPr>
            <a:endParaRPr lang="en-US" sz="1600" dirty="0"/>
          </a:p>
        </p:txBody>
      </p:sp>
    </p:spTree>
    <p:extLst>
      <p:ext uri="{BB962C8B-B14F-4D97-AF65-F5344CB8AC3E}">
        <p14:creationId xmlns:p14="http://schemas.microsoft.com/office/powerpoint/2010/main" val="191929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832778-A992-410F-AEC5-AA0E8557C24F}"/>
              </a:ext>
            </a:extLst>
          </p:cNvPr>
          <p:cNvSpPr>
            <a:spLocks noGrp="1"/>
          </p:cNvSpPr>
          <p:nvPr>
            <p:ph type="sldNum" sz="quarter" idx="12"/>
          </p:nvPr>
        </p:nvSpPr>
        <p:spPr/>
        <p:txBody>
          <a:bodyPr/>
          <a:lstStyle/>
          <a:p>
            <a:pPr defTabSz="457200">
              <a:defRPr/>
            </a:pPr>
            <a:fld id="{C20372A8-36C0-474D-8B88-FD44E404F49B}" type="slidenum">
              <a:rPr lang="en-US">
                <a:latin typeface="Calibri" panose="020F0502020204030204"/>
              </a:rPr>
              <a:pPr defTabSz="457200">
                <a:defRPr/>
              </a:pPr>
              <a:t>18</a:t>
            </a:fld>
            <a:endParaRPr lang="en-US" dirty="0">
              <a:latin typeface="Calibri" panose="020F0502020204030204"/>
            </a:endParaRPr>
          </a:p>
        </p:txBody>
      </p:sp>
      <p:sp>
        <p:nvSpPr>
          <p:cNvPr id="5" name="TextBox 4">
            <a:extLst>
              <a:ext uri="{FF2B5EF4-FFF2-40B4-BE49-F238E27FC236}">
                <a16:creationId xmlns:a16="http://schemas.microsoft.com/office/drawing/2014/main" id="{7FDB9FB6-D72F-4263-8A98-107BC01B0730}"/>
              </a:ext>
            </a:extLst>
          </p:cNvPr>
          <p:cNvSpPr txBox="1"/>
          <p:nvPr/>
        </p:nvSpPr>
        <p:spPr>
          <a:xfrm>
            <a:off x="3045652" y="309832"/>
            <a:ext cx="8091051" cy="523220"/>
          </a:xfrm>
          <a:prstGeom prst="rect">
            <a:avLst/>
          </a:prstGeom>
          <a:noFill/>
        </p:spPr>
        <p:txBody>
          <a:bodyPr wrap="square" rtlCol="0">
            <a:spAutoFit/>
          </a:bodyPr>
          <a:lstStyle/>
          <a:p>
            <a:pPr defTabSz="457200">
              <a:defRPr/>
            </a:pPr>
            <a:r>
              <a:rPr lang="en-US" sz="2800" dirty="0">
                <a:solidFill>
                  <a:srgbClr val="000000"/>
                </a:solidFill>
                <a:latin typeface="Calibri" panose="020F0502020204030204"/>
              </a:rPr>
              <a:t>Cloud Enablement Approach &amp; Schedule</a:t>
            </a:r>
          </a:p>
        </p:txBody>
      </p:sp>
      <p:pic>
        <p:nvPicPr>
          <p:cNvPr id="7" name="Picture 6">
            <a:extLst>
              <a:ext uri="{FF2B5EF4-FFF2-40B4-BE49-F238E27FC236}">
                <a16:creationId xmlns:a16="http://schemas.microsoft.com/office/drawing/2014/main" id="{D41785AE-6EC2-44B7-B8AB-0C0C1324F09F}"/>
              </a:ext>
            </a:extLst>
          </p:cNvPr>
          <p:cNvPicPr>
            <a:picLocks noChangeAspect="1"/>
          </p:cNvPicPr>
          <p:nvPr/>
        </p:nvPicPr>
        <p:blipFill rotWithShape="1">
          <a:blip r:embed="rId2"/>
          <a:srcRect r="27165"/>
          <a:stretch/>
        </p:blipFill>
        <p:spPr>
          <a:xfrm>
            <a:off x="1065987" y="1276709"/>
            <a:ext cx="10070716" cy="4700163"/>
          </a:xfrm>
          <a:prstGeom prst="rect">
            <a:avLst/>
          </a:prstGeom>
        </p:spPr>
      </p:pic>
    </p:spTree>
    <p:extLst>
      <p:ext uri="{BB962C8B-B14F-4D97-AF65-F5344CB8AC3E}">
        <p14:creationId xmlns:p14="http://schemas.microsoft.com/office/powerpoint/2010/main" val="4159167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832778-A992-410F-AEC5-AA0E8557C24F}"/>
              </a:ext>
            </a:extLst>
          </p:cNvPr>
          <p:cNvSpPr>
            <a:spLocks noGrp="1"/>
          </p:cNvSpPr>
          <p:nvPr>
            <p:ph type="sldNum" sz="quarter" idx="12"/>
          </p:nvPr>
        </p:nvSpPr>
        <p:spPr/>
        <p:txBody>
          <a:bodyPr/>
          <a:lstStyle/>
          <a:p>
            <a:pPr defTabSz="457200">
              <a:defRPr/>
            </a:pPr>
            <a:fld id="{C20372A8-36C0-474D-8B88-FD44E404F49B}" type="slidenum">
              <a:rPr lang="en-US">
                <a:latin typeface="Calibri" panose="020F0502020204030204"/>
              </a:rPr>
              <a:pPr defTabSz="457200">
                <a:defRPr/>
              </a:pPr>
              <a:t>19</a:t>
            </a:fld>
            <a:endParaRPr lang="en-US" dirty="0">
              <a:latin typeface="Calibri" panose="020F0502020204030204"/>
            </a:endParaRPr>
          </a:p>
        </p:txBody>
      </p:sp>
      <p:sp>
        <p:nvSpPr>
          <p:cNvPr id="5" name="TextBox 4">
            <a:extLst>
              <a:ext uri="{FF2B5EF4-FFF2-40B4-BE49-F238E27FC236}">
                <a16:creationId xmlns:a16="http://schemas.microsoft.com/office/drawing/2014/main" id="{7FDB9FB6-D72F-4263-8A98-107BC01B0730}"/>
              </a:ext>
            </a:extLst>
          </p:cNvPr>
          <p:cNvSpPr txBox="1"/>
          <p:nvPr/>
        </p:nvSpPr>
        <p:spPr>
          <a:xfrm>
            <a:off x="3045652" y="309832"/>
            <a:ext cx="8091051" cy="523220"/>
          </a:xfrm>
          <a:prstGeom prst="rect">
            <a:avLst/>
          </a:prstGeom>
          <a:noFill/>
        </p:spPr>
        <p:txBody>
          <a:bodyPr wrap="square" rtlCol="0">
            <a:spAutoFit/>
          </a:bodyPr>
          <a:lstStyle/>
          <a:p>
            <a:pPr defTabSz="457200">
              <a:defRPr/>
            </a:pPr>
            <a:r>
              <a:rPr lang="en-US" sz="2800" dirty="0">
                <a:solidFill>
                  <a:srgbClr val="000000"/>
                </a:solidFill>
                <a:latin typeface="Calibri" panose="020F0502020204030204"/>
              </a:rPr>
              <a:t>Transitional Maintenance &amp; Operations</a:t>
            </a:r>
          </a:p>
        </p:txBody>
      </p:sp>
      <p:sp>
        <p:nvSpPr>
          <p:cNvPr id="6" name="Content Placeholder 2">
            <a:extLst>
              <a:ext uri="{FF2B5EF4-FFF2-40B4-BE49-F238E27FC236}">
                <a16:creationId xmlns:a16="http://schemas.microsoft.com/office/drawing/2014/main" id="{9195EB73-140F-4396-B64A-F69703F8FD4D}"/>
              </a:ext>
            </a:extLst>
          </p:cNvPr>
          <p:cNvSpPr txBox="1">
            <a:spLocks/>
          </p:cNvSpPr>
          <p:nvPr/>
        </p:nvSpPr>
        <p:spPr>
          <a:xfrm>
            <a:off x="1097280" y="871268"/>
            <a:ext cx="10058400" cy="527936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dirty="0"/>
              <a:t>LRS transition to AWS Cloud – November 2019</a:t>
            </a:r>
          </a:p>
          <a:p>
            <a:pPr lvl="1"/>
            <a:r>
              <a:rPr lang="en-US" sz="2000" dirty="0"/>
              <a:t>Northrup Grumman through October 2023</a:t>
            </a:r>
          </a:p>
          <a:p>
            <a:pPr lvl="1"/>
            <a:r>
              <a:rPr lang="en-US" sz="2000" dirty="0"/>
              <a:t>Software Licenses through October 2023</a:t>
            </a:r>
          </a:p>
          <a:p>
            <a:r>
              <a:rPr lang="en-US" sz="2400" dirty="0"/>
              <a:t>C-IV cutover to LRS/CalSAWS – September 2021</a:t>
            </a:r>
          </a:p>
          <a:p>
            <a:pPr lvl="1"/>
            <a:r>
              <a:rPr lang="en-US" sz="2000" dirty="0"/>
              <a:t>Application Maintenance Hours</a:t>
            </a:r>
          </a:p>
          <a:p>
            <a:pPr lvl="1"/>
            <a:r>
              <a:rPr lang="en-US" sz="2000" dirty="0"/>
              <a:t>Combined Production Operations with LRS</a:t>
            </a:r>
          </a:p>
          <a:p>
            <a:pPr lvl="1"/>
            <a:r>
              <a:rPr lang="en-US" sz="2000" dirty="0"/>
              <a:t>Managed Counties</a:t>
            </a:r>
          </a:p>
          <a:p>
            <a:r>
              <a:rPr lang="en-US" sz="2400" dirty="0"/>
              <a:t>CalWIN rollout – January 2022 thru January 2023</a:t>
            </a:r>
          </a:p>
          <a:p>
            <a:pPr lvl="1"/>
            <a:r>
              <a:rPr lang="en-US" sz="2000" dirty="0"/>
              <a:t>Application Maintenance</a:t>
            </a:r>
          </a:p>
          <a:p>
            <a:pPr lvl="1"/>
            <a:r>
              <a:rPr lang="en-US" sz="2000" dirty="0"/>
              <a:t>Production Operations</a:t>
            </a:r>
          </a:p>
          <a:p>
            <a:r>
              <a:rPr lang="en-US" sz="2400" dirty="0"/>
              <a:t>CalSAWS stabilization period thru April 2023</a:t>
            </a:r>
          </a:p>
        </p:txBody>
      </p:sp>
    </p:spTree>
    <p:extLst>
      <p:ext uri="{BB962C8B-B14F-4D97-AF65-F5344CB8AC3E}">
        <p14:creationId xmlns:p14="http://schemas.microsoft.com/office/powerpoint/2010/main" val="2996451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6F1D6C-67B2-4F24-A7A5-511C94DFDE07}"/>
              </a:ext>
            </a:extLst>
          </p:cNvPr>
          <p:cNvSpPr>
            <a:spLocks noGrp="1"/>
          </p:cNvSpPr>
          <p:nvPr>
            <p:ph idx="1"/>
          </p:nvPr>
        </p:nvSpPr>
        <p:spPr>
          <a:xfrm>
            <a:off x="1066800" y="1121434"/>
            <a:ext cx="10058400" cy="2984739"/>
          </a:xfrm>
        </p:spPr>
        <p:txBody>
          <a:bodyPr>
            <a:normAutofit/>
          </a:bodyPr>
          <a:lstStyle/>
          <a:p>
            <a:pPr marL="457200" indent="-457200">
              <a:buFont typeface="+mj-lt"/>
              <a:buAutoNum type="arabicPeriod"/>
            </a:pPr>
            <a:r>
              <a:rPr lang="en-US" sz="3200" dirty="0"/>
              <a:t>Call Meeting to Order</a:t>
            </a:r>
          </a:p>
          <a:p>
            <a:pPr marL="457200" indent="-457200">
              <a:buFont typeface="+mj-lt"/>
              <a:buAutoNum type="arabicPeriod"/>
            </a:pPr>
            <a:r>
              <a:rPr lang="en-US" sz="3200" dirty="0"/>
              <a:t>Agenda Review</a:t>
            </a:r>
          </a:p>
          <a:p>
            <a:pPr marL="457200" indent="-457200">
              <a:buFont typeface="+mj-lt"/>
              <a:buAutoNum type="arabicPeriod"/>
            </a:pPr>
            <a:r>
              <a:rPr lang="en-US" sz="3200" dirty="0"/>
              <a:t>Public opportunity to speak on items not on the Agenda</a:t>
            </a:r>
          </a:p>
        </p:txBody>
      </p:sp>
      <p:sp>
        <p:nvSpPr>
          <p:cNvPr id="4" name="Slide Number Placeholder 3">
            <a:extLst>
              <a:ext uri="{FF2B5EF4-FFF2-40B4-BE49-F238E27FC236}">
                <a16:creationId xmlns:a16="http://schemas.microsoft.com/office/drawing/2014/main" id="{F0FF26F3-2308-4AE6-AAA1-5FE8243E5240}"/>
              </a:ext>
            </a:extLst>
          </p:cNvPr>
          <p:cNvSpPr>
            <a:spLocks noGrp="1"/>
          </p:cNvSpPr>
          <p:nvPr>
            <p:ph type="sldNum" sz="quarter" idx="12"/>
          </p:nvPr>
        </p:nvSpPr>
        <p:spPr/>
        <p:txBody>
          <a:bodyPr/>
          <a:lstStyle/>
          <a:p>
            <a:fld id="{C20372A8-36C0-474D-8B88-FD44E404F49B}" type="slidenum">
              <a:rPr lang="en-US" smtClean="0"/>
              <a:t>2</a:t>
            </a:fld>
            <a:endParaRPr lang="en-US" dirty="0"/>
          </a:p>
        </p:txBody>
      </p:sp>
      <p:sp>
        <p:nvSpPr>
          <p:cNvPr id="5" name="TextBox 4">
            <a:extLst>
              <a:ext uri="{FF2B5EF4-FFF2-40B4-BE49-F238E27FC236}">
                <a16:creationId xmlns:a16="http://schemas.microsoft.com/office/drawing/2014/main" id="{6E2C168C-BE68-4D75-B96F-D0108F9FFF74}"/>
              </a:ext>
            </a:extLst>
          </p:cNvPr>
          <p:cNvSpPr txBox="1"/>
          <p:nvPr/>
        </p:nvSpPr>
        <p:spPr>
          <a:xfrm>
            <a:off x="3114676" y="352960"/>
            <a:ext cx="2095500" cy="523220"/>
          </a:xfrm>
          <a:prstGeom prst="rect">
            <a:avLst/>
          </a:prstGeom>
          <a:noFill/>
        </p:spPr>
        <p:txBody>
          <a:bodyPr wrap="square" rtlCol="0">
            <a:spAutoFit/>
          </a:bodyPr>
          <a:lstStyle/>
          <a:p>
            <a:r>
              <a:rPr lang="en-US" sz="2800" dirty="0"/>
              <a:t>AGENDA</a:t>
            </a:r>
          </a:p>
        </p:txBody>
      </p:sp>
    </p:spTree>
    <p:extLst>
      <p:ext uri="{BB962C8B-B14F-4D97-AF65-F5344CB8AC3E}">
        <p14:creationId xmlns:p14="http://schemas.microsoft.com/office/powerpoint/2010/main" val="3128087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832778-A992-410F-AEC5-AA0E8557C24F}"/>
              </a:ext>
            </a:extLst>
          </p:cNvPr>
          <p:cNvSpPr>
            <a:spLocks noGrp="1"/>
          </p:cNvSpPr>
          <p:nvPr>
            <p:ph type="sldNum" sz="quarter" idx="12"/>
          </p:nvPr>
        </p:nvSpPr>
        <p:spPr/>
        <p:txBody>
          <a:bodyPr/>
          <a:lstStyle/>
          <a:p>
            <a:pPr defTabSz="457200">
              <a:defRPr/>
            </a:pPr>
            <a:fld id="{C20372A8-36C0-474D-8B88-FD44E404F49B}" type="slidenum">
              <a:rPr lang="en-US">
                <a:latin typeface="Calibri" panose="020F0502020204030204"/>
              </a:rPr>
              <a:pPr defTabSz="457200">
                <a:defRPr/>
              </a:pPr>
              <a:t>20</a:t>
            </a:fld>
            <a:endParaRPr lang="en-US" dirty="0">
              <a:latin typeface="Calibri" panose="020F0502020204030204"/>
            </a:endParaRPr>
          </a:p>
        </p:txBody>
      </p:sp>
      <p:sp>
        <p:nvSpPr>
          <p:cNvPr id="5" name="TextBox 4">
            <a:extLst>
              <a:ext uri="{FF2B5EF4-FFF2-40B4-BE49-F238E27FC236}">
                <a16:creationId xmlns:a16="http://schemas.microsoft.com/office/drawing/2014/main" id="{7FDB9FB6-D72F-4263-8A98-107BC01B0730}"/>
              </a:ext>
            </a:extLst>
          </p:cNvPr>
          <p:cNvSpPr txBox="1"/>
          <p:nvPr/>
        </p:nvSpPr>
        <p:spPr>
          <a:xfrm>
            <a:off x="3045652" y="309832"/>
            <a:ext cx="8091051" cy="523220"/>
          </a:xfrm>
          <a:prstGeom prst="rect">
            <a:avLst/>
          </a:prstGeom>
          <a:noFill/>
        </p:spPr>
        <p:txBody>
          <a:bodyPr wrap="square" rtlCol="0">
            <a:spAutoFit/>
          </a:bodyPr>
          <a:lstStyle/>
          <a:p>
            <a:pPr defTabSz="457200">
              <a:defRPr/>
            </a:pPr>
            <a:r>
              <a:rPr lang="en-US" sz="2800" dirty="0">
                <a:solidFill>
                  <a:srgbClr val="000000"/>
                </a:solidFill>
                <a:latin typeface="Calibri" panose="020F0502020204030204"/>
              </a:rPr>
              <a:t>Transitional Maintenance &amp; Operations</a:t>
            </a:r>
          </a:p>
        </p:txBody>
      </p:sp>
      <p:pic>
        <p:nvPicPr>
          <p:cNvPr id="7" name="Picture 6">
            <a:extLst>
              <a:ext uri="{FF2B5EF4-FFF2-40B4-BE49-F238E27FC236}">
                <a16:creationId xmlns:a16="http://schemas.microsoft.com/office/drawing/2014/main" id="{8D8D8496-7088-4458-BF70-EDDA8A49CD38}"/>
              </a:ext>
            </a:extLst>
          </p:cNvPr>
          <p:cNvPicPr>
            <a:picLocks noChangeAspect="1"/>
          </p:cNvPicPr>
          <p:nvPr/>
        </p:nvPicPr>
        <p:blipFill>
          <a:blip r:embed="rId2"/>
          <a:stretch>
            <a:fillRect/>
          </a:stretch>
        </p:blipFill>
        <p:spPr>
          <a:xfrm>
            <a:off x="516894" y="1510666"/>
            <a:ext cx="11158212" cy="1245476"/>
          </a:xfrm>
          <a:prstGeom prst="rect">
            <a:avLst/>
          </a:prstGeom>
        </p:spPr>
      </p:pic>
      <p:sp>
        <p:nvSpPr>
          <p:cNvPr id="9" name="TextBox 8">
            <a:extLst>
              <a:ext uri="{FF2B5EF4-FFF2-40B4-BE49-F238E27FC236}">
                <a16:creationId xmlns:a16="http://schemas.microsoft.com/office/drawing/2014/main" id="{48A9B23B-B194-4176-B48F-DDB8635C8DD6}"/>
              </a:ext>
            </a:extLst>
          </p:cNvPr>
          <p:cNvSpPr txBox="1"/>
          <p:nvPr/>
        </p:nvSpPr>
        <p:spPr>
          <a:xfrm>
            <a:off x="2977547" y="3373929"/>
            <a:ext cx="6227379" cy="2462213"/>
          </a:xfrm>
          <a:prstGeom prst="rect">
            <a:avLst/>
          </a:prstGeom>
          <a:noFill/>
          <a:ln>
            <a:solidFill>
              <a:srgbClr val="00B050"/>
            </a:solidFill>
          </a:ln>
        </p:spPr>
        <p:txBody>
          <a:bodyPr wrap="square" rtlCol="0">
            <a:spAutoFit/>
          </a:bodyPr>
          <a:lstStyle/>
          <a:p>
            <a:r>
              <a:rPr lang="en-US" sz="1400" dirty="0"/>
              <a:t>Maintenance and Operations scope of services:</a:t>
            </a:r>
          </a:p>
          <a:p>
            <a:endParaRPr lang="en-US" sz="1400" dirty="0"/>
          </a:p>
          <a:p>
            <a:pPr marL="342900" indent="-342900">
              <a:buFont typeface="Arial" panose="020B0604020202020204" pitchFamily="34" charset="0"/>
              <a:buChar char="•"/>
            </a:pPr>
            <a:r>
              <a:rPr lang="en-US" sz="1400" dirty="0"/>
              <a:t>Application Maintenance</a:t>
            </a:r>
          </a:p>
          <a:p>
            <a:pPr marL="342900" indent="-342900">
              <a:buFont typeface="Arial" panose="020B0604020202020204" pitchFamily="34" charset="0"/>
              <a:buChar char="•"/>
            </a:pPr>
            <a:r>
              <a:rPr lang="en-US" sz="1400" dirty="0"/>
              <a:t>Technology Operations</a:t>
            </a:r>
          </a:p>
          <a:p>
            <a:pPr marL="525775" lvl="1" indent="-342900">
              <a:buFont typeface="Arial" panose="020B0604020202020204" pitchFamily="34" charset="0"/>
              <a:buChar char="•"/>
            </a:pPr>
            <a:r>
              <a:rPr lang="en-US" sz="1400" dirty="0"/>
              <a:t>Architecture &amp; DBAs</a:t>
            </a:r>
          </a:p>
          <a:p>
            <a:pPr marL="525775" lvl="1" indent="-342900">
              <a:buFont typeface="Arial" panose="020B0604020202020204" pitchFamily="34" charset="0"/>
              <a:buChar char="•"/>
            </a:pPr>
            <a:r>
              <a:rPr lang="en-US" sz="1400" dirty="0"/>
              <a:t>Technology Support</a:t>
            </a:r>
          </a:p>
          <a:p>
            <a:pPr marL="525775" lvl="1" indent="-342900">
              <a:buFont typeface="Arial" panose="020B0604020202020204" pitchFamily="34" charset="0"/>
              <a:buChar char="•"/>
            </a:pPr>
            <a:r>
              <a:rPr lang="en-US" sz="1400" dirty="0"/>
              <a:t>Operations</a:t>
            </a:r>
          </a:p>
          <a:p>
            <a:pPr marL="342900" indent="-342900">
              <a:buFont typeface="Arial" panose="020B0604020202020204" pitchFamily="34" charset="0"/>
              <a:buChar char="•"/>
            </a:pPr>
            <a:r>
              <a:rPr lang="en-US" sz="1400" dirty="0"/>
              <a:t>Production Operations (Data Centers, Network, Contact Centers)</a:t>
            </a:r>
          </a:p>
          <a:p>
            <a:pPr marL="342900" indent="-342900">
              <a:buFont typeface="Arial" panose="020B0604020202020204" pitchFamily="34" charset="0"/>
              <a:buChar char="•"/>
            </a:pPr>
            <a:r>
              <a:rPr lang="en-US" sz="1400" dirty="0"/>
              <a:t>Facilities</a:t>
            </a:r>
          </a:p>
          <a:p>
            <a:pPr marL="342900" indent="-342900">
              <a:buFont typeface="Arial" panose="020B0604020202020204" pitchFamily="34" charset="0"/>
              <a:buChar char="•"/>
            </a:pPr>
            <a:r>
              <a:rPr lang="en-US" sz="1400" dirty="0"/>
              <a:t>Print</a:t>
            </a:r>
          </a:p>
          <a:p>
            <a:pPr marL="342900" indent="-342900">
              <a:buFont typeface="Arial" panose="020B0604020202020204" pitchFamily="34" charset="0"/>
              <a:buChar char="•"/>
            </a:pPr>
            <a:r>
              <a:rPr lang="en-US" sz="1400" dirty="0"/>
              <a:t>Hardware/Software</a:t>
            </a:r>
            <a:endParaRPr lang="en-US" sz="1200" dirty="0"/>
          </a:p>
        </p:txBody>
      </p:sp>
    </p:spTree>
    <p:extLst>
      <p:ext uri="{BB962C8B-B14F-4D97-AF65-F5344CB8AC3E}">
        <p14:creationId xmlns:p14="http://schemas.microsoft.com/office/powerpoint/2010/main" val="3166496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A82A2-410B-4F7F-8A72-C06C13C59B8A}"/>
              </a:ext>
            </a:extLst>
          </p:cNvPr>
          <p:cNvSpPr>
            <a:spLocks noGrp="1"/>
          </p:cNvSpPr>
          <p:nvPr>
            <p:ph type="title" idx="4294967295"/>
          </p:nvPr>
        </p:nvSpPr>
        <p:spPr>
          <a:xfrm>
            <a:off x="1154083" y="2703621"/>
            <a:ext cx="10058400" cy="1450757"/>
          </a:xfrm>
          <a:prstGeom prst="rect">
            <a:avLst/>
          </a:prstGeom>
        </p:spPr>
        <p:txBody>
          <a:bodyPr>
            <a:normAutofit/>
          </a:bodyPr>
          <a:lstStyle/>
          <a:p>
            <a:pPr algn="ctr"/>
            <a:r>
              <a:rPr lang="en-US" sz="4000" dirty="0">
                <a:solidFill>
                  <a:srgbClr val="0070C0"/>
                </a:solidFill>
                <a:latin typeface="+mn-lt"/>
              </a:rPr>
              <a:t>Stakeholder Engagement Process Discussion</a:t>
            </a:r>
          </a:p>
        </p:txBody>
      </p:sp>
      <p:sp>
        <p:nvSpPr>
          <p:cNvPr id="4" name="Slide Number Placeholder 3">
            <a:extLst>
              <a:ext uri="{FF2B5EF4-FFF2-40B4-BE49-F238E27FC236}">
                <a16:creationId xmlns:a16="http://schemas.microsoft.com/office/drawing/2014/main" id="{5DA95A80-6044-49DA-9F0A-A4A50C307DF8}"/>
              </a:ext>
            </a:extLst>
          </p:cNvPr>
          <p:cNvSpPr>
            <a:spLocks noGrp="1"/>
          </p:cNvSpPr>
          <p:nvPr>
            <p:ph type="sldNum" sz="quarter" idx="12"/>
          </p:nvPr>
        </p:nvSpPr>
        <p:spPr/>
        <p:txBody>
          <a:bodyPr/>
          <a:lstStyle/>
          <a:p>
            <a:fld id="{C20372A8-36C0-474D-8B88-FD44E404F49B}" type="slidenum">
              <a:rPr lang="en-US" smtClean="0"/>
              <a:t>21</a:t>
            </a:fld>
            <a:endParaRPr lang="en-US" dirty="0"/>
          </a:p>
        </p:txBody>
      </p:sp>
    </p:spTree>
    <p:extLst>
      <p:ext uri="{BB962C8B-B14F-4D97-AF65-F5344CB8AC3E}">
        <p14:creationId xmlns:p14="http://schemas.microsoft.com/office/powerpoint/2010/main" val="2174395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6EAEFD-FDFA-4A0E-AF67-5768E2344CD7}"/>
              </a:ext>
            </a:extLst>
          </p:cNvPr>
          <p:cNvSpPr>
            <a:spLocks noGrp="1"/>
          </p:cNvSpPr>
          <p:nvPr>
            <p:ph idx="1"/>
          </p:nvPr>
        </p:nvSpPr>
        <p:spPr/>
        <p:txBody>
          <a:bodyPr>
            <a:normAutofit/>
          </a:bodyPr>
          <a:lstStyle/>
          <a:p>
            <a:r>
              <a:rPr lang="en-US" sz="2800" dirty="0"/>
              <a:t>Stakeholder Engagement Process</a:t>
            </a:r>
          </a:p>
          <a:p>
            <a:pPr marL="230188" indent="400050">
              <a:buFont typeface="Arial" panose="020B0604020202020204" pitchFamily="34" charset="0"/>
              <a:buChar char="•"/>
            </a:pPr>
            <a:r>
              <a:rPr lang="en-US" sz="2400" dirty="0"/>
              <a:t>Quarterly Meeting Held January 23, 2019</a:t>
            </a:r>
          </a:p>
          <a:p>
            <a:pPr marL="230188" indent="400050">
              <a:buFont typeface="Arial" panose="020B0604020202020204" pitchFamily="34" charset="0"/>
              <a:buChar char="•"/>
            </a:pPr>
            <a:r>
              <a:rPr lang="en-US" sz="2400" dirty="0"/>
              <a:t>Agenda Items:</a:t>
            </a:r>
          </a:p>
          <a:p>
            <a:pPr marL="522796" lvl="1" indent="400050">
              <a:buFont typeface="Arial" panose="020B0604020202020204" pitchFamily="34" charset="0"/>
              <a:buChar char="•"/>
            </a:pPr>
            <a:r>
              <a:rPr lang="en-US" sz="2000" dirty="0"/>
              <a:t>Discussed customer facing technology and upcoming activities for:</a:t>
            </a:r>
          </a:p>
          <a:p>
            <a:pPr marL="914400" lvl="1" indent="230188">
              <a:buFont typeface="Arial" panose="020B0604020202020204" pitchFamily="34" charset="0"/>
              <a:buChar char="•"/>
            </a:pPr>
            <a:r>
              <a:rPr lang="en-US" sz="2000" dirty="0"/>
              <a:t>Customer Portal/Mobile</a:t>
            </a:r>
          </a:p>
          <a:p>
            <a:pPr marL="914400" lvl="1" indent="230188">
              <a:buFont typeface="Arial" panose="020B0604020202020204" pitchFamily="34" charset="0"/>
              <a:buChar char="•"/>
            </a:pPr>
            <a:r>
              <a:rPr lang="en-US" sz="2000" dirty="0"/>
              <a:t>Contact Center</a:t>
            </a:r>
          </a:p>
          <a:p>
            <a:pPr marL="914400" lvl="1" indent="230188">
              <a:buFont typeface="Arial" panose="020B0604020202020204" pitchFamily="34" charset="0"/>
              <a:buChar char="•"/>
            </a:pPr>
            <a:r>
              <a:rPr lang="en-US" sz="2000" dirty="0"/>
              <a:t>Lobby Management</a:t>
            </a:r>
          </a:p>
          <a:p>
            <a:pPr marL="914400" lvl="1" indent="230188">
              <a:buFont typeface="Arial" panose="020B0604020202020204" pitchFamily="34" charset="0"/>
              <a:buChar char="•"/>
            </a:pPr>
            <a:r>
              <a:rPr lang="en-US" sz="2000" dirty="0"/>
              <a:t>Imaging</a:t>
            </a:r>
          </a:p>
          <a:p>
            <a:pPr marL="621792" indent="230188">
              <a:buFont typeface="Arial" panose="020B0604020202020204" pitchFamily="34" charset="0"/>
              <a:buChar char="•"/>
            </a:pPr>
            <a:r>
              <a:rPr lang="en-US" dirty="0"/>
              <a:t>User Centered Design</a:t>
            </a:r>
          </a:p>
          <a:p>
            <a:pPr marL="230188" indent="400050">
              <a:buFont typeface="Arial" panose="020B0604020202020204" pitchFamily="34" charset="0"/>
              <a:buChar char="•"/>
            </a:pPr>
            <a:r>
              <a:rPr lang="en-US" sz="2400" dirty="0"/>
              <a:t>Stakeholder Education Presentation planned</a:t>
            </a:r>
          </a:p>
        </p:txBody>
      </p:sp>
      <p:sp>
        <p:nvSpPr>
          <p:cNvPr id="3" name="Slide Number Placeholder 2">
            <a:extLst>
              <a:ext uri="{FF2B5EF4-FFF2-40B4-BE49-F238E27FC236}">
                <a16:creationId xmlns:a16="http://schemas.microsoft.com/office/drawing/2014/main" id="{95C1EDBA-0C43-4087-ADB6-993733B22DBC}"/>
              </a:ext>
            </a:extLst>
          </p:cNvPr>
          <p:cNvSpPr>
            <a:spLocks noGrp="1"/>
          </p:cNvSpPr>
          <p:nvPr>
            <p:ph type="sldNum" sz="quarter" idx="12"/>
          </p:nvPr>
        </p:nvSpPr>
        <p:spPr/>
        <p:txBody>
          <a:bodyPr/>
          <a:lstStyle/>
          <a:p>
            <a:fld id="{C20372A8-36C0-474D-8B88-FD44E404F49B}" type="slidenum">
              <a:rPr lang="en-US" smtClean="0"/>
              <a:t>22</a:t>
            </a:fld>
            <a:endParaRPr lang="en-US" dirty="0"/>
          </a:p>
        </p:txBody>
      </p:sp>
    </p:spTree>
    <p:extLst>
      <p:ext uri="{BB962C8B-B14F-4D97-AF65-F5344CB8AC3E}">
        <p14:creationId xmlns:p14="http://schemas.microsoft.com/office/powerpoint/2010/main" val="1901378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A1AA-B25F-46E7-98AF-DF0593ECB6AB}"/>
              </a:ext>
            </a:extLst>
          </p:cNvPr>
          <p:cNvSpPr>
            <a:spLocks noGrp="1"/>
          </p:cNvSpPr>
          <p:nvPr>
            <p:ph type="title" idx="4294967295"/>
          </p:nvPr>
        </p:nvSpPr>
        <p:spPr>
          <a:xfrm>
            <a:off x="1066800" y="2469084"/>
            <a:ext cx="10058400" cy="610547"/>
          </a:xfrm>
          <a:prstGeom prst="rect">
            <a:avLst/>
          </a:prstGeom>
        </p:spPr>
        <p:txBody>
          <a:bodyPr>
            <a:normAutofit/>
          </a:bodyPr>
          <a:lstStyle/>
          <a:p>
            <a:pPr algn="ctr"/>
            <a:r>
              <a:rPr lang="en-US" sz="4000" dirty="0">
                <a:solidFill>
                  <a:srgbClr val="0070C0"/>
                </a:solidFill>
                <a:latin typeface="+mn-lt"/>
              </a:rPr>
              <a:t>Status of Procurements</a:t>
            </a:r>
          </a:p>
        </p:txBody>
      </p:sp>
      <p:sp>
        <p:nvSpPr>
          <p:cNvPr id="3" name="TextBox 2">
            <a:extLst>
              <a:ext uri="{FF2B5EF4-FFF2-40B4-BE49-F238E27FC236}">
                <a16:creationId xmlns:a16="http://schemas.microsoft.com/office/drawing/2014/main" id="{E57F1C83-C0D8-4A4D-B56B-22ECE8816956}"/>
              </a:ext>
            </a:extLst>
          </p:cNvPr>
          <p:cNvSpPr txBox="1"/>
          <p:nvPr/>
        </p:nvSpPr>
        <p:spPr>
          <a:xfrm>
            <a:off x="4247071" y="3010619"/>
            <a:ext cx="7086600" cy="1384995"/>
          </a:xfrm>
          <a:prstGeom prst="rect">
            <a:avLst/>
          </a:prstGeom>
          <a:noFill/>
        </p:spPr>
        <p:txBody>
          <a:bodyPr wrap="square" rtlCol="0">
            <a:spAutoFit/>
          </a:bodyPr>
          <a:lstStyle/>
          <a:p>
            <a:pPr marL="285750" indent="-285750">
              <a:buFont typeface="Arial" panose="020B0604020202020204" pitchFamily="34" charset="0"/>
              <a:buChar char="•"/>
            </a:pPr>
            <a:r>
              <a:rPr lang="en-US" sz="2800" spc="-50" dirty="0">
                <a:latin typeface="+mj-lt"/>
                <a:ea typeface="+mj-ea"/>
                <a:cs typeface="+mj-cs"/>
              </a:rPr>
              <a:t>OCAT</a:t>
            </a:r>
          </a:p>
          <a:p>
            <a:pPr marL="285750" indent="-285750">
              <a:buFont typeface="Arial" panose="020B0604020202020204" pitchFamily="34" charset="0"/>
              <a:buChar char="•"/>
            </a:pPr>
            <a:r>
              <a:rPr lang="en-US" sz="2800" spc="-50" dirty="0">
                <a:latin typeface="+mj-lt"/>
                <a:ea typeface="+mj-ea"/>
                <a:cs typeface="+mj-cs"/>
              </a:rPr>
              <a:t>QA</a:t>
            </a:r>
          </a:p>
          <a:p>
            <a:pPr marL="285750" indent="-285750">
              <a:buFont typeface="Arial" panose="020B0604020202020204" pitchFamily="34" charset="0"/>
              <a:buChar char="•"/>
            </a:pPr>
            <a:r>
              <a:rPr lang="en-US" sz="2800" spc="-50" dirty="0">
                <a:latin typeface="+mj-lt"/>
                <a:ea typeface="+mj-ea"/>
                <a:cs typeface="+mj-cs"/>
              </a:rPr>
              <a:t>Portal/Mobile</a:t>
            </a:r>
          </a:p>
        </p:txBody>
      </p:sp>
      <p:sp>
        <p:nvSpPr>
          <p:cNvPr id="4" name="Slide Number Placeholder 3">
            <a:extLst>
              <a:ext uri="{FF2B5EF4-FFF2-40B4-BE49-F238E27FC236}">
                <a16:creationId xmlns:a16="http://schemas.microsoft.com/office/drawing/2014/main" id="{F6350E5F-224F-478A-BF11-B927B132BF45}"/>
              </a:ext>
            </a:extLst>
          </p:cNvPr>
          <p:cNvSpPr>
            <a:spLocks noGrp="1"/>
          </p:cNvSpPr>
          <p:nvPr>
            <p:ph type="sldNum" sz="quarter" idx="12"/>
          </p:nvPr>
        </p:nvSpPr>
        <p:spPr/>
        <p:txBody>
          <a:bodyPr/>
          <a:lstStyle/>
          <a:p>
            <a:fld id="{C20372A8-36C0-474D-8B88-FD44E404F49B}" type="slidenum">
              <a:rPr lang="en-US" smtClean="0"/>
              <a:t>23</a:t>
            </a:fld>
            <a:endParaRPr lang="en-US" dirty="0"/>
          </a:p>
        </p:txBody>
      </p:sp>
    </p:spTree>
    <p:extLst>
      <p:ext uri="{BB962C8B-B14F-4D97-AF65-F5344CB8AC3E}">
        <p14:creationId xmlns:p14="http://schemas.microsoft.com/office/powerpoint/2010/main" val="1974355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832778-A992-410F-AEC5-AA0E8557C24F}"/>
              </a:ext>
            </a:extLst>
          </p:cNvPr>
          <p:cNvSpPr>
            <a:spLocks noGrp="1"/>
          </p:cNvSpPr>
          <p:nvPr>
            <p:ph type="sldNum" sz="quarter" idx="12"/>
          </p:nvPr>
        </p:nvSpPr>
        <p:spPr/>
        <p:txBody>
          <a:bodyPr/>
          <a:lstStyle/>
          <a:p>
            <a:pPr defTabSz="457200">
              <a:defRPr/>
            </a:pPr>
            <a:fld id="{C20372A8-36C0-474D-8B88-FD44E404F49B}" type="slidenum">
              <a:rPr lang="en-US">
                <a:latin typeface="Calibri" panose="020F0502020204030204"/>
              </a:rPr>
              <a:pPr defTabSz="457200">
                <a:defRPr/>
              </a:pPr>
              <a:t>24</a:t>
            </a:fld>
            <a:endParaRPr lang="en-US" dirty="0">
              <a:latin typeface="Calibri" panose="020F0502020204030204"/>
            </a:endParaRPr>
          </a:p>
        </p:txBody>
      </p:sp>
      <p:sp>
        <p:nvSpPr>
          <p:cNvPr id="5" name="TextBox 4">
            <a:extLst>
              <a:ext uri="{FF2B5EF4-FFF2-40B4-BE49-F238E27FC236}">
                <a16:creationId xmlns:a16="http://schemas.microsoft.com/office/drawing/2014/main" id="{7FDB9FB6-D72F-4263-8A98-107BC01B0730}"/>
              </a:ext>
            </a:extLst>
          </p:cNvPr>
          <p:cNvSpPr txBox="1"/>
          <p:nvPr/>
        </p:nvSpPr>
        <p:spPr>
          <a:xfrm>
            <a:off x="3045652" y="309832"/>
            <a:ext cx="8091051" cy="523220"/>
          </a:xfrm>
          <a:prstGeom prst="rect">
            <a:avLst/>
          </a:prstGeom>
          <a:noFill/>
        </p:spPr>
        <p:txBody>
          <a:bodyPr wrap="square" rtlCol="0">
            <a:spAutoFit/>
          </a:bodyPr>
          <a:lstStyle/>
          <a:p>
            <a:pPr defTabSz="457200">
              <a:defRPr/>
            </a:pPr>
            <a:r>
              <a:rPr lang="en-US" sz="2800" dirty="0">
                <a:solidFill>
                  <a:srgbClr val="000000"/>
                </a:solidFill>
                <a:latin typeface="Calibri" panose="020F0502020204030204"/>
              </a:rPr>
              <a:t>OCAT Procurement: Key Tasks and Timeframes</a:t>
            </a:r>
          </a:p>
        </p:txBody>
      </p:sp>
      <p:sp>
        <p:nvSpPr>
          <p:cNvPr id="4" name="Content Placeholder 1">
            <a:extLst>
              <a:ext uri="{FF2B5EF4-FFF2-40B4-BE49-F238E27FC236}">
                <a16:creationId xmlns:a16="http://schemas.microsoft.com/office/drawing/2014/main" id="{ADA7C9AF-7D06-4170-BBA4-AAC2B980EBD0}"/>
              </a:ext>
            </a:extLst>
          </p:cNvPr>
          <p:cNvSpPr txBox="1">
            <a:spLocks/>
          </p:cNvSpPr>
          <p:nvPr/>
        </p:nvSpPr>
        <p:spPr>
          <a:xfrm>
            <a:off x="1131377" y="833053"/>
            <a:ext cx="10507850" cy="5626732"/>
          </a:xfrm>
          <a:prstGeom prst="rect">
            <a:avLst/>
          </a:prstGeom>
          <a:noFill/>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33363" indent="-233363">
              <a:spcBef>
                <a:spcPts val="600"/>
              </a:spcBef>
              <a:spcAft>
                <a:spcPts val="600"/>
              </a:spcAft>
              <a:buClr>
                <a:srgbClr val="E48312"/>
              </a:buClr>
              <a:buFont typeface="Wingdings" panose="05000000000000000000" pitchFamily="2" charset="2"/>
              <a:buChar char="Ø"/>
              <a:defRPr/>
            </a:pPr>
            <a:r>
              <a:rPr lang="en-US" sz="2200" dirty="0">
                <a:solidFill>
                  <a:prstClr val="black">
                    <a:lumMod val="95000"/>
                    <a:lumOff val="5000"/>
                  </a:prstClr>
                </a:solidFill>
                <a:latin typeface="Calibri" panose="020F0502020204030204"/>
              </a:rPr>
              <a:t>Key Milestones Extended to Account for 5 Proposals Received and to Accommodate Evaluation Team Availability</a:t>
            </a:r>
          </a:p>
          <a:p>
            <a:pPr marL="457200" lvl="1" indent="-223838">
              <a:spcBef>
                <a:spcPts val="600"/>
              </a:spcBef>
              <a:spcAft>
                <a:spcPts val="600"/>
              </a:spcAft>
              <a:buClr>
                <a:srgbClr val="E48312"/>
              </a:buClr>
              <a:defRPr/>
            </a:pPr>
            <a:r>
              <a:rPr lang="en-US" sz="2200" dirty="0">
                <a:solidFill>
                  <a:prstClr val="black">
                    <a:lumMod val="95000"/>
                    <a:lumOff val="5000"/>
                  </a:prstClr>
                </a:solidFill>
                <a:latin typeface="Calibri" panose="020F0502020204030204"/>
              </a:rPr>
              <a:t>OCAT RFP Release Date – Friday, Dec 14</a:t>
            </a:r>
          </a:p>
          <a:p>
            <a:pPr marL="457200" lvl="1" indent="-223838">
              <a:spcBef>
                <a:spcPts val="600"/>
              </a:spcBef>
              <a:spcAft>
                <a:spcPts val="600"/>
              </a:spcAft>
              <a:buClr>
                <a:srgbClr val="E48312"/>
              </a:buClr>
              <a:defRPr/>
            </a:pPr>
            <a:r>
              <a:rPr lang="en-US" sz="2200" dirty="0">
                <a:solidFill>
                  <a:prstClr val="black">
                    <a:lumMod val="95000"/>
                    <a:lumOff val="5000"/>
                  </a:prstClr>
                </a:solidFill>
                <a:latin typeface="Calibri" panose="020F0502020204030204"/>
              </a:rPr>
              <a:t>Vendors Conference – Monday, Jan 7</a:t>
            </a:r>
          </a:p>
          <a:p>
            <a:pPr marL="457200" lvl="1" indent="-223838">
              <a:spcBef>
                <a:spcPts val="600"/>
              </a:spcBef>
              <a:spcAft>
                <a:spcPts val="600"/>
              </a:spcAft>
              <a:buClr>
                <a:srgbClr val="E48312"/>
              </a:buClr>
              <a:defRPr/>
            </a:pPr>
            <a:r>
              <a:rPr lang="en-US" sz="2200" dirty="0">
                <a:solidFill>
                  <a:prstClr val="black">
                    <a:lumMod val="95000"/>
                    <a:lumOff val="5000"/>
                  </a:prstClr>
                </a:solidFill>
                <a:latin typeface="Calibri" panose="020F0502020204030204"/>
              </a:rPr>
              <a:t>Proposal Due Date – Friday, Feb 8</a:t>
            </a:r>
          </a:p>
          <a:p>
            <a:pPr marL="457200" lvl="1" indent="-223838">
              <a:spcBef>
                <a:spcPts val="600"/>
              </a:spcBef>
              <a:spcAft>
                <a:spcPts val="600"/>
              </a:spcAft>
              <a:buClr>
                <a:srgbClr val="E48312"/>
              </a:buClr>
              <a:defRPr/>
            </a:pPr>
            <a:r>
              <a:rPr lang="en-US" sz="2200" dirty="0">
                <a:solidFill>
                  <a:prstClr val="black">
                    <a:lumMod val="95000"/>
                    <a:lumOff val="5000"/>
                  </a:prstClr>
                </a:solidFill>
                <a:latin typeface="Calibri" panose="020F0502020204030204"/>
              </a:rPr>
              <a:t>Proposal Evaluation – Monday, Feb 11 – Wednesday, Apr 17</a:t>
            </a:r>
          </a:p>
          <a:p>
            <a:pPr marL="457200" lvl="1" indent="-223838">
              <a:spcBef>
                <a:spcPts val="600"/>
              </a:spcBef>
              <a:spcAft>
                <a:spcPts val="600"/>
              </a:spcAft>
              <a:buClr>
                <a:srgbClr val="E48312"/>
              </a:buClr>
              <a:defRPr/>
            </a:pPr>
            <a:r>
              <a:rPr lang="en-US" sz="2200" dirty="0">
                <a:solidFill>
                  <a:prstClr val="black">
                    <a:lumMod val="95000"/>
                    <a:lumOff val="5000"/>
                  </a:prstClr>
                </a:solidFill>
                <a:latin typeface="Calibri" panose="020F0502020204030204"/>
              </a:rPr>
              <a:t>Oral Presentations/Key Staff Interviews – Monday, Apr 8 – Wednesday, Apr 10</a:t>
            </a:r>
          </a:p>
          <a:p>
            <a:pPr marL="457200" lvl="1" indent="-223838">
              <a:spcBef>
                <a:spcPts val="600"/>
              </a:spcBef>
              <a:spcAft>
                <a:spcPts val="600"/>
              </a:spcAft>
              <a:buClr>
                <a:srgbClr val="E48312"/>
              </a:buClr>
              <a:defRPr/>
            </a:pPr>
            <a:r>
              <a:rPr lang="en-US" sz="2200" dirty="0">
                <a:solidFill>
                  <a:prstClr val="black">
                    <a:lumMod val="95000"/>
                    <a:lumOff val="5000"/>
                  </a:prstClr>
                </a:solidFill>
                <a:latin typeface="Calibri" panose="020F0502020204030204"/>
              </a:rPr>
              <a:t>Prepare Vendor Selection Report – </a:t>
            </a:r>
            <a:r>
              <a:rPr lang="en-US" sz="2200" dirty="0">
                <a:solidFill>
                  <a:prstClr val="black">
                    <a:lumMod val="95000"/>
                    <a:lumOff val="5000"/>
                  </a:prstClr>
                </a:solidFill>
              </a:rPr>
              <a:t>Thursday, Apr 18 </a:t>
            </a:r>
            <a:r>
              <a:rPr lang="en-US" sz="2200" dirty="0">
                <a:solidFill>
                  <a:prstClr val="black">
                    <a:lumMod val="95000"/>
                    <a:lumOff val="5000"/>
                  </a:prstClr>
                </a:solidFill>
                <a:latin typeface="Calibri" panose="020F0502020204030204"/>
              </a:rPr>
              <a:t>– Friday, Apr 26</a:t>
            </a:r>
          </a:p>
          <a:p>
            <a:pPr marL="457200" lvl="1" indent="-223838">
              <a:spcBef>
                <a:spcPts val="600"/>
              </a:spcBef>
              <a:spcAft>
                <a:spcPts val="600"/>
              </a:spcAft>
              <a:buClr>
                <a:srgbClr val="E48312"/>
              </a:buClr>
              <a:defRPr/>
            </a:pPr>
            <a:r>
              <a:rPr lang="en-US" sz="2200" dirty="0">
                <a:solidFill>
                  <a:prstClr val="black">
                    <a:lumMod val="95000"/>
                    <a:lumOff val="5000"/>
                  </a:prstClr>
                </a:solidFill>
                <a:latin typeface="Calibri" panose="020F0502020204030204"/>
              </a:rPr>
              <a:t>Vendor Selection Report Review &amp; Approval – </a:t>
            </a:r>
            <a:r>
              <a:rPr lang="en-US" sz="2200" dirty="0">
                <a:solidFill>
                  <a:prstClr val="black">
                    <a:lumMod val="95000"/>
                    <a:lumOff val="5000"/>
                  </a:prstClr>
                </a:solidFill>
              </a:rPr>
              <a:t>Monday, Apr 29 </a:t>
            </a:r>
            <a:r>
              <a:rPr lang="en-US" sz="2200" dirty="0">
                <a:solidFill>
                  <a:prstClr val="black">
                    <a:lumMod val="95000"/>
                    <a:lumOff val="5000"/>
                  </a:prstClr>
                </a:solidFill>
                <a:latin typeface="Calibri" panose="020F0502020204030204"/>
              </a:rPr>
              <a:t>– Wednesday, May 8</a:t>
            </a:r>
          </a:p>
          <a:p>
            <a:pPr marL="457200" lvl="1" indent="-223838">
              <a:spcBef>
                <a:spcPts val="600"/>
              </a:spcBef>
              <a:spcAft>
                <a:spcPts val="600"/>
              </a:spcAft>
              <a:buClr>
                <a:srgbClr val="E48312"/>
              </a:buClr>
              <a:defRPr/>
            </a:pPr>
            <a:r>
              <a:rPr lang="en-US" sz="2200" dirty="0">
                <a:solidFill>
                  <a:prstClr val="black">
                    <a:lumMod val="95000"/>
                    <a:lumOff val="5000"/>
                  </a:prstClr>
                </a:solidFill>
                <a:latin typeface="Calibri" panose="020F0502020204030204"/>
              </a:rPr>
              <a:t>Release Notice of Intent to Award – Thursday, May 9</a:t>
            </a:r>
          </a:p>
          <a:p>
            <a:pPr marL="457200" lvl="1" indent="-223838">
              <a:spcBef>
                <a:spcPts val="600"/>
              </a:spcBef>
              <a:spcAft>
                <a:spcPts val="600"/>
              </a:spcAft>
              <a:buClr>
                <a:srgbClr val="E48312"/>
              </a:buClr>
              <a:defRPr/>
            </a:pPr>
            <a:r>
              <a:rPr lang="en-US" sz="2200" dirty="0">
                <a:solidFill>
                  <a:prstClr val="black">
                    <a:lumMod val="95000"/>
                    <a:lumOff val="5000"/>
                  </a:prstClr>
                </a:solidFill>
                <a:latin typeface="Calibri" panose="020F0502020204030204"/>
              </a:rPr>
              <a:t>Negotiations &amp; State &amp; JPA Approvals – Friday, May 10 – Friday, Jun 28</a:t>
            </a:r>
          </a:p>
          <a:p>
            <a:pPr marL="457200" lvl="1" indent="-223838">
              <a:spcBef>
                <a:spcPts val="600"/>
              </a:spcBef>
              <a:spcAft>
                <a:spcPts val="600"/>
              </a:spcAft>
              <a:buClr>
                <a:srgbClr val="E48312"/>
              </a:buClr>
              <a:defRPr/>
            </a:pPr>
            <a:r>
              <a:rPr lang="en-US" sz="2200" dirty="0">
                <a:solidFill>
                  <a:prstClr val="black">
                    <a:lumMod val="95000"/>
                    <a:lumOff val="5000"/>
                  </a:prstClr>
                </a:solidFill>
                <a:latin typeface="Calibri" panose="020F0502020204030204"/>
              </a:rPr>
              <a:t>OCAT Vendor Start Date – Tuesday, Jul 2</a:t>
            </a:r>
          </a:p>
          <a:p>
            <a:pPr marL="0" indent="0">
              <a:spcBef>
                <a:spcPts val="600"/>
              </a:spcBef>
              <a:spcAft>
                <a:spcPts val="600"/>
              </a:spcAft>
              <a:buClr>
                <a:srgbClr val="E48312"/>
              </a:buClr>
              <a:buNone/>
              <a:defRPr/>
            </a:pPr>
            <a:endParaRPr lang="en-US" sz="2200" dirty="0">
              <a:solidFill>
                <a:prstClr val="black">
                  <a:lumMod val="95000"/>
                  <a:lumOff val="5000"/>
                </a:prstClr>
              </a:solidFill>
              <a:latin typeface="Calibri" panose="020F0502020204030204"/>
            </a:endParaRPr>
          </a:p>
          <a:p>
            <a:pPr lvl="1">
              <a:spcBef>
                <a:spcPts val="600"/>
              </a:spcBef>
              <a:spcAft>
                <a:spcPts val="600"/>
              </a:spcAft>
              <a:buClr>
                <a:srgbClr val="E48312"/>
              </a:buClr>
              <a:defRPr/>
            </a:pPr>
            <a:endParaRPr lang="en-US" sz="2200" dirty="0">
              <a:solidFill>
                <a:prstClr val="black">
                  <a:lumMod val="95000"/>
                  <a:lumOff val="5000"/>
                </a:prstClr>
              </a:solidFill>
              <a:latin typeface="Calibri" panose="020F0502020204030204"/>
            </a:endParaRPr>
          </a:p>
          <a:p>
            <a:pPr>
              <a:spcBef>
                <a:spcPts val="600"/>
              </a:spcBef>
              <a:spcAft>
                <a:spcPts val="600"/>
              </a:spcAft>
              <a:buClr>
                <a:srgbClr val="E48312"/>
              </a:buClr>
              <a:defRPr/>
            </a:pPr>
            <a:endParaRPr lang="en-US" sz="2200" dirty="0">
              <a:solidFill>
                <a:prstClr val="black">
                  <a:lumMod val="95000"/>
                  <a:lumOff val="5000"/>
                </a:prstClr>
              </a:solidFill>
              <a:latin typeface="Calibri" panose="020F0502020204030204"/>
            </a:endParaRPr>
          </a:p>
        </p:txBody>
      </p:sp>
    </p:spTree>
    <p:extLst>
      <p:ext uri="{BB962C8B-B14F-4D97-AF65-F5344CB8AC3E}">
        <p14:creationId xmlns:p14="http://schemas.microsoft.com/office/powerpoint/2010/main" val="1699493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832778-A992-410F-AEC5-AA0E8557C24F}"/>
              </a:ext>
            </a:extLst>
          </p:cNvPr>
          <p:cNvSpPr>
            <a:spLocks noGrp="1"/>
          </p:cNvSpPr>
          <p:nvPr>
            <p:ph type="sldNum" sz="quarter" idx="12"/>
          </p:nvPr>
        </p:nvSpPr>
        <p:spPr/>
        <p:txBody>
          <a:bodyPr/>
          <a:lstStyle/>
          <a:p>
            <a:pPr defTabSz="457200">
              <a:defRPr/>
            </a:pPr>
            <a:fld id="{C20372A8-36C0-474D-8B88-FD44E404F49B}" type="slidenum">
              <a:rPr lang="en-US">
                <a:latin typeface="Calibri" panose="020F0502020204030204"/>
              </a:rPr>
              <a:pPr defTabSz="457200">
                <a:defRPr/>
              </a:pPr>
              <a:t>25</a:t>
            </a:fld>
            <a:endParaRPr lang="en-US" dirty="0">
              <a:latin typeface="Calibri" panose="020F0502020204030204"/>
            </a:endParaRPr>
          </a:p>
        </p:txBody>
      </p:sp>
      <p:sp>
        <p:nvSpPr>
          <p:cNvPr id="5" name="TextBox 4">
            <a:extLst>
              <a:ext uri="{FF2B5EF4-FFF2-40B4-BE49-F238E27FC236}">
                <a16:creationId xmlns:a16="http://schemas.microsoft.com/office/drawing/2014/main" id="{7FDB9FB6-D72F-4263-8A98-107BC01B0730}"/>
              </a:ext>
            </a:extLst>
          </p:cNvPr>
          <p:cNvSpPr txBox="1"/>
          <p:nvPr/>
        </p:nvSpPr>
        <p:spPr>
          <a:xfrm>
            <a:off x="3045650" y="309832"/>
            <a:ext cx="7935776" cy="523220"/>
          </a:xfrm>
          <a:prstGeom prst="rect">
            <a:avLst/>
          </a:prstGeom>
          <a:noFill/>
        </p:spPr>
        <p:txBody>
          <a:bodyPr wrap="square" rtlCol="0">
            <a:spAutoFit/>
          </a:bodyPr>
          <a:lstStyle/>
          <a:p>
            <a:pPr defTabSz="457200">
              <a:defRPr/>
            </a:pPr>
            <a:r>
              <a:rPr lang="en-US" sz="2800" dirty="0">
                <a:solidFill>
                  <a:srgbClr val="000000"/>
                </a:solidFill>
                <a:latin typeface="Calibri" panose="020F0502020204030204"/>
              </a:rPr>
              <a:t>QA Procurement Key Tasks and Timeframes</a:t>
            </a:r>
          </a:p>
        </p:txBody>
      </p:sp>
      <p:sp>
        <p:nvSpPr>
          <p:cNvPr id="4" name="Content Placeholder 1">
            <a:extLst>
              <a:ext uri="{FF2B5EF4-FFF2-40B4-BE49-F238E27FC236}">
                <a16:creationId xmlns:a16="http://schemas.microsoft.com/office/drawing/2014/main" id="{ADA7C9AF-7D06-4170-BBA4-AAC2B980EBD0}"/>
              </a:ext>
            </a:extLst>
          </p:cNvPr>
          <p:cNvSpPr txBox="1">
            <a:spLocks/>
          </p:cNvSpPr>
          <p:nvPr/>
        </p:nvSpPr>
        <p:spPr>
          <a:xfrm>
            <a:off x="1345235" y="843961"/>
            <a:ext cx="9791467" cy="5358433"/>
          </a:xfrm>
          <a:prstGeom prst="rect">
            <a:avLst/>
          </a:prstGeom>
          <a:noFill/>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33363" indent="-233363">
              <a:spcBef>
                <a:spcPts val="600"/>
              </a:spcBef>
              <a:spcAft>
                <a:spcPts val="600"/>
              </a:spcAft>
              <a:buClr>
                <a:srgbClr val="E48312"/>
              </a:buClr>
              <a:buFont typeface="Wingdings" panose="05000000000000000000" pitchFamily="2" charset="2"/>
              <a:buChar char="Ø"/>
              <a:defRPr/>
            </a:pPr>
            <a:r>
              <a:rPr lang="en-US" sz="2200" dirty="0">
                <a:solidFill>
                  <a:prstClr val="black">
                    <a:lumMod val="95000"/>
                    <a:lumOff val="5000"/>
                  </a:prstClr>
                </a:solidFill>
                <a:latin typeface="Calibri" panose="020F0502020204030204"/>
              </a:rPr>
              <a:t>Key Milestones </a:t>
            </a:r>
            <a:r>
              <a:rPr lang="en-US" sz="2200" dirty="0">
                <a:solidFill>
                  <a:prstClr val="black">
                    <a:lumMod val="95000"/>
                    <a:lumOff val="5000"/>
                  </a:prstClr>
                </a:solidFill>
              </a:rPr>
              <a:t>Extended to Account for 5 Proposals Received </a:t>
            </a:r>
            <a:endParaRPr lang="en-US" sz="2200" dirty="0">
              <a:solidFill>
                <a:prstClr val="black">
                  <a:lumMod val="95000"/>
                  <a:lumOff val="5000"/>
                </a:prstClr>
              </a:solidFill>
              <a:latin typeface="Calibri" panose="020F0502020204030204"/>
            </a:endParaRPr>
          </a:p>
          <a:p>
            <a:pPr marL="457200" lvl="1" indent="-223838">
              <a:spcBef>
                <a:spcPts val="600"/>
              </a:spcBef>
              <a:spcAft>
                <a:spcPts val="600"/>
              </a:spcAft>
              <a:buClr>
                <a:srgbClr val="E48312"/>
              </a:buClr>
              <a:defRPr/>
            </a:pPr>
            <a:r>
              <a:rPr lang="en-US" sz="2200" dirty="0">
                <a:solidFill>
                  <a:prstClr val="black">
                    <a:lumMod val="95000"/>
                    <a:lumOff val="5000"/>
                  </a:prstClr>
                </a:solidFill>
                <a:latin typeface="Calibri" panose="020F0502020204030204"/>
              </a:rPr>
              <a:t>QA RFP Release Date – Friday, Dec 14</a:t>
            </a:r>
          </a:p>
          <a:p>
            <a:pPr marL="457200" lvl="1" indent="-223838">
              <a:spcBef>
                <a:spcPts val="600"/>
              </a:spcBef>
              <a:spcAft>
                <a:spcPts val="600"/>
              </a:spcAft>
              <a:buClr>
                <a:srgbClr val="E48312"/>
              </a:buClr>
              <a:defRPr/>
            </a:pPr>
            <a:r>
              <a:rPr lang="en-US" sz="2200" dirty="0">
                <a:solidFill>
                  <a:prstClr val="black">
                    <a:lumMod val="95000"/>
                    <a:lumOff val="5000"/>
                  </a:prstClr>
                </a:solidFill>
                <a:latin typeface="Calibri" panose="020F0502020204030204"/>
              </a:rPr>
              <a:t>Vendors Conference – Monday, Jan 7</a:t>
            </a:r>
          </a:p>
          <a:p>
            <a:pPr marL="457200" lvl="1" indent="-223838">
              <a:spcBef>
                <a:spcPts val="600"/>
              </a:spcBef>
              <a:spcAft>
                <a:spcPts val="600"/>
              </a:spcAft>
              <a:buClr>
                <a:srgbClr val="E48312"/>
              </a:buClr>
              <a:defRPr/>
            </a:pPr>
            <a:r>
              <a:rPr lang="en-US" sz="2200" dirty="0">
                <a:solidFill>
                  <a:prstClr val="black">
                    <a:lumMod val="95000"/>
                    <a:lumOff val="5000"/>
                  </a:prstClr>
                </a:solidFill>
                <a:latin typeface="Calibri" panose="020F0502020204030204"/>
              </a:rPr>
              <a:t>Proposal Due Date – Friday, Feb 8 </a:t>
            </a:r>
          </a:p>
          <a:p>
            <a:pPr marL="457200" lvl="1" indent="-223838">
              <a:spcBef>
                <a:spcPts val="600"/>
              </a:spcBef>
              <a:spcAft>
                <a:spcPts val="600"/>
              </a:spcAft>
              <a:buClr>
                <a:srgbClr val="E48312"/>
              </a:buClr>
              <a:defRPr/>
            </a:pPr>
            <a:r>
              <a:rPr lang="en-US" sz="2200" dirty="0">
                <a:solidFill>
                  <a:prstClr val="black">
                    <a:lumMod val="95000"/>
                    <a:lumOff val="5000"/>
                  </a:prstClr>
                </a:solidFill>
                <a:latin typeface="Calibri" panose="020F0502020204030204"/>
              </a:rPr>
              <a:t>Proposal Evaluation – Monday, Feb 11 – Wednesday, Mar 20</a:t>
            </a:r>
          </a:p>
          <a:p>
            <a:pPr marL="457200" lvl="1" indent="-223838">
              <a:spcBef>
                <a:spcPts val="600"/>
              </a:spcBef>
              <a:spcAft>
                <a:spcPts val="600"/>
              </a:spcAft>
              <a:buClr>
                <a:srgbClr val="E48312"/>
              </a:buClr>
              <a:defRPr/>
            </a:pPr>
            <a:r>
              <a:rPr lang="en-US" sz="2200" dirty="0">
                <a:solidFill>
                  <a:prstClr val="black">
                    <a:lumMod val="95000"/>
                    <a:lumOff val="5000"/>
                  </a:prstClr>
                </a:solidFill>
                <a:latin typeface="Calibri" panose="020F0502020204030204"/>
              </a:rPr>
              <a:t>Oral Presentations/Key Staff Interviews – Monday, Mar 18 – Wednesday, Mar 20</a:t>
            </a:r>
          </a:p>
          <a:p>
            <a:pPr marL="457200" lvl="1" indent="-223838">
              <a:spcBef>
                <a:spcPts val="600"/>
              </a:spcBef>
              <a:spcAft>
                <a:spcPts val="600"/>
              </a:spcAft>
              <a:buClr>
                <a:srgbClr val="E48312"/>
              </a:buClr>
              <a:defRPr/>
            </a:pPr>
            <a:r>
              <a:rPr lang="en-US" sz="2200" dirty="0">
                <a:solidFill>
                  <a:prstClr val="black">
                    <a:lumMod val="95000"/>
                    <a:lumOff val="5000"/>
                  </a:prstClr>
                </a:solidFill>
                <a:latin typeface="Calibri" panose="020F0502020204030204"/>
              </a:rPr>
              <a:t>Prepare Vendor Selection Report – Wednesday, Mar 27 – Monday, Apr 8</a:t>
            </a:r>
          </a:p>
          <a:p>
            <a:pPr marL="457200" lvl="1" indent="-223838">
              <a:spcBef>
                <a:spcPts val="600"/>
              </a:spcBef>
              <a:spcAft>
                <a:spcPts val="600"/>
              </a:spcAft>
              <a:buClr>
                <a:srgbClr val="E48312"/>
              </a:buClr>
              <a:defRPr/>
            </a:pPr>
            <a:r>
              <a:rPr lang="en-US" sz="2200" dirty="0">
                <a:solidFill>
                  <a:prstClr val="black">
                    <a:lumMod val="95000"/>
                    <a:lumOff val="5000"/>
                  </a:prstClr>
                </a:solidFill>
                <a:latin typeface="Calibri" panose="020F0502020204030204"/>
              </a:rPr>
              <a:t>Vendor Selection Report Review &amp; Approval – </a:t>
            </a:r>
            <a:r>
              <a:rPr lang="en-US" sz="2200" dirty="0">
                <a:solidFill>
                  <a:prstClr val="black">
                    <a:lumMod val="95000"/>
                    <a:lumOff val="5000"/>
                  </a:prstClr>
                </a:solidFill>
              </a:rPr>
              <a:t>Monday, Apr 8 </a:t>
            </a:r>
            <a:r>
              <a:rPr lang="en-US" sz="2200" dirty="0">
                <a:solidFill>
                  <a:prstClr val="black">
                    <a:lumMod val="95000"/>
                    <a:lumOff val="5000"/>
                  </a:prstClr>
                </a:solidFill>
                <a:latin typeface="Calibri" panose="020F0502020204030204"/>
              </a:rPr>
              <a:t>– Friday, Apr 12</a:t>
            </a:r>
          </a:p>
          <a:p>
            <a:pPr marL="457200" lvl="1" indent="-223838">
              <a:spcBef>
                <a:spcPts val="600"/>
              </a:spcBef>
              <a:spcAft>
                <a:spcPts val="600"/>
              </a:spcAft>
              <a:buClr>
                <a:srgbClr val="E48312"/>
              </a:buClr>
              <a:defRPr/>
            </a:pPr>
            <a:r>
              <a:rPr lang="en-US" sz="2200" dirty="0">
                <a:solidFill>
                  <a:prstClr val="black">
                    <a:lumMod val="95000"/>
                    <a:lumOff val="5000"/>
                  </a:prstClr>
                </a:solidFill>
                <a:latin typeface="Calibri" panose="020F0502020204030204"/>
              </a:rPr>
              <a:t>Release Notice of Intent to Award – </a:t>
            </a:r>
            <a:r>
              <a:rPr lang="en-US" sz="2200" dirty="0">
                <a:solidFill>
                  <a:prstClr val="black">
                    <a:lumMod val="95000"/>
                    <a:lumOff val="5000"/>
                  </a:prstClr>
                </a:solidFill>
              </a:rPr>
              <a:t>Friday, Apr 12</a:t>
            </a:r>
          </a:p>
          <a:p>
            <a:pPr marL="457200" lvl="1" indent="-223838">
              <a:spcBef>
                <a:spcPts val="600"/>
              </a:spcBef>
              <a:spcAft>
                <a:spcPts val="600"/>
              </a:spcAft>
              <a:buClr>
                <a:srgbClr val="E48312"/>
              </a:buClr>
              <a:defRPr/>
            </a:pPr>
            <a:r>
              <a:rPr lang="en-US" sz="2200" dirty="0">
                <a:solidFill>
                  <a:prstClr val="black">
                    <a:lumMod val="95000"/>
                    <a:lumOff val="5000"/>
                  </a:prstClr>
                </a:solidFill>
                <a:latin typeface="Calibri" panose="020F0502020204030204"/>
              </a:rPr>
              <a:t>Negotiations &amp; State, Federal &amp; JPA Approvals – Monday, Apr 15 – Friday, June 28</a:t>
            </a:r>
          </a:p>
          <a:p>
            <a:pPr marL="457200" lvl="1" indent="-223838">
              <a:spcBef>
                <a:spcPts val="600"/>
              </a:spcBef>
              <a:spcAft>
                <a:spcPts val="600"/>
              </a:spcAft>
              <a:buClr>
                <a:srgbClr val="E48312"/>
              </a:buClr>
              <a:defRPr/>
            </a:pPr>
            <a:r>
              <a:rPr lang="en-US" sz="2200" dirty="0">
                <a:solidFill>
                  <a:prstClr val="black">
                    <a:lumMod val="95000"/>
                    <a:lumOff val="5000"/>
                  </a:prstClr>
                </a:solidFill>
                <a:latin typeface="Calibri" panose="020F0502020204030204"/>
              </a:rPr>
              <a:t>QA Vendor Start Date – Monday, Jul 1</a:t>
            </a:r>
          </a:p>
          <a:p>
            <a:pPr marL="0" indent="0">
              <a:spcBef>
                <a:spcPts val="600"/>
              </a:spcBef>
              <a:spcAft>
                <a:spcPts val="600"/>
              </a:spcAft>
              <a:buClr>
                <a:srgbClr val="E48312"/>
              </a:buClr>
              <a:buNone/>
              <a:defRPr/>
            </a:pPr>
            <a:endParaRPr lang="en-US" sz="2200" dirty="0">
              <a:solidFill>
                <a:prstClr val="black">
                  <a:lumMod val="95000"/>
                  <a:lumOff val="5000"/>
                </a:prstClr>
              </a:solidFill>
              <a:latin typeface="Calibri" panose="020F0502020204030204"/>
            </a:endParaRPr>
          </a:p>
          <a:p>
            <a:pPr lvl="1">
              <a:spcBef>
                <a:spcPts val="600"/>
              </a:spcBef>
              <a:spcAft>
                <a:spcPts val="600"/>
              </a:spcAft>
              <a:buClr>
                <a:srgbClr val="E48312"/>
              </a:buClr>
              <a:defRPr/>
            </a:pPr>
            <a:endParaRPr lang="en-US" sz="2200" dirty="0">
              <a:solidFill>
                <a:prstClr val="black">
                  <a:lumMod val="95000"/>
                  <a:lumOff val="5000"/>
                </a:prstClr>
              </a:solidFill>
              <a:latin typeface="Calibri" panose="020F0502020204030204"/>
            </a:endParaRPr>
          </a:p>
          <a:p>
            <a:pPr>
              <a:spcBef>
                <a:spcPts val="600"/>
              </a:spcBef>
              <a:spcAft>
                <a:spcPts val="600"/>
              </a:spcAft>
              <a:buClr>
                <a:srgbClr val="E48312"/>
              </a:buClr>
              <a:defRPr/>
            </a:pPr>
            <a:endParaRPr lang="en-US" sz="2200" dirty="0">
              <a:solidFill>
                <a:prstClr val="black">
                  <a:lumMod val="95000"/>
                  <a:lumOff val="5000"/>
                </a:prstClr>
              </a:solidFill>
              <a:latin typeface="Calibri" panose="020F0502020204030204"/>
            </a:endParaRPr>
          </a:p>
        </p:txBody>
      </p:sp>
    </p:spTree>
    <p:extLst>
      <p:ext uri="{BB962C8B-B14F-4D97-AF65-F5344CB8AC3E}">
        <p14:creationId xmlns:p14="http://schemas.microsoft.com/office/powerpoint/2010/main" val="3846696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832778-A992-410F-AEC5-AA0E8557C24F}"/>
              </a:ext>
            </a:extLst>
          </p:cNvPr>
          <p:cNvSpPr>
            <a:spLocks noGrp="1"/>
          </p:cNvSpPr>
          <p:nvPr>
            <p:ph type="sldNum" sz="quarter" idx="12"/>
          </p:nvPr>
        </p:nvSpPr>
        <p:spPr/>
        <p:txBody>
          <a:bodyPr/>
          <a:lstStyle/>
          <a:p>
            <a:pPr defTabSz="457200">
              <a:defRPr/>
            </a:pPr>
            <a:fld id="{C20372A8-36C0-474D-8B88-FD44E404F49B}" type="slidenum">
              <a:rPr lang="en-US">
                <a:latin typeface="Calibri" panose="020F0502020204030204"/>
              </a:rPr>
              <a:pPr defTabSz="457200">
                <a:defRPr/>
              </a:pPr>
              <a:t>26</a:t>
            </a:fld>
            <a:endParaRPr lang="en-US" dirty="0">
              <a:latin typeface="Calibri" panose="020F0502020204030204"/>
            </a:endParaRPr>
          </a:p>
        </p:txBody>
      </p:sp>
      <p:sp>
        <p:nvSpPr>
          <p:cNvPr id="5" name="TextBox 4">
            <a:extLst>
              <a:ext uri="{FF2B5EF4-FFF2-40B4-BE49-F238E27FC236}">
                <a16:creationId xmlns:a16="http://schemas.microsoft.com/office/drawing/2014/main" id="{7FDB9FB6-D72F-4263-8A98-107BC01B0730}"/>
              </a:ext>
            </a:extLst>
          </p:cNvPr>
          <p:cNvSpPr txBox="1"/>
          <p:nvPr/>
        </p:nvSpPr>
        <p:spPr>
          <a:xfrm>
            <a:off x="3045652" y="309832"/>
            <a:ext cx="6010275" cy="523220"/>
          </a:xfrm>
          <a:prstGeom prst="rect">
            <a:avLst/>
          </a:prstGeom>
          <a:noFill/>
        </p:spPr>
        <p:txBody>
          <a:bodyPr wrap="square" rtlCol="0">
            <a:spAutoFit/>
          </a:bodyPr>
          <a:lstStyle/>
          <a:p>
            <a:pPr defTabSz="457200">
              <a:defRPr/>
            </a:pPr>
            <a:r>
              <a:rPr lang="en-US" sz="2800" dirty="0">
                <a:solidFill>
                  <a:srgbClr val="000000"/>
                </a:solidFill>
                <a:latin typeface="Calibri" panose="020F0502020204030204"/>
              </a:rPr>
              <a:t>Other CalSAWS Potential Procurements</a:t>
            </a:r>
          </a:p>
        </p:txBody>
      </p:sp>
      <p:sp>
        <p:nvSpPr>
          <p:cNvPr id="4" name="Content Placeholder 1">
            <a:extLst>
              <a:ext uri="{FF2B5EF4-FFF2-40B4-BE49-F238E27FC236}">
                <a16:creationId xmlns:a16="http://schemas.microsoft.com/office/drawing/2014/main" id="{ADA7C9AF-7D06-4170-BBA4-AAC2B980EBD0}"/>
              </a:ext>
            </a:extLst>
          </p:cNvPr>
          <p:cNvSpPr txBox="1">
            <a:spLocks/>
          </p:cNvSpPr>
          <p:nvPr/>
        </p:nvSpPr>
        <p:spPr>
          <a:xfrm>
            <a:off x="1199073" y="1095555"/>
            <a:ext cx="9937629" cy="5106839"/>
          </a:xfrm>
          <a:prstGeom prst="rect">
            <a:avLst/>
          </a:prstGeom>
          <a:noFill/>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33363" indent="-233363">
              <a:spcBef>
                <a:spcPts val="600"/>
              </a:spcBef>
              <a:spcAft>
                <a:spcPts val="600"/>
              </a:spcAft>
              <a:buClr>
                <a:srgbClr val="E48312"/>
              </a:buClr>
              <a:buFont typeface="Wingdings" panose="05000000000000000000" pitchFamily="2" charset="2"/>
              <a:buChar char="Ø"/>
              <a:defRPr/>
            </a:pPr>
            <a:r>
              <a:rPr lang="en-US" sz="2800" dirty="0">
                <a:solidFill>
                  <a:prstClr val="black">
                    <a:lumMod val="95000"/>
                    <a:lumOff val="5000"/>
                  </a:prstClr>
                </a:solidFill>
              </a:rPr>
              <a:t>Consolidated Portal/Mobile App</a:t>
            </a:r>
            <a:endParaRPr lang="en-US" sz="2800" dirty="0">
              <a:solidFill>
                <a:prstClr val="black">
                  <a:lumMod val="95000"/>
                  <a:lumOff val="5000"/>
                </a:prstClr>
              </a:solidFill>
              <a:latin typeface="Calibri" panose="020F0502020204030204"/>
            </a:endParaRPr>
          </a:p>
          <a:p>
            <a:pPr marL="233363" indent="-233363">
              <a:spcBef>
                <a:spcPts val="600"/>
              </a:spcBef>
              <a:spcAft>
                <a:spcPts val="600"/>
              </a:spcAft>
              <a:buClr>
                <a:srgbClr val="E48312"/>
              </a:buClr>
              <a:buFont typeface="Wingdings" panose="05000000000000000000" pitchFamily="2" charset="2"/>
              <a:buChar char="Ø"/>
              <a:defRPr/>
            </a:pPr>
            <a:r>
              <a:rPr lang="en-US" sz="2800" dirty="0">
                <a:solidFill>
                  <a:prstClr val="black">
                    <a:lumMod val="95000"/>
                    <a:lumOff val="5000"/>
                  </a:prstClr>
                </a:solidFill>
                <a:latin typeface="Calibri" panose="020F0502020204030204"/>
              </a:rPr>
              <a:t>CalWIN OCM, Training and Implementation Support</a:t>
            </a:r>
          </a:p>
          <a:p>
            <a:pPr marL="233363" indent="-233363">
              <a:spcBef>
                <a:spcPts val="600"/>
              </a:spcBef>
              <a:spcAft>
                <a:spcPts val="600"/>
              </a:spcAft>
              <a:buClr>
                <a:srgbClr val="E48312"/>
              </a:buClr>
              <a:buFont typeface="Wingdings" panose="05000000000000000000" pitchFamily="2" charset="2"/>
              <a:buChar char="Ø"/>
              <a:defRPr/>
            </a:pPr>
            <a:r>
              <a:rPr lang="en-US" sz="2800" dirty="0">
                <a:solidFill>
                  <a:prstClr val="black">
                    <a:lumMod val="95000"/>
                    <a:lumOff val="5000"/>
                  </a:prstClr>
                </a:solidFill>
                <a:latin typeface="Calibri" panose="020F0502020204030204"/>
              </a:rPr>
              <a:t>Contact Center (TBD)</a:t>
            </a:r>
          </a:p>
          <a:p>
            <a:pPr marL="233363" indent="-233363">
              <a:spcBef>
                <a:spcPts val="600"/>
              </a:spcBef>
              <a:spcAft>
                <a:spcPts val="600"/>
              </a:spcAft>
              <a:buClr>
                <a:srgbClr val="E48312"/>
              </a:buClr>
              <a:buFont typeface="Wingdings" panose="05000000000000000000" pitchFamily="2" charset="2"/>
              <a:buChar char="Ø"/>
              <a:defRPr/>
            </a:pPr>
            <a:r>
              <a:rPr lang="en-US" sz="2800" dirty="0">
                <a:solidFill>
                  <a:prstClr val="black">
                    <a:lumMod val="95000"/>
                    <a:lumOff val="5000"/>
                  </a:prstClr>
                </a:solidFill>
                <a:latin typeface="Calibri" panose="020F0502020204030204"/>
              </a:rPr>
              <a:t>FCED</a:t>
            </a:r>
          </a:p>
          <a:p>
            <a:pPr marL="233363" indent="-233363">
              <a:spcBef>
                <a:spcPts val="600"/>
              </a:spcBef>
              <a:spcAft>
                <a:spcPts val="600"/>
              </a:spcAft>
              <a:buClr>
                <a:srgbClr val="E48312"/>
              </a:buClr>
              <a:buFont typeface="Wingdings" panose="05000000000000000000" pitchFamily="2" charset="2"/>
              <a:buChar char="Ø"/>
              <a:defRPr/>
            </a:pPr>
            <a:r>
              <a:rPr lang="en-US" sz="2800" dirty="0">
                <a:solidFill>
                  <a:prstClr val="black">
                    <a:lumMod val="95000"/>
                    <a:lumOff val="5000"/>
                  </a:prstClr>
                </a:solidFill>
                <a:latin typeface="Calibri" panose="020F0502020204030204"/>
              </a:rPr>
              <a:t>Planning Vendor for CalSAWS 58-County M&amp;O Procurement</a:t>
            </a:r>
          </a:p>
          <a:p>
            <a:pPr marL="233363" indent="-233363">
              <a:spcBef>
                <a:spcPts val="600"/>
              </a:spcBef>
              <a:spcAft>
                <a:spcPts val="600"/>
              </a:spcAft>
              <a:buClr>
                <a:srgbClr val="E48312"/>
              </a:buClr>
              <a:buFont typeface="Wingdings" panose="05000000000000000000" pitchFamily="2" charset="2"/>
              <a:buChar char="Ø"/>
              <a:defRPr/>
            </a:pPr>
            <a:r>
              <a:rPr lang="en-US" sz="2800" dirty="0">
                <a:solidFill>
                  <a:prstClr val="black">
                    <a:lumMod val="95000"/>
                    <a:lumOff val="5000"/>
                  </a:prstClr>
                </a:solidFill>
                <a:latin typeface="Calibri" panose="020F0502020204030204"/>
              </a:rPr>
              <a:t>CalSAWS 58-County M&amp;O Vendor</a:t>
            </a:r>
          </a:p>
          <a:p>
            <a:pPr marL="0" indent="0">
              <a:spcBef>
                <a:spcPts val="600"/>
              </a:spcBef>
              <a:spcAft>
                <a:spcPts val="600"/>
              </a:spcAft>
              <a:buClr>
                <a:srgbClr val="E48312"/>
              </a:buClr>
              <a:buNone/>
              <a:defRPr/>
            </a:pPr>
            <a:endParaRPr lang="en-US" sz="2800" dirty="0">
              <a:solidFill>
                <a:prstClr val="black">
                  <a:lumMod val="95000"/>
                  <a:lumOff val="5000"/>
                </a:prstClr>
              </a:solidFill>
              <a:latin typeface="Calibri" panose="020F0502020204030204"/>
            </a:endParaRPr>
          </a:p>
          <a:p>
            <a:pPr lvl="1">
              <a:spcBef>
                <a:spcPts val="600"/>
              </a:spcBef>
              <a:spcAft>
                <a:spcPts val="600"/>
              </a:spcAft>
              <a:buClr>
                <a:srgbClr val="E48312"/>
              </a:buClr>
              <a:defRPr/>
            </a:pPr>
            <a:endParaRPr lang="en-US" sz="2400" dirty="0">
              <a:solidFill>
                <a:prstClr val="black">
                  <a:lumMod val="95000"/>
                  <a:lumOff val="5000"/>
                </a:prstClr>
              </a:solidFill>
              <a:latin typeface="Calibri" panose="020F0502020204030204"/>
            </a:endParaRPr>
          </a:p>
          <a:p>
            <a:pPr>
              <a:spcBef>
                <a:spcPts val="600"/>
              </a:spcBef>
              <a:spcAft>
                <a:spcPts val="600"/>
              </a:spcAft>
              <a:buClr>
                <a:srgbClr val="E48312"/>
              </a:buClr>
              <a:defRPr/>
            </a:pPr>
            <a:endParaRPr lang="en-US" sz="2800" dirty="0">
              <a:solidFill>
                <a:prstClr val="black">
                  <a:lumMod val="95000"/>
                  <a:lumOff val="5000"/>
                </a:prstClr>
              </a:solidFill>
              <a:latin typeface="Calibri" panose="020F0502020204030204"/>
            </a:endParaRPr>
          </a:p>
        </p:txBody>
      </p:sp>
    </p:spTree>
    <p:extLst>
      <p:ext uri="{BB962C8B-B14F-4D97-AF65-F5344CB8AC3E}">
        <p14:creationId xmlns:p14="http://schemas.microsoft.com/office/powerpoint/2010/main" val="2390647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3E8634-B066-44B9-B04C-0C9152E6A099}"/>
              </a:ext>
            </a:extLst>
          </p:cNvPr>
          <p:cNvSpPr>
            <a:spLocks noGrp="1"/>
          </p:cNvSpPr>
          <p:nvPr>
            <p:ph type="sldNum" sz="quarter" idx="12"/>
          </p:nvPr>
        </p:nvSpPr>
        <p:spPr/>
        <p:txBody>
          <a:bodyPr/>
          <a:lstStyle/>
          <a:p>
            <a:fld id="{C20372A8-36C0-474D-8B88-FD44E404F49B}" type="slidenum">
              <a:rPr lang="en-US" smtClean="0"/>
              <a:t>27</a:t>
            </a:fld>
            <a:endParaRPr lang="en-US" dirty="0"/>
          </a:p>
        </p:txBody>
      </p:sp>
      <p:sp>
        <p:nvSpPr>
          <p:cNvPr id="3" name="Rectangle 2">
            <a:extLst>
              <a:ext uri="{FF2B5EF4-FFF2-40B4-BE49-F238E27FC236}">
                <a16:creationId xmlns:a16="http://schemas.microsoft.com/office/drawing/2014/main" id="{42D4E78D-AF26-42A4-BE41-735AFEB0509C}"/>
              </a:ext>
            </a:extLst>
          </p:cNvPr>
          <p:cNvSpPr/>
          <p:nvPr/>
        </p:nvSpPr>
        <p:spPr>
          <a:xfrm>
            <a:off x="969108" y="2596875"/>
            <a:ext cx="10648941" cy="646331"/>
          </a:xfrm>
          <a:prstGeom prst="rect">
            <a:avLst/>
          </a:prstGeom>
        </p:spPr>
        <p:txBody>
          <a:bodyPr wrap="none">
            <a:spAutoFit/>
          </a:bodyPr>
          <a:lstStyle/>
          <a:p>
            <a:r>
              <a:rPr lang="en-US" sz="3600" spc="-50" dirty="0">
                <a:solidFill>
                  <a:srgbClr val="0070C0"/>
                </a:solidFill>
                <a:ea typeface="+mj-ea"/>
                <a:cs typeface="+mj-cs"/>
              </a:rPr>
              <a:t>Update on Amazon Connect and Discussion on Next Steps</a:t>
            </a:r>
            <a:endParaRPr lang="en-US" dirty="0"/>
          </a:p>
        </p:txBody>
      </p:sp>
    </p:spTree>
    <p:extLst>
      <p:ext uri="{BB962C8B-B14F-4D97-AF65-F5344CB8AC3E}">
        <p14:creationId xmlns:p14="http://schemas.microsoft.com/office/powerpoint/2010/main" val="2650822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4452F027-8C79-4E82-8ED1-2433B2A472C9}"/>
              </a:ext>
            </a:extLst>
          </p:cNvPr>
          <p:cNvPicPr>
            <a:picLocks noChangeAspect="1"/>
          </p:cNvPicPr>
          <p:nvPr/>
        </p:nvPicPr>
        <p:blipFill>
          <a:blip r:embed="rId3"/>
          <a:stretch>
            <a:fillRect/>
          </a:stretch>
        </p:blipFill>
        <p:spPr>
          <a:xfrm>
            <a:off x="448394" y="3635285"/>
            <a:ext cx="3311281" cy="2256431"/>
          </a:xfrm>
          <a:prstGeom prst="rect">
            <a:avLst/>
          </a:prstGeom>
        </p:spPr>
      </p:pic>
      <p:pic>
        <p:nvPicPr>
          <p:cNvPr id="1028" name="Picture 4" descr="C:\Users\naveedu\AppData\Local\Temp\SNAGHTML56f1a9e.PNG">
            <a:extLst>
              <a:ext uri="{FF2B5EF4-FFF2-40B4-BE49-F238E27FC236}">
                <a16:creationId xmlns:a16="http://schemas.microsoft.com/office/drawing/2014/main" id="{32B46EB7-0FFD-4464-A6BE-871AB73694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9285" y="2307623"/>
            <a:ext cx="3406198" cy="35211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naveedu\AppData\Local\Temp\SNAGHTML57fee6b.PNG">
            <a:extLst>
              <a:ext uri="{FF2B5EF4-FFF2-40B4-BE49-F238E27FC236}">
                <a16:creationId xmlns:a16="http://schemas.microsoft.com/office/drawing/2014/main" id="{85FB639F-EA5F-4D26-90F6-79BE7E7A7E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6362" y="5157603"/>
            <a:ext cx="840505" cy="26881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48F28A68-239F-4A3C-A7EC-C9C57789E7A5}"/>
              </a:ext>
            </a:extLst>
          </p:cNvPr>
          <p:cNvSpPr txBox="1"/>
          <p:nvPr/>
        </p:nvSpPr>
        <p:spPr>
          <a:xfrm>
            <a:off x="1712003" y="5312469"/>
            <a:ext cx="834863" cy="400110"/>
          </a:xfrm>
          <a:prstGeom prst="rect">
            <a:avLst/>
          </a:prstGeom>
          <a:noFill/>
        </p:spPr>
        <p:txBody>
          <a:bodyPr wrap="square" rtlCol="0">
            <a:spAutoFit/>
          </a:bodyPr>
          <a:lstStyle/>
          <a:p>
            <a:r>
              <a:rPr lang="en-US" sz="2000" b="1" dirty="0">
                <a:solidFill>
                  <a:srgbClr val="159DD5"/>
                </a:solidFill>
                <a:latin typeface="Britannic Bold" panose="020B0903060703020204" pitchFamily="34" charset="0"/>
              </a:rPr>
              <a:t>Cisco</a:t>
            </a:r>
          </a:p>
        </p:txBody>
      </p:sp>
      <p:pic>
        <p:nvPicPr>
          <p:cNvPr id="32" name="Picture 2" descr="C:\Users\naveedu\AppData\Local\Temp\SNAGHTML56a483e.PNG">
            <a:extLst>
              <a:ext uri="{FF2B5EF4-FFF2-40B4-BE49-F238E27FC236}">
                <a16:creationId xmlns:a16="http://schemas.microsoft.com/office/drawing/2014/main" id="{102A2F9E-6896-455E-812C-07AFD4B96E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9846" y="930340"/>
            <a:ext cx="2810699" cy="38213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naveedu\AppData\Local\Temp\SNAGHTML56a483e.PNG">
            <a:extLst>
              <a:ext uri="{FF2B5EF4-FFF2-40B4-BE49-F238E27FC236}">
                <a16:creationId xmlns:a16="http://schemas.microsoft.com/office/drawing/2014/main" id="{87587EFD-AEA1-4383-A4A2-A7CD7D4304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917" y="930341"/>
            <a:ext cx="3003113" cy="4077401"/>
          </a:xfrm>
          <a:prstGeom prst="rect">
            <a:avLst/>
          </a:prstGeom>
          <a:noFill/>
          <a:extLst>
            <a:ext uri="{909E8E84-426E-40DD-AFC4-6F175D3DCCD1}">
              <a14:hiddenFill xmlns:a14="http://schemas.microsoft.com/office/drawing/2010/main">
                <a:solidFill>
                  <a:srgbClr val="FFFFFF"/>
                </a:solidFill>
              </a14:hiddenFill>
            </a:ext>
          </a:extLst>
        </p:spPr>
      </p:pic>
      <p:sp>
        <p:nvSpPr>
          <p:cNvPr id="41" name="Right Brace 40">
            <a:extLst>
              <a:ext uri="{FF2B5EF4-FFF2-40B4-BE49-F238E27FC236}">
                <a16:creationId xmlns:a16="http://schemas.microsoft.com/office/drawing/2014/main" id="{DD44DE1A-DD62-492A-99AD-4B748ABDEAE6}"/>
              </a:ext>
            </a:extLst>
          </p:cNvPr>
          <p:cNvSpPr/>
          <p:nvPr/>
        </p:nvSpPr>
        <p:spPr bwMode="auto">
          <a:xfrm>
            <a:off x="3154343" y="1978190"/>
            <a:ext cx="221069" cy="716016"/>
          </a:xfrm>
          <a:prstGeom prst="rightBrace">
            <a:avLst>
              <a:gd name="adj1" fmla="val 8333"/>
              <a:gd name="adj2" fmla="val 47270"/>
            </a:avLst>
          </a:prstGeom>
          <a:noFill/>
          <a:ln w="12700" cap="flat" cmpd="sng" algn="ctr">
            <a:solidFill>
              <a:srgbClr val="00B050"/>
            </a:solidFill>
            <a:prstDash val="solid"/>
            <a:round/>
            <a:headEnd type="none" w="med" len="med"/>
            <a:tailEnd type="none" w="med" len="med"/>
          </a:ln>
          <a:effectLst/>
        </p:spPr>
        <p:txBody>
          <a:bodyPr vert="horz" wrap="square" lIns="90488" tIns="44451" rIns="90488" bIns="44451" numCol="1" rtlCol="0" anchor="t" anchorCtr="0" compatLnSpc="1">
            <a:prstTxWarp prst="textNoShape">
              <a:avLst/>
            </a:prstTxWarp>
          </a:bodyPr>
          <a:lstStyle/>
          <a:p>
            <a:pPr marL="342891" indent="-342891" eaLnBrk="0" fontAlgn="base" hangingPunct="0">
              <a:lnSpc>
                <a:spcPct val="90000"/>
              </a:lnSpc>
              <a:spcBef>
                <a:spcPct val="20000"/>
              </a:spcBef>
              <a:spcAft>
                <a:spcPct val="0"/>
              </a:spcAft>
              <a:buClr>
                <a:schemeClr val="tx1"/>
              </a:buClr>
            </a:pPr>
            <a:endParaRPr lang="en-US" sz="1400" dirty="0">
              <a:solidFill>
                <a:srgbClr val="006699"/>
              </a:solidFill>
              <a:latin typeface="Arial" charset="0"/>
            </a:endParaRPr>
          </a:p>
        </p:txBody>
      </p:sp>
      <p:sp>
        <p:nvSpPr>
          <p:cNvPr id="43" name="Right Brace 42">
            <a:extLst>
              <a:ext uri="{FF2B5EF4-FFF2-40B4-BE49-F238E27FC236}">
                <a16:creationId xmlns:a16="http://schemas.microsoft.com/office/drawing/2014/main" id="{FAC5E878-DC7B-4757-A09F-FBE414E65DFE}"/>
              </a:ext>
            </a:extLst>
          </p:cNvPr>
          <p:cNvSpPr/>
          <p:nvPr/>
        </p:nvSpPr>
        <p:spPr bwMode="auto">
          <a:xfrm>
            <a:off x="2971265" y="1224595"/>
            <a:ext cx="216165" cy="691581"/>
          </a:xfrm>
          <a:prstGeom prst="rightBrace">
            <a:avLst/>
          </a:prstGeom>
          <a:noFill/>
          <a:ln w="12700" cap="flat" cmpd="sng" algn="ctr">
            <a:solidFill>
              <a:srgbClr val="00B050"/>
            </a:solidFill>
            <a:prstDash val="solid"/>
            <a:round/>
            <a:headEnd type="none" w="med" len="med"/>
            <a:tailEnd type="none" w="med" len="med"/>
          </a:ln>
          <a:effectLst/>
        </p:spPr>
        <p:txBody>
          <a:bodyPr vert="horz" wrap="square" lIns="90488" tIns="44451" rIns="90488" bIns="44451" numCol="1" rtlCol="0" anchor="t" anchorCtr="0" compatLnSpc="1">
            <a:prstTxWarp prst="textNoShape">
              <a:avLst/>
            </a:prstTxWarp>
          </a:bodyPr>
          <a:lstStyle/>
          <a:p>
            <a:pPr marL="342891" indent="-342891" eaLnBrk="0" fontAlgn="base" hangingPunct="0">
              <a:lnSpc>
                <a:spcPct val="90000"/>
              </a:lnSpc>
              <a:spcBef>
                <a:spcPct val="20000"/>
              </a:spcBef>
              <a:spcAft>
                <a:spcPct val="0"/>
              </a:spcAft>
              <a:buClr>
                <a:schemeClr val="tx1"/>
              </a:buClr>
            </a:pPr>
            <a:endParaRPr lang="en-US" sz="1400" dirty="0">
              <a:solidFill>
                <a:srgbClr val="006699"/>
              </a:solidFill>
              <a:latin typeface="Arial" charset="0"/>
            </a:endParaRPr>
          </a:p>
        </p:txBody>
      </p:sp>
      <p:sp>
        <p:nvSpPr>
          <p:cNvPr id="39" name="Right Brace 38">
            <a:extLst>
              <a:ext uri="{FF2B5EF4-FFF2-40B4-BE49-F238E27FC236}">
                <a16:creationId xmlns:a16="http://schemas.microsoft.com/office/drawing/2014/main" id="{E31A4086-FC73-4E0D-B583-07881FAFE6D9}"/>
              </a:ext>
            </a:extLst>
          </p:cNvPr>
          <p:cNvSpPr/>
          <p:nvPr/>
        </p:nvSpPr>
        <p:spPr bwMode="auto">
          <a:xfrm rot="10800000">
            <a:off x="8842374" y="1978190"/>
            <a:ext cx="221069" cy="716016"/>
          </a:xfrm>
          <a:prstGeom prst="rightBrace">
            <a:avLst>
              <a:gd name="adj1" fmla="val 8333"/>
              <a:gd name="adj2" fmla="val 53991"/>
            </a:avLst>
          </a:prstGeom>
          <a:noFill/>
          <a:ln w="12700" cap="flat" cmpd="sng" algn="ctr">
            <a:solidFill>
              <a:srgbClr val="00B0F0"/>
            </a:solidFill>
            <a:prstDash val="solid"/>
            <a:round/>
            <a:headEnd type="none" w="med" len="med"/>
            <a:tailEnd type="none" w="med" len="med"/>
          </a:ln>
          <a:effectLst/>
        </p:spPr>
        <p:txBody>
          <a:bodyPr vert="horz" wrap="square" lIns="90488" tIns="44451" rIns="90488" bIns="44451" numCol="1" rtlCol="0" anchor="t" anchorCtr="0" compatLnSpc="1">
            <a:prstTxWarp prst="textNoShape">
              <a:avLst/>
            </a:prstTxWarp>
          </a:bodyPr>
          <a:lstStyle/>
          <a:p>
            <a:pPr marL="342891" indent="-342891" eaLnBrk="0" fontAlgn="base" hangingPunct="0">
              <a:lnSpc>
                <a:spcPct val="90000"/>
              </a:lnSpc>
              <a:spcBef>
                <a:spcPct val="20000"/>
              </a:spcBef>
              <a:spcAft>
                <a:spcPct val="0"/>
              </a:spcAft>
              <a:buClr>
                <a:schemeClr val="tx1"/>
              </a:buClr>
            </a:pPr>
            <a:endParaRPr lang="en-US" sz="1400" dirty="0">
              <a:solidFill>
                <a:srgbClr val="006699"/>
              </a:solidFill>
              <a:latin typeface="Arial" charset="0"/>
            </a:endParaRPr>
          </a:p>
        </p:txBody>
      </p:sp>
      <p:sp>
        <p:nvSpPr>
          <p:cNvPr id="40" name="Right Brace 39">
            <a:extLst>
              <a:ext uri="{FF2B5EF4-FFF2-40B4-BE49-F238E27FC236}">
                <a16:creationId xmlns:a16="http://schemas.microsoft.com/office/drawing/2014/main" id="{ED026DFD-6BE2-4C77-AA9A-2EFCEE81DE13}"/>
              </a:ext>
            </a:extLst>
          </p:cNvPr>
          <p:cNvSpPr/>
          <p:nvPr/>
        </p:nvSpPr>
        <p:spPr bwMode="auto">
          <a:xfrm rot="10800000">
            <a:off x="9136000" y="1224595"/>
            <a:ext cx="225401" cy="643605"/>
          </a:xfrm>
          <a:prstGeom prst="rightBrace">
            <a:avLst/>
          </a:prstGeom>
          <a:noFill/>
          <a:ln w="12700" cap="flat" cmpd="sng" algn="ctr">
            <a:solidFill>
              <a:srgbClr val="00B0F0"/>
            </a:solidFill>
            <a:prstDash val="solid"/>
            <a:round/>
            <a:headEnd type="none" w="med" len="med"/>
            <a:tailEnd type="none" w="med" len="med"/>
          </a:ln>
          <a:effectLst/>
        </p:spPr>
        <p:txBody>
          <a:bodyPr vert="horz" wrap="square" lIns="90488" tIns="44451" rIns="90488" bIns="44451" numCol="1" rtlCol="0" anchor="t" anchorCtr="0" compatLnSpc="1">
            <a:prstTxWarp prst="textNoShape">
              <a:avLst/>
            </a:prstTxWarp>
          </a:bodyPr>
          <a:lstStyle/>
          <a:p>
            <a:pPr marL="342891" indent="-342891" eaLnBrk="0" fontAlgn="base" hangingPunct="0">
              <a:lnSpc>
                <a:spcPct val="90000"/>
              </a:lnSpc>
              <a:spcBef>
                <a:spcPct val="20000"/>
              </a:spcBef>
              <a:spcAft>
                <a:spcPct val="0"/>
              </a:spcAft>
              <a:buClr>
                <a:schemeClr val="tx1"/>
              </a:buClr>
            </a:pPr>
            <a:endParaRPr lang="en-US" sz="1400" dirty="0">
              <a:solidFill>
                <a:srgbClr val="006699"/>
              </a:solidFill>
              <a:latin typeface="Arial" charset="0"/>
            </a:endParaRPr>
          </a:p>
        </p:txBody>
      </p:sp>
      <p:cxnSp>
        <p:nvCxnSpPr>
          <p:cNvPr id="21" name="Straight Arrow Connector 20">
            <a:extLst>
              <a:ext uri="{FF2B5EF4-FFF2-40B4-BE49-F238E27FC236}">
                <a16:creationId xmlns:a16="http://schemas.microsoft.com/office/drawing/2014/main" id="{B250D878-446D-41E0-80F5-5E15F7E580E8}"/>
              </a:ext>
            </a:extLst>
          </p:cNvPr>
          <p:cNvCxnSpPr>
            <a:cxnSpLocks/>
            <a:endCxn id="57" idx="1"/>
          </p:cNvCxnSpPr>
          <p:nvPr/>
        </p:nvCxnSpPr>
        <p:spPr bwMode="auto">
          <a:xfrm>
            <a:off x="3445817" y="2113821"/>
            <a:ext cx="1795199" cy="0"/>
          </a:xfrm>
          <a:prstGeom prst="straightConnector1">
            <a:avLst/>
          </a:prstGeom>
          <a:noFill/>
          <a:ln w="12700" cap="flat" cmpd="sng" algn="ctr">
            <a:solidFill>
              <a:srgbClr val="00B050"/>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8E9A3AE5-43B6-432D-BB5C-0B4DD842B4FF}"/>
              </a:ext>
            </a:extLst>
          </p:cNvPr>
          <p:cNvCxnSpPr>
            <a:cxnSpLocks/>
          </p:cNvCxnSpPr>
          <p:nvPr/>
        </p:nvCxnSpPr>
        <p:spPr bwMode="auto">
          <a:xfrm>
            <a:off x="6903976" y="2287723"/>
            <a:ext cx="1860097" cy="19900"/>
          </a:xfrm>
          <a:prstGeom prst="straightConnector1">
            <a:avLst/>
          </a:prstGeom>
          <a:noFill/>
          <a:ln w="12700" cap="flat" cmpd="sng" algn="ctr">
            <a:solidFill>
              <a:srgbClr val="00B0F0"/>
            </a:solidFill>
            <a:prstDash val="solid"/>
            <a:round/>
            <a:headEnd type="none" w="med" len="med"/>
            <a:tailEnd type="triangle"/>
          </a:ln>
          <a:effectLst/>
        </p:spPr>
      </p:cxnSp>
      <p:sp>
        <p:nvSpPr>
          <p:cNvPr id="58" name="Right Brace 57">
            <a:extLst>
              <a:ext uri="{FF2B5EF4-FFF2-40B4-BE49-F238E27FC236}">
                <a16:creationId xmlns:a16="http://schemas.microsoft.com/office/drawing/2014/main" id="{2F09745E-9345-4025-8D0D-6C895A76125A}"/>
              </a:ext>
            </a:extLst>
          </p:cNvPr>
          <p:cNvSpPr/>
          <p:nvPr/>
        </p:nvSpPr>
        <p:spPr bwMode="auto">
          <a:xfrm>
            <a:off x="3269466" y="2795402"/>
            <a:ext cx="241899" cy="593839"/>
          </a:xfrm>
          <a:prstGeom prst="rightBrace">
            <a:avLst/>
          </a:prstGeom>
          <a:noFill/>
          <a:ln w="12700" cap="flat" cmpd="sng" algn="ctr">
            <a:solidFill>
              <a:srgbClr val="00B050"/>
            </a:solidFill>
            <a:prstDash val="solid"/>
            <a:round/>
            <a:headEnd type="none" w="med" len="med"/>
            <a:tailEnd type="none" w="med" len="med"/>
          </a:ln>
          <a:effectLst/>
        </p:spPr>
        <p:txBody>
          <a:bodyPr vert="horz" wrap="square" lIns="90488" tIns="44451" rIns="90488" bIns="44451" numCol="1" rtlCol="0" anchor="t" anchorCtr="0" compatLnSpc="1">
            <a:prstTxWarp prst="textNoShape">
              <a:avLst/>
            </a:prstTxWarp>
          </a:bodyPr>
          <a:lstStyle/>
          <a:p>
            <a:pPr marL="342891" indent="-342891" eaLnBrk="0" fontAlgn="base" hangingPunct="0">
              <a:lnSpc>
                <a:spcPct val="90000"/>
              </a:lnSpc>
              <a:spcBef>
                <a:spcPct val="20000"/>
              </a:spcBef>
              <a:spcAft>
                <a:spcPct val="0"/>
              </a:spcAft>
              <a:buClr>
                <a:schemeClr val="tx1"/>
              </a:buClr>
            </a:pPr>
            <a:endParaRPr lang="en-US" sz="1400" dirty="0">
              <a:solidFill>
                <a:srgbClr val="006699"/>
              </a:solidFill>
              <a:latin typeface="Arial" charset="0"/>
            </a:endParaRPr>
          </a:p>
        </p:txBody>
      </p:sp>
      <p:sp>
        <p:nvSpPr>
          <p:cNvPr id="69" name="Right Brace 68">
            <a:extLst>
              <a:ext uri="{FF2B5EF4-FFF2-40B4-BE49-F238E27FC236}">
                <a16:creationId xmlns:a16="http://schemas.microsoft.com/office/drawing/2014/main" id="{77C78C6B-97B8-409A-ACA2-C4454254B1CA}"/>
              </a:ext>
            </a:extLst>
          </p:cNvPr>
          <p:cNvSpPr/>
          <p:nvPr/>
        </p:nvSpPr>
        <p:spPr bwMode="auto">
          <a:xfrm>
            <a:off x="3622435" y="3423113"/>
            <a:ext cx="263532" cy="1320717"/>
          </a:xfrm>
          <a:prstGeom prst="rightBrace">
            <a:avLst>
              <a:gd name="adj1" fmla="val 8333"/>
              <a:gd name="adj2" fmla="val 48186"/>
            </a:avLst>
          </a:prstGeom>
          <a:noFill/>
          <a:ln w="12700" cap="flat" cmpd="sng" algn="ctr">
            <a:solidFill>
              <a:srgbClr val="00B050"/>
            </a:solidFill>
            <a:prstDash val="solid"/>
            <a:round/>
            <a:headEnd type="none" w="med" len="med"/>
            <a:tailEnd type="none" w="med" len="med"/>
          </a:ln>
          <a:effectLst/>
        </p:spPr>
        <p:txBody>
          <a:bodyPr vert="horz" wrap="square" lIns="90488" tIns="44451" rIns="90488" bIns="44451" numCol="1" rtlCol="0" anchor="t" anchorCtr="0" compatLnSpc="1">
            <a:prstTxWarp prst="textNoShape">
              <a:avLst/>
            </a:prstTxWarp>
          </a:bodyPr>
          <a:lstStyle/>
          <a:p>
            <a:pPr marL="342891" indent="-342891" eaLnBrk="0" fontAlgn="base" hangingPunct="0">
              <a:lnSpc>
                <a:spcPct val="90000"/>
              </a:lnSpc>
              <a:spcBef>
                <a:spcPct val="20000"/>
              </a:spcBef>
              <a:spcAft>
                <a:spcPct val="0"/>
              </a:spcAft>
              <a:buClr>
                <a:schemeClr val="tx1"/>
              </a:buClr>
            </a:pPr>
            <a:endParaRPr lang="en-US" sz="1400" dirty="0">
              <a:solidFill>
                <a:srgbClr val="006699"/>
              </a:solidFill>
              <a:latin typeface="Arial" charset="0"/>
            </a:endParaRPr>
          </a:p>
        </p:txBody>
      </p:sp>
      <p:cxnSp>
        <p:nvCxnSpPr>
          <p:cNvPr id="70" name="Straight Arrow Connector 69">
            <a:extLst>
              <a:ext uri="{FF2B5EF4-FFF2-40B4-BE49-F238E27FC236}">
                <a16:creationId xmlns:a16="http://schemas.microsoft.com/office/drawing/2014/main" id="{E9156C38-7D73-4574-AC06-3EC47BC4B509}"/>
              </a:ext>
            </a:extLst>
          </p:cNvPr>
          <p:cNvCxnSpPr>
            <a:cxnSpLocks/>
          </p:cNvCxnSpPr>
          <p:nvPr/>
        </p:nvCxnSpPr>
        <p:spPr bwMode="auto">
          <a:xfrm flipV="1">
            <a:off x="6456829" y="3111474"/>
            <a:ext cx="2056645" cy="1"/>
          </a:xfrm>
          <a:prstGeom prst="straightConnector1">
            <a:avLst/>
          </a:prstGeom>
          <a:noFill/>
          <a:ln w="12700" cap="flat" cmpd="sng" algn="ctr">
            <a:solidFill>
              <a:srgbClr val="00B0F0"/>
            </a:solidFill>
            <a:prstDash val="solid"/>
            <a:round/>
            <a:headEnd type="none" w="med" len="med"/>
            <a:tailEnd type="triangle"/>
          </a:ln>
          <a:effectLst/>
        </p:spPr>
      </p:cxnSp>
      <p:sp>
        <p:nvSpPr>
          <p:cNvPr id="71" name="TextBox 70">
            <a:extLst>
              <a:ext uri="{FF2B5EF4-FFF2-40B4-BE49-F238E27FC236}">
                <a16:creationId xmlns:a16="http://schemas.microsoft.com/office/drawing/2014/main" id="{A8311541-EA2B-4421-A1D2-5BD9D831B6C6}"/>
              </a:ext>
            </a:extLst>
          </p:cNvPr>
          <p:cNvSpPr txBox="1"/>
          <p:nvPr/>
        </p:nvSpPr>
        <p:spPr>
          <a:xfrm>
            <a:off x="6940973" y="2989083"/>
            <a:ext cx="768160" cy="230832"/>
          </a:xfrm>
          <a:prstGeom prst="rect">
            <a:avLst/>
          </a:prstGeom>
          <a:solidFill>
            <a:schemeClr val="bg1"/>
          </a:solidFill>
          <a:ln>
            <a:noFill/>
          </a:ln>
        </p:spPr>
        <p:txBody>
          <a:bodyPr wrap="square" rtlCol="0">
            <a:spAutoFit/>
          </a:bodyPr>
          <a:lstStyle/>
          <a:p>
            <a:pPr algn="ctr"/>
            <a:r>
              <a:rPr lang="en-US" sz="900" dirty="0">
                <a:solidFill>
                  <a:srgbClr val="00B0F0"/>
                </a:solidFill>
              </a:rPr>
              <a:t>No Change</a:t>
            </a:r>
          </a:p>
        </p:txBody>
      </p:sp>
      <p:sp>
        <p:nvSpPr>
          <p:cNvPr id="78" name="Rectangle 77">
            <a:extLst>
              <a:ext uri="{FF2B5EF4-FFF2-40B4-BE49-F238E27FC236}">
                <a16:creationId xmlns:a16="http://schemas.microsoft.com/office/drawing/2014/main" id="{5E73921E-E72E-4074-BE7E-666E6144BCF1}"/>
              </a:ext>
            </a:extLst>
          </p:cNvPr>
          <p:cNvSpPr/>
          <p:nvPr/>
        </p:nvSpPr>
        <p:spPr>
          <a:xfrm>
            <a:off x="4519893" y="2645547"/>
            <a:ext cx="2285895" cy="1015663"/>
          </a:xfrm>
          <a:prstGeom prst="rect">
            <a:avLst/>
          </a:prstGeom>
          <a:noFill/>
        </p:spPr>
        <p:txBody>
          <a:bodyPr wrap="square">
            <a:spAutoFit/>
          </a:bodyPr>
          <a:lstStyle/>
          <a:p>
            <a:r>
              <a:rPr lang="en-US" sz="1000" dirty="0">
                <a:solidFill>
                  <a:schemeClr val="bg1">
                    <a:lumMod val="50000"/>
                  </a:schemeClr>
                </a:solidFill>
                <a:cs typeface="Arial"/>
              </a:rPr>
              <a:t>Features available to all 14 Counties</a:t>
            </a:r>
            <a:endParaRPr lang="en-US" sz="1000" dirty="0">
              <a:solidFill>
                <a:srgbClr val="006699"/>
              </a:solidFill>
              <a:cs typeface="Arial"/>
            </a:endParaRPr>
          </a:p>
          <a:p>
            <a:pPr marL="171446" indent="-171446">
              <a:buFont typeface="Arial" panose="020B0604020202020204" pitchFamily="34" charset="0"/>
              <a:buChar char="•"/>
            </a:pPr>
            <a:r>
              <a:rPr lang="en-US" sz="1000" dirty="0">
                <a:solidFill>
                  <a:srgbClr val="006699"/>
                </a:solidFill>
                <a:cs typeface="Arial"/>
              </a:rPr>
              <a:t>Call Routing</a:t>
            </a:r>
          </a:p>
          <a:p>
            <a:pPr marL="171446" indent="-171446">
              <a:buFont typeface="Arial" panose="020B0604020202020204" pitchFamily="34" charset="0"/>
              <a:buChar char="•"/>
            </a:pPr>
            <a:r>
              <a:rPr lang="en-US" sz="1000" dirty="0">
                <a:solidFill>
                  <a:srgbClr val="006699"/>
                </a:solidFill>
                <a:cs typeface="Arial"/>
              </a:rPr>
              <a:t>WFM &amp; QA</a:t>
            </a:r>
          </a:p>
          <a:p>
            <a:pPr marL="171446" indent="-171446">
              <a:buFont typeface="Arial" panose="020B0604020202020204" pitchFamily="34" charset="0"/>
              <a:buChar char="•"/>
            </a:pPr>
            <a:r>
              <a:rPr lang="en-US" sz="1000" dirty="0">
                <a:solidFill>
                  <a:srgbClr val="006699"/>
                </a:solidFill>
                <a:cs typeface="Arial"/>
              </a:rPr>
              <a:t>Reporting</a:t>
            </a:r>
          </a:p>
          <a:p>
            <a:pPr marL="171446" indent="-171446">
              <a:buFont typeface="Arial" panose="020B0604020202020204" pitchFamily="34" charset="0"/>
              <a:buChar char="•"/>
            </a:pPr>
            <a:r>
              <a:rPr lang="en-US" sz="1000" dirty="0">
                <a:solidFill>
                  <a:srgbClr val="006699"/>
                </a:solidFill>
                <a:cs typeface="Arial"/>
              </a:rPr>
              <a:t>Web Chat &amp; Click to Call</a:t>
            </a:r>
          </a:p>
          <a:p>
            <a:pPr marL="171446" indent="-171446">
              <a:buFont typeface="Arial" panose="020B0604020202020204" pitchFamily="34" charset="0"/>
              <a:buChar char="•"/>
            </a:pPr>
            <a:r>
              <a:rPr lang="en-US" sz="1000" dirty="0">
                <a:solidFill>
                  <a:srgbClr val="006699"/>
                </a:solidFill>
                <a:cs typeface="Arial"/>
              </a:rPr>
              <a:t>Fail Over Capabilities</a:t>
            </a:r>
          </a:p>
        </p:txBody>
      </p:sp>
      <p:sp>
        <p:nvSpPr>
          <p:cNvPr id="79" name="Rectangle 78">
            <a:extLst>
              <a:ext uri="{FF2B5EF4-FFF2-40B4-BE49-F238E27FC236}">
                <a16:creationId xmlns:a16="http://schemas.microsoft.com/office/drawing/2014/main" id="{11F21C4C-1B7B-4663-94E8-7B449E8FA592}"/>
              </a:ext>
            </a:extLst>
          </p:cNvPr>
          <p:cNvSpPr/>
          <p:nvPr/>
        </p:nvSpPr>
        <p:spPr>
          <a:xfrm>
            <a:off x="5351354" y="1917580"/>
            <a:ext cx="1704683" cy="707886"/>
          </a:xfrm>
          <a:prstGeom prst="rect">
            <a:avLst/>
          </a:prstGeom>
          <a:noFill/>
        </p:spPr>
        <p:txBody>
          <a:bodyPr wrap="square">
            <a:spAutoFit/>
          </a:bodyPr>
          <a:lstStyle/>
          <a:p>
            <a:pPr marL="171446" indent="-171446">
              <a:buFont typeface="Arial" panose="020B0604020202020204" pitchFamily="34" charset="0"/>
              <a:buChar char="•"/>
            </a:pPr>
            <a:r>
              <a:rPr lang="en-US" sz="1000" dirty="0">
                <a:solidFill>
                  <a:srgbClr val="006699"/>
                </a:solidFill>
                <a:cs typeface="Arial"/>
              </a:rPr>
              <a:t>Courtesy Call Back</a:t>
            </a:r>
          </a:p>
          <a:p>
            <a:pPr marL="171446" indent="-171446">
              <a:buFont typeface="Arial" panose="020B0604020202020204" pitchFamily="34" charset="0"/>
              <a:buChar char="•"/>
            </a:pPr>
            <a:r>
              <a:rPr lang="en-US" sz="1000" dirty="0">
                <a:solidFill>
                  <a:srgbClr val="006699"/>
                </a:solidFill>
                <a:cs typeface="Arial"/>
              </a:rPr>
              <a:t>Post Call Survey</a:t>
            </a:r>
          </a:p>
          <a:p>
            <a:pPr marL="171446" indent="-171446">
              <a:buFont typeface="Arial" panose="020B0604020202020204" pitchFamily="34" charset="0"/>
              <a:buChar char="•"/>
            </a:pPr>
            <a:r>
              <a:rPr lang="en-US" sz="1000" dirty="0">
                <a:solidFill>
                  <a:srgbClr val="006699"/>
                </a:solidFill>
                <a:cs typeface="Arial"/>
              </a:rPr>
              <a:t>Professional Voice </a:t>
            </a:r>
            <a:br>
              <a:rPr lang="en-US" sz="1000" dirty="0">
                <a:solidFill>
                  <a:srgbClr val="006699"/>
                </a:solidFill>
                <a:cs typeface="Arial"/>
              </a:rPr>
            </a:br>
            <a:r>
              <a:rPr lang="en-US" sz="1000" dirty="0">
                <a:solidFill>
                  <a:srgbClr val="006699"/>
                </a:solidFill>
                <a:cs typeface="Arial"/>
              </a:rPr>
              <a:t>Talent</a:t>
            </a:r>
            <a:endParaRPr lang="en-US" sz="1000" i="1" dirty="0">
              <a:solidFill>
                <a:schemeClr val="bg1">
                  <a:lumMod val="50000"/>
                </a:schemeClr>
              </a:solidFill>
              <a:cs typeface="Arial"/>
            </a:endParaRPr>
          </a:p>
        </p:txBody>
      </p:sp>
      <p:sp>
        <p:nvSpPr>
          <p:cNvPr id="80" name="Rectangle 79">
            <a:extLst>
              <a:ext uri="{FF2B5EF4-FFF2-40B4-BE49-F238E27FC236}">
                <a16:creationId xmlns:a16="http://schemas.microsoft.com/office/drawing/2014/main" id="{82267752-AD9B-4FC4-A426-F5FF61F0E4D7}"/>
              </a:ext>
            </a:extLst>
          </p:cNvPr>
          <p:cNvSpPr/>
          <p:nvPr/>
        </p:nvSpPr>
        <p:spPr>
          <a:xfrm>
            <a:off x="4122648" y="1351650"/>
            <a:ext cx="3302309" cy="400110"/>
          </a:xfrm>
          <a:prstGeom prst="rect">
            <a:avLst/>
          </a:prstGeom>
          <a:noFill/>
        </p:spPr>
        <p:txBody>
          <a:bodyPr wrap="square">
            <a:spAutoFit/>
          </a:bodyPr>
          <a:lstStyle/>
          <a:p>
            <a:pPr marL="171446" indent="-171446">
              <a:buFont typeface="Arial" panose="020B0604020202020204" pitchFamily="34" charset="0"/>
              <a:buChar char="•"/>
            </a:pPr>
            <a:r>
              <a:rPr lang="en-US" sz="1000" dirty="0">
                <a:solidFill>
                  <a:srgbClr val="006699"/>
                </a:solidFill>
                <a:cs typeface="Arial"/>
              </a:rPr>
              <a:t>Predictive Handling </a:t>
            </a:r>
            <a:r>
              <a:rPr lang="en-US" sz="1000" i="1" dirty="0">
                <a:solidFill>
                  <a:schemeClr val="bg1">
                    <a:lumMod val="50000"/>
                  </a:schemeClr>
                </a:solidFill>
                <a:cs typeface="Arial"/>
              </a:rPr>
              <a:t>(SB Only)</a:t>
            </a:r>
          </a:p>
          <a:p>
            <a:pPr marL="171446" indent="-171446">
              <a:buFont typeface="Arial" panose="020B0604020202020204" pitchFamily="34" charset="0"/>
              <a:buChar char="•"/>
            </a:pPr>
            <a:r>
              <a:rPr lang="en-US" sz="1000" dirty="0">
                <a:solidFill>
                  <a:srgbClr val="006699"/>
                </a:solidFill>
                <a:cs typeface="Arial"/>
              </a:rPr>
              <a:t>Visual IVR </a:t>
            </a:r>
            <a:r>
              <a:rPr lang="en-US" sz="1000" i="1" dirty="0">
                <a:solidFill>
                  <a:schemeClr val="bg1">
                    <a:lumMod val="50000"/>
                  </a:schemeClr>
                </a:solidFill>
                <a:cs typeface="Arial"/>
              </a:rPr>
              <a:t>(SB Only)</a:t>
            </a:r>
          </a:p>
        </p:txBody>
      </p:sp>
      <p:sp>
        <p:nvSpPr>
          <p:cNvPr id="45" name="Right Brace 34">
            <a:extLst>
              <a:ext uri="{FF2B5EF4-FFF2-40B4-BE49-F238E27FC236}">
                <a16:creationId xmlns:a16="http://schemas.microsoft.com/office/drawing/2014/main" id="{2B7EA058-1753-4131-BA63-35A109686F46}"/>
              </a:ext>
            </a:extLst>
          </p:cNvPr>
          <p:cNvSpPr/>
          <p:nvPr/>
        </p:nvSpPr>
        <p:spPr bwMode="auto">
          <a:xfrm rot="10800000">
            <a:off x="8573353" y="2795403"/>
            <a:ext cx="190720" cy="590967"/>
          </a:xfrm>
          <a:prstGeom prst="rightBrace">
            <a:avLst>
              <a:gd name="adj1" fmla="val 8333"/>
              <a:gd name="adj2" fmla="val 48435"/>
            </a:avLst>
          </a:prstGeom>
          <a:noFill/>
          <a:ln w="12700" cap="flat" cmpd="sng" algn="ctr">
            <a:solidFill>
              <a:srgbClr val="00B0F0"/>
            </a:solidFill>
            <a:prstDash val="solid"/>
            <a:round/>
            <a:headEnd type="none" w="med" len="med"/>
            <a:tailEnd type="none" w="med" len="med"/>
          </a:ln>
          <a:effectLst/>
        </p:spPr>
        <p:txBody>
          <a:bodyPr vert="horz" wrap="square" lIns="90488" tIns="44451" rIns="90488" bIns="44451" numCol="1" rtlCol="0" anchor="t" anchorCtr="0" compatLnSpc="1">
            <a:prstTxWarp prst="textNoShape">
              <a:avLst/>
            </a:prstTxWarp>
          </a:bodyPr>
          <a:lstStyle/>
          <a:p>
            <a:pPr marL="342891" indent="-342891" eaLnBrk="0" fontAlgn="base" hangingPunct="0">
              <a:lnSpc>
                <a:spcPct val="90000"/>
              </a:lnSpc>
              <a:spcBef>
                <a:spcPct val="20000"/>
              </a:spcBef>
              <a:spcAft>
                <a:spcPct val="0"/>
              </a:spcAft>
              <a:buClr>
                <a:schemeClr val="tx1"/>
              </a:buClr>
            </a:pPr>
            <a:endParaRPr lang="en-US" dirty="0">
              <a:solidFill>
                <a:srgbClr val="006699"/>
              </a:solidFill>
              <a:latin typeface="Arial" charset="0"/>
            </a:endParaRPr>
          </a:p>
        </p:txBody>
      </p:sp>
      <p:grpSp>
        <p:nvGrpSpPr>
          <p:cNvPr id="5" name="Group 28">
            <a:extLst>
              <a:ext uri="{FF2B5EF4-FFF2-40B4-BE49-F238E27FC236}">
                <a16:creationId xmlns:a16="http://schemas.microsoft.com/office/drawing/2014/main" id="{7706F04C-E491-4751-B9D8-F5773E023843}"/>
              </a:ext>
            </a:extLst>
          </p:cNvPr>
          <p:cNvGrpSpPr/>
          <p:nvPr/>
        </p:nvGrpSpPr>
        <p:grpSpPr>
          <a:xfrm>
            <a:off x="9833452" y="4948451"/>
            <a:ext cx="529904" cy="438687"/>
            <a:chOff x="8614776" y="2325413"/>
            <a:chExt cx="2441575" cy="2243138"/>
          </a:xfrm>
        </p:grpSpPr>
        <p:sp>
          <p:nvSpPr>
            <p:cNvPr id="7" name="Freeform 117">
              <a:extLst>
                <a:ext uri="{FF2B5EF4-FFF2-40B4-BE49-F238E27FC236}">
                  <a16:creationId xmlns:a16="http://schemas.microsoft.com/office/drawing/2014/main" id="{8920696D-2582-4413-BBA5-D0950D68C50F}"/>
                </a:ext>
              </a:extLst>
            </p:cNvPr>
            <p:cNvSpPr>
              <a:spLocks/>
            </p:cNvSpPr>
            <p:nvPr/>
          </p:nvSpPr>
          <p:spPr bwMode="auto">
            <a:xfrm>
              <a:off x="8614776" y="2325413"/>
              <a:ext cx="2441575" cy="2243138"/>
            </a:xfrm>
            <a:custGeom>
              <a:avLst/>
              <a:gdLst>
                <a:gd name="T0" fmla="*/ 628 w 750"/>
                <a:gd name="T1" fmla="*/ 232 h 689"/>
                <a:gd name="T2" fmla="*/ 628 w 750"/>
                <a:gd name="T3" fmla="*/ 231 h 689"/>
                <a:gd name="T4" fmla="*/ 481 w 750"/>
                <a:gd name="T5" fmla="*/ 165 h 689"/>
                <a:gd name="T6" fmla="*/ 481 w 750"/>
                <a:gd name="T7" fmla="*/ 165 h 689"/>
                <a:gd name="T8" fmla="*/ 428 w 750"/>
                <a:gd name="T9" fmla="*/ 79 h 689"/>
                <a:gd name="T10" fmla="*/ 214 w 750"/>
                <a:gd name="T11" fmla="*/ 36 h 689"/>
                <a:gd name="T12" fmla="*/ 101 w 750"/>
                <a:gd name="T13" fmla="*/ 211 h 689"/>
                <a:gd name="T14" fmla="*/ 103 w 750"/>
                <a:gd name="T15" fmla="*/ 235 h 689"/>
                <a:gd name="T16" fmla="*/ 103 w 750"/>
                <a:gd name="T17" fmla="*/ 235 h 689"/>
                <a:gd name="T18" fmla="*/ 0 w 750"/>
                <a:gd name="T19" fmla="*/ 368 h 689"/>
                <a:gd name="T20" fmla="*/ 0 w 750"/>
                <a:gd name="T21" fmla="*/ 372 h 689"/>
                <a:gd name="T22" fmla="*/ 137 w 750"/>
                <a:gd name="T23" fmla="*/ 505 h 689"/>
                <a:gd name="T24" fmla="*/ 287 w 750"/>
                <a:gd name="T25" fmla="*/ 505 h 689"/>
                <a:gd name="T26" fmla="*/ 287 w 750"/>
                <a:gd name="T27" fmla="*/ 689 h 689"/>
                <a:gd name="T28" fmla="*/ 485 w 750"/>
                <a:gd name="T29" fmla="*/ 505 h 689"/>
                <a:gd name="T30" fmla="*/ 611 w 750"/>
                <a:gd name="T31" fmla="*/ 505 h 689"/>
                <a:gd name="T32" fmla="*/ 658 w 750"/>
                <a:gd name="T33" fmla="*/ 497 h 689"/>
                <a:gd name="T34" fmla="*/ 750 w 750"/>
                <a:gd name="T35" fmla="*/ 369 h 689"/>
                <a:gd name="T36" fmla="*/ 628 w 750"/>
                <a:gd name="T37" fmla="*/ 23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0" h="689">
                  <a:moveTo>
                    <a:pt x="628" y="232"/>
                  </a:moveTo>
                  <a:cubicBezTo>
                    <a:pt x="628" y="231"/>
                    <a:pt x="628" y="231"/>
                    <a:pt x="628" y="231"/>
                  </a:cubicBezTo>
                  <a:cubicBezTo>
                    <a:pt x="621" y="124"/>
                    <a:pt x="524" y="106"/>
                    <a:pt x="481" y="165"/>
                  </a:cubicBezTo>
                  <a:cubicBezTo>
                    <a:pt x="481" y="165"/>
                    <a:pt x="481" y="165"/>
                    <a:pt x="481" y="165"/>
                  </a:cubicBezTo>
                  <a:cubicBezTo>
                    <a:pt x="469" y="132"/>
                    <a:pt x="452" y="102"/>
                    <a:pt x="428" y="79"/>
                  </a:cubicBezTo>
                  <a:cubicBezTo>
                    <a:pt x="377" y="27"/>
                    <a:pt x="299" y="0"/>
                    <a:pt x="214" y="36"/>
                  </a:cubicBezTo>
                  <a:cubicBezTo>
                    <a:pt x="148" y="64"/>
                    <a:pt x="101" y="143"/>
                    <a:pt x="101" y="211"/>
                  </a:cubicBezTo>
                  <a:cubicBezTo>
                    <a:pt x="101" y="219"/>
                    <a:pt x="102" y="227"/>
                    <a:pt x="103" y="235"/>
                  </a:cubicBezTo>
                  <a:cubicBezTo>
                    <a:pt x="103" y="235"/>
                    <a:pt x="103" y="235"/>
                    <a:pt x="103" y="235"/>
                  </a:cubicBezTo>
                  <a:cubicBezTo>
                    <a:pt x="54" y="247"/>
                    <a:pt x="0" y="284"/>
                    <a:pt x="0" y="368"/>
                  </a:cubicBezTo>
                  <a:cubicBezTo>
                    <a:pt x="0" y="369"/>
                    <a:pt x="0" y="371"/>
                    <a:pt x="0" y="372"/>
                  </a:cubicBezTo>
                  <a:cubicBezTo>
                    <a:pt x="1" y="445"/>
                    <a:pt x="64" y="505"/>
                    <a:pt x="137" y="505"/>
                  </a:cubicBezTo>
                  <a:cubicBezTo>
                    <a:pt x="287" y="505"/>
                    <a:pt x="287" y="505"/>
                    <a:pt x="287" y="505"/>
                  </a:cubicBezTo>
                  <a:cubicBezTo>
                    <a:pt x="287" y="689"/>
                    <a:pt x="287" y="689"/>
                    <a:pt x="287" y="689"/>
                  </a:cubicBezTo>
                  <a:cubicBezTo>
                    <a:pt x="485" y="505"/>
                    <a:pt x="485" y="505"/>
                    <a:pt x="485" y="505"/>
                  </a:cubicBezTo>
                  <a:cubicBezTo>
                    <a:pt x="611" y="505"/>
                    <a:pt x="611" y="505"/>
                    <a:pt x="611" y="505"/>
                  </a:cubicBezTo>
                  <a:cubicBezTo>
                    <a:pt x="627" y="505"/>
                    <a:pt x="643" y="503"/>
                    <a:pt x="658" y="497"/>
                  </a:cubicBezTo>
                  <a:cubicBezTo>
                    <a:pt x="696" y="485"/>
                    <a:pt x="750" y="452"/>
                    <a:pt x="750" y="369"/>
                  </a:cubicBezTo>
                  <a:cubicBezTo>
                    <a:pt x="750" y="271"/>
                    <a:pt x="672" y="240"/>
                    <a:pt x="628" y="232"/>
                  </a:cubicBezTo>
                  <a:close/>
                </a:path>
              </a:pathLst>
            </a:custGeom>
            <a:solidFill>
              <a:srgbClr val="00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9" rIns="51435" bIns="2571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1" dirty="0"/>
            </a:p>
          </p:txBody>
        </p:sp>
        <p:sp>
          <p:nvSpPr>
            <p:cNvPr id="8" name="Freeform 118">
              <a:extLst>
                <a:ext uri="{FF2B5EF4-FFF2-40B4-BE49-F238E27FC236}">
                  <a16:creationId xmlns:a16="http://schemas.microsoft.com/office/drawing/2014/main" id="{B3AAB39E-C30B-446A-9DC8-AC74029C57EE}"/>
                </a:ext>
              </a:extLst>
            </p:cNvPr>
            <p:cNvSpPr>
              <a:spLocks noEditPoints="1"/>
            </p:cNvSpPr>
            <p:nvPr/>
          </p:nvSpPr>
          <p:spPr bwMode="auto">
            <a:xfrm>
              <a:off x="8899462" y="2984501"/>
              <a:ext cx="1536700" cy="820738"/>
            </a:xfrm>
            <a:custGeom>
              <a:avLst/>
              <a:gdLst>
                <a:gd name="T0" fmla="*/ 373 w 472"/>
                <a:gd name="T1" fmla="*/ 92 h 252"/>
                <a:gd name="T2" fmla="*/ 309 w 472"/>
                <a:gd name="T3" fmla="*/ 169 h 252"/>
                <a:gd name="T4" fmla="*/ 264 w 472"/>
                <a:gd name="T5" fmla="*/ 158 h 252"/>
                <a:gd name="T6" fmla="*/ 242 w 472"/>
                <a:gd name="T7" fmla="*/ 61 h 252"/>
                <a:gd name="T8" fmla="*/ 170 w 472"/>
                <a:gd name="T9" fmla="*/ 9 h 252"/>
                <a:gd name="T10" fmla="*/ 152 w 472"/>
                <a:gd name="T11" fmla="*/ 68 h 252"/>
                <a:gd name="T12" fmla="*/ 64 w 472"/>
                <a:gd name="T13" fmla="*/ 104 h 252"/>
                <a:gd name="T14" fmla="*/ 42 w 472"/>
                <a:gd name="T15" fmla="*/ 197 h 252"/>
                <a:gd name="T16" fmla="*/ 78 w 472"/>
                <a:gd name="T17" fmla="*/ 191 h 252"/>
                <a:gd name="T18" fmla="*/ 96 w 472"/>
                <a:gd name="T19" fmla="*/ 132 h 252"/>
                <a:gd name="T20" fmla="*/ 184 w 472"/>
                <a:gd name="T21" fmla="*/ 96 h 252"/>
                <a:gd name="T22" fmla="*/ 208 w 472"/>
                <a:gd name="T23" fmla="*/ 95 h 252"/>
                <a:gd name="T24" fmla="*/ 230 w 472"/>
                <a:gd name="T25" fmla="*/ 193 h 252"/>
                <a:gd name="T26" fmla="*/ 265 w 472"/>
                <a:gd name="T27" fmla="*/ 251 h 252"/>
                <a:gd name="T28" fmla="*/ 323 w 472"/>
                <a:gd name="T29" fmla="*/ 215 h 252"/>
                <a:gd name="T30" fmla="*/ 387 w 472"/>
                <a:gd name="T31" fmla="*/ 138 h 252"/>
                <a:gd name="T32" fmla="*/ 419 w 472"/>
                <a:gd name="T33" fmla="*/ 151 h 252"/>
                <a:gd name="T34" fmla="*/ 430 w 472"/>
                <a:gd name="T35" fmla="*/ 57 h 252"/>
                <a:gd name="T36" fmla="*/ 46 w 472"/>
                <a:gd name="T37" fmla="*/ 177 h 252"/>
                <a:gd name="T38" fmla="*/ 38 w 472"/>
                <a:gd name="T39" fmla="*/ 127 h 252"/>
                <a:gd name="T40" fmla="*/ 59 w 472"/>
                <a:gd name="T41" fmla="*/ 124 h 252"/>
                <a:gd name="T42" fmla="*/ 75 w 472"/>
                <a:gd name="T43" fmla="*/ 134 h 252"/>
                <a:gd name="T44" fmla="*/ 75 w 472"/>
                <a:gd name="T45" fmla="*/ 135 h 252"/>
                <a:gd name="T46" fmla="*/ 189 w 472"/>
                <a:gd name="T47" fmla="*/ 77 h 252"/>
                <a:gd name="T48" fmla="*/ 173 w 472"/>
                <a:gd name="T49" fmla="*/ 66 h 252"/>
                <a:gd name="T50" fmla="*/ 172 w 472"/>
                <a:gd name="T51" fmla="*/ 64 h 252"/>
                <a:gd name="T52" fmla="*/ 181 w 472"/>
                <a:gd name="T53" fmla="*/ 26 h 252"/>
                <a:gd name="T54" fmla="*/ 202 w 472"/>
                <a:gd name="T55" fmla="*/ 23 h 252"/>
                <a:gd name="T56" fmla="*/ 189 w 472"/>
                <a:gd name="T57" fmla="*/ 77 h 252"/>
                <a:gd name="T58" fmla="*/ 270 w 472"/>
                <a:gd name="T59" fmla="*/ 231 h 252"/>
                <a:gd name="T60" fmla="*/ 250 w 472"/>
                <a:gd name="T61" fmla="*/ 198 h 252"/>
                <a:gd name="T62" fmla="*/ 276 w 472"/>
                <a:gd name="T63" fmla="*/ 177 h 252"/>
                <a:gd name="T64" fmla="*/ 299 w 472"/>
                <a:gd name="T65" fmla="*/ 188 h 252"/>
                <a:gd name="T66" fmla="*/ 299 w 472"/>
                <a:gd name="T67" fmla="*/ 189 h 252"/>
                <a:gd name="T68" fmla="*/ 446 w 472"/>
                <a:gd name="T69" fmla="*/ 110 h 252"/>
                <a:gd name="T70" fmla="*/ 397 w 472"/>
                <a:gd name="T71" fmla="*/ 120 h 252"/>
                <a:gd name="T72" fmla="*/ 396 w 472"/>
                <a:gd name="T73" fmla="*/ 119 h 252"/>
                <a:gd name="T74" fmla="*/ 419 w 472"/>
                <a:gd name="T75" fmla="*/ 76 h 252"/>
                <a:gd name="T76" fmla="*/ 446 w 472"/>
                <a:gd name="T77" fmla="*/ 11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2" h="252">
                  <a:moveTo>
                    <a:pt x="430" y="57"/>
                  </a:moveTo>
                  <a:cubicBezTo>
                    <a:pt x="405" y="51"/>
                    <a:pt x="379" y="67"/>
                    <a:pt x="373" y="92"/>
                  </a:cubicBezTo>
                  <a:cubicBezTo>
                    <a:pt x="370" y="103"/>
                    <a:pt x="371" y="113"/>
                    <a:pt x="375" y="122"/>
                  </a:cubicBezTo>
                  <a:cubicBezTo>
                    <a:pt x="309" y="169"/>
                    <a:pt x="309" y="169"/>
                    <a:pt x="309" y="169"/>
                  </a:cubicBezTo>
                  <a:cubicBezTo>
                    <a:pt x="303" y="164"/>
                    <a:pt x="296" y="160"/>
                    <a:pt x="288" y="158"/>
                  </a:cubicBezTo>
                  <a:cubicBezTo>
                    <a:pt x="280" y="156"/>
                    <a:pt x="271" y="156"/>
                    <a:pt x="264" y="158"/>
                  </a:cubicBezTo>
                  <a:cubicBezTo>
                    <a:pt x="226" y="86"/>
                    <a:pt x="226" y="86"/>
                    <a:pt x="226" y="86"/>
                  </a:cubicBezTo>
                  <a:cubicBezTo>
                    <a:pt x="233" y="80"/>
                    <a:pt x="239" y="71"/>
                    <a:pt x="242" y="61"/>
                  </a:cubicBezTo>
                  <a:cubicBezTo>
                    <a:pt x="248" y="35"/>
                    <a:pt x="232" y="10"/>
                    <a:pt x="206" y="3"/>
                  </a:cubicBezTo>
                  <a:cubicBezTo>
                    <a:pt x="194" y="0"/>
                    <a:pt x="181" y="2"/>
                    <a:pt x="170" y="9"/>
                  </a:cubicBezTo>
                  <a:cubicBezTo>
                    <a:pt x="160" y="16"/>
                    <a:pt x="152" y="26"/>
                    <a:pt x="149" y="39"/>
                  </a:cubicBezTo>
                  <a:cubicBezTo>
                    <a:pt x="146" y="49"/>
                    <a:pt x="148" y="59"/>
                    <a:pt x="152" y="68"/>
                  </a:cubicBezTo>
                  <a:cubicBezTo>
                    <a:pt x="85" y="116"/>
                    <a:pt x="85" y="116"/>
                    <a:pt x="85" y="116"/>
                  </a:cubicBezTo>
                  <a:cubicBezTo>
                    <a:pt x="79" y="110"/>
                    <a:pt x="72" y="106"/>
                    <a:pt x="64" y="104"/>
                  </a:cubicBezTo>
                  <a:cubicBezTo>
                    <a:pt x="38" y="98"/>
                    <a:pt x="13" y="114"/>
                    <a:pt x="6" y="139"/>
                  </a:cubicBezTo>
                  <a:cubicBezTo>
                    <a:pt x="0" y="165"/>
                    <a:pt x="16" y="191"/>
                    <a:pt x="42" y="197"/>
                  </a:cubicBezTo>
                  <a:cubicBezTo>
                    <a:pt x="45" y="198"/>
                    <a:pt x="49" y="198"/>
                    <a:pt x="53" y="198"/>
                  </a:cubicBezTo>
                  <a:cubicBezTo>
                    <a:pt x="61" y="198"/>
                    <a:pt x="70" y="196"/>
                    <a:pt x="78" y="191"/>
                  </a:cubicBezTo>
                  <a:cubicBezTo>
                    <a:pt x="88" y="184"/>
                    <a:pt x="96" y="174"/>
                    <a:pt x="99" y="162"/>
                  </a:cubicBezTo>
                  <a:cubicBezTo>
                    <a:pt x="101" y="151"/>
                    <a:pt x="100" y="141"/>
                    <a:pt x="96" y="132"/>
                  </a:cubicBezTo>
                  <a:cubicBezTo>
                    <a:pt x="163" y="85"/>
                    <a:pt x="163" y="85"/>
                    <a:pt x="163" y="85"/>
                  </a:cubicBezTo>
                  <a:cubicBezTo>
                    <a:pt x="169" y="90"/>
                    <a:pt x="176" y="94"/>
                    <a:pt x="184" y="96"/>
                  </a:cubicBezTo>
                  <a:cubicBezTo>
                    <a:pt x="188" y="97"/>
                    <a:pt x="192" y="97"/>
                    <a:pt x="195" y="97"/>
                  </a:cubicBezTo>
                  <a:cubicBezTo>
                    <a:pt x="200" y="97"/>
                    <a:pt x="204" y="97"/>
                    <a:pt x="208" y="95"/>
                  </a:cubicBezTo>
                  <a:cubicBezTo>
                    <a:pt x="246" y="168"/>
                    <a:pt x="246" y="168"/>
                    <a:pt x="246" y="168"/>
                  </a:cubicBezTo>
                  <a:cubicBezTo>
                    <a:pt x="238" y="174"/>
                    <a:pt x="233" y="183"/>
                    <a:pt x="230" y="193"/>
                  </a:cubicBezTo>
                  <a:cubicBezTo>
                    <a:pt x="227" y="206"/>
                    <a:pt x="229" y="218"/>
                    <a:pt x="236" y="229"/>
                  </a:cubicBezTo>
                  <a:cubicBezTo>
                    <a:pt x="243" y="240"/>
                    <a:pt x="253" y="248"/>
                    <a:pt x="265" y="251"/>
                  </a:cubicBezTo>
                  <a:cubicBezTo>
                    <a:pt x="269" y="251"/>
                    <a:pt x="273" y="252"/>
                    <a:pt x="277" y="252"/>
                  </a:cubicBezTo>
                  <a:cubicBezTo>
                    <a:pt x="298" y="252"/>
                    <a:pt x="318" y="237"/>
                    <a:pt x="323" y="215"/>
                  </a:cubicBezTo>
                  <a:cubicBezTo>
                    <a:pt x="325" y="205"/>
                    <a:pt x="324" y="195"/>
                    <a:pt x="320" y="186"/>
                  </a:cubicBezTo>
                  <a:cubicBezTo>
                    <a:pt x="387" y="138"/>
                    <a:pt x="387" y="138"/>
                    <a:pt x="387" y="138"/>
                  </a:cubicBezTo>
                  <a:cubicBezTo>
                    <a:pt x="393" y="144"/>
                    <a:pt x="400" y="148"/>
                    <a:pt x="408" y="150"/>
                  </a:cubicBezTo>
                  <a:cubicBezTo>
                    <a:pt x="412" y="151"/>
                    <a:pt x="415" y="151"/>
                    <a:pt x="419" y="151"/>
                  </a:cubicBezTo>
                  <a:cubicBezTo>
                    <a:pt x="441" y="151"/>
                    <a:pt x="460" y="136"/>
                    <a:pt x="465" y="115"/>
                  </a:cubicBezTo>
                  <a:cubicBezTo>
                    <a:pt x="472" y="89"/>
                    <a:pt x="456" y="63"/>
                    <a:pt x="430" y="57"/>
                  </a:cubicBezTo>
                  <a:close/>
                  <a:moveTo>
                    <a:pt x="80" y="157"/>
                  </a:moveTo>
                  <a:cubicBezTo>
                    <a:pt x="76" y="172"/>
                    <a:pt x="61" y="181"/>
                    <a:pt x="46" y="177"/>
                  </a:cubicBezTo>
                  <a:cubicBezTo>
                    <a:pt x="31" y="174"/>
                    <a:pt x="22" y="159"/>
                    <a:pt x="26" y="144"/>
                  </a:cubicBezTo>
                  <a:cubicBezTo>
                    <a:pt x="28" y="137"/>
                    <a:pt x="32" y="131"/>
                    <a:pt x="38" y="127"/>
                  </a:cubicBezTo>
                  <a:cubicBezTo>
                    <a:pt x="43" y="124"/>
                    <a:pt x="48" y="123"/>
                    <a:pt x="53" y="123"/>
                  </a:cubicBezTo>
                  <a:cubicBezTo>
                    <a:pt x="55" y="123"/>
                    <a:pt x="57" y="123"/>
                    <a:pt x="59" y="124"/>
                  </a:cubicBezTo>
                  <a:cubicBezTo>
                    <a:pt x="59" y="124"/>
                    <a:pt x="59" y="124"/>
                    <a:pt x="59" y="124"/>
                  </a:cubicBezTo>
                  <a:cubicBezTo>
                    <a:pt x="66" y="125"/>
                    <a:pt x="71" y="129"/>
                    <a:pt x="75" y="134"/>
                  </a:cubicBezTo>
                  <a:cubicBezTo>
                    <a:pt x="75" y="134"/>
                    <a:pt x="75" y="135"/>
                    <a:pt x="75" y="135"/>
                  </a:cubicBezTo>
                  <a:cubicBezTo>
                    <a:pt x="75" y="135"/>
                    <a:pt x="75" y="135"/>
                    <a:pt x="75" y="135"/>
                  </a:cubicBezTo>
                  <a:cubicBezTo>
                    <a:pt x="80" y="141"/>
                    <a:pt x="81" y="149"/>
                    <a:pt x="80" y="157"/>
                  </a:cubicBezTo>
                  <a:close/>
                  <a:moveTo>
                    <a:pt x="189" y="77"/>
                  </a:moveTo>
                  <a:cubicBezTo>
                    <a:pt x="182" y="75"/>
                    <a:pt x="177" y="71"/>
                    <a:pt x="173" y="66"/>
                  </a:cubicBezTo>
                  <a:cubicBezTo>
                    <a:pt x="173" y="66"/>
                    <a:pt x="173" y="66"/>
                    <a:pt x="173" y="66"/>
                  </a:cubicBezTo>
                  <a:cubicBezTo>
                    <a:pt x="173" y="66"/>
                    <a:pt x="173" y="65"/>
                    <a:pt x="173" y="65"/>
                  </a:cubicBezTo>
                  <a:cubicBezTo>
                    <a:pt x="172" y="65"/>
                    <a:pt x="172" y="65"/>
                    <a:pt x="172" y="64"/>
                  </a:cubicBezTo>
                  <a:cubicBezTo>
                    <a:pt x="168" y="58"/>
                    <a:pt x="167" y="50"/>
                    <a:pt x="168" y="43"/>
                  </a:cubicBezTo>
                  <a:cubicBezTo>
                    <a:pt x="170" y="36"/>
                    <a:pt x="175" y="30"/>
                    <a:pt x="181" y="26"/>
                  </a:cubicBezTo>
                  <a:cubicBezTo>
                    <a:pt x="185" y="23"/>
                    <a:pt x="190" y="22"/>
                    <a:pt x="195" y="22"/>
                  </a:cubicBezTo>
                  <a:cubicBezTo>
                    <a:pt x="197" y="22"/>
                    <a:pt x="200" y="22"/>
                    <a:pt x="202" y="23"/>
                  </a:cubicBezTo>
                  <a:cubicBezTo>
                    <a:pt x="217" y="26"/>
                    <a:pt x="226" y="41"/>
                    <a:pt x="222" y="56"/>
                  </a:cubicBezTo>
                  <a:cubicBezTo>
                    <a:pt x="219" y="71"/>
                    <a:pt x="204" y="80"/>
                    <a:pt x="189" y="77"/>
                  </a:cubicBezTo>
                  <a:close/>
                  <a:moveTo>
                    <a:pt x="303" y="211"/>
                  </a:moveTo>
                  <a:cubicBezTo>
                    <a:pt x="300" y="226"/>
                    <a:pt x="285" y="235"/>
                    <a:pt x="270" y="231"/>
                  </a:cubicBezTo>
                  <a:cubicBezTo>
                    <a:pt x="263" y="229"/>
                    <a:pt x="257" y="225"/>
                    <a:pt x="253" y="219"/>
                  </a:cubicBezTo>
                  <a:cubicBezTo>
                    <a:pt x="249" y="212"/>
                    <a:pt x="248" y="205"/>
                    <a:pt x="250" y="198"/>
                  </a:cubicBezTo>
                  <a:cubicBezTo>
                    <a:pt x="251" y="191"/>
                    <a:pt x="256" y="185"/>
                    <a:pt x="262" y="181"/>
                  </a:cubicBezTo>
                  <a:cubicBezTo>
                    <a:pt x="267" y="178"/>
                    <a:pt x="271" y="177"/>
                    <a:pt x="276" y="177"/>
                  </a:cubicBezTo>
                  <a:cubicBezTo>
                    <a:pt x="279" y="177"/>
                    <a:pt x="281" y="177"/>
                    <a:pt x="283" y="177"/>
                  </a:cubicBezTo>
                  <a:cubicBezTo>
                    <a:pt x="290" y="179"/>
                    <a:pt x="295" y="183"/>
                    <a:pt x="299" y="188"/>
                  </a:cubicBezTo>
                  <a:cubicBezTo>
                    <a:pt x="299" y="188"/>
                    <a:pt x="299" y="188"/>
                    <a:pt x="299" y="188"/>
                  </a:cubicBezTo>
                  <a:cubicBezTo>
                    <a:pt x="299" y="188"/>
                    <a:pt x="299" y="188"/>
                    <a:pt x="299" y="189"/>
                  </a:cubicBezTo>
                  <a:cubicBezTo>
                    <a:pt x="303" y="195"/>
                    <a:pt x="305" y="203"/>
                    <a:pt x="303" y="211"/>
                  </a:cubicBezTo>
                  <a:close/>
                  <a:moveTo>
                    <a:pt x="446" y="110"/>
                  </a:moveTo>
                  <a:cubicBezTo>
                    <a:pt x="442" y="125"/>
                    <a:pt x="427" y="134"/>
                    <a:pt x="413" y="130"/>
                  </a:cubicBezTo>
                  <a:cubicBezTo>
                    <a:pt x="406" y="129"/>
                    <a:pt x="401" y="125"/>
                    <a:pt x="397" y="120"/>
                  </a:cubicBezTo>
                  <a:cubicBezTo>
                    <a:pt x="397" y="119"/>
                    <a:pt x="397" y="119"/>
                    <a:pt x="397" y="119"/>
                  </a:cubicBezTo>
                  <a:cubicBezTo>
                    <a:pt x="397" y="119"/>
                    <a:pt x="397" y="119"/>
                    <a:pt x="396" y="119"/>
                  </a:cubicBezTo>
                  <a:cubicBezTo>
                    <a:pt x="392" y="113"/>
                    <a:pt x="390" y="105"/>
                    <a:pt x="392" y="97"/>
                  </a:cubicBezTo>
                  <a:cubicBezTo>
                    <a:pt x="395" y="84"/>
                    <a:pt x="407" y="76"/>
                    <a:pt x="419" y="76"/>
                  </a:cubicBezTo>
                  <a:cubicBezTo>
                    <a:pt x="421" y="76"/>
                    <a:pt x="423" y="76"/>
                    <a:pt x="426" y="77"/>
                  </a:cubicBezTo>
                  <a:cubicBezTo>
                    <a:pt x="440" y="80"/>
                    <a:pt x="450" y="95"/>
                    <a:pt x="446" y="110"/>
                  </a:cubicBezTo>
                  <a:close/>
                </a:path>
              </a:pathLst>
            </a:custGeom>
            <a:solidFill>
              <a:srgbClr val="263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9" rIns="51435" bIns="2571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1" dirty="0"/>
            </a:p>
          </p:txBody>
        </p:sp>
      </p:grpSp>
      <p:sp>
        <p:nvSpPr>
          <p:cNvPr id="51" name="Right Brace 34">
            <a:extLst>
              <a:ext uri="{FF2B5EF4-FFF2-40B4-BE49-F238E27FC236}">
                <a16:creationId xmlns:a16="http://schemas.microsoft.com/office/drawing/2014/main" id="{AAF5CBD2-5834-49AD-AA56-82E387567637}"/>
              </a:ext>
            </a:extLst>
          </p:cNvPr>
          <p:cNvSpPr/>
          <p:nvPr/>
        </p:nvSpPr>
        <p:spPr bwMode="auto">
          <a:xfrm rot="10800000">
            <a:off x="8373025" y="3423112"/>
            <a:ext cx="200326" cy="1331781"/>
          </a:xfrm>
          <a:prstGeom prst="rightBrace">
            <a:avLst>
              <a:gd name="adj1" fmla="val 8333"/>
              <a:gd name="adj2" fmla="val 50328"/>
            </a:avLst>
          </a:prstGeom>
          <a:noFill/>
          <a:ln w="12700" cap="flat" cmpd="sng" algn="ctr">
            <a:solidFill>
              <a:srgbClr val="00B0F0"/>
            </a:solidFill>
            <a:prstDash val="solid"/>
            <a:round/>
            <a:headEnd type="none" w="med" len="med"/>
            <a:tailEnd type="none" w="med" len="med"/>
          </a:ln>
          <a:effectLst/>
        </p:spPr>
        <p:txBody>
          <a:bodyPr vert="horz" wrap="square" lIns="90488" tIns="44451" rIns="90488" bIns="44451" numCol="1" rtlCol="0" anchor="t" anchorCtr="0" compatLnSpc="1">
            <a:prstTxWarp prst="textNoShape">
              <a:avLst/>
            </a:prstTxWarp>
          </a:bodyPr>
          <a:lstStyle/>
          <a:p>
            <a:pPr marL="342891" indent="-342891" eaLnBrk="0" fontAlgn="base" hangingPunct="0">
              <a:lnSpc>
                <a:spcPct val="90000"/>
              </a:lnSpc>
              <a:spcBef>
                <a:spcPct val="20000"/>
              </a:spcBef>
              <a:spcAft>
                <a:spcPct val="0"/>
              </a:spcAft>
              <a:buClr>
                <a:schemeClr val="tx1"/>
              </a:buClr>
            </a:pPr>
            <a:endParaRPr lang="en-US" dirty="0">
              <a:solidFill>
                <a:srgbClr val="006699"/>
              </a:solidFill>
              <a:latin typeface="Arial" charset="0"/>
            </a:endParaRPr>
          </a:p>
        </p:txBody>
      </p:sp>
      <p:sp>
        <p:nvSpPr>
          <p:cNvPr id="57" name="Right Brace 56">
            <a:extLst>
              <a:ext uri="{FF2B5EF4-FFF2-40B4-BE49-F238E27FC236}">
                <a16:creationId xmlns:a16="http://schemas.microsoft.com/office/drawing/2014/main" id="{8B8A01D6-8A15-4CDE-811E-F33C80FF375C}"/>
              </a:ext>
            </a:extLst>
          </p:cNvPr>
          <p:cNvSpPr/>
          <p:nvPr/>
        </p:nvSpPr>
        <p:spPr bwMode="auto">
          <a:xfrm rot="10800000">
            <a:off x="5241016" y="1986245"/>
            <a:ext cx="206859" cy="255152"/>
          </a:xfrm>
          <a:prstGeom prst="rightBrace">
            <a:avLst/>
          </a:prstGeom>
          <a:noFill/>
          <a:ln w="12700" cap="flat" cmpd="sng" algn="ctr">
            <a:solidFill>
              <a:srgbClr val="00B050"/>
            </a:solidFill>
            <a:prstDash val="solid"/>
            <a:round/>
            <a:headEnd type="none" w="med" len="med"/>
            <a:tailEnd type="none" w="med" len="med"/>
          </a:ln>
          <a:effectLst/>
        </p:spPr>
        <p:txBody>
          <a:bodyPr vert="horz" wrap="square" lIns="90488" tIns="44451" rIns="90488" bIns="44451" numCol="1" rtlCol="0" anchor="t" anchorCtr="0" compatLnSpc="1">
            <a:prstTxWarp prst="textNoShape">
              <a:avLst/>
            </a:prstTxWarp>
          </a:bodyPr>
          <a:lstStyle/>
          <a:p>
            <a:pPr marL="342891" indent="-342891" eaLnBrk="0" fontAlgn="base" hangingPunct="0">
              <a:lnSpc>
                <a:spcPct val="90000"/>
              </a:lnSpc>
              <a:spcBef>
                <a:spcPct val="20000"/>
              </a:spcBef>
              <a:spcAft>
                <a:spcPct val="0"/>
              </a:spcAft>
              <a:buClr>
                <a:schemeClr val="tx1"/>
              </a:buClr>
            </a:pPr>
            <a:endParaRPr lang="en-US" sz="1400" dirty="0">
              <a:solidFill>
                <a:srgbClr val="006699"/>
              </a:solidFill>
              <a:latin typeface="Arial" charset="0"/>
            </a:endParaRPr>
          </a:p>
        </p:txBody>
      </p:sp>
      <p:cxnSp>
        <p:nvCxnSpPr>
          <p:cNvPr id="59" name="Straight Arrow Connector 58">
            <a:extLst>
              <a:ext uri="{FF2B5EF4-FFF2-40B4-BE49-F238E27FC236}">
                <a16:creationId xmlns:a16="http://schemas.microsoft.com/office/drawing/2014/main" id="{3AD0A730-97C7-47A2-929E-CCC0F8C50206}"/>
              </a:ext>
            </a:extLst>
          </p:cNvPr>
          <p:cNvCxnSpPr>
            <a:cxnSpLocks/>
            <a:endCxn id="63" idx="1"/>
          </p:cNvCxnSpPr>
          <p:nvPr/>
        </p:nvCxnSpPr>
        <p:spPr bwMode="auto">
          <a:xfrm>
            <a:off x="3511365" y="2355031"/>
            <a:ext cx="1749595" cy="0"/>
          </a:xfrm>
          <a:prstGeom prst="straightConnector1">
            <a:avLst/>
          </a:prstGeom>
          <a:noFill/>
          <a:ln w="12700" cap="flat" cmpd="sng" algn="ctr">
            <a:solidFill>
              <a:srgbClr val="00B050"/>
            </a:solidFill>
            <a:prstDash val="solid"/>
            <a:round/>
            <a:headEnd type="none" w="med" len="med"/>
            <a:tailEnd type="triangle"/>
          </a:ln>
          <a:effectLst/>
        </p:spPr>
      </p:cxnSp>
      <p:sp>
        <p:nvSpPr>
          <p:cNvPr id="60" name="TextBox 59">
            <a:extLst>
              <a:ext uri="{FF2B5EF4-FFF2-40B4-BE49-F238E27FC236}">
                <a16:creationId xmlns:a16="http://schemas.microsoft.com/office/drawing/2014/main" id="{AD6157D4-9E82-4359-B7EF-7B7F5A4D4038}"/>
              </a:ext>
            </a:extLst>
          </p:cNvPr>
          <p:cNvSpPr txBox="1"/>
          <p:nvPr/>
        </p:nvSpPr>
        <p:spPr>
          <a:xfrm>
            <a:off x="4115102" y="2218501"/>
            <a:ext cx="776841" cy="230832"/>
          </a:xfrm>
          <a:prstGeom prst="rect">
            <a:avLst/>
          </a:prstGeom>
          <a:solidFill>
            <a:srgbClr val="FFFFFF"/>
          </a:solidFill>
        </p:spPr>
        <p:txBody>
          <a:bodyPr wrap="square" rtlCol="0">
            <a:spAutoFit/>
          </a:bodyPr>
          <a:lstStyle/>
          <a:p>
            <a:pPr algn="ctr"/>
            <a:r>
              <a:rPr lang="en-US" sz="900" dirty="0">
                <a:solidFill>
                  <a:srgbClr val="00B050"/>
                </a:solidFill>
              </a:rPr>
              <a:t>2 Counties</a:t>
            </a:r>
          </a:p>
        </p:txBody>
      </p:sp>
      <p:sp>
        <p:nvSpPr>
          <p:cNvPr id="62" name="TextBox 61">
            <a:extLst>
              <a:ext uri="{FF2B5EF4-FFF2-40B4-BE49-F238E27FC236}">
                <a16:creationId xmlns:a16="http://schemas.microsoft.com/office/drawing/2014/main" id="{9DD337FD-B0C2-4665-9C94-DC98B5B5A3E3}"/>
              </a:ext>
            </a:extLst>
          </p:cNvPr>
          <p:cNvSpPr txBox="1"/>
          <p:nvPr/>
        </p:nvSpPr>
        <p:spPr>
          <a:xfrm>
            <a:off x="4109295" y="2023513"/>
            <a:ext cx="776840" cy="230832"/>
          </a:xfrm>
          <a:prstGeom prst="rect">
            <a:avLst/>
          </a:prstGeom>
          <a:solidFill>
            <a:srgbClr val="FFFFFF"/>
          </a:solidFill>
        </p:spPr>
        <p:txBody>
          <a:bodyPr wrap="square" rtlCol="0">
            <a:spAutoFit/>
          </a:bodyPr>
          <a:lstStyle/>
          <a:p>
            <a:pPr algn="ctr"/>
            <a:r>
              <a:rPr lang="en-US" sz="900" dirty="0">
                <a:solidFill>
                  <a:srgbClr val="00B050"/>
                </a:solidFill>
              </a:rPr>
              <a:t>3 Counties</a:t>
            </a:r>
          </a:p>
        </p:txBody>
      </p:sp>
      <p:sp>
        <p:nvSpPr>
          <p:cNvPr id="63" name="Right Brace 62">
            <a:extLst>
              <a:ext uri="{FF2B5EF4-FFF2-40B4-BE49-F238E27FC236}">
                <a16:creationId xmlns:a16="http://schemas.microsoft.com/office/drawing/2014/main" id="{94580C24-79E9-4CF2-9492-EE8F627F98F9}"/>
              </a:ext>
            </a:extLst>
          </p:cNvPr>
          <p:cNvSpPr/>
          <p:nvPr/>
        </p:nvSpPr>
        <p:spPr bwMode="auto">
          <a:xfrm rot="10800000">
            <a:off x="5260960" y="2287727"/>
            <a:ext cx="180643" cy="229856"/>
          </a:xfrm>
          <a:prstGeom prst="rightBrace">
            <a:avLst>
              <a:gd name="adj1" fmla="val 8333"/>
              <a:gd name="adj2" fmla="val 70719"/>
            </a:avLst>
          </a:prstGeom>
          <a:noFill/>
          <a:ln w="12700" cap="flat" cmpd="sng" algn="ctr">
            <a:solidFill>
              <a:srgbClr val="00B050"/>
            </a:solidFill>
            <a:prstDash val="solid"/>
            <a:round/>
            <a:headEnd type="none" w="med" len="med"/>
            <a:tailEnd type="none" w="med" len="med"/>
          </a:ln>
          <a:effectLst/>
        </p:spPr>
        <p:txBody>
          <a:bodyPr vert="horz" wrap="square" lIns="90488" tIns="44451" rIns="90488" bIns="44451" numCol="1" rtlCol="0" anchor="t" anchorCtr="0" compatLnSpc="1">
            <a:prstTxWarp prst="textNoShape">
              <a:avLst/>
            </a:prstTxWarp>
          </a:bodyPr>
          <a:lstStyle/>
          <a:p>
            <a:pPr marL="342891" indent="-342891" eaLnBrk="0" fontAlgn="base" hangingPunct="0">
              <a:lnSpc>
                <a:spcPct val="90000"/>
              </a:lnSpc>
              <a:spcBef>
                <a:spcPct val="20000"/>
              </a:spcBef>
              <a:spcAft>
                <a:spcPct val="0"/>
              </a:spcAft>
              <a:buClr>
                <a:schemeClr val="tx1"/>
              </a:buClr>
            </a:pPr>
            <a:endParaRPr lang="en-US" sz="1400" dirty="0">
              <a:solidFill>
                <a:srgbClr val="006699"/>
              </a:solidFill>
              <a:latin typeface="Arial" charset="0"/>
            </a:endParaRPr>
          </a:p>
        </p:txBody>
      </p:sp>
      <p:sp>
        <p:nvSpPr>
          <p:cNvPr id="64" name="TextBox 46">
            <a:extLst>
              <a:ext uri="{FF2B5EF4-FFF2-40B4-BE49-F238E27FC236}">
                <a16:creationId xmlns:a16="http://schemas.microsoft.com/office/drawing/2014/main" id="{2DBC5934-918B-40D3-AA5F-9B08A86A17D9}"/>
              </a:ext>
            </a:extLst>
          </p:cNvPr>
          <p:cNvSpPr txBox="1"/>
          <p:nvPr/>
        </p:nvSpPr>
        <p:spPr>
          <a:xfrm>
            <a:off x="7319214" y="2172311"/>
            <a:ext cx="822015" cy="230832"/>
          </a:xfrm>
          <a:prstGeom prst="rect">
            <a:avLst/>
          </a:prstGeom>
          <a:solidFill>
            <a:srgbClr val="FFFFFF"/>
          </a:solidFill>
          <a:ln>
            <a:noFill/>
          </a:ln>
        </p:spPr>
        <p:txBody>
          <a:bodyPr wrap="square" rtlCol="0">
            <a:spAutoFit/>
          </a:bodyPr>
          <a:lstStyle/>
          <a:p>
            <a:pPr algn="ctr"/>
            <a:r>
              <a:rPr lang="en-US" sz="900" dirty="0">
                <a:solidFill>
                  <a:srgbClr val="00B0F0"/>
                </a:solidFill>
              </a:rPr>
              <a:t>39 Counties</a:t>
            </a:r>
          </a:p>
        </p:txBody>
      </p:sp>
      <p:cxnSp>
        <p:nvCxnSpPr>
          <p:cNvPr id="72" name="Straight Arrow Connector 61">
            <a:extLst>
              <a:ext uri="{FF2B5EF4-FFF2-40B4-BE49-F238E27FC236}">
                <a16:creationId xmlns:a16="http://schemas.microsoft.com/office/drawing/2014/main" id="{E8A328AF-1FA7-4795-AE46-951BA9EB7DCC}"/>
              </a:ext>
            </a:extLst>
          </p:cNvPr>
          <p:cNvCxnSpPr>
            <a:cxnSpLocks/>
          </p:cNvCxnSpPr>
          <p:nvPr/>
        </p:nvCxnSpPr>
        <p:spPr bwMode="auto">
          <a:xfrm>
            <a:off x="6177163" y="1533238"/>
            <a:ext cx="2886280" cy="0"/>
          </a:xfrm>
          <a:prstGeom prst="straightConnector1">
            <a:avLst/>
          </a:prstGeom>
          <a:noFill/>
          <a:ln w="12700" cap="flat" cmpd="sng" algn="ctr">
            <a:solidFill>
              <a:srgbClr val="00B0F0"/>
            </a:solidFill>
            <a:prstDash val="solid"/>
            <a:round/>
            <a:headEnd type="none" w="med" len="med"/>
            <a:tailEnd type="triangle"/>
          </a:ln>
          <a:effectLst/>
        </p:spPr>
      </p:cxnSp>
      <p:sp>
        <p:nvSpPr>
          <p:cNvPr id="73" name="TextBox 62">
            <a:extLst>
              <a:ext uri="{FF2B5EF4-FFF2-40B4-BE49-F238E27FC236}">
                <a16:creationId xmlns:a16="http://schemas.microsoft.com/office/drawing/2014/main" id="{CE7F79F3-FAC3-4529-9929-D9C6EB0DB897}"/>
              </a:ext>
            </a:extLst>
          </p:cNvPr>
          <p:cNvSpPr txBox="1"/>
          <p:nvPr/>
        </p:nvSpPr>
        <p:spPr>
          <a:xfrm>
            <a:off x="7144523" y="1417819"/>
            <a:ext cx="784187" cy="230832"/>
          </a:xfrm>
          <a:prstGeom prst="rect">
            <a:avLst/>
          </a:prstGeom>
          <a:solidFill>
            <a:srgbClr val="FFFFFF"/>
          </a:solidFill>
          <a:ln>
            <a:noFill/>
          </a:ln>
        </p:spPr>
        <p:txBody>
          <a:bodyPr wrap="square" rtlCol="0">
            <a:spAutoFit/>
          </a:bodyPr>
          <a:lstStyle/>
          <a:p>
            <a:pPr algn="ctr"/>
            <a:r>
              <a:rPr lang="en-US" sz="900" dirty="0">
                <a:solidFill>
                  <a:srgbClr val="00B0F0"/>
                </a:solidFill>
              </a:rPr>
              <a:t>No Change</a:t>
            </a:r>
          </a:p>
        </p:txBody>
      </p:sp>
      <p:cxnSp>
        <p:nvCxnSpPr>
          <p:cNvPr id="42" name="Straight Arrow Connector 41">
            <a:extLst>
              <a:ext uri="{FF2B5EF4-FFF2-40B4-BE49-F238E27FC236}">
                <a16:creationId xmlns:a16="http://schemas.microsoft.com/office/drawing/2014/main" id="{E7FBF564-98F5-4AA1-AB3A-F9AE66196B90}"/>
              </a:ext>
            </a:extLst>
          </p:cNvPr>
          <p:cNvCxnSpPr>
            <a:cxnSpLocks/>
          </p:cNvCxnSpPr>
          <p:nvPr/>
        </p:nvCxnSpPr>
        <p:spPr bwMode="auto">
          <a:xfrm>
            <a:off x="6388941" y="4184844"/>
            <a:ext cx="1735640" cy="0"/>
          </a:xfrm>
          <a:prstGeom prst="straightConnector1">
            <a:avLst/>
          </a:prstGeom>
          <a:noFill/>
          <a:ln w="12700" cap="flat" cmpd="sng" algn="ctr">
            <a:solidFill>
              <a:srgbClr val="00B0F0"/>
            </a:solidFill>
            <a:prstDash val="solid"/>
            <a:round/>
            <a:headEnd type="none" w="med" len="med"/>
            <a:tailEnd type="triangle"/>
          </a:ln>
          <a:effectLst/>
        </p:spPr>
      </p:cxnSp>
      <p:sp>
        <p:nvSpPr>
          <p:cNvPr id="44" name="TextBox 43">
            <a:extLst>
              <a:ext uri="{FF2B5EF4-FFF2-40B4-BE49-F238E27FC236}">
                <a16:creationId xmlns:a16="http://schemas.microsoft.com/office/drawing/2014/main" id="{22F7B80B-6336-436A-8B1A-CE92C335BDA8}"/>
              </a:ext>
            </a:extLst>
          </p:cNvPr>
          <p:cNvSpPr txBox="1"/>
          <p:nvPr/>
        </p:nvSpPr>
        <p:spPr>
          <a:xfrm>
            <a:off x="6930095" y="4069428"/>
            <a:ext cx="768160" cy="230832"/>
          </a:xfrm>
          <a:prstGeom prst="rect">
            <a:avLst/>
          </a:prstGeom>
          <a:solidFill>
            <a:schemeClr val="bg1"/>
          </a:solidFill>
          <a:ln>
            <a:noFill/>
          </a:ln>
        </p:spPr>
        <p:txBody>
          <a:bodyPr wrap="square" rtlCol="0">
            <a:spAutoFit/>
          </a:bodyPr>
          <a:lstStyle/>
          <a:p>
            <a:pPr algn="ctr"/>
            <a:r>
              <a:rPr lang="en-US" sz="900" dirty="0">
                <a:solidFill>
                  <a:srgbClr val="00B0F0"/>
                </a:solidFill>
              </a:rPr>
              <a:t>No Change</a:t>
            </a:r>
          </a:p>
        </p:txBody>
      </p:sp>
      <p:sp>
        <p:nvSpPr>
          <p:cNvPr id="50" name="Rectangle 66">
            <a:extLst>
              <a:ext uri="{FF2B5EF4-FFF2-40B4-BE49-F238E27FC236}">
                <a16:creationId xmlns:a16="http://schemas.microsoft.com/office/drawing/2014/main" id="{8B5E5FF4-7BCC-41CE-B108-B2D98A8EE2D4}"/>
              </a:ext>
            </a:extLst>
          </p:cNvPr>
          <p:cNvSpPr/>
          <p:nvPr/>
        </p:nvSpPr>
        <p:spPr>
          <a:xfrm>
            <a:off x="4868353" y="3907797"/>
            <a:ext cx="2617621" cy="1169551"/>
          </a:xfrm>
          <a:prstGeom prst="rect">
            <a:avLst/>
          </a:prstGeom>
          <a:noFill/>
        </p:spPr>
        <p:txBody>
          <a:bodyPr wrap="square">
            <a:spAutoFit/>
          </a:bodyPr>
          <a:lstStyle/>
          <a:p>
            <a:r>
              <a:rPr lang="en-US" sz="1000" dirty="0">
                <a:solidFill>
                  <a:schemeClr val="bg1">
                    <a:lumMod val="50000"/>
                  </a:schemeClr>
                </a:solidFill>
                <a:cs typeface="Arial"/>
              </a:rPr>
              <a:t>Base Features available to all 39 Counties</a:t>
            </a:r>
          </a:p>
          <a:p>
            <a:pPr marL="171446" indent="-171446">
              <a:buFont typeface="Arial" panose="020B0604020202020204" pitchFamily="34" charset="0"/>
              <a:buChar char="•"/>
            </a:pPr>
            <a:r>
              <a:rPr lang="en-US" sz="1000" dirty="0">
                <a:solidFill>
                  <a:srgbClr val="006699"/>
                </a:solidFill>
                <a:cs typeface="Arial"/>
              </a:rPr>
              <a:t>IVR Self Service </a:t>
            </a:r>
            <a:br>
              <a:rPr lang="en-US" sz="1000" dirty="0">
                <a:solidFill>
                  <a:srgbClr val="006699"/>
                </a:solidFill>
                <a:cs typeface="Arial"/>
              </a:rPr>
            </a:br>
            <a:r>
              <a:rPr lang="en-US" sz="1000" dirty="0">
                <a:solidFill>
                  <a:schemeClr val="bg1">
                    <a:lumMod val="50000"/>
                  </a:schemeClr>
                </a:solidFill>
                <a:cs typeface="Arial"/>
              </a:rPr>
              <a:t>(</a:t>
            </a:r>
            <a:r>
              <a:rPr lang="en-US" sz="1000" i="1" dirty="0">
                <a:solidFill>
                  <a:schemeClr val="bg1">
                    <a:lumMod val="50000"/>
                  </a:schemeClr>
                </a:solidFill>
                <a:cs typeface="Arial"/>
              </a:rPr>
              <a:t>Document Status, Request Forms, Office hours and locations, Benefits information, Appointments)</a:t>
            </a:r>
          </a:p>
          <a:p>
            <a:pPr marL="171446" indent="-171446">
              <a:buFont typeface="Arial" panose="020B0604020202020204" pitchFamily="34" charset="0"/>
              <a:buChar char="•"/>
            </a:pPr>
            <a:r>
              <a:rPr lang="en-US" sz="1000" dirty="0">
                <a:solidFill>
                  <a:srgbClr val="006699"/>
                </a:solidFill>
                <a:cs typeface="Arial"/>
              </a:rPr>
              <a:t>Outbound Campaigns</a:t>
            </a:r>
          </a:p>
          <a:p>
            <a:pPr marL="171446" indent="-171446">
              <a:buFont typeface="Arial" panose="020B0604020202020204" pitchFamily="34" charset="0"/>
              <a:buChar char="•"/>
            </a:pPr>
            <a:r>
              <a:rPr lang="en-US" sz="1000" dirty="0">
                <a:solidFill>
                  <a:srgbClr val="006699"/>
                </a:solidFill>
                <a:cs typeface="Arial"/>
              </a:rPr>
              <a:t>Voice Authentication</a:t>
            </a:r>
          </a:p>
        </p:txBody>
      </p:sp>
      <p:sp>
        <p:nvSpPr>
          <p:cNvPr id="38" name="TextBox 37">
            <a:extLst>
              <a:ext uri="{FF2B5EF4-FFF2-40B4-BE49-F238E27FC236}">
                <a16:creationId xmlns:a16="http://schemas.microsoft.com/office/drawing/2014/main" id="{91A7CA34-756E-4657-9918-0883E1AD60B2}"/>
              </a:ext>
            </a:extLst>
          </p:cNvPr>
          <p:cNvSpPr txBox="1"/>
          <p:nvPr/>
        </p:nvSpPr>
        <p:spPr>
          <a:xfrm>
            <a:off x="9791798" y="5309400"/>
            <a:ext cx="734780" cy="369332"/>
          </a:xfrm>
          <a:prstGeom prst="rect">
            <a:avLst/>
          </a:prstGeom>
          <a:noFill/>
        </p:spPr>
        <p:txBody>
          <a:bodyPr wrap="square" rtlCol="0">
            <a:spAutoFit/>
          </a:bodyPr>
          <a:lstStyle/>
          <a:p>
            <a:r>
              <a:rPr lang="en-US" b="1" dirty="0">
                <a:solidFill>
                  <a:srgbClr val="00ABBA"/>
                </a:solidFill>
                <a:latin typeface="Britannic Bold" panose="020B0903060703020204" pitchFamily="34" charset="0"/>
              </a:rPr>
              <a:t>AWS</a:t>
            </a:r>
          </a:p>
        </p:txBody>
      </p:sp>
      <p:cxnSp>
        <p:nvCxnSpPr>
          <p:cNvPr id="52" name="Straight Arrow Connector 51">
            <a:extLst>
              <a:ext uri="{FF2B5EF4-FFF2-40B4-BE49-F238E27FC236}">
                <a16:creationId xmlns:a16="http://schemas.microsoft.com/office/drawing/2014/main" id="{9C25F87C-C7B3-447F-A5B2-EBC63302EA9D}"/>
              </a:ext>
            </a:extLst>
          </p:cNvPr>
          <p:cNvCxnSpPr>
            <a:cxnSpLocks/>
          </p:cNvCxnSpPr>
          <p:nvPr/>
        </p:nvCxnSpPr>
        <p:spPr bwMode="auto">
          <a:xfrm>
            <a:off x="3264877" y="1570385"/>
            <a:ext cx="763962" cy="0"/>
          </a:xfrm>
          <a:prstGeom prst="straightConnector1">
            <a:avLst/>
          </a:prstGeom>
          <a:noFill/>
          <a:ln w="12700" cap="flat" cmpd="sng" algn="ctr">
            <a:solidFill>
              <a:srgbClr val="00B050"/>
            </a:solidFill>
            <a:prstDash val="solid"/>
            <a:round/>
            <a:headEnd type="none" w="med" len="med"/>
            <a:tailEnd type="triangle"/>
          </a:ln>
          <a:effectLst/>
        </p:spPr>
      </p:cxnSp>
      <p:cxnSp>
        <p:nvCxnSpPr>
          <p:cNvPr id="53" name="Straight Arrow Connector 52">
            <a:extLst>
              <a:ext uri="{FF2B5EF4-FFF2-40B4-BE49-F238E27FC236}">
                <a16:creationId xmlns:a16="http://schemas.microsoft.com/office/drawing/2014/main" id="{1520D244-0EC7-496D-AA2C-664680B213B0}"/>
              </a:ext>
            </a:extLst>
          </p:cNvPr>
          <p:cNvCxnSpPr>
            <a:cxnSpLocks/>
          </p:cNvCxnSpPr>
          <p:nvPr/>
        </p:nvCxnSpPr>
        <p:spPr bwMode="auto">
          <a:xfrm>
            <a:off x="3604030" y="3090886"/>
            <a:ext cx="763962" cy="0"/>
          </a:xfrm>
          <a:prstGeom prst="straightConnector1">
            <a:avLst/>
          </a:prstGeom>
          <a:noFill/>
          <a:ln w="12700" cap="flat" cmpd="sng" algn="ctr">
            <a:solidFill>
              <a:srgbClr val="00B050"/>
            </a:solidFill>
            <a:prstDash val="solid"/>
            <a:round/>
            <a:headEnd type="none" w="med" len="med"/>
            <a:tailEnd type="triangle"/>
          </a:ln>
          <a:effectLst/>
        </p:spPr>
      </p:cxnSp>
      <p:cxnSp>
        <p:nvCxnSpPr>
          <p:cNvPr id="54" name="Straight Arrow Connector 53">
            <a:extLst>
              <a:ext uri="{FF2B5EF4-FFF2-40B4-BE49-F238E27FC236}">
                <a16:creationId xmlns:a16="http://schemas.microsoft.com/office/drawing/2014/main" id="{10615655-FE74-4D3F-9E78-47ADA177DF8B}"/>
              </a:ext>
            </a:extLst>
          </p:cNvPr>
          <p:cNvCxnSpPr>
            <a:cxnSpLocks/>
          </p:cNvCxnSpPr>
          <p:nvPr/>
        </p:nvCxnSpPr>
        <p:spPr bwMode="auto">
          <a:xfrm>
            <a:off x="3986011" y="4059116"/>
            <a:ext cx="763962" cy="0"/>
          </a:xfrm>
          <a:prstGeom prst="straightConnector1">
            <a:avLst/>
          </a:prstGeom>
          <a:noFill/>
          <a:ln w="12700" cap="flat" cmpd="sng" algn="ctr">
            <a:solidFill>
              <a:srgbClr val="00B050"/>
            </a:solidFill>
            <a:prstDash val="solid"/>
            <a:round/>
            <a:headEnd type="none" w="med" len="med"/>
            <a:tailEnd type="triangle"/>
          </a:ln>
          <a:effectLst/>
        </p:spPr>
      </p:cxnSp>
      <p:sp>
        <p:nvSpPr>
          <p:cNvPr id="2" name="Slide Number Placeholder 1">
            <a:extLst>
              <a:ext uri="{FF2B5EF4-FFF2-40B4-BE49-F238E27FC236}">
                <a16:creationId xmlns:a16="http://schemas.microsoft.com/office/drawing/2014/main" id="{D5866699-2DB4-4974-8638-5782B5B666D6}"/>
              </a:ext>
            </a:extLst>
          </p:cNvPr>
          <p:cNvSpPr>
            <a:spLocks noGrp="1"/>
          </p:cNvSpPr>
          <p:nvPr>
            <p:ph type="sldNum" sz="quarter" idx="10"/>
          </p:nvPr>
        </p:nvSpPr>
        <p:spPr>
          <a:xfrm>
            <a:off x="9867013" y="6621468"/>
            <a:ext cx="2258483" cy="269875"/>
          </a:xfrm>
        </p:spPr>
        <p:txBody>
          <a:bodyPr/>
          <a:lstStyle/>
          <a:p>
            <a:pPr>
              <a:defRPr/>
            </a:pPr>
            <a:fld id="{457EE65E-19E1-4FC5-BEE9-F173FFF3D12F}" type="slidenum">
              <a:rPr lang="en-US" smtClean="0">
                <a:solidFill>
                  <a:srgbClr val="000000"/>
                </a:solidFill>
              </a:rPr>
              <a:pPr>
                <a:defRPr/>
              </a:pPr>
              <a:t>28</a:t>
            </a:fld>
            <a:endParaRPr lang="en-US" dirty="0">
              <a:solidFill>
                <a:srgbClr val="000000"/>
              </a:solidFill>
            </a:endParaRPr>
          </a:p>
        </p:txBody>
      </p:sp>
      <p:sp>
        <p:nvSpPr>
          <p:cNvPr id="47" name="TextBox 46">
            <a:extLst>
              <a:ext uri="{FF2B5EF4-FFF2-40B4-BE49-F238E27FC236}">
                <a16:creationId xmlns:a16="http://schemas.microsoft.com/office/drawing/2014/main" id="{5EC7E74B-C865-40E5-A268-5F549F5B3E9D}"/>
              </a:ext>
            </a:extLst>
          </p:cNvPr>
          <p:cNvSpPr txBox="1"/>
          <p:nvPr/>
        </p:nvSpPr>
        <p:spPr>
          <a:xfrm>
            <a:off x="3114675" y="352960"/>
            <a:ext cx="6386771" cy="523220"/>
          </a:xfrm>
          <a:prstGeom prst="rect">
            <a:avLst/>
          </a:prstGeom>
          <a:noFill/>
        </p:spPr>
        <p:txBody>
          <a:bodyPr wrap="square" rtlCol="0">
            <a:spAutoFit/>
          </a:bodyPr>
          <a:lstStyle/>
          <a:p>
            <a:r>
              <a:rPr lang="en-US" sz="2800" dirty="0"/>
              <a:t>39 County Solution - Features and Services</a:t>
            </a:r>
          </a:p>
        </p:txBody>
      </p:sp>
    </p:spTree>
    <p:extLst>
      <p:ext uri="{BB962C8B-B14F-4D97-AF65-F5344CB8AC3E}">
        <p14:creationId xmlns:p14="http://schemas.microsoft.com/office/powerpoint/2010/main" val="316895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866699-2DB4-4974-8638-5782B5B666D6}"/>
              </a:ext>
            </a:extLst>
          </p:cNvPr>
          <p:cNvSpPr>
            <a:spLocks noGrp="1"/>
          </p:cNvSpPr>
          <p:nvPr>
            <p:ph type="sldNum" sz="quarter" idx="10"/>
          </p:nvPr>
        </p:nvSpPr>
        <p:spPr>
          <a:xfrm>
            <a:off x="9867013" y="6621468"/>
            <a:ext cx="2258483" cy="269875"/>
          </a:xfrm>
        </p:spPr>
        <p:txBody>
          <a:bodyPr/>
          <a:lstStyle/>
          <a:p>
            <a:pPr>
              <a:defRPr/>
            </a:pPr>
            <a:fld id="{457EE65E-19E1-4FC5-BEE9-F173FFF3D12F}" type="slidenum">
              <a:rPr lang="en-US" smtClean="0">
                <a:solidFill>
                  <a:srgbClr val="000000"/>
                </a:solidFill>
              </a:rPr>
              <a:pPr>
                <a:defRPr/>
              </a:pPr>
              <a:t>29</a:t>
            </a:fld>
            <a:endParaRPr lang="en-US" dirty="0">
              <a:solidFill>
                <a:srgbClr val="000000"/>
              </a:solidFill>
            </a:endParaRPr>
          </a:p>
        </p:txBody>
      </p:sp>
      <p:sp>
        <p:nvSpPr>
          <p:cNvPr id="47" name="TextBox 46">
            <a:extLst>
              <a:ext uri="{FF2B5EF4-FFF2-40B4-BE49-F238E27FC236}">
                <a16:creationId xmlns:a16="http://schemas.microsoft.com/office/drawing/2014/main" id="{5EC7E74B-C865-40E5-A268-5F549F5B3E9D}"/>
              </a:ext>
            </a:extLst>
          </p:cNvPr>
          <p:cNvSpPr txBox="1"/>
          <p:nvPr/>
        </p:nvSpPr>
        <p:spPr>
          <a:xfrm>
            <a:off x="3114674" y="352960"/>
            <a:ext cx="7949915" cy="523220"/>
          </a:xfrm>
          <a:prstGeom prst="rect">
            <a:avLst/>
          </a:prstGeom>
          <a:noFill/>
        </p:spPr>
        <p:txBody>
          <a:bodyPr wrap="square" rtlCol="0">
            <a:spAutoFit/>
          </a:bodyPr>
          <a:lstStyle/>
          <a:p>
            <a:r>
              <a:rPr lang="en-US" sz="2800" dirty="0"/>
              <a:t>39 County Solution – Timeline to Amazon Connect</a:t>
            </a:r>
          </a:p>
        </p:txBody>
      </p:sp>
      <p:cxnSp>
        <p:nvCxnSpPr>
          <p:cNvPr id="49" name="OTLSHAPE_M_3deef7f992544310a6bf38c7a8028672_Connector1">
            <a:extLst>
              <a:ext uri="{FF2B5EF4-FFF2-40B4-BE49-F238E27FC236}">
                <a16:creationId xmlns:a16="http://schemas.microsoft.com/office/drawing/2014/main" id="{72409068-BAB4-404A-B827-CA354F74F7C7}"/>
              </a:ext>
            </a:extLst>
          </p:cNvPr>
          <p:cNvCxnSpPr/>
          <p:nvPr>
            <p:custDataLst>
              <p:tags r:id="rId1"/>
            </p:custDataLst>
          </p:nvPr>
        </p:nvCxnSpPr>
        <p:spPr bwMode="auto">
          <a:xfrm>
            <a:off x="10842340" y="2127002"/>
            <a:ext cx="0" cy="753364"/>
          </a:xfrm>
          <a:prstGeom prst="line">
            <a:avLst/>
          </a:prstGeom>
          <a:noFill/>
          <a:ln w="9525" cap="flat" cmpd="sng" algn="ctr">
            <a:solidFill>
              <a:srgbClr val="1F497E">
                <a:alpha val="49804"/>
              </a:srgbClr>
            </a:solidFill>
            <a:prstDash val="solid"/>
            <a:round/>
            <a:headEnd type="none" w="med" len="med"/>
            <a:tailEnd type="none" w="med" len="med"/>
          </a:ln>
          <a:effectLst/>
        </p:spPr>
      </p:cxnSp>
      <p:cxnSp>
        <p:nvCxnSpPr>
          <p:cNvPr id="55" name="OTLSHAPE_M_63a63e0c4fe8431d8a03800e1a6e9ca3_Connector1">
            <a:extLst>
              <a:ext uri="{FF2B5EF4-FFF2-40B4-BE49-F238E27FC236}">
                <a16:creationId xmlns:a16="http://schemas.microsoft.com/office/drawing/2014/main" id="{E332DD02-64BE-4177-BB50-5905C998D6F7}"/>
              </a:ext>
            </a:extLst>
          </p:cNvPr>
          <p:cNvCxnSpPr/>
          <p:nvPr>
            <p:custDataLst>
              <p:tags r:id="rId2"/>
            </p:custDataLst>
          </p:nvPr>
        </p:nvCxnSpPr>
        <p:spPr bwMode="auto">
          <a:xfrm>
            <a:off x="8086417" y="1387036"/>
            <a:ext cx="0" cy="1493330"/>
          </a:xfrm>
          <a:prstGeom prst="line">
            <a:avLst/>
          </a:prstGeom>
          <a:noFill/>
          <a:ln w="9525" cap="flat" cmpd="sng" algn="ctr">
            <a:solidFill>
              <a:srgbClr val="1F497E">
                <a:alpha val="49804"/>
              </a:srgbClr>
            </a:solidFill>
            <a:prstDash val="solid"/>
            <a:round/>
            <a:headEnd type="none" w="med" len="med"/>
            <a:tailEnd type="none" w="med" len="med"/>
          </a:ln>
          <a:effectLst/>
        </p:spPr>
      </p:cxnSp>
      <p:cxnSp>
        <p:nvCxnSpPr>
          <p:cNvPr id="56" name="OTLSHAPE_M_9a0979c034744307aa2a73c65aa50436_Connector1">
            <a:extLst>
              <a:ext uri="{FF2B5EF4-FFF2-40B4-BE49-F238E27FC236}">
                <a16:creationId xmlns:a16="http://schemas.microsoft.com/office/drawing/2014/main" id="{B79DF970-326F-404A-8B28-4E3926AD5417}"/>
              </a:ext>
            </a:extLst>
          </p:cNvPr>
          <p:cNvCxnSpPr/>
          <p:nvPr>
            <p:custDataLst>
              <p:tags r:id="rId3"/>
            </p:custDataLst>
          </p:nvPr>
        </p:nvCxnSpPr>
        <p:spPr bwMode="auto">
          <a:xfrm>
            <a:off x="6421766" y="2432469"/>
            <a:ext cx="0" cy="447897"/>
          </a:xfrm>
          <a:prstGeom prst="line">
            <a:avLst/>
          </a:prstGeom>
          <a:noFill/>
          <a:ln w="9525" cap="flat" cmpd="sng" algn="ctr">
            <a:solidFill>
              <a:srgbClr val="1F497E">
                <a:alpha val="49804"/>
              </a:srgbClr>
            </a:solidFill>
            <a:prstDash val="solid"/>
            <a:round/>
            <a:headEnd type="none" w="med" len="med"/>
            <a:tailEnd type="none" w="med" len="med"/>
          </a:ln>
          <a:effectLst/>
        </p:spPr>
      </p:cxnSp>
      <p:cxnSp>
        <p:nvCxnSpPr>
          <p:cNvPr id="61" name="OTLSHAPE_M_1133d87c033349a9a8c2c0ec9f5175ae_Connector1">
            <a:extLst>
              <a:ext uri="{FF2B5EF4-FFF2-40B4-BE49-F238E27FC236}">
                <a16:creationId xmlns:a16="http://schemas.microsoft.com/office/drawing/2014/main" id="{09938BCA-A8AF-4D3D-B05C-2CB28E57166D}"/>
              </a:ext>
            </a:extLst>
          </p:cNvPr>
          <p:cNvCxnSpPr/>
          <p:nvPr>
            <p:custDataLst>
              <p:tags r:id="rId4"/>
            </p:custDataLst>
          </p:nvPr>
        </p:nvCxnSpPr>
        <p:spPr bwMode="auto">
          <a:xfrm>
            <a:off x="5459980" y="1893336"/>
            <a:ext cx="0" cy="987030"/>
          </a:xfrm>
          <a:prstGeom prst="line">
            <a:avLst/>
          </a:prstGeom>
          <a:noFill/>
          <a:ln w="9525" cap="flat" cmpd="sng" algn="ctr">
            <a:solidFill>
              <a:srgbClr val="1F497E">
                <a:alpha val="49804"/>
              </a:srgbClr>
            </a:solidFill>
            <a:prstDash val="solid"/>
            <a:round/>
            <a:headEnd type="none" w="med" len="med"/>
            <a:tailEnd type="none" w="med" len="med"/>
          </a:ln>
          <a:effectLst/>
        </p:spPr>
      </p:cxnSp>
      <p:sp>
        <p:nvSpPr>
          <p:cNvPr id="65" name="TextBox 64">
            <a:extLst>
              <a:ext uri="{FF2B5EF4-FFF2-40B4-BE49-F238E27FC236}">
                <a16:creationId xmlns:a16="http://schemas.microsoft.com/office/drawing/2014/main" id="{B8CD8577-26C6-46C8-BBDB-FCD967B9BA83}"/>
              </a:ext>
            </a:extLst>
          </p:cNvPr>
          <p:cNvSpPr txBox="1"/>
          <p:nvPr/>
        </p:nvSpPr>
        <p:spPr>
          <a:xfrm>
            <a:off x="601586" y="5311432"/>
            <a:ext cx="8800615" cy="646331"/>
          </a:xfrm>
          <a:prstGeom prst="rect">
            <a:avLst/>
          </a:prstGeom>
          <a:noFill/>
        </p:spPr>
        <p:txBody>
          <a:bodyPr wrap="square" rtlCol="0">
            <a:spAutoFit/>
          </a:bodyPr>
          <a:lstStyle/>
          <a:p>
            <a:r>
              <a:rPr lang="en-US" sz="1200" b="1" dirty="0"/>
              <a:t>NOTE:</a:t>
            </a:r>
          </a:p>
          <a:p>
            <a:pPr marL="228600" indent="-228600">
              <a:buAutoNum type="arabicParenR"/>
            </a:pPr>
            <a:r>
              <a:rPr lang="en-US" sz="1200" dirty="0"/>
              <a:t>Goal is to complete the project by May of 2020 to avoid paying for software license renewals for the existing Cisco solution.</a:t>
            </a:r>
          </a:p>
          <a:p>
            <a:pPr marL="228600" indent="-228600">
              <a:buAutoNum type="arabicParenR"/>
            </a:pPr>
            <a:r>
              <a:rPr lang="en-US" sz="1200" dirty="0"/>
              <a:t>Through this effort there will be no design changes to the customer experience.</a:t>
            </a:r>
          </a:p>
        </p:txBody>
      </p:sp>
      <p:sp>
        <p:nvSpPr>
          <p:cNvPr id="66" name="OTLSHAPE_TB_00000000000000000000000000000000_RightEndCaps">
            <a:extLst>
              <a:ext uri="{FF2B5EF4-FFF2-40B4-BE49-F238E27FC236}">
                <a16:creationId xmlns:a16="http://schemas.microsoft.com/office/drawing/2014/main" id="{D217A3B7-4105-4C4E-BC4A-87E9649C0DF3}"/>
              </a:ext>
            </a:extLst>
          </p:cNvPr>
          <p:cNvSpPr txBox="1"/>
          <p:nvPr>
            <p:custDataLst>
              <p:tags r:id="rId5"/>
            </p:custDataLst>
          </p:nvPr>
        </p:nvSpPr>
        <p:spPr>
          <a:xfrm>
            <a:off x="11183590" y="2931335"/>
            <a:ext cx="451662" cy="279061"/>
          </a:xfrm>
          <a:prstGeom prst="rect">
            <a:avLst/>
          </a:prstGeom>
          <a:noFill/>
        </p:spPr>
        <p:txBody>
          <a:bodyPr vert="horz" wrap="none" lIns="0" tIns="0" rIns="0" bIns="0" rtlCol="0" anchor="ctr" anchorCtr="0">
            <a:spAutoFit/>
          </a:bodyPr>
          <a:lstStyle/>
          <a:p>
            <a:pPr algn="ctr"/>
            <a:r>
              <a:rPr lang="en-US" b="1" spc="-38" dirty="0">
                <a:solidFill>
                  <a:srgbClr val="ED7D31"/>
                </a:solidFill>
                <a:latin typeface="Calibri" panose="020F0502020204030204" pitchFamily="34" charset="0"/>
              </a:rPr>
              <a:t>2020</a:t>
            </a:r>
          </a:p>
        </p:txBody>
      </p:sp>
      <p:sp>
        <p:nvSpPr>
          <p:cNvPr id="67" name="OTLSHAPE_TB_00000000000000000000000000000000_ScaleContainer">
            <a:extLst>
              <a:ext uri="{FF2B5EF4-FFF2-40B4-BE49-F238E27FC236}">
                <a16:creationId xmlns:a16="http://schemas.microsoft.com/office/drawing/2014/main" id="{16EACD19-2ACB-48F5-9441-58FDA260C0B8}"/>
              </a:ext>
            </a:extLst>
          </p:cNvPr>
          <p:cNvSpPr/>
          <p:nvPr>
            <p:custDataLst>
              <p:tags r:id="rId6"/>
            </p:custDataLst>
          </p:nvPr>
        </p:nvSpPr>
        <p:spPr bwMode="auto">
          <a:xfrm>
            <a:off x="553521" y="2880366"/>
            <a:ext cx="10515600" cy="381000"/>
          </a:xfrm>
          <a:prstGeom prst="roundRect">
            <a:avLst>
              <a:gd name="adj" fmla="val 100000"/>
            </a:avLst>
          </a:prstGeom>
          <a:gradFill flip="none" rotWithShape="1">
            <a:gsLst>
              <a:gs pos="0">
                <a:srgbClr val="44546A"/>
              </a:gs>
              <a:gs pos="0">
                <a:srgbClr val="44546A"/>
              </a:gs>
            </a:gsLst>
            <a:lin ang="5400000" scaled="1"/>
            <a:tileRect/>
          </a:gradFill>
          <a:ln w="12700" cap="flat" cmpd="sng" algn="ctr">
            <a:noFill/>
            <a:prstDash val="solid"/>
            <a:round/>
            <a:headEnd type="none" w="med" len="med"/>
            <a:tailEnd type="none" w="med" len="me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square" lIns="90488" tIns="44450" rIns="90488" bIns="4445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tx1"/>
              </a:buClr>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68" name="OTLSHAPE_TB_00000000000000000000000000000000_TimescaleInterval1">
            <a:extLst>
              <a:ext uri="{FF2B5EF4-FFF2-40B4-BE49-F238E27FC236}">
                <a16:creationId xmlns:a16="http://schemas.microsoft.com/office/drawing/2014/main" id="{5E51731A-77D2-4DBD-A1D5-381CEB63D118}"/>
              </a:ext>
            </a:extLst>
          </p:cNvPr>
          <p:cNvSpPr txBox="1"/>
          <p:nvPr>
            <p:custDataLst>
              <p:tags r:id="rId7"/>
            </p:custDataLst>
          </p:nvPr>
        </p:nvSpPr>
        <p:spPr>
          <a:xfrm>
            <a:off x="782121" y="2977838"/>
            <a:ext cx="255776"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Mar</a:t>
            </a:r>
          </a:p>
        </p:txBody>
      </p:sp>
      <p:cxnSp>
        <p:nvCxnSpPr>
          <p:cNvPr id="74" name="OTLSHAPE_TB_00000000000000000000000000000000_Separator1">
            <a:extLst>
              <a:ext uri="{FF2B5EF4-FFF2-40B4-BE49-F238E27FC236}">
                <a16:creationId xmlns:a16="http://schemas.microsoft.com/office/drawing/2014/main" id="{A2225DC5-5959-47F6-A1EE-50A0BB99B6B0}"/>
              </a:ext>
            </a:extLst>
          </p:cNvPr>
          <p:cNvCxnSpPr/>
          <p:nvPr>
            <p:custDataLst>
              <p:tags r:id="rId8"/>
            </p:custDataLst>
          </p:nvPr>
        </p:nvCxnSpPr>
        <p:spPr bwMode="auto">
          <a:xfrm>
            <a:off x="1846885" y="2943866"/>
            <a:ext cx="0" cy="254000"/>
          </a:xfrm>
          <a:prstGeom prst="line">
            <a:avLst/>
          </a:prstGeom>
          <a:noFill/>
          <a:ln w="12700" cap="flat" cmpd="sng" algn="ctr">
            <a:solidFill>
              <a:schemeClr val="lt1">
                <a:alpha val="29804"/>
              </a:schemeClr>
            </a:solidFill>
            <a:prstDash val="solid"/>
            <a:round/>
            <a:headEnd type="none" w="med" len="med"/>
            <a:tailEnd type="none" w="med" len="med"/>
          </a:ln>
          <a:effectLst/>
        </p:spPr>
      </p:cxnSp>
      <p:sp>
        <p:nvSpPr>
          <p:cNvPr id="75" name="OTLSHAPE_TB_00000000000000000000000000000000_TimescaleInterval2">
            <a:extLst>
              <a:ext uri="{FF2B5EF4-FFF2-40B4-BE49-F238E27FC236}">
                <a16:creationId xmlns:a16="http://schemas.microsoft.com/office/drawing/2014/main" id="{C6EB626E-56FF-414C-9BE7-1951CD234D7A}"/>
              </a:ext>
            </a:extLst>
          </p:cNvPr>
          <p:cNvSpPr txBox="1"/>
          <p:nvPr>
            <p:custDataLst>
              <p:tags r:id="rId9"/>
            </p:custDataLst>
          </p:nvPr>
        </p:nvSpPr>
        <p:spPr>
          <a:xfrm>
            <a:off x="1910385" y="2977838"/>
            <a:ext cx="268150"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May</a:t>
            </a:r>
          </a:p>
        </p:txBody>
      </p:sp>
      <p:cxnSp>
        <p:nvCxnSpPr>
          <p:cNvPr id="76" name="OTLSHAPE_TB_00000000000000000000000000000000_Separator2">
            <a:extLst>
              <a:ext uri="{FF2B5EF4-FFF2-40B4-BE49-F238E27FC236}">
                <a16:creationId xmlns:a16="http://schemas.microsoft.com/office/drawing/2014/main" id="{D6D27428-AB8C-43D6-B8E7-B63AC21B56E9}"/>
              </a:ext>
            </a:extLst>
          </p:cNvPr>
          <p:cNvCxnSpPr/>
          <p:nvPr>
            <p:custDataLst>
              <p:tags r:id="rId10"/>
            </p:custDataLst>
          </p:nvPr>
        </p:nvCxnSpPr>
        <p:spPr bwMode="auto">
          <a:xfrm>
            <a:off x="2975149" y="2943866"/>
            <a:ext cx="0" cy="254000"/>
          </a:xfrm>
          <a:prstGeom prst="line">
            <a:avLst/>
          </a:prstGeom>
          <a:noFill/>
          <a:ln w="12700" cap="flat" cmpd="sng" algn="ctr">
            <a:solidFill>
              <a:schemeClr val="lt1">
                <a:alpha val="29804"/>
              </a:schemeClr>
            </a:solidFill>
            <a:prstDash val="solid"/>
            <a:round/>
            <a:headEnd type="none" w="med" len="med"/>
            <a:tailEnd type="none" w="med" len="med"/>
          </a:ln>
          <a:effectLst/>
        </p:spPr>
      </p:cxnSp>
      <p:sp>
        <p:nvSpPr>
          <p:cNvPr id="77" name="OTLSHAPE_TB_00000000000000000000000000000000_TimescaleInterval3">
            <a:extLst>
              <a:ext uri="{FF2B5EF4-FFF2-40B4-BE49-F238E27FC236}">
                <a16:creationId xmlns:a16="http://schemas.microsoft.com/office/drawing/2014/main" id="{5A3A9E1D-0DC9-47E2-A90A-67992C84FF84}"/>
              </a:ext>
            </a:extLst>
          </p:cNvPr>
          <p:cNvSpPr txBox="1"/>
          <p:nvPr>
            <p:custDataLst>
              <p:tags r:id="rId11"/>
            </p:custDataLst>
          </p:nvPr>
        </p:nvSpPr>
        <p:spPr>
          <a:xfrm>
            <a:off x="3038649" y="2977838"/>
            <a:ext cx="158185"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Jul</a:t>
            </a:r>
          </a:p>
        </p:txBody>
      </p:sp>
      <p:cxnSp>
        <p:nvCxnSpPr>
          <p:cNvPr id="81" name="OTLSHAPE_TB_00000000000000000000000000000000_Separator3">
            <a:extLst>
              <a:ext uri="{FF2B5EF4-FFF2-40B4-BE49-F238E27FC236}">
                <a16:creationId xmlns:a16="http://schemas.microsoft.com/office/drawing/2014/main" id="{A85F441E-DB99-4FDE-828C-05109AE6237E}"/>
              </a:ext>
            </a:extLst>
          </p:cNvPr>
          <p:cNvCxnSpPr/>
          <p:nvPr>
            <p:custDataLst>
              <p:tags r:id="rId12"/>
            </p:custDataLst>
          </p:nvPr>
        </p:nvCxnSpPr>
        <p:spPr bwMode="auto">
          <a:xfrm>
            <a:off x="4121908" y="2943866"/>
            <a:ext cx="0" cy="254000"/>
          </a:xfrm>
          <a:prstGeom prst="line">
            <a:avLst/>
          </a:prstGeom>
          <a:noFill/>
          <a:ln w="12700" cap="flat" cmpd="sng" algn="ctr">
            <a:solidFill>
              <a:schemeClr val="lt1">
                <a:alpha val="29804"/>
              </a:schemeClr>
            </a:solidFill>
            <a:prstDash val="solid"/>
            <a:round/>
            <a:headEnd type="none" w="med" len="med"/>
            <a:tailEnd type="none" w="med" len="med"/>
          </a:ln>
          <a:effectLst/>
        </p:spPr>
      </p:cxnSp>
      <p:sp>
        <p:nvSpPr>
          <p:cNvPr id="82" name="OTLSHAPE_TB_00000000000000000000000000000000_TimescaleInterval4">
            <a:extLst>
              <a:ext uri="{FF2B5EF4-FFF2-40B4-BE49-F238E27FC236}">
                <a16:creationId xmlns:a16="http://schemas.microsoft.com/office/drawing/2014/main" id="{17DEA9A5-B024-4892-9D33-2497587B37F5}"/>
              </a:ext>
            </a:extLst>
          </p:cNvPr>
          <p:cNvSpPr txBox="1"/>
          <p:nvPr>
            <p:custDataLst>
              <p:tags r:id="rId13"/>
            </p:custDataLst>
          </p:nvPr>
        </p:nvSpPr>
        <p:spPr>
          <a:xfrm>
            <a:off x="4185409" y="2977838"/>
            <a:ext cx="228600"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Sep</a:t>
            </a:r>
          </a:p>
        </p:txBody>
      </p:sp>
      <p:cxnSp>
        <p:nvCxnSpPr>
          <p:cNvPr id="83" name="OTLSHAPE_TB_00000000000000000000000000000000_Separator4">
            <a:extLst>
              <a:ext uri="{FF2B5EF4-FFF2-40B4-BE49-F238E27FC236}">
                <a16:creationId xmlns:a16="http://schemas.microsoft.com/office/drawing/2014/main" id="{E0DDC3AD-AA60-4027-982B-7F5B8A039CB1}"/>
              </a:ext>
            </a:extLst>
          </p:cNvPr>
          <p:cNvCxnSpPr/>
          <p:nvPr>
            <p:custDataLst>
              <p:tags r:id="rId14"/>
            </p:custDataLst>
          </p:nvPr>
        </p:nvCxnSpPr>
        <p:spPr bwMode="auto">
          <a:xfrm>
            <a:off x="5250172" y="2943866"/>
            <a:ext cx="0" cy="254000"/>
          </a:xfrm>
          <a:prstGeom prst="line">
            <a:avLst/>
          </a:prstGeom>
          <a:noFill/>
          <a:ln w="12700" cap="flat" cmpd="sng" algn="ctr">
            <a:solidFill>
              <a:schemeClr val="lt1">
                <a:alpha val="29804"/>
              </a:schemeClr>
            </a:solidFill>
            <a:prstDash val="solid"/>
            <a:round/>
            <a:headEnd type="none" w="med" len="med"/>
            <a:tailEnd type="none" w="med" len="med"/>
          </a:ln>
          <a:effectLst/>
        </p:spPr>
      </p:cxnSp>
      <p:sp>
        <p:nvSpPr>
          <p:cNvPr id="84" name="OTLSHAPE_TB_00000000000000000000000000000000_TimescaleInterval5">
            <a:extLst>
              <a:ext uri="{FF2B5EF4-FFF2-40B4-BE49-F238E27FC236}">
                <a16:creationId xmlns:a16="http://schemas.microsoft.com/office/drawing/2014/main" id="{007BEA71-9F05-40FE-9A7C-38FB216E84F3}"/>
              </a:ext>
            </a:extLst>
          </p:cNvPr>
          <p:cNvSpPr txBox="1"/>
          <p:nvPr>
            <p:custDataLst>
              <p:tags r:id="rId15"/>
            </p:custDataLst>
          </p:nvPr>
        </p:nvSpPr>
        <p:spPr>
          <a:xfrm>
            <a:off x="5313672" y="2977838"/>
            <a:ext cx="243978"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Nov</a:t>
            </a:r>
          </a:p>
        </p:txBody>
      </p:sp>
      <p:cxnSp>
        <p:nvCxnSpPr>
          <p:cNvPr id="85" name="OTLSHAPE_TB_00000000000000000000000000000000_Separator5">
            <a:extLst>
              <a:ext uri="{FF2B5EF4-FFF2-40B4-BE49-F238E27FC236}">
                <a16:creationId xmlns:a16="http://schemas.microsoft.com/office/drawing/2014/main" id="{560715D6-2E6E-417E-94E5-7849BF7457AA}"/>
              </a:ext>
            </a:extLst>
          </p:cNvPr>
          <p:cNvCxnSpPr/>
          <p:nvPr>
            <p:custDataLst>
              <p:tags r:id="rId16"/>
            </p:custDataLst>
          </p:nvPr>
        </p:nvCxnSpPr>
        <p:spPr bwMode="auto">
          <a:xfrm>
            <a:off x="6378436" y="2943866"/>
            <a:ext cx="0" cy="254000"/>
          </a:xfrm>
          <a:prstGeom prst="line">
            <a:avLst/>
          </a:prstGeom>
          <a:noFill/>
          <a:ln w="12700" cap="flat" cmpd="sng" algn="ctr">
            <a:solidFill>
              <a:schemeClr val="lt1">
                <a:alpha val="29804"/>
              </a:schemeClr>
            </a:solidFill>
            <a:prstDash val="solid"/>
            <a:round/>
            <a:headEnd type="none" w="med" len="med"/>
            <a:tailEnd type="none" w="med" len="med"/>
          </a:ln>
          <a:effectLst/>
        </p:spPr>
      </p:cxnSp>
      <p:sp>
        <p:nvSpPr>
          <p:cNvPr id="86" name="OTLSHAPE_TB_00000000000000000000000000000000_TimescaleInterval6">
            <a:extLst>
              <a:ext uri="{FF2B5EF4-FFF2-40B4-BE49-F238E27FC236}">
                <a16:creationId xmlns:a16="http://schemas.microsoft.com/office/drawing/2014/main" id="{9FC4FCF3-8B62-425B-B3FF-63721AF6F880}"/>
              </a:ext>
            </a:extLst>
          </p:cNvPr>
          <p:cNvSpPr txBox="1"/>
          <p:nvPr>
            <p:custDataLst>
              <p:tags r:id="rId17"/>
            </p:custDataLst>
          </p:nvPr>
        </p:nvSpPr>
        <p:spPr>
          <a:xfrm>
            <a:off x="6441936" y="2977838"/>
            <a:ext cx="304955"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2020</a:t>
            </a:r>
          </a:p>
        </p:txBody>
      </p:sp>
      <p:cxnSp>
        <p:nvCxnSpPr>
          <p:cNvPr id="87" name="OTLSHAPE_TB_00000000000000000000000000000000_Separator6">
            <a:extLst>
              <a:ext uri="{FF2B5EF4-FFF2-40B4-BE49-F238E27FC236}">
                <a16:creationId xmlns:a16="http://schemas.microsoft.com/office/drawing/2014/main" id="{168062EC-3E9D-4823-9105-980DA7484B0E}"/>
              </a:ext>
            </a:extLst>
          </p:cNvPr>
          <p:cNvCxnSpPr/>
          <p:nvPr>
            <p:custDataLst>
              <p:tags r:id="rId18"/>
            </p:custDataLst>
          </p:nvPr>
        </p:nvCxnSpPr>
        <p:spPr bwMode="auto">
          <a:xfrm>
            <a:off x="7488204" y="2943866"/>
            <a:ext cx="0" cy="254000"/>
          </a:xfrm>
          <a:prstGeom prst="line">
            <a:avLst/>
          </a:prstGeom>
          <a:noFill/>
          <a:ln w="12700" cap="flat" cmpd="sng" algn="ctr">
            <a:solidFill>
              <a:schemeClr val="lt1">
                <a:alpha val="29804"/>
              </a:schemeClr>
            </a:solidFill>
            <a:prstDash val="solid"/>
            <a:round/>
            <a:headEnd type="none" w="med" len="med"/>
            <a:tailEnd type="none" w="med" len="med"/>
          </a:ln>
          <a:effectLst/>
        </p:spPr>
      </p:cxnSp>
      <p:sp>
        <p:nvSpPr>
          <p:cNvPr id="88" name="OTLSHAPE_TB_00000000000000000000000000000000_TimescaleInterval7">
            <a:extLst>
              <a:ext uri="{FF2B5EF4-FFF2-40B4-BE49-F238E27FC236}">
                <a16:creationId xmlns:a16="http://schemas.microsoft.com/office/drawing/2014/main" id="{8EE2A7C1-CCF6-4971-8BBA-F3028207AF0F}"/>
              </a:ext>
            </a:extLst>
          </p:cNvPr>
          <p:cNvSpPr txBox="1"/>
          <p:nvPr>
            <p:custDataLst>
              <p:tags r:id="rId19"/>
            </p:custDataLst>
          </p:nvPr>
        </p:nvSpPr>
        <p:spPr>
          <a:xfrm>
            <a:off x="7551704" y="2977838"/>
            <a:ext cx="255776"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Mar</a:t>
            </a:r>
          </a:p>
        </p:txBody>
      </p:sp>
      <p:cxnSp>
        <p:nvCxnSpPr>
          <p:cNvPr id="89" name="OTLSHAPE_TB_00000000000000000000000000000000_Separator7">
            <a:extLst>
              <a:ext uri="{FF2B5EF4-FFF2-40B4-BE49-F238E27FC236}">
                <a16:creationId xmlns:a16="http://schemas.microsoft.com/office/drawing/2014/main" id="{1DE55ECB-C4BB-4476-A95D-0D57F395DC72}"/>
              </a:ext>
            </a:extLst>
          </p:cNvPr>
          <p:cNvCxnSpPr/>
          <p:nvPr>
            <p:custDataLst>
              <p:tags r:id="rId20"/>
            </p:custDataLst>
          </p:nvPr>
        </p:nvCxnSpPr>
        <p:spPr bwMode="auto">
          <a:xfrm>
            <a:off x="8616467" y="2943866"/>
            <a:ext cx="0" cy="254000"/>
          </a:xfrm>
          <a:prstGeom prst="line">
            <a:avLst/>
          </a:prstGeom>
          <a:noFill/>
          <a:ln w="12700" cap="flat" cmpd="sng" algn="ctr">
            <a:solidFill>
              <a:schemeClr val="lt1">
                <a:alpha val="29804"/>
              </a:schemeClr>
            </a:solidFill>
            <a:prstDash val="solid"/>
            <a:round/>
            <a:headEnd type="none" w="med" len="med"/>
            <a:tailEnd type="none" w="med" len="med"/>
          </a:ln>
          <a:effectLst/>
        </p:spPr>
      </p:cxnSp>
      <p:sp>
        <p:nvSpPr>
          <p:cNvPr id="90" name="OTLSHAPE_TB_00000000000000000000000000000000_TimescaleInterval8">
            <a:extLst>
              <a:ext uri="{FF2B5EF4-FFF2-40B4-BE49-F238E27FC236}">
                <a16:creationId xmlns:a16="http://schemas.microsoft.com/office/drawing/2014/main" id="{898F7FC3-9ED5-4ADA-B703-D5F467105068}"/>
              </a:ext>
            </a:extLst>
          </p:cNvPr>
          <p:cNvSpPr txBox="1"/>
          <p:nvPr>
            <p:custDataLst>
              <p:tags r:id="rId21"/>
            </p:custDataLst>
          </p:nvPr>
        </p:nvSpPr>
        <p:spPr>
          <a:xfrm>
            <a:off x="8679967" y="2977838"/>
            <a:ext cx="268150"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May</a:t>
            </a:r>
          </a:p>
        </p:txBody>
      </p:sp>
      <p:cxnSp>
        <p:nvCxnSpPr>
          <p:cNvPr id="91" name="OTLSHAPE_TB_00000000000000000000000000000000_Separator8">
            <a:extLst>
              <a:ext uri="{FF2B5EF4-FFF2-40B4-BE49-F238E27FC236}">
                <a16:creationId xmlns:a16="http://schemas.microsoft.com/office/drawing/2014/main" id="{E099D386-4F53-4D3D-A15C-01DD3A405446}"/>
              </a:ext>
            </a:extLst>
          </p:cNvPr>
          <p:cNvCxnSpPr/>
          <p:nvPr>
            <p:custDataLst>
              <p:tags r:id="rId22"/>
            </p:custDataLst>
          </p:nvPr>
        </p:nvCxnSpPr>
        <p:spPr bwMode="auto">
          <a:xfrm>
            <a:off x="9744731" y="2943866"/>
            <a:ext cx="0" cy="254000"/>
          </a:xfrm>
          <a:prstGeom prst="line">
            <a:avLst/>
          </a:prstGeom>
          <a:noFill/>
          <a:ln w="12700" cap="flat" cmpd="sng" algn="ctr">
            <a:solidFill>
              <a:schemeClr val="lt1">
                <a:alpha val="29804"/>
              </a:schemeClr>
            </a:solidFill>
            <a:prstDash val="solid"/>
            <a:round/>
            <a:headEnd type="none" w="med" len="med"/>
            <a:tailEnd type="none" w="med" len="med"/>
          </a:ln>
          <a:effectLst/>
        </p:spPr>
      </p:cxnSp>
      <p:sp>
        <p:nvSpPr>
          <p:cNvPr id="92" name="OTLSHAPE_TB_00000000000000000000000000000000_TimescaleInterval9">
            <a:extLst>
              <a:ext uri="{FF2B5EF4-FFF2-40B4-BE49-F238E27FC236}">
                <a16:creationId xmlns:a16="http://schemas.microsoft.com/office/drawing/2014/main" id="{E69E69B7-1991-4B81-92B9-197895F452DE}"/>
              </a:ext>
            </a:extLst>
          </p:cNvPr>
          <p:cNvSpPr txBox="1"/>
          <p:nvPr>
            <p:custDataLst>
              <p:tags r:id="rId23"/>
            </p:custDataLst>
          </p:nvPr>
        </p:nvSpPr>
        <p:spPr>
          <a:xfrm>
            <a:off x="9808231" y="2977838"/>
            <a:ext cx="158185"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Jul</a:t>
            </a:r>
          </a:p>
        </p:txBody>
      </p:sp>
      <p:sp>
        <p:nvSpPr>
          <p:cNvPr id="93" name="OTLSHAPE_M_fbdd49a9db9842b8be74350659fcbc91_Title">
            <a:extLst>
              <a:ext uri="{FF2B5EF4-FFF2-40B4-BE49-F238E27FC236}">
                <a16:creationId xmlns:a16="http://schemas.microsoft.com/office/drawing/2014/main" id="{F62F110D-0AC6-47F4-A3ED-1B4372FA73F7}"/>
              </a:ext>
            </a:extLst>
          </p:cNvPr>
          <p:cNvSpPr txBox="1"/>
          <p:nvPr>
            <p:custDataLst>
              <p:tags r:id="rId24"/>
            </p:custDataLst>
          </p:nvPr>
        </p:nvSpPr>
        <p:spPr>
          <a:xfrm>
            <a:off x="351200" y="2314146"/>
            <a:ext cx="838200" cy="170519"/>
          </a:xfrm>
          <a:prstGeom prst="rect">
            <a:avLst/>
          </a:prstGeom>
          <a:noFill/>
        </p:spPr>
        <p:txBody>
          <a:bodyPr vert="horz" wrap="square" lIns="0" tIns="0" rIns="0" bIns="0" rtlCol="0" anchor="ctr" anchorCtr="0">
            <a:spAutoFit/>
          </a:bodyPr>
          <a:lstStyle/>
          <a:p>
            <a:pPr algn="ctr"/>
            <a:r>
              <a:rPr lang="en-US" sz="1100" b="1" spc="-8" dirty="0">
                <a:solidFill>
                  <a:schemeClr val="dk1"/>
                </a:solidFill>
                <a:latin typeface="Calibri" panose="020F0502020204030204" pitchFamily="34" charset="0"/>
              </a:rPr>
              <a:t>Project Kickoff</a:t>
            </a:r>
          </a:p>
        </p:txBody>
      </p:sp>
      <p:sp>
        <p:nvSpPr>
          <p:cNvPr id="94" name="OTLSHAPE_M_fbdd49a9db9842b8be74350659fcbc91_Date">
            <a:extLst>
              <a:ext uri="{FF2B5EF4-FFF2-40B4-BE49-F238E27FC236}">
                <a16:creationId xmlns:a16="http://schemas.microsoft.com/office/drawing/2014/main" id="{44ECDA33-0256-48E6-A2ED-000014A38BD9}"/>
              </a:ext>
            </a:extLst>
          </p:cNvPr>
          <p:cNvSpPr txBox="1"/>
          <p:nvPr>
            <p:custDataLst>
              <p:tags r:id="rId25"/>
            </p:custDataLst>
          </p:nvPr>
        </p:nvSpPr>
        <p:spPr>
          <a:xfrm>
            <a:off x="614365" y="2510065"/>
            <a:ext cx="317500" cy="155025"/>
          </a:xfrm>
          <a:prstGeom prst="rect">
            <a:avLst/>
          </a:prstGeom>
          <a:noFill/>
        </p:spPr>
        <p:txBody>
          <a:bodyPr vert="horz" wrap="square" lIns="0" tIns="0" rIns="0" bIns="0" rtlCol="0" anchor="ctr" anchorCtr="0">
            <a:spAutoFit/>
          </a:bodyPr>
          <a:lstStyle/>
          <a:p>
            <a:pPr algn="ctr"/>
            <a:r>
              <a:rPr lang="en-US" sz="1000" spc="-4" dirty="0">
                <a:solidFill>
                  <a:srgbClr val="44546A"/>
                </a:solidFill>
                <a:latin typeface="Calibri" panose="020F0502020204030204" pitchFamily="34" charset="0"/>
              </a:rPr>
              <a:t>Mar 4</a:t>
            </a:r>
          </a:p>
        </p:txBody>
      </p:sp>
      <p:sp>
        <p:nvSpPr>
          <p:cNvPr id="95" name="OTLSHAPE_M_fbdd49a9db9842b8be74350659fcbc91_Shape">
            <a:extLst>
              <a:ext uri="{FF2B5EF4-FFF2-40B4-BE49-F238E27FC236}">
                <a16:creationId xmlns:a16="http://schemas.microsoft.com/office/drawing/2014/main" id="{2685A47D-95B7-4FF7-9BB7-C754844FBBE1}"/>
              </a:ext>
            </a:extLst>
          </p:cNvPr>
          <p:cNvSpPr/>
          <p:nvPr>
            <p:custDataLst>
              <p:tags r:id="rId26"/>
            </p:custDataLst>
          </p:nvPr>
        </p:nvSpPr>
        <p:spPr bwMode="auto">
          <a:xfrm flipV="1">
            <a:off x="659810" y="2689866"/>
            <a:ext cx="228600" cy="254000"/>
          </a:xfrm>
          <a:prstGeom prst="triangle">
            <a:avLst/>
          </a:prstGeom>
          <a:solidFill>
            <a:schemeClr val="accent1"/>
          </a:solidFill>
          <a:ln w="12700" cap="flat" cmpd="sng" algn="ctr">
            <a:noFill/>
            <a:prstDash val="solid"/>
            <a:round/>
            <a:headEnd type="none" w="med" len="med"/>
            <a:tailEnd type="none" w="med" len="med"/>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vert="horz" wrap="square" lIns="90488" tIns="44450" rIns="90488" bIns="4445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tx1"/>
              </a:buClr>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96" name="OTLSHAPE_M_1133d87c033349a9a8c2c0ec9f5175ae_Title">
            <a:extLst>
              <a:ext uri="{FF2B5EF4-FFF2-40B4-BE49-F238E27FC236}">
                <a16:creationId xmlns:a16="http://schemas.microsoft.com/office/drawing/2014/main" id="{E647BC29-40B8-4CB4-9B3E-8B98D3FFEB29}"/>
              </a:ext>
            </a:extLst>
          </p:cNvPr>
          <p:cNvSpPr txBox="1"/>
          <p:nvPr>
            <p:custDataLst>
              <p:tags r:id="rId27"/>
            </p:custDataLst>
          </p:nvPr>
        </p:nvSpPr>
        <p:spPr>
          <a:xfrm>
            <a:off x="5682230" y="1775014"/>
            <a:ext cx="1155700" cy="170519"/>
          </a:xfrm>
          <a:prstGeom prst="rect">
            <a:avLst/>
          </a:prstGeom>
          <a:noFill/>
        </p:spPr>
        <p:txBody>
          <a:bodyPr vert="horz" wrap="square" lIns="0" tIns="0" rIns="0" bIns="0" rtlCol="0" anchor="ctr" anchorCtr="0">
            <a:spAutoFit/>
          </a:bodyPr>
          <a:lstStyle/>
          <a:p>
            <a:r>
              <a:rPr lang="en-US" sz="1100" spc="-6" dirty="0">
                <a:solidFill>
                  <a:schemeClr val="dk1"/>
                </a:solidFill>
                <a:latin typeface="Calibri" panose="020F0502020204030204" pitchFamily="34" charset="0"/>
              </a:rPr>
              <a:t>Wave 1 Pilot Go Live</a:t>
            </a:r>
          </a:p>
        </p:txBody>
      </p:sp>
      <p:sp>
        <p:nvSpPr>
          <p:cNvPr id="97" name="OTLSHAPE_M_1133d87c033349a9a8c2c0ec9f5175ae_Date">
            <a:extLst>
              <a:ext uri="{FF2B5EF4-FFF2-40B4-BE49-F238E27FC236}">
                <a16:creationId xmlns:a16="http://schemas.microsoft.com/office/drawing/2014/main" id="{4E986BC0-B082-419E-83EA-2E640E23ABB1}"/>
              </a:ext>
            </a:extLst>
          </p:cNvPr>
          <p:cNvSpPr txBox="1"/>
          <p:nvPr>
            <p:custDataLst>
              <p:tags r:id="rId28"/>
            </p:custDataLst>
          </p:nvPr>
        </p:nvSpPr>
        <p:spPr>
          <a:xfrm>
            <a:off x="5682230" y="1970933"/>
            <a:ext cx="368300" cy="155025"/>
          </a:xfrm>
          <a:prstGeom prst="rect">
            <a:avLst/>
          </a:prstGeom>
          <a:noFill/>
        </p:spPr>
        <p:txBody>
          <a:bodyPr vert="horz" wrap="square" lIns="0" tIns="0" rIns="0" bIns="0" rtlCol="0" anchor="ctr" anchorCtr="0">
            <a:spAutoFit/>
          </a:bodyPr>
          <a:lstStyle/>
          <a:p>
            <a:r>
              <a:rPr lang="en-US" sz="1000" spc="-6" dirty="0">
                <a:solidFill>
                  <a:srgbClr val="44546A"/>
                </a:solidFill>
                <a:latin typeface="Calibri" panose="020F0502020204030204" pitchFamily="34" charset="0"/>
              </a:rPr>
              <a:t>Nov 12</a:t>
            </a:r>
          </a:p>
        </p:txBody>
      </p:sp>
      <p:sp>
        <p:nvSpPr>
          <p:cNvPr id="98" name="OTLSHAPE_M_1133d87c033349a9a8c2c0ec9f5175ae_Shape">
            <a:extLst>
              <a:ext uri="{FF2B5EF4-FFF2-40B4-BE49-F238E27FC236}">
                <a16:creationId xmlns:a16="http://schemas.microsoft.com/office/drawing/2014/main" id="{320F625D-81E5-4E8A-86CF-9DFC067EB3DE}"/>
              </a:ext>
            </a:extLst>
          </p:cNvPr>
          <p:cNvSpPr/>
          <p:nvPr>
            <p:custDataLst>
              <p:tags r:id="rId29"/>
            </p:custDataLst>
          </p:nvPr>
        </p:nvSpPr>
        <p:spPr bwMode="auto">
          <a:xfrm rot="16200000">
            <a:off x="5485380" y="1893336"/>
            <a:ext cx="165100" cy="165100"/>
          </a:xfrm>
          <a:prstGeom prst="flowChartMerge">
            <a:avLst/>
          </a:prstGeom>
          <a:solidFill>
            <a:srgbClr val="B20E12"/>
          </a:solidFill>
          <a:ln w="12700" cap="flat" cmpd="sng" algn="ctr">
            <a:noFill/>
            <a:prstDash val="solid"/>
            <a:round/>
            <a:headEnd type="none" w="med" len="med"/>
            <a:tailEnd type="none" w="med" len="med"/>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vert="horz" wrap="square" lIns="90488" tIns="44450" rIns="90488" bIns="4445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tx1"/>
              </a:buClr>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99" name="OTLSHAPE_M_9a0979c034744307aa2a73c65aa50436_Title">
            <a:extLst>
              <a:ext uri="{FF2B5EF4-FFF2-40B4-BE49-F238E27FC236}">
                <a16:creationId xmlns:a16="http://schemas.microsoft.com/office/drawing/2014/main" id="{1ABB5B38-5376-4146-94EF-24BC038B018C}"/>
              </a:ext>
            </a:extLst>
          </p:cNvPr>
          <p:cNvSpPr txBox="1"/>
          <p:nvPr>
            <p:custDataLst>
              <p:tags r:id="rId30"/>
            </p:custDataLst>
          </p:nvPr>
        </p:nvSpPr>
        <p:spPr>
          <a:xfrm>
            <a:off x="6644016" y="2314147"/>
            <a:ext cx="876300" cy="170519"/>
          </a:xfrm>
          <a:prstGeom prst="rect">
            <a:avLst/>
          </a:prstGeom>
          <a:noFill/>
        </p:spPr>
        <p:txBody>
          <a:bodyPr vert="horz" wrap="square" lIns="0" tIns="0" rIns="0" bIns="0" rtlCol="0" anchor="ctr" anchorCtr="0">
            <a:noAutofit/>
          </a:bodyPr>
          <a:lstStyle/>
          <a:p>
            <a:r>
              <a:rPr lang="en-US" sz="1100" spc="-10" dirty="0">
                <a:solidFill>
                  <a:schemeClr val="dk1"/>
                </a:solidFill>
                <a:latin typeface="Calibri" panose="020F0502020204030204" pitchFamily="34" charset="0"/>
              </a:rPr>
              <a:t>Wave 2 Go Live</a:t>
            </a:r>
          </a:p>
        </p:txBody>
      </p:sp>
      <p:sp>
        <p:nvSpPr>
          <p:cNvPr id="100" name="OTLSHAPE_M_9a0979c034744307aa2a73c65aa50436_Date">
            <a:extLst>
              <a:ext uri="{FF2B5EF4-FFF2-40B4-BE49-F238E27FC236}">
                <a16:creationId xmlns:a16="http://schemas.microsoft.com/office/drawing/2014/main" id="{AA7BBD03-ADB7-48D2-BDF7-506EB497F605}"/>
              </a:ext>
            </a:extLst>
          </p:cNvPr>
          <p:cNvSpPr txBox="1"/>
          <p:nvPr>
            <p:custDataLst>
              <p:tags r:id="rId31"/>
            </p:custDataLst>
          </p:nvPr>
        </p:nvSpPr>
        <p:spPr>
          <a:xfrm>
            <a:off x="6644016" y="2510066"/>
            <a:ext cx="266700" cy="155025"/>
          </a:xfrm>
          <a:prstGeom prst="rect">
            <a:avLst/>
          </a:prstGeom>
          <a:noFill/>
        </p:spPr>
        <p:txBody>
          <a:bodyPr vert="horz" wrap="square" lIns="0" tIns="0" rIns="0" bIns="0" rtlCol="0" anchor="ctr" anchorCtr="0">
            <a:spAutoFit/>
          </a:bodyPr>
          <a:lstStyle/>
          <a:p>
            <a:r>
              <a:rPr lang="en-US" sz="1000" spc="-6" dirty="0">
                <a:solidFill>
                  <a:srgbClr val="44546A"/>
                </a:solidFill>
                <a:latin typeface="Calibri" panose="020F0502020204030204" pitchFamily="34" charset="0"/>
              </a:rPr>
              <a:t>Jan 2</a:t>
            </a:r>
          </a:p>
        </p:txBody>
      </p:sp>
      <p:sp>
        <p:nvSpPr>
          <p:cNvPr id="101" name="OTLSHAPE_M_9a0979c034744307aa2a73c65aa50436_Shape">
            <a:extLst>
              <a:ext uri="{FF2B5EF4-FFF2-40B4-BE49-F238E27FC236}">
                <a16:creationId xmlns:a16="http://schemas.microsoft.com/office/drawing/2014/main" id="{00B677D9-28F8-401C-B7D9-C0CEB8D1F2EE}"/>
              </a:ext>
            </a:extLst>
          </p:cNvPr>
          <p:cNvSpPr/>
          <p:nvPr>
            <p:custDataLst>
              <p:tags r:id="rId32"/>
            </p:custDataLst>
          </p:nvPr>
        </p:nvSpPr>
        <p:spPr bwMode="auto">
          <a:xfrm rot="16200000">
            <a:off x="6447166" y="2432469"/>
            <a:ext cx="165100" cy="165100"/>
          </a:xfrm>
          <a:prstGeom prst="flowChartMerge">
            <a:avLst/>
          </a:prstGeom>
          <a:solidFill>
            <a:srgbClr val="B20E12"/>
          </a:solidFill>
          <a:ln w="12700" cap="flat" cmpd="sng" algn="ctr">
            <a:noFill/>
            <a:prstDash val="solid"/>
            <a:round/>
            <a:headEnd type="none" w="med" len="med"/>
            <a:tailEnd type="none" w="med" len="med"/>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vert="horz" wrap="square" lIns="90488" tIns="44450" rIns="90488" bIns="4445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tx1"/>
              </a:buClr>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02" name="OTLSHAPE_M_63a63e0c4fe8431d8a03800e1a6e9ca3_Title">
            <a:extLst>
              <a:ext uri="{FF2B5EF4-FFF2-40B4-BE49-F238E27FC236}">
                <a16:creationId xmlns:a16="http://schemas.microsoft.com/office/drawing/2014/main" id="{2947EC24-4139-4BB8-AC2A-F436CFC98537}"/>
              </a:ext>
            </a:extLst>
          </p:cNvPr>
          <p:cNvSpPr txBox="1"/>
          <p:nvPr>
            <p:custDataLst>
              <p:tags r:id="rId33"/>
            </p:custDataLst>
          </p:nvPr>
        </p:nvSpPr>
        <p:spPr>
          <a:xfrm>
            <a:off x="8308667" y="1098196"/>
            <a:ext cx="1117600" cy="511556"/>
          </a:xfrm>
          <a:prstGeom prst="rect">
            <a:avLst/>
          </a:prstGeom>
          <a:noFill/>
        </p:spPr>
        <p:txBody>
          <a:bodyPr vert="horz" wrap="square" lIns="0" tIns="0" rIns="0" bIns="0" rtlCol="0" anchor="ctr" anchorCtr="0">
            <a:noAutofit/>
          </a:bodyPr>
          <a:lstStyle/>
          <a:p>
            <a:r>
              <a:rPr lang="en-US" sz="1100" dirty="0">
                <a:solidFill>
                  <a:schemeClr val="dk1"/>
                </a:solidFill>
                <a:latin typeface="Calibri" panose="020F0502020204030204" pitchFamily="34" charset="0"/>
              </a:rPr>
              <a:t>Wave 3 Go Live </a:t>
            </a:r>
          </a:p>
          <a:p>
            <a:r>
              <a:rPr lang="en-US" sz="1100" dirty="0">
                <a:solidFill>
                  <a:schemeClr val="dk1"/>
                </a:solidFill>
                <a:latin typeface="Calibri" panose="020F0502020204030204" pitchFamily="34" charset="0"/>
              </a:rPr>
              <a:t>All remaining CSCs, RCCs, and IVRs</a:t>
            </a:r>
          </a:p>
        </p:txBody>
      </p:sp>
      <p:sp>
        <p:nvSpPr>
          <p:cNvPr id="103" name="OTLSHAPE_M_63a63e0c4fe8431d8a03800e1a6e9ca3_Date">
            <a:extLst>
              <a:ext uri="{FF2B5EF4-FFF2-40B4-BE49-F238E27FC236}">
                <a16:creationId xmlns:a16="http://schemas.microsoft.com/office/drawing/2014/main" id="{818763D8-C6FB-4A44-A204-C3D283CDDD24}"/>
              </a:ext>
            </a:extLst>
          </p:cNvPr>
          <p:cNvSpPr txBox="1"/>
          <p:nvPr>
            <p:custDataLst>
              <p:tags r:id="rId34"/>
            </p:custDataLst>
          </p:nvPr>
        </p:nvSpPr>
        <p:spPr>
          <a:xfrm>
            <a:off x="8308667" y="1635152"/>
            <a:ext cx="279400" cy="155025"/>
          </a:xfrm>
          <a:prstGeom prst="rect">
            <a:avLst/>
          </a:prstGeom>
          <a:noFill/>
        </p:spPr>
        <p:txBody>
          <a:bodyPr vert="horz" wrap="square" lIns="0" tIns="0" rIns="0" bIns="0" rtlCol="0" anchor="ctr" anchorCtr="0">
            <a:spAutoFit/>
          </a:bodyPr>
          <a:lstStyle/>
          <a:p>
            <a:r>
              <a:rPr lang="en-US" sz="1000" spc="-6" dirty="0">
                <a:solidFill>
                  <a:srgbClr val="44546A"/>
                </a:solidFill>
                <a:latin typeface="Calibri" panose="020F0502020204030204" pitchFamily="34" charset="0"/>
              </a:rPr>
              <a:t>Apr 1</a:t>
            </a:r>
          </a:p>
        </p:txBody>
      </p:sp>
      <p:sp>
        <p:nvSpPr>
          <p:cNvPr id="104" name="OTLSHAPE_M_63a63e0c4fe8431d8a03800e1a6e9ca3_Shape">
            <a:extLst>
              <a:ext uri="{FF2B5EF4-FFF2-40B4-BE49-F238E27FC236}">
                <a16:creationId xmlns:a16="http://schemas.microsoft.com/office/drawing/2014/main" id="{3A2C5622-D075-41DD-AA12-B3A84DD08962}"/>
              </a:ext>
            </a:extLst>
          </p:cNvPr>
          <p:cNvSpPr/>
          <p:nvPr>
            <p:custDataLst>
              <p:tags r:id="rId35"/>
            </p:custDataLst>
          </p:nvPr>
        </p:nvSpPr>
        <p:spPr bwMode="auto">
          <a:xfrm rot="16200000">
            <a:off x="8111817" y="1387036"/>
            <a:ext cx="165100" cy="165100"/>
          </a:xfrm>
          <a:prstGeom prst="flowChartMerge">
            <a:avLst/>
          </a:prstGeom>
          <a:solidFill>
            <a:srgbClr val="B20E12"/>
          </a:solidFill>
          <a:ln w="12700" cap="flat" cmpd="sng" algn="ctr">
            <a:noFill/>
            <a:prstDash val="solid"/>
            <a:round/>
            <a:headEnd type="none" w="med" len="med"/>
            <a:tailEnd type="none" w="med" len="med"/>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vert="horz" wrap="square" lIns="90488" tIns="44450" rIns="90488" bIns="4445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tx1"/>
              </a:buClr>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05" name="OTLSHAPE_M_3deef7f992544310a6bf38c7a8028672_Title">
            <a:extLst>
              <a:ext uri="{FF2B5EF4-FFF2-40B4-BE49-F238E27FC236}">
                <a16:creationId xmlns:a16="http://schemas.microsoft.com/office/drawing/2014/main" id="{98199141-9806-4137-8A61-73B61FFF6BFE}"/>
              </a:ext>
            </a:extLst>
          </p:cNvPr>
          <p:cNvSpPr txBox="1"/>
          <p:nvPr>
            <p:custDataLst>
              <p:tags r:id="rId36"/>
            </p:custDataLst>
          </p:nvPr>
        </p:nvSpPr>
        <p:spPr>
          <a:xfrm>
            <a:off x="11064590" y="1870180"/>
            <a:ext cx="876300" cy="511556"/>
          </a:xfrm>
          <a:prstGeom prst="rect">
            <a:avLst/>
          </a:prstGeom>
          <a:noFill/>
        </p:spPr>
        <p:txBody>
          <a:bodyPr vert="horz" wrap="square" lIns="0" tIns="0" rIns="0" bIns="0" rtlCol="0" anchor="ctr" anchorCtr="0">
            <a:noAutofit/>
          </a:bodyPr>
          <a:lstStyle/>
          <a:p>
            <a:r>
              <a:rPr lang="en-US" sz="1100" spc="-22" dirty="0">
                <a:solidFill>
                  <a:schemeClr val="dk1"/>
                </a:solidFill>
                <a:latin typeface="Calibri" panose="020F0502020204030204" pitchFamily="34" charset="0"/>
              </a:rPr>
              <a:t>Wave 4 Go Live </a:t>
            </a:r>
          </a:p>
          <a:p>
            <a:r>
              <a:rPr lang="en-US" sz="1100" spc="-22" dirty="0">
                <a:solidFill>
                  <a:schemeClr val="dk1"/>
                </a:solidFill>
                <a:latin typeface="Calibri" panose="020F0502020204030204" pitchFamily="34" charset="0"/>
              </a:rPr>
              <a:t>Outbound Campaigns</a:t>
            </a:r>
          </a:p>
        </p:txBody>
      </p:sp>
      <p:sp>
        <p:nvSpPr>
          <p:cNvPr id="106" name="OTLSHAPE_M_3deef7f992544310a6bf38c7a8028672_Date">
            <a:extLst>
              <a:ext uri="{FF2B5EF4-FFF2-40B4-BE49-F238E27FC236}">
                <a16:creationId xmlns:a16="http://schemas.microsoft.com/office/drawing/2014/main" id="{C18E167F-65F2-4C8F-9D19-F4D490F451E1}"/>
              </a:ext>
            </a:extLst>
          </p:cNvPr>
          <p:cNvSpPr txBox="1"/>
          <p:nvPr>
            <p:custDataLst>
              <p:tags r:id="rId37"/>
            </p:custDataLst>
          </p:nvPr>
        </p:nvSpPr>
        <p:spPr>
          <a:xfrm>
            <a:off x="11064590" y="2375118"/>
            <a:ext cx="368300" cy="155025"/>
          </a:xfrm>
          <a:prstGeom prst="rect">
            <a:avLst/>
          </a:prstGeom>
          <a:noFill/>
        </p:spPr>
        <p:txBody>
          <a:bodyPr vert="horz" wrap="square" lIns="0" tIns="0" rIns="0" bIns="0" rtlCol="0" anchor="ctr" anchorCtr="0">
            <a:spAutoFit/>
          </a:bodyPr>
          <a:lstStyle/>
          <a:p>
            <a:r>
              <a:rPr lang="en-US" sz="1000" spc="-6" dirty="0">
                <a:solidFill>
                  <a:srgbClr val="44546A"/>
                </a:solidFill>
                <a:latin typeface="Calibri" panose="020F0502020204030204" pitchFamily="34" charset="0"/>
              </a:rPr>
              <a:t>Aug 28</a:t>
            </a:r>
          </a:p>
        </p:txBody>
      </p:sp>
      <p:sp>
        <p:nvSpPr>
          <p:cNvPr id="107" name="OTLSHAPE_M_3deef7f992544310a6bf38c7a8028672_Shape">
            <a:extLst>
              <a:ext uri="{FF2B5EF4-FFF2-40B4-BE49-F238E27FC236}">
                <a16:creationId xmlns:a16="http://schemas.microsoft.com/office/drawing/2014/main" id="{594DFF4F-A39E-499A-ACD4-C458E10E5D10}"/>
              </a:ext>
            </a:extLst>
          </p:cNvPr>
          <p:cNvSpPr/>
          <p:nvPr>
            <p:custDataLst>
              <p:tags r:id="rId38"/>
            </p:custDataLst>
          </p:nvPr>
        </p:nvSpPr>
        <p:spPr bwMode="auto">
          <a:xfrm rot="16200000">
            <a:off x="10867740" y="2127002"/>
            <a:ext cx="165100" cy="165100"/>
          </a:xfrm>
          <a:prstGeom prst="flowChartMerge">
            <a:avLst/>
          </a:prstGeom>
          <a:solidFill>
            <a:srgbClr val="B20E12"/>
          </a:solidFill>
          <a:ln w="12700" cap="flat" cmpd="sng" algn="ctr">
            <a:noFill/>
            <a:prstDash val="solid"/>
            <a:round/>
            <a:headEnd type="none" w="med" len="med"/>
            <a:tailEnd type="none" w="med" len="med"/>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vert="horz" wrap="square" lIns="90488" tIns="44450" rIns="90488" bIns="4445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tx1"/>
              </a:buClr>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08" name="OTLSHAPE_T_33c8b151df84474c8e1387ab33a14f48_Shape">
            <a:extLst>
              <a:ext uri="{FF2B5EF4-FFF2-40B4-BE49-F238E27FC236}">
                <a16:creationId xmlns:a16="http://schemas.microsoft.com/office/drawing/2014/main" id="{9F7B7D44-F5BF-4BDF-B11A-5977662860E9}"/>
              </a:ext>
            </a:extLst>
          </p:cNvPr>
          <p:cNvSpPr/>
          <p:nvPr>
            <p:custDataLst>
              <p:tags r:id="rId39"/>
            </p:custDataLst>
          </p:nvPr>
        </p:nvSpPr>
        <p:spPr bwMode="auto">
          <a:xfrm>
            <a:off x="792593" y="3464566"/>
            <a:ext cx="520700" cy="203200"/>
          </a:xfrm>
          <a:prstGeom prst="roundRect">
            <a:avLst>
              <a:gd name="adj" fmla="val 100000"/>
            </a:avLst>
          </a:prstGeom>
          <a:solidFill>
            <a:srgbClr val="FEBA0A"/>
          </a:solidFill>
          <a:ln w="12700" cap="flat" cmpd="sng" algn="ctr">
            <a:noFill/>
            <a:prstDash val="solid"/>
            <a:round/>
            <a:headEnd type="none" w="med" len="med"/>
            <a:tailEnd type="none" w="med" len="me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vert="horz" wrap="square" lIns="90488" tIns="44450" rIns="90488" bIns="4445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tx1"/>
              </a:buClr>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09" name="OTLSHAPE_T_33c8b151df84474c8e1387ab33a14f48_StartDate">
            <a:extLst>
              <a:ext uri="{FF2B5EF4-FFF2-40B4-BE49-F238E27FC236}">
                <a16:creationId xmlns:a16="http://schemas.microsoft.com/office/drawing/2014/main" id="{0883BB6E-0219-44F1-BEA9-92E8F7C3C1D5}"/>
              </a:ext>
            </a:extLst>
          </p:cNvPr>
          <p:cNvSpPr txBox="1"/>
          <p:nvPr>
            <p:custDataLst>
              <p:tags r:id="rId40"/>
            </p:custDataLst>
          </p:nvPr>
        </p:nvSpPr>
        <p:spPr>
          <a:xfrm>
            <a:off x="435003" y="3488654"/>
            <a:ext cx="317500" cy="155025"/>
          </a:xfrm>
          <a:prstGeom prst="rect">
            <a:avLst/>
          </a:prstGeom>
          <a:noFill/>
        </p:spPr>
        <p:txBody>
          <a:bodyPr vert="horz" wrap="square" lIns="0" tIns="0" rIns="0" bIns="0" rtlCol="0" anchor="ctr" anchorCtr="0">
            <a:spAutoFit/>
          </a:bodyPr>
          <a:lstStyle/>
          <a:p>
            <a:pPr algn="ctr"/>
            <a:r>
              <a:rPr lang="en-US" sz="1000" spc="-4" dirty="0">
                <a:solidFill>
                  <a:srgbClr val="44546A"/>
                </a:solidFill>
                <a:latin typeface="Calibri" panose="020F0502020204030204" pitchFamily="34" charset="0"/>
              </a:rPr>
              <a:t>Mar 4</a:t>
            </a:r>
          </a:p>
        </p:txBody>
      </p:sp>
      <p:sp>
        <p:nvSpPr>
          <p:cNvPr id="110" name="OTLSHAPE_T_33c8b151df84474c8e1387ab33a14f48_EndDate">
            <a:extLst>
              <a:ext uri="{FF2B5EF4-FFF2-40B4-BE49-F238E27FC236}">
                <a16:creationId xmlns:a16="http://schemas.microsoft.com/office/drawing/2014/main" id="{62301958-FDFC-4F2F-8FD7-149AAE2BDCF1}"/>
              </a:ext>
            </a:extLst>
          </p:cNvPr>
          <p:cNvSpPr txBox="1"/>
          <p:nvPr>
            <p:custDataLst>
              <p:tags r:id="rId41"/>
            </p:custDataLst>
          </p:nvPr>
        </p:nvSpPr>
        <p:spPr>
          <a:xfrm>
            <a:off x="1361285" y="3488654"/>
            <a:ext cx="279400" cy="155025"/>
          </a:xfrm>
          <a:prstGeom prst="rect">
            <a:avLst/>
          </a:prstGeom>
          <a:noFill/>
        </p:spPr>
        <p:txBody>
          <a:bodyPr vert="horz" wrap="square" lIns="0" tIns="0" rIns="0" bIns="0" rtlCol="0" anchor="ctr" anchorCtr="0">
            <a:spAutoFit/>
          </a:bodyPr>
          <a:lstStyle/>
          <a:p>
            <a:pPr algn="ctr"/>
            <a:r>
              <a:rPr lang="en-US" sz="1000" spc="-6" dirty="0">
                <a:solidFill>
                  <a:srgbClr val="44546A"/>
                </a:solidFill>
                <a:latin typeface="Calibri" panose="020F0502020204030204" pitchFamily="34" charset="0"/>
              </a:rPr>
              <a:t>Apr 1</a:t>
            </a:r>
          </a:p>
        </p:txBody>
      </p:sp>
      <p:sp>
        <p:nvSpPr>
          <p:cNvPr id="111" name="OTLSHAPE_T_33c8b151df84474c8e1387ab33a14f48_Title">
            <a:extLst>
              <a:ext uri="{FF2B5EF4-FFF2-40B4-BE49-F238E27FC236}">
                <a16:creationId xmlns:a16="http://schemas.microsoft.com/office/drawing/2014/main" id="{B7B737AE-3F25-48EA-89EF-D52CEF209878}"/>
              </a:ext>
            </a:extLst>
          </p:cNvPr>
          <p:cNvSpPr txBox="1"/>
          <p:nvPr>
            <p:custDataLst>
              <p:tags r:id="rId42"/>
            </p:custDataLst>
          </p:nvPr>
        </p:nvSpPr>
        <p:spPr>
          <a:xfrm>
            <a:off x="925258" y="3480906"/>
            <a:ext cx="254000" cy="170519"/>
          </a:xfrm>
          <a:prstGeom prst="rect">
            <a:avLst/>
          </a:prstGeom>
          <a:noFill/>
        </p:spPr>
        <p:txBody>
          <a:bodyPr vert="horz" wrap="square" lIns="0" tIns="0" rIns="0" bIns="0" rtlCol="0" anchor="ctr" anchorCtr="0">
            <a:spAutoFit/>
          </a:bodyPr>
          <a:lstStyle/>
          <a:p>
            <a:pPr algn="ctr"/>
            <a:r>
              <a:rPr lang="en-US" sz="1100" b="1" spc="-10" dirty="0">
                <a:solidFill>
                  <a:schemeClr val="dk1"/>
                </a:solidFill>
                <a:latin typeface="Calibri" panose="020F0502020204030204" pitchFamily="34" charset="0"/>
              </a:rPr>
              <a:t>Plan</a:t>
            </a:r>
          </a:p>
        </p:txBody>
      </p:sp>
      <p:sp>
        <p:nvSpPr>
          <p:cNvPr id="112" name="OTLSHAPE_T_05de5ac97f2b40b296c89cabfb1e7c81_Shape">
            <a:extLst>
              <a:ext uri="{FF2B5EF4-FFF2-40B4-BE49-F238E27FC236}">
                <a16:creationId xmlns:a16="http://schemas.microsoft.com/office/drawing/2014/main" id="{843692DB-B23A-4FD6-9608-20B6E92526ED}"/>
              </a:ext>
            </a:extLst>
          </p:cNvPr>
          <p:cNvSpPr/>
          <p:nvPr>
            <p:custDataLst>
              <p:tags r:id="rId43"/>
            </p:custDataLst>
          </p:nvPr>
        </p:nvSpPr>
        <p:spPr bwMode="auto">
          <a:xfrm>
            <a:off x="1347490" y="3731266"/>
            <a:ext cx="1562100" cy="203200"/>
          </a:xfrm>
          <a:prstGeom prst="roundRect">
            <a:avLst>
              <a:gd name="adj" fmla="val 100000"/>
            </a:avLst>
          </a:prstGeom>
          <a:solidFill>
            <a:srgbClr val="FEBA0A"/>
          </a:solidFill>
          <a:ln w="12700" cap="flat" cmpd="sng" algn="ctr">
            <a:noFill/>
            <a:prstDash val="solid"/>
            <a:round/>
            <a:headEnd type="none" w="med" len="med"/>
            <a:tailEnd type="none" w="med" len="me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vert="horz" wrap="square" lIns="90488" tIns="44450" rIns="90488" bIns="4445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tx1"/>
              </a:buClr>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13" name="OTLSHAPE_T_05de5ac97f2b40b296c89cabfb1e7c81_StartDate">
            <a:extLst>
              <a:ext uri="{FF2B5EF4-FFF2-40B4-BE49-F238E27FC236}">
                <a16:creationId xmlns:a16="http://schemas.microsoft.com/office/drawing/2014/main" id="{F6DD12AE-7A68-41E3-9513-8A88BFE64E83}"/>
              </a:ext>
            </a:extLst>
          </p:cNvPr>
          <p:cNvSpPr txBox="1"/>
          <p:nvPr>
            <p:custDataLst>
              <p:tags r:id="rId44"/>
            </p:custDataLst>
          </p:nvPr>
        </p:nvSpPr>
        <p:spPr>
          <a:xfrm>
            <a:off x="1019110" y="3755354"/>
            <a:ext cx="279400" cy="155025"/>
          </a:xfrm>
          <a:prstGeom prst="rect">
            <a:avLst/>
          </a:prstGeom>
          <a:noFill/>
        </p:spPr>
        <p:txBody>
          <a:bodyPr vert="horz" wrap="square" lIns="0" tIns="0" rIns="0" bIns="0" rtlCol="0" anchor="ctr" anchorCtr="0">
            <a:spAutoFit/>
          </a:bodyPr>
          <a:lstStyle/>
          <a:p>
            <a:pPr algn="ctr"/>
            <a:r>
              <a:rPr lang="en-US" sz="1000" spc="-6" dirty="0">
                <a:solidFill>
                  <a:srgbClr val="44546A"/>
                </a:solidFill>
                <a:latin typeface="Calibri" panose="020F0502020204030204" pitchFamily="34" charset="0"/>
              </a:rPr>
              <a:t>Apr 4</a:t>
            </a:r>
          </a:p>
        </p:txBody>
      </p:sp>
      <p:sp>
        <p:nvSpPr>
          <p:cNvPr id="114" name="OTLSHAPE_T_05de5ac97f2b40b296c89cabfb1e7c81_EndDate">
            <a:extLst>
              <a:ext uri="{FF2B5EF4-FFF2-40B4-BE49-F238E27FC236}">
                <a16:creationId xmlns:a16="http://schemas.microsoft.com/office/drawing/2014/main" id="{E1127EA2-A80C-4E5C-A037-EE0711FB5BD9}"/>
              </a:ext>
            </a:extLst>
          </p:cNvPr>
          <p:cNvSpPr txBox="1"/>
          <p:nvPr>
            <p:custDataLst>
              <p:tags r:id="rId45"/>
            </p:custDataLst>
          </p:nvPr>
        </p:nvSpPr>
        <p:spPr>
          <a:xfrm>
            <a:off x="2951951" y="3755354"/>
            <a:ext cx="342900" cy="155025"/>
          </a:xfrm>
          <a:prstGeom prst="rect">
            <a:avLst/>
          </a:prstGeom>
          <a:noFill/>
        </p:spPr>
        <p:txBody>
          <a:bodyPr vert="horz" wrap="square" lIns="0" tIns="0" rIns="0" bIns="0" rtlCol="0" anchor="ctr" anchorCtr="0">
            <a:spAutoFit/>
          </a:bodyPr>
          <a:lstStyle/>
          <a:p>
            <a:pPr algn="ctr"/>
            <a:r>
              <a:rPr lang="en-US" sz="1000" spc="-6" dirty="0">
                <a:solidFill>
                  <a:srgbClr val="44546A"/>
                </a:solidFill>
                <a:latin typeface="Calibri" panose="020F0502020204030204" pitchFamily="34" charset="0"/>
              </a:rPr>
              <a:t>Jun 26</a:t>
            </a:r>
          </a:p>
        </p:txBody>
      </p:sp>
      <p:sp>
        <p:nvSpPr>
          <p:cNvPr id="115" name="OTLSHAPE_T_05de5ac97f2b40b296c89cabfb1e7c81_Title">
            <a:extLst>
              <a:ext uri="{FF2B5EF4-FFF2-40B4-BE49-F238E27FC236}">
                <a16:creationId xmlns:a16="http://schemas.microsoft.com/office/drawing/2014/main" id="{913E2C06-B196-4991-892F-25FEDE6335E1}"/>
              </a:ext>
            </a:extLst>
          </p:cNvPr>
          <p:cNvSpPr txBox="1"/>
          <p:nvPr>
            <p:custDataLst>
              <p:tags r:id="rId46"/>
            </p:custDataLst>
          </p:nvPr>
        </p:nvSpPr>
        <p:spPr>
          <a:xfrm>
            <a:off x="1648219" y="3747606"/>
            <a:ext cx="952500" cy="170519"/>
          </a:xfrm>
          <a:prstGeom prst="rect">
            <a:avLst/>
          </a:prstGeom>
          <a:noFill/>
        </p:spPr>
        <p:txBody>
          <a:bodyPr vert="horz" wrap="square" lIns="0" tIns="0" rIns="0" bIns="0" rtlCol="0" anchor="ctr" anchorCtr="0">
            <a:noAutofit/>
          </a:bodyPr>
          <a:lstStyle/>
          <a:p>
            <a:pPr algn="ctr"/>
            <a:r>
              <a:rPr lang="en-US" sz="1100" b="1" spc="-10" dirty="0">
                <a:solidFill>
                  <a:schemeClr val="dk1"/>
                </a:solidFill>
                <a:latin typeface="Calibri" panose="020F0502020204030204" pitchFamily="34" charset="0"/>
              </a:rPr>
              <a:t>Technical Design</a:t>
            </a:r>
          </a:p>
        </p:txBody>
      </p:sp>
      <p:sp>
        <p:nvSpPr>
          <p:cNvPr id="116" name="OTLSHAPE_T_a3d345d74fd6418dab33e90526174b84_Shape">
            <a:extLst>
              <a:ext uri="{FF2B5EF4-FFF2-40B4-BE49-F238E27FC236}">
                <a16:creationId xmlns:a16="http://schemas.microsoft.com/office/drawing/2014/main" id="{8F66E0E0-84DE-49DA-99DD-5FA8253EC9A6}"/>
              </a:ext>
            </a:extLst>
          </p:cNvPr>
          <p:cNvSpPr/>
          <p:nvPr>
            <p:custDataLst>
              <p:tags r:id="rId47"/>
            </p:custDataLst>
          </p:nvPr>
        </p:nvSpPr>
        <p:spPr bwMode="auto">
          <a:xfrm>
            <a:off x="2919660" y="3997966"/>
            <a:ext cx="4000500" cy="203200"/>
          </a:xfrm>
          <a:prstGeom prst="roundRect">
            <a:avLst>
              <a:gd name="adj" fmla="val 100000"/>
            </a:avLst>
          </a:prstGeom>
          <a:solidFill>
            <a:srgbClr val="FEBA0A"/>
          </a:solidFill>
          <a:ln w="12700" cap="flat" cmpd="sng" algn="ctr">
            <a:noFill/>
            <a:prstDash val="solid"/>
            <a:round/>
            <a:headEnd type="none" w="med" len="med"/>
            <a:tailEnd type="none" w="med" len="me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vert="horz" wrap="square" lIns="90488" tIns="44450" rIns="90488" bIns="4445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tx1"/>
              </a:buClr>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17" name="OTLSHAPE_T_a3d345d74fd6418dab33e90526174b84_Title">
            <a:extLst>
              <a:ext uri="{FF2B5EF4-FFF2-40B4-BE49-F238E27FC236}">
                <a16:creationId xmlns:a16="http://schemas.microsoft.com/office/drawing/2014/main" id="{691FC506-EB4D-4B70-A310-4E817048C0FF}"/>
              </a:ext>
            </a:extLst>
          </p:cNvPr>
          <p:cNvSpPr txBox="1"/>
          <p:nvPr>
            <p:custDataLst>
              <p:tags r:id="rId48"/>
            </p:custDataLst>
          </p:nvPr>
        </p:nvSpPr>
        <p:spPr>
          <a:xfrm>
            <a:off x="4487510" y="4014306"/>
            <a:ext cx="863600" cy="170519"/>
          </a:xfrm>
          <a:prstGeom prst="rect">
            <a:avLst/>
          </a:prstGeom>
          <a:noFill/>
        </p:spPr>
        <p:txBody>
          <a:bodyPr vert="horz" wrap="square" lIns="0" tIns="0" rIns="0" bIns="0" rtlCol="0" anchor="ctr" anchorCtr="0">
            <a:spAutoFit/>
          </a:bodyPr>
          <a:lstStyle/>
          <a:p>
            <a:pPr algn="r"/>
            <a:r>
              <a:rPr lang="en-US" sz="1100" b="1" spc="-10" dirty="0">
                <a:solidFill>
                  <a:schemeClr val="dk1"/>
                </a:solidFill>
                <a:latin typeface="Calibri" panose="020F0502020204030204" pitchFamily="34" charset="0"/>
              </a:rPr>
              <a:t>Technical Build</a:t>
            </a:r>
          </a:p>
        </p:txBody>
      </p:sp>
      <p:sp>
        <p:nvSpPr>
          <p:cNvPr id="118" name="OTLSHAPE_T_298e0ef103ad4b67a39a2d6047e4dc5b_Shape">
            <a:extLst>
              <a:ext uri="{FF2B5EF4-FFF2-40B4-BE49-F238E27FC236}">
                <a16:creationId xmlns:a16="http://schemas.microsoft.com/office/drawing/2014/main" id="{B43EBC29-2A1B-4F71-8A5C-9E9FAD8C07F2}"/>
              </a:ext>
            </a:extLst>
          </p:cNvPr>
          <p:cNvSpPr/>
          <p:nvPr>
            <p:custDataLst>
              <p:tags r:id="rId49"/>
            </p:custDataLst>
          </p:nvPr>
        </p:nvSpPr>
        <p:spPr bwMode="auto">
          <a:xfrm>
            <a:off x="4047924" y="4264666"/>
            <a:ext cx="3302000" cy="217625"/>
          </a:xfrm>
          <a:prstGeom prst="roundRect">
            <a:avLst>
              <a:gd name="adj" fmla="val 100000"/>
            </a:avLst>
          </a:prstGeom>
          <a:solidFill>
            <a:srgbClr val="FEBA0A"/>
          </a:solidFill>
          <a:ln w="12700" cap="flat" cmpd="sng" algn="ctr">
            <a:noFill/>
            <a:prstDash val="solid"/>
            <a:round/>
            <a:headEnd type="none" w="med" len="med"/>
            <a:tailEnd type="none" w="med" len="me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vert="horz" wrap="square" lIns="90488" tIns="44450" rIns="90488" bIns="44450" numCol="1" rtlCol="0" anchor="t" anchorCtr="0" compatLnSpc="1">
            <a:prstTxWarp prst="textNoShape">
              <a:avLst/>
            </a:prstTxWarp>
          </a:bodyPr>
          <a:lstStyle/>
          <a:p>
            <a:pPr marL="342900" marR="0" indent="-342900" algn="l" defTabSz="914400" rtl="0" eaLnBrk="0" fontAlgn="base" latinLnBrk="0" hangingPunct="0">
              <a:lnSpc>
                <a:spcPct val="90000"/>
              </a:lnSpc>
              <a:spcBef>
                <a:spcPct val="20000"/>
              </a:spcBef>
              <a:spcAft>
                <a:spcPct val="0"/>
              </a:spcAft>
              <a:buClr>
                <a:schemeClr val="tx1"/>
              </a:buClr>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19" name="OTLSHAPE_T_298e0ef103ad4b67a39a2d6047e4dc5b_StartDate">
            <a:extLst>
              <a:ext uri="{FF2B5EF4-FFF2-40B4-BE49-F238E27FC236}">
                <a16:creationId xmlns:a16="http://schemas.microsoft.com/office/drawing/2014/main" id="{1BAC4F57-4981-4673-860D-EEA22191A403}"/>
              </a:ext>
            </a:extLst>
          </p:cNvPr>
          <p:cNvSpPr txBox="1"/>
          <p:nvPr>
            <p:custDataLst>
              <p:tags r:id="rId50"/>
            </p:custDataLst>
          </p:nvPr>
        </p:nvSpPr>
        <p:spPr>
          <a:xfrm>
            <a:off x="3639661" y="4295966"/>
            <a:ext cx="368300" cy="155025"/>
          </a:xfrm>
          <a:prstGeom prst="rect">
            <a:avLst/>
          </a:prstGeom>
          <a:noFill/>
        </p:spPr>
        <p:txBody>
          <a:bodyPr vert="horz" wrap="square" lIns="0" tIns="0" rIns="0" bIns="0" rtlCol="0" anchor="ctr" anchorCtr="0">
            <a:spAutoFit/>
          </a:bodyPr>
          <a:lstStyle/>
          <a:p>
            <a:pPr algn="ctr"/>
            <a:r>
              <a:rPr lang="en-US" sz="1000" spc="-6" dirty="0">
                <a:solidFill>
                  <a:srgbClr val="44546A"/>
                </a:solidFill>
                <a:latin typeface="Calibri" panose="020F0502020204030204" pitchFamily="34" charset="0"/>
              </a:rPr>
              <a:t>Aug 28</a:t>
            </a:r>
          </a:p>
        </p:txBody>
      </p:sp>
      <p:sp>
        <p:nvSpPr>
          <p:cNvPr id="120" name="OTLSHAPE_T_298e0ef103ad4b67a39a2d6047e4dc5b_EndDate">
            <a:extLst>
              <a:ext uri="{FF2B5EF4-FFF2-40B4-BE49-F238E27FC236}">
                <a16:creationId xmlns:a16="http://schemas.microsoft.com/office/drawing/2014/main" id="{40EA843D-E2D4-4B94-B0AA-47C4F39CDFF3}"/>
              </a:ext>
            </a:extLst>
          </p:cNvPr>
          <p:cNvSpPr txBox="1"/>
          <p:nvPr>
            <p:custDataLst>
              <p:tags r:id="rId51"/>
            </p:custDataLst>
          </p:nvPr>
        </p:nvSpPr>
        <p:spPr>
          <a:xfrm>
            <a:off x="7391022" y="4295966"/>
            <a:ext cx="355600" cy="155025"/>
          </a:xfrm>
          <a:prstGeom prst="rect">
            <a:avLst/>
          </a:prstGeom>
          <a:noFill/>
        </p:spPr>
        <p:txBody>
          <a:bodyPr vert="horz" wrap="square" lIns="0" tIns="0" rIns="0" bIns="0" rtlCol="0" anchor="ctr" anchorCtr="0">
            <a:spAutoFit/>
          </a:bodyPr>
          <a:lstStyle/>
          <a:p>
            <a:pPr algn="ctr"/>
            <a:r>
              <a:rPr lang="en-US" sz="1000" spc="-8" dirty="0">
                <a:solidFill>
                  <a:srgbClr val="44546A"/>
                </a:solidFill>
                <a:latin typeface="Calibri" panose="020F0502020204030204" pitchFamily="34" charset="0"/>
              </a:rPr>
              <a:t>Feb 21</a:t>
            </a:r>
          </a:p>
        </p:txBody>
      </p:sp>
      <p:sp>
        <p:nvSpPr>
          <p:cNvPr id="121" name="OTLSHAPE_T_298e0ef103ad4b67a39a2d6047e4dc5b_Title">
            <a:extLst>
              <a:ext uri="{FF2B5EF4-FFF2-40B4-BE49-F238E27FC236}">
                <a16:creationId xmlns:a16="http://schemas.microsoft.com/office/drawing/2014/main" id="{060888F9-A215-44B7-B51C-3A07FABEA370}"/>
              </a:ext>
            </a:extLst>
          </p:cNvPr>
          <p:cNvSpPr txBox="1"/>
          <p:nvPr>
            <p:custDataLst>
              <p:tags r:id="rId52"/>
            </p:custDataLst>
          </p:nvPr>
        </p:nvSpPr>
        <p:spPr>
          <a:xfrm>
            <a:off x="5356211" y="4288219"/>
            <a:ext cx="685800" cy="170519"/>
          </a:xfrm>
          <a:prstGeom prst="rect">
            <a:avLst/>
          </a:prstGeom>
          <a:noFill/>
        </p:spPr>
        <p:txBody>
          <a:bodyPr vert="horz" wrap="square" lIns="0" tIns="0" rIns="0" bIns="0" rtlCol="0" anchor="ctr" anchorCtr="0">
            <a:spAutoFit/>
          </a:bodyPr>
          <a:lstStyle/>
          <a:p>
            <a:pPr algn="ctr"/>
            <a:r>
              <a:rPr lang="en-US" sz="1100" b="1" spc="-20" dirty="0">
                <a:solidFill>
                  <a:schemeClr val="dk1"/>
                </a:solidFill>
                <a:latin typeface="Calibri" panose="020F0502020204030204" pitchFamily="34" charset="0"/>
              </a:rPr>
              <a:t>System Test</a:t>
            </a:r>
          </a:p>
        </p:txBody>
      </p:sp>
      <p:sp>
        <p:nvSpPr>
          <p:cNvPr id="122" name="OTLSHAPE_T_298e0ef103ad4b67a39a2d6047e4dc5b_StartDate">
            <a:extLst>
              <a:ext uri="{FF2B5EF4-FFF2-40B4-BE49-F238E27FC236}">
                <a16:creationId xmlns:a16="http://schemas.microsoft.com/office/drawing/2014/main" id="{2D6C581C-B7EB-4FDB-943F-BDEED6B02C2B}"/>
              </a:ext>
            </a:extLst>
          </p:cNvPr>
          <p:cNvSpPr txBox="1"/>
          <p:nvPr>
            <p:custDataLst>
              <p:tags r:id="rId53"/>
            </p:custDataLst>
          </p:nvPr>
        </p:nvSpPr>
        <p:spPr>
          <a:xfrm>
            <a:off x="2538894" y="4029800"/>
            <a:ext cx="368300" cy="155025"/>
          </a:xfrm>
          <a:prstGeom prst="rect">
            <a:avLst/>
          </a:prstGeom>
          <a:noFill/>
        </p:spPr>
        <p:txBody>
          <a:bodyPr vert="horz" wrap="square" lIns="0" tIns="0" rIns="0" bIns="0" rtlCol="0" anchor="ctr" anchorCtr="0">
            <a:spAutoFit/>
          </a:bodyPr>
          <a:lstStyle/>
          <a:p>
            <a:pPr algn="ctr"/>
            <a:r>
              <a:rPr lang="en-US" sz="1000" spc="-6" dirty="0">
                <a:solidFill>
                  <a:srgbClr val="44546A"/>
                </a:solidFill>
                <a:latin typeface="Calibri" panose="020F0502020204030204" pitchFamily="34" charset="0"/>
              </a:rPr>
              <a:t>Jun 28</a:t>
            </a:r>
          </a:p>
        </p:txBody>
      </p:sp>
      <p:sp>
        <p:nvSpPr>
          <p:cNvPr id="123" name="OTLSHAPE_T_298e0ef103ad4b67a39a2d6047e4dc5b_EndDate">
            <a:extLst>
              <a:ext uri="{FF2B5EF4-FFF2-40B4-BE49-F238E27FC236}">
                <a16:creationId xmlns:a16="http://schemas.microsoft.com/office/drawing/2014/main" id="{BB2B368F-6AB2-43FF-91EA-52E27E29E989}"/>
              </a:ext>
            </a:extLst>
          </p:cNvPr>
          <p:cNvSpPr txBox="1"/>
          <p:nvPr>
            <p:custDataLst>
              <p:tags r:id="rId54"/>
            </p:custDataLst>
          </p:nvPr>
        </p:nvSpPr>
        <p:spPr>
          <a:xfrm>
            <a:off x="6994324" y="4013842"/>
            <a:ext cx="355600" cy="155025"/>
          </a:xfrm>
          <a:prstGeom prst="rect">
            <a:avLst/>
          </a:prstGeom>
          <a:noFill/>
        </p:spPr>
        <p:txBody>
          <a:bodyPr vert="horz" wrap="square" lIns="0" tIns="0" rIns="0" bIns="0" rtlCol="0" anchor="ctr" anchorCtr="0">
            <a:spAutoFit/>
          </a:bodyPr>
          <a:lstStyle/>
          <a:p>
            <a:pPr algn="ctr"/>
            <a:r>
              <a:rPr lang="en-US" sz="1000" spc="-8" dirty="0">
                <a:solidFill>
                  <a:srgbClr val="44546A"/>
                </a:solidFill>
                <a:latin typeface="Calibri" panose="020F0502020204030204" pitchFamily="34" charset="0"/>
              </a:rPr>
              <a:t>Jan 29</a:t>
            </a:r>
          </a:p>
        </p:txBody>
      </p:sp>
      <p:sp>
        <p:nvSpPr>
          <p:cNvPr id="124" name="OTLSHAPE_T_298e0ef103ad4b67a39a2d6047e4dc5b_Shape">
            <a:extLst>
              <a:ext uri="{FF2B5EF4-FFF2-40B4-BE49-F238E27FC236}">
                <a16:creationId xmlns:a16="http://schemas.microsoft.com/office/drawing/2014/main" id="{D957E3AE-AB67-41CB-BED3-31A47ACCF991}"/>
              </a:ext>
            </a:extLst>
          </p:cNvPr>
          <p:cNvSpPr/>
          <p:nvPr>
            <p:custDataLst>
              <p:tags r:id="rId55"/>
            </p:custDataLst>
          </p:nvPr>
        </p:nvSpPr>
        <p:spPr bwMode="auto">
          <a:xfrm>
            <a:off x="8540547" y="4803580"/>
            <a:ext cx="1528396" cy="219470"/>
          </a:xfrm>
          <a:prstGeom prst="roundRect">
            <a:avLst>
              <a:gd name="adj" fmla="val 100000"/>
            </a:avLst>
          </a:prstGeom>
          <a:solidFill>
            <a:srgbClr val="FEBA0A"/>
          </a:solidFill>
          <a:ln w="12700" cap="flat" cmpd="sng" algn="ctr">
            <a:noFill/>
            <a:prstDash val="solid"/>
            <a:round/>
            <a:headEnd type="none" w="med" len="med"/>
            <a:tailEnd type="none" w="med" len="me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vert="horz" wrap="square" lIns="90488" tIns="44450" rIns="90488" bIns="44450" numCol="1" rtlCol="0" anchor="t" anchorCtr="0" compatLnSpc="1">
            <a:prstTxWarp prst="textNoShape">
              <a:avLst/>
            </a:prstTxWarp>
          </a:bodyPr>
          <a:lstStyle/>
          <a:p>
            <a:pPr marL="342900" indent="-342900" eaLnBrk="0" fontAlgn="base" hangingPunct="0">
              <a:lnSpc>
                <a:spcPct val="90000"/>
              </a:lnSpc>
              <a:spcBef>
                <a:spcPct val="20000"/>
              </a:spcBef>
              <a:spcAft>
                <a:spcPct val="0"/>
              </a:spcAft>
              <a:buClr>
                <a:schemeClr val="tx1"/>
              </a:buClr>
            </a:pPr>
            <a:endParaRPr lang="en-US" sz="1600" dirty="0">
              <a:latin typeface="Arial" charset="0"/>
            </a:endParaRPr>
          </a:p>
        </p:txBody>
      </p:sp>
      <p:sp>
        <p:nvSpPr>
          <p:cNvPr id="125" name="OTLSHAPE_T_a3d345d74fd6418dab33e90526174b84_Shape">
            <a:extLst>
              <a:ext uri="{FF2B5EF4-FFF2-40B4-BE49-F238E27FC236}">
                <a16:creationId xmlns:a16="http://schemas.microsoft.com/office/drawing/2014/main" id="{EDBE36A7-1C9B-4D43-861A-2EE7D7E06DFF}"/>
              </a:ext>
            </a:extLst>
          </p:cNvPr>
          <p:cNvSpPr/>
          <p:nvPr>
            <p:custDataLst>
              <p:tags r:id="rId56"/>
            </p:custDataLst>
          </p:nvPr>
        </p:nvSpPr>
        <p:spPr bwMode="auto">
          <a:xfrm>
            <a:off x="7941466" y="4554020"/>
            <a:ext cx="1253422" cy="219470"/>
          </a:xfrm>
          <a:prstGeom prst="roundRect">
            <a:avLst>
              <a:gd name="adj" fmla="val 100000"/>
            </a:avLst>
          </a:prstGeom>
          <a:solidFill>
            <a:srgbClr val="FEBA0A"/>
          </a:solidFill>
          <a:ln w="12700" cap="flat" cmpd="sng" algn="ctr">
            <a:noFill/>
            <a:prstDash val="solid"/>
            <a:round/>
            <a:headEnd type="none" w="med" len="med"/>
            <a:tailEnd type="none" w="med" len="me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vert="horz" wrap="square" lIns="90488" tIns="44450" rIns="90488" bIns="44450" numCol="1" rtlCol="0" anchor="t" anchorCtr="0" compatLnSpc="1">
            <a:prstTxWarp prst="textNoShape">
              <a:avLst/>
            </a:prstTxWarp>
          </a:bodyPr>
          <a:lstStyle/>
          <a:p>
            <a:pPr marL="342900" indent="-342900" eaLnBrk="0" fontAlgn="base" hangingPunct="0">
              <a:lnSpc>
                <a:spcPct val="90000"/>
              </a:lnSpc>
              <a:spcBef>
                <a:spcPct val="20000"/>
              </a:spcBef>
              <a:spcAft>
                <a:spcPct val="0"/>
              </a:spcAft>
              <a:buClr>
                <a:schemeClr val="tx1"/>
              </a:buClr>
            </a:pPr>
            <a:endParaRPr lang="en-US" sz="1600" dirty="0">
              <a:latin typeface="Arial" charset="0"/>
            </a:endParaRPr>
          </a:p>
        </p:txBody>
      </p:sp>
      <p:sp>
        <p:nvSpPr>
          <p:cNvPr id="126" name="OTLSHAPE_T_a3d345d74fd6418dab33e90526174b84_Title">
            <a:extLst>
              <a:ext uri="{FF2B5EF4-FFF2-40B4-BE49-F238E27FC236}">
                <a16:creationId xmlns:a16="http://schemas.microsoft.com/office/drawing/2014/main" id="{9AB20BDE-C3D9-4884-829D-F9290A2F567C}"/>
              </a:ext>
            </a:extLst>
          </p:cNvPr>
          <p:cNvSpPr txBox="1"/>
          <p:nvPr>
            <p:custDataLst>
              <p:tags r:id="rId57"/>
            </p:custDataLst>
          </p:nvPr>
        </p:nvSpPr>
        <p:spPr>
          <a:xfrm>
            <a:off x="8010566" y="4578408"/>
            <a:ext cx="1059962" cy="169277"/>
          </a:xfrm>
          <a:prstGeom prst="rect">
            <a:avLst/>
          </a:prstGeom>
          <a:noFill/>
        </p:spPr>
        <p:txBody>
          <a:bodyPr vert="horz" wrap="square" lIns="0" tIns="0" rIns="0" bIns="0" rtlCol="0" anchor="ctr" anchorCtr="0">
            <a:spAutoFit/>
          </a:bodyPr>
          <a:lstStyle/>
          <a:p>
            <a:pPr algn="ctr"/>
            <a:r>
              <a:rPr lang="en-US" sz="1100" b="1" spc="-10" dirty="0">
                <a:solidFill>
                  <a:schemeClr val="dk1"/>
                </a:solidFill>
                <a:latin typeface="Calibri" panose="020F0502020204030204" pitchFamily="34" charset="0"/>
              </a:rPr>
              <a:t>Technical Build</a:t>
            </a:r>
          </a:p>
        </p:txBody>
      </p:sp>
      <p:sp>
        <p:nvSpPr>
          <p:cNvPr id="127" name="OTLSHAPE_T_298e0ef103ad4b67a39a2d6047e4dc5b_Title">
            <a:extLst>
              <a:ext uri="{FF2B5EF4-FFF2-40B4-BE49-F238E27FC236}">
                <a16:creationId xmlns:a16="http://schemas.microsoft.com/office/drawing/2014/main" id="{545EC1BA-EF7E-474D-8AC9-F60B83911280}"/>
              </a:ext>
            </a:extLst>
          </p:cNvPr>
          <p:cNvSpPr txBox="1"/>
          <p:nvPr>
            <p:custDataLst>
              <p:tags r:id="rId58"/>
            </p:custDataLst>
          </p:nvPr>
        </p:nvSpPr>
        <p:spPr>
          <a:xfrm>
            <a:off x="8692946" y="4822732"/>
            <a:ext cx="1004852" cy="170519"/>
          </a:xfrm>
          <a:prstGeom prst="rect">
            <a:avLst/>
          </a:prstGeom>
          <a:noFill/>
        </p:spPr>
        <p:txBody>
          <a:bodyPr vert="horz" wrap="square" lIns="0" tIns="0" rIns="0" bIns="0" rtlCol="0" anchor="ctr" anchorCtr="0">
            <a:spAutoFit/>
          </a:bodyPr>
          <a:lstStyle/>
          <a:p>
            <a:pPr algn="ctr"/>
            <a:r>
              <a:rPr lang="en-US" sz="1100" b="1" spc="-20" dirty="0">
                <a:solidFill>
                  <a:schemeClr val="dk1"/>
                </a:solidFill>
                <a:latin typeface="Calibri" panose="020F0502020204030204" pitchFamily="34" charset="0"/>
              </a:rPr>
              <a:t>System Test</a:t>
            </a:r>
          </a:p>
        </p:txBody>
      </p:sp>
      <p:sp>
        <p:nvSpPr>
          <p:cNvPr id="128" name="OTLSHAPE_T_298e0ef103ad4b67a39a2d6047e4dc5b_EndDate">
            <a:extLst>
              <a:ext uri="{FF2B5EF4-FFF2-40B4-BE49-F238E27FC236}">
                <a16:creationId xmlns:a16="http://schemas.microsoft.com/office/drawing/2014/main" id="{5526A255-A605-4827-AFAC-31EF8B31DF85}"/>
              </a:ext>
            </a:extLst>
          </p:cNvPr>
          <p:cNvSpPr txBox="1"/>
          <p:nvPr>
            <p:custDataLst>
              <p:tags r:id="rId59"/>
            </p:custDataLst>
          </p:nvPr>
        </p:nvSpPr>
        <p:spPr>
          <a:xfrm>
            <a:off x="8110783" y="4836370"/>
            <a:ext cx="389406" cy="153888"/>
          </a:xfrm>
          <a:prstGeom prst="rect">
            <a:avLst/>
          </a:prstGeom>
          <a:noFill/>
        </p:spPr>
        <p:txBody>
          <a:bodyPr vert="horz" wrap="square" lIns="0" tIns="0" rIns="0" bIns="0" rtlCol="0" anchor="ctr" anchorCtr="0">
            <a:spAutoFit/>
          </a:bodyPr>
          <a:lstStyle/>
          <a:p>
            <a:pPr algn="ctr"/>
            <a:r>
              <a:rPr lang="en-US" sz="1000" spc="-8" dirty="0">
                <a:solidFill>
                  <a:srgbClr val="44546A"/>
                </a:solidFill>
                <a:latin typeface="Calibri" panose="020F0502020204030204" pitchFamily="34" charset="0"/>
              </a:rPr>
              <a:t>Mar 25</a:t>
            </a:r>
          </a:p>
        </p:txBody>
      </p:sp>
      <p:sp>
        <p:nvSpPr>
          <p:cNvPr id="129" name="OTLSHAPE_T_298e0ef103ad4b67a39a2d6047e4dc5b_EndDate">
            <a:extLst>
              <a:ext uri="{FF2B5EF4-FFF2-40B4-BE49-F238E27FC236}">
                <a16:creationId xmlns:a16="http://schemas.microsoft.com/office/drawing/2014/main" id="{304D6427-C22B-4417-B940-676E2BC47B20}"/>
              </a:ext>
            </a:extLst>
          </p:cNvPr>
          <p:cNvSpPr txBox="1"/>
          <p:nvPr>
            <p:custDataLst>
              <p:tags r:id="rId60"/>
            </p:custDataLst>
          </p:nvPr>
        </p:nvSpPr>
        <p:spPr>
          <a:xfrm>
            <a:off x="7511702" y="4569039"/>
            <a:ext cx="383604" cy="153888"/>
          </a:xfrm>
          <a:prstGeom prst="rect">
            <a:avLst/>
          </a:prstGeom>
          <a:noFill/>
        </p:spPr>
        <p:txBody>
          <a:bodyPr vert="horz" wrap="square" lIns="0" tIns="0" rIns="0" bIns="0" rtlCol="0" anchor="ctr" anchorCtr="0">
            <a:spAutoFit/>
          </a:bodyPr>
          <a:lstStyle/>
          <a:p>
            <a:pPr algn="ctr"/>
            <a:r>
              <a:rPr lang="en-US" sz="1000" spc="-8" dirty="0">
                <a:solidFill>
                  <a:srgbClr val="44546A"/>
                </a:solidFill>
                <a:latin typeface="Calibri" panose="020F0502020204030204" pitchFamily="34" charset="0"/>
              </a:rPr>
              <a:t>Mar 15</a:t>
            </a:r>
          </a:p>
        </p:txBody>
      </p:sp>
      <p:sp>
        <p:nvSpPr>
          <p:cNvPr id="130" name="OTLSHAPE_T_298e0ef103ad4b67a39a2d6047e4dc5b_EndDate">
            <a:extLst>
              <a:ext uri="{FF2B5EF4-FFF2-40B4-BE49-F238E27FC236}">
                <a16:creationId xmlns:a16="http://schemas.microsoft.com/office/drawing/2014/main" id="{5211478B-2298-4791-BAD6-BDE1F7D00E31}"/>
              </a:ext>
            </a:extLst>
          </p:cNvPr>
          <p:cNvSpPr txBox="1"/>
          <p:nvPr>
            <p:custDataLst>
              <p:tags r:id="rId61"/>
            </p:custDataLst>
          </p:nvPr>
        </p:nvSpPr>
        <p:spPr>
          <a:xfrm>
            <a:off x="10118198" y="4820143"/>
            <a:ext cx="389406" cy="153888"/>
          </a:xfrm>
          <a:prstGeom prst="rect">
            <a:avLst/>
          </a:prstGeom>
          <a:noFill/>
        </p:spPr>
        <p:txBody>
          <a:bodyPr vert="horz" wrap="square" lIns="0" tIns="0" rIns="0" bIns="0" rtlCol="0" anchor="ctr" anchorCtr="0">
            <a:spAutoFit/>
          </a:bodyPr>
          <a:lstStyle/>
          <a:p>
            <a:pPr algn="ctr"/>
            <a:r>
              <a:rPr lang="en-US" sz="1000" spc="-8" dirty="0">
                <a:solidFill>
                  <a:srgbClr val="44546A"/>
                </a:solidFill>
                <a:latin typeface="Calibri" panose="020F0502020204030204" pitchFamily="34" charset="0"/>
              </a:rPr>
              <a:t>Jul 31</a:t>
            </a:r>
          </a:p>
        </p:txBody>
      </p:sp>
      <p:sp>
        <p:nvSpPr>
          <p:cNvPr id="131" name="OTLSHAPE_T_298e0ef103ad4b67a39a2d6047e4dc5b_EndDate">
            <a:extLst>
              <a:ext uri="{FF2B5EF4-FFF2-40B4-BE49-F238E27FC236}">
                <a16:creationId xmlns:a16="http://schemas.microsoft.com/office/drawing/2014/main" id="{79EC143F-FAAE-4DD4-984D-EAA17AFF2E0F}"/>
              </a:ext>
            </a:extLst>
          </p:cNvPr>
          <p:cNvSpPr txBox="1"/>
          <p:nvPr>
            <p:custDataLst>
              <p:tags r:id="rId62"/>
            </p:custDataLst>
          </p:nvPr>
        </p:nvSpPr>
        <p:spPr>
          <a:xfrm>
            <a:off x="9269666" y="4578408"/>
            <a:ext cx="389406" cy="153888"/>
          </a:xfrm>
          <a:prstGeom prst="rect">
            <a:avLst/>
          </a:prstGeom>
          <a:noFill/>
        </p:spPr>
        <p:txBody>
          <a:bodyPr vert="horz" wrap="square" lIns="0" tIns="0" rIns="0" bIns="0" rtlCol="0" anchor="ctr" anchorCtr="0">
            <a:spAutoFit/>
          </a:bodyPr>
          <a:lstStyle/>
          <a:p>
            <a:pPr algn="ctr"/>
            <a:r>
              <a:rPr lang="en-US" sz="1000" spc="-8" dirty="0">
                <a:solidFill>
                  <a:srgbClr val="44546A"/>
                </a:solidFill>
                <a:latin typeface="Calibri" panose="020F0502020204030204" pitchFamily="34" charset="0"/>
              </a:rPr>
              <a:t>May 24</a:t>
            </a:r>
          </a:p>
        </p:txBody>
      </p:sp>
    </p:spTree>
    <p:extLst>
      <p:ext uri="{BB962C8B-B14F-4D97-AF65-F5344CB8AC3E}">
        <p14:creationId xmlns:p14="http://schemas.microsoft.com/office/powerpoint/2010/main" val="1524566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C6CB09-B623-4654-83DB-D29A47BFF314}"/>
              </a:ext>
            </a:extLst>
          </p:cNvPr>
          <p:cNvSpPr>
            <a:spLocks noGrp="1"/>
          </p:cNvSpPr>
          <p:nvPr>
            <p:ph type="sldNum" sz="quarter" idx="12"/>
          </p:nvPr>
        </p:nvSpPr>
        <p:spPr/>
        <p:txBody>
          <a:bodyPr/>
          <a:lstStyle/>
          <a:p>
            <a:fld id="{C20372A8-36C0-474D-8B88-FD44E404F49B}" type="slidenum">
              <a:rPr lang="en-US" smtClean="0"/>
              <a:t>3</a:t>
            </a:fld>
            <a:endParaRPr lang="en-US" dirty="0"/>
          </a:p>
        </p:txBody>
      </p:sp>
      <p:sp>
        <p:nvSpPr>
          <p:cNvPr id="6" name="Content Placeholder 5">
            <a:extLst>
              <a:ext uri="{FF2B5EF4-FFF2-40B4-BE49-F238E27FC236}">
                <a16:creationId xmlns:a16="http://schemas.microsoft.com/office/drawing/2014/main" id="{3D23A22F-E119-4802-AF7B-12428AC9E355}"/>
              </a:ext>
            </a:extLst>
          </p:cNvPr>
          <p:cNvSpPr>
            <a:spLocks noGrp="1"/>
          </p:cNvSpPr>
          <p:nvPr>
            <p:ph idx="1"/>
          </p:nvPr>
        </p:nvSpPr>
        <p:spPr>
          <a:xfrm>
            <a:off x="826279" y="2717321"/>
            <a:ext cx="10058400" cy="711679"/>
          </a:xfrm>
        </p:spPr>
        <p:txBody>
          <a:bodyPr/>
          <a:lstStyle/>
          <a:p>
            <a:pPr lvl="0" algn="ctr">
              <a:buClr>
                <a:srgbClr val="E48312"/>
              </a:buClr>
            </a:pPr>
            <a:r>
              <a:rPr lang="en-US" sz="4000" dirty="0">
                <a:solidFill>
                  <a:srgbClr val="0070C0"/>
                </a:solidFill>
              </a:rPr>
              <a:t>Action Item</a:t>
            </a:r>
          </a:p>
          <a:p>
            <a:endParaRPr lang="en-US" dirty="0"/>
          </a:p>
        </p:txBody>
      </p:sp>
    </p:spTree>
    <p:extLst>
      <p:ext uri="{BB962C8B-B14F-4D97-AF65-F5344CB8AC3E}">
        <p14:creationId xmlns:p14="http://schemas.microsoft.com/office/powerpoint/2010/main" val="3112592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866699-2DB4-4974-8638-5782B5B666D6}"/>
              </a:ext>
            </a:extLst>
          </p:cNvPr>
          <p:cNvSpPr>
            <a:spLocks noGrp="1"/>
          </p:cNvSpPr>
          <p:nvPr>
            <p:ph type="sldNum" sz="quarter" idx="10"/>
          </p:nvPr>
        </p:nvSpPr>
        <p:spPr>
          <a:xfrm>
            <a:off x="9867013" y="6621468"/>
            <a:ext cx="2258483" cy="269875"/>
          </a:xfrm>
        </p:spPr>
        <p:txBody>
          <a:bodyPr/>
          <a:lstStyle/>
          <a:p>
            <a:pPr>
              <a:defRPr/>
            </a:pPr>
            <a:fld id="{457EE65E-19E1-4FC5-BEE9-F173FFF3D12F}" type="slidenum">
              <a:rPr lang="en-US" smtClean="0">
                <a:solidFill>
                  <a:srgbClr val="000000"/>
                </a:solidFill>
              </a:rPr>
              <a:pPr>
                <a:defRPr/>
              </a:pPr>
              <a:t>30</a:t>
            </a:fld>
            <a:endParaRPr lang="en-US" dirty="0">
              <a:solidFill>
                <a:srgbClr val="000000"/>
              </a:solidFill>
            </a:endParaRPr>
          </a:p>
        </p:txBody>
      </p:sp>
      <p:sp>
        <p:nvSpPr>
          <p:cNvPr id="47" name="TextBox 46">
            <a:extLst>
              <a:ext uri="{FF2B5EF4-FFF2-40B4-BE49-F238E27FC236}">
                <a16:creationId xmlns:a16="http://schemas.microsoft.com/office/drawing/2014/main" id="{5EC7E74B-C865-40E5-A268-5F549F5B3E9D}"/>
              </a:ext>
            </a:extLst>
          </p:cNvPr>
          <p:cNvSpPr txBox="1"/>
          <p:nvPr/>
        </p:nvSpPr>
        <p:spPr>
          <a:xfrm>
            <a:off x="3114674" y="352960"/>
            <a:ext cx="7949915" cy="523220"/>
          </a:xfrm>
          <a:prstGeom prst="rect">
            <a:avLst/>
          </a:prstGeom>
          <a:noFill/>
        </p:spPr>
        <p:txBody>
          <a:bodyPr wrap="square" rtlCol="0">
            <a:spAutoFit/>
          </a:bodyPr>
          <a:lstStyle/>
          <a:p>
            <a:r>
              <a:rPr lang="en-US" sz="2800" dirty="0"/>
              <a:t>Cloud Opportunities</a:t>
            </a:r>
          </a:p>
        </p:txBody>
      </p:sp>
      <p:pic>
        <p:nvPicPr>
          <p:cNvPr id="69" name="Picture 2" descr="Related image">
            <a:extLst>
              <a:ext uri="{FF2B5EF4-FFF2-40B4-BE49-F238E27FC236}">
                <a16:creationId xmlns:a16="http://schemas.microsoft.com/office/drawing/2014/main" id="{7644075D-CB4E-47BC-94F0-0C230309C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048" y="1805946"/>
            <a:ext cx="5569641" cy="278482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4" descr="Related image">
            <a:extLst>
              <a:ext uri="{FF2B5EF4-FFF2-40B4-BE49-F238E27FC236}">
                <a16:creationId xmlns:a16="http://schemas.microsoft.com/office/drawing/2014/main" id="{9B703DC0-E6B1-4884-9666-1B872BE402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0669" y="5322781"/>
            <a:ext cx="790222" cy="791989"/>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a:extLst>
              <a:ext uri="{FF2B5EF4-FFF2-40B4-BE49-F238E27FC236}">
                <a16:creationId xmlns:a16="http://schemas.microsoft.com/office/drawing/2014/main" id="{0D437685-6292-4322-A661-15778E8CF558}"/>
              </a:ext>
            </a:extLst>
          </p:cNvPr>
          <p:cNvSpPr txBox="1"/>
          <p:nvPr/>
        </p:nvSpPr>
        <p:spPr>
          <a:xfrm>
            <a:off x="8213145" y="5994227"/>
            <a:ext cx="1120820" cy="307777"/>
          </a:xfrm>
          <a:prstGeom prst="rect">
            <a:avLst/>
          </a:prstGeom>
          <a:noFill/>
        </p:spPr>
        <p:txBody>
          <a:bodyPr wrap="none" rtlCol="0">
            <a:spAutoFit/>
          </a:bodyPr>
          <a:lstStyle/>
          <a:p>
            <a:pPr algn="ctr"/>
            <a:r>
              <a:rPr lang="en-US" sz="1400" dirty="0">
                <a:solidFill>
                  <a:srgbClr val="000000"/>
                </a:solidFill>
              </a:rPr>
              <a:t>Add Person</a:t>
            </a:r>
          </a:p>
        </p:txBody>
      </p:sp>
      <p:grpSp>
        <p:nvGrpSpPr>
          <p:cNvPr id="72" name="Group 71">
            <a:extLst>
              <a:ext uri="{FF2B5EF4-FFF2-40B4-BE49-F238E27FC236}">
                <a16:creationId xmlns:a16="http://schemas.microsoft.com/office/drawing/2014/main" id="{D6935E00-55DC-44BF-95E9-6F3CA81ECD6A}"/>
              </a:ext>
            </a:extLst>
          </p:cNvPr>
          <p:cNvGrpSpPr/>
          <p:nvPr/>
        </p:nvGrpSpPr>
        <p:grpSpPr>
          <a:xfrm>
            <a:off x="7575471" y="2790731"/>
            <a:ext cx="2876593" cy="651755"/>
            <a:chOff x="2120716" y="3229562"/>
            <a:chExt cx="2876593" cy="651755"/>
          </a:xfrm>
        </p:grpSpPr>
        <p:sp>
          <p:nvSpPr>
            <p:cNvPr id="73" name="TextBox 72">
              <a:extLst>
                <a:ext uri="{FF2B5EF4-FFF2-40B4-BE49-F238E27FC236}">
                  <a16:creationId xmlns:a16="http://schemas.microsoft.com/office/drawing/2014/main" id="{ECFA7575-FD5B-4DBE-A056-4E7DA52FA4AE}"/>
                </a:ext>
              </a:extLst>
            </p:cNvPr>
            <p:cNvSpPr txBox="1"/>
            <p:nvPr/>
          </p:nvSpPr>
          <p:spPr>
            <a:xfrm>
              <a:off x="2772866" y="3296542"/>
              <a:ext cx="2224443" cy="584775"/>
            </a:xfrm>
            <a:prstGeom prst="rect">
              <a:avLst/>
            </a:prstGeom>
            <a:noFill/>
          </p:spPr>
          <p:txBody>
            <a:bodyPr wrap="square" rtlCol="0">
              <a:spAutoFit/>
            </a:bodyPr>
            <a:lstStyle/>
            <a:p>
              <a:r>
                <a:rPr lang="en-US" sz="1600" b="1" dirty="0">
                  <a:solidFill>
                    <a:srgbClr val="006699"/>
                  </a:solidFill>
                  <a:latin typeface="Arial" panose="020B0604020202020204" pitchFamily="34" charset="0"/>
                  <a:cs typeface="Arial" panose="020B0604020202020204" pitchFamily="34" charset="0"/>
                </a:rPr>
                <a:t>Contact Center</a:t>
              </a:r>
            </a:p>
            <a:p>
              <a:r>
                <a:rPr lang="en-US" sz="1600" dirty="0">
                  <a:latin typeface="Arial" panose="020B0604020202020204" pitchFamily="34" charset="0"/>
                  <a:cs typeface="Arial" panose="020B0604020202020204" pitchFamily="34" charset="0"/>
                </a:rPr>
                <a:t>Customer service</a:t>
              </a:r>
            </a:p>
          </p:txBody>
        </p:sp>
        <p:grpSp>
          <p:nvGrpSpPr>
            <p:cNvPr id="78" name="Group 77">
              <a:extLst>
                <a:ext uri="{FF2B5EF4-FFF2-40B4-BE49-F238E27FC236}">
                  <a16:creationId xmlns:a16="http://schemas.microsoft.com/office/drawing/2014/main" id="{6C6B0878-A9B7-4128-B120-09D20103A59C}"/>
                </a:ext>
              </a:extLst>
            </p:cNvPr>
            <p:cNvGrpSpPr/>
            <p:nvPr/>
          </p:nvGrpSpPr>
          <p:grpSpPr>
            <a:xfrm>
              <a:off x="2120716" y="3229562"/>
              <a:ext cx="651755" cy="651755"/>
              <a:chOff x="180888" y="2221275"/>
              <a:chExt cx="651755" cy="651755"/>
            </a:xfrm>
          </p:grpSpPr>
          <p:sp>
            <p:nvSpPr>
              <p:cNvPr id="79" name="Oval 78">
                <a:extLst>
                  <a:ext uri="{FF2B5EF4-FFF2-40B4-BE49-F238E27FC236}">
                    <a16:creationId xmlns:a16="http://schemas.microsoft.com/office/drawing/2014/main" id="{9C0D3323-7A4B-4A9C-A8EB-3E98E86763F9}"/>
                  </a:ext>
                </a:extLst>
              </p:cNvPr>
              <p:cNvSpPr/>
              <p:nvPr/>
            </p:nvSpPr>
            <p:spPr>
              <a:xfrm>
                <a:off x="180888" y="2221275"/>
                <a:ext cx="651755" cy="651755"/>
              </a:xfrm>
              <a:prstGeom prst="ellipse">
                <a:avLst/>
              </a:prstGeom>
              <a:solidFill>
                <a:sysClr val="window" lastClr="FFFFFF"/>
              </a:solidFill>
              <a:ln w="9525" cap="flat" cmpd="sng" algn="ctr">
                <a:solidFill>
                  <a:srgbClr val="659EDC"/>
                </a:solidFill>
                <a:prstDash val="solid"/>
              </a:ln>
              <a:effectLst/>
            </p:spPr>
            <p:txBody>
              <a:bodyPr rtlCol="0" anchor="ctr"/>
              <a:lstStyle/>
              <a:p>
                <a:pPr algn="ctr">
                  <a:defRPr/>
                </a:pPr>
                <a:endParaRPr lang="en-US" kern="0" dirty="0">
                  <a:solidFill>
                    <a:prstClr val="white"/>
                  </a:solidFill>
                  <a:latin typeface="Arial"/>
                </a:endParaRPr>
              </a:p>
            </p:txBody>
          </p:sp>
          <p:pic>
            <p:nvPicPr>
              <p:cNvPr id="80" name="Picture 79">
                <a:extLst>
                  <a:ext uri="{FF2B5EF4-FFF2-40B4-BE49-F238E27FC236}">
                    <a16:creationId xmlns:a16="http://schemas.microsoft.com/office/drawing/2014/main" id="{ED8B0B7B-B5C1-44BA-93DF-46FCFB3CBC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307" y="2249455"/>
                <a:ext cx="507205" cy="507205"/>
              </a:xfrm>
              <a:prstGeom prst="rect">
                <a:avLst/>
              </a:prstGeom>
            </p:spPr>
          </p:pic>
        </p:grpSp>
      </p:grpSp>
      <p:grpSp>
        <p:nvGrpSpPr>
          <p:cNvPr id="132" name="Group 131">
            <a:extLst>
              <a:ext uri="{FF2B5EF4-FFF2-40B4-BE49-F238E27FC236}">
                <a16:creationId xmlns:a16="http://schemas.microsoft.com/office/drawing/2014/main" id="{E9C4CCBC-68E7-4607-85A7-835B23A8077C}"/>
              </a:ext>
            </a:extLst>
          </p:cNvPr>
          <p:cNvGrpSpPr/>
          <p:nvPr/>
        </p:nvGrpSpPr>
        <p:grpSpPr>
          <a:xfrm>
            <a:off x="1805552" y="2832689"/>
            <a:ext cx="2779895" cy="861774"/>
            <a:chOff x="603932" y="3054377"/>
            <a:chExt cx="2779895" cy="861774"/>
          </a:xfrm>
        </p:grpSpPr>
        <p:sp>
          <p:nvSpPr>
            <p:cNvPr id="133" name="TextBox 132">
              <a:extLst>
                <a:ext uri="{FF2B5EF4-FFF2-40B4-BE49-F238E27FC236}">
                  <a16:creationId xmlns:a16="http://schemas.microsoft.com/office/drawing/2014/main" id="{C371F806-39FA-4BA6-805E-EA4F2AAFD0DE}"/>
                </a:ext>
              </a:extLst>
            </p:cNvPr>
            <p:cNvSpPr txBox="1"/>
            <p:nvPr/>
          </p:nvSpPr>
          <p:spPr>
            <a:xfrm>
              <a:off x="1330446" y="3054377"/>
              <a:ext cx="2053381" cy="861774"/>
            </a:xfrm>
            <a:prstGeom prst="rect">
              <a:avLst/>
            </a:prstGeom>
            <a:noFill/>
          </p:spPr>
          <p:txBody>
            <a:bodyPr wrap="square" rtlCol="0">
              <a:spAutoFit/>
            </a:bodyPr>
            <a:lstStyle/>
            <a:p>
              <a:r>
                <a:rPr lang="en-US" b="1" dirty="0">
                  <a:solidFill>
                    <a:srgbClr val="006699"/>
                  </a:solidFill>
                  <a:latin typeface="Arial" panose="020B0604020202020204" pitchFamily="34" charset="0"/>
                  <a:cs typeface="Arial" panose="020B0604020202020204" pitchFamily="34" charset="0"/>
                </a:rPr>
                <a:t>Information</a:t>
              </a:r>
            </a:p>
            <a:p>
              <a:r>
                <a:rPr lang="en-US" sz="1600" dirty="0">
                  <a:latin typeface="Arial" panose="020B0604020202020204" pitchFamily="34" charset="0"/>
                  <a:cs typeface="Arial" panose="020B0604020202020204" pitchFamily="34" charset="0"/>
                </a:rPr>
                <a:t>Everyday consumer requests </a:t>
              </a:r>
            </a:p>
          </p:txBody>
        </p:sp>
        <p:grpSp>
          <p:nvGrpSpPr>
            <p:cNvPr id="134" name="Group 133">
              <a:extLst>
                <a:ext uri="{FF2B5EF4-FFF2-40B4-BE49-F238E27FC236}">
                  <a16:creationId xmlns:a16="http://schemas.microsoft.com/office/drawing/2014/main" id="{C00DD9E1-1DE7-42AE-99D6-D88E19160295}"/>
                </a:ext>
              </a:extLst>
            </p:cNvPr>
            <p:cNvGrpSpPr/>
            <p:nvPr/>
          </p:nvGrpSpPr>
          <p:grpSpPr>
            <a:xfrm>
              <a:off x="603932" y="3066592"/>
              <a:ext cx="651755" cy="651755"/>
              <a:chOff x="603932" y="3066592"/>
              <a:chExt cx="651755" cy="651755"/>
            </a:xfrm>
          </p:grpSpPr>
          <p:sp>
            <p:nvSpPr>
              <p:cNvPr id="135" name="Oval 134">
                <a:extLst>
                  <a:ext uri="{FF2B5EF4-FFF2-40B4-BE49-F238E27FC236}">
                    <a16:creationId xmlns:a16="http://schemas.microsoft.com/office/drawing/2014/main" id="{6AA5B2D1-C1C8-407F-AC99-E930924F7D95}"/>
                  </a:ext>
                </a:extLst>
              </p:cNvPr>
              <p:cNvSpPr/>
              <p:nvPr/>
            </p:nvSpPr>
            <p:spPr>
              <a:xfrm>
                <a:off x="603932" y="3066592"/>
                <a:ext cx="651755" cy="651755"/>
              </a:xfrm>
              <a:prstGeom prst="ellipse">
                <a:avLst/>
              </a:prstGeom>
              <a:solidFill>
                <a:sysClr val="window" lastClr="FFFFFF"/>
              </a:solidFill>
              <a:ln w="9525" cap="flat" cmpd="sng" algn="ctr">
                <a:solidFill>
                  <a:srgbClr val="659EDC"/>
                </a:solidFill>
                <a:prstDash val="solid"/>
              </a:ln>
              <a:effectLst/>
            </p:spPr>
            <p:txBody>
              <a:bodyPr rtlCol="0" anchor="ctr"/>
              <a:lstStyle/>
              <a:p>
                <a:pPr algn="ctr">
                  <a:defRPr/>
                </a:pPr>
                <a:endParaRPr lang="en-US" kern="0" dirty="0">
                  <a:solidFill>
                    <a:prstClr val="white"/>
                  </a:solidFill>
                  <a:latin typeface="Arial"/>
                </a:endParaRPr>
              </a:p>
            </p:txBody>
          </p:sp>
          <p:pic>
            <p:nvPicPr>
              <p:cNvPr id="136" name="Picture 135">
                <a:extLst>
                  <a:ext uri="{FF2B5EF4-FFF2-40B4-BE49-F238E27FC236}">
                    <a16:creationId xmlns:a16="http://schemas.microsoft.com/office/drawing/2014/main" id="{F4ABC2B6-40E2-46B5-AB56-C31DEA6171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691" y="3151652"/>
                <a:ext cx="507205" cy="507205"/>
              </a:xfrm>
              <a:prstGeom prst="rect">
                <a:avLst/>
              </a:prstGeom>
            </p:spPr>
          </p:pic>
        </p:grpSp>
      </p:grpSp>
      <p:grpSp>
        <p:nvGrpSpPr>
          <p:cNvPr id="137" name="Group 136">
            <a:extLst>
              <a:ext uri="{FF2B5EF4-FFF2-40B4-BE49-F238E27FC236}">
                <a16:creationId xmlns:a16="http://schemas.microsoft.com/office/drawing/2014/main" id="{08792CF9-464A-4CCE-A080-DC7E2D94EB27}"/>
              </a:ext>
            </a:extLst>
          </p:cNvPr>
          <p:cNvGrpSpPr/>
          <p:nvPr/>
        </p:nvGrpSpPr>
        <p:grpSpPr>
          <a:xfrm>
            <a:off x="3328048" y="1550033"/>
            <a:ext cx="5755870" cy="698155"/>
            <a:chOff x="2936126" y="1878732"/>
            <a:chExt cx="5755870" cy="698155"/>
          </a:xfrm>
        </p:grpSpPr>
        <p:sp>
          <p:nvSpPr>
            <p:cNvPr id="138" name="TextBox 137">
              <a:extLst>
                <a:ext uri="{FF2B5EF4-FFF2-40B4-BE49-F238E27FC236}">
                  <a16:creationId xmlns:a16="http://schemas.microsoft.com/office/drawing/2014/main" id="{6780433F-FC03-4214-9782-498AA9CD630B}"/>
                </a:ext>
              </a:extLst>
            </p:cNvPr>
            <p:cNvSpPr txBox="1"/>
            <p:nvPr/>
          </p:nvSpPr>
          <p:spPr>
            <a:xfrm>
              <a:off x="3659981" y="1992112"/>
              <a:ext cx="5032015" cy="584775"/>
            </a:xfrm>
            <a:prstGeom prst="rect">
              <a:avLst/>
            </a:prstGeom>
            <a:noFill/>
          </p:spPr>
          <p:txBody>
            <a:bodyPr wrap="square" rtlCol="0">
              <a:spAutoFit/>
            </a:bodyPr>
            <a:lstStyle/>
            <a:p>
              <a:r>
                <a:rPr lang="en-US" sz="1600" b="1" dirty="0">
                  <a:solidFill>
                    <a:srgbClr val="006699"/>
                  </a:solidFill>
                  <a:latin typeface="Arial" panose="020B0604020202020204" pitchFamily="34" charset="0"/>
                  <a:cs typeface="Arial" panose="020B0604020202020204" pitchFamily="34" charset="0"/>
                </a:rPr>
                <a:t>Multi Platform Integration</a:t>
              </a:r>
            </a:p>
            <a:p>
              <a:r>
                <a:rPr lang="en-US" sz="1600" dirty="0">
                  <a:latin typeface="Arial" panose="020B0604020202020204" pitchFamily="34" charset="0"/>
                  <a:cs typeface="Arial" panose="020B0604020202020204" pitchFamily="34" charset="0"/>
                </a:rPr>
                <a:t>Mobile, Messaging Platform (e.g. SMS),  Web</a:t>
              </a:r>
            </a:p>
          </p:txBody>
        </p:sp>
        <p:grpSp>
          <p:nvGrpSpPr>
            <p:cNvPr id="139" name="Group 138">
              <a:extLst>
                <a:ext uri="{FF2B5EF4-FFF2-40B4-BE49-F238E27FC236}">
                  <a16:creationId xmlns:a16="http://schemas.microsoft.com/office/drawing/2014/main" id="{8BB3146C-A036-469C-B82F-3156B79C1681}"/>
                </a:ext>
              </a:extLst>
            </p:cNvPr>
            <p:cNvGrpSpPr/>
            <p:nvPr/>
          </p:nvGrpSpPr>
          <p:grpSpPr>
            <a:xfrm>
              <a:off x="2936126" y="1878732"/>
              <a:ext cx="651755" cy="651755"/>
              <a:chOff x="407946" y="5645241"/>
              <a:chExt cx="651755" cy="651755"/>
            </a:xfrm>
          </p:grpSpPr>
          <p:sp>
            <p:nvSpPr>
              <p:cNvPr id="140" name="Oval 139">
                <a:extLst>
                  <a:ext uri="{FF2B5EF4-FFF2-40B4-BE49-F238E27FC236}">
                    <a16:creationId xmlns:a16="http://schemas.microsoft.com/office/drawing/2014/main" id="{B3BADC62-7B7D-4662-9682-C0BE25A3C15E}"/>
                  </a:ext>
                </a:extLst>
              </p:cNvPr>
              <p:cNvSpPr/>
              <p:nvPr/>
            </p:nvSpPr>
            <p:spPr>
              <a:xfrm>
                <a:off x="407946" y="5645241"/>
                <a:ext cx="651755" cy="651755"/>
              </a:xfrm>
              <a:prstGeom prst="ellipse">
                <a:avLst/>
              </a:prstGeom>
              <a:solidFill>
                <a:sysClr val="window" lastClr="FFFFFF"/>
              </a:solidFill>
              <a:ln w="9525" cap="flat" cmpd="sng" algn="ctr">
                <a:solidFill>
                  <a:srgbClr val="659EDC"/>
                </a:solidFill>
                <a:prstDash val="solid"/>
              </a:ln>
              <a:effectLst/>
            </p:spPr>
            <p:txBody>
              <a:bodyPr rtlCol="0" anchor="ctr"/>
              <a:lstStyle/>
              <a:p>
                <a:pPr algn="ctr">
                  <a:defRPr/>
                </a:pPr>
                <a:endParaRPr lang="en-US" kern="0" dirty="0">
                  <a:solidFill>
                    <a:prstClr val="white"/>
                  </a:solidFill>
                  <a:latin typeface="Arial"/>
                </a:endParaRPr>
              </a:p>
            </p:txBody>
          </p:sp>
          <p:pic>
            <p:nvPicPr>
              <p:cNvPr id="141" name="Picture 140">
                <a:extLst>
                  <a:ext uri="{FF2B5EF4-FFF2-40B4-BE49-F238E27FC236}">
                    <a16:creationId xmlns:a16="http://schemas.microsoft.com/office/drawing/2014/main" id="{DEAA78DF-D515-46A7-8121-838F37504E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312" y="5776412"/>
                <a:ext cx="383047" cy="383047"/>
              </a:xfrm>
              <a:prstGeom prst="rect">
                <a:avLst/>
              </a:prstGeom>
            </p:spPr>
          </p:pic>
        </p:grpSp>
      </p:grpSp>
      <p:sp>
        <p:nvSpPr>
          <p:cNvPr id="142" name="TextBox 141">
            <a:extLst>
              <a:ext uri="{FF2B5EF4-FFF2-40B4-BE49-F238E27FC236}">
                <a16:creationId xmlns:a16="http://schemas.microsoft.com/office/drawing/2014/main" id="{7D1E7F70-D60E-4E5D-A808-461871E48A96}"/>
              </a:ext>
            </a:extLst>
          </p:cNvPr>
          <p:cNvSpPr txBox="1"/>
          <p:nvPr/>
        </p:nvSpPr>
        <p:spPr>
          <a:xfrm>
            <a:off x="3482608" y="4167283"/>
            <a:ext cx="5769260" cy="584775"/>
          </a:xfrm>
          <a:prstGeom prst="rect">
            <a:avLst/>
          </a:prstGeom>
          <a:noFill/>
        </p:spPr>
        <p:txBody>
          <a:bodyPr wrap="square" rtlCol="0">
            <a:spAutoFit/>
          </a:bodyPr>
          <a:lstStyle/>
          <a:p>
            <a:r>
              <a:rPr lang="en-US" sz="1600" b="1" dirty="0">
                <a:solidFill>
                  <a:srgbClr val="006699"/>
                </a:solidFill>
                <a:latin typeface="Arial" panose="020B0604020202020204" pitchFamily="34" charset="0"/>
                <a:cs typeface="Arial" panose="020B0604020202020204" pitchFamily="34" charset="0"/>
              </a:rPr>
              <a:t>Enterprise Productivity Automated</a:t>
            </a:r>
          </a:p>
          <a:p>
            <a:r>
              <a:rPr lang="en-US" sz="1600" dirty="0">
                <a:latin typeface="Arial" panose="020B0604020202020204" pitchFamily="34" charset="0"/>
                <a:cs typeface="Arial" panose="020B0604020202020204" pitchFamily="34" charset="0"/>
              </a:rPr>
              <a:t>Streamline enterprise work activities and improve efficiencies</a:t>
            </a:r>
          </a:p>
        </p:txBody>
      </p:sp>
      <p:grpSp>
        <p:nvGrpSpPr>
          <p:cNvPr id="143" name="Group 142">
            <a:extLst>
              <a:ext uri="{FF2B5EF4-FFF2-40B4-BE49-F238E27FC236}">
                <a16:creationId xmlns:a16="http://schemas.microsoft.com/office/drawing/2014/main" id="{B3CC8A29-9EBE-4469-A556-4093B80B28C1}"/>
              </a:ext>
            </a:extLst>
          </p:cNvPr>
          <p:cNvGrpSpPr/>
          <p:nvPr/>
        </p:nvGrpSpPr>
        <p:grpSpPr>
          <a:xfrm>
            <a:off x="2758342" y="4126274"/>
            <a:ext cx="703787" cy="703787"/>
            <a:chOff x="366861" y="4380215"/>
            <a:chExt cx="703787" cy="703787"/>
          </a:xfrm>
        </p:grpSpPr>
        <p:sp>
          <p:nvSpPr>
            <p:cNvPr id="144" name="Oval 143">
              <a:extLst>
                <a:ext uri="{FF2B5EF4-FFF2-40B4-BE49-F238E27FC236}">
                  <a16:creationId xmlns:a16="http://schemas.microsoft.com/office/drawing/2014/main" id="{6D993E44-4D74-4F84-8676-8C7BBCB38CBF}"/>
                </a:ext>
              </a:extLst>
            </p:cNvPr>
            <p:cNvSpPr/>
            <p:nvPr/>
          </p:nvSpPr>
          <p:spPr>
            <a:xfrm>
              <a:off x="384616" y="4393203"/>
              <a:ext cx="651755" cy="651755"/>
            </a:xfrm>
            <a:prstGeom prst="ellipse">
              <a:avLst/>
            </a:prstGeom>
            <a:solidFill>
              <a:sysClr val="window" lastClr="FFFFFF"/>
            </a:solidFill>
            <a:ln w="9525" cap="flat" cmpd="sng" algn="ctr">
              <a:solidFill>
                <a:srgbClr val="659EDC"/>
              </a:solidFill>
              <a:prstDash val="solid"/>
            </a:ln>
            <a:effectLst/>
          </p:spPr>
          <p:txBody>
            <a:bodyPr rtlCol="0" anchor="ctr"/>
            <a:lstStyle/>
            <a:p>
              <a:pPr algn="ctr">
                <a:defRPr/>
              </a:pPr>
              <a:endParaRPr lang="en-US" kern="0" dirty="0">
                <a:solidFill>
                  <a:prstClr val="white"/>
                </a:solidFill>
                <a:latin typeface="Arial"/>
              </a:endParaRPr>
            </a:p>
          </p:txBody>
        </p:sp>
        <p:pic>
          <p:nvPicPr>
            <p:cNvPr id="145" name="Picture 144">
              <a:extLst>
                <a:ext uri="{FF2B5EF4-FFF2-40B4-BE49-F238E27FC236}">
                  <a16:creationId xmlns:a16="http://schemas.microsoft.com/office/drawing/2014/main" id="{5332E2E9-71C3-479A-86E9-5733DF7FFF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861" y="4380215"/>
              <a:ext cx="703787" cy="703787"/>
            </a:xfrm>
            <a:prstGeom prst="rect">
              <a:avLst/>
            </a:prstGeom>
          </p:spPr>
        </p:pic>
      </p:grpSp>
      <p:pic>
        <p:nvPicPr>
          <p:cNvPr id="146" name="Picture 4" descr="Image result for change of address icon">
            <a:extLst>
              <a:ext uri="{FF2B5EF4-FFF2-40B4-BE49-F238E27FC236}">
                <a16:creationId xmlns:a16="http://schemas.microsoft.com/office/drawing/2014/main" id="{D43196CE-3CDF-44AB-88CE-AF9D3FAC827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45610" y="5193544"/>
            <a:ext cx="1170635" cy="1123809"/>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46">
            <a:extLst>
              <a:ext uri="{FF2B5EF4-FFF2-40B4-BE49-F238E27FC236}">
                <a16:creationId xmlns:a16="http://schemas.microsoft.com/office/drawing/2014/main" id="{569834F9-027E-4CDA-A162-2F1DCC84C362}"/>
              </a:ext>
            </a:extLst>
          </p:cNvPr>
          <p:cNvPicPr>
            <a:picLocks noChangeAspect="1"/>
          </p:cNvPicPr>
          <p:nvPr/>
        </p:nvPicPr>
        <p:blipFill>
          <a:blip r:embed="rId9"/>
          <a:stretch>
            <a:fillRect/>
          </a:stretch>
        </p:blipFill>
        <p:spPr>
          <a:xfrm>
            <a:off x="10391411" y="4875105"/>
            <a:ext cx="881145" cy="777994"/>
          </a:xfrm>
          <a:prstGeom prst="rect">
            <a:avLst/>
          </a:prstGeom>
        </p:spPr>
      </p:pic>
      <p:sp>
        <p:nvSpPr>
          <p:cNvPr id="148" name="TextBox 147">
            <a:extLst>
              <a:ext uri="{FF2B5EF4-FFF2-40B4-BE49-F238E27FC236}">
                <a16:creationId xmlns:a16="http://schemas.microsoft.com/office/drawing/2014/main" id="{D2E34B6E-A355-43B9-B013-EFE7D8E1B7CA}"/>
              </a:ext>
            </a:extLst>
          </p:cNvPr>
          <p:cNvSpPr txBox="1"/>
          <p:nvPr/>
        </p:nvSpPr>
        <p:spPr>
          <a:xfrm>
            <a:off x="10132240" y="5649515"/>
            <a:ext cx="1399486" cy="307777"/>
          </a:xfrm>
          <a:prstGeom prst="rect">
            <a:avLst/>
          </a:prstGeom>
          <a:noFill/>
        </p:spPr>
        <p:txBody>
          <a:bodyPr wrap="none" rtlCol="0">
            <a:spAutoFit/>
          </a:bodyPr>
          <a:lstStyle/>
          <a:p>
            <a:pPr algn="ctr"/>
            <a:r>
              <a:rPr lang="en-US" sz="1400" dirty="0">
                <a:solidFill>
                  <a:srgbClr val="952018"/>
                </a:solidFill>
              </a:rPr>
              <a:t>Benefit Amount</a:t>
            </a:r>
          </a:p>
        </p:txBody>
      </p:sp>
      <p:pic>
        <p:nvPicPr>
          <p:cNvPr id="149" name="Picture 10" descr="Image result for card replacement icon">
            <a:extLst>
              <a:ext uri="{FF2B5EF4-FFF2-40B4-BE49-F238E27FC236}">
                <a16:creationId xmlns:a16="http://schemas.microsoft.com/office/drawing/2014/main" id="{0AE329F6-2782-493E-AD93-9F3B98C0BF6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7379"/>
          <a:stretch/>
        </p:blipFill>
        <p:spPr bwMode="auto">
          <a:xfrm>
            <a:off x="1116789" y="5005969"/>
            <a:ext cx="821941" cy="788794"/>
          </a:xfrm>
          <a:prstGeom prst="rect">
            <a:avLst/>
          </a:prstGeom>
          <a:noFill/>
          <a:extLst>
            <a:ext uri="{909E8E84-426E-40DD-AFC4-6F175D3DCCD1}">
              <a14:hiddenFill xmlns:a14="http://schemas.microsoft.com/office/drawing/2010/main">
                <a:solidFill>
                  <a:srgbClr val="FFFFFF"/>
                </a:solidFill>
              </a14:hiddenFill>
            </a:ext>
          </a:extLst>
        </p:spPr>
      </p:pic>
      <p:sp>
        <p:nvSpPr>
          <p:cNvPr id="150" name="TextBox 149">
            <a:extLst>
              <a:ext uri="{FF2B5EF4-FFF2-40B4-BE49-F238E27FC236}">
                <a16:creationId xmlns:a16="http://schemas.microsoft.com/office/drawing/2014/main" id="{F26EC9E6-38A3-402F-8DEB-2D1F0CF598BB}"/>
              </a:ext>
            </a:extLst>
          </p:cNvPr>
          <p:cNvSpPr txBox="1"/>
          <p:nvPr/>
        </p:nvSpPr>
        <p:spPr>
          <a:xfrm>
            <a:off x="676825" y="5783778"/>
            <a:ext cx="1677061" cy="307777"/>
          </a:xfrm>
          <a:prstGeom prst="rect">
            <a:avLst/>
          </a:prstGeom>
          <a:noFill/>
        </p:spPr>
        <p:txBody>
          <a:bodyPr wrap="none" rtlCol="0">
            <a:spAutoFit/>
          </a:bodyPr>
          <a:lstStyle/>
          <a:p>
            <a:pPr algn="ctr"/>
            <a:r>
              <a:rPr lang="en-US" sz="1400" dirty="0">
                <a:solidFill>
                  <a:schemeClr val="bg2">
                    <a:lumMod val="50000"/>
                  </a:schemeClr>
                </a:solidFill>
              </a:rPr>
              <a:t>Card Replacement</a:t>
            </a:r>
          </a:p>
        </p:txBody>
      </p:sp>
      <p:pic>
        <p:nvPicPr>
          <p:cNvPr id="151" name="Picture 12" descr="Related image">
            <a:extLst>
              <a:ext uri="{FF2B5EF4-FFF2-40B4-BE49-F238E27FC236}">
                <a16:creationId xmlns:a16="http://schemas.microsoft.com/office/drawing/2014/main" id="{BF5EEB46-AAAF-4728-BD3D-D7CA04FF7C3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95500" y="5304280"/>
            <a:ext cx="820552" cy="694471"/>
          </a:xfrm>
          <a:prstGeom prst="rect">
            <a:avLst/>
          </a:prstGeom>
          <a:noFill/>
          <a:extLst>
            <a:ext uri="{909E8E84-426E-40DD-AFC4-6F175D3DCCD1}">
              <a14:hiddenFill xmlns:a14="http://schemas.microsoft.com/office/drawing/2010/main">
                <a:solidFill>
                  <a:srgbClr val="FFFFFF"/>
                </a:solidFill>
              </a14:hiddenFill>
            </a:ext>
          </a:extLst>
        </p:spPr>
      </p:pic>
      <p:sp>
        <p:nvSpPr>
          <p:cNvPr id="152" name="TextBox 151">
            <a:extLst>
              <a:ext uri="{FF2B5EF4-FFF2-40B4-BE49-F238E27FC236}">
                <a16:creationId xmlns:a16="http://schemas.microsoft.com/office/drawing/2014/main" id="{659079DF-9C1E-4D65-8254-561A4A0E7199}"/>
              </a:ext>
            </a:extLst>
          </p:cNvPr>
          <p:cNvSpPr txBox="1"/>
          <p:nvPr/>
        </p:nvSpPr>
        <p:spPr>
          <a:xfrm>
            <a:off x="2944869" y="5960881"/>
            <a:ext cx="1269899" cy="307777"/>
          </a:xfrm>
          <a:prstGeom prst="rect">
            <a:avLst/>
          </a:prstGeom>
          <a:noFill/>
        </p:spPr>
        <p:txBody>
          <a:bodyPr wrap="none" rtlCol="0">
            <a:spAutoFit/>
          </a:bodyPr>
          <a:lstStyle/>
          <a:p>
            <a:pPr algn="ctr"/>
            <a:r>
              <a:rPr lang="en-US" sz="1400" dirty="0">
                <a:solidFill>
                  <a:schemeClr val="bg2">
                    <a:lumMod val="50000"/>
                  </a:schemeClr>
                </a:solidFill>
              </a:rPr>
              <a:t>Add Newborn</a:t>
            </a:r>
          </a:p>
        </p:txBody>
      </p:sp>
      <p:pic>
        <p:nvPicPr>
          <p:cNvPr id="153" name="Picture 8" descr="Related image">
            <a:extLst>
              <a:ext uri="{FF2B5EF4-FFF2-40B4-BE49-F238E27FC236}">
                <a16:creationId xmlns:a16="http://schemas.microsoft.com/office/drawing/2014/main" id="{6AFBAB5E-3DF0-40B8-B4B2-EE2F7A59903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063182" y="3264664"/>
            <a:ext cx="718064" cy="730405"/>
          </a:xfrm>
          <a:prstGeom prst="rect">
            <a:avLst/>
          </a:prstGeom>
          <a:noFill/>
          <a:extLst>
            <a:ext uri="{909E8E84-426E-40DD-AFC4-6F175D3DCCD1}">
              <a14:hiddenFill xmlns:a14="http://schemas.microsoft.com/office/drawing/2010/main">
                <a:solidFill>
                  <a:srgbClr val="FFFFFF"/>
                </a:solidFill>
              </a14:hiddenFill>
            </a:ext>
          </a:extLst>
        </p:spPr>
      </p:pic>
      <p:sp>
        <p:nvSpPr>
          <p:cNvPr id="154" name="TextBox 153">
            <a:extLst>
              <a:ext uri="{FF2B5EF4-FFF2-40B4-BE49-F238E27FC236}">
                <a16:creationId xmlns:a16="http://schemas.microsoft.com/office/drawing/2014/main" id="{ACD8F448-F3C1-4B59-A2DC-8C5828D4E147}"/>
              </a:ext>
            </a:extLst>
          </p:cNvPr>
          <p:cNvSpPr txBox="1"/>
          <p:nvPr/>
        </p:nvSpPr>
        <p:spPr>
          <a:xfrm>
            <a:off x="10731829" y="3940098"/>
            <a:ext cx="1189748" cy="523220"/>
          </a:xfrm>
          <a:prstGeom prst="rect">
            <a:avLst/>
          </a:prstGeom>
          <a:noFill/>
        </p:spPr>
        <p:txBody>
          <a:bodyPr wrap="none" rtlCol="0">
            <a:spAutoFit/>
          </a:bodyPr>
          <a:lstStyle/>
          <a:p>
            <a:pPr algn="ctr"/>
            <a:r>
              <a:rPr lang="en-US" sz="1400" dirty="0">
                <a:solidFill>
                  <a:srgbClr val="000000"/>
                </a:solidFill>
              </a:rPr>
              <a:t>Schedule </a:t>
            </a:r>
          </a:p>
          <a:p>
            <a:pPr algn="ctr"/>
            <a:r>
              <a:rPr lang="en-US" sz="1400" dirty="0">
                <a:solidFill>
                  <a:srgbClr val="000000"/>
                </a:solidFill>
              </a:rPr>
              <a:t>Appointment</a:t>
            </a:r>
          </a:p>
        </p:txBody>
      </p:sp>
      <p:pic>
        <p:nvPicPr>
          <p:cNvPr id="155" name="Picture 18" descr="Related image">
            <a:extLst>
              <a:ext uri="{FF2B5EF4-FFF2-40B4-BE49-F238E27FC236}">
                <a16:creationId xmlns:a16="http://schemas.microsoft.com/office/drawing/2014/main" id="{F87D4582-DFC0-45DF-988D-EE6CD8F24B6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825" y="1405025"/>
            <a:ext cx="1049240" cy="980573"/>
          </a:xfrm>
          <a:prstGeom prst="rect">
            <a:avLst/>
          </a:prstGeom>
          <a:noFill/>
          <a:extLst>
            <a:ext uri="{909E8E84-426E-40DD-AFC4-6F175D3DCCD1}">
              <a14:hiddenFill xmlns:a14="http://schemas.microsoft.com/office/drawing/2010/main">
                <a:solidFill>
                  <a:srgbClr val="FFFFFF"/>
                </a:solidFill>
              </a14:hiddenFill>
            </a:ext>
          </a:extLst>
        </p:spPr>
      </p:pic>
      <p:sp>
        <p:nvSpPr>
          <p:cNvPr id="156" name="TextBox 155">
            <a:extLst>
              <a:ext uri="{FF2B5EF4-FFF2-40B4-BE49-F238E27FC236}">
                <a16:creationId xmlns:a16="http://schemas.microsoft.com/office/drawing/2014/main" id="{9655FDA8-A94E-4796-AB7B-AF03E052212E}"/>
              </a:ext>
            </a:extLst>
          </p:cNvPr>
          <p:cNvSpPr txBox="1"/>
          <p:nvPr/>
        </p:nvSpPr>
        <p:spPr>
          <a:xfrm>
            <a:off x="587366" y="2341341"/>
            <a:ext cx="1228157" cy="307777"/>
          </a:xfrm>
          <a:prstGeom prst="rect">
            <a:avLst/>
          </a:prstGeom>
          <a:noFill/>
        </p:spPr>
        <p:txBody>
          <a:bodyPr wrap="none" rtlCol="0">
            <a:spAutoFit/>
          </a:bodyPr>
          <a:lstStyle/>
          <a:p>
            <a:pPr algn="ctr"/>
            <a:r>
              <a:rPr lang="en-US" sz="1400" dirty="0">
                <a:solidFill>
                  <a:srgbClr val="000000"/>
                </a:solidFill>
              </a:rPr>
              <a:t>EBT Balance</a:t>
            </a:r>
          </a:p>
        </p:txBody>
      </p:sp>
      <p:pic>
        <p:nvPicPr>
          <p:cNvPr id="158" name="Picture 20" descr="Image result for Form status icon">
            <a:extLst>
              <a:ext uri="{FF2B5EF4-FFF2-40B4-BE49-F238E27FC236}">
                <a16:creationId xmlns:a16="http://schemas.microsoft.com/office/drawing/2014/main" id="{F0C01E82-159C-48B0-85DA-918ECBF9E6A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358226" y="1422366"/>
            <a:ext cx="858674" cy="919833"/>
          </a:xfrm>
          <a:prstGeom prst="rect">
            <a:avLst/>
          </a:prstGeom>
          <a:noFill/>
          <a:extLst>
            <a:ext uri="{909E8E84-426E-40DD-AFC4-6F175D3DCCD1}">
              <a14:hiddenFill xmlns:a14="http://schemas.microsoft.com/office/drawing/2010/main">
                <a:solidFill>
                  <a:srgbClr val="FFFFFF"/>
                </a:solidFill>
              </a14:hiddenFill>
            </a:ext>
          </a:extLst>
        </p:spPr>
      </p:pic>
      <p:sp>
        <p:nvSpPr>
          <p:cNvPr id="159" name="TextBox 158">
            <a:extLst>
              <a:ext uri="{FF2B5EF4-FFF2-40B4-BE49-F238E27FC236}">
                <a16:creationId xmlns:a16="http://schemas.microsoft.com/office/drawing/2014/main" id="{95284776-1755-4F98-9E39-F606B6F0AA8D}"/>
              </a:ext>
            </a:extLst>
          </p:cNvPr>
          <p:cNvSpPr txBox="1"/>
          <p:nvPr/>
        </p:nvSpPr>
        <p:spPr>
          <a:xfrm>
            <a:off x="10195956" y="2320792"/>
            <a:ext cx="1159292" cy="307777"/>
          </a:xfrm>
          <a:prstGeom prst="rect">
            <a:avLst/>
          </a:prstGeom>
          <a:noFill/>
        </p:spPr>
        <p:txBody>
          <a:bodyPr wrap="none" rtlCol="0">
            <a:spAutoFit/>
          </a:bodyPr>
          <a:lstStyle/>
          <a:p>
            <a:pPr algn="ctr"/>
            <a:r>
              <a:rPr lang="en-US" sz="1400" dirty="0">
                <a:solidFill>
                  <a:srgbClr val="000000"/>
                </a:solidFill>
              </a:rPr>
              <a:t>Form Status</a:t>
            </a:r>
          </a:p>
        </p:txBody>
      </p:sp>
      <p:sp>
        <p:nvSpPr>
          <p:cNvPr id="160" name="TextBox 159">
            <a:extLst>
              <a:ext uri="{FF2B5EF4-FFF2-40B4-BE49-F238E27FC236}">
                <a16:creationId xmlns:a16="http://schemas.microsoft.com/office/drawing/2014/main" id="{A0674A7C-4B9D-4F26-8C45-FECFE72088E6}"/>
              </a:ext>
            </a:extLst>
          </p:cNvPr>
          <p:cNvSpPr txBox="1"/>
          <p:nvPr/>
        </p:nvSpPr>
        <p:spPr>
          <a:xfrm>
            <a:off x="3454365" y="935201"/>
            <a:ext cx="4307589" cy="461665"/>
          </a:xfrm>
          <a:prstGeom prst="rect">
            <a:avLst/>
          </a:prstGeom>
          <a:noFill/>
        </p:spPr>
        <p:txBody>
          <a:bodyPr wrap="none" rtlCol="0">
            <a:spAutoFit/>
          </a:bodyPr>
          <a:lstStyle/>
          <a:p>
            <a:r>
              <a:rPr lang="en-US" sz="2400" b="1" dirty="0">
                <a:solidFill>
                  <a:srgbClr val="006699"/>
                </a:solidFill>
                <a:latin typeface="Arial" panose="020B0604020202020204" pitchFamily="34" charset="0"/>
                <a:cs typeface="Arial" panose="020B0604020202020204" pitchFamily="34" charset="0"/>
              </a:rPr>
              <a:t>Automated</a:t>
            </a:r>
            <a:r>
              <a:rPr lang="en-US" sz="2400" dirty="0"/>
              <a:t> </a:t>
            </a:r>
            <a:r>
              <a:rPr lang="en-US" sz="2400" b="1" dirty="0">
                <a:solidFill>
                  <a:srgbClr val="006699"/>
                </a:solidFill>
                <a:latin typeface="Arial" panose="020B0604020202020204" pitchFamily="34" charset="0"/>
                <a:cs typeface="Arial" panose="020B0604020202020204" pitchFamily="34" charset="0"/>
              </a:rPr>
              <a:t>Assistance for…</a:t>
            </a:r>
          </a:p>
        </p:txBody>
      </p:sp>
      <p:grpSp>
        <p:nvGrpSpPr>
          <p:cNvPr id="3" name="Group 2">
            <a:extLst>
              <a:ext uri="{FF2B5EF4-FFF2-40B4-BE49-F238E27FC236}">
                <a16:creationId xmlns:a16="http://schemas.microsoft.com/office/drawing/2014/main" id="{2A6643DE-F07D-4ADC-B5ED-7BBD82864849}"/>
              </a:ext>
            </a:extLst>
          </p:cNvPr>
          <p:cNvGrpSpPr/>
          <p:nvPr/>
        </p:nvGrpSpPr>
        <p:grpSpPr>
          <a:xfrm>
            <a:off x="579034" y="3459737"/>
            <a:ext cx="583739" cy="591165"/>
            <a:chOff x="579034" y="3459737"/>
            <a:chExt cx="583739" cy="591165"/>
          </a:xfrm>
        </p:grpSpPr>
        <p:sp>
          <p:nvSpPr>
            <p:cNvPr id="41" name="Oval 40">
              <a:extLst>
                <a:ext uri="{FF2B5EF4-FFF2-40B4-BE49-F238E27FC236}">
                  <a16:creationId xmlns:a16="http://schemas.microsoft.com/office/drawing/2014/main" id="{21479843-CCAB-45C2-8B7F-7724CF773560}"/>
                </a:ext>
              </a:extLst>
            </p:cNvPr>
            <p:cNvSpPr/>
            <p:nvPr/>
          </p:nvSpPr>
          <p:spPr>
            <a:xfrm>
              <a:off x="579034" y="3459737"/>
              <a:ext cx="583739" cy="591165"/>
            </a:xfrm>
            <a:prstGeom prst="ellipse">
              <a:avLst/>
            </a:prstGeom>
            <a:solidFill>
              <a:srgbClr val="FFFFFF">
                <a:alpha val="40000"/>
              </a:srgb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16" descr="C:\Users\naveedu\AppData\Local\Temp\SNAGHTMLa1b1f67.PNG">
              <a:extLst>
                <a:ext uri="{FF2B5EF4-FFF2-40B4-BE49-F238E27FC236}">
                  <a16:creationId xmlns:a16="http://schemas.microsoft.com/office/drawing/2014/main" id="{FFCD0E8E-4ADA-4EA0-B829-9D3FE5B8B52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9653" y="3504135"/>
              <a:ext cx="460140" cy="502367"/>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TextBox 43">
            <a:extLst>
              <a:ext uri="{FF2B5EF4-FFF2-40B4-BE49-F238E27FC236}">
                <a16:creationId xmlns:a16="http://schemas.microsoft.com/office/drawing/2014/main" id="{9C549F38-9F9A-4393-BDD0-A73C2B01DF99}"/>
              </a:ext>
            </a:extLst>
          </p:cNvPr>
          <p:cNvSpPr txBox="1"/>
          <p:nvPr/>
        </p:nvSpPr>
        <p:spPr>
          <a:xfrm>
            <a:off x="412252" y="4067337"/>
            <a:ext cx="951030" cy="523220"/>
          </a:xfrm>
          <a:prstGeom prst="rect">
            <a:avLst/>
          </a:prstGeom>
          <a:noFill/>
        </p:spPr>
        <p:txBody>
          <a:bodyPr wrap="none" rtlCol="0">
            <a:spAutoFit/>
          </a:bodyPr>
          <a:lstStyle/>
          <a:p>
            <a:pPr algn="ctr"/>
            <a:r>
              <a:rPr lang="en-US" sz="1400" dirty="0">
                <a:solidFill>
                  <a:schemeClr val="bg2">
                    <a:lumMod val="50000"/>
                  </a:schemeClr>
                </a:solidFill>
              </a:rPr>
              <a:t>Multiple </a:t>
            </a:r>
          </a:p>
          <a:p>
            <a:pPr algn="ctr"/>
            <a:r>
              <a:rPr lang="en-US" sz="1400" dirty="0">
                <a:solidFill>
                  <a:schemeClr val="bg2">
                    <a:lumMod val="50000"/>
                  </a:schemeClr>
                </a:solidFill>
              </a:rPr>
              <a:t>Languages</a:t>
            </a:r>
          </a:p>
        </p:txBody>
      </p:sp>
    </p:spTree>
    <p:extLst>
      <p:ext uri="{BB962C8B-B14F-4D97-AF65-F5344CB8AC3E}">
        <p14:creationId xmlns:p14="http://schemas.microsoft.com/office/powerpoint/2010/main" val="2190832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2F10E3-23CC-4758-B2EA-6C06F2FDF3AF}"/>
              </a:ext>
            </a:extLst>
          </p:cNvPr>
          <p:cNvSpPr>
            <a:spLocks noGrp="1"/>
          </p:cNvSpPr>
          <p:nvPr>
            <p:ph type="sldNum" sz="quarter" idx="12"/>
          </p:nvPr>
        </p:nvSpPr>
        <p:spPr/>
        <p:txBody>
          <a:bodyPr/>
          <a:lstStyle/>
          <a:p>
            <a:fld id="{C20372A8-36C0-474D-8B88-FD44E404F49B}" type="slidenum">
              <a:rPr lang="en-US" smtClean="0"/>
              <a:t>31</a:t>
            </a:fld>
            <a:endParaRPr lang="en-US" dirty="0"/>
          </a:p>
        </p:txBody>
      </p:sp>
      <p:sp>
        <p:nvSpPr>
          <p:cNvPr id="3" name="Rectangle 2">
            <a:extLst>
              <a:ext uri="{FF2B5EF4-FFF2-40B4-BE49-F238E27FC236}">
                <a16:creationId xmlns:a16="http://schemas.microsoft.com/office/drawing/2014/main" id="{DD212DEA-6F38-41CF-AF11-3997001ECE3A}"/>
              </a:ext>
            </a:extLst>
          </p:cNvPr>
          <p:cNvSpPr/>
          <p:nvPr/>
        </p:nvSpPr>
        <p:spPr>
          <a:xfrm>
            <a:off x="4143765" y="3075057"/>
            <a:ext cx="3742115" cy="707886"/>
          </a:xfrm>
          <a:prstGeom prst="rect">
            <a:avLst/>
          </a:prstGeom>
        </p:spPr>
        <p:txBody>
          <a:bodyPr wrap="none">
            <a:spAutoFit/>
          </a:bodyPr>
          <a:lstStyle/>
          <a:p>
            <a:r>
              <a:rPr lang="en-US" sz="4000" spc="-50" dirty="0">
                <a:solidFill>
                  <a:srgbClr val="0070C0"/>
                </a:solidFill>
                <a:ea typeface="+mj-ea"/>
                <a:cs typeface="+mj-cs"/>
              </a:rPr>
              <a:t>Little “g” Updates</a:t>
            </a:r>
            <a:endParaRPr lang="en-US" dirty="0"/>
          </a:p>
        </p:txBody>
      </p:sp>
      <p:sp>
        <p:nvSpPr>
          <p:cNvPr id="4" name="TextBox 3">
            <a:extLst>
              <a:ext uri="{FF2B5EF4-FFF2-40B4-BE49-F238E27FC236}">
                <a16:creationId xmlns:a16="http://schemas.microsoft.com/office/drawing/2014/main" id="{C37EECBB-4048-4862-860F-612F4BF21BAD}"/>
              </a:ext>
            </a:extLst>
          </p:cNvPr>
          <p:cNvSpPr txBox="1"/>
          <p:nvPr/>
        </p:nvSpPr>
        <p:spPr>
          <a:xfrm>
            <a:off x="4143765" y="3782943"/>
            <a:ext cx="4183812"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Committee Kick-off</a:t>
            </a:r>
          </a:p>
          <a:p>
            <a:pPr marL="342900" indent="-342900">
              <a:buFont typeface="Arial" panose="020B0604020202020204" pitchFamily="34" charset="0"/>
              <a:buChar char="•"/>
            </a:pPr>
            <a:r>
              <a:rPr lang="en-US" sz="2400" dirty="0"/>
              <a:t>Committee Structure</a:t>
            </a:r>
          </a:p>
        </p:txBody>
      </p:sp>
    </p:spTree>
    <p:extLst>
      <p:ext uri="{BB962C8B-B14F-4D97-AF65-F5344CB8AC3E}">
        <p14:creationId xmlns:p14="http://schemas.microsoft.com/office/powerpoint/2010/main" val="1206109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3A25-C929-46A4-85ED-7DBDAAC0C377}"/>
              </a:ext>
            </a:extLst>
          </p:cNvPr>
          <p:cNvSpPr>
            <a:spLocks noGrp="1"/>
          </p:cNvSpPr>
          <p:nvPr>
            <p:ph type="title"/>
          </p:nvPr>
        </p:nvSpPr>
        <p:spPr>
          <a:xfrm>
            <a:off x="3062376" y="405441"/>
            <a:ext cx="4641013" cy="396816"/>
          </a:xfrm>
        </p:spPr>
        <p:txBody>
          <a:bodyPr/>
          <a:lstStyle/>
          <a:p>
            <a:r>
              <a:rPr lang="en-US" b="1" dirty="0"/>
              <a:t>Committee Kick-off</a:t>
            </a:r>
          </a:p>
        </p:txBody>
      </p:sp>
      <p:sp>
        <p:nvSpPr>
          <p:cNvPr id="3" name="Content Placeholder 2">
            <a:extLst>
              <a:ext uri="{FF2B5EF4-FFF2-40B4-BE49-F238E27FC236}">
                <a16:creationId xmlns:a16="http://schemas.microsoft.com/office/drawing/2014/main" id="{966F1D6C-67B2-4F24-A7A5-511C94DFDE07}"/>
              </a:ext>
            </a:extLst>
          </p:cNvPr>
          <p:cNvSpPr>
            <a:spLocks noGrp="1"/>
          </p:cNvSpPr>
          <p:nvPr>
            <p:ph idx="1"/>
          </p:nvPr>
        </p:nvSpPr>
        <p:spPr>
          <a:xfrm>
            <a:off x="1097280" y="931653"/>
            <a:ext cx="10058400" cy="5287992"/>
          </a:xfrm>
        </p:spPr>
        <p:txBody>
          <a:bodyPr>
            <a:normAutofit/>
          </a:bodyPr>
          <a:lstStyle/>
          <a:p>
            <a:pPr marL="60325" indent="0">
              <a:buFont typeface="Wingdings" panose="05000000000000000000" pitchFamily="2" charset="2"/>
              <a:buChar char="Ø"/>
            </a:pPr>
            <a:r>
              <a:rPr lang="en-US" sz="2800" dirty="0"/>
              <a:t>After CalSAWS Roadshows</a:t>
            </a:r>
          </a:p>
          <a:p>
            <a:pPr marL="60325" indent="0">
              <a:buFont typeface="Wingdings" panose="05000000000000000000" pitchFamily="2" charset="2"/>
              <a:buChar char="Ø"/>
            </a:pPr>
            <a:r>
              <a:rPr lang="en-US" sz="2800" dirty="0"/>
              <a:t>Topics include</a:t>
            </a:r>
          </a:p>
          <a:p>
            <a:pPr marL="517525" lvl="1" indent="-317500">
              <a:buFont typeface="Arial" panose="020B0604020202020204" pitchFamily="34" charset="0"/>
              <a:buChar char="•"/>
            </a:pPr>
            <a:r>
              <a:rPr lang="en-US" sz="2600" dirty="0"/>
              <a:t>Overview of CalSAWS</a:t>
            </a:r>
          </a:p>
          <a:p>
            <a:pPr marL="517525" lvl="1" indent="-317500">
              <a:buFont typeface="Arial" panose="020B0604020202020204" pitchFamily="34" charset="0"/>
              <a:buChar char="•"/>
            </a:pPr>
            <a:r>
              <a:rPr lang="en-US" sz="2600" dirty="0"/>
              <a:t>Regional Participation</a:t>
            </a:r>
          </a:p>
          <a:p>
            <a:pPr marL="517525" lvl="1" indent="-317500">
              <a:buFont typeface="Arial" panose="020B0604020202020204" pitchFamily="34" charset="0"/>
              <a:buChar char="•"/>
            </a:pPr>
            <a:r>
              <a:rPr lang="en-US" sz="2600" dirty="0"/>
              <a:t>Voting</a:t>
            </a:r>
          </a:p>
          <a:p>
            <a:pPr marL="517525" lvl="1" indent="-317500">
              <a:buFont typeface="Arial" panose="020B0604020202020204" pitchFamily="34" charset="0"/>
              <a:buChar char="•"/>
            </a:pPr>
            <a:r>
              <a:rPr lang="en-US" sz="2600" dirty="0"/>
              <a:t>Guiding Principles</a:t>
            </a:r>
          </a:p>
          <a:p>
            <a:pPr marL="517525" lvl="1" indent="-317500">
              <a:buFont typeface="Arial" panose="020B0604020202020204" pitchFamily="34" charset="0"/>
              <a:buChar char="•"/>
            </a:pPr>
            <a:r>
              <a:rPr lang="en-US" sz="2600" dirty="0"/>
              <a:t>Software Development Life Cycle (SDLC)</a:t>
            </a:r>
          </a:p>
        </p:txBody>
      </p:sp>
      <p:sp>
        <p:nvSpPr>
          <p:cNvPr id="4" name="Slide Number Placeholder 3">
            <a:extLst>
              <a:ext uri="{FF2B5EF4-FFF2-40B4-BE49-F238E27FC236}">
                <a16:creationId xmlns:a16="http://schemas.microsoft.com/office/drawing/2014/main" id="{F0FF26F3-2308-4AE6-AAA1-5FE8243E5240}"/>
              </a:ext>
            </a:extLst>
          </p:cNvPr>
          <p:cNvSpPr>
            <a:spLocks noGrp="1"/>
          </p:cNvSpPr>
          <p:nvPr>
            <p:ph type="sldNum" sz="quarter" idx="12"/>
          </p:nvPr>
        </p:nvSpPr>
        <p:spPr/>
        <p:txBody>
          <a:bodyPr/>
          <a:lstStyle/>
          <a:p>
            <a:fld id="{C20372A8-36C0-474D-8B88-FD44E404F49B}" type="slidenum">
              <a:rPr lang="en-US" smtClean="0"/>
              <a:t>32</a:t>
            </a:fld>
            <a:endParaRPr lang="en-US" dirty="0"/>
          </a:p>
        </p:txBody>
      </p:sp>
    </p:spTree>
    <p:extLst>
      <p:ext uri="{BB962C8B-B14F-4D97-AF65-F5344CB8AC3E}">
        <p14:creationId xmlns:p14="http://schemas.microsoft.com/office/powerpoint/2010/main" val="928036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3A25-C929-46A4-85ED-7DBDAAC0C377}"/>
              </a:ext>
            </a:extLst>
          </p:cNvPr>
          <p:cNvSpPr>
            <a:spLocks noGrp="1"/>
          </p:cNvSpPr>
          <p:nvPr>
            <p:ph type="title"/>
          </p:nvPr>
        </p:nvSpPr>
        <p:spPr>
          <a:xfrm>
            <a:off x="3062376" y="405441"/>
            <a:ext cx="4641013" cy="396816"/>
          </a:xfrm>
        </p:spPr>
        <p:txBody>
          <a:bodyPr/>
          <a:lstStyle/>
          <a:p>
            <a:r>
              <a:rPr lang="en-US" b="1" dirty="0"/>
              <a:t>Committee Structure</a:t>
            </a:r>
          </a:p>
        </p:txBody>
      </p:sp>
      <p:sp>
        <p:nvSpPr>
          <p:cNvPr id="3" name="Content Placeholder 2">
            <a:extLst>
              <a:ext uri="{FF2B5EF4-FFF2-40B4-BE49-F238E27FC236}">
                <a16:creationId xmlns:a16="http://schemas.microsoft.com/office/drawing/2014/main" id="{966F1D6C-67B2-4F24-A7A5-511C94DFDE07}"/>
              </a:ext>
            </a:extLst>
          </p:cNvPr>
          <p:cNvSpPr>
            <a:spLocks noGrp="1"/>
          </p:cNvSpPr>
          <p:nvPr>
            <p:ph idx="1"/>
          </p:nvPr>
        </p:nvSpPr>
        <p:spPr>
          <a:xfrm>
            <a:off x="1097280" y="931653"/>
            <a:ext cx="10058400" cy="5287992"/>
          </a:xfrm>
        </p:spPr>
        <p:txBody>
          <a:bodyPr>
            <a:normAutofit/>
          </a:bodyPr>
          <a:lstStyle/>
          <a:p>
            <a:pPr marL="60325" indent="0">
              <a:buFont typeface="Wingdings" panose="05000000000000000000" pitchFamily="2" charset="2"/>
              <a:buChar char="Ø"/>
            </a:pPr>
            <a:r>
              <a:rPr lang="en-US" sz="2800" dirty="0"/>
              <a:t>Current effort – Gather best practices from RMs</a:t>
            </a:r>
          </a:p>
          <a:p>
            <a:pPr marL="60325" indent="0">
              <a:buFont typeface="Wingdings" panose="05000000000000000000" pitchFamily="2" charset="2"/>
              <a:buChar char="Ø"/>
            </a:pPr>
            <a:r>
              <a:rPr lang="en-US" sz="2800" dirty="0"/>
              <a:t>Regional Participation</a:t>
            </a:r>
          </a:p>
          <a:p>
            <a:pPr marL="352933" lvl="1" indent="0">
              <a:buFont typeface="Wingdings" panose="05000000000000000000" pitchFamily="2" charset="2"/>
              <a:buChar char="Ø"/>
            </a:pPr>
            <a:r>
              <a:rPr lang="en-US" sz="2600" dirty="0"/>
              <a:t>Propose 5 RCMs per committee</a:t>
            </a:r>
          </a:p>
          <a:p>
            <a:pPr marL="60325" indent="0">
              <a:buFont typeface="Wingdings" panose="05000000000000000000" pitchFamily="2" charset="2"/>
              <a:buChar char="Ø"/>
            </a:pPr>
            <a:r>
              <a:rPr lang="en-US" sz="2800" dirty="0"/>
              <a:t>Voting</a:t>
            </a:r>
          </a:p>
          <a:p>
            <a:pPr marL="352933" lvl="1" indent="0">
              <a:buFont typeface="Wingdings" panose="05000000000000000000" pitchFamily="2" charset="2"/>
              <a:buChar char="Ø"/>
            </a:pPr>
            <a:r>
              <a:rPr lang="en-US" sz="2600" dirty="0"/>
              <a:t>Propose following JPA Voting structure</a:t>
            </a:r>
          </a:p>
          <a:p>
            <a:pPr marL="200025" lvl="1" indent="0">
              <a:buNone/>
            </a:pPr>
            <a:endParaRPr lang="en-US" sz="2600" dirty="0"/>
          </a:p>
        </p:txBody>
      </p:sp>
      <p:sp>
        <p:nvSpPr>
          <p:cNvPr id="4" name="Slide Number Placeholder 3">
            <a:extLst>
              <a:ext uri="{FF2B5EF4-FFF2-40B4-BE49-F238E27FC236}">
                <a16:creationId xmlns:a16="http://schemas.microsoft.com/office/drawing/2014/main" id="{F0FF26F3-2308-4AE6-AAA1-5FE8243E5240}"/>
              </a:ext>
            </a:extLst>
          </p:cNvPr>
          <p:cNvSpPr>
            <a:spLocks noGrp="1"/>
          </p:cNvSpPr>
          <p:nvPr>
            <p:ph type="sldNum" sz="quarter" idx="12"/>
          </p:nvPr>
        </p:nvSpPr>
        <p:spPr/>
        <p:txBody>
          <a:bodyPr/>
          <a:lstStyle/>
          <a:p>
            <a:fld id="{C20372A8-36C0-474D-8B88-FD44E404F49B}" type="slidenum">
              <a:rPr lang="en-US" smtClean="0"/>
              <a:t>33</a:t>
            </a:fld>
            <a:endParaRPr lang="en-US" dirty="0"/>
          </a:p>
        </p:txBody>
      </p:sp>
    </p:spTree>
    <p:extLst>
      <p:ext uri="{BB962C8B-B14F-4D97-AF65-F5344CB8AC3E}">
        <p14:creationId xmlns:p14="http://schemas.microsoft.com/office/powerpoint/2010/main" val="282563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27FCB-69FE-4BB3-8D1E-D1902D15B0AA}"/>
              </a:ext>
            </a:extLst>
          </p:cNvPr>
          <p:cNvSpPr>
            <a:spLocks noGrp="1"/>
          </p:cNvSpPr>
          <p:nvPr>
            <p:ph type="title" idx="4294967295"/>
          </p:nvPr>
        </p:nvSpPr>
        <p:spPr>
          <a:xfrm>
            <a:off x="1066800" y="3017215"/>
            <a:ext cx="10058400" cy="823569"/>
          </a:xfrm>
          <a:prstGeom prst="rect">
            <a:avLst/>
          </a:prstGeom>
        </p:spPr>
        <p:txBody>
          <a:bodyPr>
            <a:normAutofit/>
          </a:bodyPr>
          <a:lstStyle/>
          <a:p>
            <a:pPr algn="ctr"/>
            <a:r>
              <a:rPr lang="en-US" sz="4000" dirty="0">
                <a:solidFill>
                  <a:srgbClr val="0070C0"/>
                </a:solidFill>
                <a:latin typeface="+mn-lt"/>
              </a:rPr>
              <a:t>Automation Principles</a:t>
            </a:r>
          </a:p>
        </p:txBody>
      </p:sp>
      <p:sp>
        <p:nvSpPr>
          <p:cNvPr id="3" name="Slide Number Placeholder 2">
            <a:extLst>
              <a:ext uri="{FF2B5EF4-FFF2-40B4-BE49-F238E27FC236}">
                <a16:creationId xmlns:a16="http://schemas.microsoft.com/office/drawing/2014/main" id="{1E66B2A5-0E53-4A7B-893B-B30BE7827B85}"/>
              </a:ext>
            </a:extLst>
          </p:cNvPr>
          <p:cNvSpPr>
            <a:spLocks noGrp="1"/>
          </p:cNvSpPr>
          <p:nvPr>
            <p:ph type="sldNum" sz="quarter" idx="12"/>
          </p:nvPr>
        </p:nvSpPr>
        <p:spPr/>
        <p:txBody>
          <a:bodyPr/>
          <a:lstStyle/>
          <a:p>
            <a:fld id="{C20372A8-36C0-474D-8B88-FD44E404F49B}" type="slidenum">
              <a:rPr lang="en-US" smtClean="0"/>
              <a:t>34</a:t>
            </a:fld>
            <a:endParaRPr lang="en-US" dirty="0"/>
          </a:p>
        </p:txBody>
      </p:sp>
    </p:spTree>
    <p:extLst>
      <p:ext uri="{BB962C8B-B14F-4D97-AF65-F5344CB8AC3E}">
        <p14:creationId xmlns:p14="http://schemas.microsoft.com/office/powerpoint/2010/main" val="2255627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3A25-C929-46A4-85ED-7DBDAAC0C377}"/>
              </a:ext>
            </a:extLst>
          </p:cNvPr>
          <p:cNvSpPr>
            <a:spLocks noGrp="1"/>
          </p:cNvSpPr>
          <p:nvPr>
            <p:ph type="title"/>
          </p:nvPr>
        </p:nvSpPr>
        <p:spPr>
          <a:xfrm>
            <a:off x="3062376" y="405441"/>
            <a:ext cx="4641013" cy="396816"/>
          </a:xfrm>
        </p:spPr>
        <p:txBody>
          <a:bodyPr/>
          <a:lstStyle/>
          <a:p>
            <a:r>
              <a:rPr lang="en-US" dirty="0"/>
              <a:t>Automation Principles</a:t>
            </a:r>
          </a:p>
        </p:txBody>
      </p:sp>
      <p:sp>
        <p:nvSpPr>
          <p:cNvPr id="3" name="Content Placeholder 2">
            <a:extLst>
              <a:ext uri="{FF2B5EF4-FFF2-40B4-BE49-F238E27FC236}">
                <a16:creationId xmlns:a16="http://schemas.microsoft.com/office/drawing/2014/main" id="{966F1D6C-67B2-4F24-A7A5-511C94DFDE07}"/>
              </a:ext>
            </a:extLst>
          </p:cNvPr>
          <p:cNvSpPr>
            <a:spLocks noGrp="1"/>
          </p:cNvSpPr>
          <p:nvPr>
            <p:ph idx="1"/>
          </p:nvPr>
        </p:nvSpPr>
        <p:spPr>
          <a:xfrm>
            <a:off x="1097280" y="931653"/>
            <a:ext cx="10058400" cy="5287992"/>
          </a:xfrm>
        </p:spPr>
        <p:txBody>
          <a:bodyPr>
            <a:normAutofit/>
          </a:bodyPr>
          <a:lstStyle/>
          <a:p>
            <a:pPr marL="0" indent="0">
              <a:buNone/>
            </a:pPr>
            <a:r>
              <a:rPr lang="en-US" sz="4000" b="1" u="sng" dirty="0"/>
              <a:t>Background:</a:t>
            </a:r>
          </a:p>
          <a:p>
            <a:pPr marL="0" indent="0">
              <a:buNone/>
            </a:pPr>
            <a:r>
              <a:rPr lang="en-US" sz="2800" i="1" dirty="0"/>
              <a:t>Three consortia each had automation processes and opportunities for input. With the establishment of CalSAWS, we are working together to establish a set of automation guidelines that will help to ground staff, counties and stakeholders in order to manage expectations and meet scheduled delivery dates, while continuing to encourage input and feedback. </a:t>
            </a:r>
          </a:p>
          <a:p>
            <a:pPr marL="0" indent="0">
              <a:buNone/>
            </a:pPr>
            <a:r>
              <a:rPr lang="en-US" sz="2800" i="1" dirty="0"/>
              <a:t>Obtaining PSC leadership buy in and approval of a set of automation principles is imperative to effectively implement them with committees, work groups, and project staff.</a:t>
            </a:r>
          </a:p>
          <a:p>
            <a:pPr marL="0" indent="0">
              <a:buNone/>
            </a:pPr>
            <a:endParaRPr lang="en-US" sz="2800" dirty="0"/>
          </a:p>
        </p:txBody>
      </p:sp>
      <p:sp>
        <p:nvSpPr>
          <p:cNvPr id="4" name="Slide Number Placeholder 3">
            <a:extLst>
              <a:ext uri="{FF2B5EF4-FFF2-40B4-BE49-F238E27FC236}">
                <a16:creationId xmlns:a16="http://schemas.microsoft.com/office/drawing/2014/main" id="{F0FF26F3-2308-4AE6-AAA1-5FE8243E5240}"/>
              </a:ext>
            </a:extLst>
          </p:cNvPr>
          <p:cNvSpPr>
            <a:spLocks noGrp="1"/>
          </p:cNvSpPr>
          <p:nvPr>
            <p:ph type="sldNum" sz="quarter" idx="12"/>
          </p:nvPr>
        </p:nvSpPr>
        <p:spPr/>
        <p:txBody>
          <a:bodyPr/>
          <a:lstStyle/>
          <a:p>
            <a:fld id="{C20372A8-36C0-474D-8B88-FD44E404F49B}" type="slidenum">
              <a:rPr lang="en-US" smtClean="0"/>
              <a:t>35</a:t>
            </a:fld>
            <a:endParaRPr lang="en-US" dirty="0"/>
          </a:p>
        </p:txBody>
      </p:sp>
    </p:spTree>
    <p:extLst>
      <p:ext uri="{BB962C8B-B14F-4D97-AF65-F5344CB8AC3E}">
        <p14:creationId xmlns:p14="http://schemas.microsoft.com/office/powerpoint/2010/main" val="3081624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3A25-C929-46A4-85ED-7DBDAAC0C377}"/>
              </a:ext>
            </a:extLst>
          </p:cNvPr>
          <p:cNvSpPr>
            <a:spLocks noGrp="1"/>
          </p:cNvSpPr>
          <p:nvPr>
            <p:ph type="title"/>
          </p:nvPr>
        </p:nvSpPr>
        <p:spPr>
          <a:xfrm>
            <a:off x="3096886" y="414067"/>
            <a:ext cx="3838756" cy="370936"/>
          </a:xfrm>
        </p:spPr>
        <p:txBody>
          <a:bodyPr/>
          <a:lstStyle/>
          <a:p>
            <a:r>
              <a:rPr lang="en-US" dirty="0"/>
              <a:t>Automation Principles</a:t>
            </a:r>
          </a:p>
        </p:txBody>
      </p:sp>
      <p:sp>
        <p:nvSpPr>
          <p:cNvPr id="3" name="Content Placeholder 2">
            <a:extLst>
              <a:ext uri="{FF2B5EF4-FFF2-40B4-BE49-F238E27FC236}">
                <a16:creationId xmlns:a16="http://schemas.microsoft.com/office/drawing/2014/main" id="{966F1D6C-67B2-4F24-A7A5-511C94DFDE07}"/>
              </a:ext>
            </a:extLst>
          </p:cNvPr>
          <p:cNvSpPr>
            <a:spLocks noGrp="1"/>
          </p:cNvSpPr>
          <p:nvPr>
            <p:ph idx="1"/>
          </p:nvPr>
        </p:nvSpPr>
        <p:spPr>
          <a:xfrm>
            <a:off x="1097280" y="931653"/>
            <a:ext cx="10058400" cy="5287992"/>
          </a:xfrm>
        </p:spPr>
        <p:txBody>
          <a:bodyPr>
            <a:normAutofit/>
          </a:bodyPr>
          <a:lstStyle/>
          <a:p>
            <a:pPr marL="0" indent="0">
              <a:buNone/>
            </a:pPr>
            <a:r>
              <a:rPr lang="en-US" sz="4000" b="1" u="sng" dirty="0"/>
              <a:t>Objective:</a:t>
            </a:r>
          </a:p>
          <a:p>
            <a:pPr marL="0" indent="0">
              <a:buNone/>
            </a:pPr>
            <a:endParaRPr lang="en-US" sz="2800" i="1" dirty="0"/>
          </a:p>
          <a:p>
            <a:pPr marL="0" indent="0">
              <a:buNone/>
            </a:pPr>
            <a:endParaRPr lang="en-US" sz="2800" i="1" dirty="0"/>
          </a:p>
          <a:p>
            <a:pPr marL="0" indent="0">
              <a:buNone/>
            </a:pPr>
            <a:r>
              <a:rPr lang="en-US" sz="2800" i="1" dirty="0"/>
              <a:t>To establish a set of automation principles for the project and committees that balance project priorities with the time and resources available to accomplish those priorities.</a:t>
            </a:r>
          </a:p>
          <a:p>
            <a:pPr marL="0" indent="0">
              <a:buNone/>
            </a:pPr>
            <a:endParaRPr lang="en-US" sz="2800" dirty="0"/>
          </a:p>
        </p:txBody>
      </p:sp>
      <p:sp>
        <p:nvSpPr>
          <p:cNvPr id="4" name="Slide Number Placeholder 3">
            <a:extLst>
              <a:ext uri="{FF2B5EF4-FFF2-40B4-BE49-F238E27FC236}">
                <a16:creationId xmlns:a16="http://schemas.microsoft.com/office/drawing/2014/main" id="{F0FF26F3-2308-4AE6-AAA1-5FE8243E5240}"/>
              </a:ext>
            </a:extLst>
          </p:cNvPr>
          <p:cNvSpPr>
            <a:spLocks noGrp="1"/>
          </p:cNvSpPr>
          <p:nvPr>
            <p:ph type="sldNum" sz="quarter" idx="12"/>
          </p:nvPr>
        </p:nvSpPr>
        <p:spPr/>
        <p:txBody>
          <a:bodyPr/>
          <a:lstStyle/>
          <a:p>
            <a:fld id="{C20372A8-36C0-474D-8B88-FD44E404F49B}" type="slidenum">
              <a:rPr lang="en-US" smtClean="0"/>
              <a:t>36</a:t>
            </a:fld>
            <a:endParaRPr lang="en-US" dirty="0"/>
          </a:p>
        </p:txBody>
      </p:sp>
    </p:spTree>
    <p:extLst>
      <p:ext uri="{BB962C8B-B14F-4D97-AF65-F5344CB8AC3E}">
        <p14:creationId xmlns:p14="http://schemas.microsoft.com/office/powerpoint/2010/main" val="1540790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3A25-C929-46A4-85ED-7DBDAAC0C377}"/>
              </a:ext>
            </a:extLst>
          </p:cNvPr>
          <p:cNvSpPr>
            <a:spLocks noGrp="1"/>
          </p:cNvSpPr>
          <p:nvPr>
            <p:ph type="title"/>
          </p:nvPr>
        </p:nvSpPr>
        <p:spPr>
          <a:xfrm>
            <a:off x="3045128" y="405441"/>
            <a:ext cx="7993811" cy="345057"/>
          </a:xfrm>
        </p:spPr>
        <p:txBody>
          <a:bodyPr/>
          <a:lstStyle/>
          <a:p>
            <a:r>
              <a:rPr lang="en-US" dirty="0"/>
              <a:t>Automation Principles</a:t>
            </a:r>
          </a:p>
        </p:txBody>
      </p:sp>
      <p:sp>
        <p:nvSpPr>
          <p:cNvPr id="3" name="Content Placeholder 2">
            <a:extLst>
              <a:ext uri="{FF2B5EF4-FFF2-40B4-BE49-F238E27FC236}">
                <a16:creationId xmlns:a16="http://schemas.microsoft.com/office/drawing/2014/main" id="{966F1D6C-67B2-4F24-A7A5-511C94DFDE07}"/>
              </a:ext>
            </a:extLst>
          </p:cNvPr>
          <p:cNvSpPr>
            <a:spLocks noGrp="1"/>
          </p:cNvSpPr>
          <p:nvPr>
            <p:ph idx="1"/>
          </p:nvPr>
        </p:nvSpPr>
        <p:spPr>
          <a:xfrm>
            <a:off x="1066800" y="951749"/>
            <a:ext cx="10058400" cy="5287992"/>
          </a:xfrm>
        </p:spPr>
        <p:txBody>
          <a:bodyPr>
            <a:normAutofit/>
          </a:bodyPr>
          <a:lstStyle/>
          <a:p>
            <a:pPr marL="0" indent="0">
              <a:buNone/>
            </a:pPr>
            <a:r>
              <a:rPr lang="en-US" sz="4000" b="1" u="sng" dirty="0"/>
              <a:t>Goals:</a:t>
            </a:r>
            <a:endParaRPr lang="en-US" sz="4000" b="1" u="sng" dirty="0">
              <a:highlight>
                <a:srgbClr val="FFFF00"/>
              </a:highlight>
            </a:endParaRPr>
          </a:p>
          <a:p>
            <a:pPr marL="460375" indent="-460375">
              <a:buFont typeface="Courier New" panose="02070309020205020404" pitchFamily="49" charset="0"/>
              <a:buChar char="o"/>
            </a:pPr>
            <a:r>
              <a:rPr lang="en-US" sz="2800" dirty="0"/>
              <a:t>To deliver a consistent customer experience from county to county</a:t>
            </a:r>
          </a:p>
          <a:p>
            <a:pPr marL="460375" indent="-460375">
              <a:buFont typeface="Courier New" panose="02070309020205020404" pitchFamily="49" charset="0"/>
              <a:buChar char="o"/>
            </a:pPr>
            <a:r>
              <a:rPr lang="en-US" sz="2800" dirty="0"/>
              <a:t>To set consistent expectations between stakeholders, committees and project staff</a:t>
            </a:r>
          </a:p>
          <a:p>
            <a:pPr marL="460375" indent="-460375">
              <a:buFont typeface="Courier New" panose="02070309020205020404" pitchFamily="49" charset="0"/>
              <a:buChar char="o"/>
            </a:pPr>
            <a:r>
              <a:rPr lang="en-US" sz="2800" dirty="0"/>
              <a:t>To efficiently design timely and accurate solutions</a:t>
            </a:r>
          </a:p>
          <a:p>
            <a:pPr marL="460375" indent="-460375">
              <a:buFont typeface="Courier New" panose="02070309020205020404" pitchFamily="49" charset="0"/>
              <a:buChar char="o"/>
            </a:pPr>
            <a:r>
              <a:rPr lang="en-US" sz="2800" dirty="0"/>
              <a:t>To consider future maintenance efforts during design</a:t>
            </a:r>
          </a:p>
          <a:p>
            <a:pPr marL="460375" indent="-460375">
              <a:buFont typeface="Courier New" panose="02070309020205020404" pitchFamily="49" charset="0"/>
              <a:buChar char="o"/>
            </a:pPr>
            <a:r>
              <a:rPr lang="en-US" sz="2800" dirty="0"/>
              <a:t>To support county innovation by bringing the innovation to more counties</a:t>
            </a:r>
          </a:p>
          <a:p>
            <a:pPr marL="0" indent="0">
              <a:buNone/>
            </a:pPr>
            <a:endParaRPr lang="en-US" sz="2800" dirty="0"/>
          </a:p>
          <a:p>
            <a:pPr>
              <a:buFont typeface="Courier New" panose="02070309020205020404" pitchFamily="49" charset="0"/>
              <a:buChar char="o"/>
            </a:pPr>
            <a:endParaRPr lang="en-US" sz="2800" dirty="0"/>
          </a:p>
          <a:p>
            <a:pPr marL="0" indent="0">
              <a:buNone/>
            </a:pPr>
            <a:endParaRPr lang="en-US" sz="2800" dirty="0"/>
          </a:p>
        </p:txBody>
      </p:sp>
      <p:sp>
        <p:nvSpPr>
          <p:cNvPr id="4" name="Slide Number Placeholder 3">
            <a:extLst>
              <a:ext uri="{FF2B5EF4-FFF2-40B4-BE49-F238E27FC236}">
                <a16:creationId xmlns:a16="http://schemas.microsoft.com/office/drawing/2014/main" id="{F0FF26F3-2308-4AE6-AAA1-5FE8243E5240}"/>
              </a:ext>
            </a:extLst>
          </p:cNvPr>
          <p:cNvSpPr>
            <a:spLocks noGrp="1"/>
          </p:cNvSpPr>
          <p:nvPr>
            <p:ph type="sldNum" sz="quarter" idx="12"/>
          </p:nvPr>
        </p:nvSpPr>
        <p:spPr/>
        <p:txBody>
          <a:bodyPr/>
          <a:lstStyle/>
          <a:p>
            <a:fld id="{C20372A8-36C0-474D-8B88-FD44E404F49B}" type="slidenum">
              <a:rPr lang="en-US" smtClean="0"/>
              <a:t>37</a:t>
            </a:fld>
            <a:endParaRPr lang="en-US" dirty="0"/>
          </a:p>
        </p:txBody>
      </p:sp>
    </p:spTree>
    <p:extLst>
      <p:ext uri="{BB962C8B-B14F-4D97-AF65-F5344CB8AC3E}">
        <p14:creationId xmlns:p14="http://schemas.microsoft.com/office/powerpoint/2010/main" val="3090017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3A25-C929-46A4-85ED-7DBDAAC0C377}"/>
              </a:ext>
            </a:extLst>
          </p:cNvPr>
          <p:cNvSpPr>
            <a:spLocks noGrp="1"/>
          </p:cNvSpPr>
          <p:nvPr>
            <p:ph type="title"/>
          </p:nvPr>
        </p:nvSpPr>
        <p:spPr>
          <a:xfrm>
            <a:off x="3131389" y="396815"/>
            <a:ext cx="5978106" cy="353684"/>
          </a:xfrm>
        </p:spPr>
        <p:txBody>
          <a:bodyPr/>
          <a:lstStyle/>
          <a:p>
            <a:r>
              <a:rPr lang="en-US" dirty="0"/>
              <a:t>Automation Principles</a:t>
            </a:r>
          </a:p>
        </p:txBody>
      </p:sp>
      <p:sp>
        <p:nvSpPr>
          <p:cNvPr id="3" name="Content Placeholder 2">
            <a:extLst>
              <a:ext uri="{FF2B5EF4-FFF2-40B4-BE49-F238E27FC236}">
                <a16:creationId xmlns:a16="http://schemas.microsoft.com/office/drawing/2014/main" id="{966F1D6C-67B2-4F24-A7A5-511C94DFDE07}"/>
              </a:ext>
            </a:extLst>
          </p:cNvPr>
          <p:cNvSpPr>
            <a:spLocks noGrp="1"/>
          </p:cNvSpPr>
          <p:nvPr>
            <p:ph idx="1"/>
          </p:nvPr>
        </p:nvSpPr>
        <p:spPr>
          <a:xfrm>
            <a:off x="1097280" y="931653"/>
            <a:ext cx="10058400" cy="5287992"/>
          </a:xfrm>
        </p:spPr>
        <p:txBody>
          <a:bodyPr>
            <a:normAutofit fontScale="77500" lnSpcReduction="20000"/>
          </a:bodyPr>
          <a:lstStyle/>
          <a:p>
            <a:pPr marL="0" indent="0">
              <a:buNone/>
            </a:pPr>
            <a:r>
              <a:rPr lang="en-US" sz="4000" b="1" u="sng" dirty="0"/>
              <a:t>Suggested Principles:</a:t>
            </a:r>
            <a:endParaRPr lang="en-US" sz="4000" b="1" u="sng" dirty="0">
              <a:highlight>
                <a:srgbClr val="FFFF00"/>
              </a:highlight>
            </a:endParaRPr>
          </a:p>
          <a:p>
            <a:pPr marL="233363" indent="-233363">
              <a:buFont typeface="Arial" panose="020B0604020202020204" pitchFamily="34" charset="0"/>
              <a:buChar char="•"/>
            </a:pPr>
            <a:r>
              <a:rPr lang="en-US" sz="2800" dirty="0"/>
              <a:t>Solutions support a singular interpretation of policy</a:t>
            </a:r>
          </a:p>
          <a:p>
            <a:pPr marL="233363" indent="-233363">
              <a:buFont typeface="Arial" panose="020B0604020202020204" pitchFamily="34" charset="0"/>
              <a:buChar char="•"/>
            </a:pPr>
            <a:r>
              <a:rPr lang="en-US" sz="2800" dirty="0"/>
              <a:t>Solutions work for counties of all sizes and resources</a:t>
            </a:r>
          </a:p>
          <a:p>
            <a:pPr marL="233363" indent="-233363">
              <a:buFont typeface="Arial" panose="020B0604020202020204" pitchFamily="34" charset="0"/>
              <a:buChar char="•"/>
            </a:pPr>
            <a:r>
              <a:rPr lang="en-US" sz="2800" dirty="0"/>
              <a:t>Solutions support multiple business processes where not enforced by policy (i.e. open vs. forced navigation)</a:t>
            </a:r>
          </a:p>
          <a:p>
            <a:pPr marL="233363" indent="-233363">
              <a:buFont typeface="Arial" panose="020B0604020202020204" pitchFamily="34" charset="0"/>
              <a:buChar char="•"/>
            </a:pPr>
            <a:r>
              <a:rPr lang="en-US" sz="2800" dirty="0"/>
              <a:t>Solutions account for future maintainability and system performance</a:t>
            </a:r>
          </a:p>
          <a:p>
            <a:pPr marL="525971" lvl="1" indent="-233363">
              <a:buFont typeface="Arial" panose="020B0604020202020204" pitchFamily="34" charset="0"/>
              <a:buChar char="•"/>
            </a:pPr>
            <a:r>
              <a:rPr lang="en-US" sz="2600" dirty="0"/>
              <a:t>Allowing counties to maintain county specific data points (security, mileage rates, automated actions, etc.)</a:t>
            </a:r>
          </a:p>
          <a:p>
            <a:pPr marL="525971" lvl="1" indent="-233363">
              <a:buFont typeface="Arial" panose="020B0604020202020204" pitchFamily="34" charset="0"/>
              <a:buChar char="•"/>
            </a:pPr>
            <a:r>
              <a:rPr lang="en-US" sz="2600" dirty="0"/>
              <a:t>Configurability, where appropriate, align with system maintainability and performance SLAs</a:t>
            </a:r>
          </a:p>
          <a:p>
            <a:pPr marL="233363" indent="-233363">
              <a:buFont typeface="Arial" panose="020B0604020202020204" pitchFamily="34" charset="0"/>
              <a:buChar char="•"/>
            </a:pPr>
            <a:r>
              <a:rPr lang="en-US" sz="2800" dirty="0"/>
              <a:t>Solutions may include a multi-phase approach to limit risk, potential impact, and/or meet stakeholder deadlines when appropriate</a:t>
            </a:r>
          </a:p>
          <a:p>
            <a:pPr marL="233363" indent="-233363">
              <a:buFont typeface="Arial" panose="020B0604020202020204" pitchFamily="34" charset="0"/>
              <a:buChar char="•"/>
            </a:pPr>
            <a:r>
              <a:rPr lang="en-US" sz="2800" dirty="0"/>
              <a:t>Solutions do not introduce a migration gap before CalSAWS implementation, unless otherwise agreed upon by Consortium Leadership</a:t>
            </a:r>
          </a:p>
          <a:p>
            <a:pPr marL="233363" indent="-233363">
              <a:buFont typeface="Arial" panose="020B0604020202020204" pitchFamily="34" charset="0"/>
              <a:buChar char="•"/>
            </a:pPr>
            <a:r>
              <a:rPr lang="en-US" sz="2800" dirty="0"/>
              <a:t>Solutions should avoid the introduction of redundant or duplicative functionality</a:t>
            </a:r>
          </a:p>
        </p:txBody>
      </p:sp>
      <p:sp>
        <p:nvSpPr>
          <p:cNvPr id="4" name="Slide Number Placeholder 3">
            <a:extLst>
              <a:ext uri="{FF2B5EF4-FFF2-40B4-BE49-F238E27FC236}">
                <a16:creationId xmlns:a16="http://schemas.microsoft.com/office/drawing/2014/main" id="{F0FF26F3-2308-4AE6-AAA1-5FE8243E5240}"/>
              </a:ext>
            </a:extLst>
          </p:cNvPr>
          <p:cNvSpPr>
            <a:spLocks noGrp="1"/>
          </p:cNvSpPr>
          <p:nvPr>
            <p:ph type="sldNum" sz="quarter" idx="12"/>
          </p:nvPr>
        </p:nvSpPr>
        <p:spPr/>
        <p:txBody>
          <a:bodyPr/>
          <a:lstStyle/>
          <a:p>
            <a:fld id="{C20372A8-36C0-474D-8B88-FD44E404F49B}" type="slidenum">
              <a:rPr lang="en-US" smtClean="0"/>
              <a:t>38</a:t>
            </a:fld>
            <a:endParaRPr lang="en-US" dirty="0"/>
          </a:p>
        </p:txBody>
      </p:sp>
    </p:spTree>
    <p:extLst>
      <p:ext uri="{BB962C8B-B14F-4D97-AF65-F5344CB8AC3E}">
        <p14:creationId xmlns:p14="http://schemas.microsoft.com/office/powerpoint/2010/main" val="1254875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3A25-C929-46A4-85ED-7DBDAAC0C377}"/>
              </a:ext>
            </a:extLst>
          </p:cNvPr>
          <p:cNvSpPr>
            <a:spLocks noGrp="1"/>
          </p:cNvSpPr>
          <p:nvPr>
            <p:ph type="title"/>
          </p:nvPr>
        </p:nvSpPr>
        <p:spPr>
          <a:xfrm>
            <a:off x="3019246" y="388189"/>
            <a:ext cx="3985404" cy="362310"/>
          </a:xfrm>
        </p:spPr>
        <p:txBody>
          <a:bodyPr/>
          <a:lstStyle/>
          <a:p>
            <a:r>
              <a:rPr lang="en-US" dirty="0"/>
              <a:t>Automation Principles</a:t>
            </a:r>
          </a:p>
        </p:txBody>
      </p:sp>
      <p:sp>
        <p:nvSpPr>
          <p:cNvPr id="3" name="Content Placeholder 2">
            <a:extLst>
              <a:ext uri="{FF2B5EF4-FFF2-40B4-BE49-F238E27FC236}">
                <a16:creationId xmlns:a16="http://schemas.microsoft.com/office/drawing/2014/main" id="{966F1D6C-67B2-4F24-A7A5-511C94DFDE07}"/>
              </a:ext>
            </a:extLst>
          </p:cNvPr>
          <p:cNvSpPr>
            <a:spLocks noGrp="1"/>
          </p:cNvSpPr>
          <p:nvPr>
            <p:ph idx="1"/>
          </p:nvPr>
        </p:nvSpPr>
        <p:spPr>
          <a:xfrm>
            <a:off x="1097280" y="931653"/>
            <a:ext cx="10058400" cy="5287992"/>
          </a:xfrm>
        </p:spPr>
        <p:txBody>
          <a:bodyPr>
            <a:normAutofit/>
          </a:bodyPr>
          <a:lstStyle/>
          <a:p>
            <a:pPr marL="0" indent="0">
              <a:buNone/>
            </a:pPr>
            <a:r>
              <a:rPr lang="en-US" sz="3100" b="1" u="sng" dirty="0"/>
              <a:t>Suggested Principles:</a:t>
            </a:r>
          </a:p>
          <a:p>
            <a:pPr marL="0" indent="0">
              <a:buNone/>
            </a:pPr>
            <a:r>
              <a:rPr lang="en-US" sz="2400" dirty="0"/>
              <a:t>Consider alternative approaches when:</a:t>
            </a:r>
          </a:p>
          <a:p>
            <a:pPr marL="525971" lvl="1" indent="-233363">
              <a:buFont typeface="Arial" panose="020B0604020202020204" pitchFamily="34" charset="0"/>
              <a:buChar char="•"/>
            </a:pPr>
            <a:r>
              <a:rPr lang="en-US" dirty="0"/>
              <a:t>Total count impacted are less than 1% of the Consortium volume for the given area (e.g. programs, tasks created, applications taken, issuances, etc.)</a:t>
            </a:r>
          </a:p>
          <a:p>
            <a:pPr marL="525971" lvl="1" indent="-233363">
              <a:buFont typeface="Arial" panose="020B0604020202020204" pitchFamily="34" charset="0"/>
              <a:buChar char="•"/>
            </a:pPr>
            <a:r>
              <a:rPr lang="en-US" dirty="0"/>
              <a:t>There are viable alternatives available, for example:</a:t>
            </a:r>
          </a:p>
          <a:p>
            <a:pPr marL="818388" lvl="2" indent="-342900">
              <a:buFont typeface="Courier New" panose="02070309020205020404" pitchFamily="49" charset="0"/>
              <a:buChar char="o"/>
            </a:pPr>
            <a:r>
              <a:rPr lang="en-US" sz="1800" dirty="0"/>
              <a:t>Changing an individual county business process</a:t>
            </a:r>
          </a:p>
          <a:p>
            <a:pPr marL="818388" lvl="2" indent="-342900">
              <a:buFont typeface="Courier New" panose="02070309020205020404" pitchFamily="49" charset="0"/>
              <a:buChar char="o"/>
            </a:pPr>
            <a:r>
              <a:rPr lang="en-US" sz="1800" dirty="0"/>
              <a:t>Manual system functionality (e.g. manual EDBC, template repository, ad hoc reporting, etc.)</a:t>
            </a:r>
          </a:p>
          <a:p>
            <a:pPr marL="525971" lvl="1" indent="-233363">
              <a:buFont typeface="Arial" panose="020B0604020202020204" pitchFamily="34" charset="0"/>
              <a:buChar char="•"/>
            </a:pPr>
            <a:r>
              <a:rPr lang="en-US" dirty="0"/>
              <a:t>Time required to utilize alternative does not cause undue hardship on the Counties (e.g. worker/customer/staffing issues or delayed processing)</a:t>
            </a:r>
          </a:p>
          <a:p>
            <a:pPr marL="525971" lvl="1" indent="-233363">
              <a:buFont typeface="Arial" panose="020B0604020202020204" pitchFamily="34" charset="0"/>
              <a:buChar char="•"/>
            </a:pPr>
            <a:r>
              <a:rPr lang="en-US" dirty="0"/>
              <a:t>When the Counties (through the Committees) have not prioritized or requested the change</a:t>
            </a:r>
            <a:endParaRPr lang="en-US" sz="2800" dirty="0"/>
          </a:p>
          <a:p>
            <a:pPr marL="233363" indent="-233363">
              <a:buFont typeface="Arial" panose="020B0604020202020204" pitchFamily="34" charset="0"/>
              <a:buChar char="•"/>
            </a:pPr>
            <a:endParaRPr lang="en-US" sz="2800" dirty="0"/>
          </a:p>
        </p:txBody>
      </p:sp>
      <p:sp>
        <p:nvSpPr>
          <p:cNvPr id="4" name="Slide Number Placeholder 3">
            <a:extLst>
              <a:ext uri="{FF2B5EF4-FFF2-40B4-BE49-F238E27FC236}">
                <a16:creationId xmlns:a16="http://schemas.microsoft.com/office/drawing/2014/main" id="{F0FF26F3-2308-4AE6-AAA1-5FE8243E5240}"/>
              </a:ext>
            </a:extLst>
          </p:cNvPr>
          <p:cNvSpPr>
            <a:spLocks noGrp="1"/>
          </p:cNvSpPr>
          <p:nvPr>
            <p:ph type="sldNum" sz="quarter" idx="12"/>
          </p:nvPr>
        </p:nvSpPr>
        <p:spPr/>
        <p:txBody>
          <a:bodyPr/>
          <a:lstStyle/>
          <a:p>
            <a:fld id="{C20372A8-36C0-474D-8B88-FD44E404F49B}" type="slidenum">
              <a:rPr lang="en-US" smtClean="0"/>
              <a:t>39</a:t>
            </a:fld>
            <a:endParaRPr lang="en-US" dirty="0"/>
          </a:p>
        </p:txBody>
      </p:sp>
    </p:spTree>
    <p:extLst>
      <p:ext uri="{BB962C8B-B14F-4D97-AF65-F5344CB8AC3E}">
        <p14:creationId xmlns:p14="http://schemas.microsoft.com/office/powerpoint/2010/main" val="2543912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43CFB5-4911-451E-B0E8-2E57526E9E03}"/>
              </a:ext>
            </a:extLst>
          </p:cNvPr>
          <p:cNvSpPr>
            <a:spLocks noGrp="1"/>
          </p:cNvSpPr>
          <p:nvPr>
            <p:ph idx="1"/>
          </p:nvPr>
        </p:nvSpPr>
        <p:spPr>
          <a:xfrm>
            <a:off x="1145299" y="1112808"/>
            <a:ext cx="10067184" cy="1613139"/>
          </a:xfrm>
        </p:spPr>
        <p:txBody>
          <a:bodyPr/>
          <a:lstStyle/>
          <a:p>
            <a:r>
              <a:rPr lang="en-US" sz="2800" dirty="0">
                <a:solidFill>
                  <a:schemeClr val="accent1"/>
                </a:solidFill>
              </a:rPr>
              <a:t>4. </a:t>
            </a:r>
            <a:r>
              <a:rPr lang="en-US" sz="2800" dirty="0"/>
              <a:t>Approve the Minutes of the January 17, 2019 Project Steering Committee Meeting and review of Action Items</a:t>
            </a:r>
          </a:p>
        </p:txBody>
      </p:sp>
      <p:sp>
        <p:nvSpPr>
          <p:cNvPr id="3" name="Slide Number Placeholder 2">
            <a:extLst>
              <a:ext uri="{FF2B5EF4-FFF2-40B4-BE49-F238E27FC236}">
                <a16:creationId xmlns:a16="http://schemas.microsoft.com/office/drawing/2014/main" id="{76C043D0-1372-444D-AB8B-DA5D5F2F4DEF}"/>
              </a:ext>
            </a:extLst>
          </p:cNvPr>
          <p:cNvSpPr>
            <a:spLocks noGrp="1"/>
          </p:cNvSpPr>
          <p:nvPr>
            <p:ph type="sldNum" sz="quarter" idx="12"/>
          </p:nvPr>
        </p:nvSpPr>
        <p:spPr/>
        <p:txBody>
          <a:bodyPr/>
          <a:lstStyle/>
          <a:p>
            <a:fld id="{C20372A8-36C0-474D-8B88-FD44E404F49B}" type="slidenum">
              <a:rPr lang="en-US" smtClean="0"/>
              <a:t>4</a:t>
            </a:fld>
            <a:endParaRPr lang="en-US" dirty="0"/>
          </a:p>
        </p:txBody>
      </p:sp>
    </p:spTree>
    <p:extLst>
      <p:ext uri="{BB962C8B-B14F-4D97-AF65-F5344CB8AC3E}">
        <p14:creationId xmlns:p14="http://schemas.microsoft.com/office/powerpoint/2010/main" val="1818791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3A25-C929-46A4-85ED-7DBDAAC0C377}"/>
              </a:ext>
            </a:extLst>
          </p:cNvPr>
          <p:cNvSpPr>
            <a:spLocks noGrp="1"/>
          </p:cNvSpPr>
          <p:nvPr>
            <p:ph type="title"/>
          </p:nvPr>
        </p:nvSpPr>
        <p:spPr>
          <a:xfrm>
            <a:off x="3053750" y="405441"/>
            <a:ext cx="4123427" cy="345057"/>
          </a:xfrm>
        </p:spPr>
        <p:txBody>
          <a:bodyPr/>
          <a:lstStyle/>
          <a:p>
            <a:r>
              <a:rPr lang="en-US" b="1" dirty="0"/>
              <a:t>Automation Principles</a:t>
            </a:r>
          </a:p>
        </p:txBody>
      </p:sp>
      <p:sp>
        <p:nvSpPr>
          <p:cNvPr id="3" name="Content Placeholder 2">
            <a:extLst>
              <a:ext uri="{FF2B5EF4-FFF2-40B4-BE49-F238E27FC236}">
                <a16:creationId xmlns:a16="http://schemas.microsoft.com/office/drawing/2014/main" id="{966F1D6C-67B2-4F24-A7A5-511C94DFDE07}"/>
              </a:ext>
            </a:extLst>
          </p:cNvPr>
          <p:cNvSpPr>
            <a:spLocks noGrp="1"/>
          </p:cNvSpPr>
          <p:nvPr>
            <p:ph idx="1"/>
          </p:nvPr>
        </p:nvSpPr>
        <p:spPr>
          <a:xfrm>
            <a:off x="1097280" y="931653"/>
            <a:ext cx="10058400" cy="5287992"/>
          </a:xfrm>
        </p:spPr>
        <p:txBody>
          <a:bodyPr>
            <a:normAutofit/>
          </a:bodyPr>
          <a:lstStyle/>
          <a:p>
            <a:pPr marL="0" indent="0">
              <a:buNone/>
            </a:pPr>
            <a:r>
              <a:rPr lang="en-US" sz="2800" dirty="0"/>
              <a:t>Next steps</a:t>
            </a:r>
          </a:p>
          <a:p>
            <a:pPr marL="460375" indent="-460375">
              <a:buFont typeface="Courier New" panose="02070309020205020404" pitchFamily="49" charset="0"/>
              <a:buChar char="o"/>
            </a:pPr>
            <a:r>
              <a:rPr lang="en-US" sz="2800" dirty="0"/>
              <a:t>Feedback due by March 7</a:t>
            </a:r>
            <a:r>
              <a:rPr lang="en-US" sz="2800" baseline="30000" dirty="0"/>
              <a:t>th</a:t>
            </a:r>
            <a:endParaRPr lang="en-US" sz="2800" dirty="0"/>
          </a:p>
          <a:p>
            <a:pPr marL="460375" indent="-460375">
              <a:buFont typeface="Courier New" panose="02070309020205020404" pitchFamily="49" charset="0"/>
              <a:buChar char="o"/>
            </a:pPr>
            <a:r>
              <a:rPr lang="en-US" sz="2800" dirty="0"/>
              <a:t>PSC Approval in March</a:t>
            </a:r>
          </a:p>
          <a:p>
            <a:pPr marL="460375" indent="-460375">
              <a:buFont typeface="Courier New" panose="02070309020205020404" pitchFamily="49" charset="0"/>
              <a:buChar char="o"/>
            </a:pPr>
            <a:r>
              <a:rPr lang="en-US" sz="2800" dirty="0"/>
              <a:t>Communicate to Project Staff</a:t>
            </a:r>
          </a:p>
          <a:p>
            <a:pPr marL="460375" indent="-460375">
              <a:buFont typeface="Courier New" panose="02070309020205020404" pitchFamily="49" charset="0"/>
              <a:buChar char="o"/>
            </a:pPr>
            <a:r>
              <a:rPr lang="en-US" sz="2800" dirty="0"/>
              <a:t>Present to Committees</a:t>
            </a:r>
          </a:p>
        </p:txBody>
      </p:sp>
      <p:sp>
        <p:nvSpPr>
          <p:cNvPr id="4" name="Slide Number Placeholder 3">
            <a:extLst>
              <a:ext uri="{FF2B5EF4-FFF2-40B4-BE49-F238E27FC236}">
                <a16:creationId xmlns:a16="http://schemas.microsoft.com/office/drawing/2014/main" id="{F0FF26F3-2308-4AE6-AAA1-5FE8243E5240}"/>
              </a:ext>
            </a:extLst>
          </p:cNvPr>
          <p:cNvSpPr>
            <a:spLocks noGrp="1"/>
          </p:cNvSpPr>
          <p:nvPr>
            <p:ph type="sldNum" sz="quarter" idx="12"/>
          </p:nvPr>
        </p:nvSpPr>
        <p:spPr/>
        <p:txBody>
          <a:bodyPr/>
          <a:lstStyle/>
          <a:p>
            <a:fld id="{C20372A8-36C0-474D-8B88-FD44E404F49B}" type="slidenum">
              <a:rPr lang="en-US" smtClean="0"/>
              <a:t>40</a:t>
            </a:fld>
            <a:endParaRPr lang="en-US" dirty="0"/>
          </a:p>
        </p:txBody>
      </p:sp>
    </p:spTree>
    <p:extLst>
      <p:ext uri="{BB962C8B-B14F-4D97-AF65-F5344CB8AC3E}">
        <p14:creationId xmlns:p14="http://schemas.microsoft.com/office/powerpoint/2010/main" val="786516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61F017-AA4E-4713-9CE4-E734A12FEBDF}"/>
              </a:ext>
            </a:extLst>
          </p:cNvPr>
          <p:cNvSpPr>
            <a:spLocks noGrp="1"/>
          </p:cNvSpPr>
          <p:nvPr>
            <p:ph type="sldNum" sz="quarter" idx="12"/>
          </p:nvPr>
        </p:nvSpPr>
        <p:spPr/>
        <p:txBody>
          <a:bodyPr/>
          <a:lstStyle/>
          <a:p>
            <a:fld id="{C20372A8-36C0-474D-8B88-FD44E404F49B}" type="slidenum">
              <a:rPr lang="en-US" smtClean="0"/>
              <a:t>41</a:t>
            </a:fld>
            <a:endParaRPr lang="en-US" dirty="0"/>
          </a:p>
        </p:txBody>
      </p:sp>
      <p:sp>
        <p:nvSpPr>
          <p:cNvPr id="3" name="Rectangle 2">
            <a:extLst>
              <a:ext uri="{FF2B5EF4-FFF2-40B4-BE49-F238E27FC236}">
                <a16:creationId xmlns:a16="http://schemas.microsoft.com/office/drawing/2014/main" id="{AE00F2E7-F45E-42C5-A5FA-EDB5A22B2A59}"/>
              </a:ext>
            </a:extLst>
          </p:cNvPr>
          <p:cNvSpPr/>
          <p:nvPr/>
        </p:nvSpPr>
        <p:spPr>
          <a:xfrm>
            <a:off x="837858" y="3075057"/>
            <a:ext cx="11083547" cy="707886"/>
          </a:xfrm>
          <a:prstGeom prst="rect">
            <a:avLst/>
          </a:prstGeom>
        </p:spPr>
        <p:txBody>
          <a:bodyPr wrap="none">
            <a:spAutoFit/>
          </a:bodyPr>
          <a:lstStyle/>
          <a:p>
            <a:r>
              <a:rPr lang="en-US" sz="4000" spc="-50" dirty="0">
                <a:solidFill>
                  <a:srgbClr val="0070C0"/>
                </a:solidFill>
                <a:ea typeface="+mj-ea"/>
                <a:cs typeface="+mj-cs"/>
              </a:rPr>
              <a:t>Federal Shutdown &amp; CalFresh Benefits Issuance Status</a:t>
            </a:r>
            <a:endParaRPr lang="en-US" dirty="0"/>
          </a:p>
        </p:txBody>
      </p:sp>
    </p:spTree>
    <p:extLst>
      <p:ext uri="{BB962C8B-B14F-4D97-AF65-F5344CB8AC3E}">
        <p14:creationId xmlns:p14="http://schemas.microsoft.com/office/powerpoint/2010/main" val="1086354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944A37-F6DF-4CF2-ADCA-5CB2768A926C}"/>
              </a:ext>
            </a:extLst>
          </p:cNvPr>
          <p:cNvSpPr>
            <a:spLocks noGrp="1"/>
          </p:cNvSpPr>
          <p:nvPr>
            <p:ph idx="1"/>
          </p:nvPr>
        </p:nvSpPr>
        <p:spPr/>
        <p:txBody>
          <a:bodyPr>
            <a:normAutofit/>
          </a:bodyPr>
          <a:lstStyle/>
          <a:p>
            <a:pPr marL="164592" indent="0">
              <a:lnSpc>
                <a:spcPct val="100000"/>
              </a:lnSpc>
              <a:spcBef>
                <a:spcPts val="600"/>
              </a:spcBef>
              <a:buNone/>
              <a:defRPr/>
            </a:pPr>
            <a:r>
              <a:rPr lang="en-US" sz="1800" b="1" u="sng" dirty="0"/>
              <a:t>Background</a:t>
            </a:r>
          </a:p>
          <a:p>
            <a:pPr marL="164592" indent="0">
              <a:lnSpc>
                <a:spcPct val="100000"/>
              </a:lnSpc>
              <a:spcBef>
                <a:spcPts val="600"/>
              </a:spcBef>
              <a:buNone/>
              <a:defRPr/>
            </a:pPr>
            <a:r>
              <a:rPr lang="en-US" sz="1800" dirty="0">
                <a:solidFill>
                  <a:schemeClr val="tx1"/>
                </a:solidFill>
              </a:rPr>
              <a:t>Due to the federal shutdown that began on 12/22/2018, FNS instructed states to issue February SNAP benefits to most participants by 1/20/2019, in order to provide households with food benefits during the lapse in appropriations for SNAP.  As a result, February CalFresh (CF) benefits were issued and available to most of the CF population in the 40 CalACES counties on 1/16/2019.</a:t>
            </a:r>
          </a:p>
          <a:p>
            <a:pPr marL="164592" indent="0">
              <a:lnSpc>
                <a:spcPct val="100000"/>
              </a:lnSpc>
              <a:spcBef>
                <a:spcPts val="600"/>
              </a:spcBef>
              <a:buNone/>
              <a:defRPr/>
            </a:pPr>
            <a:r>
              <a:rPr lang="en-US" sz="1800" dirty="0">
                <a:solidFill>
                  <a:schemeClr val="tx1"/>
                </a:solidFill>
              </a:rPr>
              <a:t>In order to lessen the impact and shorten the interval between the early issuance of February benefits and March benefits, FNS requested that states submit a mitigation plan.</a:t>
            </a:r>
          </a:p>
          <a:p>
            <a:pPr>
              <a:lnSpc>
                <a:spcPct val="100000"/>
              </a:lnSpc>
              <a:spcBef>
                <a:spcPts val="600"/>
              </a:spcBef>
              <a:defRPr/>
            </a:pPr>
            <a:endParaRPr lang="en-US" sz="1800" b="1" u="sng" dirty="0">
              <a:solidFill>
                <a:schemeClr val="tx1"/>
              </a:solidFill>
            </a:endParaRPr>
          </a:p>
          <a:p>
            <a:pPr>
              <a:lnSpc>
                <a:spcPct val="100000"/>
              </a:lnSpc>
              <a:spcBef>
                <a:spcPts val="600"/>
              </a:spcBef>
              <a:defRPr/>
            </a:pPr>
            <a:r>
              <a:rPr lang="en-US" sz="1800" b="1" u="sng" dirty="0">
                <a:solidFill>
                  <a:schemeClr val="tx1"/>
                </a:solidFill>
              </a:rPr>
              <a:t>Next Steps</a:t>
            </a:r>
          </a:p>
          <a:p>
            <a:pPr>
              <a:spcBef>
                <a:spcPts val="600"/>
              </a:spcBef>
            </a:pPr>
            <a:r>
              <a:rPr lang="en-US" sz="1800" dirty="0">
                <a:solidFill>
                  <a:schemeClr val="tx1"/>
                </a:solidFill>
              </a:rPr>
              <a:t>On 2/9/2019, FNS issued an amended blanket waiver for March benefits that no household shall experience an interval between benefit issuances of more than 40 days. In partnership with stakeholders, CDSS decided on a plan to issue all March benefits on 3/1/2019, rather than the normal staggered issuance cycle of the 1st through the 10th of the month. </a:t>
            </a:r>
          </a:p>
        </p:txBody>
      </p:sp>
      <p:sp>
        <p:nvSpPr>
          <p:cNvPr id="2" name="Slide Number Placeholder 1">
            <a:extLst>
              <a:ext uri="{FF2B5EF4-FFF2-40B4-BE49-F238E27FC236}">
                <a16:creationId xmlns:a16="http://schemas.microsoft.com/office/drawing/2014/main" id="{138135F6-FEED-450D-8DB7-76D988586F01}"/>
              </a:ext>
            </a:extLst>
          </p:cNvPr>
          <p:cNvSpPr>
            <a:spLocks noGrp="1"/>
          </p:cNvSpPr>
          <p:nvPr>
            <p:ph type="sldNum" sz="quarter" idx="12"/>
          </p:nvPr>
        </p:nvSpPr>
        <p:spPr/>
        <p:txBody>
          <a:bodyPr/>
          <a:lstStyle/>
          <a:p>
            <a:fld id="{C20372A8-36C0-474D-8B88-FD44E404F49B}" type="slidenum">
              <a:rPr lang="en-US" smtClean="0"/>
              <a:pPr/>
              <a:t>42</a:t>
            </a:fld>
            <a:endParaRPr lang="en-US" dirty="0"/>
          </a:p>
        </p:txBody>
      </p:sp>
      <p:sp>
        <p:nvSpPr>
          <p:cNvPr id="4" name="Title 1">
            <a:extLst>
              <a:ext uri="{FF2B5EF4-FFF2-40B4-BE49-F238E27FC236}">
                <a16:creationId xmlns:a16="http://schemas.microsoft.com/office/drawing/2014/main" id="{31A2F2A6-A5CB-4B57-AE46-40F3698A05BC}"/>
              </a:ext>
            </a:extLst>
          </p:cNvPr>
          <p:cNvSpPr txBox="1">
            <a:spLocks/>
          </p:cNvSpPr>
          <p:nvPr/>
        </p:nvSpPr>
        <p:spPr>
          <a:xfrm>
            <a:off x="3053750" y="405441"/>
            <a:ext cx="8158733" cy="345057"/>
          </a:xfrm>
        </p:spPr>
        <p:txBody>
          <a:bodyPr/>
          <a:lstStyle>
            <a:lvl1pPr algn="l" defTabSz="914400" rtl="0" eaLnBrk="1" latinLnBrk="0" hangingPunct="1">
              <a:lnSpc>
                <a:spcPct val="85000"/>
              </a:lnSpc>
              <a:spcBef>
                <a:spcPct val="0"/>
              </a:spcBef>
              <a:buNone/>
              <a:defRPr sz="2800" kern="1200" spc="-50" baseline="0">
                <a:solidFill>
                  <a:schemeClr val="tx1">
                    <a:lumMod val="75000"/>
                    <a:lumOff val="25000"/>
                  </a:schemeClr>
                </a:solidFill>
                <a:latin typeface="+mj-lt"/>
                <a:ea typeface="+mj-ea"/>
                <a:cs typeface="+mj-cs"/>
              </a:defRPr>
            </a:lvl1pPr>
          </a:lstStyle>
          <a:p>
            <a:r>
              <a:rPr lang="en-US" b="1" dirty="0"/>
              <a:t>Federal Shutdown &amp; CalFresh Benefits Issuance Status</a:t>
            </a:r>
          </a:p>
        </p:txBody>
      </p:sp>
    </p:spTree>
    <p:extLst>
      <p:ext uri="{BB962C8B-B14F-4D97-AF65-F5344CB8AC3E}">
        <p14:creationId xmlns:p14="http://schemas.microsoft.com/office/powerpoint/2010/main" val="2399504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944A37-F6DF-4CF2-ADCA-5CB2768A926C}"/>
              </a:ext>
            </a:extLst>
          </p:cNvPr>
          <p:cNvSpPr>
            <a:spLocks noGrp="1"/>
          </p:cNvSpPr>
          <p:nvPr>
            <p:ph idx="1"/>
          </p:nvPr>
        </p:nvSpPr>
        <p:spPr/>
        <p:txBody>
          <a:bodyPr>
            <a:normAutofit/>
          </a:bodyPr>
          <a:lstStyle/>
          <a:p>
            <a:pPr marL="0" indent="0">
              <a:lnSpc>
                <a:spcPct val="100000"/>
              </a:lnSpc>
              <a:spcBef>
                <a:spcPts val="600"/>
              </a:spcBef>
              <a:buNone/>
              <a:defRPr/>
            </a:pPr>
            <a:r>
              <a:rPr lang="en-US" sz="1800" b="1" u="sng" dirty="0">
                <a:solidFill>
                  <a:prstClr val="black">
                    <a:lumMod val="95000"/>
                    <a:lumOff val="5000"/>
                  </a:prstClr>
                </a:solidFill>
              </a:rPr>
              <a:t>Next Steps Continued</a:t>
            </a:r>
          </a:p>
          <a:p>
            <a:pPr marL="0" indent="0">
              <a:lnSpc>
                <a:spcPct val="100000"/>
              </a:lnSpc>
              <a:spcBef>
                <a:spcPts val="600"/>
              </a:spcBef>
              <a:buNone/>
              <a:defRPr/>
            </a:pPr>
            <a:r>
              <a:rPr lang="en-US" dirty="0">
                <a:solidFill>
                  <a:prstClr val="black">
                    <a:lumMod val="95000"/>
                    <a:lumOff val="5000"/>
                  </a:prstClr>
                </a:solidFill>
              </a:rPr>
              <a:t>On the nights of 2/21 - 2/26, March CF benefits will be issued via the main payroll process. These benefits will have an availability date of 3/1/2019.</a:t>
            </a:r>
          </a:p>
          <a:p>
            <a:pPr marL="0" indent="0">
              <a:lnSpc>
                <a:spcPct val="100000"/>
              </a:lnSpc>
              <a:spcBef>
                <a:spcPts val="600"/>
              </a:spcBef>
              <a:buNone/>
              <a:defRPr/>
            </a:pPr>
            <a:r>
              <a:rPr lang="en-US" dirty="0">
                <a:solidFill>
                  <a:prstClr val="black">
                    <a:lumMod val="95000"/>
                    <a:lumOff val="5000"/>
                  </a:prstClr>
                </a:solidFill>
              </a:rPr>
              <a:t>The following CF households will receive the early issuance:</a:t>
            </a:r>
          </a:p>
          <a:p>
            <a:pPr marL="544068" lvl="1" indent="-342900">
              <a:buFont typeface="Arial" panose="020B0604020202020204" pitchFamily="34" charset="0"/>
              <a:buChar char="•"/>
            </a:pPr>
            <a:r>
              <a:rPr lang="en-US" sz="2000" dirty="0"/>
              <a:t>Households that </a:t>
            </a:r>
            <a:r>
              <a:rPr lang="en-US" sz="2000" b="1" dirty="0"/>
              <a:t>DO NOT </a:t>
            </a:r>
            <a:r>
              <a:rPr lang="en-US" sz="2000" dirty="0"/>
              <a:t>have SAR 7 or recertification due in February 2019</a:t>
            </a:r>
          </a:p>
          <a:p>
            <a:pPr marL="544068" lvl="1" indent="-342900">
              <a:buFont typeface="Arial" panose="020B0604020202020204" pitchFamily="34" charset="0"/>
              <a:buChar char="•"/>
            </a:pPr>
            <a:r>
              <a:rPr lang="en-US" sz="2000" dirty="0"/>
              <a:t>Households with a SAR 7 or recertification due in February 2019 which are in a </a:t>
            </a:r>
            <a:r>
              <a:rPr lang="en-US" sz="2000" b="1" dirty="0"/>
              <a:t>Completed</a:t>
            </a:r>
            <a:r>
              <a:rPr lang="en-US" sz="2000" dirty="0"/>
              <a:t> status by </a:t>
            </a:r>
            <a:r>
              <a:rPr lang="en-US" sz="2000" b="1" dirty="0"/>
              <a:t>February 18</a:t>
            </a:r>
            <a:r>
              <a:rPr lang="en-US" sz="2000" b="1" baseline="30000" dirty="0"/>
              <a:t>th</a:t>
            </a:r>
          </a:p>
          <a:p>
            <a:pPr marL="544068" lvl="1" indent="-342900">
              <a:buFont typeface="Arial" panose="020B0604020202020204" pitchFamily="34" charset="0"/>
              <a:buChar char="•"/>
            </a:pPr>
            <a:r>
              <a:rPr lang="en-US" sz="2000" b="1" i="1" baseline="30000" dirty="0"/>
              <a:t> </a:t>
            </a:r>
            <a:r>
              <a:rPr lang="en-US" sz="2000" dirty="0"/>
              <a:t>Households with a SAR 7 in a </a:t>
            </a:r>
            <a:r>
              <a:rPr lang="en-US" sz="2000" b="1" dirty="0"/>
              <a:t>Received</a:t>
            </a:r>
            <a:r>
              <a:rPr lang="en-US" sz="2000" dirty="0"/>
              <a:t> status and is </a:t>
            </a:r>
            <a:r>
              <a:rPr lang="en-US" sz="2000" b="1" dirty="0"/>
              <a:t>NOT </a:t>
            </a:r>
            <a:r>
              <a:rPr lang="en-US" sz="2000" dirty="0"/>
              <a:t>processed by close of business </a:t>
            </a:r>
            <a:r>
              <a:rPr lang="en-US" sz="2000" b="1" dirty="0"/>
              <a:t>February 18</a:t>
            </a:r>
            <a:r>
              <a:rPr lang="en-US" sz="2000" b="1" baseline="30000" dirty="0"/>
              <a:t>th</a:t>
            </a:r>
            <a:r>
              <a:rPr lang="en-US" sz="2000" dirty="0"/>
              <a:t>  </a:t>
            </a:r>
            <a:br>
              <a:rPr lang="en-US" sz="2000" dirty="0"/>
            </a:br>
            <a:br>
              <a:rPr lang="en-US" sz="2000" dirty="0"/>
            </a:br>
            <a:r>
              <a:rPr lang="en-US" sz="2000" b="1" dirty="0"/>
              <a:t>Note: </a:t>
            </a:r>
            <a:r>
              <a:rPr lang="en-US" sz="2000" dirty="0"/>
              <a:t>March issuances for households whose SAR 7s/recertifications are processed after 2/18/19 will follow the normal staggered issuance dates. State and fiscal reports will not be impacted </a:t>
            </a:r>
            <a:r>
              <a:rPr lang="en-US" dirty="0"/>
              <a:t>due to the early issuance of March benefits.</a:t>
            </a:r>
          </a:p>
          <a:p>
            <a:pPr marL="201168" lvl="1" indent="0">
              <a:buNone/>
            </a:pPr>
            <a:endParaRPr lang="en-US" dirty="0"/>
          </a:p>
          <a:p>
            <a:pPr marL="201168" lvl="1" indent="0">
              <a:buNone/>
            </a:pPr>
            <a:r>
              <a:rPr lang="en-US" dirty="0">
                <a:solidFill>
                  <a:prstClr val="black">
                    <a:lumMod val="95000"/>
                    <a:lumOff val="5000"/>
                  </a:prstClr>
                </a:solidFill>
              </a:rPr>
              <a:t>For more details on the CF early issuance for March, refer to CIT 0010-19.</a:t>
            </a:r>
          </a:p>
        </p:txBody>
      </p:sp>
      <p:sp>
        <p:nvSpPr>
          <p:cNvPr id="2" name="Slide Number Placeholder 1">
            <a:extLst>
              <a:ext uri="{FF2B5EF4-FFF2-40B4-BE49-F238E27FC236}">
                <a16:creationId xmlns:a16="http://schemas.microsoft.com/office/drawing/2014/main" id="{138135F6-FEED-450D-8DB7-76D988586F01}"/>
              </a:ext>
            </a:extLst>
          </p:cNvPr>
          <p:cNvSpPr>
            <a:spLocks noGrp="1"/>
          </p:cNvSpPr>
          <p:nvPr>
            <p:ph type="sldNum" sz="quarter" idx="12"/>
          </p:nvPr>
        </p:nvSpPr>
        <p:spPr/>
        <p:txBody>
          <a:bodyPr/>
          <a:lstStyle/>
          <a:p>
            <a:fld id="{C20372A8-36C0-474D-8B88-FD44E404F49B}" type="slidenum">
              <a:rPr lang="en-US" smtClean="0"/>
              <a:pPr/>
              <a:t>43</a:t>
            </a:fld>
            <a:endParaRPr lang="en-US" dirty="0"/>
          </a:p>
        </p:txBody>
      </p:sp>
      <p:sp>
        <p:nvSpPr>
          <p:cNvPr id="4" name="Title 1">
            <a:extLst>
              <a:ext uri="{FF2B5EF4-FFF2-40B4-BE49-F238E27FC236}">
                <a16:creationId xmlns:a16="http://schemas.microsoft.com/office/drawing/2014/main" id="{FF7BF62B-7C6B-49E1-AF53-B282D9291B98}"/>
              </a:ext>
            </a:extLst>
          </p:cNvPr>
          <p:cNvSpPr txBox="1">
            <a:spLocks/>
          </p:cNvSpPr>
          <p:nvPr/>
        </p:nvSpPr>
        <p:spPr>
          <a:xfrm>
            <a:off x="3053750" y="405441"/>
            <a:ext cx="8158733" cy="345057"/>
          </a:xfrm>
        </p:spPr>
        <p:txBody>
          <a:bodyPr/>
          <a:lstStyle>
            <a:lvl1pPr algn="l" defTabSz="914400" rtl="0" eaLnBrk="1" latinLnBrk="0" hangingPunct="1">
              <a:lnSpc>
                <a:spcPct val="85000"/>
              </a:lnSpc>
              <a:spcBef>
                <a:spcPct val="0"/>
              </a:spcBef>
              <a:buNone/>
              <a:defRPr sz="2800" kern="1200" spc="-50" baseline="0">
                <a:solidFill>
                  <a:schemeClr val="tx1">
                    <a:lumMod val="75000"/>
                    <a:lumOff val="25000"/>
                  </a:schemeClr>
                </a:solidFill>
                <a:latin typeface="+mj-lt"/>
                <a:ea typeface="+mj-ea"/>
                <a:cs typeface="+mj-cs"/>
              </a:defRPr>
            </a:lvl1pPr>
          </a:lstStyle>
          <a:p>
            <a:r>
              <a:rPr lang="en-US" b="1" dirty="0"/>
              <a:t>Federal Shutdown &amp; CalFresh Benefits Issuance Status</a:t>
            </a:r>
          </a:p>
        </p:txBody>
      </p:sp>
    </p:spTree>
    <p:extLst>
      <p:ext uri="{BB962C8B-B14F-4D97-AF65-F5344CB8AC3E}">
        <p14:creationId xmlns:p14="http://schemas.microsoft.com/office/powerpoint/2010/main" val="3656838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C470A7-7E47-471D-810B-D489C783E7AE}"/>
              </a:ext>
            </a:extLst>
          </p:cNvPr>
          <p:cNvSpPr>
            <a:spLocks noGrp="1"/>
          </p:cNvSpPr>
          <p:nvPr>
            <p:ph type="sldNum" sz="quarter" idx="12"/>
          </p:nvPr>
        </p:nvSpPr>
        <p:spPr/>
        <p:txBody>
          <a:bodyPr/>
          <a:lstStyle/>
          <a:p>
            <a:fld id="{C20372A8-36C0-474D-8B88-FD44E404F49B}" type="slidenum">
              <a:rPr lang="en-US" smtClean="0"/>
              <a:t>44</a:t>
            </a:fld>
            <a:endParaRPr lang="en-US" dirty="0"/>
          </a:p>
        </p:txBody>
      </p:sp>
      <p:sp>
        <p:nvSpPr>
          <p:cNvPr id="3" name="Rectangle 2">
            <a:extLst>
              <a:ext uri="{FF2B5EF4-FFF2-40B4-BE49-F238E27FC236}">
                <a16:creationId xmlns:a16="http://schemas.microsoft.com/office/drawing/2014/main" id="{3A20D60C-E75B-4D56-8B93-736EF178FBCB}"/>
              </a:ext>
            </a:extLst>
          </p:cNvPr>
          <p:cNvSpPr/>
          <p:nvPr/>
        </p:nvSpPr>
        <p:spPr>
          <a:xfrm>
            <a:off x="5089153" y="2921168"/>
            <a:ext cx="2013693" cy="1015663"/>
          </a:xfrm>
          <a:prstGeom prst="rect">
            <a:avLst/>
          </a:prstGeom>
        </p:spPr>
        <p:txBody>
          <a:bodyPr wrap="none">
            <a:spAutoFit/>
          </a:bodyPr>
          <a:lstStyle/>
          <a:p>
            <a:r>
              <a:rPr lang="en-US" sz="6000" spc="-50" dirty="0">
                <a:solidFill>
                  <a:srgbClr val="0070C0"/>
                </a:solidFill>
                <a:ea typeface="+mj-ea"/>
                <a:cs typeface="+mj-cs"/>
              </a:rPr>
              <a:t>Lunch</a:t>
            </a:r>
            <a:endParaRPr lang="en-US" sz="6000" dirty="0"/>
          </a:p>
        </p:txBody>
      </p:sp>
    </p:spTree>
    <p:extLst>
      <p:ext uri="{BB962C8B-B14F-4D97-AF65-F5344CB8AC3E}">
        <p14:creationId xmlns:p14="http://schemas.microsoft.com/office/powerpoint/2010/main" val="3041106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4E29A9-89CA-4C56-9CB0-F6E9EB05A5ED}"/>
              </a:ext>
            </a:extLst>
          </p:cNvPr>
          <p:cNvSpPr>
            <a:spLocks noGrp="1"/>
          </p:cNvSpPr>
          <p:nvPr>
            <p:ph type="sldNum" sz="quarter" idx="12"/>
          </p:nvPr>
        </p:nvSpPr>
        <p:spPr/>
        <p:txBody>
          <a:bodyPr/>
          <a:lstStyle/>
          <a:p>
            <a:fld id="{C20372A8-36C0-474D-8B88-FD44E404F49B}" type="slidenum">
              <a:rPr lang="en-US" smtClean="0"/>
              <a:t>45</a:t>
            </a:fld>
            <a:endParaRPr lang="en-US" dirty="0"/>
          </a:p>
        </p:txBody>
      </p:sp>
      <p:sp>
        <p:nvSpPr>
          <p:cNvPr id="3" name="Rectangle 2">
            <a:extLst>
              <a:ext uri="{FF2B5EF4-FFF2-40B4-BE49-F238E27FC236}">
                <a16:creationId xmlns:a16="http://schemas.microsoft.com/office/drawing/2014/main" id="{29D490FE-B59A-4214-9FD5-67268E99F1F0}"/>
              </a:ext>
            </a:extLst>
          </p:cNvPr>
          <p:cNvSpPr/>
          <p:nvPr/>
        </p:nvSpPr>
        <p:spPr>
          <a:xfrm>
            <a:off x="2589591" y="2622171"/>
            <a:ext cx="7012817" cy="707886"/>
          </a:xfrm>
          <a:prstGeom prst="rect">
            <a:avLst/>
          </a:prstGeom>
        </p:spPr>
        <p:txBody>
          <a:bodyPr wrap="none">
            <a:spAutoFit/>
          </a:bodyPr>
          <a:lstStyle/>
          <a:p>
            <a:r>
              <a:rPr lang="en-US" sz="4000" spc="-50" dirty="0">
                <a:solidFill>
                  <a:srgbClr val="0070C0"/>
                </a:solidFill>
                <a:ea typeface="+mj-ea"/>
                <a:cs typeface="+mj-cs"/>
              </a:rPr>
              <a:t>M&amp;O Application &amp; Policy Update</a:t>
            </a:r>
            <a:endParaRPr lang="en-US" dirty="0"/>
          </a:p>
        </p:txBody>
      </p:sp>
      <p:sp>
        <p:nvSpPr>
          <p:cNvPr id="4" name="TextBox 3">
            <a:extLst>
              <a:ext uri="{FF2B5EF4-FFF2-40B4-BE49-F238E27FC236}">
                <a16:creationId xmlns:a16="http://schemas.microsoft.com/office/drawing/2014/main" id="{C599BFA2-6BF8-44F5-A6AF-9CE7ACC535F3}"/>
              </a:ext>
            </a:extLst>
          </p:cNvPr>
          <p:cNvSpPr txBox="1"/>
          <p:nvPr/>
        </p:nvSpPr>
        <p:spPr>
          <a:xfrm>
            <a:off x="3685354" y="3527944"/>
            <a:ext cx="5803703"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CalSAWS Roadshows</a:t>
            </a:r>
          </a:p>
          <a:p>
            <a:pPr marL="285750" indent="-285750">
              <a:buFont typeface="Arial" panose="020B0604020202020204" pitchFamily="34" charset="0"/>
              <a:buChar char="•"/>
            </a:pPr>
            <a:r>
              <a:rPr lang="en-US" sz="2400" dirty="0"/>
              <a:t>Draft ACLs</a:t>
            </a:r>
          </a:p>
          <a:p>
            <a:pPr marL="285750" indent="-285750">
              <a:buFont typeface="Arial" panose="020B0604020202020204" pitchFamily="34" charset="0"/>
              <a:buChar char="•"/>
            </a:pPr>
            <a:r>
              <a:rPr lang="en-US" sz="2400" dirty="0"/>
              <a:t>Recurring SCRs and County Enhancements</a:t>
            </a:r>
          </a:p>
          <a:p>
            <a:pPr marL="285750" indent="-285750">
              <a:buFont typeface="Arial" panose="020B0604020202020204" pitchFamily="34" charset="0"/>
              <a:buChar char="•"/>
            </a:pPr>
            <a:r>
              <a:rPr lang="en-US" sz="2400" dirty="0"/>
              <a:t>DDCRs</a:t>
            </a:r>
          </a:p>
        </p:txBody>
      </p:sp>
    </p:spTree>
    <p:extLst>
      <p:ext uri="{BB962C8B-B14F-4D97-AF65-F5344CB8AC3E}">
        <p14:creationId xmlns:p14="http://schemas.microsoft.com/office/powerpoint/2010/main" val="3286538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0DB1A5-9CB8-481E-AE02-714914313F61}"/>
              </a:ext>
            </a:extLst>
          </p:cNvPr>
          <p:cNvSpPr>
            <a:spLocks noGrp="1"/>
          </p:cNvSpPr>
          <p:nvPr>
            <p:ph type="sldNum" sz="quarter" idx="12"/>
          </p:nvPr>
        </p:nvSpPr>
        <p:spPr/>
        <p:txBody>
          <a:bodyPr/>
          <a:lstStyle/>
          <a:p>
            <a:fld id="{C20372A8-36C0-474D-8B88-FD44E404F49B}" type="slidenum">
              <a:rPr lang="en-US" smtClean="0"/>
              <a:t>46</a:t>
            </a:fld>
            <a:endParaRPr lang="en-US" dirty="0"/>
          </a:p>
        </p:txBody>
      </p:sp>
      <p:pic>
        <p:nvPicPr>
          <p:cNvPr id="3" name="Picture 2">
            <a:extLst>
              <a:ext uri="{FF2B5EF4-FFF2-40B4-BE49-F238E27FC236}">
                <a16:creationId xmlns:a16="http://schemas.microsoft.com/office/drawing/2014/main" id="{B112D788-AA84-4D43-B577-793746902F8B}"/>
              </a:ext>
            </a:extLst>
          </p:cNvPr>
          <p:cNvPicPr>
            <a:picLocks noChangeAspect="1"/>
          </p:cNvPicPr>
          <p:nvPr/>
        </p:nvPicPr>
        <p:blipFill>
          <a:blip r:embed="rId2"/>
          <a:stretch>
            <a:fillRect/>
          </a:stretch>
        </p:blipFill>
        <p:spPr>
          <a:xfrm>
            <a:off x="3137375" y="921969"/>
            <a:ext cx="3846909" cy="493819"/>
          </a:xfrm>
          <a:prstGeom prst="rect">
            <a:avLst/>
          </a:prstGeom>
        </p:spPr>
      </p:pic>
      <p:pic>
        <p:nvPicPr>
          <p:cNvPr id="4" name="Picture 3">
            <a:extLst>
              <a:ext uri="{FF2B5EF4-FFF2-40B4-BE49-F238E27FC236}">
                <a16:creationId xmlns:a16="http://schemas.microsoft.com/office/drawing/2014/main" id="{D3DEF29E-0F3C-4A7F-8BBF-3D6B40AE83AE}"/>
              </a:ext>
            </a:extLst>
          </p:cNvPr>
          <p:cNvPicPr>
            <a:picLocks noChangeAspect="1"/>
          </p:cNvPicPr>
          <p:nvPr/>
        </p:nvPicPr>
        <p:blipFill>
          <a:blip r:embed="rId3"/>
          <a:stretch>
            <a:fillRect/>
          </a:stretch>
        </p:blipFill>
        <p:spPr>
          <a:xfrm>
            <a:off x="1073673" y="1168878"/>
            <a:ext cx="4627265" cy="5072312"/>
          </a:xfrm>
          <a:prstGeom prst="rect">
            <a:avLst/>
          </a:prstGeom>
        </p:spPr>
      </p:pic>
      <p:pic>
        <p:nvPicPr>
          <p:cNvPr id="5" name="Picture 4">
            <a:extLst>
              <a:ext uri="{FF2B5EF4-FFF2-40B4-BE49-F238E27FC236}">
                <a16:creationId xmlns:a16="http://schemas.microsoft.com/office/drawing/2014/main" id="{3D3A86F7-C63B-47A0-8DEC-E718B68F2393}"/>
              </a:ext>
            </a:extLst>
          </p:cNvPr>
          <p:cNvPicPr>
            <a:picLocks noChangeAspect="1"/>
          </p:cNvPicPr>
          <p:nvPr/>
        </p:nvPicPr>
        <p:blipFill>
          <a:blip r:embed="rId4"/>
          <a:stretch>
            <a:fillRect/>
          </a:stretch>
        </p:blipFill>
        <p:spPr>
          <a:xfrm>
            <a:off x="6874167" y="921969"/>
            <a:ext cx="3682303" cy="3243353"/>
          </a:xfrm>
          <a:prstGeom prst="rect">
            <a:avLst/>
          </a:prstGeom>
        </p:spPr>
      </p:pic>
      <p:pic>
        <p:nvPicPr>
          <p:cNvPr id="6" name="Picture 5">
            <a:extLst>
              <a:ext uri="{FF2B5EF4-FFF2-40B4-BE49-F238E27FC236}">
                <a16:creationId xmlns:a16="http://schemas.microsoft.com/office/drawing/2014/main" id="{C60D7A2C-A3EA-4D64-892A-BE9076CFB3BF}"/>
              </a:ext>
            </a:extLst>
          </p:cNvPr>
          <p:cNvPicPr>
            <a:picLocks noChangeAspect="1"/>
          </p:cNvPicPr>
          <p:nvPr/>
        </p:nvPicPr>
        <p:blipFill>
          <a:blip r:embed="rId5"/>
          <a:stretch>
            <a:fillRect/>
          </a:stretch>
        </p:blipFill>
        <p:spPr>
          <a:xfrm>
            <a:off x="6096000" y="4263546"/>
            <a:ext cx="5962405" cy="1672485"/>
          </a:xfrm>
          <a:prstGeom prst="rect">
            <a:avLst/>
          </a:prstGeom>
        </p:spPr>
      </p:pic>
      <p:sp>
        <p:nvSpPr>
          <p:cNvPr id="7" name="TextBox 6">
            <a:extLst>
              <a:ext uri="{FF2B5EF4-FFF2-40B4-BE49-F238E27FC236}">
                <a16:creationId xmlns:a16="http://schemas.microsoft.com/office/drawing/2014/main" id="{A1863BD8-04F3-42EA-99D3-A350C74F69CD}"/>
              </a:ext>
            </a:extLst>
          </p:cNvPr>
          <p:cNvSpPr txBox="1"/>
          <p:nvPr/>
        </p:nvSpPr>
        <p:spPr>
          <a:xfrm>
            <a:off x="3053290" y="352926"/>
            <a:ext cx="2765181" cy="461665"/>
          </a:xfrm>
          <a:prstGeom prst="rect">
            <a:avLst/>
          </a:prstGeom>
          <a:noFill/>
        </p:spPr>
        <p:txBody>
          <a:bodyPr wrap="none" rtlCol="0">
            <a:spAutoFit/>
          </a:bodyPr>
          <a:lstStyle/>
          <a:p>
            <a:r>
              <a:rPr lang="en-US" sz="2400" dirty="0"/>
              <a:t>CalSAWS Roadshows</a:t>
            </a:r>
          </a:p>
        </p:txBody>
      </p:sp>
    </p:spTree>
    <p:extLst>
      <p:ext uri="{BB962C8B-B14F-4D97-AF65-F5344CB8AC3E}">
        <p14:creationId xmlns:p14="http://schemas.microsoft.com/office/powerpoint/2010/main" val="1557583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658DEF-FEAE-4404-81C5-E4297E2F7173}"/>
              </a:ext>
            </a:extLst>
          </p:cNvPr>
          <p:cNvSpPr>
            <a:spLocks noGrp="1"/>
          </p:cNvSpPr>
          <p:nvPr>
            <p:ph type="sldNum" sz="quarter" idx="12"/>
          </p:nvPr>
        </p:nvSpPr>
        <p:spPr/>
        <p:txBody>
          <a:bodyPr/>
          <a:lstStyle/>
          <a:p>
            <a:fld id="{C20372A8-36C0-474D-8B88-FD44E404F49B}" type="slidenum">
              <a:rPr lang="en-US" smtClean="0"/>
              <a:t>47</a:t>
            </a:fld>
            <a:endParaRPr lang="en-US" dirty="0"/>
          </a:p>
        </p:txBody>
      </p:sp>
      <p:pic>
        <p:nvPicPr>
          <p:cNvPr id="3" name="Picture 2">
            <a:extLst>
              <a:ext uri="{FF2B5EF4-FFF2-40B4-BE49-F238E27FC236}">
                <a16:creationId xmlns:a16="http://schemas.microsoft.com/office/drawing/2014/main" id="{AE10439D-4058-4B64-B06E-68079C5E2F05}"/>
              </a:ext>
            </a:extLst>
          </p:cNvPr>
          <p:cNvPicPr>
            <a:picLocks noChangeAspect="1"/>
          </p:cNvPicPr>
          <p:nvPr/>
        </p:nvPicPr>
        <p:blipFill>
          <a:blip r:embed="rId2"/>
          <a:stretch>
            <a:fillRect/>
          </a:stretch>
        </p:blipFill>
        <p:spPr>
          <a:xfrm>
            <a:off x="1371906" y="878837"/>
            <a:ext cx="4858933" cy="493819"/>
          </a:xfrm>
          <a:prstGeom prst="rect">
            <a:avLst/>
          </a:prstGeom>
        </p:spPr>
      </p:pic>
      <p:pic>
        <p:nvPicPr>
          <p:cNvPr id="4" name="Picture 3">
            <a:extLst>
              <a:ext uri="{FF2B5EF4-FFF2-40B4-BE49-F238E27FC236}">
                <a16:creationId xmlns:a16="http://schemas.microsoft.com/office/drawing/2014/main" id="{6FCF839C-8F7A-4514-823E-31AB42B76DBC}"/>
              </a:ext>
            </a:extLst>
          </p:cNvPr>
          <p:cNvPicPr>
            <a:picLocks noChangeAspect="1"/>
          </p:cNvPicPr>
          <p:nvPr/>
        </p:nvPicPr>
        <p:blipFill>
          <a:blip r:embed="rId3"/>
          <a:stretch>
            <a:fillRect/>
          </a:stretch>
        </p:blipFill>
        <p:spPr>
          <a:xfrm>
            <a:off x="1547990" y="1249491"/>
            <a:ext cx="9096020" cy="4359018"/>
          </a:xfrm>
          <a:prstGeom prst="rect">
            <a:avLst/>
          </a:prstGeom>
        </p:spPr>
      </p:pic>
      <p:sp>
        <p:nvSpPr>
          <p:cNvPr id="6" name="Rectangle 5">
            <a:extLst>
              <a:ext uri="{FF2B5EF4-FFF2-40B4-BE49-F238E27FC236}">
                <a16:creationId xmlns:a16="http://schemas.microsoft.com/office/drawing/2014/main" id="{79FA85BF-AC61-45CE-AD05-494F6B107D70}"/>
              </a:ext>
            </a:extLst>
          </p:cNvPr>
          <p:cNvSpPr/>
          <p:nvPr/>
        </p:nvSpPr>
        <p:spPr>
          <a:xfrm>
            <a:off x="3025583" y="371667"/>
            <a:ext cx="2765181" cy="461665"/>
          </a:xfrm>
          <a:prstGeom prst="rect">
            <a:avLst/>
          </a:prstGeom>
        </p:spPr>
        <p:txBody>
          <a:bodyPr wrap="none">
            <a:spAutoFit/>
          </a:bodyPr>
          <a:lstStyle/>
          <a:p>
            <a:r>
              <a:rPr lang="en-US" sz="2400" dirty="0"/>
              <a:t>CalSAWS Roadshows</a:t>
            </a:r>
          </a:p>
        </p:txBody>
      </p:sp>
    </p:spTree>
    <p:extLst>
      <p:ext uri="{BB962C8B-B14F-4D97-AF65-F5344CB8AC3E}">
        <p14:creationId xmlns:p14="http://schemas.microsoft.com/office/powerpoint/2010/main" val="19515186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944A37-F6DF-4CF2-ADCA-5CB2768A926C}"/>
              </a:ext>
            </a:extLst>
          </p:cNvPr>
          <p:cNvSpPr>
            <a:spLocks noGrp="1"/>
          </p:cNvSpPr>
          <p:nvPr>
            <p:ph idx="1"/>
          </p:nvPr>
        </p:nvSpPr>
        <p:spPr/>
        <p:txBody>
          <a:bodyPr>
            <a:normAutofit/>
          </a:bodyPr>
          <a:lstStyle/>
          <a:p>
            <a:pPr>
              <a:spcBef>
                <a:spcPts val="0"/>
              </a:spcBef>
              <a:spcAft>
                <a:spcPts val="0"/>
              </a:spcAft>
            </a:pPr>
            <a:r>
              <a:rPr lang="en-US" sz="1800" b="1" dirty="0">
                <a:solidFill>
                  <a:prstClr val="black">
                    <a:lumMod val="95000"/>
                    <a:lumOff val="5000"/>
                  </a:prstClr>
                </a:solidFill>
              </a:rPr>
              <a:t>Current Process</a:t>
            </a:r>
          </a:p>
          <a:p>
            <a:pPr>
              <a:spcBef>
                <a:spcPts val="0"/>
              </a:spcBef>
              <a:spcAft>
                <a:spcPts val="0"/>
              </a:spcAft>
            </a:pPr>
            <a:r>
              <a:rPr lang="en-US" sz="1600" dirty="0">
                <a:solidFill>
                  <a:prstClr val="black">
                    <a:lumMod val="95000"/>
                    <a:lumOff val="5000"/>
                  </a:prstClr>
                </a:solidFill>
              </a:rPr>
              <a:t>SCR design may begin when the project receives the draft state policy letter (e.g., ACLs, ACWDLs), but does not finalize the design or implement changes until the final policy is published by the state. </a:t>
            </a:r>
          </a:p>
          <a:p>
            <a:pPr>
              <a:spcBef>
                <a:spcPts val="0"/>
              </a:spcBef>
              <a:spcAft>
                <a:spcPts val="0"/>
              </a:spcAft>
            </a:pPr>
            <a:endParaRPr lang="en-US" sz="1600" dirty="0">
              <a:solidFill>
                <a:prstClr val="black">
                  <a:lumMod val="95000"/>
                  <a:lumOff val="5000"/>
                </a:prstClr>
              </a:solidFill>
            </a:endParaRPr>
          </a:p>
          <a:p>
            <a:pPr>
              <a:spcBef>
                <a:spcPts val="0"/>
              </a:spcBef>
              <a:spcAft>
                <a:spcPts val="0"/>
              </a:spcAft>
            </a:pPr>
            <a:r>
              <a:rPr lang="en-US" sz="1600" dirty="0">
                <a:solidFill>
                  <a:prstClr val="black">
                    <a:lumMod val="95000"/>
                    <a:lumOff val="5000"/>
                  </a:prstClr>
                </a:solidFill>
              </a:rPr>
              <a:t>The design for SCRs generally takes 4 to 6 weeks and may include the following:</a:t>
            </a:r>
          </a:p>
          <a:p>
            <a:pPr lvl="1">
              <a:spcBef>
                <a:spcPts val="0"/>
              </a:spcBef>
              <a:spcAft>
                <a:spcPts val="0"/>
              </a:spcAft>
              <a:buFont typeface="Arial" panose="020B0604020202020204" pitchFamily="34" charset="0"/>
              <a:buChar char="•"/>
            </a:pPr>
            <a:r>
              <a:rPr lang="en-US" sz="1600" dirty="0">
                <a:solidFill>
                  <a:prstClr val="black">
                    <a:lumMod val="95000"/>
                    <a:lumOff val="5000"/>
                  </a:prstClr>
                </a:solidFill>
              </a:rPr>
              <a:t>Complete system impact analysis</a:t>
            </a:r>
          </a:p>
          <a:p>
            <a:pPr lvl="1">
              <a:spcBef>
                <a:spcPts val="0"/>
              </a:spcBef>
              <a:spcAft>
                <a:spcPts val="0"/>
              </a:spcAft>
              <a:buFont typeface="Arial" panose="020B0604020202020204" pitchFamily="34" charset="0"/>
              <a:buChar char="•"/>
            </a:pPr>
            <a:r>
              <a:rPr lang="en-US" sz="1600" dirty="0">
                <a:solidFill>
                  <a:prstClr val="black">
                    <a:lumMod val="95000"/>
                    <a:lumOff val="5000"/>
                  </a:prstClr>
                </a:solidFill>
              </a:rPr>
              <a:t>Request policy clarification from the state</a:t>
            </a:r>
          </a:p>
          <a:p>
            <a:pPr lvl="1">
              <a:spcBef>
                <a:spcPts val="0"/>
              </a:spcBef>
              <a:spcAft>
                <a:spcPts val="0"/>
              </a:spcAft>
              <a:buFont typeface="Arial" panose="020B0604020202020204" pitchFamily="34" charset="0"/>
              <a:buChar char="•"/>
            </a:pPr>
            <a:r>
              <a:rPr lang="en-US" sz="1600" dirty="0">
                <a:solidFill>
                  <a:prstClr val="black">
                    <a:lumMod val="95000"/>
                    <a:lumOff val="5000"/>
                  </a:prstClr>
                </a:solidFill>
              </a:rPr>
              <a:t>Request confirmation from the state that there will not be any changes between the draft and the final letters</a:t>
            </a:r>
          </a:p>
          <a:p>
            <a:pPr lvl="1">
              <a:spcBef>
                <a:spcPts val="0"/>
              </a:spcBef>
              <a:spcAft>
                <a:spcPts val="0"/>
              </a:spcAft>
              <a:buFont typeface="Arial" panose="020B0604020202020204" pitchFamily="34" charset="0"/>
              <a:buChar char="•"/>
            </a:pPr>
            <a:r>
              <a:rPr lang="en-US" sz="1600" dirty="0">
                <a:solidFill>
                  <a:prstClr val="black">
                    <a:lumMod val="95000"/>
                    <a:lumOff val="5000"/>
                  </a:prstClr>
                </a:solidFill>
              </a:rPr>
              <a:t>Meet with the applicable committee to obtain their input on the design</a:t>
            </a:r>
          </a:p>
          <a:p>
            <a:pPr lvl="1">
              <a:spcBef>
                <a:spcPts val="0"/>
              </a:spcBef>
              <a:spcAft>
                <a:spcPts val="0"/>
              </a:spcAft>
              <a:buFont typeface="Arial" panose="020B0604020202020204" pitchFamily="34" charset="0"/>
              <a:buChar char="•"/>
            </a:pPr>
            <a:r>
              <a:rPr lang="en-US" sz="1600" dirty="0">
                <a:solidFill>
                  <a:prstClr val="black">
                    <a:lumMod val="95000"/>
                    <a:lumOff val="5000"/>
                  </a:prstClr>
                </a:solidFill>
              </a:rPr>
              <a:t>Update the design based on committee feedback</a:t>
            </a:r>
          </a:p>
          <a:p>
            <a:pPr lvl="1">
              <a:spcBef>
                <a:spcPts val="0"/>
              </a:spcBef>
              <a:spcAft>
                <a:spcPts val="0"/>
              </a:spcAft>
              <a:buFont typeface="Arial" panose="020B0604020202020204" pitchFamily="34" charset="0"/>
              <a:buChar char="•"/>
            </a:pPr>
            <a:r>
              <a:rPr lang="en-US" sz="1600" dirty="0">
                <a:solidFill>
                  <a:prstClr val="black">
                    <a:lumMod val="95000"/>
                    <a:lumOff val="5000"/>
                  </a:prstClr>
                </a:solidFill>
              </a:rPr>
              <a:t>Submit the SCR to the committee for approval</a:t>
            </a:r>
          </a:p>
          <a:p>
            <a:pPr>
              <a:spcBef>
                <a:spcPts val="0"/>
              </a:spcBef>
              <a:spcAft>
                <a:spcPts val="0"/>
              </a:spcAft>
            </a:pPr>
            <a:endParaRPr lang="en-US" sz="1600" dirty="0">
              <a:solidFill>
                <a:prstClr val="black">
                  <a:lumMod val="95000"/>
                  <a:lumOff val="5000"/>
                </a:prstClr>
              </a:solidFill>
            </a:endParaRPr>
          </a:p>
          <a:p>
            <a:pPr>
              <a:spcBef>
                <a:spcPts val="0"/>
              </a:spcBef>
              <a:spcAft>
                <a:spcPts val="0"/>
              </a:spcAft>
            </a:pPr>
            <a:r>
              <a:rPr lang="en-US" sz="1600" dirty="0">
                <a:solidFill>
                  <a:prstClr val="black">
                    <a:lumMod val="95000"/>
                    <a:lumOff val="5000"/>
                  </a:prstClr>
                </a:solidFill>
              </a:rPr>
              <a:t>After the SCR is approved by the committee, the completion of the build and test phases can each take up to 2 months.</a:t>
            </a:r>
          </a:p>
          <a:p>
            <a:pPr>
              <a:spcBef>
                <a:spcPts val="0"/>
              </a:spcBef>
              <a:spcAft>
                <a:spcPts val="0"/>
              </a:spcAft>
            </a:pPr>
            <a:endParaRPr lang="en-US" sz="1600" dirty="0">
              <a:solidFill>
                <a:prstClr val="black">
                  <a:lumMod val="95000"/>
                  <a:lumOff val="5000"/>
                </a:prstClr>
              </a:solidFill>
            </a:endParaRPr>
          </a:p>
          <a:p>
            <a:pPr>
              <a:spcBef>
                <a:spcPts val="0"/>
              </a:spcBef>
              <a:spcAft>
                <a:spcPts val="0"/>
              </a:spcAft>
            </a:pPr>
            <a:r>
              <a:rPr lang="en-US" sz="1600" dirty="0">
                <a:solidFill>
                  <a:prstClr val="black">
                    <a:lumMod val="95000"/>
                    <a:lumOff val="5000"/>
                  </a:prstClr>
                </a:solidFill>
              </a:rPr>
              <a:t>Partial implementation may occur to update standard values like Income Reporting Threshold (IRT) and SSA COLA using the draft state letter. Batch EDBC requirements and implementation timeline are not finalized until final policy is published by the state.</a:t>
            </a:r>
            <a:r>
              <a:rPr lang="en-US" sz="1100" dirty="0">
                <a:solidFill>
                  <a:prstClr val="black">
                    <a:lumMod val="95000"/>
                    <a:lumOff val="5000"/>
                  </a:prstClr>
                </a:solidFill>
              </a:rPr>
              <a:t> </a:t>
            </a:r>
          </a:p>
          <a:p>
            <a:pPr>
              <a:spcBef>
                <a:spcPts val="0"/>
              </a:spcBef>
              <a:spcAft>
                <a:spcPts val="0"/>
              </a:spcAft>
            </a:pPr>
            <a:endParaRPr lang="en-US" sz="1100" dirty="0">
              <a:solidFill>
                <a:prstClr val="black">
                  <a:lumMod val="95000"/>
                  <a:lumOff val="5000"/>
                </a:prstClr>
              </a:solidFill>
            </a:endParaRPr>
          </a:p>
          <a:p>
            <a:pPr>
              <a:lnSpc>
                <a:spcPct val="100000"/>
              </a:lnSpc>
              <a:spcBef>
                <a:spcPts val="0"/>
              </a:spcBef>
              <a:spcAft>
                <a:spcPts val="0"/>
              </a:spcAft>
              <a:defRPr/>
            </a:pPr>
            <a:r>
              <a:rPr lang="en-US" sz="1800" b="1" dirty="0">
                <a:solidFill>
                  <a:prstClr val="black">
                    <a:lumMod val="95000"/>
                    <a:lumOff val="5000"/>
                  </a:prstClr>
                </a:solidFill>
              </a:rPr>
              <a:t>County Concern</a:t>
            </a:r>
          </a:p>
          <a:p>
            <a:pPr>
              <a:lnSpc>
                <a:spcPct val="100000"/>
              </a:lnSpc>
              <a:spcBef>
                <a:spcPts val="0"/>
              </a:spcBef>
              <a:spcAft>
                <a:spcPts val="0"/>
              </a:spcAft>
              <a:defRPr/>
            </a:pPr>
            <a:r>
              <a:rPr lang="en-US" sz="1600" dirty="0">
                <a:solidFill>
                  <a:prstClr val="black">
                    <a:lumMod val="95000"/>
                    <a:lumOff val="5000"/>
                  </a:prstClr>
                </a:solidFill>
              </a:rPr>
              <a:t>Designing and implementing the SSA Cost of Living Adjustment (COLA) system changes based on the final state letter may cause implementation to occur after the policy effective date.  Implementing after the policy effective date may result in increased manual processing for the counties.</a:t>
            </a:r>
          </a:p>
          <a:p>
            <a:pPr marL="457200" lvl="1" indent="0">
              <a:lnSpc>
                <a:spcPct val="100000"/>
              </a:lnSpc>
              <a:spcBef>
                <a:spcPts val="600"/>
              </a:spcBef>
              <a:buNone/>
              <a:defRPr/>
            </a:pPr>
            <a:endParaRPr lang="en-US" sz="1500" dirty="0">
              <a:solidFill>
                <a:prstClr val="black">
                  <a:lumMod val="95000"/>
                  <a:lumOff val="5000"/>
                </a:prstClr>
              </a:solidFill>
            </a:endParaRPr>
          </a:p>
          <a:p>
            <a:pPr>
              <a:lnSpc>
                <a:spcPct val="100000"/>
              </a:lnSpc>
              <a:spcBef>
                <a:spcPts val="600"/>
              </a:spcBef>
              <a:defRPr/>
            </a:pPr>
            <a:endParaRPr lang="en-US" sz="1600" dirty="0">
              <a:solidFill>
                <a:prstClr val="black">
                  <a:lumMod val="95000"/>
                  <a:lumOff val="5000"/>
                </a:prstClr>
              </a:solidFill>
            </a:endParaRPr>
          </a:p>
        </p:txBody>
      </p:sp>
      <p:sp>
        <p:nvSpPr>
          <p:cNvPr id="2" name="Slide Number Placeholder 1">
            <a:extLst>
              <a:ext uri="{FF2B5EF4-FFF2-40B4-BE49-F238E27FC236}">
                <a16:creationId xmlns:a16="http://schemas.microsoft.com/office/drawing/2014/main" id="{138135F6-FEED-450D-8DB7-76D988586F01}"/>
              </a:ext>
            </a:extLst>
          </p:cNvPr>
          <p:cNvSpPr>
            <a:spLocks noGrp="1"/>
          </p:cNvSpPr>
          <p:nvPr>
            <p:ph type="sldNum" sz="quarter" idx="12"/>
          </p:nvPr>
        </p:nvSpPr>
        <p:spPr/>
        <p:txBody>
          <a:bodyPr/>
          <a:lstStyle/>
          <a:p>
            <a:fld id="{C20372A8-36C0-474D-8B88-FD44E404F49B}" type="slidenum">
              <a:rPr lang="en-US" smtClean="0"/>
              <a:pPr/>
              <a:t>48</a:t>
            </a:fld>
            <a:endParaRPr lang="en-US" dirty="0"/>
          </a:p>
        </p:txBody>
      </p:sp>
      <p:sp>
        <p:nvSpPr>
          <p:cNvPr id="4" name="Rectangle 3">
            <a:extLst>
              <a:ext uri="{FF2B5EF4-FFF2-40B4-BE49-F238E27FC236}">
                <a16:creationId xmlns:a16="http://schemas.microsoft.com/office/drawing/2014/main" id="{56C109BB-CBF2-4242-807B-B2483AE87EA0}"/>
              </a:ext>
            </a:extLst>
          </p:cNvPr>
          <p:cNvSpPr/>
          <p:nvPr/>
        </p:nvSpPr>
        <p:spPr>
          <a:xfrm>
            <a:off x="3025583" y="371667"/>
            <a:ext cx="1475981" cy="461665"/>
          </a:xfrm>
          <a:prstGeom prst="rect">
            <a:avLst/>
          </a:prstGeom>
        </p:spPr>
        <p:txBody>
          <a:bodyPr wrap="none">
            <a:spAutoFit/>
          </a:bodyPr>
          <a:lstStyle/>
          <a:p>
            <a:r>
              <a:rPr lang="en-US" sz="2400" dirty="0"/>
              <a:t>Draft ACLs</a:t>
            </a:r>
          </a:p>
        </p:txBody>
      </p:sp>
    </p:spTree>
    <p:extLst>
      <p:ext uri="{BB962C8B-B14F-4D97-AF65-F5344CB8AC3E}">
        <p14:creationId xmlns:p14="http://schemas.microsoft.com/office/powerpoint/2010/main" val="2959135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944A37-F6DF-4CF2-ADCA-5CB2768A926C}"/>
              </a:ext>
            </a:extLst>
          </p:cNvPr>
          <p:cNvSpPr>
            <a:spLocks noGrp="1"/>
          </p:cNvSpPr>
          <p:nvPr>
            <p:ph idx="1"/>
          </p:nvPr>
        </p:nvSpPr>
        <p:spPr/>
        <p:txBody>
          <a:bodyPr>
            <a:normAutofit/>
          </a:bodyPr>
          <a:lstStyle/>
          <a:p>
            <a:pPr marL="457200" lvl="1" indent="0">
              <a:lnSpc>
                <a:spcPct val="100000"/>
              </a:lnSpc>
              <a:spcBef>
                <a:spcPts val="600"/>
              </a:spcBef>
              <a:buNone/>
              <a:defRPr/>
            </a:pPr>
            <a:endParaRPr lang="en-US" sz="1500" dirty="0">
              <a:solidFill>
                <a:prstClr val="black">
                  <a:lumMod val="95000"/>
                  <a:lumOff val="5000"/>
                </a:prstClr>
              </a:solidFill>
            </a:endParaRPr>
          </a:p>
          <a:p>
            <a:pPr>
              <a:lnSpc>
                <a:spcPct val="100000"/>
              </a:lnSpc>
              <a:spcBef>
                <a:spcPts val="600"/>
              </a:spcBef>
              <a:defRPr/>
            </a:pPr>
            <a:r>
              <a:rPr lang="en-US" sz="1800" dirty="0">
                <a:solidFill>
                  <a:prstClr val="black">
                    <a:lumMod val="95000"/>
                    <a:lumOff val="5000"/>
                  </a:prstClr>
                </a:solidFill>
              </a:rPr>
              <a:t>Reasons the design of COLA SCRs are based on final published policy instead of federal policy or draft state letters include:</a:t>
            </a:r>
          </a:p>
          <a:p>
            <a:pPr lvl="1">
              <a:lnSpc>
                <a:spcPct val="100000"/>
              </a:lnSpc>
              <a:spcBef>
                <a:spcPts val="600"/>
              </a:spcBef>
              <a:buFont typeface="Arial" panose="020B0604020202020204" pitchFamily="34" charset="0"/>
              <a:buChar char="•"/>
              <a:defRPr/>
            </a:pPr>
            <a:r>
              <a:rPr lang="en-US" dirty="0">
                <a:solidFill>
                  <a:prstClr val="black">
                    <a:lumMod val="95000"/>
                    <a:lumOff val="5000"/>
                  </a:prstClr>
                </a:solidFill>
              </a:rPr>
              <a:t>Federal letters do not provide sufficient information for all programs. Design based on the federal letter may not be complete pending the state determination of following, which are included in the state policy letter:</a:t>
            </a:r>
          </a:p>
          <a:p>
            <a:pPr lvl="3">
              <a:lnSpc>
                <a:spcPct val="100000"/>
              </a:lnSpc>
              <a:spcBef>
                <a:spcPts val="600"/>
              </a:spcBef>
              <a:buFont typeface="Courier New" panose="02070309020205020404" pitchFamily="49" charset="0"/>
              <a:buChar char="o"/>
              <a:defRPr/>
            </a:pPr>
            <a:r>
              <a:rPr lang="en-US" sz="1800" dirty="0">
                <a:solidFill>
                  <a:prstClr val="black">
                    <a:lumMod val="95000"/>
                    <a:lumOff val="5000"/>
                  </a:prstClr>
                </a:solidFill>
              </a:rPr>
              <a:t>Medicare information for SSA COLA</a:t>
            </a:r>
          </a:p>
          <a:p>
            <a:pPr lvl="3">
              <a:lnSpc>
                <a:spcPct val="100000"/>
              </a:lnSpc>
              <a:spcBef>
                <a:spcPts val="600"/>
              </a:spcBef>
              <a:buFont typeface="Courier New" panose="02070309020205020404" pitchFamily="49" charset="0"/>
              <a:buChar char="o"/>
              <a:defRPr/>
            </a:pPr>
            <a:r>
              <a:rPr lang="en-US" sz="1800" dirty="0">
                <a:solidFill>
                  <a:prstClr val="black">
                    <a:lumMod val="95000"/>
                    <a:lumOff val="5000"/>
                  </a:prstClr>
                </a:solidFill>
              </a:rPr>
              <a:t>Pickle multiplier</a:t>
            </a:r>
          </a:p>
          <a:p>
            <a:pPr lvl="3">
              <a:lnSpc>
                <a:spcPct val="100000"/>
              </a:lnSpc>
              <a:spcBef>
                <a:spcPts val="600"/>
              </a:spcBef>
              <a:buFont typeface="Courier New" panose="02070309020205020404" pitchFamily="49" charset="0"/>
              <a:buChar char="o"/>
              <a:defRPr/>
            </a:pPr>
            <a:r>
              <a:rPr lang="en-US" sz="1800" dirty="0">
                <a:solidFill>
                  <a:prstClr val="black">
                    <a:lumMod val="95000"/>
                    <a:lumOff val="5000"/>
                  </a:prstClr>
                </a:solidFill>
              </a:rPr>
              <a:t>SSP amounts</a:t>
            </a:r>
          </a:p>
          <a:p>
            <a:pPr lvl="3">
              <a:lnSpc>
                <a:spcPct val="100000"/>
              </a:lnSpc>
              <a:spcBef>
                <a:spcPts val="600"/>
              </a:spcBef>
              <a:buFont typeface="Courier New" panose="02070309020205020404" pitchFamily="49" charset="0"/>
              <a:buChar char="o"/>
              <a:defRPr/>
            </a:pPr>
            <a:r>
              <a:rPr lang="en-US" sz="1800" dirty="0">
                <a:solidFill>
                  <a:prstClr val="black">
                    <a:lumMod val="95000"/>
                    <a:lumOff val="5000"/>
                  </a:prstClr>
                </a:solidFill>
              </a:rPr>
              <a:t>Utility allowance (SUA, TUA, LUA) for CalFresh COLA </a:t>
            </a:r>
          </a:p>
          <a:p>
            <a:pPr lvl="1">
              <a:lnSpc>
                <a:spcPct val="100000"/>
              </a:lnSpc>
              <a:spcBef>
                <a:spcPts val="600"/>
              </a:spcBef>
              <a:buFont typeface="Arial" panose="020B0604020202020204" pitchFamily="34" charset="0"/>
              <a:buChar char="•"/>
              <a:defRPr/>
            </a:pPr>
            <a:r>
              <a:rPr lang="en-US" dirty="0">
                <a:solidFill>
                  <a:prstClr val="black">
                    <a:lumMod val="95000"/>
                    <a:lumOff val="5000"/>
                  </a:prstClr>
                </a:solidFill>
              </a:rPr>
              <a:t>The state may need to modify state policy to account for federal changes</a:t>
            </a:r>
          </a:p>
          <a:p>
            <a:pPr lvl="1">
              <a:lnSpc>
                <a:spcPct val="100000"/>
              </a:lnSpc>
              <a:spcBef>
                <a:spcPts val="600"/>
              </a:spcBef>
              <a:buFont typeface="Arial" panose="020B0604020202020204" pitchFamily="34" charset="0"/>
              <a:buChar char="•"/>
              <a:defRPr/>
            </a:pPr>
            <a:r>
              <a:rPr lang="en-US" dirty="0">
                <a:solidFill>
                  <a:prstClr val="black">
                    <a:lumMod val="95000"/>
                    <a:lumOff val="5000"/>
                  </a:prstClr>
                </a:solidFill>
              </a:rPr>
              <a:t>State policy not finalized and may change between the draft and final letters</a:t>
            </a:r>
          </a:p>
        </p:txBody>
      </p:sp>
      <p:sp>
        <p:nvSpPr>
          <p:cNvPr id="2" name="Slide Number Placeholder 1">
            <a:extLst>
              <a:ext uri="{FF2B5EF4-FFF2-40B4-BE49-F238E27FC236}">
                <a16:creationId xmlns:a16="http://schemas.microsoft.com/office/drawing/2014/main" id="{138135F6-FEED-450D-8DB7-76D988586F01}"/>
              </a:ext>
            </a:extLst>
          </p:cNvPr>
          <p:cNvSpPr>
            <a:spLocks noGrp="1"/>
          </p:cNvSpPr>
          <p:nvPr>
            <p:ph type="sldNum" sz="quarter" idx="12"/>
          </p:nvPr>
        </p:nvSpPr>
        <p:spPr/>
        <p:txBody>
          <a:bodyPr/>
          <a:lstStyle/>
          <a:p>
            <a:fld id="{C20372A8-36C0-474D-8B88-FD44E404F49B}" type="slidenum">
              <a:rPr lang="en-US" smtClean="0"/>
              <a:pPr/>
              <a:t>49</a:t>
            </a:fld>
            <a:endParaRPr lang="en-US" dirty="0"/>
          </a:p>
        </p:txBody>
      </p:sp>
      <p:sp>
        <p:nvSpPr>
          <p:cNvPr id="4" name="Rectangle 3">
            <a:extLst>
              <a:ext uri="{FF2B5EF4-FFF2-40B4-BE49-F238E27FC236}">
                <a16:creationId xmlns:a16="http://schemas.microsoft.com/office/drawing/2014/main" id="{B7A885FA-CF79-47CF-BAE4-27AC33A967CF}"/>
              </a:ext>
            </a:extLst>
          </p:cNvPr>
          <p:cNvSpPr/>
          <p:nvPr/>
        </p:nvSpPr>
        <p:spPr>
          <a:xfrm>
            <a:off x="3025583" y="371667"/>
            <a:ext cx="1475981" cy="461665"/>
          </a:xfrm>
          <a:prstGeom prst="rect">
            <a:avLst/>
          </a:prstGeom>
        </p:spPr>
        <p:txBody>
          <a:bodyPr wrap="none">
            <a:spAutoFit/>
          </a:bodyPr>
          <a:lstStyle/>
          <a:p>
            <a:r>
              <a:rPr lang="en-US" sz="2400" dirty="0"/>
              <a:t>Draft ACLs</a:t>
            </a:r>
          </a:p>
        </p:txBody>
      </p:sp>
    </p:spTree>
    <p:extLst>
      <p:ext uri="{BB962C8B-B14F-4D97-AF65-F5344CB8AC3E}">
        <p14:creationId xmlns:p14="http://schemas.microsoft.com/office/powerpoint/2010/main" val="383469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F4F6DC-EE36-4482-9643-44F588C5F346}"/>
              </a:ext>
            </a:extLst>
          </p:cNvPr>
          <p:cNvSpPr>
            <a:spLocks noGrp="1"/>
          </p:cNvSpPr>
          <p:nvPr>
            <p:ph idx="1"/>
          </p:nvPr>
        </p:nvSpPr>
        <p:spPr>
          <a:xfrm>
            <a:off x="2849880" y="2605617"/>
            <a:ext cx="5989320" cy="1926166"/>
          </a:xfrm>
        </p:spPr>
        <p:txBody>
          <a:bodyPr>
            <a:normAutofit/>
          </a:bodyPr>
          <a:lstStyle/>
          <a:p>
            <a:pPr algn="ctr"/>
            <a:r>
              <a:rPr lang="en-US" sz="4000" dirty="0">
                <a:solidFill>
                  <a:srgbClr val="0070C0"/>
                </a:solidFill>
              </a:rPr>
              <a:t>Informational Items</a:t>
            </a:r>
          </a:p>
        </p:txBody>
      </p:sp>
      <p:sp>
        <p:nvSpPr>
          <p:cNvPr id="2" name="Slide Number Placeholder 1">
            <a:extLst>
              <a:ext uri="{FF2B5EF4-FFF2-40B4-BE49-F238E27FC236}">
                <a16:creationId xmlns:a16="http://schemas.microsoft.com/office/drawing/2014/main" id="{AC4CC541-8CF5-49B1-ABF4-5825D70490CB}"/>
              </a:ext>
            </a:extLst>
          </p:cNvPr>
          <p:cNvSpPr>
            <a:spLocks noGrp="1"/>
          </p:cNvSpPr>
          <p:nvPr>
            <p:ph type="sldNum" sz="quarter" idx="12"/>
          </p:nvPr>
        </p:nvSpPr>
        <p:spPr/>
        <p:txBody>
          <a:bodyPr/>
          <a:lstStyle/>
          <a:p>
            <a:fld id="{C20372A8-36C0-474D-8B88-FD44E404F49B}" type="slidenum">
              <a:rPr lang="en-US" smtClean="0"/>
              <a:t>5</a:t>
            </a:fld>
            <a:endParaRPr lang="en-US" dirty="0"/>
          </a:p>
        </p:txBody>
      </p:sp>
    </p:spTree>
    <p:extLst>
      <p:ext uri="{BB962C8B-B14F-4D97-AF65-F5344CB8AC3E}">
        <p14:creationId xmlns:p14="http://schemas.microsoft.com/office/powerpoint/2010/main" val="29048865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8135F6-FEED-450D-8DB7-76D988586F01}"/>
              </a:ext>
            </a:extLst>
          </p:cNvPr>
          <p:cNvSpPr>
            <a:spLocks noGrp="1"/>
          </p:cNvSpPr>
          <p:nvPr>
            <p:ph type="sldNum" sz="quarter" idx="12"/>
          </p:nvPr>
        </p:nvSpPr>
        <p:spPr/>
        <p:txBody>
          <a:bodyPr/>
          <a:lstStyle/>
          <a:p>
            <a:fld id="{C20372A8-36C0-474D-8B88-FD44E404F49B}" type="slidenum">
              <a:rPr lang="en-US" smtClean="0"/>
              <a:pPr/>
              <a:t>50</a:t>
            </a:fld>
            <a:endParaRPr lang="en-US" dirty="0"/>
          </a:p>
        </p:txBody>
      </p:sp>
      <p:sp>
        <p:nvSpPr>
          <p:cNvPr id="4" name="Content Placeholder 3">
            <a:extLst>
              <a:ext uri="{FF2B5EF4-FFF2-40B4-BE49-F238E27FC236}">
                <a16:creationId xmlns:a16="http://schemas.microsoft.com/office/drawing/2014/main" id="{AE7A2468-8466-405E-B1E7-69ED0A2352BC}"/>
              </a:ext>
            </a:extLst>
          </p:cNvPr>
          <p:cNvSpPr>
            <a:spLocks noGrp="1"/>
          </p:cNvSpPr>
          <p:nvPr>
            <p:ph idx="1"/>
          </p:nvPr>
        </p:nvSpPr>
        <p:spPr/>
        <p:txBody>
          <a:bodyPr>
            <a:normAutofit fontScale="92500" lnSpcReduction="10000"/>
          </a:bodyPr>
          <a:lstStyle/>
          <a:p>
            <a:pPr>
              <a:lnSpc>
                <a:spcPct val="100000"/>
              </a:lnSpc>
              <a:spcBef>
                <a:spcPts val="600"/>
              </a:spcBef>
              <a:defRPr/>
            </a:pPr>
            <a:r>
              <a:rPr lang="en-US" sz="1900" b="1" dirty="0">
                <a:solidFill>
                  <a:prstClr val="black">
                    <a:lumMod val="95000"/>
                    <a:lumOff val="5000"/>
                  </a:prstClr>
                </a:solidFill>
              </a:rPr>
              <a:t>Risks</a:t>
            </a:r>
          </a:p>
          <a:p>
            <a:pPr>
              <a:lnSpc>
                <a:spcPct val="100000"/>
              </a:lnSpc>
              <a:spcBef>
                <a:spcPts val="600"/>
              </a:spcBef>
              <a:defRPr/>
            </a:pPr>
            <a:r>
              <a:rPr lang="en-US" sz="1600" dirty="0">
                <a:solidFill>
                  <a:prstClr val="black">
                    <a:lumMod val="95000"/>
                    <a:lumOff val="5000"/>
                  </a:prstClr>
                </a:solidFill>
              </a:rPr>
              <a:t>The risks associated to implementing system changes and running batch EDBC based on the federal letter or draft state policy letter if it differs from the final published state policy letter are: </a:t>
            </a:r>
          </a:p>
          <a:p>
            <a:pPr lvl="1">
              <a:lnSpc>
                <a:spcPct val="100000"/>
              </a:lnSpc>
              <a:spcBef>
                <a:spcPts val="600"/>
              </a:spcBef>
              <a:buFont typeface="Arial" panose="020B0604020202020204" pitchFamily="34" charset="0"/>
              <a:buChar char="•"/>
              <a:defRPr/>
            </a:pPr>
            <a:r>
              <a:rPr lang="en-US" sz="1600" dirty="0">
                <a:solidFill>
                  <a:prstClr val="black">
                    <a:lumMod val="95000"/>
                    <a:lumOff val="5000"/>
                  </a:prstClr>
                </a:solidFill>
              </a:rPr>
              <a:t>Incorrect Notices of Action</a:t>
            </a:r>
          </a:p>
          <a:p>
            <a:pPr lvl="1">
              <a:lnSpc>
                <a:spcPct val="100000"/>
              </a:lnSpc>
              <a:spcBef>
                <a:spcPts val="600"/>
              </a:spcBef>
              <a:buFont typeface="Arial" panose="020B0604020202020204" pitchFamily="34" charset="0"/>
              <a:buChar char="•"/>
              <a:defRPr/>
            </a:pPr>
            <a:r>
              <a:rPr lang="en-US" sz="1600" dirty="0">
                <a:solidFill>
                  <a:prstClr val="black">
                    <a:lumMod val="95000"/>
                    <a:lumOff val="5000"/>
                  </a:prstClr>
                </a:solidFill>
              </a:rPr>
              <a:t>Increased postage and print costs</a:t>
            </a:r>
          </a:p>
          <a:p>
            <a:pPr lvl="1">
              <a:lnSpc>
                <a:spcPct val="100000"/>
              </a:lnSpc>
              <a:spcBef>
                <a:spcPts val="600"/>
              </a:spcBef>
              <a:buFont typeface="Arial" panose="020B0604020202020204" pitchFamily="34" charset="0"/>
              <a:buChar char="•"/>
              <a:defRPr/>
            </a:pPr>
            <a:r>
              <a:rPr lang="en-US" sz="1600" dirty="0">
                <a:solidFill>
                  <a:prstClr val="black">
                    <a:lumMod val="95000"/>
                    <a:lumOff val="5000"/>
                  </a:prstClr>
                </a:solidFill>
              </a:rPr>
              <a:t>Overpayments/Over issuance and the manual processing required to address the recovery accounts</a:t>
            </a:r>
          </a:p>
          <a:p>
            <a:pPr>
              <a:lnSpc>
                <a:spcPct val="100000"/>
              </a:lnSpc>
              <a:spcBef>
                <a:spcPts val="600"/>
              </a:spcBef>
              <a:defRPr/>
            </a:pPr>
            <a:r>
              <a:rPr lang="en-US" sz="1900" b="1" dirty="0">
                <a:solidFill>
                  <a:prstClr val="black">
                    <a:lumMod val="95000"/>
                    <a:lumOff val="5000"/>
                  </a:prstClr>
                </a:solidFill>
              </a:rPr>
              <a:t>Scheduling Constraints</a:t>
            </a:r>
          </a:p>
          <a:p>
            <a:pPr>
              <a:lnSpc>
                <a:spcPct val="100000"/>
              </a:lnSpc>
              <a:spcBef>
                <a:spcPts val="600"/>
              </a:spcBef>
              <a:defRPr/>
            </a:pPr>
            <a:r>
              <a:rPr lang="en-US" sz="1800" dirty="0">
                <a:solidFill>
                  <a:prstClr val="black">
                    <a:lumMod val="95000"/>
                    <a:lumOff val="5000"/>
                  </a:prstClr>
                </a:solidFill>
              </a:rPr>
              <a:t>The</a:t>
            </a:r>
            <a:r>
              <a:rPr lang="en-US" sz="1600" dirty="0">
                <a:solidFill>
                  <a:prstClr val="black">
                    <a:lumMod val="95000"/>
                    <a:lumOff val="5000"/>
                  </a:prstClr>
                </a:solidFill>
              </a:rPr>
              <a:t> project must consider the following when scheduling a batch EDBC process:</a:t>
            </a:r>
          </a:p>
          <a:p>
            <a:pPr lvl="1">
              <a:lnSpc>
                <a:spcPct val="100000"/>
              </a:lnSpc>
              <a:spcBef>
                <a:spcPts val="600"/>
              </a:spcBef>
              <a:buFont typeface="Arial" panose="020B0604020202020204" pitchFamily="34" charset="0"/>
              <a:buChar char="•"/>
              <a:defRPr/>
            </a:pPr>
            <a:r>
              <a:rPr lang="en-US" sz="1600" dirty="0">
                <a:solidFill>
                  <a:prstClr val="black">
                    <a:lumMod val="95000"/>
                    <a:lumOff val="5000"/>
                  </a:prstClr>
                </a:solidFill>
              </a:rPr>
              <a:t>Programs (e.g. CW, CF, MC) to be included in the batch EDBC process</a:t>
            </a:r>
          </a:p>
          <a:p>
            <a:pPr lvl="1">
              <a:lnSpc>
                <a:spcPct val="100000"/>
              </a:lnSpc>
              <a:spcBef>
                <a:spcPts val="600"/>
              </a:spcBef>
              <a:buFont typeface="Arial" panose="020B0604020202020204" pitchFamily="34" charset="0"/>
              <a:buChar char="•"/>
              <a:defRPr/>
            </a:pPr>
            <a:r>
              <a:rPr lang="en-US" sz="1600" dirty="0">
                <a:solidFill>
                  <a:prstClr val="black">
                    <a:lumMod val="95000"/>
                    <a:lumOff val="5000"/>
                  </a:prstClr>
                </a:solidFill>
              </a:rPr>
              <a:t>Execution time for queries to target the impacted cases</a:t>
            </a:r>
          </a:p>
          <a:p>
            <a:pPr lvl="1">
              <a:lnSpc>
                <a:spcPct val="100000"/>
              </a:lnSpc>
              <a:spcBef>
                <a:spcPts val="600"/>
              </a:spcBef>
              <a:buFont typeface="Arial" panose="020B0604020202020204" pitchFamily="34" charset="0"/>
              <a:buChar char="•"/>
              <a:defRPr/>
            </a:pPr>
            <a:r>
              <a:rPr lang="en-US" sz="1600" dirty="0">
                <a:solidFill>
                  <a:prstClr val="black">
                    <a:lumMod val="95000"/>
                    <a:lumOff val="5000"/>
                  </a:prstClr>
                </a:solidFill>
              </a:rPr>
              <a:t>Time to allow the print vendor to print notices and USPS to pick up</a:t>
            </a:r>
          </a:p>
          <a:p>
            <a:pPr lvl="1">
              <a:lnSpc>
                <a:spcPct val="100000"/>
              </a:lnSpc>
              <a:spcBef>
                <a:spcPts val="600"/>
              </a:spcBef>
              <a:buFont typeface="Arial" panose="020B0604020202020204" pitchFamily="34" charset="0"/>
              <a:buChar char="•"/>
              <a:defRPr/>
            </a:pPr>
            <a:r>
              <a:rPr lang="en-US" sz="1600" dirty="0">
                <a:solidFill>
                  <a:prstClr val="black">
                    <a:lumMod val="95000"/>
                    <a:lumOff val="5000"/>
                  </a:prstClr>
                </a:solidFill>
              </a:rPr>
              <a:t>10-day timely notice</a:t>
            </a:r>
          </a:p>
          <a:p>
            <a:pPr lvl="1">
              <a:lnSpc>
                <a:spcPct val="100000"/>
              </a:lnSpc>
              <a:spcBef>
                <a:spcPts val="600"/>
              </a:spcBef>
              <a:buFont typeface="Arial" panose="020B0604020202020204" pitchFamily="34" charset="0"/>
              <a:buChar char="•"/>
              <a:defRPr/>
            </a:pPr>
            <a:r>
              <a:rPr lang="en-US" sz="1600" dirty="0">
                <a:solidFill>
                  <a:prstClr val="black">
                    <a:lumMod val="95000"/>
                    <a:lumOff val="5000"/>
                  </a:prstClr>
                </a:solidFill>
              </a:rPr>
              <a:t>Main payroll dates, which are different between Prospective and Retrospective programs</a:t>
            </a:r>
          </a:p>
          <a:p>
            <a:pPr lvl="1">
              <a:lnSpc>
                <a:spcPct val="100000"/>
              </a:lnSpc>
              <a:spcBef>
                <a:spcPts val="600"/>
              </a:spcBef>
              <a:buFont typeface="Arial" panose="020B0604020202020204" pitchFamily="34" charset="0"/>
              <a:buChar char="•"/>
              <a:defRPr/>
            </a:pPr>
            <a:r>
              <a:rPr lang="en-US" sz="1600" dirty="0">
                <a:solidFill>
                  <a:prstClr val="black">
                    <a:lumMod val="95000"/>
                    <a:lumOff val="5000"/>
                  </a:prstClr>
                </a:solidFill>
              </a:rPr>
              <a:t>Impact on existing nightly Batch processing</a:t>
            </a:r>
          </a:p>
          <a:p>
            <a:pPr lvl="1">
              <a:lnSpc>
                <a:spcPct val="100000"/>
              </a:lnSpc>
              <a:spcBef>
                <a:spcPts val="600"/>
              </a:spcBef>
              <a:buFont typeface="Arial" panose="020B0604020202020204" pitchFamily="34" charset="0"/>
              <a:buChar char="•"/>
              <a:defRPr/>
            </a:pPr>
            <a:r>
              <a:rPr lang="en-US" sz="1600" dirty="0">
                <a:solidFill>
                  <a:prstClr val="black">
                    <a:lumMod val="95000"/>
                    <a:lumOff val="5000"/>
                  </a:prstClr>
                </a:solidFill>
              </a:rPr>
              <a:t>System test teams capacity to adequately test system changes</a:t>
            </a:r>
          </a:p>
          <a:p>
            <a:pPr lvl="1">
              <a:lnSpc>
                <a:spcPct val="100000"/>
              </a:lnSpc>
              <a:spcBef>
                <a:spcPts val="600"/>
              </a:spcBef>
              <a:buFont typeface="Arial" panose="020B0604020202020204" pitchFamily="34" charset="0"/>
              <a:buChar char="•"/>
              <a:defRPr/>
            </a:pPr>
            <a:r>
              <a:rPr lang="en-US" sz="1600" dirty="0">
                <a:solidFill>
                  <a:prstClr val="black">
                    <a:lumMod val="95000"/>
                    <a:lumOff val="5000"/>
                  </a:prstClr>
                </a:solidFill>
              </a:rPr>
              <a:t>Previously scheduled system changes/major releases</a:t>
            </a:r>
          </a:p>
          <a:p>
            <a:pPr lvl="1">
              <a:lnSpc>
                <a:spcPct val="100000"/>
              </a:lnSpc>
              <a:spcBef>
                <a:spcPts val="600"/>
              </a:spcBef>
              <a:buFont typeface="Arial" panose="020B0604020202020204" pitchFamily="34" charset="0"/>
              <a:buChar char="•"/>
              <a:defRPr/>
            </a:pPr>
            <a:endParaRPr lang="en-US" sz="1500" dirty="0">
              <a:solidFill>
                <a:prstClr val="black">
                  <a:lumMod val="95000"/>
                  <a:lumOff val="5000"/>
                </a:prstClr>
              </a:solidFill>
            </a:endParaRPr>
          </a:p>
          <a:p>
            <a:pPr lvl="1">
              <a:lnSpc>
                <a:spcPct val="100000"/>
              </a:lnSpc>
              <a:spcBef>
                <a:spcPts val="600"/>
              </a:spcBef>
              <a:defRPr/>
            </a:pPr>
            <a:endParaRPr lang="en-US" sz="1500" dirty="0">
              <a:solidFill>
                <a:prstClr val="black">
                  <a:lumMod val="95000"/>
                  <a:lumOff val="5000"/>
                </a:prstClr>
              </a:solidFill>
            </a:endParaRPr>
          </a:p>
          <a:p>
            <a:endParaRPr lang="en-US" dirty="0"/>
          </a:p>
        </p:txBody>
      </p:sp>
      <p:sp>
        <p:nvSpPr>
          <p:cNvPr id="5" name="Rectangle 4">
            <a:extLst>
              <a:ext uri="{FF2B5EF4-FFF2-40B4-BE49-F238E27FC236}">
                <a16:creationId xmlns:a16="http://schemas.microsoft.com/office/drawing/2014/main" id="{8BFE65AB-8296-4744-965F-5BB0B4D8AB04}"/>
              </a:ext>
            </a:extLst>
          </p:cNvPr>
          <p:cNvSpPr/>
          <p:nvPr/>
        </p:nvSpPr>
        <p:spPr>
          <a:xfrm>
            <a:off x="3025583" y="371667"/>
            <a:ext cx="1475981" cy="461665"/>
          </a:xfrm>
          <a:prstGeom prst="rect">
            <a:avLst/>
          </a:prstGeom>
        </p:spPr>
        <p:txBody>
          <a:bodyPr wrap="none">
            <a:spAutoFit/>
          </a:bodyPr>
          <a:lstStyle/>
          <a:p>
            <a:r>
              <a:rPr lang="en-US" sz="2400" dirty="0"/>
              <a:t>Draft ACLs</a:t>
            </a:r>
          </a:p>
        </p:txBody>
      </p:sp>
    </p:spTree>
    <p:extLst>
      <p:ext uri="{BB962C8B-B14F-4D97-AF65-F5344CB8AC3E}">
        <p14:creationId xmlns:p14="http://schemas.microsoft.com/office/powerpoint/2010/main" val="1360711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8135F6-FEED-450D-8DB7-76D988586F01}"/>
              </a:ext>
            </a:extLst>
          </p:cNvPr>
          <p:cNvSpPr>
            <a:spLocks noGrp="1"/>
          </p:cNvSpPr>
          <p:nvPr>
            <p:ph type="sldNum" sz="quarter" idx="12"/>
          </p:nvPr>
        </p:nvSpPr>
        <p:spPr/>
        <p:txBody>
          <a:bodyPr/>
          <a:lstStyle/>
          <a:p>
            <a:fld id="{C20372A8-36C0-474D-8B88-FD44E404F49B}" type="slidenum">
              <a:rPr lang="en-US" smtClean="0"/>
              <a:pPr/>
              <a:t>51</a:t>
            </a:fld>
            <a:endParaRPr lang="en-US" dirty="0"/>
          </a:p>
        </p:txBody>
      </p:sp>
      <p:sp>
        <p:nvSpPr>
          <p:cNvPr id="5" name="Content Placeholder 4">
            <a:extLst>
              <a:ext uri="{FF2B5EF4-FFF2-40B4-BE49-F238E27FC236}">
                <a16:creationId xmlns:a16="http://schemas.microsoft.com/office/drawing/2014/main" id="{E6E9AB03-C3EC-441D-A8BF-81B38DA6398A}"/>
              </a:ext>
            </a:extLst>
          </p:cNvPr>
          <p:cNvSpPr>
            <a:spLocks noGrp="1"/>
          </p:cNvSpPr>
          <p:nvPr>
            <p:ph idx="1"/>
          </p:nvPr>
        </p:nvSpPr>
        <p:spPr/>
        <p:txBody>
          <a:bodyPr>
            <a:normAutofit fontScale="92500" lnSpcReduction="20000"/>
          </a:bodyPr>
          <a:lstStyle/>
          <a:p>
            <a:pPr>
              <a:lnSpc>
                <a:spcPct val="100000"/>
              </a:lnSpc>
              <a:spcBef>
                <a:spcPts val="600"/>
              </a:spcBef>
              <a:defRPr/>
            </a:pPr>
            <a:r>
              <a:rPr lang="en-US" sz="1900" b="1" dirty="0">
                <a:solidFill>
                  <a:prstClr val="black">
                    <a:lumMod val="95000"/>
                    <a:lumOff val="5000"/>
                  </a:prstClr>
                </a:solidFill>
              </a:rPr>
              <a:t>SAWS SSA COLA Notification Timeline</a:t>
            </a:r>
            <a:r>
              <a:rPr lang="en-US" sz="1900" dirty="0">
                <a:solidFill>
                  <a:prstClr val="black">
                    <a:lumMod val="95000"/>
                    <a:lumOff val="5000"/>
                  </a:prstClr>
                </a:solidFill>
              </a:rPr>
              <a:t>:  </a:t>
            </a:r>
          </a:p>
          <a:p>
            <a:pPr>
              <a:lnSpc>
                <a:spcPct val="100000"/>
              </a:lnSpc>
              <a:spcBef>
                <a:spcPts val="600"/>
              </a:spcBef>
              <a:defRPr/>
            </a:pPr>
            <a:r>
              <a:rPr lang="en-US" sz="1900" dirty="0">
                <a:solidFill>
                  <a:prstClr val="black">
                    <a:lumMod val="95000"/>
                    <a:lumOff val="5000"/>
                  </a:prstClr>
                </a:solidFill>
              </a:rPr>
              <a:t>	</a:t>
            </a:r>
          </a:p>
          <a:p>
            <a:pPr>
              <a:lnSpc>
                <a:spcPct val="100000"/>
              </a:lnSpc>
              <a:spcBef>
                <a:spcPts val="600"/>
              </a:spcBef>
              <a:defRPr/>
            </a:pPr>
            <a:r>
              <a:rPr lang="en-US" sz="1900" dirty="0">
                <a:solidFill>
                  <a:prstClr val="black">
                    <a:lumMod val="95000"/>
                    <a:lumOff val="5000"/>
                  </a:prstClr>
                </a:solidFill>
              </a:rPr>
              <a:t>			</a:t>
            </a:r>
          </a:p>
          <a:p>
            <a:pPr marL="201168" lvl="1" indent="0">
              <a:lnSpc>
                <a:spcPct val="100000"/>
              </a:lnSpc>
              <a:spcBef>
                <a:spcPts val="600"/>
              </a:spcBef>
              <a:buNone/>
              <a:defRPr/>
            </a:pPr>
            <a:endParaRPr lang="en-US" sz="1900" dirty="0">
              <a:solidFill>
                <a:prstClr val="black">
                  <a:lumMod val="95000"/>
                  <a:lumOff val="5000"/>
                </a:prstClr>
              </a:solidFill>
            </a:endParaRPr>
          </a:p>
          <a:p>
            <a:pPr marL="0">
              <a:lnSpc>
                <a:spcPct val="100000"/>
              </a:lnSpc>
              <a:spcBef>
                <a:spcPts val="600"/>
              </a:spcBef>
              <a:buNone/>
              <a:defRPr/>
            </a:pPr>
            <a:r>
              <a:rPr lang="en-US" sz="1900" b="1" dirty="0">
                <a:solidFill>
                  <a:prstClr val="black">
                    <a:lumMod val="95000"/>
                    <a:lumOff val="5000"/>
                  </a:prstClr>
                </a:solidFill>
              </a:rPr>
              <a:t>CalACES Committee SSA COLA Review/Approval</a:t>
            </a:r>
          </a:p>
          <a:p>
            <a:pPr marL="0">
              <a:lnSpc>
                <a:spcPct val="100000"/>
              </a:lnSpc>
              <a:spcBef>
                <a:spcPts val="600"/>
              </a:spcBef>
              <a:buNone/>
              <a:defRPr/>
            </a:pPr>
            <a:r>
              <a:rPr lang="en-US" sz="1900" b="1" dirty="0">
                <a:solidFill>
                  <a:prstClr val="black">
                    <a:lumMod val="95000"/>
                    <a:lumOff val="5000"/>
                  </a:prstClr>
                </a:solidFill>
              </a:rPr>
              <a:t>Timeline:</a:t>
            </a:r>
          </a:p>
          <a:p>
            <a:pPr marL="0">
              <a:lnSpc>
                <a:spcPct val="100000"/>
              </a:lnSpc>
              <a:spcBef>
                <a:spcPts val="600"/>
              </a:spcBef>
              <a:buNone/>
              <a:defRPr/>
            </a:pPr>
            <a:r>
              <a:rPr lang="en-US" sz="1900" dirty="0">
                <a:solidFill>
                  <a:prstClr val="black">
                    <a:lumMod val="95000"/>
                    <a:lumOff val="5000"/>
                  </a:prstClr>
                </a:solidFill>
              </a:rPr>
              <a:t>	</a:t>
            </a:r>
          </a:p>
          <a:p>
            <a:pPr marL="0">
              <a:lnSpc>
                <a:spcPct val="100000"/>
              </a:lnSpc>
              <a:spcBef>
                <a:spcPts val="600"/>
              </a:spcBef>
              <a:buNone/>
              <a:defRPr/>
            </a:pPr>
            <a:r>
              <a:rPr lang="en-US" sz="1900" dirty="0">
                <a:solidFill>
                  <a:prstClr val="black">
                    <a:lumMod val="95000"/>
                    <a:lumOff val="5000"/>
                  </a:prstClr>
                </a:solidFill>
              </a:rPr>
              <a:t>	</a:t>
            </a:r>
          </a:p>
          <a:p>
            <a:pPr marL="0">
              <a:lnSpc>
                <a:spcPct val="100000"/>
              </a:lnSpc>
              <a:spcBef>
                <a:spcPts val="600"/>
              </a:spcBef>
              <a:buNone/>
              <a:defRPr/>
            </a:pPr>
            <a:r>
              <a:rPr lang="en-US" sz="1900" dirty="0">
                <a:solidFill>
                  <a:prstClr val="black">
                    <a:lumMod val="95000"/>
                    <a:lumOff val="5000"/>
                  </a:prstClr>
                </a:solidFill>
              </a:rPr>
              <a:t>	</a:t>
            </a:r>
          </a:p>
          <a:p>
            <a:pPr marL="0">
              <a:lnSpc>
                <a:spcPct val="100000"/>
              </a:lnSpc>
              <a:spcBef>
                <a:spcPts val="600"/>
              </a:spcBef>
              <a:buNone/>
              <a:defRPr/>
            </a:pPr>
            <a:r>
              <a:rPr lang="en-US" sz="1900" b="1" dirty="0">
                <a:solidFill>
                  <a:prstClr val="black">
                    <a:lumMod val="95000"/>
                    <a:lumOff val="5000"/>
                  </a:prstClr>
                </a:solidFill>
              </a:rPr>
              <a:t>SSA COLA Implementation Timeline:</a:t>
            </a:r>
          </a:p>
          <a:p>
            <a:pPr marL="0">
              <a:lnSpc>
                <a:spcPct val="100000"/>
              </a:lnSpc>
              <a:spcBef>
                <a:spcPts val="600"/>
              </a:spcBef>
              <a:buNone/>
              <a:defRPr/>
            </a:pPr>
            <a:r>
              <a:rPr lang="en-US" sz="1900" dirty="0">
                <a:solidFill>
                  <a:prstClr val="black">
                    <a:lumMod val="95000"/>
                    <a:lumOff val="5000"/>
                  </a:prstClr>
                </a:solidFill>
              </a:rPr>
              <a:t>					</a:t>
            </a:r>
          </a:p>
          <a:p>
            <a:pPr marL="201168" lvl="1" indent="0">
              <a:lnSpc>
                <a:spcPct val="100000"/>
              </a:lnSpc>
              <a:spcBef>
                <a:spcPts val="600"/>
              </a:spcBef>
              <a:buNone/>
              <a:defRPr/>
            </a:pPr>
            <a:endParaRPr lang="en-US" sz="1900" dirty="0">
              <a:solidFill>
                <a:prstClr val="black">
                  <a:lumMod val="95000"/>
                  <a:lumOff val="5000"/>
                </a:prstClr>
              </a:solidFill>
            </a:endParaRPr>
          </a:p>
          <a:p>
            <a:pPr marL="0">
              <a:lnSpc>
                <a:spcPct val="100000"/>
              </a:lnSpc>
              <a:spcBef>
                <a:spcPts val="600"/>
              </a:spcBef>
              <a:buNone/>
              <a:defRPr/>
            </a:pPr>
            <a:r>
              <a:rPr lang="en-US" sz="1500" b="1" dirty="0">
                <a:solidFill>
                  <a:schemeClr val="tx1"/>
                </a:solidFill>
              </a:rPr>
              <a:t>Note: </a:t>
            </a:r>
            <a:r>
              <a:rPr lang="en-US" sz="1500" dirty="0">
                <a:solidFill>
                  <a:prstClr val="black">
                    <a:lumMod val="95000"/>
                    <a:lumOff val="5000"/>
                  </a:prstClr>
                </a:solidFill>
              </a:rPr>
              <a:t>Design overlapped with Build because the changes were implemented with multiple SCRs. Build started while the design was still ongoing, and prior to committee review because production deployment expedited approval was authorized.</a:t>
            </a:r>
          </a:p>
          <a:p>
            <a:pPr marL="0">
              <a:lnSpc>
                <a:spcPct val="100000"/>
              </a:lnSpc>
              <a:spcBef>
                <a:spcPts val="600"/>
              </a:spcBef>
              <a:buNone/>
              <a:defRPr/>
            </a:pPr>
            <a:endParaRPr lang="en-US" sz="1500" dirty="0">
              <a:solidFill>
                <a:prstClr val="black">
                  <a:lumMod val="95000"/>
                  <a:lumOff val="5000"/>
                </a:prstClr>
              </a:solidFill>
            </a:endParaRPr>
          </a:p>
          <a:p>
            <a:pPr marL="0">
              <a:lnSpc>
                <a:spcPct val="100000"/>
              </a:lnSpc>
              <a:spcBef>
                <a:spcPts val="600"/>
              </a:spcBef>
              <a:buNone/>
              <a:defRPr/>
            </a:pPr>
            <a:r>
              <a:rPr lang="en-US" sz="1500" dirty="0">
                <a:solidFill>
                  <a:prstClr val="black">
                    <a:lumMod val="95000"/>
                    <a:lumOff val="5000"/>
                  </a:prstClr>
                </a:solidFill>
              </a:rPr>
              <a:t>For CW/CF, manual processing was required for January 2019 benefit month to evaluate for potential overpayments/over issuances, due to 10-day noticing requirements. To avoid manual processing for January 2019 benefit month, implementation would have needed to occur in early December 2018, which means final policy is needed in September 2018.</a:t>
            </a:r>
          </a:p>
          <a:p>
            <a:endParaRPr lang="en-US" dirty="0"/>
          </a:p>
        </p:txBody>
      </p:sp>
      <p:graphicFrame>
        <p:nvGraphicFramePr>
          <p:cNvPr id="6" name="Table 5">
            <a:extLst>
              <a:ext uri="{FF2B5EF4-FFF2-40B4-BE49-F238E27FC236}">
                <a16:creationId xmlns:a16="http://schemas.microsoft.com/office/drawing/2014/main" id="{4D380DA7-60E4-4CA0-8E67-57C3AE495220}"/>
              </a:ext>
            </a:extLst>
          </p:cNvPr>
          <p:cNvGraphicFramePr>
            <a:graphicFrameLocks noGrp="1"/>
          </p:cNvGraphicFramePr>
          <p:nvPr>
            <p:extLst/>
          </p:nvPr>
        </p:nvGraphicFramePr>
        <p:xfrm>
          <a:off x="5637180" y="872465"/>
          <a:ext cx="4487335" cy="1075327"/>
        </p:xfrm>
        <a:graphic>
          <a:graphicData uri="http://schemas.openxmlformats.org/drawingml/2006/table">
            <a:tbl>
              <a:tblPr firstRow="1" bandRow="1">
                <a:tableStyleId>{5C22544A-7EE6-4342-B048-85BDC9FD1C3A}</a:tableStyleId>
              </a:tblPr>
              <a:tblGrid>
                <a:gridCol w="886472">
                  <a:extLst>
                    <a:ext uri="{9D8B030D-6E8A-4147-A177-3AD203B41FA5}">
                      <a16:colId xmlns:a16="http://schemas.microsoft.com/office/drawing/2014/main" val="1172554001"/>
                    </a:ext>
                  </a:extLst>
                </a:gridCol>
                <a:gridCol w="3600863">
                  <a:extLst>
                    <a:ext uri="{9D8B030D-6E8A-4147-A177-3AD203B41FA5}">
                      <a16:colId xmlns:a16="http://schemas.microsoft.com/office/drawing/2014/main" val="1623137116"/>
                    </a:ext>
                  </a:extLst>
                </a:gridCol>
              </a:tblGrid>
              <a:tr h="298087">
                <a:tc>
                  <a:txBody>
                    <a:bodyPr/>
                    <a:lstStyle/>
                    <a:p>
                      <a:r>
                        <a:rPr lang="en-US" sz="1100" b="0" dirty="0">
                          <a:solidFill>
                            <a:prstClr val="black">
                              <a:lumMod val="95000"/>
                              <a:lumOff val="5000"/>
                            </a:prstClr>
                          </a:solidFill>
                        </a:rPr>
                        <a:t>10/29/2018</a:t>
                      </a:r>
                      <a:endParaRPr lang="en-US" sz="1100" b="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EAE3"/>
                    </a:solidFill>
                  </a:tcPr>
                </a:tc>
                <a:tc>
                  <a:txBody>
                    <a:bodyPr/>
                    <a:lstStyle/>
                    <a:p>
                      <a:r>
                        <a:rPr lang="en-US" sz="1100" b="0" dirty="0">
                          <a:solidFill>
                            <a:prstClr val="black">
                              <a:lumMod val="95000"/>
                              <a:lumOff val="5000"/>
                            </a:prstClr>
                          </a:solidFill>
                        </a:rPr>
                        <a:t>SAWS was notified that the Feds posted a letter</a:t>
                      </a:r>
                      <a:endParaRPr lang="en-US" sz="1100" b="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EAE3"/>
                    </a:solidFill>
                  </a:tcPr>
                </a:tc>
                <a:extLst>
                  <a:ext uri="{0D108BD9-81ED-4DB2-BD59-A6C34878D82A}">
                    <a16:rowId xmlns:a16="http://schemas.microsoft.com/office/drawing/2014/main" val="138762193"/>
                  </a:ext>
                </a:extLst>
              </a:tr>
              <a:tr h="258772">
                <a:tc>
                  <a:txBody>
                    <a:bodyPr/>
                    <a:lstStyle/>
                    <a:p>
                      <a:r>
                        <a:rPr lang="en-US" sz="1100" dirty="0">
                          <a:solidFill>
                            <a:prstClr val="black">
                              <a:lumMod val="95000"/>
                              <a:lumOff val="5000"/>
                            </a:prstClr>
                          </a:solidFill>
                        </a:rPr>
                        <a:t>11/8/2019</a:t>
                      </a:r>
                      <a:endParaRPr lang="en-US"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lumMod val="95000"/>
                              <a:lumOff val="5000"/>
                            </a:prstClr>
                          </a:solidFill>
                        </a:rPr>
                        <a:t>Draft ACWDL (DHCS) received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7871809"/>
                  </a:ext>
                </a:extLst>
              </a:tr>
              <a:tr h="258772">
                <a:tc>
                  <a:txBody>
                    <a:bodyPr/>
                    <a:lstStyle/>
                    <a:p>
                      <a:r>
                        <a:rPr lang="en-US" sz="1100" dirty="0">
                          <a:solidFill>
                            <a:prstClr val="black">
                              <a:lumMod val="95000"/>
                              <a:lumOff val="5000"/>
                            </a:prstClr>
                          </a:solidFill>
                        </a:rPr>
                        <a:t>11/19/2018</a:t>
                      </a:r>
                      <a:endParaRPr lang="en-US"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lumMod val="95000"/>
                              <a:lumOff val="5000"/>
                            </a:prstClr>
                          </a:solidFill>
                        </a:rPr>
                        <a:t>Draft ACL (CDSS) received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7778875"/>
                  </a:ext>
                </a:extLst>
              </a:tr>
              <a:tr h="258772">
                <a:tc>
                  <a:txBody>
                    <a:bodyPr/>
                    <a:lstStyle/>
                    <a:p>
                      <a:r>
                        <a:rPr lang="en-US" sz="1100" dirty="0">
                          <a:solidFill>
                            <a:prstClr val="black">
                              <a:lumMod val="95000"/>
                              <a:lumOff val="5000"/>
                            </a:prstClr>
                          </a:solidFill>
                        </a:rPr>
                        <a:t>12/10/2018</a:t>
                      </a:r>
                      <a:endParaRPr lang="en-US"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solidFill>
                            <a:prstClr val="black">
                              <a:lumMod val="95000"/>
                              <a:lumOff val="5000"/>
                            </a:prstClr>
                          </a:solidFill>
                        </a:rPr>
                        <a:t>Final ACL/ACWDL published</a:t>
                      </a:r>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8884406"/>
                  </a:ext>
                </a:extLst>
              </a:tr>
            </a:tbl>
          </a:graphicData>
        </a:graphic>
      </p:graphicFrame>
      <p:graphicFrame>
        <p:nvGraphicFramePr>
          <p:cNvPr id="9" name="Table 8">
            <a:extLst>
              <a:ext uri="{FF2B5EF4-FFF2-40B4-BE49-F238E27FC236}">
                <a16:creationId xmlns:a16="http://schemas.microsoft.com/office/drawing/2014/main" id="{D30B8859-A1AB-4153-8AF0-64975A8B2AEF}"/>
              </a:ext>
            </a:extLst>
          </p:cNvPr>
          <p:cNvGraphicFramePr>
            <a:graphicFrameLocks noGrp="1"/>
          </p:cNvGraphicFramePr>
          <p:nvPr>
            <p:extLst/>
          </p:nvPr>
        </p:nvGraphicFramePr>
        <p:xfrm>
          <a:off x="5637181" y="2093242"/>
          <a:ext cx="4487335" cy="785706"/>
        </p:xfrm>
        <a:graphic>
          <a:graphicData uri="http://schemas.openxmlformats.org/drawingml/2006/table">
            <a:tbl>
              <a:tblPr firstRow="1" bandRow="1">
                <a:tableStyleId>{5C22544A-7EE6-4342-B048-85BDC9FD1C3A}</a:tableStyleId>
              </a:tblPr>
              <a:tblGrid>
                <a:gridCol w="1024468">
                  <a:extLst>
                    <a:ext uri="{9D8B030D-6E8A-4147-A177-3AD203B41FA5}">
                      <a16:colId xmlns:a16="http://schemas.microsoft.com/office/drawing/2014/main" val="3289900895"/>
                    </a:ext>
                  </a:extLst>
                </a:gridCol>
                <a:gridCol w="3462867">
                  <a:extLst>
                    <a:ext uri="{9D8B030D-6E8A-4147-A177-3AD203B41FA5}">
                      <a16:colId xmlns:a16="http://schemas.microsoft.com/office/drawing/2014/main" val="2576611447"/>
                    </a:ext>
                  </a:extLst>
                </a:gridCol>
              </a:tblGrid>
              <a:tr h="261902">
                <a:tc>
                  <a:txBody>
                    <a:bodyPr/>
                    <a:lstStyle/>
                    <a:p>
                      <a:r>
                        <a:rPr lang="en-US" sz="1100" b="0" dirty="0">
                          <a:solidFill>
                            <a:prstClr val="black">
                              <a:lumMod val="95000"/>
                              <a:lumOff val="5000"/>
                            </a:prstClr>
                          </a:solidFill>
                        </a:rPr>
                        <a:t>1/8/2019</a:t>
                      </a:r>
                      <a:endParaRPr lang="en-US" sz="1100" b="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EAE3"/>
                    </a:solidFill>
                  </a:tcPr>
                </a:tc>
                <a:tc>
                  <a:txBody>
                    <a:bodyPr/>
                    <a:lstStyle/>
                    <a:p>
                      <a:r>
                        <a:rPr lang="en-US" sz="1100" b="0" dirty="0">
                          <a:solidFill>
                            <a:prstClr val="black">
                              <a:lumMod val="95000"/>
                              <a:lumOff val="5000"/>
                            </a:prstClr>
                          </a:solidFill>
                        </a:rPr>
                        <a:t>Batch EDBC memorandum meeting </a:t>
                      </a:r>
                      <a:endParaRPr lang="en-US" sz="1100" b="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EAE3"/>
                    </a:solidFill>
                  </a:tcPr>
                </a:tc>
                <a:extLst>
                  <a:ext uri="{0D108BD9-81ED-4DB2-BD59-A6C34878D82A}">
                    <a16:rowId xmlns:a16="http://schemas.microsoft.com/office/drawing/2014/main" val="1052917001"/>
                  </a:ext>
                </a:extLst>
              </a:tr>
              <a:tr h="261902">
                <a:tc>
                  <a:txBody>
                    <a:bodyPr/>
                    <a:lstStyle/>
                    <a:p>
                      <a:r>
                        <a:rPr lang="en-US" sz="1100" dirty="0">
                          <a:solidFill>
                            <a:prstClr val="black">
                              <a:lumMod val="95000"/>
                              <a:lumOff val="5000"/>
                            </a:prstClr>
                          </a:solidFill>
                        </a:rPr>
                        <a:t>1/9/2019</a:t>
                      </a:r>
                      <a:endParaRPr lang="en-US"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solidFill>
                            <a:prstClr val="black">
                              <a:lumMod val="95000"/>
                              <a:lumOff val="5000"/>
                            </a:prstClr>
                          </a:solidFill>
                        </a:rPr>
                        <a:t>Submitted to the committees for approval</a:t>
                      </a:r>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7905871"/>
                  </a:ext>
                </a:extLst>
              </a:tr>
              <a:tr h="261902">
                <a:tc>
                  <a:txBody>
                    <a:bodyPr/>
                    <a:lstStyle/>
                    <a:p>
                      <a:r>
                        <a:rPr lang="en-US" sz="1100" dirty="0">
                          <a:solidFill>
                            <a:prstClr val="black">
                              <a:lumMod val="95000"/>
                              <a:lumOff val="5000"/>
                            </a:prstClr>
                          </a:solidFill>
                        </a:rPr>
                        <a:t>1/16/2019</a:t>
                      </a:r>
                      <a:endParaRPr lang="en-US" sz="11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lumMod val="95000"/>
                              <a:lumOff val="5000"/>
                            </a:prstClr>
                          </a:solidFill>
                        </a:rPr>
                        <a:t>Committee approved the SCR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5453820"/>
                  </a:ext>
                </a:extLst>
              </a:tr>
            </a:tbl>
          </a:graphicData>
        </a:graphic>
      </p:graphicFrame>
      <p:graphicFrame>
        <p:nvGraphicFramePr>
          <p:cNvPr id="10" name="Table 9">
            <a:extLst>
              <a:ext uri="{FF2B5EF4-FFF2-40B4-BE49-F238E27FC236}">
                <a16:creationId xmlns:a16="http://schemas.microsoft.com/office/drawing/2014/main" id="{133C6442-F60D-4C15-9DB4-C8B0C1D943E7}"/>
              </a:ext>
            </a:extLst>
          </p:cNvPr>
          <p:cNvGraphicFramePr>
            <a:graphicFrameLocks noGrp="1"/>
          </p:cNvGraphicFramePr>
          <p:nvPr>
            <p:extLst/>
          </p:nvPr>
        </p:nvGraphicFramePr>
        <p:xfrm>
          <a:off x="4620335" y="3024398"/>
          <a:ext cx="6474385" cy="1572604"/>
        </p:xfrm>
        <a:graphic>
          <a:graphicData uri="http://schemas.openxmlformats.org/drawingml/2006/table">
            <a:tbl>
              <a:tblPr firstRow="1" bandRow="1">
                <a:tableStyleId>{5C22544A-7EE6-4342-B048-85BDC9FD1C3A}</a:tableStyleId>
              </a:tblPr>
              <a:tblGrid>
                <a:gridCol w="1800785">
                  <a:extLst>
                    <a:ext uri="{9D8B030D-6E8A-4147-A177-3AD203B41FA5}">
                      <a16:colId xmlns:a16="http://schemas.microsoft.com/office/drawing/2014/main" val="3703227098"/>
                    </a:ext>
                  </a:extLst>
                </a:gridCol>
                <a:gridCol w="4673600">
                  <a:extLst>
                    <a:ext uri="{9D8B030D-6E8A-4147-A177-3AD203B41FA5}">
                      <a16:colId xmlns:a16="http://schemas.microsoft.com/office/drawing/2014/main" val="3863311453"/>
                    </a:ext>
                  </a:extLst>
                </a:gridCol>
              </a:tblGrid>
              <a:tr h="252350">
                <a:tc>
                  <a:txBody>
                    <a:bodyPr/>
                    <a:lstStyle/>
                    <a:p>
                      <a:r>
                        <a:rPr lang="en-US" sz="1200" b="0" dirty="0">
                          <a:solidFill>
                            <a:prstClr val="black">
                              <a:lumMod val="95000"/>
                              <a:lumOff val="5000"/>
                            </a:prstClr>
                          </a:solidFill>
                        </a:rPr>
                        <a:t>11/26/2018 - 1/9/2019</a:t>
                      </a:r>
                      <a:endParaRPr lang="en-US" sz="1200"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9EAE3"/>
                    </a:solidFill>
                  </a:tcPr>
                </a:tc>
                <a:tc>
                  <a:txBody>
                    <a:bodyPr/>
                    <a:lstStyle/>
                    <a:p>
                      <a:r>
                        <a:rPr lang="en-US" sz="1200" b="0" dirty="0">
                          <a:solidFill>
                            <a:schemeClr val="tx1"/>
                          </a:solidFill>
                        </a:rPr>
                        <a:t>SCR Design (See note)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9EAE3"/>
                    </a:solidFill>
                  </a:tcPr>
                </a:tc>
                <a:extLst>
                  <a:ext uri="{0D108BD9-81ED-4DB2-BD59-A6C34878D82A}">
                    <a16:rowId xmlns:a16="http://schemas.microsoft.com/office/drawing/2014/main" val="252336127"/>
                  </a:ext>
                </a:extLst>
              </a:tr>
              <a:tr h="252350">
                <a:tc>
                  <a:txBody>
                    <a:bodyPr/>
                    <a:lstStyle/>
                    <a:p>
                      <a:r>
                        <a:rPr lang="en-US" sz="1200" dirty="0">
                          <a:solidFill>
                            <a:prstClr val="black">
                              <a:lumMod val="95000"/>
                              <a:lumOff val="5000"/>
                            </a:prstClr>
                          </a:solidFill>
                        </a:rPr>
                        <a:t>12/27/2018</a:t>
                      </a:r>
                      <a:endParaRPr lang="en-US" sz="1200" dirty="0"/>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95000"/>
                              <a:lumOff val="5000"/>
                            </a:prstClr>
                          </a:solidFill>
                        </a:rPr>
                        <a:t>Expedited Production Deploy approval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31657358"/>
                  </a:ext>
                </a:extLst>
              </a:tr>
              <a:tr h="252350">
                <a:tc>
                  <a:txBody>
                    <a:bodyPr/>
                    <a:lstStyle/>
                    <a:p>
                      <a:r>
                        <a:rPr lang="en-US" sz="1200" dirty="0">
                          <a:solidFill>
                            <a:prstClr val="black">
                              <a:lumMod val="95000"/>
                              <a:lumOff val="5000"/>
                            </a:prstClr>
                          </a:solidFill>
                        </a:rPr>
                        <a:t>12/20/2018 - 1/14/2019</a:t>
                      </a:r>
                      <a:endParaRPr lang="en-US" sz="1200" dirty="0">
                        <a:solidFill>
                          <a:schemeClr val="accent2"/>
                        </a:solidFill>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95000"/>
                              <a:lumOff val="5000"/>
                            </a:prstClr>
                          </a:solidFill>
                        </a:rPr>
                        <a:t>Build (See note)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96160436"/>
                  </a:ext>
                </a:extLst>
              </a:tr>
              <a:tr h="252350">
                <a:tc>
                  <a:txBody>
                    <a:bodyPr/>
                    <a:lstStyle/>
                    <a:p>
                      <a:r>
                        <a:rPr lang="en-US" sz="1200" dirty="0">
                          <a:solidFill>
                            <a:prstClr val="black">
                              <a:lumMod val="95000"/>
                              <a:lumOff val="5000"/>
                            </a:prstClr>
                          </a:solidFill>
                        </a:rPr>
                        <a:t>12/26/2018 - 1/14/2019</a:t>
                      </a:r>
                      <a:endParaRPr lang="en-US" sz="1200" dirty="0">
                        <a:solidFill>
                          <a:schemeClr val="accent2"/>
                        </a:solidFill>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95000"/>
                              <a:lumOff val="5000"/>
                            </a:prstClr>
                          </a:solidFill>
                        </a:rPr>
                        <a:t>Test (See note)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62439166"/>
                  </a:ext>
                </a:extLst>
              </a:tr>
              <a:tr h="475324">
                <a:tc>
                  <a:txBody>
                    <a:bodyPr/>
                    <a:lstStyle/>
                    <a:p>
                      <a:r>
                        <a:rPr lang="en-US" sz="1200" dirty="0">
                          <a:solidFill>
                            <a:prstClr val="black">
                              <a:lumMod val="95000"/>
                              <a:lumOff val="5000"/>
                            </a:prstClr>
                          </a:solidFill>
                        </a:rPr>
                        <a:t>1/12/2019</a:t>
                      </a:r>
                      <a:endParaRPr lang="en-US" sz="12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200" dirty="0">
                          <a:solidFill>
                            <a:prstClr val="black">
                              <a:lumMod val="95000"/>
                              <a:lumOff val="5000"/>
                            </a:prstClr>
                          </a:solidFill>
                        </a:rPr>
                        <a:t>Implementation: Code table updates, data change, and batch EDBC (February benefit month)</a:t>
                      </a:r>
                      <a:endParaRPr lang="en-US" sz="12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108895"/>
                  </a:ext>
                </a:extLst>
              </a:tr>
            </a:tbl>
          </a:graphicData>
        </a:graphic>
      </p:graphicFrame>
      <p:sp>
        <p:nvSpPr>
          <p:cNvPr id="7" name="Rectangle 6">
            <a:extLst>
              <a:ext uri="{FF2B5EF4-FFF2-40B4-BE49-F238E27FC236}">
                <a16:creationId xmlns:a16="http://schemas.microsoft.com/office/drawing/2014/main" id="{0A303FCA-64CF-4D01-B0B5-E0F3A5C6F936}"/>
              </a:ext>
            </a:extLst>
          </p:cNvPr>
          <p:cNvSpPr/>
          <p:nvPr/>
        </p:nvSpPr>
        <p:spPr>
          <a:xfrm>
            <a:off x="3025583" y="371667"/>
            <a:ext cx="1475981" cy="461665"/>
          </a:xfrm>
          <a:prstGeom prst="rect">
            <a:avLst/>
          </a:prstGeom>
        </p:spPr>
        <p:txBody>
          <a:bodyPr wrap="none">
            <a:spAutoFit/>
          </a:bodyPr>
          <a:lstStyle/>
          <a:p>
            <a:r>
              <a:rPr lang="en-US" sz="2400" dirty="0"/>
              <a:t>Draft ACLs</a:t>
            </a:r>
          </a:p>
        </p:txBody>
      </p:sp>
    </p:spTree>
    <p:extLst>
      <p:ext uri="{BB962C8B-B14F-4D97-AF65-F5344CB8AC3E}">
        <p14:creationId xmlns:p14="http://schemas.microsoft.com/office/powerpoint/2010/main" val="22378076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944A37-F6DF-4CF2-ADCA-5CB2768A926C}"/>
              </a:ext>
            </a:extLst>
          </p:cNvPr>
          <p:cNvSpPr>
            <a:spLocks noGrp="1"/>
          </p:cNvSpPr>
          <p:nvPr>
            <p:ph idx="1"/>
          </p:nvPr>
        </p:nvSpPr>
        <p:spPr/>
        <p:txBody>
          <a:bodyPr>
            <a:normAutofit/>
          </a:bodyPr>
          <a:lstStyle/>
          <a:p>
            <a:pPr marL="457200" lvl="1" indent="0">
              <a:lnSpc>
                <a:spcPct val="100000"/>
              </a:lnSpc>
              <a:spcBef>
                <a:spcPts val="600"/>
              </a:spcBef>
              <a:buNone/>
              <a:defRPr/>
            </a:pPr>
            <a:endParaRPr lang="en-US" sz="1500" dirty="0">
              <a:solidFill>
                <a:prstClr val="black">
                  <a:lumMod val="95000"/>
                  <a:lumOff val="5000"/>
                </a:prstClr>
              </a:solidFill>
            </a:endParaRPr>
          </a:p>
          <a:p>
            <a:pPr marL="457200" lvl="1" indent="0">
              <a:lnSpc>
                <a:spcPct val="100000"/>
              </a:lnSpc>
              <a:spcBef>
                <a:spcPts val="600"/>
              </a:spcBef>
              <a:buNone/>
              <a:defRPr/>
            </a:pPr>
            <a:r>
              <a:rPr lang="en-US" b="1" dirty="0">
                <a:solidFill>
                  <a:prstClr val="black">
                    <a:lumMod val="95000"/>
                    <a:lumOff val="5000"/>
                  </a:prstClr>
                </a:solidFill>
              </a:rPr>
              <a:t>Design and Implementation</a:t>
            </a:r>
          </a:p>
          <a:p>
            <a:pPr marL="457200" lvl="1" indent="0">
              <a:lnSpc>
                <a:spcPct val="100000"/>
              </a:lnSpc>
              <a:spcBef>
                <a:spcPts val="600"/>
              </a:spcBef>
              <a:buNone/>
              <a:defRPr/>
            </a:pPr>
            <a:r>
              <a:rPr lang="en-US" sz="1600" dirty="0">
                <a:solidFill>
                  <a:prstClr val="black">
                    <a:lumMod val="95000"/>
                    <a:lumOff val="5000"/>
                  </a:prstClr>
                </a:solidFill>
              </a:rPr>
              <a:t>The project will continue to follow the current process in which SCR design may begin once the state distributes the draft  letter. Partial implementation may occur to update standard values like Income Reporting Threshold (IRT) and SSA COLA using the draft state letter. </a:t>
            </a:r>
          </a:p>
          <a:p>
            <a:pPr marL="457200" lvl="1" indent="0">
              <a:lnSpc>
                <a:spcPct val="100000"/>
              </a:lnSpc>
              <a:spcBef>
                <a:spcPts val="600"/>
              </a:spcBef>
              <a:buNone/>
              <a:defRPr/>
            </a:pPr>
            <a:r>
              <a:rPr lang="en-US" sz="1600" dirty="0">
                <a:solidFill>
                  <a:prstClr val="black">
                    <a:lumMod val="95000"/>
                    <a:lumOff val="5000"/>
                  </a:prstClr>
                </a:solidFill>
              </a:rPr>
              <a:t>The batch EDBC requirements and implementation timeline will not be finalized until the state distributes the final letter. </a:t>
            </a:r>
          </a:p>
          <a:p>
            <a:pPr marL="457200" lvl="1" indent="0">
              <a:lnSpc>
                <a:spcPct val="100000"/>
              </a:lnSpc>
              <a:spcBef>
                <a:spcPts val="600"/>
              </a:spcBef>
              <a:buNone/>
              <a:defRPr/>
            </a:pPr>
            <a:endParaRPr lang="en-US" sz="1500" dirty="0">
              <a:solidFill>
                <a:prstClr val="black">
                  <a:lumMod val="95000"/>
                  <a:lumOff val="5000"/>
                </a:prstClr>
              </a:solidFill>
            </a:endParaRPr>
          </a:p>
          <a:p>
            <a:pPr marL="457200" lvl="1" indent="0">
              <a:lnSpc>
                <a:spcPct val="100000"/>
              </a:lnSpc>
              <a:spcBef>
                <a:spcPts val="600"/>
              </a:spcBef>
              <a:buNone/>
              <a:defRPr/>
            </a:pPr>
            <a:endParaRPr lang="en-US" sz="1500" dirty="0">
              <a:solidFill>
                <a:prstClr val="black">
                  <a:lumMod val="95000"/>
                  <a:lumOff val="5000"/>
                </a:prstClr>
              </a:solidFill>
            </a:endParaRPr>
          </a:p>
        </p:txBody>
      </p:sp>
      <p:sp>
        <p:nvSpPr>
          <p:cNvPr id="2" name="Slide Number Placeholder 1">
            <a:extLst>
              <a:ext uri="{FF2B5EF4-FFF2-40B4-BE49-F238E27FC236}">
                <a16:creationId xmlns:a16="http://schemas.microsoft.com/office/drawing/2014/main" id="{138135F6-FEED-450D-8DB7-76D988586F01}"/>
              </a:ext>
            </a:extLst>
          </p:cNvPr>
          <p:cNvSpPr>
            <a:spLocks noGrp="1"/>
          </p:cNvSpPr>
          <p:nvPr>
            <p:ph type="sldNum" sz="quarter" idx="12"/>
          </p:nvPr>
        </p:nvSpPr>
        <p:spPr/>
        <p:txBody>
          <a:bodyPr/>
          <a:lstStyle/>
          <a:p>
            <a:fld id="{C20372A8-36C0-474D-8B88-FD44E404F49B}" type="slidenum">
              <a:rPr lang="en-US" smtClean="0"/>
              <a:pPr/>
              <a:t>52</a:t>
            </a:fld>
            <a:endParaRPr lang="en-US" dirty="0"/>
          </a:p>
        </p:txBody>
      </p:sp>
      <p:sp>
        <p:nvSpPr>
          <p:cNvPr id="4" name="Rectangle 3">
            <a:extLst>
              <a:ext uri="{FF2B5EF4-FFF2-40B4-BE49-F238E27FC236}">
                <a16:creationId xmlns:a16="http://schemas.microsoft.com/office/drawing/2014/main" id="{A6A382F9-4331-4B50-8FAF-B211F0B1B4F7}"/>
              </a:ext>
            </a:extLst>
          </p:cNvPr>
          <p:cNvSpPr/>
          <p:nvPr/>
        </p:nvSpPr>
        <p:spPr>
          <a:xfrm>
            <a:off x="3025583" y="371667"/>
            <a:ext cx="1475981" cy="461665"/>
          </a:xfrm>
          <a:prstGeom prst="rect">
            <a:avLst/>
          </a:prstGeom>
        </p:spPr>
        <p:txBody>
          <a:bodyPr wrap="none">
            <a:spAutoFit/>
          </a:bodyPr>
          <a:lstStyle/>
          <a:p>
            <a:r>
              <a:rPr lang="en-US" sz="2400" dirty="0"/>
              <a:t>Draft ACLs</a:t>
            </a:r>
          </a:p>
        </p:txBody>
      </p:sp>
    </p:spTree>
    <p:extLst>
      <p:ext uri="{BB962C8B-B14F-4D97-AF65-F5344CB8AC3E}">
        <p14:creationId xmlns:p14="http://schemas.microsoft.com/office/powerpoint/2010/main" val="3240468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744881-709F-44A5-BD78-979E9AAB35FF}"/>
              </a:ext>
            </a:extLst>
          </p:cNvPr>
          <p:cNvSpPr>
            <a:spLocks noGrp="1"/>
          </p:cNvSpPr>
          <p:nvPr>
            <p:ph idx="1"/>
          </p:nvPr>
        </p:nvSpPr>
        <p:spPr/>
        <p:txBody>
          <a:bodyPr/>
          <a:lstStyle/>
          <a:p>
            <a:pPr marL="457200" lvl="1" indent="0">
              <a:lnSpc>
                <a:spcPct val="100000"/>
              </a:lnSpc>
              <a:buNone/>
            </a:pPr>
            <a:r>
              <a:rPr lang="en-US" sz="2400" kern="0" dirty="0"/>
              <a:t>A series of potential enhancements have been identified to assist in system maintenance.  Areas of focus include:</a:t>
            </a:r>
          </a:p>
          <a:p>
            <a:pPr marL="914400" lvl="1" indent="-223838">
              <a:lnSpc>
                <a:spcPct val="100000"/>
              </a:lnSpc>
            </a:pPr>
            <a:r>
              <a:rPr lang="en-US" sz="2400" kern="0" dirty="0"/>
              <a:t>Allowing users to make updates to the system that have been historically done through reoccurring maintenance SCRs.</a:t>
            </a:r>
          </a:p>
          <a:p>
            <a:pPr marL="914400" lvl="1" indent="-223838">
              <a:lnSpc>
                <a:spcPct val="100000"/>
              </a:lnSpc>
            </a:pPr>
            <a:r>
              <a:rPr lang="en-US" sz="2400" kern="0" dirty="0"/>
              <a:t>Providing an alternate way to authorize issuances outside of the traditional EDBC and Payment Request process.  </a:t>
            </a:r>
          </a:p>
          <a:p>
            <a:endParaRPr lang="en-US" dirty="0"/>
          </a:p>
        </p:txBody>
      </p:sp>
      <p:sp>
        <p:nvSpPr>
          <p:cNvPr id="3" name="Slide Number Placeholder 2">
            <a:extLst>
              <a:ext uri="{FF2B5EF4-FFF2-40B4-BE49-F238E27FC236}">
                <a16:creationId xmlns:a16="http://schemas.microsoft.com/office/drawing/2014/main" id="{B5DD9827-7EAE-49A2-9C61-F39806FA07F2}"/>
              </a:ext>
            </a:extLst>
          </p:cNvPr>
          <p:cNvSpPr>
            <a:spLocks noGrp="1"/>
          </p:cNvSpPr>
          <p:nvPr>
            <p:ph type="sldNum" sz="quarter" idx="12"/>
          </p:nvPr>
        </p:nvSpPr>
        <p:spPr/>
        <p:txBody>
          <a:bodyPr/>
          <a:lstStyle/>
          <a:p>
            <a:fld id="{C20372A8-36C0-474D-8B88-FD44E404F49B}" type="slidenum">
              <a:rPr lang="en-US" smtClean="0"/>
              <a:t>53</a:t>
            </a:fld>
            <a:endParaRPr lang="en-US" dirty="0"/>
          </a:p>
        </p:txBody>
      </p:sp>
      <p:sp>
        <p:nvSpPr>
          <p:cNvPr id="4" name="TextBox 3">
            <a:extLst>
              <a:ext uri="{FF2B5EF4-FFF2-40B4-BE49-F238E27FC236}">
                <a16:creationId xmlns:a16="http://schemas.microsoft.com/office/drawing/2014/main" id="{CD673B2F-EB25-4536-8EC5-F6C0CD99AECF}"/>
              </a:ext>
            </a:extLst>
          </p:cNvPr>
          <p:cNvSpPr txBox="1"/>
          <p:nvPr/>
        </p:nvSpPr>
        <p:spPr>
          <a:xfrm>
            <a:off x="3071004" y="260614"/>
            <a:ext cx="3599190" cy="523220"/>
          </a:xfrm>
          <a:prstGeom prst="rect">
            <a:avLst/>
          </a:prstGeom>
          <a:noFill/>
        </p:spPr>
        <p:txBody>
          <a:bodyPr wrap="none" rtlCol="0">
            <a:spAutoFit/>
          </a:bodyPr>
          <a:lstStyle/>
          <a:p>
            <a:r>
              <a:rPr lang="en-US" sz="2800" dirty="0"/>
              <a:t>CalACES Enhancements</a:t>
            </a:r>
          </a:p>
        </p:txBody>
      </p:sp>
    </p:spTree>
    <p:extLst>
      <p:ext uri="{BB962C8B-B14F-4D97-AF65-F5344CB8AC3E}">
        <p14:creationId xmlns:p14="http://schemas.microsoft.com/office/powerpoint/2010/main" val="512011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827835-C02C-43AB-AAA3-88551B078FA7}"/>
              </a:ext>
            </a:extLst>
          </p:cNvPr>
          <p:cNvSpPr>
            <a:spLocks noGrp="1"/>
          </p:cNvSpPr>
          <p:nvPr>
            <p:ph idx="1"/>
          </p:nvPr>
        </p:nvSpPr>
        <p:spPr/>
        <p:txBody>
          <a:bodyPr/>
          <a:lstStyle/>
          <a:p>
            <a:pPr marL="0" indent="0">
              <a:buNone/>
            </a:pPr>
            <a:r>
              <a:rPr lang="en-US" sz="2400" dirty="0"/>
              <a:t>Batch Calendar</a:t>
            </a:r>
          </a:p>
          <a:p>
            <a:pPr lvl="1"/>
            <a:r>
              <a:rPr lang="en-US" sz="2400" dirty="0"/>
              <a:t>County Holidays</a:t>
            </a:r>
          </a:p>
          <a:p>
            <a:pPr lvl="1"/>
            <a:r>
              <a:rPr lang="en-US" sz="2400" dirty="0"/>
              <a:t>“Important” Batch Dates</a:t>
            </a:r>
          </a:p>
          <a:p>
            <a:pPr marL="801688" lvl="2" indent="-284163"/>
            <a:r>
              <a:rPr lang="en-US" sz="2000" dirty="0"/>
              <a:t>Main Payroll</a:t>
            </a:r>
          </a:p>
          <a:p>
            <a:pPr marL="801688" lvl="2" indent="-284163"/>
            <a:r>
              <a:rPr lang="en-US" sz="2000" dirty="0"/>
              <a:t>10 Day</a:t>
            </a:r>
          </a:p>
          <a:p>
            <a:pPr marL="801688" lvl="2" indent="-284163"/>
            <a:r>
              <a:rPr lang="en-US" sz="2000" dirty="0"/>
              <a:t>Batch Discontinuances</a:t>
            </a:r>
          </a:p>
          <a:p>
            <a:pPr marL="801688" lvl="2" indent="-284163"/>
            <a:r>
              <a:rPr lang="en-US" sz="2000" dirty="0"/>
              <a:t>COLA Runs</a:t>
            </a:r>
          </a:p>
          <a:p>
            <a:pPr marL="0" indent="0">
              <a:buNone/>
            </a:pPr>
            <a:r>
              <a:rPr lang="en-US" sz="2400" dirty="0"/>
              <a:t>Issuance Thresholds</a:t>
            </a:r>
          </a:p>
          <a:p>
            <a:pPr marL="0" indent="0">
              <a:buNone/>
            </a:pPr>
            <a:r>
              <a:rPr lang="en-US" sz="2400" dirty="0"/>
              <a:t>School District Zip Codes</a:t>
            </a:r>
          </a:p>
          <a:p>
            <a:pPr marL="0" indent="0">
              <a:buNone/>
            </a:pPr>
            <a:r>
              <a:rPr lang="en-US" sz="2400" dirty="0"/>
              <a:t>FC Clothing Allowance Threshold</a:t>
            </a:r>
          </a:p>
          <a:p>
            <a:endParaRPr lang="en-US" dirty="0"/>
          </a:p>
        </p:txBody>
      </p:sp>
      <p:sp>
        <p:nvSpPr>
          <p:cNvPr id="3" name="Slide Number Placeholder 2">
            <a:extLst>
              <a:ext uri="{FF2B5EF4-FFF2-40B4-BE49-F238E27FC236}">
                <a16:creationId xmlns:a16="http://schemas.microsoft.com/office/drawing/2014/main" id="{14B8C00E-CEF1-4168-BBFB-A7B92994A910}"/>
              </a:ext>
            </a:extLst>
          </p:cNvPr>
          <p:cNvSpPr>
            <a:spLocks noGrp="1"/>
          </p:cNvSpPr>
          <p:nvPr>
            <p:ph type="sldNum" sz="quarter" idx="12"/>
          </p:nvPr>
        </p:nvSpPr>
        <p:spPr/>
        <p:txBody>
          <a:bodyPr/>
          <a:lstStyle/>
          <a:p>
            <a:fld id="{C20372A8-36C0-474D-8B88-FD44E404F49B}" type="slidenum">
              <a:rPr lang="en-US" smtClean="0"/>
              <a:t>54</a:t>
            </a:fld>
            <a:endParaRPr lang="en-US" dirty="0"/>
          </a:p>
        </p:txBody>
      </p:sp>
      <p:sp>
        <p:nvSpPr>
          <p:cNvPr id="4" name="TextBox 3">
            <a:extLst>
              <a:ext uri="{FF2B5EF4-FFF2-40B4-BE49-F238E27FC236}">
                <a16:creationId xmlns:a16="http://schemas.microsoft.com/office/drawing/2014/main" id="{20098CD3-64C6-4494-8C4C-F644EE55D412}"/>
              </a:ext>
            </a:extLst>
          </p:cNvPr>
          <p:cNvSpPr txBox="1"/>
          <p:nvPr/>
        </p:nvSpPr>
        <p:spPr>
          <a:xfrm>
            <a:off x="3088257" y="336430"/>
            <a:ext cx="2335319" cy="738664"/>
          </a:xfrm>
          <a:prstGeom prst="rect">
            <a:avLst/>
          </a:prstGeom>
          <a:noFill/>
        </p:spPr>
        <p:txBody>
          <a:bodyPr wrap="none" rtlCol="0">
            <a:spAutoFit/>
          </a:bodyPr>
          <a:lstStyle/>
          <a:p>
            <a:r>
              <a:rPr lang="en-US" sz="2400" dirty="0"/>
              <a:t>Reoccurring SCRs</a:t>
            </a:r>
          </a:p>
          <a:p>
            <a:endParaRPr lang="en-US" dirty="0"/>
          </a:p>
        </p:txBody>
      </p:sp>
    </p:spTree>
    <p:extLst>
      <p:ext uri="{BB962C8B-B14F-4D97-AF65-F5344CB8AC3E}">
        <p14:creationId xmlns:p14="http://schemas.microsoft.com/office/powerpoint/2010/main" val="28522525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996578-E69E-4061-A22A-A2BA8518D874}"/>
              </a:ext>
            </a:extLst>
          </p:cNvPr>
          <p:cNvSpPr>
            <a:spLocks noGrp="1"/>
          </p:cNvSpPr>
          <p:nvPr>
            <p:ph idx="1"/>
          </p:nvPr>
        </p:nvSpPr>
        <p:spPr/>
        <p:txBody>
          <a:bodyPr/>
          <a:lstStyle/>
          <a:p>
            <a:pPr lvl="1"/>
            <a:r>
              <a:rPr lang="en-US" sz="2800" dirty="0"/>
              <a:t>Phase I (CA-201813/CIV-100040)</a:t>
            </a:r>
          </a:p>
          <a:p>
            <a:pPr lvl="2"/>
            <a:r>
              <a:rPr lang="en-US" sz="2800" dirty="0"/>
              <a:t>New Admin List Page (read only)</a:t>
            </a:r>
          </a:p>
          <a:p>
            <a:pPr lvl="2"/>
            <a:r>
              <a:rPr lang="en-US" sz="2800" dirty="0"/>
              <a:t>New Admin List Detail Page (read only)</a:t>
            </a:r>
          </a:p>
          <a:p>
            <a:pPr lvl="2"/>
            <a:r>
              <a:rPr lang="en-US" sz="2800" dirty="0"/>
              <a:t>Update Batch Framework</a:t>
            </a:r>
          </a:p>
          <a:p>
            <a:pPr lvl="2"/>
            <a:r>
              <a:rPr lang="en-US" sz="2800" dirty="0"/>
              <a:t>~500 hours*</a:t>
            </a:r>
          </a:p>
          <a:p>
            <a:pPr lvl="1"/>
            <a:r>
              <a:rPr lang="en-US" sz="2800" dirty="0"/>
              <a:t>Phase II</a:t>
            </a:r>
          </a:p>
          <a:p>
            <a:pPr lvl="2"/>
            <a:r>
              <a:rPr lang="en-US" sz="2800" dirty="0"/>
              <a:t>Allow users to add/edit/remove county holidays</a:t>
            </a:r>
          </a:p>
          <a:p>
            <a:pPr lvl="2"/>
            <a:r>
              <a:rPr lang="en-US" sz="2800" dirty="0"/>
              <a:t>New batch job or process to project future federal holidays</a:t>
            </a:r>
          </a:p>
          <a:p>
            <a:pPr lvl="2"/>
            <a:r>
              <a:rPr lang="en-US" sz="2800" dirty="0"/>
              <a:t>~700 hours*</a:t>
            </a:r>
          </a:p>
          <a:p>
            <a:pPr marL="384048" lvl="2" indent="0">
              <a:buNone/>
            </a:pPr>
            <a:r>
              <a:rPr lang="en-US" sz="1800" dirty="0"/>
              <a:t>*High level estimate only.  Estimate includes design, build, and test.  Final detailed estimate may vary.</a:t>
            </a:r>
          </a:p>
          <a:p>
            <a:endParaRPr lang="en-US" dirty="0"/>
          </a:p>
        </p:txBody>
      </p:sp>
      <p:sp>
        <p:nvSpPr>
          <p:cNvPr id="3" name="Slide Number Placeholder 2">
            <a:extLst>
              <a:ext uri="{FF2B5EF4-FFF2-40B4-BE49-F238E27FC236}">
                <a16:creationId xmlns:a16="http://schemas.microsoft.com/office/drawing/2014/main" id="{2EF6AF04-754F-4DFA-80EA-990338E838C5}"/>
              </a:ext>
            </a:extLst>
          </p:cNvPr>
          <p:cNvSpPr>
            <a:spLocks noGrp="1"/>
          </p:cNvSpPr>
          <p:nvPr>
            <p:ph type="sldNum" sz="quarter" idx="12"/>
          </p:nvPr>
        </p:nvSpPr>
        <p:spPr/>
        <p:txBody>
          <a:bodyPr/>
          <a:lstStyle/>
          <a:p>
            <a:fld id="{C20372A8-36C0-474D-8B88-FD44E404F49B}" type="slidenum">
              <a:rPr lang="en-US" smtClean="0"/>
              <a:t>55</a:t>
            </a:fld>
            <a:endParaRPr lang="en-US" dirty="0"/>
          </a:p>
        </p:txBody>
      </p:sp>
      <p:sp>
        <p:nvSpPr>
          <p:cNvPr id="4" name="TextBox 3">
            <a:extLst>
              <a:ext uri="{FF2B5EF4-FFF2-40B4-BE49-F238E27FC236}">
                <a16:creationId xmlns:a16="http://schemas.microsoft.com/office/drawing/2014/main" id="{B812CDA7-8535-4B82-B341-C64F79704DAB}"/>
              </a:ext>
            </a:extLst>
          </p:cNvPr>
          <p:cNvSpPr txBox="1"/>
          <p:nvPr/>
        </p:nvSpPr>
        <p:spPr>
          <a:xfrm>
            <a:off x="3053752" y="374416"/>
            <a:ext cx="3987054" cy="461665"/>
          </a:xfrm>
          <a:prstGeom prst="rect">
            <a:avLst/>
          </a:prstGeom>
          <a:noFill/>
        </p:spPr>
        <p:txBody>
          <a:bodyPr wrap="none" rtlCol="0">
            <a:spAutoFit/>
          </a:bodyPr>
          <a:lstStyle/>
          <a:p>
            <a:r>
              <a:rPr lang="en-US" sz="2400" dirty="0"/>
              <a:t>Batch Calendar Enhancements</a:t>
            </a:r>
          </a:p>
        </p:txBody>
      </p:sp>
    </p:spTree>
    <p:extLst>
      <p:ext uri="{BB962C8B-B14F-4D97-AF65-F5344CB8AC3E}">
        <p14:creationId xmlns:p14="http://schemas.microsoft.com/office/powerpoint/2010/main" val="174145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2AADCA-6229-4A3C-8919-8AD786924EDB}"/>
              </a:ext>
            </a:extLst>
          </p:cNvPr>
          <p:cNvSpPr>
            <a:spLocks noGrp="1"/>
          </p:cNvSpPr>
          <p:nvPr>
            <p:ph idx="1"/>
          </p:nvPr>
        </p:nvSpPr>
        <p:spPr/>
        <p:txBody>
          <a:bodyPr/>
          <a:lstStyle/>
          <a:p>
            <a:pPr lvl="1"/>
            <a:r>
              <a:rPr lang="en-US" sz="2800" dirty="0"/>
              <a:t>New Admin Page to administer program issuance thresholds by County</a:t>
            </a:r>
          </a:p>
          <a:p>
            <a:pPr lvl="1"/>
            <a:r>
              <a:rPr lang="en-US" sz="2800" dirty="0"/>
              <a:t>Updates to EDBC Summary</a:t>
            </a:r>
          </a:p>
          <a:p>
            <a:pPr lvl="1"/>
            <a:r>
              <a:rPr lang="en-US" sz="2800" dirty="0"/>
              <a:t>Updates to Payment Request</a:t>
            </a:r>
          </a:p>
          <a:p>
            <a:pPr lvl="1"/>
            <a:r>
              <a:rPr lang="en-US" sz="2800" dirty="0"/>
              <a:t>~400 hours*</a:t>
            </a:r>
          </a:p>
          <a:p>
            <a:r>
              <a:rPr lang="en-US" dirty="0"/>
              <a:t>*High level estimate only.  Estimate includes design, build, and test.  Final detailed estimate may vary.</a:t>
            </a:r>
          </a:p>
          <a:p>
            <a:endParaRPr lang="en-US" dirty="0"/>
          </a:p>
        </p:txBody>
      </p:sp>
      <p:sp>
        <p:nvSpPr>
          <p:cNvPr id="3" name="Slide Number Placeholder 2">
            <a:extLst>
              <a:ext uri="{FF2B5EF4-FFF2-40B4-BE49-F238E27FC236}">
                <a16:creationId xmlns:a16="http://schemas.microsoft.com/office/drawing/2014/main" id="{14CEA4A3-0B27-42DA-A43C-065F89233AFA}"/>
              </a:ext>
            </a:extLst>
          </p:cNvPr>
          <p:cNvSpPr>
            <a:spLocks noGrp="1"/>
          </p:cNvSpPr>
          <p:nvPr>
            <p:ph type="sldNum" sz="quarter" idx="12"/>
          </p:nvPr>
        </p:nvSpPr>
        <p:spPr/>
        <p:txBody>
          <a:bodyPr/>
          <a:lstStyle/>
          <a:p>
            <a:fld id="{C20372A8-36C0-474D-8B88-FD44E404F49B}" type="slidenum">
              <a:rPr lang="en-US" smtClean="0"/>
              <a:t>56</a:t>
            </a:fld>
            <a:endParaRPr lang="en-US" dirty="0"/>
          </a:p>
        </p:txBody>
      </p:sp>
      <p:sp>
        <p:nvSpPr>
          <p:cNvPr id="4" name="TextBox 3">
            <a:extLst>
              <a:ext uri="{FF2B5EF4-FFF2-40B4-BE49-F238E27FC236}">
                <a16:creationId xmlns:a16="http://schemas.microsoft.com/office/drawing/2014/main" id="{7481DC9D-48B5-4C44-94B3-3936ED769164}"/>
              </a:ext>
            </a:extLst>
          </p:cNvPr>
          <p:cNvSpPr txBox="1"/>
          <p:nvPr/>
        </p:nvSpPr>
        <p:spPr>
          <a:xfrm>
            <a:off x="3071004" y="383724"/>
            <a:ext cx="4489819" cy="461665"/>
          </a:xfrm>
          <a:prstGeom prst="rect">
            <a:avLst/>
          </a:prstGeom>
          <a:noFill/>
        </p:spPr>
        <p:txBody>
          <a:bodyPr wrap="none" rtlCol="0">
            <a:spAutoFit/>
          </a:bodyPr>
          <a:lstStyle/>
          <a:p>
            <a:r>
              <a:rPr lang="en-US" sz="2400" dirty="0"/>
              <a:t>Issuance Threshold Enhancements</a:t>
            </a:r>
          </a:p>
        </p:txBody>
      </p:sp>
    </p:spTree>
    <p:extLst>
      <p:ext uri="{BB962C8B-B14F-4D97-AF65-F5344CB8AC3E}">
        <p14:creationId xmlns:p14="http://schemas.microsoft.com/office/powerpoint/2010/main" val="31542506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0DF2C7-EA81-4ECA-BAED-E6D2A73A4D7C}"/>
              </a:ext>
            </a:extLst>
          </p:cNvPr>
          <p:cNvSpPr>
            <a:spLocks noGrp="1"/>
          </p:cNvSpPr>
          <p:nvPr>
            <p:ph idx="1"/>
          </p:nvPr>
        </p:nvSpPr>
        <p:spPr/>
        <p:txBody>
          <a:bodyPr/>
          <a:lstStyle/>
          <a:p>
            <a:pPr lvl="1"/>
            <a:r>
              <a:rPr lang="en-US" sz="2800" dirty="0"/>
              <a:t>New Admin List Page</a:t>
            </a:r>
          </a:p>
          <a:p>
            <a:pPr lvl="1"/>
            <a:r>
              <a:rPr lang="en-US" sz="2800" dirty="0"/>
              <a:t>New Admin List Detail Page</a:t>
            </a:r>
          </a:p>
          <a:p>
            <a:pPr lvl="1"/>
            <a:r>
              <a:rPr lang="en-US" sz="2800" dirty="0"/>
              <a:t>Updates to School Lunch batch job</a:t>
            </a:r>
          </a:p>
          <a:p>
            <a:pPr lvl="1"/>
            <a:r>
              <a:rPr lang="en-US" sz="2800" dirty="0"/>
              <a:t>~300 hours*</a:t>
            </a:r>
          </a:p>
          <a:p>
            <a:r>
              <a:rPr lang="en-US" dirty="0"/>
              <a:t>*High level estimate only.  Estimate includes design, build, and test.  Final detailed estimate may vary.</a:t>
            </a:r>
          </a:p>
          <a:p>
            <a:endParaRPr lang="en-US" dirty="0"/>
          </a:p>
        </p:txBody>
      </p:sp>
      <p:sp>
        <p:nvSpPr>
          <p:cNvPr id="3" name="Slide Number Placeholder 2">
            <a:extLst>
              <a:ext uri="{FF2B5EF4-FFF2-40B4-BE49-F238E27FC236}">
                <a16:creationId xmlns:a16="http://schemas.microsoft.com/office/drawing/2014/main" id="{1AD4FAFA-0226-4D43-BBD4-D8C66B800100}"/>
              </a:ext>
            </a:extLst>
          </p:cNvPr>
          <p:cNvSpPr>
            <a:spLocks noGrp="1"/>
          </p:cNvSpPr>
          <p:nvPr>
            <p:ph type="sldNum" sz="quarter" idx="12"/>
          </p:nvPr>
        </p:nvSpPr>
        <p:spPr/>
        <p:txBody>
          <a:bodyPr/>
          <a:lstStyle/>
          <a:p>
            <a:fld id="{C20372A8-36C0-474D-8B88-FD44E404F49B}" type="slidenum">
              <a:rPr lang="en-US" smtClean="0"/>
              <a:t>57</a:t>
            </a:fld>
            <a:endParaRPr lang="en-US" dirty="0"/>
          </a:p>
        </p:txBody>
      </p:sp>
      <p:sp>
        <p:nvSpPr>
          <p:cNvPr id="4" name="TextBox 3">
            <a:extLst>
              <a:ext uri="{FF2B5EF4-FFF2-40B4-BE49-F238E27FC236}">
                <a16:creationId xmlns:a16="http://schemas.microsoft.com/office/drawing/2014/main" id="{A49EB924-8B52-4633-B78F-98CAED143B8C}"/>
              </a:ext>
            </a:extLst>
          </p:cNvPr>
          <p:cNvSpPr txBox="1"/>
          <p:nvPr/>
        </p:nvSpPr>
        <p:spPr>
          <a:xfrm>
            <a:off x="3036498" y="374416"/>
            <a:ext cx="5163658" cy="461665"/>
          </a:xfrm>
          <a:prstGeom prst="rect">
            <a:avLst/>
          </a:prstGeom>
          <a:noFill/>
        </p:spPr>
        <p:txBody>
          <a:bodyPr wrap="none" rtlCol="0">
            <a:spAutoFit/>
          </a:bodyPr>
          <a:lstStyle/>
          <a:p>
            <a:r>
              <a:rPr lang="en-US" sz="2400" dirty="0"/>
              <a:t>School District Zip Codes Enhancements</a:t>
            </a:r>
          </a:p>
        </p:txBody>
      </p:sp>
    </p:spTree>
    <p:extLst>
      <p:ext uri="{BB962C8B-B14F-4D97-AF65-F5344CB8AC3E}">
        <p14:creationId xmlns:p14="http://schemas.microsoft.com/office/powerpoint/2010/main" val="39703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9737B4-5541-4635-9C2E-A8074C25C184}"/>
              </a:ext>
            </a:extLst>
          </p:cNvPr>
          <p:cNvSpPr>
            <a:spLocks noGrp="1"/>
          </p:cNvSpPr>
          <p:nvPr>
            <p:ph idx="1"/>
          </p:nvPr>
        </p:nvSpPr>
        <p:spPr/>
        <p:txBody>
          <a:bodyPr/>
          <a:lstStyle/>
          <a:p>
            <a:pPr lvl="1">
              <a:lnSpc>
                <a:spcPct val="100000"/>
              </a:lnSpc>
            </a:pPr>
            <a:r>
              <a:rPr lang="en-US" sz="2400" kern="0" dirty="0"/>
              <a:t>Create Framework to allow automated actions to be used to opt in to batches and set batch parameters.</a:t>
            </a:r>
          </a:p>
          <a:p>
            <a:pPr lvl="1">
              <a:lnSpc>
                <a:spcPct val="100000"/>
              </a:lnSpc>
            </a:pPr>
            <a:r>
              <a:rPr lang="en-US" sz="2400" kern="0" dirty="0"/>
              <a:t>Create automated actions for the clothing allowances.</a:t>
            </a:r>
          </a:p>
          <a:p>
            <a:pPr lvl="1">
              <a:lnSpc>
                <a:spcPct val="100000"/>
              </a:lnSpc>
            </a:pPr>
            <a:r>
              <a:rPr lang="en-US" sz="2400" kern="0" dirty="0"/>
              <a:t>Automated actions will allow users to set clothing allowance thresholds by age.  </a:t>
            </a:r>
          </a:p>
          <a:p>
            <a:pPr lvl="1">
              <a:lnSpc>
                <a:spcPct val="100000"/>
              </a:lnSpc>
            </a:pPr>
            <a:r>
              <a:rPr lang="en-US" sz="2400" kern="0" dirty="0"/>
              <a:t>Update the clothing allowance batches to utilize automated actions.  </a:t>
            </a:r>
          </a:p>
          <a:p>
            <a:pPr lvl="1">
              <a:lnSpc>
                <a:spcPct val="100000"/>
              </a:lnSpc>
            </a:pPr>
            <a:r>
              <a:rPr lang="en-US" sz="2400" kern="0" dirty="0"/>
              <a:t>~600 hours*</a:t>
            </a:r>
          </a:p>
          <a:p>
            <a:r>
              <a:rPr lang="en-US" dirty="0"/>
              <a:t>*High level estimate only.  Estimate includes design, build, and test.  Final detailed estimate may vary.</a:t>
            </a:r>
          </a:p>
          <a:p>
            <a:endParaRPr lang="en-US" dirty="0"/>
          </a:p>
        </p:txBody>
      </p:sp>
      <p:sp>
        <p:nvSpPr>
          <p:cNvPr id="3" name="Slide Number Placeholder 2">
            <a:extLst>
              <a:ext uri="{FF2B5EF4-FFF2-40B4-BE49-F238E27FC236}">
                <a16:creationId xmlns:a16="http://schemas.microsoft.com/office/drawing/2014/main" id="{ED2976D0-8A07-4A56-8A70-4363F106B929}"/>
              </a:ext>
            </a:extLst>
          </p:cNvPr>
          <p:cNvSpPr>
            <a:spLocks noGrp="1"/>
          </p:cNvSpPr>
          <p:nvPr>
            <p:ph type="sldNum" sz="quarter" idx="12"/>
          </p:nvPr>
        </p:nvSpPr>
        <p:spPr/>
        <p:txBody>
          <a:bodyPr/>
          <a:lstStyle/>
          <a:p>
            <a:fld id="{C20372A8-36C0-474D-8B88-FD44E404F49B}" type="slidenum">
              <a:rPr lang="en-US" smtClean="0"/>
              <a:t>58</a:t>
            </a:fld>
            <a:endParaRPr lang="en-US" dirty="0"/>
          </a:p>
        </p:txBody>
      </p:sp>
      <p:sp>
        <p:nvSpPr>
          <p:cNvPr id="4" name="TextBox 3">
            <a:extLst>
              <a:ext uri="{FF2B5EF4-FFF2-40B4-BE49-F238E27FC236}">
                <a16:creationId xmlns:a16="http://schemas.microsoft.com/office/drawing/2014/main" id="{B96D68B2-77EC-4504-8DD8-890054DFE255}"/>
              </a:ext>
            </a:extLst>
          </p:cNvPr>
          <p:cNvSpPr txBox="1"/>
          <p:nvPr/>
        </p:nvSpPr>
        <p:spPr>
          <a:xfrm>
            <a:off x="3062378" y="374416"/>
            <a:ext cx="4867999" cy="461665"/>
          </a:xfrm>
          <a:prstGeom prst="rect">
            <a:avLst/>
          </a:prstGeom>
          <a:noFill/>
        </p:spPr>
        <p:txBody>
          <a:bodyPr wrap="none" rtlCol="0">
            <a:spAutoFit/>
          </a:bodyPr>
          <a:lstStyle/>
          <a:p>
            <a:r>
              <a:rPr lang="en-US" sz="2400" dirty="0"/>
              <a:t>FC Clothing Allowance Enhancements</a:t>
            </a:r>
          </a:p>
        </p:txBody>
      </p:sp>
    </p:spTree>
    <p:extLst>
      <p:ext uri="{BB962C8B-B14F-4D97-AF65-F5344CB8AC3E}">
        <p14:creationId xmlns:p14="http://schemas.microsoft.com/office/powerpoint/2010/main" val="3314454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D9CA30-3374-449A-A14B-AA0C360C7AC0}"/>
              </a:ext>
            </a:extLst>
          </p:cNvPr>
          <p:cNvSpPr>
            <a:spLocks noGrp="1"/>
          </p:cNvSpPr>
          <p:nvPr>
            <p:ph idx="1"/>
          </p:nvPr>
        </p:nvSpPr>
        <p:spPr/>
        <p:txBody>
          <a:bodyPr/>
          <a:lstStyle/>
          <a:p>
            <a:pPr lvl="1">
              <a:lnSpc>
                <a:spcPct val="100000"/>
              </a:lnSpc>
            </a:pPr>
            <a:r>
              <a:rPr lang="en-US" sz="2400" kern="0" dirty="0"/>
              <a:t>Allow users to generate issuances outside of the existing EDBC or Payment Request process.</a:t>
            </a:r>
          </a:p>
          <a:p>
            <a:pPr lvl="1">
              <a:lnSpc>
                <a:spcPct val="100000"/>
              </a:lnSpc>
            </a:pPr>
            <a:r>
              <a:rPr lang="en-US" sz="2400" kern="0" dirty="0"/>
              <a:t>Framework can be used to expedite the implementation of new policy or county specific payments.</a:t>
            </a:r>
          </a:p>
          <a:p>
            <a:pPr lvl="1">
              <a:lnSpc>
                <a:spcPct val="100000"/>
              </a:lnSpc>
            </a:pPr>
            <a:r>
              <a:rPr lang="en-US" sz="2400" kern="0" dirty="0"/>
              <a:t>Create New Auxiliary Payments Authorization Page.</a:t>
            </a:r>
          </a:p>
          <a:p>
            <a:pPr lvl="1">
              <a:lnSpc>
                <a:spcPct val="100000"/>
              </a:lnSpc>
            </a:pPr>
            <a:r>
              <a:rPr lang="en-US" sz="2400" kern="0" dirty="0"/>
              <a:t>Payments could be reoccurring or one-time based on the payment type.</a:t>
            </a:r>
          </a:p>
          <a:p>
            <a:pPr lvl="1">
              <a:lnSpc>
                <a:spcPct val="100000"/>
              </a:lnSpc>
            </a:pPr>
            <a:r>
              <a:rPr lang="en-US" sz="2400" kern="0" dirty="0"/>
              <a:t>Additional reporting would be created to track auxiliary payments.</a:t>
            </a:r>
          </a:p>
          <a:p>
            <a:pPr lvl="1">
              <a:lnSpc>
                <a:spcPct val="100000"/>
              </a:lnSpc>
            </a:pPr>
            <a:r>
              <a:rPr lang="en-US" sz="2400" kern="0" dirty="0"/>
              <a:t>~3000-4000 hours*</a:t>
            </a:r>
          </a:p>
          <a:p>
            <a:r>
              <a:rPr lang="en-US" dirty="0"/>
              <a:t>*High level estimate only.  Estimate includes design, build, and test.  Final detailed estimate may vary.</a:t>
            </a:r>
          </a:p>
          <a:p>
            <a:endParaRPr lang="en-US" dirty="0"/>
          </a:p>
        </p:txBody>
      </p:sp>
      <p:sp>
        <p:nvSpPr>
          <p:cNvPr id="3" name="Slide Number Placeholder 2">
            <a:extLst>
              <a:ext uri="{FF2B5EF4-FFF2-40B4-BE49-F238E27FC236}">
                <a16:creationId xmlns:a16="http://schemas.microsoft.com/office/drawing/2014/main" id="{F99AC626-6E0D-4FA6-825F-977FDEEEBDBB}"/>
              </a:ext>
            </a:extLst>
          </p:cNvPr>
          <p:cNvSpPr>
            <a:spLocks noGrp="1"/>
          </p:cNvSpPr>
          <p:nvPr>
            <p:ph type="sldNum" sz="quarter" idx="12"/>
          </p:nvPr>
        </p:nvSpPr>
        <p:spPr/>
        <p:txBody>
          <a:bodyPr/>
          <a:lstStyle/>
          <a:p>
            <a:fld id="{C20372A8-36C0-474D-8B88-FD44E404F49B}" type="slidenum">
              <a:rPr lang="en-US" smtClean="0"/>
              <a:t>59</a:t>
            </a:fld>
            <a:endParaRPr lang="en-US" dirty="0"/>
          </a:p>
        </p:txBody>
      </p:sp>
      <p:sp>
        <p:nvSpPr>
          <p:cNvPr id="4" name="TextBox 3">
            <a:extLst>
              <a:ext uri="{FF2B5EF4-FFF2-40B4-BE49-F238E27FC236}">
                <a16:creationId xmlns:a16="http://schemas.microsoft.com/office/drawing/2014/main" id="{582769CE-9933-4EDC-B605-219ED67E0BDA}"/>
              </a:ext>
            </a:extLst>
          </p:cNvPr>
          <p:cNvSpPr txBox="1"/>
          <p:nvPr/>
        </p:nvSpPr>
        <p:spPr>
          <a:xfrm>
            <a:off x="3045125" y="374416"/>
            <a:ext cx="4465710" cy="461665"/>
          </a:xfrm>
          <a:prstGeom prst="rect">
            <a:avLst/>
          </a:prstGeom>
          <a:noFill/>
        </p:spPr>
        <p:txBody>
          <a:bodyPr wrap="none" rtlCol="0">
            <a:spAutoFit/>
          </a:bodyPr>
          <a:lstStyle/>
          <a:p>
            <a:r>
              <a:rPr lang="en-US" sz="2400" dirty="0"/>
              <a:t>Auxiliary Payments Enhancements</a:t>
            </a:r>
          </a:p>
        </p:txBody>
      </p:sp>
    </p:spTree>
    <p:extLst>
      <p:ext uri="{BB962C8B-B14F-4D97-AF65-F5344CB8AC3E}">
        <p14:creationId xmlns:p14="http://schemas.microsoft.com/office/powerpoint/2010/main" val="987398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E6037-67CD-40D3-A0EB-ACD1C592C5BD}"/>
              </a:ext>
            </a:extLst>
          </p:cNvPr>
          <p:cNvSpPr>
            <a:spLocks noGrp="1"/>
          </p:cNvSpPr>
          <p:nvPr>
            <p:ph type="title" idx="4294967295"/>
          </p:nvPr>
        </p:nvSpPr>
        <p:spPr>
          <a:xfrm>
            <a:off x="595223" y="2703621"/>
            <a:ext cx="10877909" cy="1450757"/>
          </a:xfrm>
          <a:prstGeom prst="rect">
            <a:avLst/>
          </a:prstGeom>
        </p:spPr>
        <p:txBody>
          <a:bodyPr>
            <a:normAutofit/>
          </a:bodyPr>
          <a:lstStyle/>
          <a:p>
            <a:pPr algn="ctr"/>
            <a:r>
              <a:rPr lang="en-US" sz="4000" dirty="0">
                <a:solidFill>
                  <a:srgbClr val="0070C0"/>
                </a:solidFill>
                <a:latin typeface="+mn-lt"/>
              </a:rPr>
              <a:t>CalSAWS Project Approval/Project Start-Up Activities</a:t>
            </a:r>
          </a:p>
        </p:txBody>
      </p:sp>
      <p:sp>
        <p:nvSpPr>
          <p:cNvPr id="3" name="Slide Number Placeholder 2">
            <a:extLst>
              <a:ext uri="{FF2B5EF4-FFF2-40B4-BE49-F238E27FC236}">
                <a16:creationId xmlns:a16="http://schemas.microsoft.com/office/drawing/2014/main" id="{2BB0C34B-4A25-4BD8-AE27-C24054F6BE1A}"/>
              </a:ext>
            </a:extLst>
          </p:cNvPr>
          <p:cNvSpPr>
            <a:spLocks noGrp="1"/>
          </p:cNvSpPr>
          <p:nvPr>
            <p:ph type="sldNum" sz="quarter" idx="12"/>
          </p:nvPr>
        </p:nvSpPr>
        <p:spPr/>
        <p:txBody>
          <a:bodyPr/>
          <a:lstStyle/>
          <a:p>
            <a:fld id="{C20372A8-36C0-474D-8B88-FD44E404F49B}" type="slidenum">
              <a:rPr lang="en-US" smtClean="0"/>
              <a:t>6</a:t>
            </a:fld>
            <a:endParaRPr lang="en-US" dirty="0"/>
          </a:p>
        </p:txBody>
      </p:sp>
    </p:spTree>
    <p:extLst>
      <p:ext uri="{BB962C8B-B14F-4D97-AF65-F5344CB8AC3E}">
        <p14:creationId xmlns:p14="http://schemas.microsoft.com/office/powerpoint/2010/main" val="38895755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AC7BC3-E295-42C0-9738-16BD8736BC64}"/>
              </a:ext>
            </a:extLst>
          </p:cNvPr>
          <p:cNvSpPr>
            <a:spLocks noGrp="1"/>
          </p:cNvSpPr>
          <p:nvPr>
            <p:ph type="sldNum" sz="quarter" idx="12"/>
          </p:nvPr>
        </p:nvSpPr>
        <p:spPr/>
        <p:txBody>
          <a:bodyPr/>
          <a:lstStyle/>
          <a:p>
            <a:fld id="{C20372A8-36C0-474D-8B88-FD44E404F49B}" type="slidenum">
              <a:rPr lang="en-US" smtClean="0"/>
              <a:t>60</a:t>
            </a:fld>
            <a:endParaRPr lang="en-US" dirty="0"/>
          </a:p>
        </p:txBody>
      </p:sp>
      <p:sp>
        <p:nvSpPr>
          <p:cNvPr id="3" name="TextBox 2">
            <a:extLst>
              <a:ext uri="{FF2B5EF4-FFF2-40B4-BE49-F238E27FC236}">
                <a16:creationId xmlns:a16="http://schemas.microsoft.com/office/drawing/2014/main" id="{DB93B783-5FD4-4A71-B2D1-F1A6769C72E9}"/>
              </a:ext>
            </a:extLst>
          </p:cNvPr>
          <p:cNvSpPr txBox="1"/>
          <p:nvPr/>
        </p:nvSpPr>
        <p:spPr>
          <a:xfrm>
            <a:off x="628650" y="1340435"/>
            <a:ext cx="7996157" cy="523220"/>
          </a:xfrm>
          <a:prstGeom prst="rect">
            <a:avLst/>
          </a:prstGeom>
          <a:noFill/>
        </p:spPr>
        <p:txBody>
          <a:bodyPr wrap="square" rtlCol="0">
            <a:spAutoFit/>
          </a:bodyPr>
          <a:lstStyle/>
          <a:p>
            <a:r>
              <a:rPr lang="en-US" sz="2800" dirty="0"/>
              <a:t>DDCR Process</a:t>
            </a:r>
          </a:p>
        </p:txBody>
      </p:sp>
      <p:graphicFrame>
        <p:nvGraphicFramePr>
          <p:cNvPr id="4" name="Content Placeholder 3">
            <a:extLst>
              <a:ext uri="{FF2B5EF4-FFF2-40B4-BE49-F238E27FC236}">
                <a16:creationId xmlns:a16="http://schemas.microsoft.com/office/drawing/2014/main" id="{F5F39906-2BB4-4CF4-9AE1-A82545727422}"/>
              </a:ext>
            </a:extLst>
          </p:cNvPr>
          <p:cNvGraphicFramePr>
            <a:graphicFrameLocks/>
          </p:cNvGraphicFramePr>
          <p:nvPr>
            <p:extLst/>
          </p:nvPr>
        </p:nvGraphicFramePr>
        <p:xfrm>
          <a:off x="2013758" y="1911105"/>
          <a:ext cx="7886700" cy="1718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4AC943FF-C88B-4AE8-90EC-A74FACDD7092}"/>
              </a:ext>
            </a:extLst>
          </p:cNvPr>
          <p:cNvSpPr txBox="1"/>
          <p:nvPr/>
        </p:nvSpPr>
        <p:spPr>
          <a:xfrm>
            <a:off x="2198016" y="4374322"/>
            <a:ext cx="1716372" cy="923330"/>
          </a:xfrm>
          <a:prstGeom prst="rect">
            <a:avLst/>
          </a:prstGeom>
          <a:noFill/>
        </p:spPr>
        <p:txBody>
          <a:bodyPr wrap="square" rtlCol="0">
            <a:spAutoFit/>
          </a:bodyPr>
          <a:lstStyle/>
          <a:p>
            <a:pPr algn="ctr"/>
            <a:r>
              <a:rPr lang="en-US" sz="1350" dirty="0"/>
              <a:t>Analysis conducted to determine design differences</a:t>
            </a:r>
          </a:p>
        </p:txBody>
      </p:sp>
      <p:sp>
        <p:nvSpPr>
          <p:cNvPr id="12" name="TextBox 11">
            <a:extLst>
              <a:ext uri="{FF2B5EF4-FFF2-40B4-BE49-F238E27FC236}">
                <a16:creationId xmlns:a16="http://schemas.microsoft.com/office/drawing/2014/main" id="{18CC28E9-B7F2-493E-BF1E-05B929D9E3D2}"/>
              </a:ext>
            </a:extLst>
          </p:cNvPr>
          <p:cNvSpPr txBox="1"/>
          <p:nvPr/>
        </p:nvSpPr>
        <p:spPr>
          <a:xfrm>
            <a:off x="4933720" y="4374322"/>
            <a:ext cx="1959848" cy="923330"/>
          </a:xfrm>
          <a:prstGeom prst="rect">
            <a:avLst/>
          </a:prstGeom>
          <a:noFill/>
        </p:spPr>
        <p:txBody>
          <a:bodyPr wrap="square" rtlCol="0">
            <a:spAutoFit/>
          </a:bodyPr>
          <a:lstStyle/>
          <a:p>
            <a:pPr algn="ctr"/>
            <a:r>
              <a:rPr lang="en-US" sz="1350" dirty="0"/>
              <a:t>SCRs are routed to committee for decision and prioritization</a:t>
            </a:r>
          </a:p>
        </p:txBody>
      </p:sp>
      <p:sp>
        <p:nvSpPr>
          <p:cNvPr id="13" name="TextBox 12">
            <a:extLst>
              <a:ext uri="{FF2B5EF4-FFF2-40B4-BE49-F238E27FC236}">
                <a16:creationId xmlns:a16="http://schemas.microsoft.com/office/drawing/2014/main" id="{FFA6CC10-DC5C-4EC1-B12E-E70340D93D87}"/>
              </a:ext>
            </a:extLst>
          </p:cNvPr>
          <p:cNvSpPr txBox="1"/>
          <p:nvPr/>
        </p:nvSpPr>
        <p:spPr>
          <a:xfrm>
            <a:off x="7908866" y="4326951"/>
            <a:ext cx="2269376" cy="923330"/>
          </a:xfrm>
          <a:prstGeom prst="rect">
            <a:avLst/>
          </a:prstGeom>
          <a:noFill/>
        </p:spPr>
        <p:txBody>
          <a:bodyPr wrap="square" rtlCol="0">
            <a:spAutoFit/>
          </a:bodyPr>
          <a:lstStyle/>
          <a:p>
            <a:pPr algn="ctr"/>
            <a:r>
              <a:rPr lang="en-US" sz="1350" dirty="0"/>
              <a:t>Committee outcome is documented in JIRA and SCR scorecard is attached </a:t>
            </a:r>
          </a:p>
        </p:txBody>
      </p:sp>
      <p:cxnSp>
        <p:nvCxnSpPr>
          <p:cNvPr id="14" name="Straight Arrow Connector 13">
            <a:extLst>
              <a:ext uri="{FF2B5EF4-FFF2-40B4-BE49-F238E27FC236}">
                <a16:creationId xmlns:a16="http://schemas.microsoft.com/office/drawing/2014/main" id="{6AB8C756-91EA-4866-87B3-AC01AFEC0995}"/>
              </a:ext>
            </a:extLst>
          </p:cNvPr>
          <p:cNvCxnSpPr>
            <a:cxnSpLocks/>
          </p:cNvCxnSpPr>
          <p:nvPr/>
        </p:nvCxnSpPr>
        <p:spPr>
          <a:xfrm flipV="1">
            <a:off x="2883816" y="3586924"/>
            <a:ext cx="6235" cy="735676"/>
          </a:xfrm>
          <a:prstGeom prst="straightConnector1">
            <a:avLst/>
          </a:prstGeom>
          <a:noFill/>
          <a:ln w="6350" cap="flat" cmpd="sng" algn="ctr">
            <a:solidFill>
              <a:srgbClr val="4472C4"/>
            </a:solidFill>
            <a:prstDash val="solid"/>
            <a:miter lim="800000"/>
            <a:tailEnd type="triangle"/>
          </a:ln>
          <a:effectLst/>
        </p:spPr>
      </p:cxnSp>
      <p:cxnSp>
        <p:nvCxnSpPr>
          <p:cNvPr id="15" name="Straight Arrow Connector 14">
            <a:extLst>
              <a:ext uri="{FF2B5EF4-FFF2-40B4-BE49-F238E27FC236}">
                <a16:creationId xmlns:a16="http://schemas.microsoft.com/office/drawing/2014/main" id="{76E61E9D-380F-4D90-935D-42A09E2CE0C2}"/>
              </a:ext>
            </a:extLst>
          </p:cNvPr>
          <p:cNvCxnSpPr>
            <a:cxnSpLocks/>
          </p:cNvCxnSpPr>
          <p:nvPr/>
        </p:nvCxnSpPr>
        <p:spPr>
          <a:xfrm flipV="1">
            <a:off x="5902275" y="3638646"/>
            <a:ext cx="6235" cy="735676"/>
          </a:xfrm>
          <a:prstGeom prst="straightConnector1">
            <a:avLst/>
          </a:prstGeom>
          <a:noFill/>
          <a:ln w="6350" cap="flat" cmpd="sng" algn="ctr">
            <a:solidFill>
              <a:srgbClr val="4472C4"/>
            </a:solidFill>
            <a:prstDash val="solid"/>
            <a:miter lim="800000"/>
            <a:tailEnd type="triangle"/>
          </a:ln>
          <a:effectLst/>
        </p:spPr>
      </p:cxnSp>
      <p:cxnSp>
        <p:nvCxnSpPr>
          <p:cNvPr id="16" name="Straight Arrow Connector 15">
            <a:extLst>
              <a:ext uri="{FF2B5EF4-FFF2-40B4-BE49-F238E27FC236}">
                <a16:creationId xmlns:a16="http://schemas.microsoft.com/office/drawing/2014/main" id="{83738241-0410-4240-BE49-2D1FDF511E38}"/>
              </a:ext>
            </a:extLst>
          </p:cNvPr>
          <p:cNvCxnSpPr>
            <a:cxnSpLocks/>
          </p:cNvCxnSpPr>
          <p:nvPr/>
        </p:nvCxnSpPr>
        <p:spPr>
          <a:xfrm flipV="1">
            <a:off x="8932903" y="3586924"/>
            <a:ext cx="6235" cy="735676"/>
          </a:xfrm>
          <a:prstGeom prst="straightConnector1">
            <a:avLst/>
          </a:prstGeom>
          <a:noFill/>
          <a:ln w="6350" cap="flat" cmpd="sng" algn="ctr">
            <a:solidFill>
              <a:srgbClr val="4472C4"/>
            </a:solidFill>
            <a:prstDash val="solid"/>
            <a:miter lim="800000"/>
            <a:tailEnd type="triangle"/>
          </a:ln>
          <a:effectLst/>
        </p:spPr>
      </p:cxnSp>
    </p:spTree>
    <p:extLst>
      <p:ext uri="{BB962C8B-B14F-4D97-AF65-F5344CB8AC3E}">
        <p14:creationId xmlns:p14="http://schemas.microsoft.com/office/powerpoint/2010/main" val="18554714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380A26-9AA0-4A89-8E0B-88EA91F98ED0}"/>
              </a:ext>
            </a:extLst>
          </p:cNvPr>
          <p:cNvSpPr>
            <a:spLocks noGrp="1"/>
          </p:cNvSpPr>
          <p:nvPr>
            <p:ph type="sldNum" sz="quarter" idx="12"/>
          </p:nvPr>
        </p:nvSpPr>
        <p:spPr/>
        <p:txBody>
          <a:bodyPr/>
          <a:lstStyle/>
          <a:p>
            <a:fld id="{C20372A8-36C0-474D-8B88-FD44E404F49B}" type="slidenum">
              <a:rPr lang="en-US" smtClean="0"/>
              <a:t>61</a:t>
            </a:fld>
            <a:endParaRPr lang="en-US" dirty="0"/>
          </a:p>
        </p:txBody>
      </p:sp>
      <p:sp>
        <p:nvSpPr>
          <p:cNvPr id="3" name="TextBox 2">
            <a:extLst>
              <a:ext uri="{FF2B5EF4-FFF2-40B4-BE49-F238E27FC236}">
                <a16:creationId xmlns:a16="http://schemas.microsoft.com/office/drawing/2014/main" id="{5ECB13A3-CA56-4545-AAA2-FCE98D2BE2AF}"/>
              </a:ext>
            </a:extLst>
          </p:cNvPr>
          <p:cNvSpPr txBox="1"/>
          <p:nvPr/>
        </p:nvSpPr>
        <p:spPr>
          <a:xfrm>
            <a:off x="628650" y="987737"/>
            <a:ext cx="7996157" cy="523220"/>
          </a:xfrm>
          <a:prstGeom prst="rect">
            <a:avLst/>
          </a:prstGeom>
          <a:noFill/>
        </p:spPr>
        <p:txBody>
          <a:bodyPr wrap="square" rtlCol="0">
            <a:spAutoFit/>
          </a:bodyPr>
          <a:lstStyle/>
          <a:p>
            <a:r>
              <a:rPr lang="en-US" sz="2800" dirty="0"/>
              <a:t>Background/Update/Next Steps</a:t>
            </a:r>
          </a:p>
        </p:txBody>
      </p:sp>
      <p:pic>
        <p:nvPicPr>
          <p:cNvPr id="5" name="Picture 4">
            <a:extLst>
              <a:ext uri="{FF2B5EF4-FFF2-40B4-BE49-F238E27FC236}">
                <a16:creationId xmlns:a16="http://schemas.microsoft.com/office/drawing/2014/main" id="{59652EF0-155A-4B85-A4D9-48E8E9B7576A}"/>
              </a:ext>
            </a:extLst>
          </p:cNvPr>
          <p:cNvPicPr>
            <a:picLocks noChangeAspect="1"/>
          </p:cNvPicPr>
          <p:nvPr/>
        </p:nvPicPr>
        <p:blipFill>
          <a:blip r:embed="rId2"/>
          <a:stretch>
            <a:fillRect/>
          </a:stretch>
        </p:blipFill>
        <p:spPr>
          <a:xfrm>
            <a:off x="979517" y="1533105"/>
            <a:ext cx="9627326" cy="4926680"/>
          </a:xfrm>
          <a:prstGeom prst="rect">
            <a:avLst/>
          </a:prstGeom>
        </p:spPr>
      </p:pic>
    </p:spTree>
    <p:extLst>
      <p:ext uri="{BB962C8B-B14F-4D97-AF65-F5344CB8AC3E}">
        <p14:creationId xmlns:p14="http://schemas.microsoft.com/office/powerpoint/2010/main" val="11573670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4E29A9-89CA-4C56-9CB0-F6E9EB05A5ED}"/>
              </a:ext>
            </a:extLst>
          </p:cNvPr>
          <p:cNvSpPr>
            <a:spLocks noGrp="1"/>
          </p:cNvSpPr>
          <p:nvPr>
            <p:ph type="sldNum" sz="quarter" idx="12"/>
          </p:nvPr>
        </p:nvSpPr>
        <p:spPr/>
        <p:txBody>
          <a:bodyPr/>
          <a:lstStyle/>
          <a:p>
            <a:fld id="{C20372A8-36C0-474D-8B88-FD44E404F49B}" type="slidenum">
              <a:rPr lang="en-US" smtClean="0"/>
              <a:t>62</a:t>
            </a:fld>
            <a:endParaRPr lang="en-US" dirty="0"/>
          </a:p>
        </p:txBody>
      </p:sp>
      <p:graphicFrame>
        <p:nvGraphicFramePr>
          <p:cNvPr id="13" name="Table 12">
            <a:extLst>
              <a:ext uri="{FF2B5EF4-FFF2-40B4-BE49-F238E27FC236}">
                <a16:creationId xmlns:a16="http://schemas.microsoft.com/office/drawing/2014/main" id="{A92B2156-144F-4178-B9F8-988767614611}"/>
              </a:ext>
            </a:extLst>
          </p:cNvPr>
          <p:cNvGraphicFramePr>
            <a:graphicFrameLocks noGrp="1"/>
          </p:cNvGraphicFramePr>
          <p:nvPr>
            <p:extLst/>
          </p:nvPr>
        </p:nvGraphicFramePr>
        <p:xfrm>
          <a:off x="1096963" y="871538"/>
          <a:ext cx="10115521" cy="5316826"/>
        </p:xfrm>
        <a:graphic>
          <a:graphicData uri="http://schemas.openxmlformats.org/drawingml/2006/table">
            <a:tbl>
              <a:tblPr firstRow="1" bandRow="1">
                <a:tableStyleId>{5C22544A-7EE6-4342-B048-85BDC9FD1C3A}</a:tableStyleId>
              </a:tblPr>
              <a:tblGrid>
                <a:gridCol w="1184701">
                  <a:extLst>
                    <a:ext uri="{9D8B030D-6E8A-4147-A177-3AD203B41FA5}">
                      <a16:colId xmlns:a16="http://schemas.microsoft.com/office/drawing/2014/main" val="3327465969"/>
                    </a:ext>
                  </a:extLst>
                </a:gridCol>
                <a:gridCol w="911308">
                  <a:extLst>
                    <a:ext uri="{9D8B030D-6E8A-4147-A177-3AD203B41FA5}">
                      <a16:colId xmlns:a16="http://schemas.microsoft.com/office/drawing/2014/main" val="644214150"/>
                    </a:ext>
                  </a:extLst>
                </a:gridCol>
                <a:gridCol w="1184701">
                  <a:extLst>
                    <a:ext uri="{9D8B030D-6E8A-4147-A177-3AD203B41FA5}">
                      <a16:colId xmlns:a16="http://schemas.microsoft.com/office/drawing/2014/main" val="124268623"/>
                    </a:ext>
                  </a:extLst>
                </a:gridCol>
                <a:gridCol w="1184701">
                  <a:extLst>
                    <a:ext uri="{9D8B030D-6E8A-4147-A177-3AD203B41FA5}">
                      <a16:colId xmlns:a16="http://schemas.microsoft.com/office/drawing/2014/main" val="355969002"/>
                    </a:ext>
                  </a:extLst>
                </a:gridCol>
                <a:gridCol w="5650110">
                  <a:extLst>
                    <a:ext uri="{9D8B030D-6E8A-4147-A177-3AD203B41FA5}">
                      <a16:colId xmlns:a16="http://schemas.microsoft.com/office/drawing/2014/main" val="1442534494"/>
                    </a:ext>
                  </a:extLst>
                </a:gridCol>
              </a:tblGrid>
              <a:tr h="715602">
                <a:tc>
                  <a:txBody>
                    <a:bodyPr/>
                    <a:lstStyle/>
                    <a:p>
                      <a:r>
                        <a:rPr lang="en-US" sz="1200" dirty="0">
                          <a:solidFill>
                            <a:schemeClr val="tx1"/>
                          </a:solidFill>
                        </a:rPr>
                        <a:t>Item</a:t>
                      </a:r>
                    </a:p>
                  </a:txBody>
                  <a:tcPr/>
                </a:tc>
                <a:tc>
                  <a:txBody>
                    <a:bodyPr/>
                    <a:lstStyle/>
                    <a:p>
                      <a:r>
                        <a:rPr lang="en-US" sz="1200" dirty="0">
                          <a:solidFill>
                            <a:schemeClr val="tx1"/>
                          </a:solidFill>
                        </a:rPr>
                        <a:t>Policy Effective Date</a:t>
                      </a:r>
                    </a:p>
                  </a:txBody>
                  <a:tcPr/>
                </a:tc>
                <a:tc>
                  <a:txBody>
                    <a:bodyPr/>
                    <a:lstStyle/>
                    <a:p>
                      <a:r>
                        <a:rPr lang="en-US" sz="1200" dirty="0">
                          <a:solidFill>
                            <a:schemeClr val="tx1"/>
                          </a:solidFill>
                        </a:rPr>
                        <a:t>C-IV Status</a:t>
                      </a:r>
                    </a:p>
                  </a:txBody>
                  <a:tcPr/>
                </a:tc>
                <a:tc>
                  <a:txBody>
                    <a:bodyPr/>
                    <a:lstStyle/>
                    <a:p>
                      <a:r>
                        <a:rPr lang="en-US" sz="1200" dirty="0">
                          <a:solidFill>
                            <a:schemeClr val="tx1"/>
                          </a:solidFill>
                        </a:rPr>
                        <a:t>LRS Status</a:t>
                      </a:r>
                    </a:p>
                  </a:txBody>
                  <a:tcPr/>
                </a:tc>
                <a:tc>
                  <a:txBody>
                    <a:bodyPr/>
                    <a:lstStyle/>
                    <a:p>
                      <a:r>
                        <a:rPr lang="en-US" sz="1200" dirty="0">
                          <a:solidFill>
                            <a:schemeClr val="tx1"/>
                          </a:solidFill>
                        </a:rPr>
                        <a:t>Description – CalACES Implementation Effort</a:t>
                      </a:r>
                    </a:p>
                  </a:txBody>
                  <a:tcPr/>
                </a:tc>
                <a:extLst>
                  <a:ext uri="{0D108BD9-81ED-4DB2-BD59-A6C34878D82A}">
                    <a16:rowId xmlns:a16="http://schemas.microsoft.com/office/drawing/2014/main" val="1771314042"/>
                  </a:ext>
                </a:extLst>
              </a:tr>
              <a:tr h="4601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Funding for Emergency Caregivers with Placement of Children and Non-Minor Dependents prior to Resource Family Approval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2"/>
                        </a:rPr>
                        <a:t>ACL 18-75</a:t>
                      </a:r>
                      <a:endParaRPr lang="en-US" sz="1100" kern="1200" baseline="0" dirty="0">
                        <a:solidFill>
                          <a:schemeClr val="dk1"/>
                        </a:solidFill>
                        <a:latin typeface="+mn-lt"/>
                        <a:ea typeface="+mn-ea"/>
                        <a:cs typeface="Arial" panose="020B0604020202020204" pitchFamily="34" charset="0"/>
                      </a:endParaRPr>
                    </a:p>
                  </a:txBody>
                  <a:tcPr/>
                </a:tc>
                <a:tc>
                  <a:txBody>
                    <a:bodyPr/>
                    <a:lstStyle/>
                    <a:p>
                      <a:r>
                        <a:rPr lang="en-US" sz="1100" dirty="0"/>
                        <a:t>7/1/2018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102237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mn-lt"/>
                          <a:cs typeface="Arial" panose="020B0604020202020204" pitchFamily="34" charset="0"/>
                        </a:rPr>
                        <a:t>Implemented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mn-lt"/>
                          <a:cs typeface="Arial" panose="020B0604020202020204" pitchFamily="34" charset="0"/>
                        </a:rPr>
                        <a:t>Release 18.11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101497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mn-lt"/>
                          <a:cs typeface="Arial" panose="020B0604020202020204" pitchFamily="34" charset="0"/>
                        </a:rPr>
                        <a:t>Implemented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mn-lt"/>
                          <a:cs typeface="Arial" panose="020B0604020202020204" pitchFamily="34" charset="0"/>
                        </a:rPr>
                        <a:t>Release 19.01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102912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New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Release TBD</a:t>
                      </a:r>
                    </a:p>
                  </a:txBody>
                  <a:tcPr/>
                </a:tc>
                <a:tc>
                  <a:txBody>
                    <a:bodyPr/>
                    <a:lstStyle/>
                    <a:p>
                      <a:r>
                        <a:rPr lang="en-US" sz="1100" b="1" kern="1200" dirty="0">
                          <a:solidFill>
                            <a:schemeClr val="tx1"/>
                          </a:solidFill>
                          <a:effectLst/>
                          <a:latin typeface="+mn-lt"/>
                          <a:ea typeface="+mn-ea"/>
                          <a:cs typeface="+mn-cs"/>
                        </a:rPr>
                        <a:t>SCR 204665</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Implemented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Release 18.11</a:t>
                      </a:r>
                    </a:p>
                    <a:p>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SCR 203634</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Implemented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Release 19.01</a:t>
                      </a:r>
                    </a:p>
                    <a:p>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SCR 205913</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New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Release TBD</a:t>
                      </a:r>
                    </a:p>
                  </a:txBody>
                  <a:tcPr/>
                </a:tc>
                <a:tc>
                  <a:txBody>
                    <a:bodyPr/>
                    <a:lstStyle/>
                    <a:p>
                      <a:r>
                        <a:rPr lang="en-US" sz="1100" kern="1200" dirty="0">
                          <a:solidFill>
                            <a:schemeClr val="dk1"/>
                          </a:solidFill>
                          <a:effectLst/>
                          <a:latin typeface="+mn-lt"/>
                          <a:ea typeface="+mn-ea"/>
                          <a:cs typeface="+mn-cs"/>
                        </a:rPr>
                        <a:t>Per </a:t>
                      </a:r>
                      <a:r>
                        <a:rPr lang="en-US" sz="1100" kern="1200" dirty="0">
                          <a:solidFill>
                            <a:schemeClr val="dk1"/>
                          </a:solidFill>
                          <a:effectLst/>
                          <a:latin typeface="+mn-lt"/>
                          <a:ea typeface="+mn-ea"/>
                          <a:cs typeface="+mn-cs"/>
                          <a:hlinkClick r:id="rId3"/>
                        </a:rPr>
                        <a:t>ACL 18-33</a:t>
                      </a:r>
                      <a:r>
                        <a:rPr lang="en-US" sz="1100" kern="1200" dirty="0">
                          <a:solidFill>
                            <a:schemeClr val="dk1"/>
                          </a:solidFill>
                          <a:effectLst/>
                          <a:latin typeface="+mn-lt"/>
                          <a:ea typeface="+mn-ea"/>
                          <a:cs typeface="+mn-cs"/>
                        </a:rPr>
                        <a:t>, all counties were required to provide the Short-Term, Interim payment (AB 110) to caregivers who had taken placement of a child prior to completing the Resource Family Approval (RFA) process between 3/30/2018 and 06/30/2018.</a:t>
                      </a:r>
                    </a:p>
                    <a:p>
                      <a:endParaRPr lang="en-US" sz="1100" kern="1200" dirty="0">
                        <a:solidFill>
                          <a:schemeClr val="dk1"/>
                        </a:solidFill>
                        <a:effectLst/>
                        <a:latin typeface="+mn-lt"/>
                        <a:ea typeface="+mn-ea"/>
                        <a:cs typeface="+mn-cs"/>
                      </a:endParaRPr>
                    </a:p>
                    <a:p>
                      <a:r>
                        <a:rPr lang="en-US" sz="1100" kern="1200" dirty="0">
                          <a:solidFill>
                            <a:schemeClr val="dk1"/>
                          </a:solidFill>
                          <a:effectLst/>
                          <a:latin typeface="+mn-lt"/>
                          <a:ea typeface="+mn-ea"/>
                          <a:cs typeface="+mn-cs"/>
                        </a:rPr>
                        <a:t>Effective July 1, 2018, all counties must provide a payment equivalent to the basic level rate for a resource family to the Emergency Caregiver (EC) of a child.  However, unlike the Short-Term, Interim funding, the EC funding will be exclusively funded through the Emergency Assistance (EA) Program, aid code 5K.  For more information refer to ACL 18-75.</a:t>
                      </a:r>
                    </a:p>
                    <a:p>
                      <a:endParaRPr lang="en-US" sz="1100" kern="1200" dirty="0">
                        <a:solidFill>
                          <a:schemeClr val="dk1"/>
                        </a:solidFill>
                        <a:effectLst/>
                        <a:latin typeface="+mn-lt"/>
                        <a:ea typeface="+mn-ea"/>
                        <a:cs typeface="+mn-cs"/>
                      </a:endParaRPr>
                    </a:p>
                    <a:p>
                      <a:r>
                        <a:rPr lang="en-US" sz="1100" kern="1200" dirty="0">
                          <a:solidFill>
                            <a:schemeClr val="dk1"/>
                          </a:solidFill>
                          <a:effectLst/>
                          <a:latin typeface="+mn-lt"/>
                          <a:ea typeface="+mn-ea"/>
                          <a:cs typeface="+mn-cs"/>
                        </a:rPr>
                        <a:t>Aid code 5L will be used to identify the emergency caregiver placements that are not eligible to federal foster care funding and they are not eligible to emergency assistance funding. MEDS is working on implementing this aid code, the tentative availability date is 3/1/2019.</a:t>
                      </a:r>
                    </a:p>
                    <a:p>
                      <a:endParaRPr lang="en-US" sz="1100" kern="1200" dirty="0">
                        <a:solidFill>
                          <a:schemeClr val="dk1"/>
                        </a:solidFill>
                        <a:effectLst/>
                        <a:latin typeface="+mn-lt"/>
                        <a:ea typeface="+mn-ea"/>
                        <a:cs typeface="+mn-cs"/>
                      </a:endParaRPr>
                    </a:p>
                    <a:p>
                      <a:r>
                        <a:rPr lang="en-US" sz="1100" kern="1200" dirty="0">
                          <a:solidFill>
                            <a:schemeClr val="dk1"/>
                          </a:solidFill>
                          <a:effectLst/>
                          <a:latin typeface="+mn-lt"/>
                          <a:ea typeface="+mn-ea"/>
                          <a:cs typeface="+mn-cs"/>
                        </a:rPr>
                        <a:t>CDSS met with SAWS on 1/29/2019 to provide an update on the Continuum Care Reform (CCR) policy and  discuss some potential changes to CCR Level of Care (LOC) rates.  A draft ACL was shared with the counties on 1/17/2019. The draft ACL clarifies the implementation of the LOC rates for all FFA placements. Implementation of the LOC rates for all other placement types is delayed until further notice. </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effectLst/>
                        <a:latin typeface="+mn-lt"/>
                        <a:ea typeface="+mn-ea"/>
                        <a:cs typeface="+mn-cs"/>
                      </a:endParaRPr>
                    </a:p>
                  </a:txBody>
                  <a:tcPr/>
                </a:tc>
                <a:extLst>
                  <a:ext uri="{0D108BD9-81ED-4DB2-BD59-A6C34878D82A}">
                    <a16:rowId xmlns:a16="http://schemas.microsoft.com/office/drawing/2014/main" val="891698057"/>
                  </a:ext>
                </a:extLst>
              </a:tr>
            </a:tbl>
          </a:graphicData>
        </a:graphic>
      </p:graphicFrame>
      <p:sp>
        <p:nvSpPr>
          <p:cNvPr id="4" name="TextBox 3">
            <a:extLst>
              <a:ext uri="{FF2B5EF4-FFF2-40B4-BE49-F238E27FC236}">
                <a16:creationId xmlns:a16="http://schemas.microsoft.com/office/drawing/2014/main" id="{6802A479-8656-4EEF-873F-E8138834CA55}"/>
              </a:ext>
            </a:extLst>
          </p:cNvPr>
          <p:cNvSpPr txBox="1"/>
          <p:nvPr/>
        </p:nvSpPr>
        <p:spPr>
          <a:xfrm>
            <a:off x="3045125" y="343420"/>
            <a:ext cx="2183675" cy="523220"/>
          </a:xfrm>
          <a:prstGeom prst="rect">
            <a:avLst/>
          </a:prstGeom>
          <a:noFill/>
        </p:spPr>
        <p:txBody>
          <a:bodyPr wrap="none" rtlCol="0">
            <a:spAutoFit/>
          </a:bodyPr>
          <a:lstStyle/>
          <a:p>
            <a:r>
              <a:rPr lang="en-US" sz="2800" dirty="0"/>
              <a:t>Policy Update</a:t>
            </a:r>
          </a:p>
        </p:txBody>
      </p:sp>
    </p:spTree>
    <p:extLst>
      <p:ext uri="{BB962C8B-B14F-4D97-AF65-F5344CB8AC3E}">
        <p14:creationId xmlns:p14="http://schemas.microsoft.com/office/powerpoint/2010/main" val="20783633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4E29A9-89CA-4C56-9CB0-F6E9EB05A5ED}"/>
              </a:ext>
            </a:extLst>
          </p:cNvPr>
          <p:cNvSpPr>
            <a:spLocks noGrp="1"/>
          </p:cNvSpPr>
          <p:nvPr>
            <p:ph type="sldNum" sz="quarter" idx="12"/>
          </p:nvPr>
        </p:nvSpPr>
        <p:spPr/>
        <p:txBody>
          <a:bodyPr/>
          <a:lstStyle/>
          <a:p>
            <a:fld id="{C20372A8-36C0-474D-8B88-FD44E404F49B}" type="slidenum">
              <a:rPr lang="en-US" smtClean="0"/>
              <a:t>63</a:t>
            </a:fld>
            <a:endParaRPr lang="en-US" dirty="0"/>
          </a:p>
        </p:txBody>
      </p:sp>
      <p:graphicFrame>
        <p:nvGraphicFramePr>
          <p:cNvPr id="13" name="Table 12">
            <a:extLst>
              <a:ext uri="{FF2B5EF4-FFF2-40B4-BE49-F238E27FC236}">
                <a16:creationId xmlns:a16="http://schemas.microsoft.com/office/drawing/2014/main" id="{A92B2156-144F-4178-B9F8-988767614611}"/>
              </a:ext>
            </a:extLst>
          </p:cNvPr>
          <p:cNvGraphicFramePr>
            <a:graphicFrameLocks noGrp="1"/>
          </p:cNvGraphicFramePr>
          <p:nvPr>
            <p:extLst/>
          </p:nvPr>
        </p:nvGraphicFramePr>
        <p:xfrm>
          <a:off x="1096963" y="871538"/>
          <a:ext cx="10115521" cy="5316826"/>
        </p:xfrm>
        <a:graphic>
          <a:graphicData uri="http://schemas.openxmlformats.org/drawingml/2006/table">
            <a:tbl>
              <a:tblPr firstRow="1" bandRow="1">
                <a:tableStyleId>{5C22544A-7EE6-4342-B048-85BDC9FD1C3A}</a:tableStyleId>
              </a:tblPr>
              <a:tblGrid>
                <a:gridCol w="1184701">
                  <a:extLst>
                    <a:ext uri="{9D8B030D-6E8A-4147-A177-3AD203B41FA5}">
                      <a16:colId xmlns:a16="http://schemas.microsoft.com/office/drawing/2014/main" val="3327465969"/>
                    </a:ext>
                  </a:extLst>
                </a:gridCol>
                <a:gridCol w="911308">
                  <a:extLst>
                    <a:ext uri="{9D8B030D-6E8A-4147-A177-3AD203B41FA5}">
                      <a16:colId xmlns:a16="http://schemas.microsoft.com/office/drawing/2014/main" val="644214150"/>
                    </a:ext>
                  </a:extLst>
                </a:gridCol>
                <a:gridCol w="1184701">
                  <a:extLst>
                    <a:ext uri="{9D8B030D-6E8A-4147-A177-3AD203B41FA5}">
                      <a16:colId xmlns:a16="http://schemas.microsoft.com/office/drawing/2014/main" val="124268623"/>
                    </a:ext>
                  </a:extLst>
                </a:gridCol>
                <a:gridCol w="1184701">
                  <a:extLst>
                    <a:ext uri="{9D8B030D-6E8A-4147-A177-3AD203B41FA5}">
                      <a16:colId xmlns:a16="http://schemas.microsoft.com/office/drawing/2014/main" val="355969002"/>
                    </a:ext>
                  </a:extLst>
                </a:gridCol>
                <a:gridCol w="5650110">
                  <a:extLst>
                    <a:ext uri="{9D8B030D-6E8A-4147-A177-3AD203B41FA5}">
                      <a16:colId xmlns:a16="http://schemas.microsoft.com/office/drawing/2014/main" val="1442534494"/>
                    </a:ext>
                  </a:extLst>
                </a:gridCol>
              </a:tblGrid>
              <a:tr h="715602">
                <a:tc>
                  <a:txBody>
                    <a:bodyPr/>
                    <a:lstStyle/>
                    <a:p>
                      <a:r>
                        <a:rPr lang="en-US" sz="1200" dirty="0">
                          <a:solidFill>
                            <a:schemeClr val="tx1"/>
                          </a:solidFill>
                        </a:rPr>
                        <a:t>Item</a:t>
                      </a:r>
                    </a:p>
                  </a:txBody>
                  <a:tcPr/>
                </a:tc>
                <a:tc>
                  <a:txBody>
                    <a:bodyPr/>
                    <a:lstStyle/>
                    <a:p>
                      <a:r>
                        <a:rPr lang="en-US" sz="1200" dirty="0">
                          <a:solidFill>
                            <a:schemeClr val="tx1"/>
                          </a:solidFill>
                        </a:rPr>
                        <a:t>Policy Effective Date</a:t>
                      </a:r>
                    </a:p>
                  </a:txBody>
                  <a:tcPr/>
                </a:tc>
                <a:tc>
                  <a:txBody>
                    <a:bodyPr/>
                    <a:lstStyle/>
                    <a:p>
                      <a:r>
                        <a:rPr lang="en-US" sz="1200" dirty="0">
                          <a:solidFill>
                            <a:schemeClr val="tx1"/>
                          </a:solidFill>
                        </a:rPr>
                        <a:t>C-IV Status</a:t>
                      </a:r>
                    </a:p>
                  </a:txBody>
                  <a:tcPr/>
                </a:tc>
                <a:tc>
                  <a:txBody>
                    <a:bodyPr/>
                    <a:lstStyle/>
                    <a:p>
                      <a:r>
                        <a:rPr lang="en-US" sz="1200" dirty="0">
                          <a:solidFill>
                            <a:schemeClr val="tx1"/>
                          </a:solidFill>
                        </a:rPr>
                        <a:t>LRS Status</a:t>
                      </a:r>
                    </a:p>
                  </a:txBody>
                  <a:tcPr/>
                </a:tc>
                <a:tc>
                  <a:txBody>
                    <a:bodyPr/>
                    <a:lstStyle/>
                    <a:p>
                      <a:r>
                        <a:rPr lang="en-US" sz="1200" dirty="0">
                          <a:solidFill>
                            <a:schemeClr val="tx1"/>
                          </a:solidFill>
                        </a:rPr>
                        <a:t>Description – CalACES Implementation Effort</a:t>
                      </a:r>
                    </a:p>
                  </a:txBody>
                  <a:tcPr/>
                </a:tc>
                <a:extLst>
                  <a:ext uri="{0D108BD9-81ED-4DB2-BD59-A6C34878D82A}">
                    <a16:rowId xmlns:a16="http://schemas.microsoft.com/office/drawing/2014/main" val="1771314042"/>
                  </a:ext>
                </a:extLst>
              </a:tr>
              <a:tr h="4601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CalWORKs Implementation of SB 726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Draft ACL received  12/27/2018</a:t>
                      </a:r>
                    </a:p>
                  </a:txBody>
                  <a:tcPr/>
                </a:tc>
                <a:tc>
                  <a:txBody>
                    <a:bodyPr/>
                    <a:lstStyle/>
                    <a:p>
                      <a:r>
                        <a:rPr lang="en-US" sz="1100" dirty="0"/>
                        <a:t>7/1/2019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CIV-102502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New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Release TBD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r>
                        <a:rPr lang="en-US" sz="1100" b="1" kern="1200" dirty="0">
                          <a:solidFill>
                            <a:schemeClr val="tx1"/>
                          </a:solidFill>
                          <a:effectLst/>
                          <a:latin typeface="+mn-lt"/>
                          <a:ea typeface="+mn-ea"/>
                          <a:cs typeface="+mn-cs"/>
                        </a:rPr>
                        <a:t>CA-205172</a:t>
                      </a:r>
                    </a:p>
                    <a:p>
                      <a:endParaRPr lang="en-US" sz="11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New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Release TBD</a:t>
                      </a:r>
                    </a:p>
                    <a:p>
                      <a:endParaRPr lang="en-US" sz="1100" kern="1200" dirty="0">
                        <a:solidFill>
                          <a:schemeClr val="tx1"/>
                        </a:solidFill>
                        <a:effectLst/>
                        <a:latin typeface="+mn-lt"/>
                        <a:ea typeface="+mn-ea"/>
                        <a:cs typeface="+mn-cs"/>
                      </a:endParaRPr>
                    </a:p>
                  </a:txBody>
                  <a:tcPr/>
                </a:tc>
                <a:tc>
                  <a:txBody>
                    <a:bodyPr/>
                    <a:lstStyle/>
                    <a:p>
                      <a:r>
                        <a:rPr lang="en-US" sz="1100" kern="1200" dirty="0">
                          <a:solidFill>
                            <a:schemeClr val="dk1"/>
                          </a:solidFill>
                          <a:effectLst/>
                          <a:latin typeface="+mn-lt"/>
                          <a:ea typeface="+mn-ea"/>
                          <a:cs typeface="+mn-cs"/>
                        </a:rPr>
                        <a:t>SB 726 will increase the threshold for which CalWORKs overpayment recovery is pursued, and implement an expungement process for CalWORKs overpayments, as specified.  In addition, SB 726 aligns the CalWORKs and CalFresh programs by allowing a mass overpayment to be expunged if it resulted from major systemic error or negligence, as defined by the California Department of Social Services (CDSS). </a:t>
                      </a:r>
                    </a:p>
                    <a:p>
                      <a:endParaRPr lang="en-US" sz="1100" kern="1200" dirty="0">
                        <a:solidFill>
                          <a:schemeClr val="dk1"/>
                        </a:solidFill>
                        <a:effectLst/>
                        <a:latin typeface="+mn-lt"/>
                        <a:ea typeface="+mn-ea"/>
                        <a:cs typeface="+mn-cs"/>
                      </a:endParaRPr>
                    </a:p>
                    <a:p>
                      <a:r>
                        <a:rPr lang="en-US" sz="1100" kern="1200" dirty="0">
                          <a:solidFill>
                            <a:schemeClr val="dk1"/>
                          </a:solidFill>
                          <a:effectLst/>
                          <a:latin typeface="+mn-lt"/>
                          <a:ea typeface="+mn-ea"/>
                          <a:cs typeface="+mn-cs"/>
                        </a:rPr>
                        <a:t>The CalWORKs overpayment threshold will be increased from $35 to $250  and CWDs shall not demand collection of any non-fraudulent overpayments totaling less than $250 from the individual(s) responsible for the CalWORKs overpayment if</a:t>
                      </a:r>
                      <a:r>
                        <a:rPr lang="en-US" sz="1100" b="1" kern="1200" dirty="0">
                          <a:solidFill>
                            <a:schemeClr val="dk1"/>
                          </a:solidFill>
                          <a:effectLst/>
                          <a:latin typeface="+mn-lt"/>
                          <a:ea typeface="+mn-ea"/>
                          <a:cs typeface="+mn-cs"/>
                        </a:rPr>
                        <a:t> </a:t>
                      </a:r>
                      <a:r>
                        <a:rPr lang="en-US" sz="1100" kern="1200" dirty="0">
                          <a:solidFill>
                            <a:schemeClr val="dk1"/>
                          </a:solidFill>
                          <a:effectLst/>
                          <a:latin typeface="+mn-lt"/>
                          <a:ea typeface="+mn-ea"/>
                          <a:cs typeface="+mn-cs"/>
                        </a:rPr>
                        <a:t>they are </a:t>
                      </a:r>
                      <a:r>
                        <a:rPr lang="en-US" sz="1100" b="1" kern="1200" dirty="0">
                          <a:solidFill>
                            <a:schemeClr val="dk1"/>
                          </a:solidFill>
                          <a:effectLst/>
                          <a:latin typeface="+mn-lt"/>
                          <a:ea typeface="+mn-ea"/>
                          <a:cs typeface="+mn-cs"/>
                        </a:rPr>
                        <a:t>no longer aided</a:t>
                      </a:r>
                      <a:r>
                        <a:rPr lang="en-US" sz="1100" kern="1200" dirty="0">
                          <a:solidFill>
                            <a:schemeClr val="dk1"/>
                          </a:solidFill>
                          <a:effectLst/>
                          <a:latin typeface="+mn-lt"/>
                          <a:ea typeface="+mn-ea"/>
                          <a:cs typeface="+mn-cs"/>
                        </a:rPr>
                        <a:t> under the CalWORKs program. SB 726 also implements a new CalWORKs expungement process for non-fraudulent overpayments.</a:t>
                      </a:r>
                    </a:p>
                    <a:p>
                      <a:r>
                        <a:rPr lang="en-US" sz="1100" kern="1200" dirty="0">
                          <a:solidFill>
                            <a:schemeClr val="dk1"/>
                          </a:solidFill>
                          <a:effectLst/>
                          <a:latin typeface="+mn-lt"/>
                          <a:ea typeface="+mn-ea"/>
                          <a:cs typeface="+mn-cs"/>
                        </a:rPr>
                        <a:t> </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effectLst/>
                          <a:latin typeface="+mn-lt"/>
                          <a:ea typeface="+mn-ea"/>
                          <a:cs typeface="+mn-cs"/>
                        </a:rPr>
                        <a:t>On 1/10/2019, CDSS met with SAWS to discuss SAWS automation timeline and cost. During this meeting CDSS clarified the policy related to persons no longer on aid to mean, no longer on aid in any county in California.  Additionally, CDSS mentioned there would be approximately three NOAs for this policy. SAWS has not seen  the NOAs because they are still in progress. CalACES provided an updated cost estimate to CDSS on 1/21/2019.</a:t>
                      </a:r>
                    </a:p>
                  </a:txBody>
                  <a:tcPr/>
                </a:tc>
                <a:extLst>
                  <a:ext uri="{0D108BD9-81ED-4DB2-BD59-A6C34878D82A}">
                    <a16:rowId xmlns:a16="http://schemas.microsoft.com/office/drawing/2014/main" val="891698057"/>
                  </a:ext>
                </a:extLst>
              </a:tr>
            </a:tbl>
          </a:graphicData>
        </a:graphic>
      </p:graphicFrame>
      <p:sp>
        <p:nvSpPr>
          <p:cNvPr id="4" name="TextBox 3">
            <a:extLst>
              <a:ext uri="{FF2B5EF4-FFF2-40B4-BE49-F238E27FC236}">
                <a16:creationId xmlns:a16="http://schemas.microsoft.com/office/drawing/2014/main" id="{4A261A9E-61DF-4FAF-9B81-BD55466A4612}"/>
              </a:ext>
            </a:extLst>
          </p:cNvPr>
          <p:cNvSpPr txBox="1"/>
          <p:nvPr/>
        </p:nvSpPr>
        <p:spPr>
          <a:xfrm>
            <a:off x="3045125" y="343420"/>
            <a:ext cx="2183675" cy="523220"/>
          </a:xfrm>
          <a:prstGeom prst="rect">
            <a:avLst/>
          </a:prstGeom>
          <a:noFill/>
        </p:spPr>
        <p:txBody>
          <a:bodyPr wrap="none" rtlCol="0">
            <a:spAutoFit/>
          </a:bodyPr>
          <a:lstStyle/>
          <a:p>
            <a:r>
              <a:rPr lang="en-US" sz="2800" dirty="0"/>
              <a:t>Policy Update</a:t>
            </a:r>
          </a:p>
        </p:txBody>
      </p:sp>
    </p:spTree>
    <p:extLst>
      <p:ext uri="{BB962C8B-B14F-4D97-AF65-F5344CB8AC3E}">
        <p14:creationId xmlns:p14="http://schemas.microsoft.com/office/powerpoint/2010/main" val="22715092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4E29A9-89CA-4C56-9CB0-F6E9EB05A5ED}"/>
              </a:ext>
            </a:extLst>
          </p:cNvPr>
          <p:cNvSpPr>
            <a:spLocks noGrp="1"/>
          </p:cNvSpPr>
          <p:nvPr>
            <p:ph type="sldNum" sz="quarter" idx="12"/>
          </p:nvPr>
        </p:nvSpPr>
        <p:spPr/>
        <p:txBody>
          <a:bodyPr/>
          <a:lstStyle/>
          <a:p>
            <a:fld id="{C20372A8-36C0-474D-8B88-FD44E404F49B}" type="slidenum">
              <a:rPr lang="en-US" smtClean="0"/>
              <a:t>64</a:t>
            </a:fld>
            <a:endParaRPr lang="en-US" dirty="0"/>
          </a:p>
        </p:txBody>
      </p:sp>
      <p:graphicFrame>
        <p:nvGraphicFramePr>
          <p:cNvPr id="3" name="Table 2">
            <a:extLst>
              <a:ext uri="{FF2B5EF4-FFF2-40B4-BE49-F238E27FC236}">
                <a16:creationId xmlns:a16="http://schemas.microsoft.com/office/drawing/2014/main" id="{B3195208-7C57-4816-9FBE-F38792D60825}"/>
              </a:ext>
            </a:extLst>
          </p:cNvPr>
          <p:cNvGraphicFramePr>
            <a:graphicFrameLocks noGrp="1"/>
          </p:cNvGraphicFramePr>
          <p:nvPr>
            <p:extLst/>
          </p:nvPr>
        </p:nvGraphicFramePr>
        <p:xfrm>
          <a:off x="1228435" y="871538"/>
          <a:ext cx="9892146" cy="5270644"/>
        </p:xfrm>
        <a:graphic>
          <a:graphicData uri="http://schemas.openxmlformats.org/drawingml/2006/table">
            <a:tbl>
              <a:tblPr firstRow="1" bandRow="1">
                <a:tableStyleId>{5C22544A-7EE6-4342-B048-85BDC9FD1C3A}</a:tableStyleId>
              </a:tblPr>
              <a:tblGrid>
                <a:gridCol w="1014579">
                  <a:extLst>
                    <a:ext uri="{9D8B030D-6E8A-4147-A177-3AD203B41FA5}">
                      <a16:colId xmlns:a16="http://schemas.microsoft.com/office/drawing/2014/main" val="1139992759"/>
                    </a:ext>
                  </a:extLst>
                </a:gridCol>
                <a:gridCol w="930030">
                  <a:extLst>
                    <a:ext uri="{9D8B030D-6E8A-4147-A177-3AD203B41FA5}">
                      <a16:colId xmlns:a16="http://schemas.microsoft.com/office/drawing/2014/main" val="3596722874"/>
                    </a:ext>
                  </a:extLst>
                </a:gridCol>
                <a:gridCol w="1014579">
                  <a:extLst>
                    <a:ext uri="{9D8B030D-6E8A-4147-A177-3AD203B41FA5}">
                      <a16:colId xmlns:a16="http://schemas.microsoft.com/office/drawing/2014/main" val="3806512295"/>
                    </a:ext>
                  </a:extLst>
                </a:gridCol>
                <a:gridCol w="1099127">
                  <a:extLst>
                    <a:ext uri="{9D8B030D-6E8A-4147-A177-3AD203B41FA5}">
                      <a16:colId xmlns:a16="http://schemas.microsoft.com/office/drawing/2014/main" val="239398636"/>
                    </a:ext>
                  </a:extLst>
                </a:gridCol>
                <a:gridCol w="5833831">
                  <a:extLst>
                    <a:ext uri="{9D8B030D-6E8A-4147-A177-3AD203B41FA5}">
                      <a16:colId xmlns:a16="http://schemas.microsoft.com/office/drawing/2014/main" val="2814574382"/>
                    </a:ext>
                  </a:extLst>
                </a:gridCol>
              </a:tblGrid>
              <a:tr h="691584">
                <a:tc>
                  <a:txBody>
                    <a:bodyPr/>
                    <a:lstStyle/>
                    <a:p>
                      <a:r>
                        <a:rPr lang="en-US" sz="1200" dirty="0">
                          <a:solidFill>
                            <a:schemeClr val="tx1"/>
                          </a:solidFill>
                        </a:rPr>
                        <a:t>Item</a:t>
                      </a:r>
                    </a:p>
                  </a:txBody>
                  <a:tcPr/>
                </a:tc>
                <a:tc>
                  <a:txBody>
                    <a:bodyPr/>
                    <a:lstStyle/>
                    <a:p>
                      <a:r>
                        <a:rPr lang="en-US" sz="1200" dirty="0">
                          <a:solidFill>
                            <a:schemeClr val="tx1"/>
                          </a:solidFill>
                        </a:rPr>
                        <a:t>Policy Effective Date</a:t>
                      </a:r>
                    </a:p>
                  </a:txBody>
                  <a:tcPr/>
                </a:tc>
                <a:tc>
                  <a:txBody>
                    <a:bodyPr/>
                    <a:lstStyle/>
                    <a:p>
                      <a:r>
                        <a:rPr lang="en-US" sz="1200" dirty="0">
                          <a:solidFill>
                            <a:schemeClr val="tx1"/>
                          </a:solidFill>
                        </a:rPr>
                        <a:t>C-IV Status</a:t>
                      </a:r>
                    </a:p>
                  </a:txBody>
                  <a:tcPr/>
                </a:tc>
                <a:tc>
                  <a:txBody>
                    <a:bodyPr/>
                    <a:lstStyle/>
                    <a:p>
                      <a:r>
                        <a:rPr lang="en-US" sz="1200" dirty="0">
                          <a:solidFill>
                            <a:schemeClr val="tx1"/>
                          </a:solidFill>
                        </a:rPr>
                        <a:t>LRS Status</a:t>
                      </a:r>
                    </a:p>
                  </a:txBody>
                  <a:tcPr/>
                </a:tc>
                <a:tc>
                  <a:txBody>
                    <a:bodyPr/>
                    <a:lstStyle/>
                    <a:p>
                      <a:r>
                        <a:rPr lang="en-US" sz="1200" dirty="0">
                          <a:solidFill>
                            <a:schemeClr val="tx1"/>
                          </a:solidFill>
                        </a:rPr>
                        <a:t>Description – CalACES Implementation Effort</a:t>
                      </a:r>
                    </a:p>
                  </a:txBody>
                  <a:tcPr/>
                </a:tc>
                <a:extLst>
                  <a:ext uri="{0D108BD9-81ED-4DB2-BD59-A6C34878D82A}">
                    <a16:rowId xmlns:a16="http://schemas.microsoft.com/office/drawing/2014/main" val="3110160166"/>
                  </a:ext>
                </a:extLst>
              </a:tr>
              <a:tr h="4579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CalFresh Ending Cash Out for SSI/SSP Recipients Policy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hlinkClick r:id="rId2"/>
                        </a:rPr>
                        <a:t>ACL 18-90</a:t>
                      </a: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hlinkClick r:id="rId3"/>
                        </a:rPr>
                        <a:t>ACL 18-91</a:t>
                      </a: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hlinkClick r:id="rId4"/>
                        </a:rPr>
                        <a:t>ACL 18-92</a:t>
                      </a: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r>
                        <a:rPr lang="en-US" sz="1100" i="0" dirty="0">
                          <a:solidFill>
                            <a:schemeClr val="tx1"/>
                          </a:solidFill>
                          <a:latin typeface="+mn-lt"/>
                          <a:cs typeface="Arial" panose="020B0604020202020204" pitchFamily="34" charset="0"/>
                        </a:rPr>
                        <a:t>6/1/2019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101471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Build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Release 19.05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102555</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(eICT)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New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Release 19.07</a:t>
                      </a:r>
                    </a:p>
                  </a:txBody>
                  <a:tcPr/>
                </a:tc>
                <a:tc>
                  <a:txBody>
                    <a:bodyPr/>
                    <a:lstStyle/>
                    <a:p>
                      <a:pPr>
                        <a:buNone/>
                      </a:pPr>
                      <a:r>
                        <a:rPr lang="en-US" sz="1100" b="1" dirty="0">
                          <a:solidFill>
                            <a:schemeClr val="tx1"/>
                          </a:solidFill>
                          <a:latin typeface="+mn-lt"/>
                          <a:cs typeface="Arial" panose="020B0604020202020204" pitchFamily="34" charset="0"/>
                        </a:rPr>
                        <a:t>SCR  203103</a:t>
                      </a:r>
                    </a:p>
                    <a:p>
                      <a:pPr>
                        <a:buNone/>
                      </a:pPr>
                      <a:endParaRPr lang="en-US" sz="1100" dirty="0">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Build</a:t>
                      </a:r>
                    </a:p>
                    <a:p>
                      <a:pPr>
                        <a:buNone/>
                      </a:pPr>
                      <a:endParaRPr lang="en-US" sz="1100" dirty="0">
                        <a:solidFill>
                          <a:schemeClr val="tx1"/>
                        </a:solidFill>
                        <a:latin typeface="+mn-lt"/>
                        <a:cs typeface="Arial" panose="020B0604020202020204" pitchFamily="34" charset="0"/>
                      </a:endParaRPr>
                    </a:p>
                    <a:p>
                      <a:pPr>
                        <a:buNone/>
                      </a:pPr>
                      <a:r>
                        <a:rPr lang="en-US" sz="1100" dirty="0">
                          <a:solidFill>
                            <a:schemeClr val="tx1"/>
                          </a:solidFill>
                          <a:latin typeface="+mn-lt"/>
                          <a:cs typeface="Arial" panose="020B0604020202020204" pitchFamily="34" charset="0"/>
                        </a:rPr>
                        <a:t>Release 19.05</a:t>
                      </a:r>
                    </a:p>
                    <a:p>
                      <a:pPr>
                        <a:buNone/>
                      </a:pPr>
                      <a:endParaRPr lang="en-US" sz="1100" dirty="0">
                        <a:solidFill>
                          <a:schemeClr val="tx1"/>
                        </a:solidFill>
                        <a:latin typeface="+mn-lt"/>
                        <a:cs typeface="Arial" panose="020B0604020202020204" pitchFamily="34" charset="0"/>
                      </a:endParaRPr>
                    </a:p>
                    <a:p>
                      <a:pPr>
                        <a:buNone/>
                      </a:pPr>
                      <a:endParaRPr lang="en-US" sz="1100" dirty="0">
                        <a:solidFill>
                          <a:schemeClr val="tx1"/>
                        </a:solidFill>
                        <a:latin typeface="+mn-lt"/>
                        <a:cs typeface="Arial" panose="020B0604020202020204" pitchFamily="34" charset="0"/>
                      </a:endParaRPr>
                    </a:p>
                    <a:p>
                      <a:pPr>
                        <a:buNone/>
                      </a:pPr>
                      <a:endParaRPr lang="en-US" sz="1100" dirty="0">
                        <a:solidFill>
                          <a:schemeClr val="tx1"/>
                        </a:solidFill>
                        <a:latin typeface="+mn-lt"/>
                        <a:cs typeface="Arial" panose="020B0604020202020204" pitchFamily="34" charset="0"/>
                      </a:endParaRPr>
                    </a:p>
                    <a:p>
                      <a:pPr>
                        <a:buNone/>
                      </a:pPr>
                      <a:r>
                        <a:rPr lang="en-US" sz="1100" b="1" dirty="0">
                          <a:solidFill>
                            <a:schemeClr val="tx1"/>
                          </a:solidFill>
                          <a:latin typeface="+mn-lt"/>
                          <a:cs typeface="Arial" panose="020B0604020202020204" pitchFamily="34" charset="0"/>
                        </a:rPr>
                        <a:t>SCR 205294</a:t>
                      </a:r>
                    </a:p>
                    <a:p>
                      <a:pPr>
                        <a:buNone/>
                      </a:pPr>
                      <a:r>
                        <a:rPr lang="en-US" sz="1100" dirty="0">
                          <a:solidFill>
                            <a:schemeClr val="tx1"/>
                          </a:solidFill>
                          <a:latin typeface="+mn-lt"/>
                          <a:cs typeface="Arial" panose="020B0604020202020204" pitchFamily="34" charset="0"/>
                        </a:rPr>
                        <a:t>(eICT)</a:t>
                      </a:r>
                    </a:p>
                    <a:p>
                      <a:pPr>
                        <a:buNone/>
                      </a:pPr>
                      <a:endParaRPr lang="en-US" sz="1100" dirty="0">
                        <a:solidFill>
                          <a:schemeClr val="tx1"/>
                        </a:solidFill>
                        <a:latin typeface="+mn-lt"/>
                        <a:cs typeface="Arial" panose="020B0604020202020204" pitchFamily="34" charset="0"/>
                      </a:endParaRPr>
                    </a:p>
                    <a:p>
                      <a:pPr>
                        <a:buNone/>
                      </a:pPr>
                      <a:r>
                        <a:rPr lang="en-US" sz="1100" dirty="0">
                          <a:solidFill>
                            <a:schemeClr val="tx1"/>
                          </a:solidFill>
                          <a:latin typeface="+mn-lt"/>
                          <a:cs typeface="Arial" panose="020B0604020202020204" pitchFamily="34" charset="0"/>
                        </a:rPr>
                        <a:t>New</a:t>
                      </a:r>
                    </a:p>
                    <a:p>
                      <a:pPr>
                        <a:buNone/>
                      </a:pPr>
                      <a:endParaRPr lang="en-US" sz="1100" dirty="0">
                        <a:solidFill>
                          <a:schemeClr val="tx1"/>
                        </a:solidFill>
                        <a:latin typeface="+mn-lt"/>
                        <a:cs typeface="Arial" panose="020B0604020202020204" pitchFamily="34" charset="0"/>
                      </a:endParaRPr>
                    </a:p>
                    <a:p>
                      <a:pPr>
                        <a:buNone/>
                      </a:pPr>
                      <a:r>
                        <a:rPr lang="en-US" sz="1100" dirty="0">
                          <a:solidFill>
                            <a:schemeClr val="tx1"/>
                          </a:solidFill>
                          <a:latin typeface="+mn-lt"/>
                          <a:cs typeface="Arial" panose="020B0604020202020204" pitchFamily="34" charset="0"/>
                        </a:rPr>
                        <a:t>Release 19.07</a:t>
                      </a:r>
                    </a:p>
                    <a:p>
                      <a:pPr>
                        <a:buNone/>
                      </a:pPr>
                      <a:endParaRPr lang="en-US" sz="1100" dirty="0">
                        <a:solidFill>
                          <a:schemeClr val="tx1"/>
                        </a:solidFill>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t>CDSS published ACLs 18-90, 18-91, and 18-92 on July 31,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t>On August 13, 2018, CDSS kicked off the Reversing SSI Cash-Out Automation meetings. This group includes CDSS, CWDA, SAWS and the counties. The purpose of these meetings are to discuss questions related to the policy, implementation strategy, and automation timeline. These meetings are held bi-weekly through October at the CalACES North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p>
                    <a:p>
                      <a:r>
                        <a:rPr lang="en-US" sz="1100" b="1" dirty="0">
                          <a:solidFill>
                            <a:schemeClr val="dk1"/>
                          </a:solidFill>
                        </a:rPr>
                        <a:t>CalACES Update:</a:t>
                      </a:r>
                    </a:p>
                    <a:p>
                      <a:r>
                        <a:rPr lang="en-US" sz="1100" b="0" dirty="0">
                          <a:solidFill>
                            <a:schemeClr val="tx1"/>
                          </a:solidFill>
                        </a:rPr>
                        <a:t>System changes for this effort will include:</a:t>
                      </a:r>
                    </a:p>
                    <a:p>
                      <a:pPr marL="171450" indent="-171450">
                        <a:buClr>
                          <a:schemeClr val="tx1"/>
                        </a:buClr>
                        <a:buFont typeface="Arial" panose="020B0604020202020204" pitchFamily="34" charset="0"/>
                        <a:buChar char="•"/>
                      </a:pPr>
                      <a:r>
                        <a:rPr lang="en-US" sz="1100" b="0" dirty="0">
                          <a:solidFill>
                            <a:schemeClr val="tx1"/>
                          </a:solidFill>
                        </a:rPr>
                        <a:t>Update eligibility rules to determine SSI individuals eligible to CalFresh if they meet CalFresh eligibility requirements</a:t>
                      </a:r>
                    </a:p>
                    <a:p>
                      <a:pPr marL="171450" indent="-171450">
                        <a:buClr>
                          <a:schemeClr val="tx1"/>
                        </a:buClr>
                        <a:buFont typeface="Arial" panose="020B0604020202020204" pitchFamily="34" charset="0"/>
                        <a:buChar char="•"/>
                      </a:pPr>
                      <a:r>
                        <a:rPr lang="en-US" sz="1100" b="0" dirty="0">
                          <a:solidFill>
                            <a:schemeClr val="tx1"/>
                          </a:solidFill>
                        </a:rPr>
                        <a:t>Add eligibility rules to determine the Supplemental Nutrition Benefit (SNB) and the Transitional Nutrition Benefit (TNB) </a:t>
                      </a:r>
                    </a:p>
                    <a:p>
                      <a:pPr marL="171450" indent="-171450">
                        <a:buClr>
                          <a:schemeClr val="tx1"/>
                        </a:buClr>
                        <a:buFont typeface="Arial" panose="020B0604020202020204" pitchFamily="34" charset="0"/>
                        <a:buChar char="•"/>
                      </a:pPr>
                      <a:r>
                        <a:rPr lang="en-US" sz="1100" b="0" dirty="0">
                          <a:solidFill>
                            <a:schemeClr val="tx1"/>
                          </a:solidFill>
                        </a:rPr>
                        <a:t>Add the appropriate Notices of Action</a:t>
                      </a:r>
                    </a:p>
                    <a:p>
                      <a:pPr marL="171450" indent="-171450">
                        <a:buClr>
                          <a:schemeClr val="tx1"/>
                        </a:buClr>
                        <a:buFont typeface="Arial" panose="020B0604020202020204" pitchFamily="34" charset="0"/>
                        <a:buChar char="•"/>
                      </a:pPr>
                      <a:endParaRPr lang="en-US" sz="1100"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dk1"/>
                          </a:solidFill>
                        </a:rPr>
                        <a:t>The Project met with the CW/CF Committee several times to review and discuss the SCR design before giving final SCR approval on 11/30/2018.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dk1"/>
                          </a:solidFill>
                        </a:rPr>
                        <a:t>eICT Updates and the NOAs associated to ICTs are scheduled for implementation in July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dk1"/>
                          </a:solidFill>
                        </a:rPr>
                        <a:t>MEDS will have the TNB aid code OH and will be available for testing no later than 2/25/2019.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dk1"/>
                          </a:solidFill>
                        </a:rPr>
                        <a:t>The EBT benefit types for SNB and TNB will be available for testing no later than 2/25/2019.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dk1"/>
                          </a:solidFill>
                        </a:rPr>
                        <a:t> </a:t>
                      </a:r>
                    </a:p>
                  </a:txBody>
                  <a:tcPr/>
                </a:tc>
                <a:extLst>
                  <a:ext uri="{0D108BD9-81ED-4DB2-BD59-A6C34878D82A}">
                    <a16:rowId xmlns:a16="http://schemas.microsoft.com/office/drawing/2014/main" val="2343638548"/>
                  </a:ext>
                </a:extLst>
              </a:tr>
            </a:tbl>
          </a:graphicData>
        </a:graphic>
      </p:graphicFrame>
      <p:sp>
        <p:nvSpPr>
          <p:cNvPr id="4" name="TextBox 3">
            <a:extLst>
              <a:ext uri="{FF2B5EF4-FFF2-40B4-BE49-F238E27FC236}">
                <a16:creationId xmlns:a16="http://schemas.microsoft.com/office/drawing/2014/main" id="{2054AA8F-91F6-4B7A-B15F-A3E556348E53}"/>
              </a:ext>
            </a:extLst>
          </p:cNvPr>
          <p:cNvSpPr txBox="1"/>
          <p:nvPr/>
        </p:nvSpPr>
        <p:spPr>
          <a:xfrm>
            <a:off x="3045125" y="343420"/>
            <a:ext cx="2183675" cy="523220"/>
          </a:xfrm>
          <a:prstGeom prst="rect">
            <a:avLst/>
          </a:prstGeom>
          <a:noFill/>
        </p:spPr>
        <p:txBody>
          <a:bodyPr wrap="none" rtlCol="0">
            <a:spAutoFit/>
          </a:bodyPr>
          <a:lstStyle/>
          <a:p>
            <a:r>
              <a:rPr lang="en-US" sz="2800" dirty="0"/>
              <a:t>Policy Update</a:t>
            </a:r>
          </a:p>
        </p:txBody>
      </p:sp>
    </p:spTree>
    <p:extLst>
      <p:ext uri="{BB962C8B-B14F-4D97-AF65-F5344CB8AC3E}">
        <p14:creationId xmlns:p14="http://schemas.microsoft.com/office/powerpoint/2010/main" val="32416282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4E29A9-89CA-4C56-9CB0-F6E9EB05A5ED}"/>
              </a:ext>
            </a:extLst>
          </p:cNvPr>
          <p:cNvSpPr>
            <a:spLocks noGrp="1"/>
          </p:cNvSpPr>
          <p:nvPr>
            <p:ph type="sldNum" sz="quarter" idx="12"/>
          </p:nvPr>
        </p:nvSpPr>
        <p:spPr/>
        <p:txBody>
          <a:bodyPr/>
          <a:lstStyle/>
          <a:p>
            <a:fld id="{C20372A8-36C0-474D-8B88-FD44E404F49B}" type="slidenum">
              <a:rPr lang="en-US" smtClean="0"/>
              <a:t>65</a:t>
            </a:fld>
            <a:endParaRPr lang="en-US" dirty="0"/>
          </a:p>
        </p:txBody>
      </p:sp>
      <p:graphicFrame>
        <p:nvGraphicFramePr>
          <p:cNvPr id="4" name="Table 3">
            <a:extLst>
              <a:ext uri="{FF2B5EF4-FFF2-40B4-BE49-F238E27FC236}">
                <a16:creationId xmlns:a16="http://schemas.microsoft.com/office/drawing/2014/main" id="{51D223C1-F40D-4A0B-9D92-157E525065D1}"/>
              </a:ext>
            </a:extLst>
          </p:cNvPr>
          <p:cNvGraphicFramePr>
            <a:graphicFrameLocks noGrp="1"/>
          </p:cNvGraphicFramePr>
          <p:nvPr>
            <p:extLst/>
          </p:nvPr>
        </p:nvGraphicFramePr>
        <p:xfrm>
          <a:off x="1219200" y="871537"/>
          <a:ext cx="9919855" cy="5307589"/>
        </p:xfrm>
        <a:graphic>
          <a:graphicData uri="http://schemas.openxmlformats.org/drawingml/2006/table">
            <a:tbl>
              <a:tblPr firstRow="1" bandRow="1">
                <a:tableStyleId>{5C22544A-7EE6-4342-B048-85BDC9FD1C3A}</a:tableStyleId>
              </a:tblPr>
              <a:tblGrid>
                <a:gridCol w="1131212">
                  <a:extLst>
                    <a:ext uri="{9D8B030D-6E8A-4147-A177-3AD203B41FA5}">
                      <a16:colId xmlns:a16="http://schemas.microsoft.com/office/drawing/2014/main" val="3088754169"/>
                    </a:ext>
                  </a:extLst>
                </a:gridCol>
                <a:gridCol w="877342">
                  <a:extLst>
                    <a:ext uri="{9D8B030D-6E8A-4147-A177-3AD203B41FA5}">
                      <a16:colId xmlns:a16="http://schemas.microsoft.com/office/drawing/2014/main" val="3837836778"/>
                    </a:ext>
                  </a:extLst>
                </a:gridCol>
                <a:gridCol w="976923">
                  <a:extLst>
                    <a:ext uri="{9D8B030D-6E8A-4147-A177-3AD203B41FA5}">
                      <a16:colId xmlns:a16="http://schemas.microsoft.com/office/drawing/2014/main" val="1472162856"/>
                    </a:ext>
                  </a:extLst>
                </a:gridCol>
                <a:gridCol w="984738">
                  <a:extLst>
                    <a:ext uri="{9D8B030D-6E8A-4147-A177-3AD203B41FA5}">
                      <a16:colId xmlns:a16="http://schemas.microsoft.com/office/drawing/2014/main" val="165606582"/>
                    </a:ext>
                  </a:extLst>
                </a:gridCol>
                <a:gridCol w="5949640">
                  <a:extLst>
                    <a:ext uri="{9D8B030D-6E8A-4147-A177-3AD203B41FA5}">
                      <a16:colId xmlns:a16="http://schemas.microsoft.com/office/drawing/2014/main" val="2313969176"/>
                    </a:ext>
                  </a:extLst>
                </a:gridCol>
              </a:tblGrid>
              <a:tr h="714484">
                <a:tc>
                  <a:txBody>
                    <a:bodyPr/>
                    <a:lstStyle/>
                    <a:p>
                      <a:r>
                        <a:rPr lang="en-US" sz="1200" dirty="0">
                          <a:solidFill>
                            <a:schemeClr val="tx1"/>
                          </a:solidFill>
                        </a:rPr>
                        <a:t>Item</a:t>
                      </a:r>
                    </a:p>
                  </a:txBody>
                  <a:tcPr/>
                </a:tc>
                <a:tc>
                  <a:txBody>
                    <a:bodyPr/>
                    <a:lstStyle/>
                    <a:p>
                      <a:r>
                        <a:rPr lang="en-US" sz="1200" dirty="0">
                          <a:solidFill>
                            <a:schemeClr val="tx1"/>
                          </a:solidFill>
                        </a:rPr>
                        <a:t>Policy Effective Date</a:t>
                      </a:r>
                    </a:p>
                  </a:txBody>
                  <a:tcPr/>
                </a:tc>
                <a:tc>
                  <a:txBody>
                    <a:bodyPr/>
                    <a:lstStyle/>
                    <a:p>
                      <a:r>
                        <a:rPr lang="en-US" sz="1200" dirty="0">
                          <a:solidFill>
                            <a:schemeClr val="tx1"/>
                          </a:solidFill>
                        </a:rPr>
                        <a:t>C-IV Status</a:t>
                      </a:r>
                    </a:p>
                  </a:txBody>
                  <a:tcPr/>
                </a:tc>
                <a:tc>
                  <a:txBody>
                    <a:bodyPr/>
                    <a:lstStyle/>
                    <a:p>
                      <a:r>
                        <a:rPr lang="en-US" sz="1200" dirty="0">
                          <a:solidFill>
                            <a:schemeClr val="tx1"/>
                          </a:solidFill>
                        </a:rPr>
                        <a:t>LRS Status</a:t>
                      </a:r>
                    </a:p>
                  </a:txBody>
                  <a:tcPr/>
                </a:tc>
                <a:tc>
                  <a:txBody>
                    <a:bodyPr/>
                    <a:lstStyle/>
                    <a:p>
                      <a:r>
                        <a:rPr lang="en-US" sz="1200" dirty="0">
                          <a:solidFill>
                            <a:schemeClr val="tx1"/>
                          </a:solidFill>
                        </a:rPr>
                        <a:t>Description – CalACES Implementation Effort</a:t>
                      </a:r>
                    </a:p>
                  </a:txBody>
                  <a:tcPr/>
                </a:tc>
                <a:extLst>
                  <a:ext uri="{0D108BD9-81ED-4DB2-BD59-A6C34878D82A}">
                    <a16:rowId xmlns:a16="http://schemas.microsoft.com/office/drawing/2014/main" val="2060962731"/>
                  </a:ext>
                </a:extLst>
              </a:tr>
              <a:tr h="4593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CalFresh Able-Bodied Adults without Dependents (ABAWDs)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panose="020B0604020202020204" pitchFamily="34" charset="0"/>
                          <a:hlinkClick r:id="rId2"/>
                        </a:rPr>
                        <a:t>ACIN I-11-16</a:t>
                      </a:r>
                      <a:endParaRPr lang="en-US" sz="11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panose="020B0604020202020204" pitchFamily="34" charset="0"/>
                          <a:hlinkClick r:id="rId3"/>
                        </a:rPr>
                        <a:t>ACIN I-88-16</a:t>
                      </a:r>
                      <a:endParaRPr lang="en-US" sz="11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panose="020B0604020202020204" pitchFamily="34" charset="0"/>
                          <a:hlinkClick r:id="" action="ppaction://noaction"/>
                        </a:rPr>
                        <a:t>ACL 18-08</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a:latin typeface="+mn-lt"/>
                          <a:cs typeface="Arial" panose="020B0604020202020204" pitchFamily="34" charset="0"/>
                          <a:hlinkClick r:id="" action="ppaction://noaction"/>
                        </a:rPr>
                        <a:t>ABAWD Handbook</a:t>
                      </a:r>
                      <a:endParaRPr lang="en-US" sz="1100" dirty="0">
                        <a:latin typeface="+mn-lt"/>
                        <a:cs typeface="Arial" panose="020B0604020202020204" pitchFamily="34" charset="0"/>
                      </a:endParaRPr>
                    </a:p>
                  </a:txBody>
                  <a:tcPr/>
                </a:tc>
                <a:tc>
                  <a:txBody>
                    <a:bodyPr/>
                    <a:lstStyle/>
                    <a:p>
                      <a:r>
                        <a:rPr lang="en-US" sz="1100" i="0" baseline="0" dirty="0">
                          <a:solidFill>
                            <a:schemeClr val="tx1"/>
                          </a:solidFill>
                          <a:latin typeface="+mn-lt"/>
                          <a:cs typeface="Arial" panose="020B0604020202020204" pitchFamily="34" charset="0"/>
                        </a:rPr>
                        <a:t>1/1/2017  Fixed Clock</a:t>
                      </a:r>
                    </a:p>
                    <a:p>
                      <a:endParaRPr lang="en-US" sz="1100" i="0" baseline="0" dirty="0">
                        <a:solidFill>
                          <a:schemeClr val="tx1"/>
                        </a:solidFill>
                        <a:latin typeface="+mn-lt"/>
                        <a:cs typeface="Arial" panose="020B0604020202020204" pitchFamily="34" charset="0"/>
                      </a:endParaRPr>
                    </a:p>
                    <a:p>
                      <a:r>
                        <a:rPr lang="en-US" sz="1100" i="0" baseline="0" dirty="0">
                          <a:solidFill>
                            <a:schemeClr val="tx1"/>
                          </a:solidFill>
                          <a:latin typeface="+mn-lt"/>
                          <a:cs typeface="Arial" panose="020B0604020202020204" pitchFamily="34" charset="0"/>
                        </a:rPr>
                        <a:t>8/31/2019 </a:t>
                      </a:r>
                    </a:p>
                    <a:p>
                      <a:r>
                        <a:rPr lang="en-US" sz="1100" i="0" baseline="0" dirty="0">
                          <a:solidFill>
                            <a:schemeClr val="tx1"/>
                          </a:solidFill>
                          <a:latin typeface="+mn-lt"/>
                          <a:cs typeface="Arial" panose="020B0604020202020204" pitchFamily="34" charset="0"/>
                        </a:rPr>
                        <a:t>Waiver Expires </a:t>
                      </a:r>
                      <a:endParaRPr lang="en-US" sz="1100" i="0" dirty="0">
                        <a:solidFill>
                          <a:schemeClr val="tx1"/>
                        </a:solidFill>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7215</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Phase II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Design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Release </a:t>
                      </a:r>
                      <a:r>
                        <a:rPr lang="en-US" sz="1100" baseline="0" dirty="0">
                          <a:latin typeface="+mn-lt"/>
                          <a:cs typeface="Arial" panose="020B0604020202020204" pitchFamily="34" charset="0"/>
                        </a:rPr>
                        <a:t>19.09</a:t>
                      </a:r>
                      <a:endParaRPr lang="en-US" sz="1100" dirty="0">
                        <a:latin typeface="+mn-lt"/>
                        <a:cs typeface="Arial" panose="020B0604020202020204" pitchFamily="34" charset="0"/>
                      </a:endParaRPr>
                    </a:p>
                  </a:txBody>
                  <a:tcPr/>
                </a:tc>
                <a:tc>
                  <a:txBody>
                    <a:bodyPr/>
                    <a:lstStyle/>
                    <a:p>
                      <a:pPr>
                        <a:buNone/>
                      </a:pPr>
                      <a:r>
                        <a:rPr lang="en-US" sz="1100" b="1" dirty="0">
                          <a:solidFill>
                            <a:srgbClr val="000000"/>
                          </a:solidFill>
                          <a:latin typeface="+mn-lt"/>
                          <a:cs typeface="Arial"/>
                        </a:rPr>
                        <a:t>SCR 57971</a:t>
                      </a:r>
                      <a:endParaRPr lang="en-US" sz="1100" b="1" dirty="0"/>
                    </a:p>
                    <a:p>
                      <a:pPr>
                        <a:buNone/>
                      </a:pPr>
                      <a:r>
                        <a:rPr lang="en-US" sz="1100" dirty="0">
                          <a:solidFill>
                            <a:schemeClr val="tx1"/>
                          </a:solidFill>
                          <a:latin typeface="+mn-lt"/>
                          <a:cs typeface="Arial" panose="020B0604020202020204" pitchFamily="34" charset="0"/>
                        </a:rPr>
                        <a:t>Phase II </a:t>
                      </a:r>
                    </a:p>
                    <a:p>
                      <a:pPr>
                        <a:buNone/>
                      </a:pPr>
                      <a:endParaRPr lang="en-US" sz="1100" dirty="0">
                        <a:solidFill>
                          <a:schemeClr val="tx1"/>
                        </a:solidFill>
                        <a:latin typeface="+mn-lt"/>
                        <a:cs typeface="Arial" panose="020B0604020202020204" pitchFamily="34" charset="0"/>
                      </a:endParaRPr>
                    </a:p>
                    <a:p>
                      <a:pPr>
                        <a:buNone/>
                      </a:pPr>
                      <a:r>
                        <a:rPr lang="en-US" sz="1100" dirty="0">
                          <a:solidFill>
                            <a:schemeClr val="tx1"/>
                          </a:solidFill>
                          <a:latin typeface="+mn-lt"/>
                          <a:cs typeface="Arial" panose="020B0604020202020204" pitchFamily="34" charset="0"/>
                        </a:rPr>
                        <a:t>Design</a:t>
                      </a:r>
                    </a:p>
                    <a:p>
                      <a:pPr>
                        <a:buNone/>
                      </a:pPr>
                      <a:endParaRPr lang="en-US" sz="1100" dirty="0">
                        <a:solidFill>
                          <a:schemeClr val="tx1"/>
                        </a:solidFill>
                        <a:latin typeface="+mn-lt"/>
                        <a:cs typeface="Arial" panose="020B0604020202020204" pitchFamily="34" charset="0"/>
                      </a:endParaRPr>
                    </a:p>
                    <a:p>
                      <a:pPr>
                        <a:buNone/>
                      </a:pPr>
                      <a:r>
                        <a:rPr lang="en-US" sz="1100" dirty="0">
                          <a:solidFill>
                            <a:schemeClr val="tx1"/>
                          </a:solidFill>
                          <a:latin typeface="+mn-lt"/>
                          <a:cs typeface="Arial" panose="020B0604020202020204" pitchFamily="34" charset="0"/>
                        </a:rPr>
                        <a:t>Release 19.09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ABAWD implementation began in September 2018 for San Francisco, San Mateo, and Santa Clara. The remaining counties are on waiver until 8/31/2019.  In September, CDSS submitted another ABAWD waiver request to FNS for the time period 9/1/2018-8/31/2019. If the waiver is approved, three additional counties (Alameda, Contra Costa, and Marin) will be required to implement the ABAWD policy effective September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The </a:t>
                      </a:r>
                      <a:r>
                        <a:rPr lang="en-US" sz="1100" kern="1200" dirty="0">
                          <a:solidFill>
                            <a:schemeClr val="dk1"/>
                          </a:solidFill>
                          <a:effectLst/>
                          <a:latin typeface="+mn-lt"/>
                          <a:ea typeface="+mn-ea"/>
                          <a:cs typeface="+mn-cs"/>
                          <a:hlinkClick r:id="rId4"/>
                        </a:rPr>
                        <a:t>ABAWD Handbook </a:t>
                      </a:r>
                      <a:r>
                        <a:rPr lang="en-US" sz="1100" kern="1200" dirty="0">
                          <a:solidFill>
                            <a:schemeClr val="dk1"/>
                          </a:solidFill>
                          <a:effectLst/>
                          <a:latin typeface="+mn-lt"/>
                          <a:ea typeface="+mn-ea"/>
                          <a:cs typeface="+mn-cs"/>
                        </a:rPr>
                        <a:t>was published</a:t>
                      </a:r>
                      <a:r>
                        <a:rPr lang="en-US" sz="1100" kern="1200" baseline="0" dirty="0">
                          <a:solidFill>
                            <a:schemeClr val="dk1"/>
                          </a:solidFill>
                          <a:effectLst/>
                          <a:latin typeface="+mn-lt"/>
                          <a:ea typeface="+mn-ea"/>
                          <a:cs typeface="+mn-cs"/>
                        </a:rPr>
                        <a:t> on 1/26/2018. </a:t>
                      </a:r>
                      <a:r>
                        <a:rPr lang="en-US" sz="1100" kern="1200" dirty="0">
                          <a:solidFill>
                            <a:schemeClr val="dk1"/>
                          </a:solidFill>
                          <a:effectLst/>
                          <a:latin typeface="+mn-lt"/>
                          <a:ea typeface="+mn-ea"/>
                          <a:cs typeface="+mn-cs"/>
                        </a:rPr>
                        <a:t> </a:t>
                      </a:r>
                      <a:r>
                        <a:rPr lang="en-US" sz="1100" dirty="0">
                          <a:solidFill>
                            <a:schemeClr val="dk1"/>
                          </a:solidFill>
                          <a:cs typeface="Arial" panose="020B0604020202020204" pitchFamily="34" charset="0"/>
                        </a:rPr>
                        <a:t>The ABAWD handbook is a living document and the DRAFT version 2.0 was sent to stakeholders for review on 1/25/2019.</a:t>
                      </a:r>
                      <a:endParaRPr lang="en-US" sz="1100" kern="1200" baseline="0" dirty="0">
                        <a:solidFill>
                          <a:schemeClr val="dk1"/>
                        </a:solidFill>
                        <a:effectLst/>
                        <a:latin typeface="+mn-lt"/>
                        <a:ea typeface="+mn-ea"/>
                        <a:cs typeface="+mn-cs"/>
                      </a:endParaRPr>
                    </a:p>
                    <a:p>
                      <a:pPr marL="0" lvl="0" indent="0" defTabSz="914400">
                        <a:lnSpc>
                          <a:spcPct val="100000"/>
                        </a:lnSpc>
                        <a:spcBef>
                          <a:spcPts val="0"/>
                        </a:spcBef>
                        <a:buClrTx/>
                        <a:buSzTx/>
                        <a:buNone/>
                        <a:defRPr/>
                      </a:pPr>
                      <a:endParaRPr lang="en-US" sz="1100" dirty="0">
                        <a:solidFill>
                          <a:schemeClr val="dk1"/>
                        </a:solidFill>
                        <a:cs typeface="Arial" panose="020B0604020202020204" pitchFamily="34" charset="0"/>
                      </a:endParaRPr>
                    </a:p>
                    <a:p>
                      <a:pPr marL="0" lvl="0" indent="0" defTabSz="914400">
                        <a:lnSpc>
                          <a:spcPct val="100000"/>
                        </a:lnSpc>
                        <a:spcBef>
                          <a:spcPts val="0"/>
                        </a:spcBef>
                        <a:buClrTx/>
                        <a:buSzTx/>
                        <a:buNone/>
                        <a:defRPr/>
                      </a:pPr>
                      <a:r>
                        <a:rPr lang="en-US" sz="1100" dirty="0">
                          <a:solidFill>
                            <a:schemeClr val="dk1"/>
                          </a:solidFill>
                          <a:cs typeface="Arial" panose="020B0604020202020204" pitchFamily="34" charset="0"/>
                        </a:rPr>
                        <a:t>The critical items on which the State needs to provide direction are:</a:t>
                      </a:r>
                      <a:r>
                        <a:rPr lang="en-US" sz="1100" dirty="0">
                          <a:solidFill>
                            <a:schemeClr val="dk1"/>
                          </a:solidFill>
                        </a:rPr>
                        <a:t> Exemptions including geographically waived areas, and the MEDS interface changes.</a:t>
                      </a:r>
                    </a:p>
                    <a:p>
                      <a:pPr marL="0" lvl="0" indent="0" defTabSz="914400">
                        <a:lnSpc>
                          <a:spcPct val="100000"/>
                        </a:lnSpc>
                        <a:spcBef>
                          <a:spcPts val="0"/>
                        </a:spcBef>
                        <a:buClrTx/>
                        <a:buSzTx/>
                        <a:buNone/>
                        <a:defRPr/>
                      </a:pPr>
                      <a:endParaRPr lang="en-US" sz="1100" dirty="0">
                        <a:solidFill>
                          <a:schemeClr val="dk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dk1"/>
                          </a:solidFill>
                        </a:rPr>
                        <a:t>CalACES Update: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mn-lt"/>
                          <a:ea typeface="+mn-ea"/>
                          <a:cs typeface="+mn-cs"/>
                        </a:rPr>
                        <a:t>The project has resumed working on the ABAWD design. The design period is Jan-April.  A design kick off meeting with the CW/CF committee was held on 1/14/2019 and bi-weekly design touch point meetings with the committee have been scheduled.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kern="1200" dirty="0">
                        <a:solidFill>
                          <a:schemeClr val="dk1"/>
                        </a:solidFill>
                        <a:effectLst/>
                        <a:latin typeface="+mn-lt"/>
                        <a:ea typeface="+mn-ea"/>
                        <a:cs typeface="+mn-cs"/>
                      </a:endParaRPr>
                    </a:p>
                    <a:p>
                      <a:r>
                        <a:rPr lang="en-US" sz="1100" b="0" i="0" u="none" strike="noStrike" kern="1200" baseline="0" dirty="0">
                          <a:solidFill>
                            <a:schemeClr val="dk1"/>
                          </a:solidFill>
                          <a:latin typeface="+mn-lt"/>
                          <a:ea typeface="+mn-ea"/>
                          <a:cs typeface="+mn-cs"/>
                        </a:rPr>
                        <a:t>The design team, consortium staff, and QA staff continue to</a:t>
                      </a:r>
                      <a:r>
                        <a:rPr lang="en-US" sz="1100" kern="1200" dirty="0">
                          <a:solidFill>
                            <a:schemeClr val="dk1"/>
                          </a:solidFill>
                          <a:effectLst/>
                          <a:latin typeface="+mn-lt"/>
                          <a:ea typeface="+mn-ea"/>
                          <a:cs typeface="+mn-cs"/>
                        </a:rPr>
                        <a:t> participate in the SAWS ABAWD Automation meeting with CDSS.</a:t>
                      </a:r>
                    </a:p>
                  </a:txBody>
                  <a:tcPr/>
                </a:tc>
                <a:extLst>
                  <a:ext uri="{0D108BD9-81ED-4DB2-BD59-A6C34878D82A}">
                    <a16:rowId xmlns:a16="http://schemas.microsoft.com/office/drawing/2014/main" val="49941735"/>
                  </a:ext>
                </a:extLst>
              </a:tr>
            </a:tbl>
          </a:graphicData>
        </a:graphic>
      </p:graphicFrame>
      <p:sp>
        <p:nvSpPr>
          <p:cNvPr id="5" name="TextBox 4">
            <a:extLst>
              <a:ext uri="{FF2B5EF4-FFF2-40B4-BE49-F238E27FC236}">
                <a16:creationId xmlns:a16="http://schemas.microsoft.com/office/drawing/2014/main" id="{C8573E62-EB46-43F6-8F12-D9EE9479B27B}"/>
              </a:ext>
            </a:extLst>
          </p:cNvPr>
          <p:cNvSpPr txBox="1"/>
          <p:nvPr/>
        </p:nvSpPr>
        <p:spPr>
          <a:xfrm>
            <a:off x="3045125" y="343420"/>
            <a:ext cx="2183675" cy="523220"/>
          </a:xfrm>
          <a:prstGeom prst="rect">
            <a:avLst/>
          </a:prstGeom>
          <a:noFill/>
        </p:spPr>
        <p:txBody>
          <a:bodyPr wrap="none" rtlCol="0">
            <a:spAutoFit/>
          </a:bodyPr>
          <a:lstStyle/>
          <a:p>
            <a:r>
              <a:rPr lang="en-US" sz="2800" dirty="0"/>
              <a:t>Policy Update</a:t>
            </a:r>
          </a:p>
        </p:txBody>
      </p:sp>
    </p:spTree>
    <p:extLst>
      <p:ext uri="{BB962C8B-B14F-4D97-AF65-F5344CB8AC3E}">
        <p14:creationId xmlns:p14="http://schemas.microsoft.com/office/powerpoint/2010/main" val="12688364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4E29A9-89CA-4C56-9CB0-F6E9EB05A5ED}"/>
              </a:ext>
            </a:extLst>
          </p:cNvPr>
          <p:cNvSpPr>
            <a:spLocks noGrp="1"/>
          </p:cNvSpPr>
          <p:nvPr>
            <p:ph type="sldNum" sz="quarter" idx="12"/>
          </p:nvPr>
        </p:nvSpPr>
        <p:spPr/>
        <p:txBody>
          <a:bodyPr/>
          <a:lstStyle/>
          <a:p>
            <a:fld id="{C20372A8-36C0-474D-8B88-FD44E404F49B}" type="slidenum">
              <a:rPr lang="en-US" smtClean="0"/>
              <a:t>66</a:t>
            </a:fld>
            <a:endParaRPr lang="en-US" dirty="0"/>
          </a:p>
        </p:txBody>
      </p:sp>
      <p:graphicFrame>
        <p:nvGraphicFramePr>
          <p:cNvPr id="3" name="Table 2">
            <a:extLst>
              <a:ext uri="{FF2B5EF4-FFF2-40B4-BE49-F238E27FC236}">
                <a16:creationId xmlns:a16="http://schemas.microsoft.com/office/drawing/2014/main" id="{AECBB199-423D-483C-B9D3-E47A679D9CD9}"/>
              </a:ext>
            </a:extLst>
          </p:cNvPr>
          <p:cNvGraphicFramePr>
            <a:graphicFrameLocks noGrp="1"/>
          </p:cNvGraphicFramePr>
          <p:nvPr>
            <p:extLst/>
          </p:nvPr>
        </p:nvGraphicFramePr>
        <p:xfrm>
          <a:off x="1182255" y="871538"/>
          <a:ext cx="9938326" cy="5425440"/>
        </p:xfrm>
        <a:graphic>
          <a:graphicData uri="http://schemas.openxmlformats.org/drawingml/2006/table">
            <a:tbl>
              <a:tblPr firstRow="1" bandRow="1">
                <a:tableStyleId>{5C22544A-7EE6-4342-B048-85BDC9FD1C3A}</a:tableStyleId>
              </a:tblPr>
              <a:tblGrid>
                <a:gridCol w="1133318">
                  <a:extLst>
                    <a:ext uri="{9D8B030D-6E8A-4147-A177-3AD203B41FA5}">
                      <a16:colId xmlns:a16="http://schemas.microsoft.com/office/drawing/2014/main" val="3313893823"/>
                    </a:ext>
                  </a:extLst>
                </a:gridCol>
                <a:gridCol w="935627">
                  <a:extLst>
                    <a:ext uri="{9D8B030D-6E8A-4147-A177-3AD203B41FA5}">
                      <a16:colId xmlns:a16="http://schemas.microsoft.com/office/drawing/2014/main" val="2906117725"/>
                    </a:ext>
                  </a:extLst>
                </a:gridCol>
                <a:gridCol w="982296">
                  <a:extLst>
                    <a:ext uri="{9D8B030D-6E8A-4147-A177-3AD203B41FA5}">
                      <a16:colId xmlns:a16="http://schemas.microsoft.com/office/drawing/2014/main" val="627939584"/>
                    </a:ext>
                  </a:extLst>
                </a:gridCol>
                <a:gridCol w="994996">
                  <a:extLst>
                    <a:ext uri="{9D8B030D-6E8A-4147-A177-3AD203B41FA5}">
                      <a16:colId xmlns:a16="http://schemas.microsoft.com/office/drawing/2014/main" val="2941426550"/>
                    </a:ext>
                  </a:extLst>
                </a:gridCol>
                <a:gridCol w="5892089">
                  <a:extLst>
                    <a:ext uri="{9D8B030D-6E8A-4147-A177-3AD203B41FA5}">
                      <a16:colId xmlns:a16="http://schemas.microsoft.com/office/drawing/2014/main" val="1803249655"/>
                    </a:ext>
                  </a:extLst>
                </a:gridCol>
              </a:tblGrid>
              <a:tr h="583017">
                <a:tc>
                  <a:txBody>
                    <a:bodyPr/>
                    <a:lstStyle/>
                    <a:p>
                      <a:r>
                        <a:rPr lang="en-US" sz="1200" dirty="0">
                          <a:solidFill>
                            <a:schemeClr val="tx1"/>
                          </a:solidFill>
                        </a:rPr>
                        <a:t>Item</a:t>
                      </a:r>
                    </a:p>
                  </a:txBody>
                  <a:tcPr/>
                </a:tc>
                <a:tc>
                  <a:txBody>
                    <a:bodyPr/>
                    <a:lstStyle/>
                    <a:p>
                      <a:r>
                        <a:rPr lang="en-US" sz="1200" dirty="0">
                          <a:solidFill>
                            <a:schemeClr val="tx1"/>
                          </a:solidFill>
                        </a:rPr>
                        <a:t>Policy Effective Date</a:t>
                      </a:r>
                    </a:p>
                  </a:txBody>
                  <a:tcPr/>
                </a:tc>
                <a:tc>
                  <a:txBody>
                    <a:bodyPr/>
                    <a:lstStyle/>
                    <a:p>
                      <a:r>
                        <a:rPr lang="en-US" sz="1200" dirty="0">
                          <a:solidFill>
                            <a:schemeClr val="tx1"/>
                          </a:solidFill>
                        </a:rPr>
                        <a:t>C-IV Status</a:t>
                      </a:r>
                    </a:p>
                  </a:txBody>
                  <a:tcPr/>
                </a:tc>
                <a:tc>
                  <a:txBody>
                    <a:bodyPr/>
                    <a:lstStyle/>
                    <a:p>
                      <a:r>
                        <a:rPr lang="en-US" sz="1200" dirty="0">
                          <a:solidFill>
                            <a:schemeClr val="tx1"/>
                          </a:solidFill>
                        </a:rPr>
                        <a:t>LRS Status</a:t>
                      </a:r>
                    </a:p>
                  </a:txBody>
                  <a:tcPr/>
                </a:tc>
                <a:tc>
                  <a:txBody>
                    <a:bodyPr/>
                    <a:lstStyle/>
                    <a:p>
                      <a:r>
                        <a:rPr lang="en-US" sz="1200" dirty="0">
                          <a:solidFill>
                            <a:schemeClr val="tx1"/>
                          </a:solidFill>
                        </a:rPr>
                        <a:t>Description – CalACES Implementation Effort</a:t>
                      </a:r>
                    </a:p>
                  </a:txBody>
                  <a:tcPr/>
                </a:tc>
                <a:extLst>
                  <a:ext uri="{0D108BD9-81ED-4DB2-BD59-A6C34878D82A}">
                    <a16:rowId xmlns:a16="http://schemas.microsoft.com/office/drawing/2014/main" val="589719985"/>
                  </a:ext>
                </a:extLst>
              </a:tr>
              <a:tr h="43920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CalWORKs Increase to the Maximum Aid Payment Levels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hlinkClick r:id="rId2"/>
                        </a:rPr>
                        <a:t>ACL 18-124</a:t>
                      </a:r>
                      <a:endParaRPr lang="en-US" sz="1100" dirty="0">
                        <a:latin typeface="+mn-lt"/>
                        <a:cs typeface="Arial" panose="020B0604020202020204" pitchFamily="34" charset="0"/>
                      </a:endParaRPr>
                    </a:p>
                  </a:txBody>
                  <a:tcPr/>
                </a:tc>
                <a:tc>
                  <a:txBody>
                    <a:bodyPr/>
                    <a:lstStyle/>
                    <a:p>
                      <a:r>
                        <a:rPr lang="en-US" sz="1100" i="0" dirty="0">
                          <a:solidFill>
                            <a:schemeClr val="tx1"/>
                          </a:solidFill>
                          <a:latin typeface="+mn-lt"/>
                          <a:cs typeface="Arial" panose="020B0604020202020204" pitchFamily="34" charset="0"/>
                        </a:rPr>
                        <a:t>4/1/2019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102238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Implemented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Release 19.01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102190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System Test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Release 19.02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102239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Approved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Release 19.02</a:t>
                      </a:r>
                    </a:p>
                  </a:txBody>
                  <a:tcPr/>
                </a:tc>
                <a:tc>
                  <a:txBody>
                    <a:bodyPr/>
                    <a:lstStyle/>
                    <a:p>
                      <a:pPr>
                        <a:buNone/>
                      </a:pPr>
                      <a:r>
                        <a:rPr lang="en-US" sz="1100" b="1" dirty="0">
                          <a:solidFill>
                            <a:schemeClr val="tx1"/>
                          </a:solidFill>
                          <a:latin typeface="+mn-lt"/>
                          <a:cs typeface="Arial" panose="020B0604020202020204" pitchFamily="34" charset="0"/>
                        </a:rPr>
                        <a:t>SCR 204642</a:t>
                      </a:r>
                    </a:p>
                    <a:p>
                      <a:pPr>
                        <a:buNone/>
                      </a:pPr>
                      <a:endParaRPr lang="en-US" sz="1100" dirty="0">
                        <a:solidFill>
                          <a:schemeClr val="tx1"/>
                        </a:solidFill>
                        <a:latin typeface="+mn-lt"/>
                        <a:cs typeface="Arial" panose="020B0604020202020204" pitchFamily="34" charset="0"/>
                      </a:endParaRPr>
                    </a:p>
                    <a:p>
                      <a:pPr>
                        <a:buNone/>
                      </a:pPr>
                      <a:r>
                        <a:rPr lang="en-US" sz="1100" dirty="0">
                          <a:solidFill>
                            <a:schemeClr val="tx1"/>
                          </a:solidFill>
                          <a:latin typeface="+mn-lt"/>
                          <a:cs typeface="Arial" panose="020B0604020202020204" pitchFamily="34" charset="0"/>
                        </a:rPr>
                        <a:t>Implemented</a:t>
                      </a:r>
                    </a:p>
                    <a:p>
                      <a:pPr>
                        <a:buNone/>
                      </a:pPr>
                      <a:endParaRPr lang="en-US" sz="1100" dirty="0">
                        <a:solidFill>
                          <a:schemeClr val="tx1"/>
                        </a:solidFill>
                        <a:latin typeface="+mn-lt"/>
                        <a:cs typeface="Arial" panose="020B0604020202020204" pitchFamily="34" charset="0"/>
                      </a:endParaRPr>
                    </a:p>
                    <a:p>
                      <a:pPr>
                        <a:buNone/>
                      </a:pPr>
                      <a:r>
                        <a:rPr lang="en-US" sz="1100" dirty="0">
                          <a:solidFill>
                            <a:schemeClr val="tx1"/>
                          </a:solidFill>
                          <a:latin typeface="+mn-lt"/>
                          <a:cs typeface="Arial" panose="020B0604020202020204" pitchFamily="34" charset="0"/>
                        </a:rPr>
                        <a:t>Release 19.01</a:t>
                      </a:r>
                    </a:p>
                    <a:p>
                      <a:pPr>
                        <a:buNone/>
                      </a:pPr>
                      <a:endParaRPr lang="en-US" sz="1100" dirty="0">
                        <a:solidFill>
                          <a:schemeClr val="tx1"/>
                        </a:solidFill>
                        <a:latin typeface="+mn-lt"/>
                        <a:cs typeface="Arial" panose="020B0604020202020204" pitchFamily="34" charset="0"/>
                      </a:endParaRPr>
                    </a:p>
                    <a:p>
                      <a:pPr>
                        <a:buNone/>
                      </a:pPr>
                      <a:endParaRPr lang="en-US" sz="1100" dirty="0">
                        <a:solidFill>
                          <a:schemeClr val="tx1"/>
                        </a:solidFill>
                        <a:latin typeface="+mn-lt"/>
                        <a:cs typeface="Arial" panose="020B0604020202020204" pitchFamily="34" charset="0"/>
                      </a:endParaRPr>
                    </a:p>
                    <a:p>
                      <a:pPr>
                        <a:buNone/>
                      </a:pPr>
                      <a:r>
                        <a:rPr lang="en-US" sz="1100" b="1" dirty="0">
                          <a:solidFill>
                            <a:schemeClr val="tx1"/>
                          </a:solidFill>
                          <a:latin typeface="+mn-lt"/>
                          <a:cs typeface="Arial" panose="020B0604020202020204" pitchFamily="34" charset="0"/>
                        </a:rPr>
                        <a:t>SCR 204567</a:t>
                      </a:r>
                    </a:p>
                    <a:p>
                      <a:pPr>
                        <a:buNone/>
                      </a:pPr>
                      <a:endParaRPr lang="en-US" sz="1100" dirty="0">
                        <a:solidFill>
                          <a:schemeClr val="tx1"/>
                        </a:solidFill>
                        <a:latin typeface="+mn-lt"/>
                        <a:cs typeface="Arial" panose="020B0604020202020204" pitchFamily="34" charset="0"/>
                      </a:endParaRPr>
                    </a:p>
                    <a:p>
                      <a:pPr>
                        <a:buNone/>
                      </a:pPr>
                      <a:r>
                        <a:rPr lang="en-US" sz="1100" dirty="0">
                          <a:solidFill>
                            <a:schemeClr val="tx1"/>
                          </a:solidFill>
                          <a:latin typeface="+mn-lt"/>
                          <a:cs typeface="Arial" panose="020B0604020202020204" pitchFamily="34" charset="0"/>
                        </a:rPr>
                        <a:t>System Test </a:t>
                      </a:r>
                    </a:p>
                    <a:p>
                      <a:pPr>
                        <a:buNone/>
                      </a:pPr>
                      <a:endParaRPr lang="en-US" sz="1100" dirty="0">
                        <a:solidFill>
                          <a:schemeClr val="tx1"/>
                        </a:solidFill>
                        <a:latin typeface="+mn-lt"/>
                        <a:cs typeface="Arial" panose="020B0604020202020204" pitchFamily="34" charset="0"/>
                      </a:endParaRPr>
                    </a:p>
                    <a:p>
                      <a:pPr>
                        <a:buNone/>
                      </a:pPr>
                      <a:r>
                        <a:rPr lang="en-US" sz="1100" dirty="0">
                          <a:solidFill>
                            <a:schemeClr val="tx1"/>
                          </a:solidFill>
                          <a:latin typeface="+mn-lt"/>
                          <a:cs typeface="Arial" panose="020B0604020202020204" pitchFamily="34" charset="0"/>
                        </a:rPr>
                        <a:t>Release 19.02</a:t>
                      </a:r>
                    </a:p>
                    <a:p>
                      <a:pPr>
                        <a:buNone/>
                      </a:pPr>
                      <a:endParaRPr lang="en-US" sz="1100" dirty="0">
                        <a:solidFill>
                          <a:schemeClr val="tx1"/>
                        </a:solidFill>
                        <a:latin typeface="+mn-lt"/>
                        <a:cs typeface="Arial" panose="020B0604020202020204" pitchFamily="34" charset="0"/>
                      </a:endParaRPr>
                    </a:p>
                    <a:p>
                      <a:pPr>
                        <a:buNone/>
                      </a:pPr>
                      <a:endParaRPr lang="en-US" sz="1100" b="1" dirty="0">
                        <a:solidFill>
                          <a:schemeClr val="tx1"/>
                        </a:solidFill>
                        <a:latin typeface="+mn-lt"/>
                        <a:cs typeface="Arial" panose="020B0604020202020204" pitchFamily="34" charset="0"/>
                      </a:endParaRPr>
                    </a:p>
                    <a:p>
                      <a:pPr>
                        <a:buNone/>
                      </a:pPr>
                      <a:r>
                        <a:rPr lang="en-US" sz="1100" b="1" dirty="0">
                          <a:solidFill>
                            <a:schemeClr val="tx1"/>
                          </a:solidFill>
                          <a:latin typeface="+mn-lt"/>
                          <a:cs typeface="Arial" panose="020B0604020202020204" pitchFamily="34" charset="0"/>
                        </a:rPr>
                        <a:t>SCR 204727</a:t>
                      </a:r>
                    </a:p>
                    <a:p>
                      <a:pPr>
                        <a:buNone/>
                      </a:pPr>
                      <a:endParaRPr lang="en-US" sz="1100" dirty="0">
                        <a:solidFill>
                          <a:schemeClr val="tx1"/>
                        </a:solidFill>
                        <a:latin typeface="+mn-lt"/>
                        <a:cs typeface="Arial" panose="020B0604020202020204" pitchFamily="34" charset="0"/>
                      </a:endParaRPr>
                    </a:p>
                    <a:p>
                      <a:pPr>
                        <a:buNone/>
                      </a:pPr>
                      <a:r>
                        <a:rPr lang="en-US" sz="1100" dirty="0">
                          <a:solidFill>
                            <a:schemeClr val="tx1"/>
                          </a:solidFill>
                          <a:latin typeface="+mn-lt"/>
                          <a:cs typeface="Arial" panose="020B0604020202020204" pitchFamily="34" charset="0"/>
                        </a:rPr>
                        <a:t>Approved</a:t>
                      </a:r>
                    </a:p>
                    <a:p>
                      <a:pPr>
                        <a:buNone/>
                      </a:pPr>
                      <a:endParaRPr lang="en-US" sz="1100" dirty="0">
                        <a:solidFill>
                          <a:schemeClr val="tx1"/>
                        </a:solidFill>
                        <a:latin typeface="+mn-lt"/>
                        <a:cs typeface="Arial" panose="020B0604020202020204" pitchFamily="34" charset="0"/>
                      </a:endParaRPr>
                    </a:p>
                    <a:p>
                      <a:pPr>
                        <a:buNone/>
                      </a:pPr>
                      <a:r>
                        <a:rPr lang="en-US" sz="1100" dirty="0">
                          <a:solidFill>
                            <a:schemeClr val="tx1"/>
                          </a:solidFill>
                          <a:latin typeface="+mn-lt"/>
                          <a:cs typeface="Arial" panose="020B0604020202020204" pitchFamily="34" charset="0"/>
                        </a:rPr>
                        <a:t>Release 19.02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AB 1811 authorized a ten percent increase to the CalWORKs Maximum Aid Payment  (MAP) levels effective 04/01/2019. This policy also requires the CWDs to send the TEMP 2250 to all CW recipients informing them of the MAP increase no later than 02/15/2019.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Automation Updates</a:t>
                      </a:r>
                      <a:r>
                        <a:rPr lang="en-US" sz="1100" kern="1200" dirty="0">
                          <a:solidFill>
                            <a:schemeClr val="dk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dk1"/>
                          </a:solidFill>
                          <a:effectLst/>
                          <a:latin typeface="+mn-lt"/>
                          <a:ea typeface="+mn-ea"/>
                          <a:cs typeface="+mn-cs"/>
                        </a:rPr>
                        <a:t>TEMP 2250 Informing Notice were mailed to all active CalWORKs(CW) participants to inform the changes to the Maximum Aid Payment(MAP) levels on 02/07/2019. The counties are responsible for sending the TEMP 2250 manually for CW cases active after 02/07/2019.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i="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dk1"/>
                          </a:solidFill>
                          <a:effectLst/>
                          <a:latin typeface="+mn-lt"/>
                          <a:ea typeface="+mn-ea"/>
                          <a:cs typeface="+mn-cs"/>
                        </a:rPr>
                        <a:t>C4Youself  - In the Announcement section a message about the 10% grant increase with a link to the TEMP 2250 will display from 03/01/2019 – 04/30/2019.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i="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dk1"/>
                          </a:solidFill>
                          <a:effectLst/>
                          <a:latin typeface="+mn-lt"/>
                          <a:ea typeface="+mn-ea"/>
                          <a:cs typeface="+mn-cs"/>
                        </a:rPr>
                        <a:t>Your Benefits Now - The TEMP 2250 form was added to the list of viewable documents under the Electronic Notices 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i="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dk1"/>
                          </a:solidFill>
                          <a:effectLst/>
                          <a:latin typeface="+mn-lt"/>
                          <a:ea typeface="+mn-ea"/>
                          <a:cs typeface="+mn-cs"/>
                        </a:rPr>
                        <a:t>The updated CW MAP values will be available in the systems on 02/14/2019.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i="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dk1"/>
                          </a:solidFill>
                          <a:effectLst/>
                          <a:latin typeface="+mn-lt"/>
                          <a:ea typeface="+mn-ea"/>
                          <a:cs typeface="+mn-cs"/>
                        </a:rPr>
                        <a:t>Batch EDBC for CW and CalFresh (CF) will need to be run for the April benefit month. Tentative run date is 3/9/2019.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i="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dk1"/>
                          </a:solidFill>
                          <a:effectLst/>
                          <a:latin typeface="+mn-lt"/>
                          <a:ea typeface="+mn-ea"/>
                          <a:cs typeface="+mn-cs"/>
                        </a:rPr>
                        <a:t>Batch Memorandum call is scheduled for 2/27/2019.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dk1"/>
                          </a:solidFill>
                          <a:effectLst/>
                          <a:latin typeface="+mn-lt"/>
                          <a:ea typeface="+mn-ea"/>
                          <a:cs typeface="+mn-cs"/>
                        </a:rPr>
                        <a:t>The C-IV System will be down on 3/9/2019 to process Batch EDBC for the CW MAP increase.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kern="1200" dirty="0">
                          <a:solidFill>
                            <a:schemeClr val="dk1"/>
                          </a:solidFill>
                          <a:effectLst/>
                          <a:latin typeface="+mn-lt"/>
                          <a:ea typeface="+mn-ea"/>
                          <a:cs typeface="+mn-cs"/>
                        </a:rPr>
                        <a:t>      </a:t>
                      </a:r>
                      <a:r>
                        <a:rPr lang="en-US" sz="1100" b="1" i="0" kern="1200" dirty="0">
                          <a:solidFill>
                            <a:schemeClr val="dk1"/>
                          </a:solidFill>
                          <a:effectLst/>
                          <a:latin typeface="+mn-lt"/>
                          <a:ea typeface="+mn-ea"/>
                          <a:cs typeface="+mn-cs"/>
                        </a:rPr>
                        <a:t>Note: </a:t>
                      </a:r>
                      <a:r>
                        <a:rPr lang="en-US" sz="1100" b="0" i="0" kern="1200" dirty="0">
                          <a:solidFill>
                            <a:schemeClr val="dk1"/>
                          </a:solidFill>
                          <a:effectLst/>
                          <a:latin typeface="+mn-lt"/>
                          <a:ea typeface="+mn-ea"/>
                          <a:cs typeface="+mn-cs"/>
                        </a:rPr>
                        <a:t>LRS will be up but </a:t>
                      </a:r>
                      <a:r>
                        <a:rPr lang="en-US" sz="1100" kern="1200" dirty="0">
                          <a:solidFill>
                            <a:schemeClr val="dk1"/>
                          </a:solidFill>
                          <a:effectLst/>
                          <a:latin typeface="+mn-lt"/>
                          <a:ea typeface="+mn-ea"/>
                          <a:cs typeface="+mn-cs"/>
                        </a:rPr>
                        <a:t>performance will be reduced while batch is running.</a:t>
                      </a:r>
                      <a:endParaRPr lang="en-US" sz="11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dk1"/>
                          </a:solidFill>
                          <a:effectLst/>
                          <a:latin typeface="+mn-lt"/>
                          <a:ea typeface="+mn-ea"/>
                          <a:cs typeface="+mn-cs"/>
                        </a:rPr>
                        <a:t>Case lists associated to the Batch EDBC process will be available on the CalACES Web Portal on 3/11/2019.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kern="1200" dirty="0">
                        <a:solidFill>
                          <a:schemeClr val="dk1"/>
                        </a:solidFill>
                        <a:effectLst/>
                        <a:latin typeface="+mn-lt"/>
                        <a:ea typeface="+mn-ea"/>
                        <a:cs typeface="+mn-cs"/>
                      </a:endParaRPr>
                    </a:p>
                  </a:txBody>
                  <a:tcPr/>
                </a:tc>
                <a:extLst>
                  <a:ext uri="{0D108BD9-81ED-4DB2-BD59-A6C34878D82A}">
                    <a16:rowId xmlns:a16="http://schemas.microsoft.com/office/drawing/2014/main" val="2277142893"/>
                  </a:ext>
                </a:extLst>
              </a:tr>
            </a:tbl>
          </a:graphicData>
        </a:graphic>
      </p:graphicFrame>
      <p:sp>
        <p:nvSpPr>
          <p:cNvPr id="4" name="TextBox 3">
            <a:extLst>
              <a:ext uri="{FF2B5EF4-FFF2-40B4-BE49-F238E27FC236}">
                <a16:creationId xmlns:a16="http://schemas.microsoft.com/office/drawing/2014/main" id="{CD4C4201-4E01-4451-975B-F162443ECB58}"/>
              </a:ext>
            </a:extLst>
          </p:cNvPr>
          <p:cNvSpPr txBox="1"/>
          <p:nvPr/>
        </p:nvSpPr>
        <p:spPr>
          <a:xfrm>
            <a:off x="3045125" y="343420"/>
            <a:ext cx="2183675" cy="523220"/>
          </a:xfrm>
          <a:prstGeom prst="rect">
            <a:avLst/>
          </a:prstGeom>
          <a:noFill/>
        </p:spPr>
        <p:txBody>
          <a:bodyPr wrap="none" rtlCol="0">
            <a:spAutoFit/>
          </a:bodyPr>
          <a:lstStyle/>
          <a:p>
            <a:r>
              <a:rPr lang="en-US" sz="2800" dirty="0"/>
              <a:t>Policy Update</a:t>
            </a:r>
          </a:p>
        </p:txBody>
      </p:sp>
    </p:spTree>
    <p:extLst>
      <p:ext uri="{BB962C8B-B14F-4D97-AF65-F5344CB8AC3E}">
        <p14:creationId xmlns:p14="http://schemas.microsoft.com/office/powerpoint/2010/main" val="20418668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4E29A9-89CA-4C56-9CB0-F6E9EB05A5ED}"/>
              </a:ext>
            </a:extLst>
          </p:cNvPr>
          <p:cNvSpPr>
            <a:spLocks noGrp="1"/>
          </p:cNvSpPr>
          <p:nvPr>
            <p:ph type="sldNum" sz="quarter" idx="12"/>
          </p:nvPr>
        </p:nvSpPr>
        <p:spPr/>
        <p:txBody>
          <a:bodyPr/>
          <a:lstStyle/>
          <a:p>
            <a:fld id="{C20372A8-36C0-474D-8B88-FD44E404F49B}" type="slidenum">
              <a:rPr lang="en-US" smtClean="0"/>
              <a:t>67</a:t>
            </a:fld>
            <a:endParaRPr lang="en-US" dirty="0"/>
          </a:p>
        </p:txBody>
      </p:sp>
      <p:graphicFrame>
        <p:nvGraphicFramePr>
          <p:cNvPr id="4" name="Table 3">
            <a:extLst>
              <a:ext uri="{FF2B5EF4-FFF2-40B4-BE49-F238E27FC236}">
                <a16:creationId xmlns:a16="http://schemas.microsoft.com/office/drawing/2014/main" id="{02012455-D03D-4654-8311-E33FBF51B9A6}"/>
              </a:ext>
            </a:extLst>
          </p:cNvPr>
          <p:cNvGraphicFramePr>
            <a:graphicFrameLocks noGrp="1"/>
          </p:cNvGraphicFramePr>
          <p:nvPr>
            <p:extLst/>
          </p:nvPr>
        </p:nvGraphicFramePr>
        <p:xfrm>
          <a:off x="1228436" y="871538"/>
          <a:ext cx="9882909" cy="4675072"/>
        </p:xfrm>
        <a:graphic>
          <a:graphicData uri="http://schemas.openxmlformats.org/drawingml/2006/table">
            <a:tbl>
              <a:tblPr firstRow="1" bandRow="1">
                <a:tableStyleId>{5C22544A-7EE6-4342-B048-85BDC9FD1C3A}</a:tableStyleId>
              </a:tblPr>
              <a:tblGrid>
                <a:gridCol w="1213690">
                  <a:extLst>
                    <a:ext uri="{9D8B030D-6E8A-4147-A177-3AD203B41FA5}">
                      <a16:colId xmlns:a16="http://schemas.microsoft.com/office/drawing/2014/main" val="2086415335"/>
                    </a:ext>
                  </a:extLst>
                </a:gridCol>
                <a:gridCol w="1040306">
                  <a:extLst>
                    <a:ext uri="{9D8B030D-6E8A-4147-A177-3AD203B41FA5}">
                      <a16:colId xmlns:a16="http://schemas.microsoft.com/office/drawing/2014/main" val="2801509725"/>
                    </a:ext>
                  </a:extLst>
                </a:gridCol>
                <a:gridCol w="901999">
                  <a:extLst>
                    <a:ext uri="{9D8B030D-6E8A-4147-A177-3AD203B41FA5}">
                      <a16:colId xmlns:a16="http://schemas.microsoft.com/office/drawing/2014/main" val="1742765284"/>
                    </a:ext>
                  </a:extLst>
                </a:gridCol>
                <a:gridCol w="918537">
                  <a:extLst>
                    <a:ext uri="{9D8B030D-6E8A-4147-A177-3AD203B41FA5}">
                      <a16:colId xmlns:a16="http://schemas.microsoft.com/office/drawing/2014/main" val="230164287"/>
                    </a:ext>
                  </a:extLst>
                </a:gridCol>
                <a:gridCol w="5808377">
                  <a:extLst>
                    <a:ext uri="{9D8B030D-6E8A-4147-A177-3AD203B41FA5}">
                      <a16:colId xmlns:a16="http://schemas.microsoft.com/office/drawing/2014/main" val="432981366"/>
                    </a:ext>
                  </a:extLst>
                </a:gridCol>
              </a:tblGrid>
              <a:tr h="680171">
                <a:tc>
                  <a:txBody>
                    <a:bodyPr/>
                    <a:lstStyle/>
                    <a:p>
                      <a:r>
                        <a:rPr lang="en-US" sz="1200" dirty="0">
                          <a:solidFill>
                            <a:schemeClr val="tx1"/>
                          </a:solidFill>
                        </a:rPr>
                        <a:t>Item</a:t>
                      </a:r>
                    </a:p>
                  </a:txBody>
                  <a:tcPr/>
                </a:tc>
                <a:tc>
                  <a:txBody>
                    <a:bodyPr/>
                    <a:lstStyle/>
                    <a:p>
                      <a:r>
                        <a:rPr lang="en-US" sz="1200" dirty="0">
                          <a:solidFill>
                            <a:schemeClr val="tx1"/>
                          </a:solidFill>
                        </a:rPr>
                        <a:t>Policy Effective Date</a:t>
                      </a:r>
                    </a:p>
                  </a:txBody>
                  <a:tcPr/>
                </a:tc>
                <a:tc>
                  <a:txBody>
                    <a:bodyPr/>
                    <a:lstStyle/>
                    <a:p>
                      <a:r>
                        <a:rPr lang="en-US" sz="1200" dirty="0">
                          <a:solidFill>
                            <a:schemeClr val="tx1"/>
                          </a:solidFill>
                        </a:rPr>
                        <a:t>C-IV Status</a:t>
                      </a:r>
                    </a:p>
                  </a:txBody>
                  <a:tcPr/>
                </a:tc>
                <a:tc>
                  <a:txBody>
                    <a:bodyPr/>
                    <a:lstStyle/>
                    <a:p>
                      <a:r>
                        <a:rPr lang="en-US" sz="1200" dirty="0">
                          <a:solidFill>
                            <a:schemeClr val="tx1"/>
                          </a:solidFill>
                        </a:rPr>
                        <a:t>LRS Status</a:t>
                      </a:r>
                    </a:p>
                  </a:txBody>
                  <a:tcPr/>
                </a:tc>
                <a:tc>
                  <a:txBody>
                    <a:bodyPr/>
                    <a:lstStyle/>
                    <a:p>
                      <a:r>
                        <a:rPr lang="en-US" sz="1200" dirty="0">
                          <a:solidFill>
                            <a:schemeClr val="tx1"/>
                          </a:solidFill>
                        </a:rPr>
                        <a:t>Description – CalACES Implementation Effort</a:t>
                      </a:r>
                    </a:p>
                  </a:txBody>
                  <a:tcPr/>
                </a:tc>
                <a:extLst>
                  <a:ext uri="{0D108BD9-81ED-4DB2-BD59-A6C34878D82A}">
                    <a16:rowId xmlns:a16="http://schemas.microsoft.com/office/drawing/2014/main" val="3023477104"/>
                  </a:ext>
                </a:extLst>
              </a:tr>
              <a:tr h="39949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CalWORKs Outcomes and Accountability Review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Cal-OAR</a:t>
                      </a:r>
                    </a:p>
                  </a:txBody>
                  <a:tcPr/>
                </a:tc>
                <a:tc>
                  <a:txBody>
                    <a:bodyPr/>
                    <a:lstStyle/>
                    <a:p>
                      <a:r>
                        <a:rPr lang="en-US" sz="1100" dirty="0"/>
                        <a:t>7/1/2019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102191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r>
                        <a:rPr lang="en-US" sz="1100" kern="1200" dirty="0">
                          <a:solidFill>
                            <a:schemeClr val="tx1"/>
                          </a:solidFill>
                          <a:effectLst/>
                          <a:latin typeface="+mn-lt"/>
                          <a:ea typeface="+mn-ea"/>
                          <a:cs typeface="+mn-cs"/>
                        </a:rPr>
                        <a:t>New</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Release TBD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r>
                        <a:rPr lang="en-US" sz="1100" b="1" kern="1200" dirty="0">
                          <a:solidFill>
                            <a:schemeClr val="tx1"/>
                          </a:solidFill>
                          <a:effectLst/>
                          <a:latin typeface="+mn-lt"/>
                          <a:ea typeface="+mn-ea"/>
                          <a:cs typeface="+mn-cs"/>
                        </a:rPr>
                        <a:t>SCR 204569</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New</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Release TBD</a:t>
                      </a:r>
                    </a:p>
                  </a:txBody>
                  <a:tcPr/>
                </a:tc>
                <a:tc>
                  <a:txBody>
                    <a:bodyPr/>
                    <a:lstStyle/>
                    <a:p>
                      <a:r>
                        <a:rPr lang="en-US" sz="1100" b="0" i="0" u="none" strike="noStrike" kern="1200" baseline="0" dirty="0">
                          <a:solidFill>
                            <a:schemeClr val="dk1"/>
                          </a:solidFill>
                          <a:latin typeface="+mn-lt"/>
                          <a:ea typeface="+mn-ea"/>
                          <a:cs typeface="+mn-cs"/>
                        </a:rPr>
                        <a:t>The CalWORKs Outcomes and Accountability Review (Cal-OAR) is a process for reviewing the CalWORKS program statewide while taking into account county diversity. Its goal is to promote program accountability, continual quality improvement, and meaningful tracking of program participation and outcomes. 	</a:t>
                      </a:r>
                    </a:p>
                    <a:p>
                      <a:endParaRPr lang="en-US" sz="1100" b="0" i="0" u="none" strike="noStrike" kern="1200" baseline="0" dirty="0">
                        <a:solidFill>
                          <a:schemeClr val="dk1"/>
                        </a:solidFill>
                        <a:latin typeface="+mn-lt"/>
                        <a:ea typeface="+mn-ea"/>
                        <a:cs typeface="+mn-cs"/>
                      </a:endParaRPr>
                    </a:p>
                    <a:p>
                      <a:r>
                        <a:rPr lang="en-US" sz="1100" b="0" i="0" u="none" strike="noStrike" kern="1200" baseline="0" dirty="0">
                          <a:solidFill>
                            <a:schemeClr val="dk1"/>
                          </a:solidFill>
                          <a:latin typeface="+mn-lt"/>
                          <a:ea typeface="+mn-ea"/>
                          <a:cs typeface="+mn-cs"/>
                        </a:rPr>
                        <a:t>Cal-OAR’s three main components to be developed by July 2019:</a:t>
                      </a:r>
                    </a:p>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Process and Outcome Performance indicators</a:t>
                      </a:r>
                    </a:p>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CalWORKs county self-assessment process</a:t>
                      </a:r>
                    </a:p>
                    <a:p>
                      <a:pPr marL="171450" indent="-171450">
                        <a:buFont typeface="Arial" panose="020B0604020202020204" pitchFamily="34" charset="0"/>
                        <a:buChar char="•"/>
                      </a:pPr>
                      <a:r>
                        <a:rPr lang="en-US" sz="1100" b="0" i="0" u="none" strike="noStrike" kern="1200" baseline="0" dirty="0">
                          <a:solidFill>
                            <a:schemeClr val="dk1"/>
                          </a:solidFill>
                          <a:latin typeface="+mn-lt"/>
                          <a:ea typeface="+mn-ea"/>
                          <a:cs typeface="+mn-cs"/>
                        </a:rPr>
                        <a:t>CalWORKs county system improvement plan, including a peer review component. </a:t>
                      </a:r>
                    </a:p>
                    <a:p>
                      <a:pPr marL="171450" indent="-171450">
                        <a:buFont typeface="Arial" panose="020B0604020202020204" pitchFamily="34" charset="0"/>
                        <a:buChar char="•"/>
                      </a:pPr>
                      <a:endParaRPr lang="en-US" sz="11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mn-ea"/>
                          <a:cs typeface="+mn-cs"/>
                        </a:rPr>
                        <a:t>The three elements produced by the Cal-OAR work group will improve county access to meaningful, real-time data and will encourage cross-county examination. This will help counties improve their program management decisions and provide a mechanism for elevating county best practices.</a:t>
                      </a:r>
                    </a:p>
                    <a:p>
                      <a:pPr marL="0" indent="0">
                        <a:spcBef>
                          <a:spcPts val="0"/>
                        </a:spcBef>
                        <a:spcAft>
                          <a:spcPts val="0"/>
                        </a:spcAft>
                        <a:buFont typeface="Arial" panose="020B0604020202020204" pitchFamily="34" charset="0"/>
                        <a:buNone/>
                      </a:pPr>
                      <a:endParaRPr lang="en-US" sz="1100" b="0" i="0" u="none" strike="noStrike" kern="1200" baseline="0" dirty="0">
                        <a:solidFill>
                          <a:schemeClr val="dk1"/>
                        </a:solidFill>
                        <a:latin typeface="+mn-lt"/>
                        <a:ea typeface="+mn-ea"/>
                        <a:cs typeface="+mn-cs"/>
                      </a:endParaRPr>
                    </a:p>
                    <a:p>
                      <a:pPr marL="0" indent="0">
                        <a:spcBef>
                          <a:spcPts val="0"/>
                        </a:spcBef>
                        <a:spcAft>
                          <a:spcPts val="0"/>
                        </a:spcAft>
                        <a:buFont typeface="Arial" panose="020B0604020202020204" pitchFamily="34" charset="0"/>
                        <a:buNone/>
                      </a:pPr>
                      <a:r>
                        <a:rPr lang="en-US" sz="1100" b="0" i="0" u="none" strike="noStrike" kern="1200" baseline="0" dirty="0">
                          <a:solidFill>
                            <a:schemeClr val="dk1"/>
                          </a:solidFill>
                          <a:latin typeface="+mn-lt"/>
                          <a:ea typeface="+mn-ea"/>
                          <a:cs typeface="+mn-cs"/>
                        </a:rPr>
                        <a:t>On  2/5/2019, the counties and SAWS received the DRAFT Cal-OAR ACL, modified indicator requirements, and a proposed recommendation for transmitting the Cal-OAR data to CDSS.  CDSS has scheduled Cal-OAR automation touch point meetings with SAWS. </a:t>
                      </a:r>
                    </a:p>
                    <a:p>
                      <a:pPr marL="0" indent="0">
                        <a:spcBef>
                          <a:spcPts val="0"/>
                        </a:spcBef>
                        <a:spcAft>
                          <a:spcPts val="0"/>
                        </a:spcAft>
                        <a:buFont typeface="Arial" panose="020B0604020202020204" pitchFamily="34" charset="0"/>
                        <a:buNone/>
                      </a:pPr>
                      <a:endParaRPr lang="en-US" sz="1100" b="0" i="0" u="none" strike="noStrike" kern="1200" baseline="0" dirty="0">
                        <a:solidFill>
                          <a:schemeClr val="dk1"/>
                        </a:solidFill>
                        <a:latin typeface="+mn-lt"/>
                        <a:ea typeface="+mn-ea"/>
                        <a:cs typeface="+mn-cs"/>
                      </a:endParaRPr>
                    </a:p>
                    <a:p>
                      <a:pPr marL="0" indent="0">
                        <a:spcBef>
                          <a:spcPts val="0"/>
                        </a:spcBef>
                        <a:spcAft>
                          <a:spcPts val="0"/>
                        </a:spcAft>
                        <a:buFont typeface="Arial" panose="020B0604020202020204" pitchFamily="34" charset="0"/>
                        <a:buNone/>
                      </a:pPr>
                      <a:r>
                        <a:rPr lang="en-US" sz="1100" b="0" i="0" u="none" strike="noStrike" kern="1200" baseline="0" dirty="0">
                          <a:solidFill>
                            <a:schemeClr val="dk1"/>
                          </a:solidFill>
                          <a:latin typeface="+mn-lt"/>
                          <a:ea typeface="+mn-ea"/>
                          <a:cs typeface="+mn-cs"/>
                        </a:rPr>
                        <a:t>On 2/6/2019, SAWS received a request from OSI to provide an updated cost estimate based on the draft ACL and modified indicator requirements.</a:t>
                      </a:r>
                    </a:p>
                    <a:p>
                      <a:pPr marL="0" indent="0" algn="ctr">
                        <a:spcBef>
                          <a:spcPts val="0"/>
                        </a:spcBef>
                        <a:spcAft>
                          <a:spcPts val="0"/>
                        </a:spcAft>
                        <a:buFont typeface="Arial" panose="020B0604020202020204" pitchFamily="34" charset="0"/>
                        <a:buNone/>
                      </a:pPr>
                      <a:endParaRPr lang="en-US" sz="11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3448273960"/>
                  </a:ext>
                </a:extLst>
              </a:tr>
            </a:tbl>
          </a:graphicData>
        </a:graphic>
      </p:graphicFrame>
      <p:sp>
        <p:nvSpPr>
          <p:cNvPr id="5" name="TextBox 4">
            <a:extLst>
              <a:ext uri="{FF2B5EF4-FFF2-40B4-BE49-F238E27FC236}">
                <a16:creationId xmlns:a16="http://schemas.microsoft.com/office/drawing/2014/main" id="{D12A592F-B9AE-47BD-B8B6-4277F79F7C17}"/>
              </a:ext>
            </a:extLst>
          </p:cNvPr>
          <p:cNvSpPr txBox="1"/>
          <p:nvPr/>
        </p:nvSpPr>
        <p:spPr>
          <a:xfrm>
            <a:off x="3045125" y="343420"/>
            <a:ext cx="2183675" cy="523220"/>
          </a:xfrm>
          <a:prstGeom prst="rect">
            <a:avLst/>
          </a:prstGeom>
          <a:noFill/>
        </p:spPr>
        <p:txBody>
          <a:bodyPr wrap="none" rtlCol="0">
            <a:spAutoFit/>
          </a:bodyPr>
          <a:lstStyle/>
          <a:p>
            <a:r>
              <a:rPr lang="en-US" sz="2800" dirty="0"/>
              <a:t>Policy Update</a:t>
            </a:r>
          </a:p>
        </p:txBody>
      </p:sp>
    </p:spTree>
    <p:extLst>
      <p:ext uri="{BB962C8B-B14F-4D97-AF65-F5344CB8AC3E}">
        <p14:creationId xmlns:p14="http://schemas.microsoft.com/office/powerpoint/2010/main" val="29378491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4E29A9-89CA-4C56-9CB0-F6E9EB05A5ED}"/>
              </a:ext>
            </a:extLst>
          </p:cNvPr>
          <p:cNvSpPr>
            <a:spLocks noGrp="1"/>
          </p:cNvSpPr>
          <p:nvPr>
            <p:ph type="sldNum" sz="quarter" idx="12"/>
          </p:nvPr>
        </p:nvSpPr>
        <p:spPr/>
        <p:txBody>
          <a:bodyPr/>
          <a:lstStyle/>
          <a:p>
            <a:fld id="{C20372A8-36C0-474D-8B88-FD44E404F49B}" type="slidenum">
              <a:rPr lang="en-US" smtClean="0"/>
              <a:t>68</a:t>
            </a:fld>
            <a:endParaRPr lang="en-US" dirty="0"/>
          </a:p>
        </p:txBody>
      </p:sp>
      <p:graphicFrame>
        <p:nvGraphicFramePr>
          <p:cNvPr id="3" name="Table 2">
            <a:extLst>
              <a:ext uri="{FF2B5EF4-FFF2-40B4-BE49-F238E27FC236}">
                <a16:creationId xmlns:a16="http://schemas.microsoft.com/office/drawing/2014/main" id="{CC247795-0065-400B-B5CE-D525CF947FC7}"/>
              </a:ext>
            </a:extLst>
          </p:cNvPr>
          <p:cNvGraphicFramePr>
            <a:graphicFrameLocks noGrp="1"/>
          </p:cNvGraphicFramePr>
          <p:nvPr>
            <p:extLst/>
          </p:nvPr>
        </p:nvGraphicFramePr>
        <p:xfrm>
          <a:off x="1200726" y="871538"/>
          <a:ext cx="9919853" cy="5009619"/>
        </p:xfrm>
        <a:graphic>
          <a:graphicData uri="http://schemas.openxmlformats.org/drawingml/2006/table">
            <a:tbl>
              <a:tblPr firstRow="1" bandRow="1">
                <a:tableStyleId>{5C22544A-7EE6-4342-B048-85BDC9FD1C3A}</a:tableStyleId>
              </a:tblPr>
              <a:tblGrid>
                <a:gridCol w="1131211">
                  <a:extLst>
                    <a:ext uri="{9D8B030D-6E8A-4147-A177-3AD203B41FA5}">
                      <a16:colId xmlns:a16="http://schemas.microsoft.com/office/drawing/2014/main" val="2732335344"/>
                    </a:ext>
                  </a:extLst>
                </a:gridCol>
                <a:gridCol w="957179">
                  <a:extLst>
                    <a:ext uri="{9D8B030D-6E8A-4147-A177-3AD203B41FA5}">
                      <a16:colId xmlns:a16="http://schemas.microsoft.com/office/drawing/2014/main" val="2804839950"/>
                    </a:ext>
                  </a:extLst>
                </a:gridCol>
                <a:gridCol w="1006987">
                  <a:extLst>
                    <a:ext uri="{9D8B030D-6E8A-4147-A177-3AD203B41FA5}">
                      <a16:colId xmlns:a16="http://schemas.microsoft.com/office/drawing/2014/main" val="4005172075"/>
                    </a:ext>
                  </a:extLst>
                </a:gridCol>
                <a:gridCol w="994387">
                  <a:extLst>
                    <a:ext uri="{9D8B030D-6E8A-4147-A177-3AD203B41FA5}">
                      <a16:colId xmlns:a16="http://schemas.microsoft.com/office/drawing/2014/main" val="1759406997"/>
                    </a:ext>
                  </a:extLst>
                </a:gridCol>
                <a:gridCol w="5830089">
                  <a:extLst>
                    <a:ext uri="{9D8B030D-6E8A-4147-A177-3AD203B41FA5}">
                      <a16:colId xmlns:a16="http://schemas.microsoft.com/office/drawing/2014/main" val="3652994822"/>
                    </a:ext>
                  </a:extLst>
                </a:gridCol>
              </a:tblGrid>
              <a:tr h="629180">
                <a:tc>
                  <a:txBody>
                    <a:bodyPr/>
                    <a:lstStyle/>
                    <a:p>
                      <a:r>
                        <a:rPr lang="en-US" sz="1200" dirty="0">
                          <a:solidFill>
                            <a:schemeClr val="tx1"/>
                          </a:solidFill>
                        </a:rPr>
                        <a:t>Item</a:t>
                      </a:r>
                    </a:p>
                  </a:txBody>
                  <a:tcPr/>
                </a:tc>
                <a:tc>
                  <a:txBody>
                    <a:bodyPr/>
                    <a:lstStyle/>
                    <a:p>
                      <a:r>
                        <a:rPr lang="en-US" sz="1200" dirty="0">
                          <a:solidFill>
                            <a:schemeClr val="tx1"/>
                          </a:solidFill>
                        </a:rPr>
                        <a:t>Policy Effective Date</a:t>
                      </a:r>
                    </a:p>
                  </a:txBody>
                  <a:tcPr/>
                </a:tc>
                <a:tc>
                  <a:txBody>
                    <a:bodyPr/>
                    <a:lstStyle/>
                    <a:p>
                      <a:r>
                        <a:rPr lang="en-US" sz="1200" dirty="0">
                          <a:solidFill>
                            <a:schemeClr val="tx1"/>
                          </a:solidFill>
                        </a:rPr>
                        <a:t>C-IV Status</a:t>
                      </a:r>
                    </a:p>
                  </a:txBody>
                  <a:tcPr/>
                </a:tc>
                <a:tc>
                  <a:txBody>
                    <a:bodyPr/>
                    <a:lstStyle/>
                    <a:p>
                      <a:r>
                        <a:rPr lang="en-US" sz="1200" dirty="0">
                          <a:solidFill>
                            <a:schemeClr val="tx1"/>
                          </a:solidFill>
                        </a:rPr>
                        <a:t>LRS Status</a:t>
                      </a:r>
                    </a:p>
                  </a:txBody>
                  <a:tcPr/>
                </a:tc>
                <a:tc>
                  <a:txBody>
                    <a:bodyPr/>
                    <a:lstStyle/>
                    <a:p>
                      <a:r>
                        <a:rPr lang="en-US" sz="1200" dirty="0">
                          <a:solidFill>
                            <a:schemeClr val="tx1"/>
                          </a:solidFill>
                        </a:rPr>
                        <a:t>Description – CalACES Implementation Effort</a:t>
                      </a:r>
                    </a:p>
                  </a:txBody>
                  <a:tcPr/>
                </a:tc>
                <a:extLst>
                  <a:ext uri="{0D108BD9-81ED-4DB2-BD59-A6C34878D82A}">
                    <a16:rowId xmlns:a16="http://schemas.microsoft.com/office/drawing/2014/main" val="3435939296"/>
                  </a:ext>
                </a:extLst>
              </a:tr>
              <a:tr h="43695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CalHEERS - Verify Lawful Presence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CH CR 92295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February 2019</a:t>
                      </a:r>
                    </a:p>
                  </a:txBody>
                  <a:tcPr/>
                </a:tc>
                <a:tc>
                  <a:txBody>
                    <a:bodyPr/>
                    <a:lstStyle/>
                    <a:p>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 100608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In Production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cs typeface="Arial" panose="020B0604020202020204" pitchFamily="34" charset="0"/>
                        </a:rPr>
                        <a:t>Release 19.02</a:t>
                      </a:r>
                    </a:p>
                  </a:txBody>
                  <a:tcPr/>
                </a:tc>
                <a:tc>
                  <a:txBody>
                    <a:bodyPr/>
                    <a:lstStyle/>
                    <a:p>
                      <a:r>
                        <a:rPr lang="en-US" sz="1100" b="1" kern="1200" dirty="0">
                          <a:solidFill>
                            <a:schemeClr val="tx1"/>
                          </a:solidFill>
                          <a:effectLst/>
                          <a:latin typeface="+mn-lt"/>
                          <a:ea typeface="+mn-ea"/>
                          <a:cs typeface="+mn-cs"/>
                        </a:rPr>
                        <a:t>SCR 201310</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In Production</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Release 19.02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The Department of Homeland Security (DHS) is upgrading the DHS Verify Lawful Presence (VLP) interface. Centers for Medicare and Medicaid Services (CMS), CalHEERS (CH) and CalACES must also be updated to continue to communicate to DHS for VLP. CH Change Request (CR) will update CH to use the updated CMS VLP interface. </a:t>
                      </a:r>
                    </a:p>
                    <a:p>
                      <a:endParaRPr lang="en-US" sz="1100" kern="1200" dirty="0">
                        <a:solidFill>
                          <a:schemeClr val="dk1"/>
                        </a:solidFill>
                        <a:effectLst/>
                        <a:latin typeface="+mn-lt"/>
                        <a:ea typeface="+mn-ea"/>
                        <a:cs typeface="+mn-cs"/>
                      </a:endParaRPr>
                    </a:p>
                    <a:p>
                      <a:r>
                        <a:rPr lang="en-US" sz="1100" b="1" kern="1200" dirty="0">
                          <a:solidFill>
                            <a:schemeClr val="dk1"/>
                          </a:solidFill>
                          <a:effectLst/>
                          <a:latin typeface="+mn-lt"/>
                          <a:ea typeface="+mn-ea"/>
                          <a:cs typeface="+mn-cs"/>
                        </a:rPr>
                        <a:t>CalACES Update:</a:t>
                      </a:r>
                    </a:p>
                    <a:p>
                      <a:r>
                        <a:rPr lang="en-US" sz="1100" b="1" kern="1200" dirty="0">
                          <a:solidFill>
                            <a:schemeClr val="dk1"/>
                          </a:solidFill>
                          <a:effectLst/>
                          <a:latin typeface="+mn-lt"/>
                          <a:ea typeface="+mn-ea"/>
                          <a:cs typeface="+mn-cs"/>
                        </a:rPr>
                        <a:t>System changes for this effort will include:</a:t>
                      </a:r>
                    </a:p>
                    <a:p>
                      <a:pPr marL="171450" lvl="0" indent="-171450">
                        <a:buFont typeface="Arial" panose="020B0604020202020204" pitchFamily="34" charset="0"/>
                        <a:buChar char="•"/>
                      </a:pPr>
                      <a:r>
                        <a:rPr lang="en-US" sz="1100" kern="1200" dirty="0">
                          <a:solidFill>
                            <a:schemeClr val="dk1"/>
                          </a:solidFill>
                          <a:effectLst/>
                          <a:latin typeface="+mn-lt"/>
                          <a:ea typeface="+mn-ea"/>
                          <a:cs typeface="+mn-cs"/>
                        </a:rPr>
                        <a:t>Updates to CH eHit interface for VLP</a:t>
                      </a:r>
                    </a:p>
                    <a:p>
                      <a:pPr marL="171450" lvl="0" indent="-171450">
                        <a:buFont typeface="Arial" panose="020B0604020202020204" pitchFamily="34" charset="0"/>
                        <a:buChar char="•"/>
                      </a:pPr>
                      <a:r>
                        <a:rPr lang="en-US" sz="1100" kern="1200" dirty="0">
                          <a:solidFill>
                            <a:schemeClr val="dk1"/>
                          </a:solidFill>
                          <a:effectLst/>
                          <a:latin typeface="+mn-lt"/>
                          <a:ea typeface="+mn-ea"/>
                          <a:cs typeface="+mn-cs"/>
                        </a:rPr>
                        <a:t>Creates a new CH VLP interface between CH and CalACES for VLP </a:t>
                      </a:r>
                    </a:p>
                    <a:p>
                      <a:pPr marL="171450" lvl="0" indent="-171450">
                        <a:buFont typeface="Arial" panose="020B0604020202020204" pitchFamily="34" charset="0"/>
                        <a:buChar char="•"/>
                      </a:pPr>
                      <a:r>
                        <a:rPr lang="en-US" sz="1100" kern="1200" dirty="0">
                          <a:solidFill>
                            <a:schemeClr val="dk1"/>
                          </a:solidFill>
                          <a:effectLst/>
                          <a:latin typeface="+mn-lt"/>
                          <a:ea typeface="+mn-ea"/>
                          <a:cs typeface="+mn-cs"/>
                        </a:rPr>
                        <a:t>Provides a way to communicate when CH receives a VLP interface error code or when CH does not make a VLP call.</a:t>
                      </a:r>
                    </a:p>
                    <a:p>
                      <a:pPr marL="0" lvl="0" indent="0">
                        <a:buFont typeface="Arial" panose="020B0604020202020204" pitchFamily="34" charset="0"/>
                        <a:buNone/>
                      </a:pPr>
                      <a:endParaRPr lang="en-US" sz="1100" kern="1200" dirty="0">
                        <a:solidFill>
                          <a:schemeClr val="dk1"/>
                        </a:solidFill>
                        <a:effectLst/>
                        <a:latin typeface="+mn-lt"/>
                        <a:ea typeface="+mn-ea"/>
                        <a:cs typeface="+mn-cs"/>
                      </a:endParaRPr>
                    </a:p>
                    <a:p>
                      <a:pPr marL="0" lvl="0" indent="0">
                        <a:buFont typeface="Arial" panose="020B0604020202020204" pitchFamily="34" charset="0"/>
                        <a:buNone/>
                      </a:pPr>
                      <a:r>
                        <a:rPr lang="en-US" sz="1100" kern="1200" dirty="0">
                          <a:solidFill>
                            <a:schemeClr val="dk1"/>
                          </a:solidFill>
                          <a:effectLst/>
                          <a:latin typeface="+mn-lt"/>
                          <a:ea typeface="+mn-ea"/>
                          <a:cs typeface="+mn-cs"/>
                        </a:rPr>
                        <a:t>When a case is pure MAGI, the VLP interface will reduce worker double data entry and the system will notify the workers from within CIV/LRS by auto-creating tasks when CH receives citizenship information from DHS.</a:t>
                      </a:r>
                    </a:p>
                    <a:p>
                      <a:pPr marL="171450" lvl="0" indent="-171450">
                        <a:buFont typeface="Arial" panose="020B0604020202020204" pitchFamily="34" charset="0"/>
                        <a:buChar char="•"/>
                      </a:pPr>
                      <a:endParaRPr lang="en-US" sz="1100" kern="1200" dirty="0">
                        <a:solidFill>
                          <a:schemeClr val="dk1"/>
                        </a:solidFill>
                        <a:effectLst/>
                        <a:latin typeface="+mn-lt"/>
                        <a:ea typeface="+mn-ea"/>
                        <a:cs typeface="+mn-cs"/>
                      </a:endParaRPr>
                    </a:p>
                    <a:p>
                      <a:pPr marL="0" lvl="0" indent="0">
                        <a:buFont typeface="Arial" panose="020B0604020202020204" pitchFamily="34" charset="0"/>
                        <a:buNone/>
                      </a:pPr>
                      <a:r>
                        <a:rPr lang="en-US" sz="1100" kern="1200" dirty="0">
                          <a:solidFill>
                            <a:schemeClr val="dk1"/>
                          </a:solidFill>
                          <a:effectLst/>
                          <a:latin typeface="+mn-lt"/>
                          <a:ea typeface="+mn-ea"/>
                          <a:cs typeface="+mn-cs"/>
                        </a:rPr>
                        <a:t>The CH JADs for this effort are complete and the MC committee approved the SCR on 10/31/18.</a:t>
                      </a:r>
                    </a:p>
                    <a:p>
                      <a:pPr marL="0" lvl="0" indent="0">
                        <a:buFont typeface="Arial" panose="020B0604020202020204" pitchFamily="34" charset="0"/>
                        <a:buNone/>
                      </a:pPr>
                      <a:endParaRPr lang="en-US" sz="1100" kern="1200" dirty="0">
                        <a:solidFill>
                          <a:schemeClr val="dk1"/>
                        </a:solidFill>
                        <a:effectLst/>
                        <a:latin typeface="+mn-lt"/>
                        <a:ea typeface="+mn-ea"/>
                        <a:cs typeface="+mn-cs"/>
                      </a:endParaRPr>
                    </a:p>
                    <a:p>
                      <a:pPr marL="0" lvl="0" indent="0">
                        <a:buFont typeface="Arial" panose="020B0604020202020204" pitchFamily="34" charset="0"/>
                        <a:buNone/>
                      </a:pPr>
                      <a:r>
                        <a:rPr lang="en-US" sz="1100" kern="1200" dirty="0">
                          <a:solidFill>
                            <a:schemeClr val="dk1"/>
                          </a:solidFill>
                          <a:effectLst/>
                          <a:latin typeface="+mn-lt"/>
                          <a:ea typeface="+mn-ea"/>
                          <a:cs typeface="+mn-cs"/>
                        </a:rPr>
                        <a:t>C-IV:</a:t>
                      </a:r>
                    </a:p>
                    <a:p>
                      <a:pPr marL="0" lvl="0" indent="0">
                        <a:buFont typeface="Arial" panose="020B0604020202020204" pitchFamily="34" charset="0"/>
                        <a:buNone/>
                      </a:pPr>
                      <a:r>
                        <a:rPr lang="en-US" sz="1100" kern="1200" dirty="0">
                          <a:solidFill>
                            <a:schemeClr val="dk1"/>
                          </a:solidFill>
                          <a:effectLst/>
                          <a:latin typeface="+mn-lt"/>
                          <a:ea typeface="+mn-ea"/>
                          <a:cs typeface="+mn-cs"/>
                        </a:rPr>
                        <a:t>The DRAFT job aid was sent via CIT to the counties on 1/18/2019.</a:t>
                      </a:r>
                    </a:p>
                    <a:p>
                      <a:pPr marL="0" lvl="0" indent="0">
                        <a:buFont typeface="Arial" panose="020B0604020202020204" pitchFamily="34" charset="0"/>
                        <a:buNone/>
                      </a:pPr>
                      <a:r>
                        <a:rPr lang="en-US" sz="1100" kern="1200" dirty="0">
                          <a:solidFill>
                            <a:schemeClr val="dk1"/>
                          </a:solidFill>
                          <a:effectLst/>
                          <a:latin typeface="+mn-lt"/>
                          <a:ea typeface="+mn-ea"/>
                          <a:cs typeface="+mn-cs"/>
                        </a:rPr>
                        <a:t>C-IV Functional Presentation (CFP) is available in Online Help from 2/11/2019. </a:t>
                      </a:r>
                    </a:p>
                    <a:p>
                      <a:pPr marL="0" lvl="0" indent="0">
                        <a:buFont typeface="Arial" panose="020B0604020202020204" pitchFamily="34" charset="0"/>
                        <a:buNone/>
                      </a:pPr>
                      <a:endParaRPr lang="en-US" sz="1100" kern="1200" dirty="0">
                        <a:solidFill>
                          <a:schemeClr val="dk1"/>
                        </a:solidFill>
                        <a:effectLst/>
                        <a:latin typeface="+mn-lt"/>
                        <a:ea typeface="+mn-ea"/>
                        <a:cs typeface="+mn-cs"/>
                      </a:endParaRPr>
                    </a:p>
                    <a:p>
                      <a:pPr marL="0" lvl="0" indent="0">
                        <a:buFont typeface="Arial" panose="020B0604020202020204" pitchFamily="34" charset="0"/>
                        <a:buNone/>
                      </a:pPr>
                      <a:r>
                        <a:rPr lang="en-US" sz="1100" kern="1200" dirty="0">
                          <a:solidFill>
                            <a:schemeClr val="dk1"/>
                          </a:solidFill>
                          <a:effectLst/>
                          <a:latin typeface="+mn-lt"/>
                          <a:ea typeface="+mn-ea"/>
                          <a:cs typeface="+mn-cs"/>
                        </a:rPr>
                        <a:t>LRS:</a:t>
                      </a:r>
                    </a:p>
                    <a:p>
                      <a:pPr marL="0" lvl="0" indent="0">
                        <a:buFont typeface="Arial" panose="020B0604020202020204" pitchFamily="34" charset="0"/>
                        <a:buNone/>
                      </a:pPr>
                      <a:r>
                        <a:rPr lang="en-US" sz="1100" kern="1200" dirty="0">
                          <a:solidFill>
                            <a:schemeClr val="dk1"/>
                          </a:solidFill>
                          <a:effectLst/>
                          <a:latin typeface="+mn-lt"/>
                          <a:ea typeface="+mn-ea"/>
                          <a:cs typeface="+mn-cs"/>
                        </a:rPr>
                        <a:t>The DRAFT job aid was sent sent via CIT to the county on 1/18/2019.</a:t>
                      </a:r>
                    </a:p>
                  </a:txBody>
                  <a:tcPr/>
                </a:tc>
                <a:extLst>
                  <a:ext uri="{0D108BD9-81ED-4DB2-BD59-A6C34878D82A}">
                    <a16:rowId xmlns:a16="http://schemas.microsoft.com/office/drawing/2014/main" val="220973529"/>
                  </a:ext>
                </a:extLst>
              </a:tr>
            </a:tbl>
          </a:graphicData>
        </a:graphic>
      </p:graphicFrame>
      <p:sp>
        <p:nvSpPr>
          <p:cNvPr id="4" name="TextBox 3">
            <a:extLst>
              <a:ext uri="{FF2B5EF4-FFF2-40B4-BE49-F238E27FC236}">
                <a16:creationId xmlns:a16="http://schemas.microsoft.com/office/drawing/2014/main" id="{77777932-D992-42C5-9C69-A5821461F5D5}"/>
              </a:ext>
            </a:extLst>
          </p:cNvPr>
          <p:cNvSpPr txBox="1"/>
          <p:nvPr/>
        </p:nvSpPr>
        <p:spPr>
          <a:xfrm>
            <a:off x="3045125" y="343420"/>
            <a:ext cx="2183675" cy="523220"/>
          </a:xfrm>
          <a:prstGeom prst="rect">
            <a:avLst/>
          </a:prstGeom>
          <a:noFill/>
        </p:spPr>
        <p:txBody>
          <a:bodyPr wrap="none" rtlCol="0">
            <a:spAutoFit/>
          </a:bodyPr>
          <a:lstStyle/>
          <a:p>
            <a:r>
              <a:rPr lang="en-US" sz="2800" dirty="0"/>
              <a:t>Policy Update</a:t>
            </a:r>
          </a:p>
        </p:txBody>
      </p:sp>
    </p:spTree>
    <p:extLst>
      <p:ext uri="{BB962C8B-B14F-4D97-AF65-F5344CB8AC3E}">
        <p14:creationId xmlns:p14="http://schemas.microsoft.com/office/powerpoint/2010/main" val="19442969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4E29A9-89CA-4C56-9CB0-F6E9EB05A5ED}"/>
              </a:ext>
            </a:extLst>
          </p:cNvPr>
          <p:cNvSpPr>
            <a:spLocks noGrp="1"/>
          </p:cNvSpPr>
          <p:nvPr>
            <p:ph type="sldNum" sz="quarter" idx="12"/>
          </p:nvPr>
        </p:nvSpPr>
        <p:spPr/>
        <p:txBody>
          <a:bodyPr/>
          <a:lstStyle/>
          <a:p>
            <a:fld id="{C20372A8-36C0-474D-8B88-FD44E404F49B}" type="slidenum">
              <a:rPr lang="en-US" smtClean="0"/>
              <a:t>69</a:t>
            </a:fld>
            <a:endParaRPr lang="en-US" dirty="0"/>
          </a:p>
        </p:txBody>
      </p:sp>
      <p:graphicFrame>
        <p:nvGraphicFramePr>
          <p:cNvPr id="3" name="Table 2">
            <a:extLst>
              <a:ext uri="{FF2B5EF4-FFF2-40B4-BE49-F238E27FC236}">
                <a16:creationId xmlns:a16="http://schemas.microsoft.com/office/drawing/2014/main" id="{17E24E36-25FF-4E7A-8739-24505D5DA28C}"/>
              </a:ext>
            </a:extLst>
          </p:cNvPr>
          <p:cNvGraphicFramePr>
            <a:graphicFrameLocks noGrp="1"/>
          </p:cNvGraphicFramePr>
          <p:nvPr>
            <p:extLst/>
          </p:nvPr>
        </p:nvGraphicFramePr>
        <p:xfrm>
          <a:off x="1265381" y="871537"/>
          <a:ext cx="9827491" cy="4448607"/>
        </p:xfrm>
        <a:graphic>
          <a:graphicData uri="http://schemas.openxmlformats.org/drawingml/2006/table">
            <a:tbl>
              <a:tblPr firstRow="1" bandRow="1">
                <a:tableStyleId>{5C22544A-7EE6-4342-B048-85BDC9FD1C3A}</a:tableStyleId>
              </a:tblPr>
              <a:tblGrid>
                <a:gridCol w="1120678">
                  <a:extLst>
                    <a:ext uri="{9D8B030D-6E8A-4147-A177-3AD203B41FA5}">
                      <a16:colId xmlns:a16="http://schemas.microsoft.com/office/drawing/2014/main" val="2346577594"/>
                    </a:ext>
                  </a:extLst>
                </a:gridCol>
                <a:gridCol w="759162">
                  <a:extLst>
                    <a:ext uri="{9D8B030D-6E8A-4147-A177-3AD203B41FA5}">
                      <a16:colId xmlns:a16="http://schemas.microsoft.com/office/drawing/2014/main" val="1843843578"/>
                    </a:ext>
                  </a:extLst>
                </a:gridCol>
                <a:gridCol w="964960">
                  <a:extLst>
                    <a:ext uri="{9D8B030D-6E8A-4147-A177-3AD203B41FA5}">
                      <a16:colId xmlns:a16="http://schemas.microsoft.com/office/drawing/2014/main" val="353126898"/>
                    </a:ext>
                  </a:extLst>
                </a:gridCol>
                <a:gridCol w="887488">
                  <a:extLst>
                    <a:ext uri="{9D8B030D-6E8A-4147-A177-3AD203B41FA5}">
                      <a16:colId xmlns:a16="http://schemas.microsoft.com/office/drawing/2014/main" val="990971712"/>
                    </a:ext>
                  </a:extLst>
                </a:gridCol>
                <a:gridCol w="6095203">
                  <a:extLst>
                    <a:ext uri="{9D8B030D-6E8A-4147-A177-3AD203B41FA5}">
                      <a16:colId xmlns:a16="http://schemas.microsoft.com/office/drawing/2014/main" val="301949327"/>
                    </a:ext>
                  </a:extLst>
                </a:gridCol>
              </a:tblGrid>
              <a:tr h="865007">
                <a:tc>
                  <a:txBody>
                    <a:bodyPr/>
                    <a:lstStyle/>
                    <a:p>
                      <a:r>
                        <a:rPr lang="en-US" sz="1200" dirty="0">
                          <a:solidFill>
                            <a:schemeClr val="tx1"/>
                          </a:solidFill>
                        </a:rPr>
                        <a:t>Item</a:t>
                      </a:r>
                    </a:p>
                  </a:txBody>
                  <a:tcPr/>
                </a:tc>
                <a:tc>
                  <a:txBody>
                    <a:bodyPr/>
                    <a:lstStyle/>
                    <a:p>
                      <a:r>
                        <a:rPr lang="en-US" sz="1200" dirty="0">
                          <a:solidFill>
                            <a:schemeClr val="tx1"/>
                          </a:solidFill>
                        </a:rPr>
                        <a:t>Policy Effective Date</a:t>
                      </a:r>
                    </a:p>
                  </a:txBody>
                  <a:tcPr/>
                </a:tc>
                <a:tc>
                  <a:txBody>
                    <a:bodyPr/>
                    <a:lstStyle/>
                    <a:p>
                      <a:r>
                        <a:rPr lang="en-US" sz="1200" dirty="0">
                          <a:solidFill>
                            <a:schemeClr val="tx1"/>
                          </a:solidFill>
                        </a:rPr>
                        <a:t>C-IV Status</a:t>
                      </a:r>
                    </a:p>
                  </a:txBody>
                  <a:tcPr/>
                </a:tc>
                <a:tc>
                  <a:txBody>
                    <a:bodyPr/>
                    <a:lstStyle/>
                    <a:p>
                      <a:r>
                        <a:rPr lang="en-US" sz="1200" dirty="0">
                          <a:solidFill>
                            <a:schemeClr val="tx1"/>
                          </a:solidFill>
                        </a:rPr>
                        <a:t>LRS Status</a:t>
                      </a:r>
                    </a:p>
                  </a:txBody>
                  <a:tcPr/>
                </a:tc>
                <a:tc>
                  <a:txBody>
                    <a:bodyPr/>
                    <a:lstStyle/>
                    <a:p>
                      <a:r>
                        <a:rPr lang="en-US" sz="1200" dirty="0">
                          <a:solidFill>
                            <a:schemeClr val="tx1"/>
                          </a:solidFill>
                        </a:rPr>
                        <a:t>Description – CalACES Implementation Effort</a:t>
                      </a:r>
                    </a:p>
                  </a:txBody>
                  <a:tcPr/>
                </a:tc>
                <a:extLst>
                  <a:ext uri="{0D108BD9-81ED-4DB2-BD59-A6C34878D82A}">
                    <a16:rowId xmlns:a16="http://schemas.microsoft.com/office/drawing/2014/main" val="1974760642"/>
                  </a:ext>
                </a:extLst>
              </a:tr>
              <a:tr h="3583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Notice of Action Requirements at Annual Renewal or Change in Circumstance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rPr>
                        <a:t>Final ACWDL received on 01/10/2019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Arial" panose="020B0604020202020204" pitchFamily="34" charset="0"/>
                          <a:hlinkClick r:id="rId2"/>
                        </a:rPr>
                        <a:t>ACWDL 19-03</a:t>
                      </a:r>
                      <a:endParaRPr lang="en-US" sz="1100" kern="1200" baseline="0" dirty="0">
                        <a:solidFill>
                          <a:schemeClr val="dk1"/>
                        </a:solidFill>
                        <a:latin typeface="+mn-lt"/>
                        <a:ea typeface="+mn-ea"/>
                        <a:cs typeface="Arial" panose="020B0604020202020204" pitchFamily="34" charset="0"/>
                      </a:endParaRPr>
                    </a:p>
                  </a:txBody>
                  <a:tcPr/>
                </a:tc>
                <a:tc>
                  <a:txBody>
                    <a:bodyPr/>
                    <a:lstStyle/>
                    <a:p>
                      <a:r>
                        <a:rPr lang="en-US" sz="1100" i="0" dirty="0">
                          <a:solidFill>
                            <a:schemeClr val="tx1"/>
                          </a:solidFill>
                          <a:latin typeface="+mn-lt"/>
                          <a:cs typeface="Arial" panose="020B0604020202020204" pitchFamily="34" charset="0"/>
                        </a:rPr>
                        <a:t>7/1/2019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SCR</a:t>
                      </a:r>
                      <a:r>
                        <a:rPr lang="en-US" sz="1100" b="1" baseline="0" dirty="0">
                          <a:latin typeface="+mn-lt"/>
                          <a:cs typeface="Arial" panose="020B0604020202020204" pitchFamily="34" charset="0"/>
                        </a:rPr>
                        <a:t> 100708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mn-lt"/>
                          <a:cs typeface="Arial" panose="020B0604020202020204" pitchFamily="34" charset="0"/>
                        </a:rPr>
                        <a:t>Design in Progress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mn-lt"/>
                          <a:cs typeface="Arial" panose="020B0604020202020204" pitchFamily="34" charset="0"/>
                        </a:rPr>
                        <a:t>Release 19.09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txBody>
                  <a:tcPr/>
                </a:tc>
                <a:tc>
                  <a:txBody>
                    <a:bodyPr/>
                    <a:lstStyle/>
                    <a:p>
                      <a:r>
                        <a:rPr lang="en-US" sz="1100" b="1" kern="1200" dirty="0">
                          <a:solidFill>
                            <a:schemeClr val="tx1"/>
                          </a:solidFill>
                          <a:effectLst/>
                          <a:latin typeface="+mn-lt"/>
                          <a:ea typeface="+mn-ea"/>
                          <a:cs typeface="+mn-cs"/>
                        </a:rPr>
                        <a:t>SCR 202724</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Design in Progress</a:t>
                      </a:r>
                    </a:p>
                    <a:p>
                      <a:endParaRPr lang="en-US" sz="11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mn-lt"/>
                          <a:cs typeface="Arial" panose="020B0604020202020204" pitchFamily="34" charset="0"/>
                        </a:rPr>
                        <a:t>Release 19.09 </a:t>
                      </a:r>
                      <a:endParaRPr lang="en-US" sz="1100" dirty="0">
                        <a:latin typeface="+mn-lt"/>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In accordance with Federal Regulations, counties are required to send a Notice of Action to MAGI beneficiaries who have no change in their eligibility or level of benefits at annual renewal or when an eligibility determination at change in circumstance results in resetting the annual renewal date. </a:t>
                      </a:r>
                    </a:p>
                    <a:p>
                      <a:endParaRPr lang="en-US" sz="1100" b="1" i="0" u="none" strike="noStrike" kern="1200" baseline="0" dirty="0">
                        <a:solidFill>
                          <a:schemeClr val="dk1"/>
                        </a:solidFill>
                        <a:latin typeface="+mn-lt"/>
                        <a:ea typeface="+mn-ea"/>
                        <a:cs typeface="+mn-cs"/>
                      </a:endParaRPr>
                    </a:p>
                    <a:p>
                      <a:r>
                        <a:rPr lang="en-US" sz="1100" kern="1200" dirty="0">
                          <a:solidFill>
                            <a:schemeClr val="dk1"/>
                          </a:solidFill>
                          <a:effectLst/>
                          <a:latin typeface="+mn-lt"/>
                          <a:ea typeface="+mn-ea"/>
                          <a:cs typeface="+mn-cs"/>
                        </a:rPr>
                        <a:t>In the draft ACWDL it states that SAWS must make all necessary programming changes to automate the use of the MAGI and Non-MAGI NOA snippet language included within this ACWDL no later than six months after the release of this ACWDL. The final ACWDL was published on 1/10/2019.</a:t>
                      </a:r>
                    </a:p>
                    <a:p>
                      <a:r>
                        <a:rPr lang="en-US" sz="1100" b="1" kern="1200" dirty="0">
                          <a:solidFill>
                            <a:schemeClr val="dk1"/>
                          </a:solidFill>
                          <a:effectLst/>
                          <a:latin typeface="+mn-lt"/>
                          <a:ea typeface="+mn-ea"/>
                          <a:cs typeface="+mn-cs"/>
                        </a:rPr>
                        <a:t>  </a:t>
                      </a:r>
                      <a:endParaRPr lang="en-US" sz="1100" b="1" i="0" u="none" strike="noStrike" kern="1200" baseline="0" dirty="0">
                        <a:solidFill>
                          <a:schemeClr val="dk1"/>
                        </a:solidFill>
                        <a:latin typeface="+mn-lt"/>
                        <a:ea typeface="+mn-ea"/>
                        <a:cs typeface="+mn-cs"/>
                      </a:endParaRPr>
                    </a:p>
                    <a:p>
                      <a:r>
                        <a:rPr lang="en-US" sz="1100" b="1" dirty="0">
                          <a:solidFill>
                            <a:schemeClr val="dk1"/>
                          </a:solidFill>
                        </a:rPr>
                        <a:t>CalACES Update</a:t>
                      </a:r>
                      <a:r>
                        <a:rPr lang="en-US" sz="1100" b="1" i="0" u="none" strike="noStrike" kern="1200" baseline="0" dirty="0">
                          <a:solidFill>
                            <a:schemeClr val="dk1"/>
                          </a:solidFill>
                          <a:latin typeface="+mn-lt"/>
                          <a:ea typeface="+mn-ea"/>
                          <a:cs typeface="+mn-cs"/>
                        </a:rPr>
                        <a:t>:</a:t>
                      </a:r>
                    </a:p>
                    <a:p>
                      <a:r>
                        <a:rPr lang="en-US" sz="1100" b="0" i="0" u="none" strike="noStrike" kern="1200" baseline="0" dirty="0">
                          <a:solidFill>
                            <a:schemeClr val="dk1"/>
                          </a:solidFill>
                          <a:latin typeface="+mn-lt"/>
                          <a:ea typeface="+mn-ea"/>
                          <a:cs typeface="+mn-cs"/>
                        </a:rPr>
                        <a:t>The design team along with consortium staff and QA are working on documenting the design for this SCR.</a:t>
                      </a:r>
                    </a:p>
                    <a:p>
                      <a:endParaRPr lang="en-US" sz="11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331874758"/>
                  </a:ext>
                </a:extLst>
              </a:tr>
            </a:tbl>
          </a:graphicData>
        </a:graphic>
      </p:graphicFrame>
      <p:sp>
        <p:nvSpPr>
          <p:cNvPr id="4" name="TextBox 3">
            <a:extLst>
              <a:ext uri="{FF2B5EF4-FFF2-40B4-BE49-F238E27FC236}">
                <a16:creationId xmlns:a16="http://schemas.microsoft.com/office/drawing/2014/main" id="{DE03DBFA-7A49-4AA1-9B41-49A87EE1C6D1}"/>
              </a:ext>
            </a:extLst>
          </p:cNvPr>
          <p:cNvSpPr txBox="1"/>
          <p:nvPr/>
        </p:nvSpPr>
        <p:spPr>
          <a:xfrm>
            <a:off x="3045125" y="343420"/>
            <a:ext cx="2183675" cy="523220"/>
          </a:xfrm>
          <a:prstGeom prst="rect">
            <a:avLst/>
          </a:prstGeom>
          <a:noFill/>
        </p:spPr>
        <p:txBody>
          <a:bodyPr wrap="none" rtlCol="0">
            <a:spAutoFit/>
          </a:bodyPr>
          <a:lstStyle/>
          <a:p>
            <a:r>
              <a:rPr lang="en-US" sz="2800" dirty="0"/>
              <a:t>Policy Update</a:t>
            </a:r>
          </a:p>
        </p:txBody>
      </p:sp>
    </p:spTree>
    <p:extLst>
      <p:ext uri="{BB962C8B-B14F-4D97-AF65-F5344CB8AC3E}">
        <p14:creationId xmlns:p14="http://schemas.microsoft.com/office/powerpoint/2010/main" val="1263595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7FB9C7-21E8-4F85-AD66-C9B4BD676655}"/>
              </a:ext>
            </a:extLst>
          </p:cNvPr>
          <p:cNvSpPr>
            <a:spLocks noGrp="1"/>
          </p:cNvSpPr>
          <p:nvPr>
            <p:ph type="sldNum" sz="quarter" idx="12"/>
          </p:nvPr>
        </p:nvSpPr>
        <p:spPr/>
        <p:txBody>
          <a:bodyPr/>
          <a:lstStyle/>
          <a:p>
            <a:fld id="{C20372A8-36C0-474D-8B88-FD44E404F49B}" type="slidenum">
              <a:rPr lang="en-US" smtClean="0"/>
              <a:t>7</a:t>
            </a:fld>
            <a:endParaRPr lang="en-US" dirty="0"/>
          </a:p>
        </p:txBody>
      </p:sp>
      <p:sp>
        <p:nvSpPr>
          <p:cNvPr id="4" name="TextBox 3">
            <a:extLst>
              <a:ext uri="{FF2B5EF4-FFF2-40B4-BE49-F238E27FC236}">
                <a16:creationId xmlns:a16="http://schemas.microsoft.com/office/drawing/2014/main" id="{A6102086-C1E0-48EE-8473-869DF05F26D7}"/>
              </a:ext>
            </a:extLst>
          </p:cNvPr>
          <p:cNvSpPr txBox="1"/>
          <p:nvPr/>
        </p:nvSpPr>
        <p:spPr>
          <a:xfrm>
            <a:off x="1097280" y="957532"/>
            <a:ext cx="10058399" cy="3331681"/>
          </a:xfrm>
          <a:prstGeom prst="rect">
            <a:avLst/>
          </a:prstGeom>
          <a:noFill/>
        </p:spPr>
        <p:txBody>
          <a:bodyPr wrap="square" rtlCol="0">
            <a:spAutoFit/>
          </a:bodyPr>
          <a:lstStyle/>
          <a:p>
            <a:r>
              <a:rPr lang="en-US" sz="3200" b="1" dirty="0"/>
              <a:t>CalSAWS DD&amp;I Approval</a:t>
            </a:r>
          </a:p>
          <a:p>
            <a:pPr lvl="1"/>
            <a:endParaRPr lang="en-US" sz="1050" dirty="0"/>
          </a:p>
          <a:p>
            <a:pPr lvl="1"/>
            <a:r>
              <a:rPr lang="en-US" sz="2800" dirty="0"/>
              <a:t>FNS Approval of CalSAWS DD&amp;I</a:t>
            </a:r>
          </a:p>
          <a:p>
            <a:pPr lvl="1"/>
            <a:r>
              <a:rPr lang="en-US" sz="2800" dirty="0"/>
              <a:t>CMS Approval of CalSAWS DD&amp;I</a:t>
            </a:r>
          </a:p>
          <a:p>
            <a:pPr lvl="1"/>
            <a:r>
              <a:rPr lang="en-US" sz="2800" dirty="0"/>
              <a:t>JPA Board Approval – 2/28/2019</a:t>
            </a:r>
          </a:p>
          <a:p>
            <a:pPr marL="914400" lvl="1" indent="-457200">
              <a:buFont typeface="Arial" panose="020B0604020202020204" pitchFamily="34" charset="0"/>
              <a:buChar char="•"/>
            </a:pPr>
            <a:r>
              <a:rPr lang="en-US" sz="2800" dirty="0"/>
              <a:t>CalSAWS DD&amp;I</a:t>
            </a:r>
          </a:p>
          <a:p>
            <a:pPr marL="914400" lvl="1" indent="-457200">
              <a:buFont typeface="Arial" panose="020B0604020202020204" pitchFamily="34" charset="0"/>
              <a:buChar char="•"/>
            </a:pPr>
            <a:r>
              <a:rPr lang="en-US" sz="2800" dirty="0"/>
              <a:t>C-IV One Year Extension</a:t>
            </a:r>
          </a:p>
          <a:p>
            <a:pPr marL="914400" lvl="1" indent="-457200">
              <a:buFont typeface="Arial" panose="020B0604020202020204" pitchFamily="34" charset="0"/>
              <a:buChar char="•"/>
            </a:pPr>
            <a:r>
              <a:rPr lang="en-US" sz="2800" dirty="0"/>
              <a:t>CalSAWS Cloud Bridging</a:t>
            </a:r>
          </a:p>
        </p:txBody>
      </p:sp>
      <p:sp>
        <p:nvSpPr>
          <p:cNvPr id="7" name="TextBox 6">
            <a:extLst>
              <a:ext uri="{FF2B5EF4-FFF2-40B4-BE49-F238E27FC236}">
                <a16:creationId xmlns:a16="http://schemas.microsoft.com/office/drawing/2014/main" id="{E8BE8E27-1A21-4EB5-A83A-0368436CDAF5}"/>
              </a:ext>
            </a:extLst>
          </p:cNvPr>
          <p:cNvSpPr txBox="1"/>
          <p:nvPr/>
        </p:nvSpPr>
        <p:spPr>
          <a:xfrm>
            <a:off x="3045672" y="352962"/>
            <a:ext cx="5695949" cy="523220"/>
          </a:xfrm>
          <a:prstGeom prst="rect">
            <a:avLst/>
          </a:prstGeom>
          <a:noFill/>
        </p:spPr>
        <p:txBody>
          <a:bodyPr wrap="square" rtlCol="0">
            <a:spAutoFit/>
          </a:bodyPr>
          <a:lstStyle/>
          <a:p>
            <a:r>
              <a:rPr lang="en-US" sz="2800" dirty="0"/>
              <a:t>Project Approval</a:t>
            </a:r>
          </a:p>
        </p:txBody>
      </p:sp>
      <p:sp>
        <p:nvSpPr>
          <p:cNvPr id="2" name="Rectangle 1">
            <a:extLst>
              <a:ext uri="{FF2B5EF4-FFF2-40B4-BE49-F238E27FC236}">
                <a16:creationId xmlns:a16="http://schemas.microsoft.com/office/drawing/2014/main" id="{FB53021E-E93D-4866-A0E6-12E6E0748101}"/>
              </a:ext>
            </a:extLst>
          </p:cNvPr>
          <p:cNvSpPr/>
          <p:nvPr/>
        </p:nvSpPr>
        <p:spPr>
          <a:xfrm>
            <a:off x="1206230" y="2159540"/>
            <a:ext cx="350196" cy="301558"/>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F302221-064D-41F2-9D85-982ADBCD3262}"/>
              </a:ext>
            </a:extLst>
          </p:cNvPr>
          <p:cNvSpPr/>
          <p:nvPr/>
        </p:nvSpPr>
        <p:spPr>
          <a:xfrm>
            <a:off x="1206230" y="2581219"/>
            <a:ext cx="350196" cy="301558"/>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94C5C97-BF32-4BAD-8214-1312E396307F}"/>
              </a:ext>
            </a:extLst>
          </p:cNvPr>
          <p:cNvSpPr/>
          <p:nvPr/>
        </p:nvSpPr>
        <p:spPr>
          <a:xfrm>
            <a:off x="1206230" y="1734618"/>
            <a:ext cx="350196" cy="301558"/>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957A82F-E7A4-4EF8-8C46-41905B1C275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54867" y="1734617"/>
            <a:ext cx="301559" cy="301559"/>
          </a:xfrm>
          <a:prstGeom prst="rect">
            <a:avLst/>
          </a:prstGeom>
        </p:spPr>
      </p:pic>
    </p:spTree>
    <p:extLst>
      <p:ext uri="{BB962C8B-B14F-4D97-AF65-F5344CB8AC3E}">
        <p14:creationId xmlns:p14="http://schemas.microsoft.com/office/powerpoint/2010/main" val="7948831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8135F6-FEED-450D-8DB7-76D988586F01}"/>
              </a:ext>
            </a:extLst>
          </p:cNvPr>
          <p:cNvSpPr>
            <a:spLocks noGrp="1"/>
          </p:cNvSpPr>
          <p:nvPr>
            <p:ph type="sldNum" sz="quarter" idx="12"/>
          </p:nvPr>
        </p:nvSpPr>
        <p:spPr/>
        <p:txBody>
          <a:bodyPr/>
          <a:lstStyle/>
          <a:p>
            <a:fld id="{C20372A8-36C0-474D-8B88-FD44E404F49B}" type="slidenum">
              <a:rPr lang="en-US" smtClean="0"/>
              <a:t>70</a:t>
            </a:fld>
            <a:endParaRPr lang="en-US" dirty="0"/>
          </a:p>
        </p:txBody>
      </p:sp>
      <p:sp>
        <p:nvSpPr>
          <p:cNvPr id="3" name="Rectangle 2">
            <a:extLst>
              <a:ext uri="{FF2B5EF4-FFF2-40B4-BE49-F238E27FC236}">
                <a16:creationId xmlns:a16="http://schemas.microsoft.com/office/drawing/2014/main" id="{A2884620-3E68-495E-BBC1-A2FAB9E9FEA9}"/>
              </a:ext>
            </a:extLst>
          </p:cNvPr>
          <p:cNvSpPr/>
          <p:nvPr/>
        </p:nvSpPr>
        <p:spPr>
          <a:xfrm>
            <a:off x="2683483" y="3075057"/>
            <a:ext cx="6975436" cy="707886"/>
          </a:xfrm>
          <a:prstGeom prst="rect">
            <a:avLst/>
          </a:prstGeom>
        </p:spPr>
        <p:txBody>
          <a:bodyPr wrap="none">
            <a:spAutoFit/>
          </a:bodyPr>
          <a:lstStyle/>
          <a:p>
            <a:r>
              <a:rPr lang="en-US" sz="4000" spc="-50" dirty="0">
                <a:solidFill>
                  <a:srgbClr val="0070C0"/>
                </a:solidFill>
                <a:ea typeface="+mj-ea"/>
                <a:cs typeface="+mj-cs"/>
              </a:rPr>
              <a:t>State Update (OSI, CDSS, &amp; DHCS)</a:t>
            </a:r>
            <a:endParaRPr lang="en-US" dirty="0"/>
          </a:p>
        </p:txBody>
      </p:sp>
    </p:spTree>
    <p:extLst>
      <p:ext uri="{BB962C8B-B14F-4D97-AF65-F5344CB8AC3E}">
        <p14:creationId xmlns:p14="http://schemas.microsoft.com/office/powerpoint/2010/main" val="30046825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AB7CE-F289-4F9B-86B3-2533B9E65943}"/>
              </a:ext>
            </a:extLst>
          </p:cNvPr>
          <p:cNvSpPr>
            <a:spLocks noGrp="1"/>
          </p:cNvSpPr>
          <p:nvPr>
            <p:ph type="title" idx="4294967295"/>
          </p:nvPr>
        </p:nvSpPr>
        <p:spPr>
          <a:xfrm>
            <a:off x="1174918" y="2581227"/>
            <a:ext cx="10058400" cy="1450757"/>
          </a:xfrm>
          <a:prstGeom prst="rect">
            <a:avLst/>
          </a:prstGeom>
        </p:spPr>
        <p:txBody>
          <a:bodyPr>
            <a:normAutofit/>
          </a:bodyPr>
          <a:lstStyle/>
          <a:p>
            <a:pPr algn="ctr"/>
            <a:r>
              <a:rPr lang="en-US" sz="4000" dirty="0">
                <a:solidFill>
                  <a:srgbClr val="0070C0"/>
                </a:solidFill>
                <a:latin typeface="+mn-lt"/>
              </a:rPr>
              <a:t>Review Upcoming CalACES Board Activities</a:t>
            </a:r>
          </a:p>
        </p:txBody>
      </p:sp>
      <p:sp>
        <p:nvSpPr>
          <p:cNvPr id="3" name="TextBox 2">
            <a:extLst>
              <a:ext uri="{FF2B5EF4-FFF2-40B4-BE49-F238E27FC236}">
                <a16:creationId xmlns:a16="http://schemas.microsoft.com/office/drawing/2014/main" id="{BFDA4429-15BC-49BC-9D85-68286C404E6D}"/>
              </a:ext>
            </a:extLst>
          </p:cNvPr>
          <p:cNvSpPr txBox="1"/>
          <p:nvPr/>
        </p:nvSpPr>
        <p:spPr>
          <a:xfrm>
            <a:off x="2185120" y="3431819"/>
            <a:ext cx="8178800" cy="646331"/>
          </a:xfrm>
          <a:prstGeom prst="rect">
            <a:avLst/>
          </a:prstGeom>
          <a:noFill/>
        </p:spPr>
        <p:txBody>
          <a:bodyPr wrap="square" rtlCol="0">
            <a:spAutoFit/>
          </a:bodyPr>
          <a:lstStyle/>
          <a:p>
            <a:pPr marL="285750" indent="-285750">
              <a:buFont typeface="Arial" panose="020B0604020202020204" pitchFamily="34" charset="0"/>
              <a:buChar char="•"/>
            </a:pPr>
            <a:r>
              <a:rPr lang="en-US" sz="3600" spc="-50" dirty="0">
                <a:solidFill>
                  <a:srgbClr val="0070C0"/>
                </a:solidFill>
                <a:latin typeface="+mj-lt"/>
                <a:ea typeface="+mj-ea"/>
                <a:cs typeface="+mj-cs"/>
              </a:rPr>
              <a:t>February 28, 2019 JPA Board Meeting</a:t>
            </a:r>
          </a:p>
        </p:txBody>
      </p:sp>
      <p:sp>
        <p:nvSpPr>
          <p:cNvPr id="4" name="Slide Number Placeholder 3">
            <a:extLst>
              <a:ext uri="{FF2B5EF4-FFF2-40B4-BE49-F238E27FC236}">
                <a16:creationId xmlns:a16="http://schemas.microsoft.com/office/drawing/2014/main" id="{360C30C7-95BA-4DDF-A7F9-9B72CBE334F4}"/>
              </a:ext>
            </a:extLst>
          </p:cNvPr>
          <p:cNvSpPr>
            <a:spLocks noGrp="1"/>
          </p:cNvSpPr>
          <p:nvPr>
            <p:ph type="sldNum" sz="quarter" idx="12"/>
          </p:nvPr>
        </p:nvSpPr>
        <p:spPr/>
        <p:txBody>
          <a:bodyPr/>
          <a:lstStyle/>
          <a:p>
            <a:fld id="{C20372A8-36C0-474D-8B88-FD44E404F49B}" type="slidenum">
              <a:rPr lang="en-US" smtClean="0"/>
              <a:t>71</a:t>
            </a:fld>
            <a:endParaRPr lang="en-US" dirty="0"/>
          </a:p>
        </p:txBody>
      </p:sp>
    </p:spTree>
    <p:extLst>
      <p:ext uri="{BB962C8B-B14F-4D97-AF65-F5344CB8AC3E}">
        <p14:creationId xmlns:p14="http://schemas.microsoft.com/office/powerpoint/2010/main" val="5703729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4E8D-7635-45C0-9758-EE76530B0901}"/>
              </a:ext>
            </a:extLst>
          </p:cNvPr>
          <p:cNvSpPr>
            <a:spLocks noGrp="1"/>
          </p:cNvSpPr>
          <p:nvPr>
            <p:ph type="title" idx="4294967295"/>
          </p:nvPr>
        </p:nvSpPr>
        <p:spPr>
          <a:xfrm>
            <a:off x="1066800" y="3068188"/>
            <a:ext cx="10058400" cy="783971"/>
          </a:xfrm>
          <a:prstGeom prst="rect">
            <a:avLst/>
          </a:prstGeom>
        </p:spPr>
        <p:txBody>
          <a:bodyPr>
            <a:normAutofit/>
          </a:bodyPr>
          <a:lstStyle/>
          <a:p>
            <a:pPr algn="ctr"/>
            <a:r>
              <a:rPr lang="en-US" sz="4000" dirty="0">
                <a:solidFill>
                  <a:srgbClr val="0070C0"/>
                </a:solidFill>
                <a:latin typeface="+mn-lt"/>
              </a:rPr>
              <a:t>Regional Updates/Sharing</a:t>
            </a:r>
          </a:p>
        </p:txBody>
      </p:sp>
      <p:sp>
        <p:nvSpPr>
          <p:cNvPr id="4" name="Slide Number Placeholder 3">
            <a:extLst>
              <a:ext uri="{FF2B5EF4-FFF2-40B4-BE49-F238E27FC236}">
                <a16:creationId xmlns:a16="http://schemas.microsoft.com/office/drawing/2014/main" id="{508AD4B5-E282-4F22-846A-6A7D50F4B890}"/>
              </a:ext>
            </a:extLst>
          </p:cNvPr>
          <p:cNvSpPr>
            <a:spLocks noGrp="1"/>
          </p:cNvSpPr>
          <p:nvPr>
            <p:ph type="sldNum" sz="quarter" idx="12"/>
          </p:nvPr>
        </p:nvSpPr>
        <p:spPr/>
        <p:txBody>
          <a:bodyPr/>
          <a:lstStyle/>
          <a:p>
            <a:fld id="{C20372A8-36C0-474D-8B88-FD44E404F49B}" type="slidenum">
              <a:rPr lang="en-US" smtClean="0"/>
              <a:t>72</a:t>
            </a:fld>
            <a:endParaRPr lang="en-US" dirty="0"/>
          </a:p>
        </p:txBody>
      </p:sp>
    </p:spTree>
    <p:extLst>
      <p:ext uri="{BB962C8B-B14F-4D97-AF65-F5344CB8AC3E}">
        <p14:creationId xmlns:p14="http://schemas.microsoft.com/office/powerpoint/2010/main" val="4674494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72C57-1D98-4DEC-9755-557846CFD70C}"/>
              </a:ext>
            </a:extLst>
          </p:cNvPr>
          <p:cNvSpPr>
            <a:spLocks noGrp="1"/>
          </p:cNvSpPr>
          <p:nvPr>
            <p:ph type="title" idx="4294967295"/>
          </p:nvPr>
        </p:nvSpPr>
        <p:spPr>
          <a:xfrm>
            <a:off x="1066800" y="3010865"/>
            <a:ext cx="10058400" cy="836269"/>
          </a:xfrm>
          <a:prstGeom prst="rect">
            <a:avLst/>
          </a:prstGeom>
        </p:spPr>
        <p:txBody>
          <a:bodyPr>
            <a:normAutofit/>
          </a:bodyPr>
          <a:lstStyle/>
          <a:p>
            <a:pPr algn="ctr"/>
            <a:r>
              <a:rPr lang="en-US" sz="5400" dirty="0">
                <a:solidFill>
                  <a:srgbClr val="0070C0"/>
                </a:solidFill>
                <a:latin typeface="+mn-lt"/>
              </a:rPr>
              <a:t>Adjourn Meeting</a:t>
            </a:r>
          </a:p>
        </p:txBody>
      </p:sp>
      <p:sp>
        <p:nvSpPr>
          <p:cNvPr id="3" name="Slide Number Placeholder 2">
            <a:extLst>
              <a:ext uri="{FF2B5EF4-FFF2-40B4-BE49-F238E27FC236}">
                <a16:creationId xmlns:a16="http://schemas.microsoft.com/office/drawing/2014/main" id="{500F4F15-4372-4BC0-B008-2B2633142B61}"/>
              </a:ext>
            </a:extLst>
          </p:cNvPr>
          <p:cNvSpPr>
            <a:spLocks noGrp="1"/>
          </p:cNvSpPr>
          <p:nvPr>
            <p:ph type="sldNum" sz="quarter" idx="12"/>
          </p:nvPr>
        </p:nvSpPr>
        <p:spPr/>
        <p:txBody>
          <a:bodyPr/>
          <a:lstStyle/>
          <a:p>
            <a:fld id="{C20372A8-36C0-474D-8B88-FD44E404F49B}" type="slidenum">
              <a:rPr lang="en-US" smtClean="0"/>
              <a:t>73</a:t>
            </a:fld>
            <a:endParaRPr lang="en-US" dirty="0"/>
          </a:p>
        </p:txBody>
      </p:sp>
    </p:spTree>
    <p:extLst>
      <p:ext uri="{BB962C8B-B14F-4D97-AF65-F5344CB8AC3E}">
        <p14:creationId xmlns:p14="http://schemas.microsoft.com/office/powerpoint/2010/main" val="3096341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1DD3C3-6F0A-4788-816E-AE2D789BD3F6}"/>
              </a:ext>
            </a:extLst>
          </p:cNvPr>
          <p:cNvPicPr>
            <a:picLocks noChangeAspect="1"/>
          </p:cNvPicPr>
          <p:nvPr/>
        </p:nvPicPr>
        <p:blipFill>
          <a:blip r:embed="rId2"/>
          <a:stretch>
            <a:fillRect/>
          </a:stretch>
        </p:blipFill>
        <p:spPr>
          <a:xfrm>
            <a:off x="0" y="1053864"/>
            <a:ext cx="12192000" cy="5283671"/>
          </a:xfrm>
          <a:prstGeom prst="rect">
            <a:avLst/>
          </a:prstGeom>
        </p:spPr>
      </p:pic>
      <p:sp>
        <p:nvSpPr>
          <p:cNvPr id="3" name="Slide Number Placeholder 2">
            <a:extLst>
              <a:ext uri="{FF2B5EF4-FFF2-40B4-BE49-F238E27FC236}">
                <a16:creationId xmlns:a16="http://schemas.microsoft.com/office/drawing/2014/main" id="{C57FB9C7-21E8-4F85-AD66-C9B4BD676655}"/>
              </a:ext>
            </a:extLst>
          </p:cNvPr>
          <p:cNvSpPr>
            <a:spLocks noGrp="1"/>
          </p:cNvSpPr>
          <p:nvPr>
            <p:ph type="sldNum" sz="quarter" idx="12"/>
          </p:nvPr>
        </p:nvSpPr>
        <p:spPr/>
        <p:txBody>
          <a:bodyPr/>
          <a:lstStyle/>
          <a:p>
            <a:fld id="{C20372A8-36C0-474D-8B88-FD44E404F49B}" type="slidenum">
              <a:rPr lang="en-US" smtClean="0"/>
              <a:t>8</a:t>
            </a:fld>
            <a:endParaRPr lang="en-US" dirty="0"/>
          </a:p>
        </p:txBody>
      </p:sp>
      <p:sp>
        <p:nvSpPr>
          <p:cNvPr id="7" name="TextBox 6">
            <a:extLst>
              <a:ext uri="{FF2B5EF4-FFF2-40B4-BE49-F238E27FC236}">
                <a16:creationId xmlns:a16="http://schemas.microsoft.com/office/drawing/2014/main" id="{E8BE8E27-1A21-4EB5-A83A-0368436CDAF5}"/>
              </a:ext>
            </a:extLst>
          </p:cNvPr>
          <p:cNvSpPr txBox="1"/>
          <p:nvPr/>
        </p:nvSpPr>
        <p:spPr>
          <a:xfrm>
            <a:off x="3045672" y="352962"/>
            <a:ext cx="5695949" cy="523220"/>
          </a:xfrm>
          <a:prstGeom prst="rect">
            <a:avLst/>
          </a:prstGeom>
          <a:noFill/>
        </p:spPr>
        <p:txBody>
          <a:bodyPr wrap="square" rtlCol="0">
            <a:spAutoFit/>
          </a:bodyPr>
          <a:lstStyle/>
          <a:p>
            <a:r>
              <a:rPr lang="en-US" sz="2800" dirty="0"/>
              <a:t>CalSAWS Project First Six Months</a:t>
            </a:r>
          </a:p>
        </p:txBody>
      </p:sp>
      <p:sp>
        <p:nvSpPr>
          <p:cNvPr id="2" name="Rectangle 1">
            <a:extLst>
              <a:ext uri="{FF2B5EF4-FFF2-40B4-BE49-F238E27FC236}">
                <a16:creationId xmlns:a16="http://schemas.microsoft.com/office/drawing/2014/main" id="{D788DA57-839C-4BF8-9B38-B2AFBB152EFB}"/>
              </a:ext>
            </a:extLst>
          </p:cNvPr>
          <p:cNvSpPr/>
          <p:nvPr/>
        </p:nvSpPr>
        <p:spPr>
          <a:xfrm>
            <a:off x="1576742" y="1281361"/>
            <a:ext cx="1318857" cy="5056173"/>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1E05CAC-3577-4BD3-9151-A4EC404F9366}"/>
              </a:ext>
            </a:extLst>
          </p:cNvPr>
          <p:cNvSpPr txBox="1"/>
          <p:nvPr/>
        </p:nvSpPr>
        <p:spPr>
          <a:xfrm>
            <a:off x="2155370" y="2886890"/>
            <a:ext cx="3165075" cy="430887"/>
          </a:xfrm>
          <a:prstGeom prst="rect">
            <a:avLst/>
          </a:prstGeom>
          <a:noFill/>
          <a:ln>
            <a:solidFill>
              <a:schemeClr val="accent1"/>
            </a:solidFill>
          </a:ln>
        </p:spPr>
        <p:txBody>
          <a:bodyPr wrap="square" rtlCol="0">
            <a:spAutoFit/>
          </a:bodyPr>
          <a:lstStyle/>
          <a:p>
            <a:pPr algn="ctr"/>
            <a:r>
              <a:rPr lang="en-US" sz="1100" dirty="0">
                <a:highlight>
                  <a:srgbClr val="00FFFF"/>
                </a:highlight>
              </a:rPr>
              <a:t>Schedule may change depending on the outcome of the Functional Design Sessions.</a:t>
            </a:r>
          </a:p>
        </p:txBody>
      </p:sp>
    </p:spTree>
    <p:extLst>
      <p:ext uri="{BB962C8B-B14F-4D97-AF65-F5344CB8AC3E}">
        <p14:creationId xmlns:p14="http://schemas.microsoft.com/office/powerpoint/2010/main" val="405158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7FB9C7-21E8-4F85-AD66-C9B4BD676655}"/>
              </a:ext>
            </a:extLst>
          </p:cNvPr>
          <p:cNvSpPr>
            <a:spLocks noGrp="1"/>
          </p:cNvSpPr>
          <p:nvPr>
            <p:ph type="sldNum" sz="quarter" idx="12"/>
          </p:nvPr>
        </p:nvSpPr>
        <p:spPr/>
        <p:txBody>
          <a:bodyPr/>
          <a:lstStyle/>
          <a:p>
            <a:fld id="{C20372A8-36C0-474D-8B88-FD44E404F49B}" type="slidenum">
              <a:rPr lang="en-US" smtClean="0"/>
              <a:t>9</a:t>
            </a:fld>
            <a:endParaRPr lang="en-US" dirty="0"/>
          </a:p>
        </p:txBody>
      </p:sp>
      <p:sp>
        <p:nvSpPr>
          <p:cNvPr id="7" name="TextBox 6">
            <a:extLst>
              <a:ext uri="{FF2B5EF4-FFF2-40B4-BE49-F238E27FC236}">
                <a16:creationId xmlns:a16="http://schemas.microsoft.com/office/drawing/2014/main" id="{E8BE8E27-1A21-4EB5-A83A-0368436CDAF5}"/>
              </a:ext>
            </a:extLst>
          </p:cNvPr>
          <p:cNvSpPr txBox="1"/>
          <p:nvPr/>
        </p:nvSpPr>
        <p:spPr>
          <a:xfrm>
            <a:off x="3045672" y="352962"/>
            <a:ext cx="5695949" cy="523220"/>
          </a:xfrm>
          <a:prstGeom prst="rect">
            <a:avLst/>
          </a:prstGeom>
          <a:noFill/>
        </p:spPr>
        <p:txBody>
          <a:bodyPr wrap="square" rtlCol="0">
            <a:spAutoFit/>
          </a:bodyPr>
          <a:lstStyle/>
          <a:p>
            <a:r>
              <a:rPr lang="en-US" sz="2800" dirty="0"/>
              <a:t>Project Start-Up</a:t>
            </a:r>
          </a:p>
        </p:txBody>
      </p:sp>
      <p:sp>
        <p:nvSpPr>
          <p:cNvPr id="2" name="TextBox 1">
            <a:extLst>
              <a:ext uri="{FF2B5EF4-FFF2-40B4-BE49-F238E27FC236}">
                <a16:creationId xmlns:a16="http://schemas.microsoft.com/office/drawing/2014/main" id="{39C3FFF0-65C5-484D-988F-77BE5E204322}"/>
              </a:ext>
            </a:extLst>
          </p:cNvPr>
          <p:cNvSpPr txBox="1"/>
          <p:nvPr/>
        </p:nvSpPr>
        <p:spPr>
          <a:xfrm>
            <a:off x="874721" y="763609"/>
            <a:ext cx="3424527" cy="646331"/>
          </a:xfrm>
          <a:prstGeom prst="rect">
            <a:avLst/>
          </a:prstGeom>
          <a:noFill/>
        </p:spPr>
        <p:txBody>
          <a:bodyPr wrap="none" rtlCol="0">
            <a:spAutoFit/>
          </a:bodyPr>
          <a:lstStyle/>
          <a:p>
            <a:r>
              <a:rPr lang="en-US" b="1" dirty="0">
                <a:solidFill>
                  <a:srgbClr val="0070C0"/>
                </a:solidFill>
              </a:rPr>
              <a:t>Contract Amendment Preparation</a:t>
            </a:r>
          </a:p>
          <a:p>
            <a:pPr marL="285750" indent="-285750">
              <a:buFont typeface="Arial" panose="020B0604020202020204" pitchFamily="34" charset="0"/>
              <a:buChar char="•"/>
            </a:pPr>
            <a:r>
              <a:rPr lang="en-US" dirty="0"/>
              <a:t>JPA Board Approval – 2/28/19</a:t>
            </a:r>
          </a:p>
        </p:txBody>
      </p:sp>
      <p:sp>
        <p:nvSpPr>
          <p:cNvPr id="6" name="TextBox 5">
            <a:extLst>
              <a:ext uri="{FF2B5EF4-FFF2-40B4-BE49-F238E27FC236}">
                <a16:creationId xmlns:a16="http://schemas.microsoft.com/office/drawing/2014/main" id="{9830D635-663A-4811-84A3-BE330AF726FC}"/>
              </a:ext>
            </a:extLst>
          </p:cNvPr>
          <p:cNvSpPr txBox="1"/>
          <p:nvPr/>
        </p:nvSpPr>
        <p:spPr>
          <a:xfrm>
            <a:off x="874721" y="1450996"/>
            <a:ext cx="3919919" cy="1477328"/>
          </a:xfrm>
          <a:prstGeom prst="rect">
            <a:avLst/>
          </a:prstGeom>
          <a:noFill/>
        </p:spPr>
        <p:txBody>
          <a:bodyPr wrap="none" rtlCol="0">
            <a:spAutoFit/>
          </a:bodyPr>
          <a:lstStyle/>
          <a:p>
            <a:r>
              <a:rPr lang="en-US" b="1" dirty="0">
                <a:solidFill>
                  <a:srgbClr val="0070C0"/>
                </a:solidFill>
              </a:rPr>
              <a:t>Staffing</a:t>
            </a:r>
          </a:p>
          <a:p>
            <a:pPr marL="285750" indent="-285750">
              <a:buFont typeface="Arial" panose="020B0604020202020204" pitchFamily="34" charset="0"/>
              <a:buChar char="•"/>
            </a:pPr>
            <a:r>
              <a:rPr lang="en-US" dirty="0"/>
              <a:t>Posted Accenture positions</a:t>
            </a:r>
          </a:p>
          <a:p>
            <a:pPr marL="285750" indent="-285750">
              <a:buFont typeface="Arial" panose="020B0604020202020204" pitchFamily="34" charset="0"/>
              <a:buChar char="•"/>
            </a:pPr>
            <a:r>
              <a:rPr lang="en-US" dirty="0"/>
              <a:t>Interview and Staff – In Progress</a:t>
            </a:r>
          </a:p>
          <a:p>
            <a:pPr marL="285750" indent="-285750">
              <a:buFont typeface="Arial" panose="020B0604020202020204" pitchFamily="34" charset="0"/>
              <a:buChar char="•"/>
            </a:pPr>
            <a:r>
              <a:rPr lang="en-US" dirty="0"/>
              <a:t>Create Integrated Organization Chart</a:t>
            </a:r>
          </a:p>
          <a:p>
            <a:pPr marL="285750" indent="-285750">
              <a:buFont typeface="Arial" panose="020B0604020202020204" pitchFamily="34" charset="0"/>
              <a:buChar char="•"/>
            </a:pPr>
            <a:r>
              <a:rPr lang="en-US" dirty="0"/>
              <a:t>Orientation</a:t>
            </a:r>
          </a:p>
        </p:txBody>
      </p:sp>
      <p:sp>
        <p:nvSpPr>
          <p:cNvPr id="8" name="TextBox 7">
            <a:extLst>
              <a:ext uri="{FF2B5EF4-FFF2-40B4-BE49-F238E27FC236}">
                <a16:creationId xmlns:a16="http://schemas.microsoft.com/office/drawing/2014/main" id="{189E6954-0FC2-4A76-BFEB-426B6833470F}"/>
              </a:ext>
            </a:extLst>
          </p:cNvPr>
          <p:cNvSpPr txBox="1"/>
          <p:nvPr/>
        </p:nvSpPr>
        <p:spPr>
          <a:xfrm>
            <a:off x="868757" y="4487764"/>
            <a:ext cx="5053628" cy="1754326"/>
          </a:xfrm>
          <a:prstGeom prst="rect">
            <a:avLst/>
          </a:prstGeom>
          <a:noFill/>
        </p:spPr>
        <p:txBody>
          <a:bodyPr wrap="none" rtlCol="0">
            <a:spAutoFit/>
          </a:bodyPr>
          <a:lstStyle/>
          <a:p>
            <a:r>
              <a:rPr lang="en-US" b="1" dirty="0">
                <a:solidFill>
                  <a:srgbClr val="0070C0"/>
                </a:solidFill>
              </a:rPr>
              <a:t>CalACES North Suite 130 Facility Build Out</a:t>
            </a:r>
          </a:p>
          <a:p>
            <a:pPr marL="285750" indent="-285750">
              <a:buFont typeface="Arial" panose="020B0604020202020204" pitchFamily="34" charset="0"/>
              <a:buChar char="•"/>
            </a:pPr>
            <a:r>
              <a:rPr lang="en-US" dirty="0"/>
              <a:t>Received approval for Floor Plan</a:t>
            </a:r>
          </a:p>
          <a:p>
            <a:pPr marL="285750" indent="-285750">
              <a:buFont typeface="Arial" panose="020B0604020202020204" pitchFamily="34" charset="0"/>
              <a:buChar char="•"/>
            </a:pPr>
            <a:r>
              <a:rPr lang="en-US" dirty="0"/>
              <a:t>Execute Lease for Suite 130 - March</a:t>
            </a:r>
          </a:p>
          <a:p>
            <a:pPr marL="285750" indent="-285750">
              <a:buFont typeface="Arial" panose="020B0604020202020204" pitchFamily="34" charset="0"/>
              <a:buChar char="•"/>
            </a:pPr>
            <a:r>
              <a:rPr lang="en-US" dirty="0"/>
              <a:t>Develop Construction Designs – March</a:t>
            </a:r>
          </a:p>
          <a:p>
            <a:pPr marL="285750" indent="-285750">
              <a:buFont typeface="Arial" panose="020B0604020202020204" pitchFamily="34" charset="0"/>
              <a:buChar char="•"/>
            </a:pPr>
            <a:r>
              <a:rPr lang="en-US" dirty="0"/>
              <a:t>Develop and Submit Construction Permits – April</a:t>
            </a:r>
          </a:p>
          <a:p>
            <a:pPr marL="285750" indent="-285750">
              <a:buFont typeface="Arial" panose="020B0604020202020204" pitchFamily="34" charset="0"/>
              <a:buChar char="•"/>
            </a:pPr>
            <a:r>
              <a:rPr lang="en-US" dirty="0"/>
              <a:t>Complete Build Out - August</a:t>
            </a:r>
          </a:p>
        </p:txBody>
      </p:sp>
      <p:sp>
        <p:nvSpPr>
          <p:cNvPr id="9" name="TextBox 8">
            <a:extLst>
              <a:ext uri="{FF2B5EF4-FFF2-40B4-BE49-F238E27FC236}">
                <a16:creationId xmlns:a16="http://schemas.microsoft.com/office/drawing/2014/main" id="{4D494BDB-B5C8-41EA-8ABF-FDDD58A60784}"/>
              </a:ext>
            </a:extLst>
          </p:cNvPr>
          <p:cNvSpPr txBox="1"/>
          <p:nvPr/>
        </p:nvSpPr>
        <p:spPr>
          <a:xfrm>
            <a:off x="5214886" y="763609"/>
            <a:ext cx="7053469" cy="2308324"/>
          </a:xfrm>
          <a:prstGeom prst="rect">
            <a:avLst/>
          </a:prstGeom>
          <a:noFill/>
        </p:spPr>
        <p:txBody>
          <a:bodyPr wrap="none" rtlCol="0">
            <a:spAutoFit/>
          </a:bodyPr>
          <a:lstStyle/>
          <a:p>
            <a:r>
              <a:rPr lang="en-US" b="1" dirty="0">
                <a:solidFill>
                  <a:srgbClr val="0070C0"/>
                </a:solidFill>
              </a:rPr>
              <a:t>Deliverable Process</a:t>
            </a:r>
          </a:p>
          <a:p>
            <a:pPr marL="285750" indent="-285750">
              <a:buFont typeface="Arial" panose="020B0604020202020204" pitchFamily="34" charset="0"/>
              <a:buChar char="•"/>
            </a:pPr>
            <a:r>
              <a:rPr lang="en-US" dirty="0"/>
              <a:t>Confirmed Deliverable Process</a:t>
            </a:r>
          </a:p>
          <a:p>
            <a:pPr marL="285750" indent="-285750">
              <a:buFont typeface="Arial" panose="020B0604020202020204" pitchFamily="34" charset="0"/>
              <a:buChar char="•"/>
            </a:pPr>
            <a:r>
              <a:rPr lang="en-US" dirty="0"/>
              <a:t>Confirmed Deliverable Expectation Document (DED) Template</a:t>
            </a:r>
          </a:p>
          <a:p>
            <a:pPr marL="285750" indent="-285750">
              <a:buFont typeface="Arial" panose="020B0604020202020204" pitchFamily="34" charset="0"/>
              <a:buChar char="•"/>
            </a:pPr>
            <a:r>
              <a:rPr lang="en-US" dirty="0"/>
              <a:t>Create Deliverable Template – In Progress</a:t>
            </a:r>
          </a:p>
          <a:p>
            <a:pPr marL="285750" indent="-285750">
              <a:buFont typeface="Arial" panose="020B0604020202020204" pitchFamily="34" charset="0"/>
              <a:buChar char="•"/>
            </a:pPr>
            <a:r>
              <a:rPr lang="en-US" dirty="0"/>
              <a:t>Drafted DED for Deliverable 1 – Work Plan Initial</a:t>
            </a:r>
          </a:p>
          <a:p>
            <a:pPr marL="285750" indent="-285750">
              <a:buFont typeface="Arial" panose="020B0604020202020204" pitchFamily="34" charset="0"/>
              <a:buChar char="•"/>
            </a:pPr>
            <a:r>
              <a:rPr lang="en-US" dirty="0"/>
              <a:t>Drafted DED for Deliverable 2 – Project Control Document (PCD) Initial</a:t>
            </a:r>
          </a:p>
          <a:p>
            <a:pPr marL="285750" indent="-285750">
              <a:buFont typeface="Arial" panose="020B0604020202020204" pitchFamily="34" charset="0"/>
              <a:buChar char="•"/>
            </a:pPr>
            <a:r>
              <a:rPr lang="en-US" dirty="0"/>
              <a:t>Draft DEL 1 Work Plan Initial</a:t>
            </a:r>
          </a:p>
          <a:p>
            <a:pPr marL="285750" indent="-285750">
              <a:buFont typeface="Arial" panose="020B0604020202020204" pitchFamily="34" charset="0"/>
              <a:buChar char="•"/>
            </a:pPr>
            <a:r>
              <a:rPr lang="en-US" dirty="0"/>
              <a:t>Draft DEL 2 – PCD Initial</a:t>
            </a:r>
          </a:p>
        </p:txBody>
      </p:sp>
      <p:sp>
        <p:nvSpPr>
          <p:cNvPr id="10" name="TextBox 9">
            <a:extLst>
              <a:ext uri="{FF2B5EF4-FFF2-40B4-BE49-F238E27FC236}">
                <a16:creationId xmlns:a16="http://schemas.microsoft.com/office/drawing/2014/main" id="{3BD9467D-C4F7-4AFA-A06F-BDA35F216C71}"/>
              </a:ext>
            </a:extLst>
          </p:cNvPr>
          <p:cNvSpPr txBox="1"/>
          <p:nvPr/>
        </p:nvSpPr>
        <p:spPr>
          <a:xfrm>
            <a:off x="5214886" y="3136316"/>
            <a:ext cx="6344557" cy="2031325"/>
          </a:xfrm>
          <a:prstGeom prst="rect">
            <a:avLst/>
          </a:prstGeom>
          <a:noFill/>
        </p:spPr>
        <p:txBody>
          <a:bodyPr wrap="none" rtlCol="0">
            <a:spAutoFit/>
          </a:bodyPr>
          <a:lstStyle/>
          <a:p>
            <a:r>
              <a:rPr lang="en-US" b="1" dirty="0">
                <a:solidFill>
                  <a:srgbClr val="0070C0"/>
                </a:solidFill>
              </a:rPr>
              <a:t>Project Management</a:t>
            </a:r>
          </a:p>
          <a:p>
            <a:pPr marL="285750" indent="-285750">
              <a:buFont typeface="Arial" panose="020B0604020202020204" pitchFamily="34" charset="0"/>
              <a:buChar char="•"/>
            </a:pPr>
            <a:r>
              <a:rPr lang="en-US" dirty="0"/>
              <a:t>Executive Director Communication Matrix</a:t>
            </a:r>
          </a:p>
          <a:p>
            <a:pPr marL="285750" indent="-285750">
              <a:buFont typeface="Arial" panose="020B0604020202020204" pitchFamily="34" charset="0"/>
              <a:buChar char="•"/>
            </a:pPr>
            <a:r>
              <a:rPr lang="en-US" dirty="0"/>
              <a:t>Project Management Calendar</a:t>
            </a:r>
          </a:p>
          <a:p>
            <a:pPr marL="285750" indent="-285750">
              <a:buFont typeface="Arial" panose="020B0604020202020204" pitchFamily="34" charset="0"/>
              <a:buChar char="•"/>
            </a:pPr>
            <a:r>
              <a:rPr lang="en-US" dirty="0"/>
              <a:t>Status Reports and Recurring Meetings cadence</a:t>
            </a:r>
          </a:p>
          <a:p>
            <a:pPr marL="285750" indent="-285750">
              <a:buFont typeface="Arial" panose="020B0604020202020204" pitchFamily="34" charset="0"/>
              <a:buChar char="•"/>
            </a:pPr>
            <a:r>
              <a:rPr lang="en-US" dirty="0"/>
              <a:t>Create CalSAWS DD&amp;I Agenda, Minutes, PowerPoint templates</a:t>
            </a:r>
          </a:p>
          <a:p>
            <a:pPr marL="285750" indent="-285750">
              <a:buFont typeface="Arial" panose="020B0604020202020204" pitchFamily="34" charset="0"/>
              <a:buChar char="•"/>
            </a:pPr>
            <a:r>
              <a:rPr lang="en-US" dirty="0"/>
              <a:t>SharePoint Folder Structure</a:t>
            </a:r>
          </a:p>
          <a:p>
            <a:pPr marL="285750" indent="-285750">
              <a:buFont typeface="Arial" panose="020B0604020202020204" pitchFamily="34" charset="0"/>
              <a:buChar char="•"/>
            </a:pPr>
            <a:r>
              <a:rPr lang="en-US" dirty="0"/>
              <a:t>Update JIRA tool and load CalSAWS DD&amp;I Requirements</a:t>
            </a:r>
          </a:p>
        </p:txBody>
      </p:sp>
      <p:sp>
        <p:nvSpPr>
          <p:cNvPr id="11" name="TextBox 10">
            <a:extLst>
              <a:ext uri="{FF2B5EF4-FFF2-40B4-BE49-F238E27FC236}">
                <a16:creationId xmlns:a16="http://schemas.microsoft.com/office/drawing/2014/main" id="{6250CDDF-7FB0-4871-B3C9-C3920697E3C2}"/>
              </a:ext>
            </a:extLst>
          </p:cNvPr>
          <p:cNvSpPr txBox="1"/>
          <p:nvPr/>
        </p:nvSpPr>
        <p:spPr>
          <a:xfrm>
            <a:off x="868757" y="2969380"/>
            <a:ext cx="4275772" cy="1477328"/>
          </a:xfrm>
          <a:prstGeom prst="rect">
            <a:avLst/>
          </a:prstGeom>
          <a:noFill/>
        </p:spPr>
        <p:txBody>
          <a:bodyPr wrap="square" rtlCol="0">
            <a:spAutoFit/>
          </a:bodyPr>
          <a:lstStyle/>
          <a:p>
            <a:r>
              <a:rPr lang="en-US" b="1" dirty="0">
                <a:solidFill>
                  <a:srgbClr val="0070C0"/>
                </a:solidFill>
              </a:rPr>
              <a:t>Technology Enablement</a:t>
            </a:r>
          </a:p>
          <a:p>
            <a:pPr marL="285750" indent="-285750">
              <a:buFont typeface="Arial" panose="020B0604020202020204" pitchFamily="34" charset="0"/>
              <a:buChar char="•"/>
            </a:pPr>
            <a:r>
              <a:rPr lang="en-US" dirty="0"/>
              <a:t>CalSAWS.org email change - April</a:t>
            </a:r>
          </a:p>
          <a:p>
            <a:pPr marL="285750" indent="-285750">
              <a:buFont typeface="Arial" panose="020B0604020202020204" pitchFamily="34" charset="0"/>
              <a:buChar char="•"/>
            </a:pPr>
            <a:r>
              <a:rPr lang="en-US" dirty="0"/>
              <a:t>SharePoint Rebrand to CalSAWS -  July</a:t>
            </a:r>
          </a:p>
          <a:p>
            <a:pPr marL="285750" indent="-285750">
              <a:buFont typeface="Arial" panose="020B0604020202020204" pitchFamily="34" charset="0"/>
              <a:buChar char="•"/>
            </a:pPr>
            <a:r>
              <a:rPr lang="en-US" dirty="0"/>
              <a:t>Transition Account/Domain Mgmt to Consortium – End of July (tentatively)</a:t>
            </a:r>
          </a:p>
        </p:txBody>
      </p:sp>
      <p:sp>
        <p:nvSpPr>
          <p:cNvPr id="12" name="TextBox 11">
            <a:extLst>
              <a:ext uri="{FF2B5EF4-FFF2-40B4-BE49-F238E27FC236}">
                <a16:creationId xmlns:a16="http://schemas.microsoft.com/office/drawing/2014/main" id="{DA12F566-D053-41A4-B9A7-94D42A13E5A1}"/>
              </a:ext>
            </a:extLst>
          </p:cNvPr>
          <p:cNvSpPr txBox="1"/>
          <p:nvPr/>
        </p:nvSpPr>
        <p:spPr>
          <a:xfrm>
            <a:off x="6096000" y="5125881"/>
            <a:ext cx="4719946" cy="1477328"/>
          </a:xfrm>
          <a:prstGeom prst="rect">
            <a:avLst/>
          </a:prstGeom>
          <a:noFill/>
        </p:spPr>
        <p:txBody>
          <a:bodyPr wrap="none" rtlCol="0">
            <a:spAutoFit/>
          </a:bodyPr>
          <a:lstStyle/>
          <a:p>
            <a:r>
              <a:rPr lang="en-US" b="1" dirty="0">
                <a:solidFill>
                  <a:srgbClr val="0070C0"/>
                </a:solidFill>
              </a:rPr>
              <a:t>Other Start-Up Activities</a:t>
            </a:r>
          </a:p>
          <a:p>
            <a:pPr marL="285750" indent="-285750">
              <a:buFont typeface="Arial" panose="020B0604020202020204" pitchFamily="34" charset="0"/>
              <a:buChar char="•"/>
            </a:pPr>
            <a:r>
              <a:rPr lang="en-US" dirty="0"/>
              <a:t>Finalize Governance; small ‘g’ Transformation</a:t>
            </a:r>
          </a:p>
          <a:p>
            <a:pPr marL="285750" indent="-285750">
              <a:buFont typeface="Arial" panose="020B0604020202020204" pitchFamily="34" charset="0"/>
              <a:buChar char="•"/>
            </a:pPr>
            <a:r>
              <a:rPr lang="en-US" dirty="0"/>
              <a:t>Develop Advocate Involvement Approach</a:t>
            </a:r>
          </a:p>
          <a:p>
            <a:pPr marL="285750" indent="-285750">
              <a:buFont typeface="Arial" panose="020B0604020202020204" pitchFamily="34" charset="0"/>
              <a:buChar char="•"/>
            </a:pPr>
            <a:r>
              <a:rPr lang="en-US" dirty="0"/>
              <a:t>Technology Advisory Group</a:t>
            </a:r>
          </a:p>
          <a:p>
            <a:endParaRPr lang="en-US" dirty="0"/>
          </a:p>
        </p:txBody>
      </p:sp>
    </p:spTree>
    <p:extLst>
      <p:ext uri="{BB962C8B-B14F-4D97-AF65-F5344CB8AC3E}">
        <p14:creationId xmlns:p14="http://schemas.microsoft.com/office/powerpoint/2010/main" val="54718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CB9487F17E0E4D9E56E929BF36E5A5" ma:contentTypeVersion="11" ma:contentTypeDescription="Create a new document." ma:contentTypeScope="" ma:versionID="4d9eb7bba36710bd516c829265f4c190">
  <xsd:schema xmlns:xsd="http://www.w3.org/2001/XMLSchema" xmlns:xs="http://www.w3.org/2001/XMLSchema" xmlns:p="http://schemas.microsoft.com/office/2006/metadata/properties" xmlns:ns2="f7e036ba-a3b0-4cdc-b69c-3ff0c66abd9d" xmlns:ns3="c71bc280-77be-4226-9682-3896b2a5d823" targetNamespace="http://schemas.microsoft.com/office/2006/metadata/properties" ma:root="true" ma:fieldsID="1df059ebcce6fc8a5874e0888c18e835" ns2:_="" ns3:_="">
    <xsd:import namespace="f7e036ba-a3b0-4cdc-b69c-3ff0c66abd9d"/>
    <xsd:import namespace="c71bc280-77be-4226-9682-3896b2a5d8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e036ba-a3b0-4cdc-b69c-3ff0c66abd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1bc280-77be-4226-9682-3896b2a5d82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717A22-BD84-4857-837E-EE034D74F162}"/>
</file>

<file path=customXml/itemProps2.xml><?xml version="1.0" encoding="utf-8"?>
<ds:datastoreItem xmlns:ds="http://schemas.openxmlformats.org/officeDocument/2006/customXml" ds:itemID="{4B571133-4882-4BDC-9525-085E0F3CD737}"/>
</file>

<file path=customXml/itemProps3.xml><?xml version="1.0" encoding="utf-8"?>
<ds:datastoreItem xmlns:ds="http://schemas.openxmlformats.org/officeDocument/2006/customXml" ds:itemID="{4BD31820-E36B-4538-8ACE-129D19AEE849}"/>
</file>

<file path=docProps/app.xml><?xml version="1.0" encoding="utf-8"?>
<Properties xmlns="http://schemas.openxmlformats.org/officeDocument/2006/extended-properties" xmlns:vt="http://schemas.openxmlformats.org/officeDocument/2006/docPropsVTypes">
  <Template>Retrospect</Template>
  <TotalTime>1832</TotalTime>
  <Words>5222</Words>
  <Application>Microsoft Office PowerPoint</Application>
  <PresentationFormat>Widescreen</PresentationFormat>
  <Paragraphs>980</Paragraphs>
  <Slides>73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73</vt:i4>
      </vt:variant>
    </vt:vector>
  </HeadingPairs>
  <TitlesOfParts>
    <vt:vector size="82" baseType="lpstr">
      <vt:lpstr>Arial</vt:lpstr>
      <vt:lpstr>Britannic Bold</vt:lpstr>
      <vt:lpstr>Calibri</vt:lpstr>
      <vt:lpstr>Calibri Light</vt:lpstr>
      <vt:lpstr>Century Gothic</vt:lpstr>
      <vt:lpstr>Courier New</vt:lpstr>
      <vt:lpstr>Times New Roman</vt:lpstr>
      <vt:lpstr>Wingdings</vt:lpstr>
      <vt:lpstr>Retrospect</vt:lpstr>
      <vt:lpstr>PowerPoint Presentation</vt:lpstr>
      <vt:lpstr>PowerPoint Presentation</vt:lpstr>
      <vt:lpstr>PowerPoint Presentation</vt:lpstr>
      <vt:lpstr>PowerPoint Presentation</vt:lpstr>
      <vt:lpstr>PowerPoint Presentation</vt:lpstr>
      <vt:lpstr>CalSAWS Project Approval/Project Start-Up Activities</vt:lpstr>
      <vt:lpstr>PowerPoint Presentation</vt:lpstr>
      <vt:lpstr>PowerPoint Presentation</vt:lpstr>
      <vt:lpstr>PowerPoint Presentation</vt:lpstr>
      <vt:lpstr>PowerPoint Presentation</vt:lpstr>
      <vt:lpstr>CalSAWS Staffing Update</vt:lpstr>
      <vt:lpstr>PowerPoint Presentation</vt:lpstr>
      <vt:lpstr>PowerPoint Presentation</vt:lpstr>
      <vt:lpstr>CalSAWS Governance Status/Next Steps</vt:lpstr>
      <vt:lpstr>PowerPoint Presentation</vt:lpstr>
      <vt:lpstr>Cloud Migration/Strategy to move  LRS Production to the Cloud</vt:lpstr>
      <vt:lpstr>PowerPoint Presentation</vt:lpstr>
      <vt:lpstr>PowerPoint Presentation</vt:lpstr>
      <vt:lpstr>PowerPoint Presentation</vt:lpstr>
      <vt:lpstr>PowerPoint Presentation</vt:lpstr>
      <vt:lpstr>Stakeholder Engagement Process Discussion</vt:lpstr>
      <vt:lpstr>PowerPoint Presentation</vt:lpstr>
      <vt:lpstr>Status of Procurements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Committee Kick-off</vt:lpstr>
      <vt:lpstr>Committee Structure</vt:lpstr>
      <vt:lpstr>Automation Principles</vt:lpstr>
      <vt:lpstr>Automation Principles</vt:lpstr>
      <vt:lpstr>Automation Principles</vt:lpstr>
      <vt:lpstr>Automation Principles</vt:lpstr>
      <vt:lpstr>Automation Principles</vt:lpstr>
      <vt:lpstr>Automation Principles</vt:lpstr>
      <vt:lpstr>Automation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Upcoming CalACES Board Activities</vt:lpstr>
      <vt:lpstr>Regional Updates/Sharing</vt:lpstr>
      <vt:lpstr>Adjourn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Faleesha Andrews</dc:creator>
  <cp:lastModifiedBy>Jennifer A. Smith</cp:lastModifiedBy>
  <cp:revision>80</cp:revision>
  <cp:lastPrinted>2019-01-11T18:13:34Z</cp:lastPrinted>
  <dcterms:created xsi:type="dcterms:W3CDTF">2019-01-07T18:31:20Z</dcterms:created>
  <dcterms:modified xsi:type="dcterms:W3CDTF">2019-03-13T15:11:56Z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0x01010004CB9487F17E0E4D9E56E929BF36E5A5</vt:lpwstr>
  </property>
</Properties>
</file>