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7"/>
  </p:notesMasterIdLst>
  <p:handoutMasterIdLst>
    <p:handoutMasterId r:id="rId78"/>
  </p:handoutMasterIdLst>
  <p:sldIdLst>
    <p:sldId id="398" r:id="rId5"/>
    <p:sldId id="501" r:id="rId6"/>
    <p:sldId id="665" r:id="rId7"/>
    <p:sldId id="666" r:id="rId8"/>
    <p:sldId id="813" r:id="rId9"/>
    <p:sldId id="826" r:id="rId10"/>
    <p:sldId id="843" r:id="rId11"/>
    <p:sldId id="427" r:id="rId12"/>
    <p:sldId id="428" r:id="rId13"/>
    <p:sldId id="881" r:id="rId14"/>
    <p:sldId id="882" r:id="rId15"/>
    <p:sldId id="883" r:id="rId16"/>
    <p:sldId id="884" r:id="rId17"/>
    <p:sldId id="885" r:id="rId18"/>
    <p:sldId id="886" r:id="rId19"/>
    <p:sldId id="887" r:id="rId20"/>
    <p:sldId id="888" r:id="rId21"/>
    <p:sldId id="824" r:id="rId22"/>
    <p:sldId id="873" r:id="rId23"/>
    <p:sldId id="874" r:id="rId24"/>
    <p:sldId id="875" r:id="rId25"/>
    <p:sldId id="876" r:id="rId26"/>
    <p:sldId id="877" r:id="rId27"/>
    <p:sldId id="878" r:id="rId28"/>
    <p:sldId id="879" r:id="rId29"/>
    <p:sldId id="880" r:id="rId30"/>
    <p:sldId id="844" r:id="rId31"/>
    <p:sldId id="871" r:id="rId32"/>
    <p:sldId id="872" r:id="rId33"/>
    <p:sldId id="733" r:id="rId34"/>
    <p:sldId id="407" r:id="rId35"/>
    <p:sldId id="423" r:id="rId36"/>
    <p:sldId id="425" r:id="rId37"/>
    <p:sldId id="412" r:id="rId38"/>
    <p:sldId id="437" r:id="rId39"/>
    <p:sldId id="414" r:id="rId40"/>
    <p:sldId id="431" r:id="rId41"/>
    <p:sldId id="417" r:id="rId42"/>
    <p:sldId id="418" r:id="rId43"/>
    <p:sldId id="434" r:id="rId44"/>
    <p:sldId id="845" r:id="rId45"/>
    <p:sldId id="859" r:id="rId46"/>
    <p:sldId id="860" r:id="rId47"/>
    <p:sldId id="861" r:id="rId48"/>
    <p:sldId id="862" r:id="rId49"/>
    <p:sldId id="863" r:id="rId50"/>
    <p:sldId id="606" r:id="rId51"/>
    <p:sldId id="890" r:id="rId52"/>
    <p:sldId id="891" r:id="rId53"/>
    <p:sldId id="892" r:id="rId54"/>
    <p:sldId id="893" r:id="rId55"/>
    <p:sldId id="847" r:id="rId56"/>
    <p:sldId id="846" r:id="rId57"/>
    <p:sldId id="848" r:id="rId58"/>
    <p:sldId id="849" r:id="rId59"/>
    <p:sldId id="836" r:id="rId60"/>
    <p:sldId id="840" r:id="rId61"/>
    <p:sldId id="837" r:id="rId62"/>
    <p:sldId id="842" r:id="rId63"/>
    <p:sldId id="850" r:id="rId64"/>
    <p:sldId id="851" r:id="rId65"/>
    <p:sldId id="852" r:id="rId66"/>
    <p:sldId id="835" r:id="rId67"/>
    <p:sldId id="600" r:id="rId68"/>
    <p:sldId id="853" r:id="rId69"/>
    <p:sldId id="854" r:id="rId70"/>
    <p:sldId id="855" r:id="rId71"/>
    <p:sldId id="856" r:id="rId72"/>
    <p:sldId id="827" r:id="rId73"/>
    <p:sldId id="857" r:id="rId74"/>
    <p:sldId id="858" r:id="rId75"/>
    <p:sldId id="474" r:id="rId76"/>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Hutchison" initials="JH" lastIdx="2" clrIdx="0">
    <p:extLst>
      <p:ext uri="{19B8F6BF-5375-455C-9EA6-DF929625EA0E}">
        <p15:presenceInfo xmlns:p15="http://schemas.microsoft.com/office/powerpoint/2012/main" userId="S-1-5-21-2158693790-2749747733-971431204-10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292"/>
    <a:srgbClr val="88AF4B"/>
    <a:srgbClr val="FFF385"/>
    <a:srgbClr val="11B2E8"/>
    <a:srgbClr val="11B292"/>
    <a:srgbClr val="FD7F32"/>
    <a:srgbClr val="2047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70" autoAdjust="0"/>
    <p:restoredTop sz="94660"/>
  </p:normalViewPr>
  <p:slideViewPr>
    <p:cSldViewPr snapToGrid="0" snapToObjects="1">
      <p:cViewPr varScale="1">
        <p:scale>
          <a:sx n="111" d="100"/>
          <a:sy n="111" d="100"/>
        </p:scale>
        <p:origin x="113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88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1345E1-5FE3-F241-B7E2-A2C924EA032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088E6F1-3FCC-EF4B-BB73-844B4869A65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0FE7C2-D40E-E142-AE4F-05D47E1A1639}" type="datetimeFigureOut">
              <a:rPr lang="en-US" smtClean="0"/>
              <a:t>9/9/2019</a:t>
            </a:fld>
            <a:endParaRPr lang="en-US" dirty="0"/>
          </a:p>
        </p:txBody>
      </p:sp>
      <p:sp>
        <p:nvSpPr>
          <p:cNvPr id="4" name="Footer Placeholder 3">
            <a:extLst>
              <a:ext uri="{FF2B5EF4-FFF2-40B4-BE49-F238E27FC236}">
                <a16:creationId xmlns:a16="http://schemas.microsoft.com/office/drawing/2014/main" id="{7DBB1365-DC6A-8C4E-83A0-A9DD6545F60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CBF0116-3057-E341-915E-4A3365AD4E0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83CE675-BC82-4545-A42A-3D59189A3A80}" type="slidenum">
              <a:rPr lang="en-US" smtClean="0"/>
              <a:t>‹#›</a:t>
            </a:fld>
            <a:endParaRPr lang="en-US" dirty="0"/>
          </a:p>
        </p:txBody>
      </p:sp>
    </p:spTree>
    <p:extLst>
      <p:ext uri="{BB962C8B-B14F-4D97-AF65-F5344CB8AC3E}">
        <p14:creationId xmlns:p14="http://schemas.microsoft.com/office/powerpoint/2010/main" val="91208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0C826E-D018-9A4D-98C3-DE286DBF2644}" type="datetimeFigureOut">
              <a:rPr lang="en-US" smtClean="0"/>
              <a:t>9/9/2019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F11713-903A-084B-82BE-3381D15BC739}" type="slidenum">
              <a:rPr lang="en-US" smtClean="0"/>
              <a:t>‹#›</a:t>
            </a:fld>
            <a:endParaRPr lang="en-US" dirty="0"/>
          </a:p>
        </p:txBody>
      </p:sp>
    </p:spTree>
    <p:extLst>
      <p:ext uri="{BB962C8B-B14F-4D97-AF65-F5344CB8AC3E}">
        <p14:creationId xmlns:p14="http://schemas.microsoft.com/office/powerpoint/2010/main" val="7242698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11713-903A-084B-82BE-3381D15BC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80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Functional Design Points</a:t>
            </a:r>
          </a:p>
          <a:p>
            <a:r>
              <a:rPr lang="en-US" sz="2000" dirty="0"/>
              <a:t>Imaging </a:t>
            </a:r>
            <a:r>
              <a:rPr lang="en-US" sz="1800" dirty="0"/>
              <a:t>Completed all six regional Imaging Functional Design sessions </a:t>
            </a:r>
          </a:p>
          <a:p>
            <a:r>
              <a:rPr lang="en-US" sz="2000" dirty="0"/>
              <a:t>GA/GR</a:t>
            </a:r>
            <a:r>
              <a:rPr lang="en-US" sz="1800" dirty="0"/>
              <a:t> Functional Design sessions started on June 24</a:t>
            </a:r>
            <a:r>
              <a:rPr lang="en-US" sz="1800" baseline="30000" dirty="0"/>
              <a:t>th</a:t>
            </a:r>
            <a:r>
              <a:rPr lang="en-US" sz="1800" dirty="0"/>
              <a:t> </a:t>
            </a:r>
          </a:p>
          <a:p>
            <a:r>
              <a:rPr lang="en-US" sz="2000" dirty="0"/>
              <a:t>Task Management</a:t>
            </a:r>
            <a:r>
              <a:rPr lang="en-US" sz="1800" dirty="0"/>
              <a:t> Functional Design sessions started on June 24</a:t>
            </a:r>
            <a:r>
              <a:rPr lang="en-US" sz="1800" baseline="30000" dirty="0"/>
              <a:t>th</a:t>
            </a:r>
            <a:endParaRPr lang="en-US" sz="1800" dirty="0"/>
          </a:p>
          <a:p>
            <a:r>
              <a:rPr lang="en-US" sz="2000" dirty="0"/>
              <a:t>Non-State Forms </a:t>
            </a:r>
            <a:r>
              <a:rPr lang="en-US" sz="1800" dirty="0"/>
              <a:t>review and evaluation continues</a:t>
            </a:r>
          </a:p>
          <a:p>
            <a:r>
              <a:rPr lang="en-US" sz="2000" dirty="0"/>
              <a:t>Application Program Interfaces (APIs) </a:t>
            </a:r>
            <a:r>
              <a:rPr lang="en-US" sz="1800" dirty="0"/>
              <a:t>Planning continues </a:t>
            </a:r>
          </a:p>
          <a:p>
            <a:r>
              <a:rPr lang="en-US" sz="2000" dirty="0"/>
              <a:t>Ancillary System Conversion sessions </a:t>
            </a:r>
            <a:r>
              <a:rPr lang="en-US" sz="1800" dirty="0"/>
              <a:t>Planning continues </a:t>
            </a:r>
          </a:p>
          <a:p>
            <a:pPr marL="0" indent="0">
              <a:buFont typeface="Arial" panose="020B0604020202020204" pitchFamily="34" charset="0"/>
              <a:buNone/>
            </a:pPr>
            <a:endParaRPr lang="en-US" sz="1700" b="1" dirty="0"/>
          </a:p>
          <a:p>
            <a:pPr marL="285750" indent="-285750">
              <a:buFont typeface="Arial" panose="020B0604020202020204" pitchFamily="34" charset="0"/>
              <a:buChar char="•"/>
            </a:pPr>
            <a:r>
              <a:rPr lang="en-US" sz="1700" b="1" dirty="0"/>
              <a:t>PMO</a:t>
            </a:r>
          </a:p>
          <a:p>
            <a:pPr lvl="1">
              <a:buFont typeface="Arial" panose="020B0604020202020204" pitchFamily="34" charset="0"/>
              <a:buChar char="•"/>
            </a:pPr>
            <a:r>
              <a:rPr lang="en-US" sz="1700" dirty="0"/>
              <a:t>Submitted final set of LRS Agreement Exhibit W - Cloud Enablement &amp; Interim M&amp;O to OSI for State and Federal review.</a:t>
            </a:r>
          </a:p>
          <a:p>
            <a:pPr lvl="1">
              <a:buFont typeface="Arial" panose="020B0604020202020204" pitchFamily="34" charset="0"/>
              <a:buChar char="•"/>
            </a:pPr>
            <a:r>
              <a:rPr lang="en-US" sz="1700" dirty="0"/>
              <a:t>Completed draft CalSAWS Implementation Advance Planning Document Update (IAPDU) for State review</a:t>
            </a:r>
          </a:p>
          <a:p>
            <a:pPr lvl="1">
              <a:buFont typeface="Arial" panose="020B0604020202020204" pitchFamily="34" charset="0"/>
              <a:buChar char="•"/>
            </a:pPr>
            <a:r>
              <a:rPr lang="en-US" sz="1700" dirty="0"/>
              <a:t>Continued to scale and enhance CalSAWS Communications Management activities</a:t>
            </a:r>
          </a:p>
          <a:p>
            <a:pPr marL="285750" indent="-285750">
              <a:buFont typeface="Arial" panose="020B0604020202020204" pitchFamily="34" charset="0"/>
              <a:buChar char="•"/>
            </a:pPr>
            <a:r>
              <a:rPr lang="en-US" sz="1700" b="1" dirty="0"/>
              <a:t>Technical Architecture and Cloud Bridge</a:t>
            </a:r>
          </a:p>
          <a:p>
            <a:pPr lvl="1">
              <a:buFont typeface="Arial" panose="020B0604020202020204" pitchFamily="34" charset="0"/>
              <a:buChar char="•"/>
            </a:pPr>
            <a:r>
              <a:rPr lang="en-US" sz="1700" dirty="0"/>
              <a:t>Completed transfer of LRS WCC (forms) and Data Warehouse data migration to the AWS Cloud (non-production environment); Began to export C-IV data to Snowball</a:t>
            </a:r>
          </a:p>
          <a:p>
            <a:pPr lvl="1">
              <a:buFont typeface="Arial" panose="020B0604020202020204" pitchFamily="34" charset="0"/>
              <a:buChar char="•"/>
            </a:pPr>
            <a:r>
              <a:rPr lang="en-US" sz="1700" dirty="0"/>
              <a:t>Continued testing and fine tuning of Oracle parameters for Oracle 18c to determine opportunities for further performance enhancement </a:t>
            </a:r>
          </a:p>
          <a:p>
            <a:pPr lvl="1">
              <a:buFont typeface="Arial" panose="020B0604020202020204" pitchFamily="34" charset="0"/>
              <a:buChar char="•"/>
            </a:pPr>
            <a:r>
              <a:rPr lang="en-US" sz="1700" dirty="0">
                <a:solidFill>
                  <a:srgbClr val="000000"/>
                </a:solidFill>
              </a:rPr>
              <a:t>CDSS and DHCS completed review of the CalSAWS security documentation, and have submitted it to SSA for review.  SSA </a:t>
            </a:r>
            <a:r>
              <a:rPr lang="en-US" sz="1700" dirty="0"/>
              <a:t>approval is required prior to moving SSA data into production use in a cloud hosted infrastructure.</a:t>
            </a:r>
          </a:p>
          <a:p>
            <a:pPr marL="285750" indent="-285750">
              <a:buFont typeface="Arial" panose="020B0604020202020204" pitchFamily="34" charset="0"/>
              <a:buChar char="•"/>
            </a:pPr>
            <a:r>
              <a:rPr lang="en-US" sz="1700" b="1" dirty="0"/>
              <a:t>Conversion</a:t>
            </a:r>
          </a:p>
          <a:p>
            <a:pPr lvl="1">
              <a:buFont typeface="Arial" panose="020B0604020202020204" pitchFamily="34" charset="0"/>
              <a:buChar char="•"/>
            </a:pPr>
            <a:r>
              <a:rPr lang="en-US" sz="1700" dirty="0"/>
              <a:t>Continued elaboration of the Accenture / DXC approach to the CalWIN Data Conversion</a:t>
            </a:r>
          </a:p>
          <a:p>
            <a:pPr lvl="1">
              <a:buFont typeface="Arial" panose="020B0604020202020204" pitchFamily="34" charset="0"/>
              <a:buChar char="•"/>
            </a:pPr>
            <a:r>
              <a:rPr lang="en-US" sz="1700" dirty="0"/>
              <a:t>Began executing data mapping and build activities for both the C-IV and CalWIN data models to the CalSAWS target system</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11713-903A-084B-82BE-3381D15BC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19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Functional Design Points</a:t>
            </a:r>
          </a:p>
          <a:p>
            <a:r>
              <a:rPr lang="en-US" sz="2000" dirty="0"/>
              <a:t>Imaging </a:t>
            </a:r>
            <a:r>
              <a:rPr lang="en-US" sz="1800" dirty="0"/>
              <a:t>Completed all six regional Imaging Functional Design sessions </a:t>
            </a:r>
          </a:p>
          <a:p>
            <a:r>
              <a:rPr lang="en-US" sz="2000" dirty="0"/>
              <a:t>GA/GR</a:t>
            </a:r>
            <a:r>
              <a:rPr lang="en-US" sz="1800" dirty="0"/>
              <a:t> Functional Design sessions started on June 24</a:t>
            </a:r>
            <a:r>
              <a:rPr lang="en-US" sz="1800" baseline="30000" dirty="0"/>
              <a:t>th</a:t>
            </a:r>
            <a:r>
              <a:rPr lang="en-US" sz="1800" dirty="0"/>
              <a:t> </a:t>
            </a:r>
          </a:p>
          <a:p>
            <a:r>
              <a:rPr lang="en-US" sz="2000" dirty="0"/>
              <a:t>Task Management</a:t>
            </a:r>
            <a:r>
              <a:rPr lang="en-US" sz="1800" dirty="0"/>
              <a:t> Functional Design sessions started on June 24</a:t>
            </a:r>
            <a:r>
              <a:rPr lang="en-US" sz="1800" baseline="30000" dirty="0"/>
              <a:t>th</a:t>
            </a:r>
            <a:endParaRPr lang="en-US" sz="1800" dirty="0"/>
          </a:p>
          <a:p>
            <a:r>
              <a:rPr lang="en-US" sz="2000" dirty="0"/>
              <a:t>Non-State Forms </a:t>
            </a:r>
            <a:r>
              <a:rPr lang="en-US" sz="1800" dirty="0"/>
              <a:t>review and evaluation continues</a:t>
            </a:r>
          </a:p>
          <a:p>
            <a:r>
              <a:rPr lang="en-US" sz="2000" dirty="0"/>
              <a:t>Application Program Interfaces (APIs) </a:t>
            </a:r>
            <a:r>
              <a:rPr lang="en-US" sz="1800" dirty="0"/>
              <a:t>Planning continues </a:t>
            </a:r>
          </a:p>
          <a:p>
            <a:r>
              <a:rPr lang="en-US" sz="2000" dirty="0"/>
              <a:t>Ancillary System Conversion sessions </a:t>
            </a:r>
            <a:r>
              <a:rPr lang="en-US" sz="1800" dirty="0"/>
              <a:t>Planning continues </a:t>
            </a:r>
          </a:p>
          <a:p>
            <a:pPr marL="0" indent="0">
              <a:buFont typeface="Arial" panose="020B0604020202020204" pitchFamily="34" charset="0"/>
              <a:buNone/>
            </a:pPr>
            <a:endParaRPr lang="en-US" sz="1700" b="1" dirty="0"/>
          </a:p>
          <a:p>
            <a:pPr marL="285750" indent="-285750">
              <a:buFont typeface="Arial" panose="020B0604020202020204" pitchFamily="34" charset="0"/>
              <a:buChar char="•"/>
            </a:pPr>
            <a:r>
              <a:rPr lang="en-US" sz="1700" b="1" dirty="0"/>
              <a:t>PMO</a:t>
            </a:r>
          </a:p>
          <a:p>
            <a:pPr lvl="1">
              <a:buFont typeface="Arial" panose="020B0604020202020204" pitchFamily="34" charset="0"/>
              <a:buChar char="•"/>
            </a:pPr>
            <a:r>
              <a:rPr lang="en-US" sz="1700" dirty="0"/>
              <a:t>Submitted final set of LRS Agreement Exhibit W - Cloud Enablement &amp; Interim M&amp;O to OSI for State and Federal review.</a:t>
            </a:r>
          </a:p>
          <a:p>
            <a:pPr lvl="1">
              <a:buFont typeface="Arial" panose="020B0604020202020204" pitchFamily="34" charset="0"/>
              <a:buChar char="•"/>
            </a:pPr>
            <a:r>
              <a:rPr lang="en-US" sz="1700" dirty="0"/>
              <a:t>Completed draft CalSAWS Implementation Advance Planning Document Update (IAPDU) for State review</a:t>
            </a:r>
          </a:p>
          <a:p>
            <a:pPr lvl="1">
              <a:buFont typeface="Arial" panose="020B0604020202020204" pitchFamily="34" charset="0"/>
              <a:buChar char="•"/>
            </a:pPr>
            <a:r>
              <a:rPr lang="en-US" sz="1700" dirty="0"/>
              <a:t>Continued to scale and enhance CalSAWS Communications Management activities</a:t>
            </a:r>
          </a:p>
          <a:p>
            <a:pPr marL="285750" indent="-285750">
              <a:buFont typeface="Arial" panose="020B0604020202020204" pitchFamily="34" charset="0"/>
              <a:buChar char="•"/>
            </a:pPr>
            <a:r>
              <a:rPr lang="en-US" sz="1700" b="1" dirty="0"/>
              <a:t>Technical Architecture and Cloud Bridge</a:t>
            </a:r>
          </a:p>
          <a:p>
            <a:pPr lvl="1">
              <a:buFont typeface="Arial" panose="020B0604020202020204" pitchFamily="34" charset="0"/>
              <a:buChar char="•"/>
            </a:pPr>
            <a:r>
              <a:rPr lang="en-US" sz="1700" dirty="0"/>
              <a:t>Completed transfer of LRS WCC (forms) and Data Warehouse data migration to the AWS Cloud (non-production environment); Began to export C-IV data to Snowball</a:t>
            </a:r>
          </a:p>
          <a:p>
            <a:pPr lvl="1">
              <a:buFont typeface="Arial" panose="020B0604020202020204" pitchFamily="34" charset="0"/>
              <a:buChar char="•"/>
            </a:pPr>
            <a:r>
              <a:rPr lang="en-US" sz="1700" dirty="0"/>
              <a:t>Continued testing and fine tuning of Oracle parameters for Oracle 18c to determine opportunities for further performance enhancement </a:t>
            </a:r>
          </a:p>
          <a:p>
            <a:pPr lvl="1">
              <a:buFont typeface="Arial" panose="020B0604020202020204" pitchFamily="34" charset="0"/>
              <a:buChar char="•"/>
            </a:pPr>
            <a:r>
              <a:rPr lang="en-US" sz="1700" dirty="0">
                <a:solidFill>
                  <a:srgbClr val="000000"/>
                </a:solidFill>
              </a:rPr>
              <a:t>CDSS and DHCS completed review of the CalSAWS security documentation, and have submitted it to SSA for review.  SSA </a:t>
            </a:r>
            <a:r>
              <a:rPr lang="en-US" sz="1700" dirty="0"/>
              <a:t>approval is required prior to moving SSA data into production use in a cloud hosted infrastructure.</a:t>
            </a:r>
          </a:p>
          <a:p>
            <a:pPr marL="285750" indent="-285750">
              <a:buFont typeface="Arial" panose="020B0604020202020204" pitchFamily="34" charset="0"/>
              <a:buChar char="•"/>
            </a:pPr>
            <a:r>
              <a:rPr lang="en-US" sz="1700" b="1" dirty="0"/>
              <a:t>Conversion</a:t>
            </a:r>
          </a:p>
          <a:p>
            <a:pPr lvl="1">
              <a:buFont typeface="Arial" panose="020B0604020202020204" pitchFamily="34" charset="0"/>
              <a:buChar char="•"/>
            </a:pPr>
            <a:r>
              <a:rPr lang="en-US" sz="1700" dirty="0"/>
              <a:t>Continued elaboration of the Accenture / DXC approach to the CalWIN Data Conversion</a:t>
            </a:r>
          </a:p>
          <a:p>
            <a:pPr lvl="1">
              <a:buFont typeface="Arial" panose="020B0604020202020204" pitchFamily="34" charset="0"/>
              <a:buChar char="•"/>
            </a:pPr>
            <a:r>
              <a:rPr lang="en-US" sz="1700" dirty="0"/>
              <a:t>Began executing data mapping and build activities for both the C-IV and CalWIN data models to the CalSAWS target system</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11713-903A-084B-82BE-3381D15BC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354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rgbClr val="1A3292"/>
                </a:solidFill>
              </a:rPr>
              <a:t>The  CalSAWS Business Architecture was approved by the Consortium. The final requirement will be captured in the upcoming LRS Documentation updates.  </a:t>
            </a:r>
          </a:p>
          <a:p>
            <a:pPr marL="171450" indent="-171450">
              <a:buFont typeface="Arial" panose="020B0604020202020204" pitchFamily="34" charset="0"/>
              <a:buChar char="•"/>
            </a:pPr>
            <a:r>
              <a:rPr lang="en-US" sz="1200" dirty="0">
                <a:solidFill>
                  <a:srgbClr val="1A3292"/>
                </a:solidFill>
              </a:rPr>
              <a:t>We will monitor updates to the LRS Documentation toward the mitigation of Risk 216.</a:t>
            </a:r>
          </a:p>
          <a:p>
            <a:endParaRPr lang="en-US" dirty="0"/>
          </a:p>
        </p:txBody>
      </p:sp>
      <p:sp>
        <p:nvSpPr>
          <p:cNvPr id="4" name="Slide Number Placeholder 3"/>
          <p:cNvSpPr>
            <a:spLocks noGrp="1"/>
          </p:cNvSpPr>
          <p:nvPr>
            <p:ph type="sldNum" sz="quarter" idx="5"/>
          </p:nvPr>
        </p:nvSpPr>
        <p:spPr/>
        <p:txBody>
          <a:bodyPr/>
          <a:lstStyle/>
          <a:p>
            <a:fld id="{D2F11713-903A-084B-82BE-3381D15BC739}" type="slidenum">
              <a:rPr lang="en-US" smtClean="0"/>
              <a:t>24</a:t>
            </a:fld>
            <a:endParaRPr lang="en-US" dirty="0"/>
          </a:p>
        </p:txBody>
      </p:sp>
    </p:spTree>
    <p:extLst>
      <p:ext uri="{BB962C8B-B14F-4D97-AF65-F5344CB8AC3E}">
        <p14:creationId xmlns:p14="http://schemas.microsoft.com/office/powerpoint/2010/main" val="40774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rgbClr val="1A3292"/>
                </a:solidFill>
              </a:rPr>
              <a:t>The  CalSAWS Business Architecture was approved by the Consortium. The final requirement will be captured in the upcoming LRS Documentation updates.  </a:t>
            </a:r>
          </a:p>
          <a:p>
            <a:pPr marL="171450" indent="-171450">
              <a:buFont typeface="Arial" panose="020B0604020202020204" pitchFamily="34" charset="0"/>
              <a:buChar char="•"/>
            </a:pPr>
            <a:r>
              <a:rPr lang="en-US" sz="1200" dirty="0">
                <a:solidFill>
                  <a:srgbClr val="1A3292"/>
                </a:solidFill>
              </a:rPr>
              <a:t>We will monitor updates to the LRS Documentation toward the mitigation of Risk 216.</a:t>
            </a:r>
          </a:p>
          <a:p>
            <a:endParaRPr lang="en-US" dirty="0"/>
          </a:p>
        </p:txBody>
      </p:sp>
      <p:sp>
        <p:nvSpPr>
          <p:cNvPr id="4" name="Slide Number Placeholder 3"/>
          <p:cNvSpPr>
            <a:spLocks noGrp="1"/>
          </p:cNvSpPr>
          <p:nvPr>
            <p:ph type="sldNum" sz="quarter" idx="5"/>
          </p:nvPr>
        </p:nvSpPr>
        <p:spPr/>
        <p:txBody>
          <a:bodyPr/>
          <a:lstStyle/>
          <a:p>
            <a:fld id="{D2F11713-903A-084B-82BE-3381D15BC739}" type="slidenum">
              <a:rPr lang="en-US" smtClean="0"/>
              <a:t>25</a:t>
            </a:fld>
            <a:endParaRPr lang="en-US" dirty="0"/>
          </a:p>
        </p:txBody>
      </p:sp>
    </p:spTree>
    <p:extLst>
      <p:ext uri="{BB962C8B-B14F-4D97-AF65-F5344CB8AC3E}">
        <p14:creationId xmlns:p14="http://schemas.microsoft.com/office/powerpoint/2010/main" val="403645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rgbClr val="1A3292"/>
                </a:solidFill>
              </a:rPr>
              <a:t>The  CalSAWS Business Architecture was approved by the Consortium. The final requirement will be captured in the upcoming LRS Documentation updates.  </a:t>
            </a:r>
          </a:p>
          <a:p>
            <a:pPr marL="171450" indent="-171450">
              <a:buFont typeface="Arial" panose="020B0604020202020204" pitchFamily="34" charset="0"/>
              <a:buChar char="•"/>
            </a:pPr>
            <a:r>
              <a:rPr lang="en-US" sz="1200" dirty="0">
                <a:solidFill>
                  <a:srgbClr val="1A3292"/>
                </a:solidFill>
              </a:rPr>
              <a:t>We will monitor updates to the LRS Documentation toward the mitigation of Risk 216.</a:t>
            </a:r>
          </a:p>
          <a:p>
            <a:endParaRPr lang="en-US" dirty="0"/>
          </a:p>
        </p:txBody>
      </p:sp>
      <p:sp>
        <p:nvSpPr>
          <p:cNvPr id="4" name="Slide Number Placeholder 3"/>
          <p:cNvSpPr>
            <a:spLocks noGrp="1"/>
          </p:cNvSpPr>
          <p:nvPr>
            <p:ph type="sldNum" sz="quarter" idx="5"/>
          </p:nvPr>
        </p:nvSpPr>
        <p:spPr/>
        <p:txBody>
          <a:bodyPr/>
          <a:lstStyle/>
          <a:p>
            <a:fld id="{D2F11713-903A-084B-82BE-3381D15BC739}" type="slidenum">
              <a:rPr lang="en-US" smtClean="0"/>
              <a:t>26</a:t>
            </a:fld>
            <a:endParaRPr lang="en-US" dirty="0"/>
          </a:p>
        </p:txBody>
      </p:sp>
    </p:spTree>
    <p:extLst>
      <p:ext uri="{BB962C8B-B14F-4D97-AF65-F5344CB8AC3E}">
        <p14:creationId xmlns:p14="http://schemas.microsoft.com/office/powerpoint/2010/main" val="405155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F11713-903A-084B-82BE-3381D15BC739}" type="slidenum">
              <a:rPr lang="en-US" smtClean="0"/>
              <a:t>42</a:t>
            </a:fld>
            <a:endParaRPr lang="en-US" dirty="0"/>
          </a:p>
        </p:txBody>
      </p:sp>
    </p:spTree>
    <p:extLst>
      <p:ext uri="{BB962C8B-B14F-4D97-AF65-F5344CB8AC3E}">
        <p14:creationId xmlns:p14="http://schemas.microsoft.com/office/powerpoint/2010/main" val="170395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11713-903A-084B-82BE-3381D15BC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39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11713-903A-084B-82BE-3381D15BC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892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philosophicaldisquisitions.blogspot.com/2013/02/feedback.html"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231" y="5392305"/>
            <a:ext cx="2390967" cy="361627"/>
          </a:xfrm>
        </p:spPr>
        <p:txBody>
          <a:bodyPr anchor="t">
            <a:normAutofit/>
          </a:bodyPr>
          <a:lstStyle>
            <a:lvl1pPr algn="l">
              <a:defRPr sz="1400" b="0" cap="none" baseline="0">
                <a:solidFill>
                  <a:srgbClr val="204792"/>
                </a:solidFill>
              </a:defRPr>
            </a:lvl1pPr>
          </a:lstStyle>
          <a:p>
            <a:r>
              <a:rPr lang="en-US" dirty="0"/>
              <a:t>Click [Month DD, YYYY]</a:t>
            </a:r>
          </a:p>
        </p:txBody>
      </p:sp>
      <p:cxnSp>
        <p:nvCxnSpPr>
          <p:cNvPr id="11" name="Straight Connector 10"/>
          <p:cNvCxnSpPr>
            <a:cxnSpLocks/>
          </p:cNvCxnSpPr>
          <p:nvPr userDrawn="1"/>
        </p:nvCxnSpPr>
        <p:spPr>
          <a:xfrm>
            <a:off x="1937167" y="2967062"/>
            <a:ext cx="0" cy="199769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938717" y="292490"/>
            <a:ext cx="1550" cy="1593324"/>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1433694" y="5407362"/>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7"/>
          <p:cNvSpPr>
            <a:spLocks noGrp="1"/>
          </p:cNvSpPr>
          <p:nvPr>
            <p:ph type="body" sz="quarter" idx="12" hasCustomPrompt="1"/>
          </p:nvPr>
        </p:nvSpPr>
        <p:spPr>
          <a:xfrm>
            <a:off x="2108614" y="2184714"/>
            <a:ext cx="6608763" cy="460375"/>
          </a:xfrm>
        </p:spPr>
        <p:txBody>
          <a:bodyPr anchor="ctr">
            <a:normAutofit/>
          </a:bodyPr>
          <a:lstStyle>
            <a:lvl1pPr marL="0" indent="0">
              <a:buNone/>
              <a:defRPr sz="2000">
                <a:solidFill>
                  <a:srgbClr val="204792"/>
                </a:solidFill>
              </a:defRPr>
            </a:lvl1pPr>
          </a:lstStyle>
          <a:p>
            <a:pPr lvl="0"/>
            <a:r>
              <a:rPr lang="en-US" dirty="0"/>
              <a:t>Click to edit meeting title</a:t>
            </a:r>
          </a:p>
        </p:txBody>
      </p:sp>
      <p:sp>
        <p:nvSpPr>
          <p:cNvPr id="15" name="TextBox 14"/>
          <p:cNvSpPr txBox="1"/>
          <p:nvPr userDrawn="1"/>
        </p:nvSpPr>
        <p:spPr>
          <a:xfrm>
            <a:off x="333560" y="2170466"/>
            <a:ext cx="2031325" cy="461665"/>
          </a:xfrm>
          <a:prstGeom prst="rect">
            <a:avLst/>
          </a:prstGeom>
          <a:noFill/>
        </p:spPr>
        <p:txBody>
          <a:bodyPr wrap="none" rtlCol="0">
            <a:spAutoFit/>
          </a:bodyPr>
          <a:lstStyle/>
          <a:p>
            <a:r>
              <a:rPr lang="en-US" sz="2400" dirty="0">
                <a:solidFill>
                  <a:srgbClr val="204792"/>
                </a:solidFill>
                <a:latin typeface="Century Gothic"/>
                <a:cs typeface="Century Gothic"/>
              </a:rPr>
              <a:t>Cal</a:t>
            </a:r>
            <a:r>
              <a:rPr lang="en-US" sz="2400" b="1" dirty="0">
                <a:solidFill>
                  <a:srgbClr val="204792"/>
                </a:solidFill>
                <a:latin typeface="Century Gothic"/>
                <a:cs typeface="Century Gothic"/>
              </a:rPr>
              <a:t>SAWS</a:t>
            </a:r>
            <a:r>
              <a:rPr lang="en-US" sz="2400" dirty="0">
                <a:solidFill>
                  <a:srgbClr val="204792"/>
                </a:solidFill>
                <a:latin typeface="Century Gothic"/>
                <a:cs typeface="Century Gothic"/>
              </a:rPr>
              <a:t> | 	</a:t>
            </a:r>
          </a:p>
        </p:txBody>
      </p:sp>
      <p:sp>
        <p:nvSpPr>
          <p:cNvPr id="4" name="Rectangle 3"/>
          <p:cNvSpPr/>
          <p:nvPr userDrawn="1"/>
        </p:nvSpPr>
        <p:spPr>
          <a:xfrm>
            <a:off x="0" y="6469283"/>
            <a:ext cx="9155430" cy="4603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7D67A3BD-0C5D-4148-BB96-CF8E84489BC6}"/>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20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a:solidFill>
            <a:srgbClr val="88AF4B"/>
          </a:solidFill>
        </p:spPr>
        <p:txBody>
          <a:bodyPr anchor="b"/>
          <a:lstStyle>
            <a:lvl1pPr algn="l">
              <a:defRPr sz="2400"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solidFill>
                  <a:srgbClr val="2047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Rectangle 7"/>
          <p:cNvSpPr/>
          <p:nvPr userDrawn="1"/>
        </p:nvSpPr>
        <p:spPr>
          <a:xfrm>
            <a:off x="0" y="6480849"/>
            <a:ext cx="9144000" cy="407939"/>
          </a:xfrm>
          <a:prstGeom prst="rect">
            <a:avLst/>
          </a:prstGeom>
          <a:solidFill>
            <a:srgbClr val="1A3292"/>
          </a:solidFill>
          <a:ln>
            <a:solidFill>
              <a:srgbClr val="2047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284663" algn="l"/>
                <a:tab pos="8632825" algn="r"/>
              </a:tabLst>
            </a:pPr>
            <a:r>
              <a:rPr lang="en-US" sz="900" dirty="0">
                <a:latin typeface="Century Gothic"/>
                <a:cs typeface="Century Gothic"/>
              </a:rPr>
              <a:t>Cal</a:t>
            </a:r>
            <a:r>
              <a:rPr lang="en-US" sz="900" b="1" dirty="0">
                <a:latin typeface="Century Gothic"/>
                <a:cs typeface="Century Gothic"/>
              </a:rPr>
              <a:t>SAWS</a:t>
            </a:r>
            <a:r>
              <a:rPr lang="en-US" sz="900" dirty="0">
                <a:latin typeface="Century Gothic"/>
                <a:cs typeface="Century Gothic"/>
              </a:rPr>
              <a:t> | 		</a:t>
            </a:r>
            <a:fld id="{9177F060-00DB-0849-8EF9-977425B2C345}" type="slidenum">
              <a:rPr lang="en-US" sz="900" smtClean="0">
                <a:latin typeface="Century Gothic"/>
                <a:cs typeface="Century Gothic"/>
              </a:rPr>
              <a:pPr>
                <a:tabLst>
                  <a:tab pos="4284663" algn="l"/>
                  <a:tab pos="8632825" algn="r"/>
                </a:tabLst>
              </a:pPr>
              <a:t>‹#›</a:t>
            </a:fld>
            <a:endParaRPr lang="en-US" sz="900" dirty="0">
              <a:latin typeface="Century Gothic"/>
              <a:cs typeface="Century Gothic"/>
            </a:endParaRPr>
          </a:p>
        </p:txBody>
      </p:sp>
      <p:sp>
        <p:nvSpPr>
          <p:cNvPr id="10" name="TextBox 9"/>
          <p:cNvSpPr txBox="1"/>
          <p:nvPr userDrawn="1"/>
        </p:nvSpPr>
        <p:spPr>
          <a:xfrm>
            <a:off x="673852" y="6571288"/>
            <a:ext cx="6349775" cy="230832"/>
          </a:xfrm>
          <a:prstGeom prst="rect">
            <a:avLst/>
          </a:prstGeom>
          <a:noFill/>
          <a:ln>
            <a:solidFill>
              <a:srgbClr val="204792"/>
            </a:solidFill>
          </a:ln>
        </p:spPr>
        <p:txBody>
          <a:bodyPr wrap="square" rtlCol="0">
            <a:spAutoFit/>
          </a:bodyPr>
          <a:lstStyle/>
          <a:p>
            <a:r>
              <a:rPr lang="en-US" sz="900" b="1" dirty="0">
                <a:solidFill>
                  <a:schemeClr val="bg1"/>
                </a:solidFill>
                <a:latin typeface="Century Gothic"/>
                <a:cs typeface="Century Gothic"/>
              </a:rPr>
              <a:t>Click</a:t>
            </a:r>
            <a:r>
              <a:rPr lang="en-US" sz="900" b="1" baseline="0" dirty="0">
                <a:solidFill>
                  <a:schemeClr val="bg1"/>
                </a:solidFill>
                <a:latin typeface="Century Gothic"/>
                <a:cs typeface="Century Gothic"/>
              </a:rPr>
              <a:t> View &gt; </a:t>
            </a:r>
            <a:r>
              <a:rPr lang="en-US" sz="900" b="1" dirty="0">
                <a:solidFill>
                  <a:schemeClr val="bg1"/>
                </a:solidFill>
                <a:latin typeface="Century Gothic"/>
                <a:cs typeface="Century Gothic"/>
              </a:rPr>
              <a:t> Master</a:t>
            </a:r>
            <a:r>
              <a:rPr lang="en-US" sz="900" b="1" baseline="0" dirty="0">
                <a:solidFill>
                  <a:schemeClr val="bg1"/>
                </a:solidFill>
                <a:latin typeface="Century Gothic"/>
                <a:cs typeface="Century Gothic"/>
              </a:rPr>
              <a:t> &gt; </a:t>
            </a:r>
            <a:r>
              <a:rPr lang="en-US" sz="900" b="1" dirty="0">
                <a:solidFill>
                  <a:schemeClr val="bg1"/>
                </a:solidFill>
                <a:latin typeface="Century Gothic"/>
                <a:cs typeface="Century Gothic"/>
              </a:rPr>
              <a:t>Slide Master </a:t>
            </a:r>
            <a:r>
              <a:rPr lang="en-US" sz="900" b="1" baseline="0" dirty="0">
                <a:solidFill>
                  <a:schemeClr val="bg1"/>
                </a:solidFill>
                <a:latin typeface="Century Gothic"/>
                <a:cs typeface="Century Gothic"/>
              </a:rPr>
              <a:t> to change</a:t>
            </a:r>
            <a:r>
              <a:rPr lang="en-US" sz="900" b="1" dirty="0">
                <a:solidFill>
                  <a:schemeClr val="bg1"/>
                </a:solidFill>
                <a:latin typeface="Century Gothic"/>
                <a:cs typeface="Century Gothic"/>
              </a:rPr>
              <a:t> </a:t>
            </a:r>
          </a:p>
        </p:txBody>
      </p:sp>
    </p:spTree>
    <p:extLst>
      <p:ext uri="{BB962C8B-B14F-4D97-AF65-F5344CB8AC3E}">
        <p14:creationId xmlns:p14="http://schemas.microsoft.com/office/powerpoint/2010/main" val="268148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6494" y="4800600"/>
            <a:ext cx="5486400" cy="566738"/>
          </a:xfrm>
        </p:spPr>
        <p:txBody>
          <a:bodyPr anchor="b"/>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84649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46494" y="5367339"/>
            <a:ext cx="5486400" cy="804863"/>
          </a:xfrm>
        </p:spPr>
        <p:txBody>
          <a:bodyPr>
            <a:normAutofit/>
          </a:bodyPr>
          <a:lstStyle>
            <a:lvl1pPr marL="0" indent="0">
              <a:buNone/>
              <a:defRPr sz="1600">
                <a:solidFill>
                  <a:srgbClr val="2047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685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04"/>
            <a:ext cx="8229600" cy="5524782"/>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974243" cy="523220"/>
          </a:xfrm>
          <a:prstGeom prst="rect">
            <a:avLst/>
          </a:prstGeom>
          <a:noFill/>
        </p:spPr>
        <p:txBody>
          <a:bodyPr wrap="none" rtlCol="0">
            <a:spAutoFit/>
          </a:bodyPr>
          <a:lstStyle/>
          <a:p>
            <a:r>
              <a:rPr lang="en-US" sz="2800" dirty="0">
                <a:solidFill>
                  <a:srgbClr val="204792"/>
                </a:solidFill>
                <a:latin typeface="Century Gothic"/>
                <a:cs typeface="Century Gothic"/>
              </a:rPr>
              <a:t>Feedback</a:t>
            </a:r>
          </a:p>
        </p:txBody>
      </p:sp>
      <p:cxnSp>
        <p:nvCxnSpPr>
          <p:cNvPr id="8" name="Straight Connector 7"/>
          <p:cNvCxnSpPr/>
          <p:nvPr userDrawn="1"/>
        </p:nvCxnSpPr>
        <p:spPr>
          <a:xfrm>
            <a:off x="1077946" y="844126"/>
            <a:ext cx="0" cy="5143738"/>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 close up of a logo&#10;&#10;Description generated with high confidence">
            <a:extLst>
              <a:ext uri="{FF2B5EF4-FFF2-40B4-BE49-F238E27FC236}">
                <a16:creationId xmlns:a16="http://schemas.microsoft.com/office/drawing/2014/main" id="{173BBDA8-C3BD-4E31-B31F-6F1E953A8C2C}"/>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6638883" y="4229100"/>
            <a:ext cx="2591708" cy="2337521"/>
          </a:xfrm>
          <a:prstGeom prst="rect">
            <a:avLst/>
          </a:prstGeom>
        </p:spPr>
      </p:pic>
    </p:spTree>
    <p:extLst>
      <p:ext uri="{BB962C8B-B14F-4D97-AF65-F5344CB8AC3E}">
        <p14:creationId xmlns:p14="http://schemas.microsoft.com/office/powerpoint/2010/main" val="86821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04"/>
            <a:ext cx="8229600" cy="5557773"/>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995283" cy="523220"/>
          </a:xfrm>
          <a:prstGeom prst="rect">
            <a:avLst/>
          </a:prstGeom>
          <a:noFill/>
        </p:spPr>
        <p:txBody>
          <a:bodyPr wrap="none" rtlCol="0">
            <a:spAutoFit/>
          </a:bodyPr>
          <a:lstStyle/>
          <a:p>
            <a:r>
              <a:rPr lang="en-US" sz="2800" dirty="0">
                <a:solidFill>
                  <a:srgbClr val="204792"/>
                </a:solidFill>
                <a:latin typeface="Century Gothic"/>
                <a:cs typeface="Century Gothic"/>
              </a:rPr>
              <a:t>Next Steps</a:t>
            </a:r>
          </a:p>
        </p:txBody>
      </p:sp>
      <p:cxnSp>
        <p:nvCxnSpPr>
          <p:cNvPr id="8" name="Straight Connector 7"/>
          <p:cNvCxnSpPr>
            <a:cxnSpLocks/>
          </p:cNvCxnSpPr>
          <p:nvPr userDrawn="1"/>
        </p:nvCxnSpPr>
        <p:spPr>
          <a:xfrm>
            <a:off x="1077946" y="813594"/>
            <a:ext cx="0" cy="548768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B2E6440-3DFF-BE45-AD11-B993AED06746}"/>
              </a:ext>
            </a:extLst>
          </p:cNvPr>
          <p:cNvPicPr>
            <a:picLocks noChangeAspect="1"/>
          </p:cNvPicPr>
          <p:nvPr userDrawn="1"/>
        </p:nvPicPr>
        <p:blipFill rotWithShape="1">
          <a:blip r:embed="rId2">
            <a:clrChange>
              <a:clrFrom>
                <a:srgbClr val="FFFFFF"/>
              </a:clrFrom>
              <a:clrTo>
                <a:srgbClr val="FFFFFF">
                  <a:alpha val="0"/>
                </a:srgbClr>
              </a:clrTo>
            </a:clrChange>
          </a:blip>
          <a:srcRect b="38034"/>
          <a:stretch/>
        </p:blipFill>
        <p:spPr>
          <a:xfrm>
            <a:off x="5166360" y="5420237"/>
            <a:ext cx="3749040" cy="1140584"/>
          </a:xfrm>
          <a:prstGeom prst="rect">
            <a:avLst/>
          </a:prstGeom>
        </p:spPr>
      </p:pic>
    </p:spTree>
    <p:extLst>
      <p:ext uri="{BB962C8B-B14F-4D97-AF65-F5344CB8AC3E}">
        <p14:creationId xmlns:p14="http://schemas.microsoft.com/office/powerpoint/2010/main" val="300496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orridor-perspective-12322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 y="1693332"/>
            <a:ext cx="2981988" cy="3432848"/>
          </a:xfrm>
          <a:prstGeom prst="rect">
            <a:avLst/>
          </a:prstGeom>
        </p:spPr>
      </p:pic>
      <p:sp>
        <p:nvSpPr>
          <p:cNvPr id="4" name="Content Placeholder 3"/>
          <p:cNvSpPr>
            <a:spLocks noGrp="1"/>
          </p:cNvSpPr>
          <p:nvPr>
            <p:ph idx="1"/>
          </p:nvPr>
        </p:nvSpPr>
        <p:spPr>
          <a:xfrm>
            <a:off x="2976370" y="1693332"/>
            <a:ext cx="6167630" cy="3432848"/>
          </a:xfrm>
          <a:solidFill>
            <a:srgbClr val="1A3292"/>
          </a:solidFill>
          <a:ln>
            <a:noFill/>
          </a:ln>
          <a:effectLst/>
        </p:spPr>
        <p:txBody>
          <a:bodyPr>
            <a:normAutofit/>
          </a:bodyPr>
          <a:lstStyle>
            <a:lvl1pPr marL="0" marR="0" indent="0" algn="ctr" defTabSz="457200" rtl="0" eaLnBrk="1" fontAlgn="auto" latinLnBrk="0" hangingPunct="1">
              <a:lnSpc>
                <a:spcPct val="150000"/>
              </a:lnSpc>
              <a:spcBef>
                <a:spcPct val="20000"/>
              </a:spcBef>
              <a:spcAft>
                <a:spcPts val="0"/>
              </a:spcAft>
              <a:buClr>
                <a:srgbClr val="204792"/>
              </a:buClr>
              <a:buSzTx/>
              <a:buFont typeface="Wingdings" charset="2"/>
              <a:buNone/>
              <a:tabLst/>
              <a:defRPr sz="1400" b="0" baseline="0">
                <a:solidFill>
                  <a:srgbClr val="FFFFFF"/>
                </a:solidFill>
              </a:defRPr>
            </a:lvl1pPr>
          </a:lstStyle>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buNone/>
            </a:pPr>
            <a:r>
              <a:rPr lang="en-US" sz="1400" dirty="0">
                <a:solidFill>
                  <a:schemeClr val="bg1">
                    <a:lumMod val="85000"/>
                  </a:schemeClr>
                </a:solidFill>
                <a:latin typeface="Century Gothic"/>
                <a:cs typeface="Century Gothic"/>
              </a:rPr>
              <a:t>Click to add text</a:t>
            </a:r>
          </a:p>
          <a:p>
            <a:pPr marL="0" indent="0" algn="ctr">
              <a:buNone/>
            </a:pPr>
            <a:r>
              <a:rPr lang="en-US" sz="1400" dirty="0">
                <a:solidFill>
                  <a:schemeClr val="bg1">
                    <a:lumMod val="85000"/>
                  </a:schemeClr>
                </a:solidFill>
                <a:latin typeface="Century Gothic"/>
                <a:cs typeface="Century Gothic"/>
              </a:rPr>
              <a:t>Text text text Text text text Text text text </a:t>
            </a:r>
          </a:p>
          <a:p>
            <a:pPr marL="0" indent="0" algn="ctr">
              <a:buNone/>
            </a:pPr>
            <a:r>
              <a:rPr lang="en-US" sz="1400" dirty="0">
                <a:solidFill>
                  <a:schemeClr val="bg1">
                    <a:lumMod val="85000"/>
                  </a:schemeClr>
                </a:solidFill>
                <a:latin typeface="Century Gothic"/>
                <a:cs typeface="Century Gothic"/>
              </a:rPr>
              <a:t>Text text text Text text text </a:t>
            </a:r>
          </a:p>
          <a:p>
            <a:pPr marL="0" indent="0" algn="ctr">
              <a:buNone/>
            </a:pPr>
            <a:r>
              <a:rPr lang="en-US" sz="1400" dirty="0">
                <a:solidFill>
                  <a:schemeClr val="bg1">
                    <a:lumMod val="85000"/>
                  </a:schemeClr>
                </a:solidFill>
                <a:latin typeface="Century Gothic"/>
                <a:cs typeface="Century Gothic"/>
              </a:rPr>
              <a:t> </a:t>
            </a: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buNone/>
            </a:pPr>
            <a:r>
              <a:rPr lang="en-US" sz="1400" dirty="0">
                <a:solidFill>
                  <a:schemeClr val="bg1">
                    <a:lumMod val="85000"/>
                  </a:schemeClr>
                </a:solidFill>
                <a:latin typeface="Century Gothic"/>
                <a:cs typeface="Century Gothic"/>
              </a:rPr>
              <a:t>Text text text Text text text Text text text Text text text Text text</a:t>
            </a:r>
          </a:p>
          <a:p>
            <a:pPr marL="0" indent="0" algn="ctr">
              <a:buNone/>
            </a:pPr>
            <a:r>
              <a:rPr lang="en-US" sz="1400" dirty="0">
                <a:solidFill>
                  <a:schemeClr val="bg1">
                    <a:lumMod val="85000"/>
                  </a:schemeClr>
                </a:solidFill>
                <a:latin typeface="Century Gothic"/>
                <a:cs typeface="Century Gothic"/>
              </a:rPr>
              <a:t>Text text text Text text text </a:t>
            </a:r>
          </a:p>
          <a:p>
            <a:pPr marL="0" indent="0" algn="ctr">
              <a:buNone/>
            </a:pPr>
            <a:r>
              <a:rPr lang="en-US" sz="1400" dirty="0">
                <a:solidFill>
                  <a:schemeClr val="bg1">
                    <a:lumMod val="85000"/>
                  </a:schemeClr>
                </a:solidFill>
                <a:latin typeface="Century Gothic"/>
                <a:cs typeface="Century Gothic"/>
              </a:rPr>
              <a:t> </a:t>
            </a: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5" name="Rectangle 4"/>
          <p:cNvSpPr/>
          <p:nvPr userDrawn="1"/>
        </p:nvSpPr>
        <p:spPr>
          <a:xfrm>
            <a:off x="-5617" y="3017209"/>
            <a:ext cx="2975287" cy="661939"/>
          </a:xfrm>
          <a:prstGeom prst="rect">
            <a:avLst/>
          </a:prstGeom>
          <a:solidFill>
            <a:srgbClr val="88AF4B">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0" hasCustomPrompt="1"/>
          </p:nvPr>
        </p:nvSpPr>
        <p:spPr>
          <a:xfrm>
            <a:off x="0" y="3148013"/>
            <a:ext cx="2970213" cy="388937"/>
          </a:xfrm>
          <a:ln>
            <a:noFill/>
          </a:ln>
        </p:spPr>
        <p:txBody>
          <a:bodyPr>
            <a:normAutofit/>
          </a:bodyPr>
          <a:lstStyle>
            <a:lvl1pPr marL="0" indent="0" algn="ctr">
              <a:buNone/>
              <a:defRPr sz="1800" b="1">
                <a:solidFill>
                  <a:srgbClr val="FFFFFF"/>
                </a:solidFill>
              </a:defRPr>
            </a:lvl1pPr>
          </a:lstStyle>
          <a:p>
            <a:pPr lvl="0"/>
            <a:r>
              <a:rPr lang="en-US" dirty="0"/>
              <a:t>Key Point</a:t>
            </a:r>
          </a:p>
        </p:txBody>
      </p:sp>
      <p:sp>
        <p:nvSpPr>
          <p:cNvPr id="8" name="Title 1">
            <a:extLst>
              <a:ext uri="{FF2B5EF4-FFF2-40B4-BE49-F238E27FC236}">
                <a16:creationId xmlns:a16="http://schemas.microsoft.com/office/drawing/2014/main" id="{BCED8CB0-D1B4-BC44-B95F-754E5B7E2E5D}"/>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93246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p:txBody>
      </p:sp>
      <p:sp>
        <p:nvSpPr>
          <p:cNvPr id="4" name="Rectangle 3"/>
          <p:cNvSpPr/>
          <p:nvPr userDrawn="1"/>
        </p:nvSpPr>
        <p:spPr>
          <a:xfrm>
            <a:off x="0" y="2249789"/>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2400" dirty="0">
              <a:latin typeface="Century Gothic"/>
              <a:cs typeface="Century Gothic"/>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282" y="5361338"/>
            <a:ext cx="1447800" cy="820813"/>
          </a:xfrm>
          <a:prstGeom prst="rect">
            <a:avLst/>
          </a:prstGeom>
        </p:spPr>
      </p:pic>
      <p:sp>
        <p:nvSpPr>
          <p:cNvPr id="7" name="Oval 6"/>
          <p:cNvSpPr/>
          <p:nvPr userDrawn="1"/>
        </p:nvSpPr>
        <p:spPr>
          <a:xfrm>
            <a:off x="794354"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3310560" y="3122406"/>
            <a:ext cx="5553075" cy="1412880"/>
          </a:xfrm>
        </p:spPr>
        <p:txBody>
          <a:bodyPr>
            <a:noAutofit/>
          </a:bodyPr>
          <a:lstStyle>
            <a:lvl1pPr>
              <a:buClrTx/>
              <a:defRPr sz="1400" b="0">
                <a:solidFill>
                  <a:srgbClr val="FFFFFF"/>
                </a:solidFill>
              </a:defRPr>
            </a:lvl1pPr>
            <a:lvl2pPr>
              <a:buClrTx/>
              <a:defRPr sz="1400" b="0">
                <a:solidFill>
                  <a:srgbClr val="FFFFFF"/>
                </a:solidFill>
              </a:defRPr>
            </a:lvl2pPr>
            <a:lvl3pPr>
              <a:buClrTx/>
              <a:defRPr sz="1400" b="0">
                <a:solidFill>
                  <a:srgbClr val="FFFFFF"/>
                </a:solidFill>
              </a:defRPr>
            </a:lvl3pPr>
            <a:lvl4pPr>
              <a:buClrTx/>
              <a:defRPr sz="1400" b="0">
                <a:solidFill>
                  <a:srgbClr val="FFFFFF"/>
                </a:solidFill>
              </a:defRPr>
            </a:lvl4pPr>
            <a:lvl5pPr>
              <a:buClrTx/>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hasCustomPrompt="1"/>
          </p:nvPr>
        </p:nvSpPr>
        <p:spPr>
          <a:xfrm>
            <a:off x="3309938" y="2249789"/>
            <a:ext cx="5834062" cy="661686"/>
          </a:xfrm>
          <a:ln>
            <a:noFill/>
          </a:ln>
        </p:spPr>
        <p:txBody>
          <a:bodyPr anchor="ctr"/>
          <a:lstStyle>
            <a:lvl1pPr marL="0" indent="0">
              <a:buNone/>
              <a:defRPr>
                <a:solidFill>
                  <a:srgbClr val="FFFFFF"/>
                </a:solidFill>
              </a:defRPr>
            </a:lvl1pPr>
          </a:lstStyle>
          <a:p>
            <a:pPr lvl="0"/>
            <a:r>
              <a:rPr lang="en-US" dirty="0"/>
              <a:t>Divider Topic for CalWIN</a:t>
            </a:r>
          </a:p>
        </p:txBody>
      </p:sp>
    </p:spTree>
    <p:extLst>
      <p:ext uri="{BB962C8B-B14F-4D97-AF65-F5344CB8AC3E}">
        <p14:creationId xmlns:p14="http://schemas.microsoft.com/office/powerpoint/2010/main" val="157603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p:txBody>
      </p:sp>
      <p:sp>
        <p:nvSpPr>
          <p:cNvPr id="4" name="Rectangle 3"/>
          <p:cNvSpPr/>
          <p:nvPr userDrawn="1"/>
        </p:nvSpPr>
        <p:spPr>
          <a:xfrm>
            <a:off x="0" y="2249789"/>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2400" dirty="0">
              <a:latin typeface="Century Gothic"/>
              <a:cs typeface="Century Gothic"/>
            </a:endParaRPr>
          </a:p>
        </p:txBody>
      </p:sp>
      <p:sp>
        <p:nvSpPr>
          <p:cNvPr id="7" name="Oval 6"/>
          <p:cNvSpPr/>
          <p:nvPr userDrawn="1"/>
        </p:nvSpPr>
        <p:spPr>
          <a:xfrm>
            <a:off x="794354"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3310560" y="3122406"/>
            <a:ext cx="5553075" cy="1412880"/>
          </a:xfrm>
        </p:spPr>
        <p:txBody>
          <a:bodyPr>
            <a:noAutofit/>
          </a:bodyPr>
          <a:lstStyle>
            <a:lvl1pPr>
              <a:buClrTx/>
              <a:defRPr sz="1400" b="0">
                <a:solidFill>
                  <a:srgbClr val="FFFFFF"/>
                </a:solidFill>
              </a:defRPr>
            </a:lvl1pPr>
            <a:lvl2pPr>
              <a:buClrTx/>
              <a:defRPr sz="1400" b="0">
                <a:solidFill>
                  <a:srgbClr val="FFFFFF"/>
                </a:solidFill>
              </a:defRPr>
            </a:lvl2pPr>
            <a:lvl3pPr>
              <a:buClrTx/>
              <a:defRPr sz="1400" b="0">
                <a:solidFill>
                  <a:srgbClr val="FFFFFF"/>
                </a:solidFill>
              </a:defRPr>
            </a:lvl3pPr>
            <a:lvl4pPr>
              <a:buClrTx/>
              <a:defRPr sz="1400" b="0">
                <a:solidFill>
                  <a:srgbClr val="FFFFFF"/>
                </a:solidFill>
              </a:defRPr>
            </a:lvl4pPr>
            <a:lvl5pPr>
              <a:buClrTx/>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hasCustomPrompt="1"/>
          </p:nvPr>
        </p:nvSpPr>
        <p:spPr>
          <a:xfrm>
            <a:off x="3309938" y="2249789"/>
            <a:ext cx="5834062" cy="661686"/>
          </a:xfrm>
          <a:ln>
            <a:noFill/>
          </a:ln>
        </p:spPr>
        <p:txBody>
          <a:bodyPr anchor="ctr"/>
          <a:lstStyle>
            <a:lvl1pPr marL="0" indent="0">
              <a:buNone/>
              <a:defRPr>
                <a:solidFill>
                  <a:srgbClr val="FFFFFF"/>
                </a:solidFill>
              </a:defRPr>
            </a:lvl1pPr>
          </a:lstStyle>
          <a:p>
            <a:pPr lvl="0"/>
            <a:r>
              <a:rPr lang="en-US" dirty="0"/>
              <a:t>Divider Topic for CalACES</a:t>
            </a: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610403" y="5392042"/>
            <a:ext cx="1632585" cy="1261745"/>
          </a:xfrm>
          <a:prstGeom prst="rect">
            <a:avLst/>
          </a:prstGeom>
        </p:spPr>
      </p:pic>
    </p:spTree>
    <p:extLst>
      <p:ext uri="{BB962C8B-B14F-4D97-AF65-F5344CB8AC3E}">
        <p14:creationId xmlns:p14="http://schemas.microsoft.com/office/powerpoint/2010/main" val="3668208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by Side Green Boxes">
    <p:spTree>
      <p:nvGrpSpPr>
        <p:cNvPr id="1" name=""/>
        <p:cNvGrpSpPr/>
        <p:nvPr/>
      </p:nvGrpSpPr>
      <p:grpSpPr>
        <a:xfrm>
          <a:off x="0" y="0"/>
          <a:ext cx="0" cy="0"/>
          <a:chOff x="0" y="0"/>
          <a:chExt cx="0" cy="0"/>
        </a:xfrm>
      </p:grpSpPr>
      <p:sp>
        <p:nvSpPr>
          <p:cNvPr id="3" name="Content Placeholder 3"/>
          <p:cNvSpPr>
            <a:spLocks noGrp="1"/>
          </p:cNvSpPr>
          <p:nvPr>
            <p:ph idx="1"/>
          </p:nvPr>
        </p:nvSpPr>
        <p:spPr>
          <a:xfrm>
            <a:off x="5388258" y="1801087"/>
            <a:ext cx="3755742" cy="3432848"/>
          </a:xfrm>
          <a:solidFill>
            <a:srgbClr val="88AF4B"/>
          </a:solidFill>
          <a:ln>
            <a:solidFill>
              <a:srgbClr val="FFFFFF"/>
            </a:solidFill>
          </a:ln>
        </p:spPr>
        <p:txBody>
          <a:bodyPr>
            <a:normAutofit/>
          </a:bodyPr>
          <a:lstStyle>
            <a:lvl1pPr marL="0" indent="0" algn="ctr">
              <a:lnSpc>
                <a:spcPct val="150000"/>
              </a:lnSpc>
              <a:buFontTx/>
              <a:buNone/>
              <a:defRPr sz="1200">
                <a:solidFill>
                  <a:schemeClr val="bg1"/>
                </a:solidFill>
              </a:defRPr>
            </a:lvl1pPr>
          </a:lstStyle>
          <a:p>
            <a:pPr marL="0" indent="0" algn="ctr">
              <a:lnSpc>
                <a:spcPct val="150000"/>
              </a:lnSpc>
              <a:buNone/>
            </a:pPr>
            <a:r>
              <a:rPr lang="en-US" sz="1400" b="1" dirty="0">
                <a:solidFill>
                  <a:srgbClr val="262626"/>
                </a:solidFill>
                <a:latin typeface="Century Gothic"/>
                <a:cs typeface="Century Gothic"/>
              </a:rPr>
              <a:t>[Title]</a:t>
            </a:r>
          </a:p>
          <a:p>
            <a:pPr marL="0" indent="0" algn="ctr">
              <a:buNone/>
            </a:pPr>
            <a:endParaRPr lang="en-US" sz="1200" dirty="0">
              <a:solidFill>
                <a:srgbClr val="262626"/>
              </a:solidFill>
              <a:latin typeface="Century Gothic"/>
              <a:cs typeface="Century Gothic"/>
            </a:endParaRPr>
          </a:p>
          <a:p>
            <a:pPr marL="0" indent="0" algn="ctr">
              <a:buNone/>
            </a:pP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 text text text text </a:t>
            </a:r>
          </a:p>
          <a:p>
            <a:pPr marL="0" indent="0" algn="ctr">
              <a:buNone/>
            </a:pPr>
            <a:endParaRPr lang="en-US" sz="12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4" name="Content Placeholder 3"/>
          <p:cNvSpPr>
            <a:spLocks noGrp="1"/>
          </p:cNvSpPr>
          <p:nvPr>
            <p:ph idx="10"/>
          </p:nvPr>
        </p:nvSpPr>
        <p:spPr>
          <a:xfrm>
            <a:off x="0" y="1801087"/>
            <a:ext cx="3755742" cy="3432848"/>
          </a:xfrm>
          <a:solidFill>
            <a:srgbClr val="88AF4B"/>
          </a:solidFill>
          <a:ln>
            <a:noFill/>
          </a:ln>
        </p:spPr>
        <p:txBody>
          <a:bodyPr>
            <a:normAutofit/>
          </a:bodyPr>
          <a:lstStyle>
            <a:lvl1pPr marL="0" indent="0" algn="ctr">
              <a:lnSpc>
                <a:spcPct val="150000"/>
              </a:lnSpc>
              <a:buFontTx/>
              <a:buNone/>
              <a:defRPr sz="1200">
                <a:solidFill>
                  <a:schemeClr val="bg1"/>
                </a:solidFill>
              </a:defRPr>
            </a:lvl1pPr>
          </a:lstStyle>
          <a:p>
            <a:pPr marL="0" indent="0" algn="ctr">
              <a:lnSpc>
                <a:spcPct val="150000"/>
              </a:lnSpc>
              <a:buNone/>
            </a:pPr>
            <a:r>
              <a:rPr lang="en-US" sz="1400" b="1" dirty="0">
                <a:solidFill>
                  <a:srgbClr val="262626"/>
                </a:solidFill>
                <a:latin typeface="Century Gothic"/>
                <a:cs typeface="Century Gothic"/>
              </a:rPr>
              <a:t>[Title]</a:t>
            </a:r>
          </a:p>
          <a:p>
            <a:pPr marL="0" indent="0" algn="ctr">
              <a:buNone/>
            </a:pPr>
            <a:endParaRPr lang="en-US" sz="1200" dirty="0">
              <a:solidFill>
                <a:srgbClr val="262626"/>
              </a:solidFill>
              <a:latin typeface="Century Gothic"/>
              <a:cs typeface="Century Gothic"/>
            </a:endParaRPr>
          </a:p>
          <a:p>
            <a:pPr marL="0" indent="0" algn="ctr">
              <a:buNone/>
            </a:pP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 text text text text </a:t>
            </a:r>
          </a:p>
          <a:p>
            <a:pPr marL="0" indent="0" algn="ctr">
              <a:buNone/>
            </a:pPr>
            <a:endParaRPr lang="en-US" sz="12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5" name="Rectangle 4"/>
          <p:cNvSpPr/>
          <p:nvPr userDrawn="1"/>
        </p:nvSpPr>
        <p:spPr>
          <a:xfrm>
            <a:off x="3755742" y="1801087"/>
            <a:ext cx="1632516" cy="3432848"/>
          </a:xfrm>
          <a:prstGeom prst="rect">
            <a:avLst/>
          </a:prstGeom>
          <a:gradFill flip="none" rotWithShape="1">
            <a:gsLst>
              <a:gs pos="41000">
                <a:srgbClr val="FD7F32"/>
              </a:gs>
              <a:gs pos="96000">
                <a:schemeClr val="bg1"/>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1128968" y="2401451"/>
            <a:ext cx="1385552" cy="0"/>
          </a:xfrm>
          <a:prstGeom prst="line">
            <a:avLst/>
          </a:prstGeom>
          <a:ln>
            <a:solidFill>
              <a:schemeClr val="tx1">
                <a:lumMod val="85000"/>
                <a:lumOff val="15000"/>
              </a:schemeClr>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515674" y="2399602"/>
            <a:ext cx="1385552" cy="0"/>
          </a:xfrm>
          <a:prstGeom prst="line">
            <a:avLst/>
          </a:prstGeom>
          <a:ln>
            <a:solidFill>
              <a:srgbClr val="262626"/>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D3EA3B42-A985-3D4B-8E4B-2FA8974BA7BF}"/>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780157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0" y="0"/>
            <a:ext cx="4600575" cy="3421063"/>
          </a:xfrm>
        </p:spPr>
        <p:txBody>
          <a:bodyPr anchor="ctr">
            <a:normAutofit/>
          </a:bodyPr>
          <a:lstStyle>
            <a:lvl1pPr marL="0" indent="0" algn="ctr">
              <a:buFontTx/>
              <a:buNone/>
              <a:defRPr sz="1800"/>
            </a:lvl1pPr>
          </a:lstStyle>
          <a:p>
            <a:pPr marL="0" lvl="0" indent="0" algn="ctr">
              <a:buFontTx/>
              <a:buNone/>
            </a:pPr>
            <a:r>
              <a:rPr lang="en-US" dirty="0"/>
              <a:t>Click to edit text</a:t>
            </a:r>
          </a:p>
        </p:txBody>
      </p:sp>
      <p:sp>
        <p:nvSpPr>
          <p:cNvPr id="6" name="Content Placeholder 5"/>
          <p:cNvSpPr>
            <a:spLocks noGrp="1"/>
          </p:cNvSpPr>
          <p:nvPr>
            <p:ph sz="quarter" idx="11"/>
          </p:nvPr>
        </p:nvSpPr>
        <p:spPr>
          <a:xfrm>
            <a:off x="4600575" y="0"/>
            <a:ext cx="4543425" cy="3421063"/>
          </a:xfrm>
          <a:solidFill>
            <a:srgbClr val="88AF4B"/>
          </a:solidFill>
        </p:spPr>
        <p:txBody>
          <a:bodyPr vert="horz" lIns="91440" tIns="45720" rIns="91440" bIns="45720" rtlCol="0" anchor="ctr">
            <a:normAutofit/>
          </a:bodyPr>
          <a:lstStyle>
            <a:lvl1pPr>
              <a:buFontTx/>
              <a:buNone/>
              <a:defRPr lang="en-US" sz="1200" b="1" smtClean="0">
                <a:solidFill>
                  <a:schemeClr val="tx1">
                    <a:lumMod val="65000"/>
                    <a:lumOff val="35000"/>
                  </a:schemeClr>
                </a:solidFill>
              </a:defRPr>
            </a:lvl1pPr>
            <a:lvl2pPr>
              <a:defRPr lang="en-US" sz="1100" smtClean="0"/>
            </a:lvl2pPr>
            <a:lvl3pPr>
              <a:defRPr lang="en-US" sz="1100" smtClean="0"/>
            </a:lvl3pPr>
            <a:lvl4pPr>
              <a:defRPr lang="en-US" sz="1100" smtClean="0"/>
            </a:lvl4pPr>
            <a:lvl5pPr>
              <a:defRPr lang="en-US" sz="1100"/>
            </a:lvl5pPr>
          </a:lstStyle>
          <a:p>
            <a:pPr marL="0" lvl="0" indent="0" algn="ctr">
              <a:buFontTx/>
              <a:buNone/>
            </a:pPr>
            <a:r>
              <a:rPr lang="en-US" dirty="0"/>
              <a:t>Click to edit Master text styles</a:t>
            </a:r>
          </a:p>
        </p:txBody>
      </p:sp>
      <p:sp>
        <p:nvSpPr>
          <p:cNvPr id="8" name="Content Placeholder 7"/>
          <p:cNvSpPr>
            <a:spLocks noGrp="1"/>
          </p:cNvSpPr>
          <p:nvPr>
            <p:ph sz="quarter" idx="12" hasCustomPrompt="1"/>
          </p:nvPr>
        </p:nvSpPr>
        <p:spPr>
          <a:xfrm>
            <a:off x="0" y="3434021"/>
            <a:ext cx="4600575" cy="3019425"/>
          </a:xfrm>
          <a:solidFill>
            <a:srgbClr val="88AF4B"/>
          </a:solidFill>
          <a:ln>
            <a:noFill/>
          </a:ln>
          <a:effectLst/>
        </p:spPr>
        <p:txBody>
          <a:bodyPr anchor="ctr">
            <a:normAutofit/>
          </a:bodyPr>
          <a:lstStyle>
            <a:lvl1pPr marL="0" indent="0" algn="ctr">
              <a:buFontTx/>
              <a:buNone/>
              <a:defRPr sz="1200" b="1">
                <a:solidFill>
                  <a:schemeClr val="tx1">
                    <a:lumMod val="65000"/>
                    <a:lumOff val="35000"/>
                  </a:schemeClr>
                </a:solidFill>
              </a:defRPr>
            </a:lvl1pPr>
            <a:lvl2pPr marL="457200" indent="0" algn="ctr">
              <a:buFontTx/>
              <a:buNone/>
              <a:defRPr sz="1100"/>
            </a:lvl2pPr>
            <a:lvl3pPr marL="914400" indent="0" algn="ctr">
              <a:buFontTx/>
              <a:buNone/>
              <a:defRPr sz="1100"/>
            </a:lvl3pPr>
            <a:lvl4pPr marL="1371600" indent="0" algn="ctr">
              <a:buFontTx/>
              <a:buNone/>
              <a:defRPr sz="1100"/>
            </a:lvl4pPr>
            <a:lvl5pPr marL="1828800" indent="0" algn="ctr">
              <a:buFontTx/>
              <a:buNone/>
              <a:defRPr sz="1100"/>
            </a:lvl5pPr>
          </a:lstStyle>
          <a:p>
            <a:pPr lvl="0"/>
            <a:r>
              <a:rPr lang="en-US" dirty="0"/>
              <a:t>Click to edit text</a:t>
            </a:r>
          </a:p>
        </p:txBody>
      </p:sp>
      <p:sp>
        <p:nvSpPr>
          <p:cNvPr id="10" name="Content Placeholder 9"/>
          <p:cNvSpPr>
            <a:spLocks noGrp="1"/>
          </p:cNvSpPr>
          <p:nvPr>
            <p:ph sz="quarter" idx="13" hasCustomPrompt="1"/>
          </p:nvPr>
        </p:nvSpPr>
        <p:spPr>
          <a:xfrm>
            <a:off x="4600575" y="3421063"/>
            <a:ext cx="4543425" cy="3019425"/>
          </a:xfrm>
        </p:spPr>
        <p:txBody>
          <a:bodyPr vert="horz" lIns="91440" tIns="45720" rIns="91440" bIns="45720" rtlCol="0" anchor="ctr">
            <a:normAutofit/>
          </a:bodyPr>
          <a:lstStyle>
            <a:lvl1pPr algn="ctr">
              <a:buFontTx/>
              <a:buNone/>
              <a:defRPr lang="en-US" sz="1800" dirty="0" smtClean="0"/>
            </a:lvl1pPr>
          </a:lstStyle>
          <a:p>
            <a:pPr marL="0" lvl="0" indent="0" algn="ctr">
              <a:buFontTx/>
              <a:buNone/>
            </a:pPr>
            <a:r>
              <a:rPr lang="en-US" dirty="0"/>
              <a:t>Click to edit text</a:t>
            </a:r>
          </a:p>
        </p:txBody>
      </p:sp>
    </p:spTree>
    <p:extLst>
      <p:ext uri="{BB962C8B-B14F-4D97-AF65-F5344CB8AC3E}">
        <p14:creationId xmlns:p14="http://schemas.microsoft.com/office/powerpoint/2010/main" val="3565029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ocks - Blue with Arrow">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667250" y="0"/>
            <a:ext cx="4235450" cy="6249988"/>
          </a:xfrm>
          <a:solidFill>
            <a:srgbClr val="204792"/>
          </a:solidFill>
        </p:spPr>
        <p:txBody>
          <a:bodyPr anchor="ctr"/>
          <a:lstStyle>
            <a:lvl1pPr marL="0" indent="0" algn="ct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2" name="Title 1"/>
          <p:cNvSpPr>
            <a:spLocks noGrp="1"/>
          </p:cNvSpPr>
          <p:nvPr>
            <p:ph type="title"/>
          </p:nvPr>
        </p:nvSpPr>
        <p:spPr>
          <a:xfrm>
            <a:off x="457200" y="112506"/>
            <a:ext cx="4209415" cy="988921"/>
          </a:xfrm>
        </p:spPr>
        <p:txBody>
          <a:bodyPr/>
          <a:lstStyle/>
          <a:p>
            <a:r>
              <a:rPr lang="en-US" dirty="0"/>
              <a:t>Click to edit Master title style</a:t>
            </a:r>
          </a:p>
        </p:txBody>
      </p:sp>
      <p:sp>
        <p:nvSpPr>
          <p:cNvPr id="3" name="Content Placeholder 3"/>
          <p:cNvSpPr>
            <a:spLocks noGrp="1"/>
          </p:cNvSpPr>
          <p:nvPr>
            <p:ph idx="1"/>
          </p:nvPr>
        </p:nvSpPr>
        <p:spPr>
          <a:xfrm>
            <a:off x="457200" y="1218048"/>
            <a:ext cx="4209415" cy="5031891"/>
          </a:xfrm>
        </p:spPr>
        <p:txBody>
          <a:bodyPr>
            <a:normAutofit/>
          </a:bodyPr>
          <a:lstStyle/>
          <a:p>
            <a:r>
              <a:rPr lang="en-US" sz="1800" dirty="0">
                <a:latin typeface="Century Gothic"/>
                <a:cs typeface="Century Gothic"/>
              </a:rPr>
              <a:t>Text text text</a:t>
            </a:r>
          </a:p>
        </p:txBody>
      </p:sp>
    </p:spTree>
    <p:extLst>
      <p:ext uri="{BB962C8B-B14F-4D97-AF65-F5344CB8AC3E}">
        <p14:creationId xmlns:p14="http://schemas.microsoft.com/office/powerpoint/2010/main" val="57628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11" name="Straight Connector 10"/>
          <p:cNvCxnSpPr/>
          <p:nvPr userDrawn="1"/>
        </p:nvCxnSpPr>
        <p:spPr>
          <a:xfrm>
            <a:off x="1937167" y="292490"/>
            <a:ext cx="0" cy="467226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1433694" y="5407362"/>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2" hasCustomPrompt="1"/>
          </p:nvPr>
        </p:nvSpPr>
        <p:spPr>
          <a:xfrm>
            <a:off x="3122127" y="3067712"/>
            <a:ext cx="5775747" cy="1832253"/>
          </a:xfrm>
        </p:spPr>
        <p:txBody>
          <a:bodyPr anchor="ctr">
            <a:normAutofit/>
          </a:bodyPr>
          <a:lstStyle>
            <a:lvl1pPr marL="0" indent="0">
              <a:buNone/>
              <a:defRPr sz="2800" b="1">
                <a:solidFill>
                  <a:srgbClr val="204792"/>
                </a:solidFill>
              </a:defRPr>
            </a:lvl1pPr>
          </a:lstStyle>
          <a:p>
            <a:pPr lvl="0"/>
            <a:r>
              <a:rPr lang="en-US" dirty="0"/>
              <a:t>Click to edit section title</a:t>
            </a:r>
          </a:p>
        </p:txBody>
      </p:sp>
      <p:sp>
        <p:nvSpPr>
          <p:cNvPr id="21" name="Rectangle 20"/>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5F2DC139-1DB5-324A-B7C5-C91601E1DB3C}"/>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034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1524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hasCustomPrompt="1"/>
          </p:nvPr>
        </p:nvSpPr>
        <p:spPr>
          <a:xfrm>
            <a:off x="137160" y="1274684"/>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5" name="Oval 4"/>
          <p:cNvSpPr/>
          <p:nvPr userDrawn="1"/>
        </p:nvSpPr>
        <p:spPr>
          <a:xfrm>
            <a:off x="2607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userDrawn="1"/>
        </p:nvSpPr>
        <p:spPr>
          <a:xfrm>
            <a:off x="341555"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preferRelativeResize="0">
            <a:picLocks/>
          </p:cNvPicPr>
          <p:nvPr userDrawn="1"/>
        </p:nvPicPr>
        <p:blipFill>
          <a:blip r:embed="rId2"/>
          <a:stretch>
            <a:fillRect/>
          </a:stretch>
        </p:blipFill>
        <p:spPr>
          <a:xfrm>
            <a:off x="421039" y="3749081"/>
            <a:ext cx="1504529" cy="1507727"/>
          </a:xfrm>
          <a:prstGeom prst="ellipse">
            <a:avLst/>
          </a:prstGeom>
        </p:spPr>
      </p:pic>
      <p:pic>
        <p:nvPicPr>
          <p:cNvPr id="11" name="Picture 10"/>
          <p:cNvPicPr preferRelativeResize="0">
            <a:picLocks/>
          </p:cNvPicPr>
          <p:nvPr userDrawn="1"/>
        </p:nvPicPr>
        <p:blipFill rotWithShape="1">
          <a:blip r:embed="rId3"/>
          <a:srcRect l="45037" r="21993" b="45160"/>
          <a:stretch/>
        </p:blipFill>
        <p:spPr>
          <a:xfrm>
            <a:off x="2682148" y="3733428"/>
            <a:ext cx="1512818" cy="1512818"/>
          </a:xfrm>
          <a:prstGeom prst="ellipse">
            <a:avLst/>
          </a:prstGeom>
        </p:spPr>
      </p:pic>
      <p:sp>
        <p:nvSpPr>
          <p:cNvPr id="14" name="Oval 13"/>
          <p:cNvSpPr/>
          <p:nvPr userDrawn="1"/>
        </p:nvSpPr>
        <p:spPr>
          <a:xfrm>
            <a:off x="706192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4"/>
          <a:stretch>
            <a:fillRect/>
          </a:stretch>
        </p:blipFill>
        <p:spPr>
          <a:xfrm>
            <a:off x="7141860" y="3703931"/>
            <a:ext cx="1499612" cy="1570093"/>
          </a:xfrm>
          <a:prstGeom prst="ellipse">
            <a:avLst/>
          </a:prstGeom>
        </p:spPr>
      </p:pic>
      <p:sp>
        <p:nvSpPr>
          <p:cNvPr id="21" name="Content Placeholder 20"/>
          <p:cNvSpPr>
            <a:spLocks noGrp="1"/>
          </p:cNvSpPr>
          <p:nvPr>
            <p:ph sz="quarter" idx="12" hasCustomPrompt="1"/>
          </p:nvPr>
        </p:nvSpPr>
        <p:spPr>
          <a:xfrm>
            <a:off x="560796" y="5569282"/>
            <a:ext cx="1273331" cy="313358"/>
          </a:xfrm>
        </p:spPr>
        <p:txBody>
          <a:bodyPr>
            <a:noAutofit/>
          </a:bodyPr>
          <a:lstStyle>
            <a:lvl1pPr marL="0" indent="0" algn="ctr">
              <a:buFontTx/>
              <a:buNone/>
              <a:defRPr sz="16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Title</a:t>
            </a:r>
          </a:p>
        </p:txBody>
      </p:sp>
      <p:sp>
        <p:nvSpPr>
          <p:cNvPr id="23" name="Content Placeholder 22"/>
          <p:cNvSpPr>
            <a:spLocks noGrp="1"/>
          </p:cNvSpPr>
          <p:nvPr>
            <p:ph sz="quarter" idx="13" hasCustomPrompt="1"/>
          </p:nvPr>
        </p:nvSpPr>
        <p:spPr>
          <a:xfrm>
            <a:off x="276369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7340803" y="5569282"/>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p:nvPr>
        </p:nvSpPr>
        <p:spPr>
          <a:xfrm>
            <a:off x="292259" y="63021"/>
            <a:ext cx="8631129" cy="429139"/>
          </a:xfrm>
        </p:spPr>
        <p:txBody>
          <a:bodyPr/>
          <a:lstStyle>
            <a:lvl1pPr>
              <a:defRPr/>
            </a:lvl1pPr>
          </a:lstStyle>
          <a:p>
            <a:endParaRPr lang="en-US" dirty="0"/>
          </a:p>
        </p:txBody>
      </p:sp>
      <p:sp>
        <p:nvSpPr>
          <p:cNvPr id="18" name="Content Placeholder 3">
            <a:extLst>
              <a:ext uri="{FF2B5EF4-FFF2-40B4-BE49-F238E27FC236}">
                <a16:creationId xmlns:a16="http://schemas.microsoft.com/office/drawing/2014/main" id="{18F2CAF4-B499-4C42-8C9B-F570208623D2}"/>
              </a:ext>
            </a:extLst>
          </p:cNvPr>
          <p:cNvSpPr>
            <a:spLocks noGrp="1"/>
          </p:cNvSpPr>
          <p:nvPr>
            <p:ph idx="15" hasCustomPrompt="1"/>
          </p:nvPr>
        </p:nvSpPr>
        <p:spPr>
          <a:xfrm>
            <a:off x="2447811"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22" name="Content Placeholder 22">
            <a:extLst>
              <a:ext uri="{FF2B5EF4-FFF2-40B4-BE49-F238E27FC236}">
                <a16:creationId xmlns:a16="http://schemas.microsoft.com/office/drawing/2014/main" id="{D70D6B20-DD9B-4178-A7A6-A27CEACF2E6A}"/>
              </a:ext>
            </a:extLst>
          </p:cNvPr>
          <p:cNvSpPr>
            <a:spLocks noGrp="1"/>
          </p:cNvSpPr>
          <p:nvPr>
            <p:ph sz="quarter" idx="16" hasCustomPrompt="1"/>
          </p:nvPr>
        </p:nvSpPr>
        <p:spPr>
          <a:xfrm>
            <a:off x="5147586" y="5572142"/>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4" name="Content Placeholder 3">
            <a:extLst>
              <a:ext uri="{FF2B5EF4-FFF2-40B4-BE49-F238E27FC236}">
                <a16:creationId xmlns:a16="http://schemas.microsoft.com/office/drawing/2014/main" id="{464D9ECD-8831-45A1-AD97-F275BF0B1E84}"/>
              </a:ext>
            </a:extLst>
          </p:cNvPr>
          <p:cNvSpPr>
            <a:spLocks noGrp="1"/>
          </p:cNvSpPr>
          <p:nvPr>
            <p:ph idx="17" hasCustomPrompt="1"/>
          </p:nvPr>
        </p:nvSpPr>
        <p:spPr>
          <a:xfrm>
            <a:off x="4713499"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28" name="Content Placeholder 3">
            <a:extLst>
              <a:ext uri="{FF2B5EF4-FFF2-40B4-BE49-F238E27FC236}">
                <a16:creationId xmlns:a16="http://schemas.microsoft.com/office/drawing/2014/main" id="{55702223-A697-4FEF-A2E0-F65CCE2E7501}"/>
              </a:ext>
            </a:extLst>
          </p:cNvPr>
          <p:cNvSpPr>
            <a:spLocks noGrp="1"/>
          </p:cNvSpPr>
          <p:nvPr>
            <p:ph idx="19" hasCustomPrompt="1"/>
          </p:nvPr>
        </p:nvSpPr>
        <p:spPr>
          <a:xfrm>
            <a:off x="6940744"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30" name="Oval 29">
            <a:extLst>
              <a:ext uri="{FF2B5EF4-FFF2-40B4-BE49-F238E27FC236}">
                <a16:creationId xmlns:a16="http://schemas.microsoft.com/office/drawing/2014/main" id="{7A7EA64F-7578-4ABA-B341-2A9BB3E0C1AB}"/>
              </a:ext>
            </a:extLst>
          </p:cNvPr>
          <p:cNvSpPr/>
          <p:nvPr userDrawn="1"/>
        </p:nvSpPr>
        <p:spPr>
          <a:xfrm>
            <a:off x="494356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3B75CD36-B053-4DCD-993E-9583B0D0E17C}"/>
              </a:ext>
            </a:extLst>
          </p:cNvPr>
          <p:cNvPicPr preferRelativeResize="0">
            <a:picLocks/>
          </p:cNvPicPr>
          <p:nvPr userDrawn="1"/>
        </p:nvPicPr>
        <p:blipFill>
          <a:blip r:embed="rId4"/>
          <a:stretch>
            <a:fillRect/>
          </a:stretch>
        </p:blipFill>
        <p:spPr>
          <a:xfrm>
            <a:off x="5023500" y="3734456"/>
            <a:ext cx="1499612" cy="1499613"/>
          </a:xfrm>
          <a:prstGeom prst="ellipse">
            <a:avLst/>
          </a:prstGeom>
        </p:spPr>
      </p:pic>
    </p:spTree>
    <p:extLst>
      <p:ext uri="{BB962C8B-B14F-4D97-AF65-F5344CB8AC3E}">
        <p14:creationId xmlns:p14="http://schemas.microsoft.com/office/powerpoint/2010/main" val="125034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hasCustomPrompt="1"/>
          </p:nvPr>
        </p:nvSpPr>
        <p:spPr>
          <a:xfrm>
            <a:off x="457200" y="1242917"/>
            <a:ext cx="2352390" cy="4397975"/>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5" name="Oval 4"/>
          <p:cNvSpPr/>
          <p:nvPr userDrawn="1"/>
        </p:nvSpPr>
        <p:spPr>
          <a:xfrm>
            <a:off x="3750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userDrawn="1"/>
        </p:nvSpPr>
        <p:spPr>
          <a:xfrm>
            <a:off x="570155"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preferRelativeResize="0">
            <a:picLocks/>
          </p:cNvPicPr>
          <p:nvPr userDrawn="1"/>
        </p:nvPicPr>
        <p:blipFill>
          <a:blip r:embed="rId2"/>
          <a:stretch>
            <a:fillRect/>
          </a:stretch>
        </p:blipFill>
        <p:spPr>
          <a:xfrm>
            <a:off x="649639" y="3749081"/>
            <a:ext cx="1504529" cy="1507727"/>
          </a:xfrm>
          <a:prstGeom prst="ellipse">
            <a:avLst/>
          </a:prstGeom>
        </p:spPr>
      </p:pic>
      <p:pic>
        <p:nvPicPr>
          <p:cNvPr id="11" name="Picture 10"/>
          <p:cNvPicPr preferRelativeResize="0">
            <a:picLocks/>
          </p:cNvPicPr>
          <p:nvPr userDrawn="1"/>
        </p:nvPicPr>
        <p:blipFill rotWithShape="1">
          <a:blip r:embed="rId3"/>
          <a:srcRect l="45037" r="21993" b="45160"/>
          <a:stretch/>
        </p:blipFill>
        <p:spPr>
          <a:xfrm>
            <a:off x="3825148" y="3718188"/>
            <a:ext cx="1512818" cy="1512818"/>
          </a:xfrm>
          <a:prstGeom prst="ellipse">
            <a:avLst/>
          </a:prstGeom>
        </p:spPr>
      </p:pic>
      <p:sp>
        <p:nvSpPr>
          <p:cNvPr id="14" name="Oval 13"/>
          <p:cNvSpPr/>
          <p:nvPr userDrawn="1"/>
        </p:nvSpPr>
        <p:spPr>
          <a:xfrm>
            <a:off x="674188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4"/>
          <a:stretch>
            <a:fillRect/>
          </a:stretch>
        </p:blipFill>
        <p:spPr>
          <a:xfrm>
            <a:off x="6821820" y="3734456"/>
            <a:ext cx="1499612" cy="1499613"/>
          </a:xfrm>
          <a:prstGeom prst="ellipse">
            <a:avLst/>
          </a:prstGeom>
        </p:spPr>
      </p:pic>
      <p:sp>
        <p:nvSpPr>
          <p:cNvPr id="17" name="Content Placeholder 16"/>
          <p:cNvSpPr>
            <a:spLocks noGrp="1"/>
          </p:cNvSpPr>
          <p:nvPr>
            <p:ph sz="quarter" idx="10" hasCustomPrompt="1"/>
          </p:nvPr>
        </p:nvSpPr>
        <p:spPr>
          <a:xfrm>
            <a:off x="3391773"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19" name="Content Placeholder 18"/>
          <p:cNvSpPr>
            <a:spLocks noGrp="1"/>
          </p:cNvSpPr>
          <p:nvPr>
            <p:ph sz="quarter" idx="11" hasCustomPrompt="1"/>
          </p:nvPr>
        </p:nvSpPr>
        <p:spPr>
          <a:xfrm>
            <a:off x="6303887" y="1243013"/>
            <a:ext cx="2352739" cy="4297362"/>
          </a:xfr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
                <a:srgbClr val="204792"/>
              </a:buClr>
              <a:buSzTx/>
              <a:buFontTx/>
              <a:buNone/>
              <a:tabLst/>
              <a:defRPr lang="en-US" sz="1600" smtClean="0">
                <a:solidFill>
                  <a:srgbClr val="204792"/>
                </a:solidFill>
              </a:defRPr>
            </a:lvl1pPr>
            <a:lvl2pPr>
              <a:defRPr lang="en-US" smtClean="0"/>
            </a:lvl2pPr>
            <a:lvl3pPr>
              <a:defRPr lang="en-US" smtClean="0"/>
            </a:lvl3pPr>
            <a:lvl4pPr>
              <a:defRPr lang="en-US" smtClean="0"/>
            </a:lvl4pPr>
            <a:lvl5pPr>
              <a:defRPr lang="en-US"/>
            </a:lvl5pPr>
          </a:lstStyle>
          <a:p>
            <a:pPr marL="0" lvl="0" indent="0">
              <a:buFontTx/>
              <a:buNone/>
            </a:pPr>
            <a:r>
              <a:rPr lang="en-US" dirty="0"/>
              <a:t>[Name]</a:t>
            </a:r>
          </a:p>
          <a:p>
            <a:pPr marL="0" marR="0" lvl="0" indent="0" algn="l" defTabSz="457200" rtl="0" eaLnBrk="1" fontAlgn="auto" latinLnBrk="0" hangingPunct="1">
              <a:lnSpc>
                <a:spcPct val="100000"/>
              </a:lnSpc>
              <a:spcBef>
                <a:spcPct val="20000"/>
              </a:spcBef>
              <a:spcAft>
                <a:spcPts val="0"/>
              </a:spcAft>
              <a:buClr>
                <a:srgbClr val="204792"/>
              </a:buClr>
              <a:buSzTx/>
              <a:buFontTx/>
              <a:buNone/>
              <a:tabLst/>
              <a:defRPr/>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1" name="Content Placeholder 20"/>
          <p:cNvSpPr>
            <a:spLocks noGrp="1"/>
          </p:cNvSpPr>
          <p:nvPr>
            <p:ph sz="quarter" idx="12" hasCustomPrompt="1"/>
          </p:nvPr>
        </p:nvSpPr>
        <p:spPr>
          <a:xfrm>
            <a:off x="880836" y="5598190"/>
            <a:ext cx="1273331" cy="281910"/>
          </a:xfrm>
        </p:spPr>
        <p:txBody>
          <a:bodyPr>
            <a:noAutofit/>
          </a:bodyPr>
          <a:lstStyle>
            <a:lvl1pPr marL="0" indent="0" algn="ctr">
              <a:buFontTx/>
              <a:buNone/>
              <a:defRPr sz="16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Title</a:t>
            </a:r>
          </a:p>
        </p:txBody>
      </p:sp>
      <p:sp>
        <p:nvSpPr>
          <p:cNvPr id="23" name="Content Placeholder 22"/>
          <p:cNvSpPr>
            <a:spLocks noGrp="1"/>
          </p:cNvSpPr>
          <p:nvPr>
            <p:ph sz="quarter" idx="13" hasCustomPrompt="1"/>
          </p:nvPr>
        </p:nvSpPr>
        <p:spPr>
          <a:xfrm>
            <a:off x="407433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7220140" y="5540375"/>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949203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2249738"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2332786" y="3735440"/>
            <a:ext cx="1512818" cy="1512818"/>
          </a:xfrm>
          <a:prstGeom prst="ellipse">
            <a:avLst/>
          </a:prstGeom>
        </p:spPr>
      </p:pic>
      <p:sp>
        <p:nvSpPr>
          <p:cNvPr id="14" name="Oval 13"/>
          <p:cNvSpPr/>
          <p:nvPr userDrawn="1"/>
        </p:nvSpPr>
        <p:spPr>
          <a:xfrm>
            <a:off x="5240889"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3"/>
          <a:stretch>
            <a:fillRect/>
          </a:stretch>
        </p:blipFill>
        <p:spPr>
          <a:xfrm>
            <a:off x="5329458" y="3751708"/>
            <a:ext cx="1499612" cy="1499613"/>
          </a:xfrm>
          <a:prstGeom prst="ellipse">
            <a:avLst/>
          </a:prstGeom>
        </p:spPr>
      </p:pic>
      <p:sp>
        <p:nvSpPr>
          <p:cNvPr id="17" name="Content Placeholder 16"/>
          <p:cNvSpPr>
            <a:spLocks noGrp="1"/>
          </p:cNvSpPr>
          <p:nvPr>
            <p:ph sz="quarter" idx="10" hasCustomPrompt="1"/>
          </p:nvPr>
        </p:nvSpPr>
        <p:spPr>
          <a:xfrm>
            <a:off x="1959791"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19" name="Content Placeholder 18"/>
          <p:cNvSpPr>
            <a:spLocks noGrp="1"/>
          </p:cNvSpPr>
          <p:nvPr>
            <p:ph sz="quarter" idx="11" hasCustomPrompt="1"/>
          </p:nvPr>
        </p:nvSpPr>
        <p:spPr>
          <a:xfrm>
            <a:off x="4871905" y="1243013"/>
            <a:ext cx="2352739" cy="4297362"/>
          </a:xfr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
                <a:srgbClr val="204792"/>
              </a:buClr>
              <a:buSzTx/>
              <a:buFontTx/>
              <a:buNone/>
              <a:tabLst/>
              <a:defRPr lang="en-US" sz="1600" smtClean="0">
                <a:solidFill>
                  <a:srgbClr val="204792"/>
                </a:solidFill>
              </a:defRPr>
            </a:lvl1pPr>
            <a:lvl2pPr>
              <a:defRPr lang="en-US" smtClean="0"/>
            </a:lvl2pPr>
            <a:lvl3pPr>
              <a:defRPr lang="en-US" smtClean="0"/>
            </a:lvl3pPr>
            <a:lvl4pPr>
              <a:defRPr lang="en-US" smtClean="0"/>
            </a:lvl4pPr>
            <a:lvl5pPr>
              <a:defRPr lang="en-US"/>
            </a:lvl5pPr>
          </a:lstStyle>
          <a:p>
            <a:pPr marL="0" lvl="0" indent="0">
              <a:buFontTx/>
              <a:buNone/>
            </a:pPr>
            <a:r>
              <a:rPr lang="en-US" dirty="0"/>
              <a:t>[Name]</a:t>
            </a:r>
          </a:p>
          <a:p>
            <a:pPr marL="0" marR="0" lvl="0" indent="0" algn="l" defTabSz="457200" rtl="0" eaLnBrk="1" fontAlgn="auto" latinLnBrk="0" hangingPunct="1">
              <a:lnSpc>
                <a:spcPct val="100000"/>
              </a:lnSpc>
              <a:spcBef>
                <a:spcPct val="20000"/>
              </a:spcBef>
              <a:spcAft>
                <a:spcPts val="0"/>
              </a:spcAft>
              <a:buClr>
                <a:srgbClr val="204792"/>
              </a:buClr>
              <a:buSzTx/>
              <a:buFontTx/>
              <a:buNone/>
              <a:tabLst/>
              <a:defRPr/>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3" name="Content Placeholder 22"/>
          <p:cNvSpPr>
            <a:spLocks noGrp="1"/>
          </p:cNvSpPr>
          <p:nvPr>
            <p:ph sz="quarter" idx="13" hasCustomPrompt="1"/>
          </p:nvPr>
        </p:nvSpPr>
        <p:spPr>
          <a:xfrm>
            <a:off x="2642352"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5788158" y="5540375"/>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1977605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3750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3825148" y="3718188"/>
            <a:ext cx="1512818" cy="1512818"/>
          </a:xfrm>
          <a:prstGeom prst="ellipse">
            <a:avLst/>
          </a:prstGeom>
        </p:spPr>
      </p:pic>
      <p:sp>
        <p:nvSpPr>
          <p:cNvPr id="17" name="Content Placeholder 16"/>
          <p:cNvSpPr>
            <a:spLocks noGrp="1"/>
          </p:cNvSpPr>
          <p:nvPr>
            <p:ph sz="quarter" idx="10" hasCustomPrompt="1"/>
          </p:nvPr>
        </p:nvSpPr>
        <p:spPr>
          <a:xfrm>
            <a:off x="3391773"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3" name="Content Placeholder 22"/>
          <p:cNvSpPr>
            <a:spLocks noGrp="1"/>
          </p:cNvSpPr>
          <p:nvPr>
            <p:ph sz="quarter" idx="13" hasCustomPrompt="1"/>
          </p:nvPr>
        </p:nvSpPr>
        <p:spPr>
          <a:xfrm>
            <a:off x="407433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1273596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1199437" y="2896126"/>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1273853" y="2961779"/>
            <a:ext cx="1512818" cy="1512818"/>
          </a:xfrm>
          <a:prstGeom prst="ellipse">
            <a:avLst/>
          </a:prstGeom>
        </p:spPr>
      </p:pic>
      <p:sp>
        <p:nvSpPr>
          <p:cNvPr id="17" name="Content Placeholder 16"/>
          <p:cNvSpPr>
            <a:spLocks noGrp="1"/>
          </p:cNvSpPr>
          <p:nvPr>
            <p:ph sz="quarter" idx="10" hasCustomPrompt="1"/>
          </p:nvPr>
        </p:nvSpPr>
        <p:spPr>
          <a:xfrm>
            <a:off x="2985309" y="347210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2752241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1115378"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1189794" y="3718188"/>
            <a:ext cx="1512818" cy="1512818"/>
          </a:xfrm>
          <a:prstGeom prst="ellipse">
            <a:avLst/>
          </a:prstGeom>
        </p:spPr>
      </p:pic>
      <p:sp>
        <p:nvSpPr>
          <p:cNvPr id="17" name="Content Placeholder 16"/>
          <p:cNvSpPr>
            <a:spLocks noGrp="1"/>
          </p:cNvSpPr>
          <p:nvPr>
            <p:ph sz="quarter" idx="10" hasCustomPrompt="1"/>
          </p:nvPr>
        </p:nvSpPr>
        <p:spPr>
          <a:xfrm>
            <a:off x="3137708" y="1701809"/>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15378" y="112582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199437" y="1201523"/>
            <a:ext cx="1512818" cy="1512818"/>
          </a:xfrm>
          <a:prstGeom prst="ellipse">
            <a:avLst/>
          </a:prstGeom>
        </p:spPr>
      </p:pic>
      <p:sp>
        <p:nvSpPr>
          <p:cNvPr id="9" name="Content Placeholder 16">
            <a:extLst>
              <a:ext uri="{FF2B5EF4-FFF2-40B4-BE49-F238E27FC236}">
                <a16:creationId xmlns:a16="http://schemas.microsoft.com/office/drawing/2014/main" id="{2FB2B377-77D3-4704-8FF0-36051750A8D6}"/>
              </a:ext>
            </a:extLst>
          </p:cNvPr>
          <p:cNvSpPr>
            <a:spLocks noGrp="1"/>
          </p:cNvSpPr>
          <p:nvPr>
            <p:ph sz="quarter" idx="11" hasCustomPrompt="1"/>
          </p:nvPr>
        </p:nvSpPr>
        <p:spPr>
          <a:xfrm>
            <a:off x="3053650" y="4218474"/>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Tree>
    <p:extLst>
      <p:ext uri="{BB962C8B-B14F-4D97-AF65-F5344CB8AC3E}">
        <p14:creationId xmlns:p14="http://schemas.microsoft.com/office/powerpoint/2010/main" val="3692519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16"/>
          <p:cNvSpPr>
            <a:spLocks noGrp="1"/>
          </p:cNvSpPr>
          <p:nvPr>
            <p:ph sz="quarter" idx="10" hasCustomPrompt="1"/>
          </p:nvPr>
        </p:nvSpPr>
        <p:spPr>
          <a:xfrm>
            <a:off x="3137708" y="1701809"/>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15378" y="112582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199437" y="1201523"/>
            <a:ext cx="1512818" cy="1512818"/>
          </a:xfrm>
          <a:prstGeom prst="ellipse">
            <a:avLst/>
          </a:prstGeom>
        </p:spPr>
      </p:pic>
      <p:sp>
        <p:nvSpPr>
          <p:cNvPr id="10" name="Oval 9">
            <a:extLst>
              <a:ext uri="{FF2B5EF4-FFF2-40B4-BE49-F238E27FC236}">
                <a16:creationId xmlns:a16="http://schemas.microsoft.com/office/drawing/2014/main" id="{67FA9A35-4C20-4DF4-8874-E706AEB822CA}"/>
              </a:ext>
            </a:extLst>
          </p:cNvPr>
          <p:cNvSpPr/>
          <p:nvPr userDrawn="1"/>
        </p:nvSpPr>
        <p:spPr>
          <a:xfrm>
            <a:off x="1115378" y="289120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66920AF-8CD8-4782-B2C0-66659473BE55}"/>
              </a:ext>
            </a:extLst>
          </p:cNvPr>
          <p:cNvPicPr preferRelativeResize="0">
            <a:picLocks/>
          </p:cNvPicPr>
          <p:nvPr userDrawn="1"/>
        </p:nvPicPr>
        <p:blipFill rotWithShape="1">
          <a:blip r:embed="rId2"/>
          <a:srcRect l="45037" r="21993" b="45160"/>
          <a:stretch/>
        </p:blipFill>
        <p:spPr>
          <a:xfrm>
            <a:off x="1189794" y="2989815"/>
            <a:ext cx="1512818" cy="1512818"/>
          </a:xfrm>
          <a:prstGeom prst="ellipse">
            <a:avLst/>
          </a:prstGeom>
        </p:spPr>
      </p:pic>
      <p:sp>
        <p:nvSpPr>
          <p:cNvPr id="13" name="Content Placeholder 16">
            <a:extLst>
              <a:ext uri="{FF2B5EF4-FFF2-40B4-BE49-F238E27FC236}">
                <a16:creationId xmlns:a16="http://schemas.microsoft.com/office/drawing/2014/main" id="{32A3B10B-3433-4B77-A9FE-3439AA0C03EB}"/>
              </a:ext>
            </a:extLst>
          </p:cNvPr>
          <p:cNvSpPr>
            <a:spLocks noGrp="1"/>
          </p:cNvSpPr>
          <p:nvPr>
            <p:ph sz="quarter" idx="12" hasCustomPrompt="1"/>
          </p:nvPr>
        </p:nvSpPr>
        <p:spPr>
          <a:xfrm>
            <a:off x="3053649" y="3281303"/>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4" name="Oval 13">
            <a:extLst>
              <a:ext uri="{FF2B5EF4-FFF2-40B4-BE49-F238E27FC236}">
                <a16:creationId xmlns:a16="http://schemas.microsoft.com/office/drawing/2014/main" id="{E75512FD-BA5A-4C17-944C-1B6B9E497A3A}"/>
              </a:ext>
            </a:extLst>
          </p:cNvPr>
          <p:cNvSpPr/>
          <p:nvPr userDrawn="1"/>
        </p:nvSpPr>
        <p:spPr>
          <a:xfrm>
            <a:off x="1115378" y="4679952"/>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5D46533-F5CD-4AEF-8987-F5122F8D6A7F}"/>
              </a:ext>
            </a:extLst>
          </p:cNvPr>
          <p:cNvPicPr preferRelativeResize="0">
            <a:picLocks/>
          </p:cNvPicPr>
          <p:nvPr userDrawn="1"/>
        </p:nvPicPr>
        <p:blipFill rotWithShape="1">
          <a:blip r:embed="rId2"/>
          <a:srcRect l="45037" r="21993" b="45160"/>
          <a:stretch/>
        </p:blipFill>
        <p:spPr>
          <a:xfrm>
            <a:off x="1189794" y="4745605"/>
            <a:ext cx="1512818" cy="1512818"/>
          </a:xfrm>
          <a:prstGeom prst="ellipse">
            <a:avLst/>
          </a:prstGeom>
        </p:spPr>
      </p:pic>
      <p:sp>
        <p:nvSpPr>
          <p:cNvPr id="18" name="Content Placeholder 16">
            <a:extLst>
              <a:ext uri="{FF2B5EF4-FFF2-40B4-BE49-F238E27FC236}">
                <a16:creationId xmlns:a16="http://schemas.microsoft.com/office/drawing/2014/main" id="{E24F2774-1C19-4B5E-B28E-96546C15EDAA}"/>
              </a:ext>
            </a:extLst>
          </p:cNvPr>
          <p:cNvSpPr>
            <a:spLocks noGrp="1"/>
          </p:cNvSpPr>
          <p:nvPr>
            <p:ph sz="quarter" idx="13" hasCustomPrompt="1"/>
          </p:nvPr>
        </p:nvSpPr>
        <p:spPr>
          <a:xfrm>
            <a:off x="3053650" y="5245891"/>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Tree>
    <p:extLst>
      <p:ext uri="{BB962C8B-B14F-4D97-AF65-F5344CB8AC3E}">
        <p14:creationId xmlns:p14="http://schemas.microsoft.com/office/powerpoint/2010/main" val="2548322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rot="16200000">
            <a:off x="-1930482" y="2476552"/>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16"/>
          <p:cNvSpPr>
            <a:spLocks noGrp="1"/>
          </p:cNvSpPr>
          <p:nvPr>
            <p:ph sz="quarter" idx="10" hasCustomPrompt="1"/>
          </p:nvPr>
        </p:nvSpPr>
        <p:spPr>
          <a:xfrm>
            <a:off x="3194145" y="141325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71815" y="837276"/>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255874" y="912971"/>
            <a:ext cx="1512818" cy="1512818"/>
          </a:xfrm>
          <a:prstGeom prst="ellipse">
            <a:avLst/>
          </a:prstGeom>
        </p:spPr>
      </p:pic>
      <p:sp>
        <p:nvSpPr>
          <p:cNvPr id="13" name="Content Placeholder 16">
            <a:extLst>
              <a:ext uri="{FF2B5EF4-FFF2-40B4-BE49-F238E27FC236}">
                <a16:creationId xmlns:a16="http://schemas.microsoft.com/office/drawing/2014/main" id="{32A3B10B-3433-4B77-A9FE-3439AA0C03EB}"/>
              </a:ext>
            </a:extLst>
          </p:cNvPr>
          <p:cNvSpPr>
            <a:spLocks noGrp="1"/>
          </p:cNvSpPr>
          <p:nvPr>
            <p:ph sz="quarter" idx="12" hasCustomPrompt="1"/>
          </p:nvPr>
        </p:nvSpPr>
        <p:spPr>
          <a:xfrm>
            <a:off x="3669908" y="2544542"/>
            <a:ext cx="2352675" cy="512245"/>
          </a:xfrm>
        </p:spPr>
        <p:txBody>
          <a:bodyPr/>
          <a:lstStyle>
            <a:lvl1pPr marL="0" indent="0" algn="r">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4" name="Oval 13">
            <a:extLst>
              <a:ext uri="{FF2B5EF4-FFF2-40B4-BE49-F238E27FC236}">
                <a16:creationId xmlns:a16="http://schemas.microsoft.com/office/drawing/2014/main" id="{E75512FD-BA5A-4C17-944C-1B6B9E497A3A}"/>
              </a:ext>
            </a:extLst>
          </p:cNvPr>
          <p:cNvSpPr/>
          <p:nvPr userDrawn="1"/>
        </p:nvSpPr>
        <p:spPr>
          <a:xfrm>
            <a:off x="1109726" y="322088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5D46533-F5CD-4AEF-8987-F5122F8D6A7F}"/>
              </a:ext>
            </a:extLst>
          </p:cNvPr>
          <p:cNvPicPr preferRelativeResize="0">
            <a:picLocks/>
          </p:cNvPicPr>
          <p:nvPr userDrawn="1"/>
        </p:nvPicPr>
        <p:blipFill rotWithShape="1">
          <a:blip r:embed="rId2"/>
          <a:srcRect l="45037" r="21993" b="45160"/>
          <a:stretch/>
        </p:blipFill>
        <p:spPr>
          <a:xfrm>
            <a:off x="1184142" y="3286541"/>
            <a:ext cx="1512818" cy="1512818"/>
          </a:xfrm>
          <a:prstGeom prst="ellipse">
            <a:avLst/>
          </a:prstGeom>
        </p:spPr>
      </p:pic>
      <p:sp>
        <p:nvSpPr>
          <p:cNvPr id="19" name="Rectangle 18">
            <a:extLst>
              <a:ext uri="{FF2B5EF4-FFF2-40B4-BE49-F238E27FC236}">
                <a16:creationId xmlns:a16="http://schemas.microsoft.com/office/drawing/2014/main" id="{34BAEE85-D292-42D0-ACDF-B7E915F1CBFC}"/>
              </a:ext>
            </a:extLst>
          </p:cNvPr>
          <p:cNvSpPr/>
          <p:nvPr userDrawn="1"/>
        </p:nvSpPr>
        <p:spPr>
          <a:xfrm rot="16200000">
            <a:off x="5135714" y="2476552"/>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ontent Placeholder 16">
            <a:extLst>
              <a:ext uri="{FF2B5EF4-FFF2-40B4-BE49-F238E27FC236}">
                <a16:creationId xmlns:a16="http://schemas.microsoft.com/office/drawing/2014/main" id="{E24F2774-1C19-4B5E-B28E-96546C15EDAA}"/>
              </a:ext>
            </a:extLst>
          </p:cNvPr>
          <p:cNvSpPr>
            <a:spLocks noGrp="1"/>
          </p:cNvSpPr>
          <p:nvPr>
            <p:ph sz="quarter" idx="13" hasCustomPrompt="1"/>
          </p:nvPr>
        </p:nvSpPr>
        <p:spPr>
          <a:xfrm>
            <a:off x="3047998" y="378682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0" name="Oval 9">
            <a:extLst>
              <a:ext uri="{FF2B5EF4-FFF2-40B4-BE49-F238E27FC236}">
                <a16:creationId xmlns:a16="http://schemas.microsoft.com/office/drawing/2014/main" id="{67FA9A35-4C20-4DF4-8874-E706AEB822CA}"/>
              </a:ext>
            </a:extLst>
          </p:cNvPr>
          <p:cNvSpPr/>
          <p:nvPr userDrawn="1"/>
        </p:nvSpPr>
        <p:spPr>
          <a:xfrm>
            <a:off x="6290995" y="2132143"/>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66920AF-8CD8-4782-B2C0-66659473BE55}"/>
              </a:ext>
            </a:extLst>
          </p:cNvPr>
          <p:cNvPicPr preferRelativeResize="0">
            <a:picLocks/>
          </p:cNvPicPr>
          <p:nvPr userDrawn="1"/>
        </p:nvPicPr>
        <p:blipFill rotWithShape="1">
          <a:blip r:embed="rId2"/>
          <a:srcRect l="45037" r="21993" b="45160"/>
          <a:stretch/>
        </p:blipFill>
        <p:spPr>
          <a:xfrm>
            <a:off x="6361219" y="2223880"/>
            <a:ext cx="1512818" cy="1512818"/>
          </a:xfrm>
          <a:prstGeom prst="ellipse">
            <a:avLst/>
          </a:prstGeom>
        </p:spPr>
      </p:pic>
      <p:sp>
        <p:nvSpPr>
          <p:cNvPr id="20" name="Content Placeholder 16">
            <a:extLst>
              <a:ext uri="{FF2B5EF4-FFF2-40B4-BE49-F238E27FC236}">
                <a16:creationId xmlns:a16="http://schemas.microsoft.com/office/drawing/2014/main" id="{26016669-802E-420B-942E-F3F57230D8DE}"/>
              </a:ext>
            </a:extLst>
          </p:cNvPr>
          <p:cNvSpPr>
            <a:spLocks noGrp="1"/>
          </p:cNvSpPr>
          <p:nvPr>
            <p:ph sz="quarter" idx="14" hasCustomPrompt="1"/>
          </p:nvPr>
        </p:nvSpPr>
        <p:spPr>
          <a:xfrm>
            <a:off x="3669908" y="4976172"/>
            <a:ext cx="2352675" cy="512245"/>
          </a:xfrm>
        </p:spPr>
        <p:txBody>
          <a:bodyPr/>
          <a:lstStyle>
            <a:lvl1pPr marL="0" indent="0" algn="r">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21" name="Oval 20">
            <a:extLst>
              <a:ext uri="{FF2B5EF4-FFF2-40B4-BE49-F238E27FC236}">
                <a16:creationId xmlns:a16="http://schemas.microsoft.com/office/drawing/2014/main" id="{60DC4E4A-0FBB-4549-821A-37BFF71D4494}"/>
              </a:ext>
            </a:extLst>
          </p:cNvPr>
          <p:cNvSpPr/>
          <p:nvPr userDrawn="1"/>
        </p:nvSpPr>
        <p:spPr>
          <a:xfrm>
            <a:off x="6290995" y="4563773"/>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4AEB0E2-1E96-4532-A21F-D20E0A1EC930}"/>
              </a:ext>
            </a:extLst>
          </p:cNvPr>
          <p:cNvPicPr preferRelativeResize="0">
            <a:picLocks/>
          </p:cNvPicPr>
          <p:nvPr userDrawn="1"/>
        </p:nvPicPr>
        <p:blipFill rotWithShape="1">
          <a:blip r:embed="rId2"/>
          <a:srcRect l="45037" r="21993" b="45160"/>
          <a:stretch/>
        </p:blipFill>
        <p:spPr>
          <a:xfrm>
            <a:off x="6361219" y="4655510"/>
            <a:ext cx="1512818" cy="1512818"/>
          </a:xfrm>
          <a:prstGeom prst="ellipse">
            <a:avLst/>
          </a:prstGeom>
        </p:spPr>
      </p:pic>
    </p:spTree>
    <p:extLst>
      <p:ext uri="{BB962C8B-B14F-4D97-AF65-F5344CB8AC3E}">
        <p14:creationId xmlns:p14="http://schemas.microsoft.com/office/powerpoint/2010/main" val="2617606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Content Placeholder 3"/>
          <p:cNvSpPr>
            <a:spLocks noGrp="1"/>
          </p:cNvSpPr>
          <p:nvPr>
            <p:ph idx="1"/>
          </p:nvPr>
        </p:nvSpPr>
        <p:spPr>
          <a:xfrm>
            <a:off x="292259" y="791784"/>
            <a:ext cx="4245849" cy="5334381"/>
          </a:xfrm>
        </p:spPr>
        <p:txBody>
          <a:bodyPr>
            <a:normAutofit/>
          </a:bodyPr>
          <a:lstStyle/>
          <a:p>
            <a:r>
              <a:rPr lang="en-US" sz="1800" dirty="0"/>
              <a:t>Text text text</a:t>
            </a:r>
          </a:p>
          <a:p>
            <a:pPr lvl="1"/>
            <a:r>
              <a:rPr lang="en-US" sz="1600" dirty="0"/>
              <a:t>Text text text</a:t>
            </a:r>
          </a:p>
          <a:p>
            <a:pPr lvl="1"/>
            <a:r>
              <a:rPr lang="en-US" sz="1600" dirty="0"/>
              <a:t>Text text text</a:t>
            </a:r>
          </a:p>
          <a:p>
            <a:r>
              <a:rPr lang="en-US" sz="1800" dirty="0"/>
              <a:t>Text text text</a:t>
            </a:r>
          </a:p>
          <a:p>
            <a:endParaRPr lang="en-US" sz="1800" dirty="0">
              <a:latin typeface="Century Gothic"/>
              <a:cs typeface="Century Gothic"/>
            </a:endParaRPr>
          </a:p>
        </p:txBody>
      </p:sp>
      <p:sp>
        <p:nvSpPr>
          <p:cNvPr id="4" name="Rectangle 3"/>
          <p:cNvSpPr/>
          <p:nvPr userDrawn="1"/>
        </p:nvSpPr>
        <p:spPr>
          <a:xfrm>
            <a:off x="4538108" y="791784"/>
            <a:ext cx="4148693" cy="215347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4538108" y="3128143"/>
            <a:ext cx="2083532" cy="1426738"/>
          </a:xfrm>
          <a:prstGeom prst="rect">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759770" y="3128143"/>
            <a:ext cx="1927030" cy="1426738"/>
          </a:xfrm>
          <a:prstGeom prst="rect">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538107" y="4760360"/>
            <a:ext cx="2083532" cy="1395760"/>
          </a:xfrm>
          <a:prstGeom prst="rect">
            <a:avLst/>
          </a:prstGeom>
          <a:solidFill>
            <a:srgbClr val="1A32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759769" y="4760360"/>
            <a:ext cx="1927030" cy="1395760"/>
          </a:xfrm>
          <a:prstGeom prst="rect">
            <a:avLst/>
          </a:prstGeom>
          <a:solidFill>
            <a:srgbClr val="FFF3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4538107" y="812197"/>
            <a:ext cx="4148137" cy="2133062"/>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2" name="Content Placeholder 11"/>
          <p:cNvSpPr>
            <a:spLocks noGrp="1"/>
          </p:cNvSpPr>
          <p:nvPr>
            <p:ph sz="quarter" idx="11"/>
          </p:nvPr>
        </p:nvSpPr>
        <p:spPr>
          <a:xfrm>
            <a:off x="4538663" y="3127375"/>
            <a:ext cx="2082800" cy="1427163"/>
          </a:xfrm>
        </p:spPr>
        <p:txBody>
          <a:bodyPr anchor="ctr">
            <a:normAutofit/>
          </a:bodyPr>
          <a:lstStyle>
            <a:lvl1pPr marL="0" indent="0" algn="ctr">
              <a:buFontTx/>
              <a:buNone/>
              <a:defRPr sz="1600" b="1">
                <a:solidFill>
                  <a:schemeClr val="bg1"/>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endParaRPr lang="en-US" dirty="0"/>
          </a:p>
        </p:txBody>
      </p:sp>
      <p:sp>
        <p:nvSpPr>
          <p:cNvPr id="16" name="Content Placeholder 15"/>
          <p:cNvSpPr>
            <a:spLocks noGrp="1"/>
          </p:cNvSpPr>
          <p:nvPr>
            <p:ph sz="quarter" idx="12"/>
          </p:nvPr>
        </p:nvSpPr>
        <p:spPr>
          <a:xfrm>
            <a:off x="6759575" y="3127375"/>
            <a:ext cx="1927225" cy="1427163"/>
          </a:xfrm>
        </p:spPr>
        <p:txBody>
          <a:bodyPr anchor="ctr">
            <a:normAutofit/>
          </a:bodyPr>
          <a:lstStyle>
            <a:lvl1pPr marL="0" indent="0" algn="ctr">
              <a:buFontTx/>
              <a:buNone/>
              <a:defRPr sz="1600" b="1">
                <a:solidFill>
                  <a:srgbClr val="FFFFFF"/>
                </a:solidFill>
              </a:defRPr>
            </a:lvl1pPr>
          </a:lstStyle>
          <a:p>
            <a:pPr lvl="0"/>
            <a:endParaRPr lang="en-US" dirty="0"/>
          </a:p>
        </p:txBody>
      </p:sp>
      <p:sp>
        <p:nvSpPr>
          <p:cNvPr id="18" name="Content Placeholder 17"/>
          <p:cNvSpPr>
            <a:spLocks noGrp="1"/>
          </p:cNvSpPr>
          <p:nvPr>
            <p:ph sz="quarter" idx="13"/>
          </p:nvPr>
        </p:nvSpPr>
        <p:spPr>
          <a:xfrm>
            <a:off x="4538663" y="4760913"/>
            <a:ext cx="2082800" cy="1365250"/>
          </a:xfrm>
        </p:spPr>
        <p:txBody>
          <a:bodyPr anchor="ctr">
            <a:normAutofit/>
          </a:bodyPr>
          <a:lstStyle>
            <a:lvl1pPr marL="0" indent="0" algn="ctr">
              <a:buFontTx/>
              <a:buNone/>
              <a:defRPr sz="1600">
                <a:solidFill>
                  <a:srgbClr val="FFFFFF"/>
                </a:solidFill>
              </a:defRPr>
            </a:lvl1pPr>
          </a:lstStyle>
          <a:p>
            <a:pPr lvl="0"/>
            <a:endParaRPr lang="en-US" dirty="0"/>
          </a:p>
        </p:txBody>
      </p:sp>
      <p:sp>
        <p:nvSpPr>
          <p:cNvPr id="20" name="Content Placeholder 19"/>
          <p:cNvSpPr>
            <a:spLocks noGrp="1"/>
          </p:cNvSpPr>
          <p:nvPr>
            <p:ph sz="quarter" idx="14"/>
          </p:nvPr>
        </p:nvSpPr>
        <p:spPr>
          <a:xfrm>
            <a:off x="6759575" y="4760913"/>
            <a:ext cx="1927225" cy="1365250"/>
          </a:xfrm>
        </p:spPr>
        <p:txBody>
          <a:bodyPr anchor="ctr">
            <a:normAutofit/>
          </a:bodyPr>
          <a:lstStyle>
            <a:lvl1pPr marL="0" indent="0" algn="ctr">
              <a:buFontTx/>
              <a:buNone/>
              <a:defRPr sz="1600" b="0">
                <a:solidFill>
                  <a:schemeClr val="tx1"/>
                </a:solidFill>
              </a:defRPr>
            </a:lvl1pPr>
          </a:lstStyle>
          <a:p>
            <a:pPr lvl="0"/>
            <a:endParaRPr lang="en-US" dirty="0"/>
          </a:p>
        </p:txBody>
      </p:sp>
      <p:sp>
        <p:nvSpPr>
          <p:cNvPr id="14" name="Title 1">
            <a:extLst>
              <a:ext uri="{FF2B5EF4-FFF2-40B4-BE49-F238E27FC236}">
                <a16:creationId xmlns:a16="http://schemas.microsoft.com/office/drawing/2014/main" id="{E0A35E3B-2B8F-DD49-850E-41CE0FCFA7A3}"/>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667255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259" y="1065367"/>
            <a:ext cx="8614635" cy="5219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3EC35859-7E96-A240-8DF4-108604CAF696}"/>
              </a:ext>
            </a:extLst>
          </p:cNvPr>
          <p:cNvSpPr>
            <a:spLocks noGrp="1"/>
          </p:cNvSpPr>
          <p:nvPr>
            <p:ph type="title" hasCustomPrompt="1"/>
          </p:nvPr>
        </p:nvSpPr>
        <p:spPr>
          <a:xfrm>
            <a:off x="292260" y="13536"/>
            <a:ext cx="8614634" cy="535392"/>
          </a:xfrm>
          <a:prstGeom prst="rect">
            <a:avLst/>
          </a:prstGeom>
        </p:spPr>
        <p:txBody>
          <a:bodyPr anchor="ctr"/>
          <a:lstStyle>
            <a:lvl1pPr>
              <a:defRPr sz="2154">
                <a:solidFill>
                  <a:srgbClr val="204792"/>
                </a:solidFill>
              </a:defRPr>
            </a:lvl1pPr>
          </a:lstStyle>
          <a:p>
            <a:r>
              <a:rPr lang="en-US" dirty="0"/>
              <a:t>Click to edit slide title</a:t>
            </a:r>
          </a:p>
        </p:txBody>
      </p:sp>
      <p:sp>
        <p:nvSpPr>
          <p:cNvPr id="6" name="Text Placeholder 4">
            <a:extLst>
              <a:ext uri="{FF2B5EF4-FFF2-40B4-BE49-F238E27FC236}">
                <a16:creationId xmlns:a16="http://schemas.microsoft.com/office/drawing/2014/main" id="{8F8364D9-8153-1540-94E7-1CA45C44894C}"/>
              </a:ext>
            </a:extLst>
          </p:cNvPr>
          <p:cNvSpPr>
            <a:spLocks noGrp="1"/>
          </p:cNvSpPr>
          <p:nvPr>
            <p:ph type="body" sz="quarter" idx="13" hasCustomPrompt="1"/>
          </p:nvPr>
        </p:nvSpPr>
        <p:spPr>
          <a:xfrm>
            <a:off x="292260" y="548928"/>
            <a:ext cx="8614634" cy="535392"/>
          </a:xfrm>
        </p:spPr>
        <p:txBody>
          <a:bodyPr>
            <a:normAutofit/>
          </a:bodyPr>
          <a:lstStyle>
            <a:lvl1pPr marL="0" indent="0">
              <a:buFontTx/>
              <a:buNone/>
              <a:defRPr sz="1692" b="0">
                <a:solidFill>
                  <a:srgbClr val="88AF4B"/>
                </a:solidFill>
              </a:defRPr>
            </a:lvl1pPr>
          </a:lstStyle>
          <a:p>
            <a:pPr lvl="0"/>
            <a:r>
              <a:rPr lang="en-US" dirty="0"/>
              <a:t>Click to edit heading</a:t>
            </a:r>
          </a:p>
        </p:txBody>
      </p:sp>
    </p:spTree>
    <p:extLst>
      <p:ext uri="{BB962C8B-B14F-4D97-AF65-F5344CB8AC3E}">
        <p14:creationId xmlns:p14="http://schemas.microsoft.com/office/powerpoint/2010/main" val="407794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7252"/>
            <a:ext cx="8229600" cy="5344539"/>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635509" cy="523220"/>
          </a:xfrm>
          <a:prstGeom prst="rect">
            <a:avLst/>
          </a:prstGeom>
          <a:noFill/>
        </p:spPr>
        <p:txBody>
          <a:bodyPr wrap="none" rtlCol="0">
            <a:spAutoFit/>
          </a:bodyPr>
          <a:lstStyle/>
          <a:p>
            <a:r>
              <a:rPr lang="en-US" sz="2800" dirty="0">
                <a:solidFill>
                  <a:srgbClr val="204792"/>
                </a:solidFill>
                <a:latin typeface="Century Gothic"/>
                <a:cs typeface="Century Gothic"/>
              </a:rPr>
              <a:t>Agenda</a:t>
            </a:r>
          </a:p>
        </p:txBody>
      </p:sp>
      <p:cxnSp>
        <p:nvCxnSpPr>
          <p:cNvPr id="8" name="Straight Connector 7"/>
          <p:cNvCxnSpPr/>
          <p:nvPr userDrawn="1"/>
        </p:nvCxnSpPr>
        <p:spPr>
          <a:xfrm>
            <a:off x="1077946" y="1207016"/>
            <a:ext cx="0" cy="483870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569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56230E2-B390-4AF6-9F81-BFE81A385635}"/>
              </a:ext>
            </a:extLst>
          </p:cNvPr>
          <p:cNvSpPr/>
          <p:nvPr userDrawn="1">
            <p:custDataLst>
              <p:tags r:id="rId3"/>
            </p:custDataLst>
          </p:nvPr>
        </p:nvSpPr>
        <p:spPr>
          <a:xfrm>
            <a:off x="0" y="0"/>
            <a:ext cx="119062"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dirty="0" err="1">
              <a:solidFill>
                <a:schemeClr val="accent4"/>
              </a:solidFill>
              <a:latin typeface="Century Gothic" panose="020B0502020202020204" pitchFamily="34" charset="0"/>
              <a:ea typeface="+mj-ea"/>
              <a:cs typeface="+mj-cs"/>
              <a:sym typeface="Century Gothic" panose="020B0502020202020204" pitchFamily="34" charset="0"/>
            </a:endParaRPr>
          </a:p>
        </p:txBody>
      </p:sp>
      <p:sp>
        <p:nvSpPr>
          <p:cNvPr id="6" name="Title Placeholder 2">
            <a:extLst>
              <a:ext uri="{FF2B5EF4-FFF2-40B4-BE49-F238E27FC236}">
                <a16:creationId xmlns:a16="http://schemas.microsoft.com/office/drawing/2014/main" id="{1DA34AFE-F981-4FDC-943B-A849C74F36BD}"/>
              </a:ext>
            </a:extLst>
          </p:cNvPr>
          <p:cNvSpPr>
            <a:spLocks noGrp="1" noChangeArrowheads="1"/>
          </p:cNvSpPr>
          <p:nvPr>
            <p:ph type="title"/>
          </p:nvPr>
        </p:nvSpPr>
        <p:spPr bwMode="auto">
          <a:xfrm>
            <a:off x="914664" y="235955"/>
            <a:ext cx="8055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latinLnBrk="0"/>
            <a:r>
              <a:rPr lang="en-US" dirty="0"/>
              <a:t>Click to edit Master title style</a:t>
            </a:r>
            <a:endParaRPr lang="en-US" noProof="0" dirty="0"/>
          </a:p>
        </p:txBody>
      </p:sp>
    </p:spTree>
    <p:extLst>
      <p:ext uri="{BB962C8B-B14F-4D97-AF65-F5344CB8AC3E}">
        <p14:creationId xmlns:p14="http://schemas.microsoft.com/office/powerpoint/2010/main" val="285141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7489">
          <p15:clr>
            <a:srgbClr val="F26B43"/>
          </p15:clr>
        </p15:guide>
        <p15:guide id="2" pos="101">
          <p15:clr>
            <a:srgbClr val="F26B43"/>
          </p15:clr>
        </p15:guide>
        <p15:guide id="3" orient="horz" pos="583">
          <p15:clr>
            <a:srgbClr val="F26B43"/>
          </p15:clr>
        </p15:guide>
        <p15:guide id="4" orient="horz" pos="399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0" y="13536"/>
            <a:ext cx="8614634" cy="535392"/>
          </a:xfrm>
        </p:spPr>
        <p:txBody>
          <a:bodyPr anchor="ctr"/>
          <a:lstStyle/>
          <a:p>
            <a:r>
              <a:rPr lang="en-US" dirty="0"/>
              <a:t>Click to edit slide title</a:t>
            </a:r>
          </a:p>
        </p:txBody>
      </p:sp>
      <p:sp>
        <p:nvSpPr>
          <p:cNvPr id="3" name="Content Placeholder 2"/>
          <p:cNvSpPr>
            <a:spLocks noGrp="1"/>
          </p:cNvSpPr>
          <p:nvPr>
            <p:ph idx="1"/>
          </p:nvPr>
        </p:nvSpPr>
        <p:spPr>
          <a:xfrm>
            <a:off x="292259" y="1065363"/>
            <a:ext cx="8614635" cy="52194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3BB5D7-1FA2-7445-9FD4-1BD56E8AD94A}"/>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316031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0" y="13536"/>
            <a:ext cx="8614634" cy="535392"/>
          </a:xfrm>
        </p:spPr>
        <p:txBody>
          <a:bodyPr anchor="ctr"/>
          <a:lstStyle/>
          <a:p>
            <a:r>
              <a:rPr lang="en-US" dirty="0"/>
              <a:t>Click to edit slide title</a:t>
            </a:r>
          </a:p>
        </p:txBody>
      </p:sp>
      <p:sp>
        <p:nvSpPr>
          <p:cNvPr id="4" name="Text Placeholder 4">
            <a:extLst>
              <a:ext uri="{FF2B5EF4-FFF2-40B4-BE49-F238E27FC236}">
                <a16:creationId xmlns:a16="http://schemas.microsoft.com/office/drawing/2014/main" id="{27988DF3-7E8D-BE4F-87E6-B68778C08814}"/>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314322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s - modern">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260" y="725802"/>
            <a:ext cx="8581646" cy="5575475"/>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a:cxnSpLocks/>
          </p:cNvCxnSpPr>
          <p:nvPr userDrawn="1"/>
        </p:nvCxnSpPr>
        <p:spPr>
          <a:xfrm>
            <a:off x="968852" y="725802"/>
            <a:ext cx="0" cy="557547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928097E8-967E-D340-A86A-8BEB4BF61371}"/>
              </a:ext>
            </a:extLst>
          </p:cNvPr>
          <p:cNvSpPr>
            <a:spLocks noGrp="1"/>
          </p:cNvSpPr>
          <p:nvPr>
            <p:ph type="title" hasCustomPrompt="1"/>
          </p:nvPr>
        </p:nvSpPr>
        <p:spPr>
          <a:xfrm>
            <a:off x="292260" y="13536"/>
            <a:ext cx="8614634" cy="535392"/>
          </a:xfrm>
        </p:spPr>
        <p:txBody>
          <a:bodyPr anchor="ctr"/>
          <a:lstStyle/>
          <a:p>
            <a:r>
              <a:rPr lang="en-US" dirty="0"/>
              <a:t>Click to edit slide title</a:t>
            </a:r>
          </a:p>
        </p:txBody>
      </p:sp>
    </p:spTree>
    <p:extLst>
      <p:ext uri="{BB962C8B-B14F-4D97-AF65-F5344CB8AC3E}">
        <p14:creationId xmlns:p14="http://schemas.microsoft.com/office/powerpoint/2010/main" val="210239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59" y="63021"/>
            <a:ext cx="8631129" cy="429139"/>
          </a:xfrm>
        </p:spPr>
        <p:txBody>
          <a:bodyPr/>
          <a:lstStyle/>
          <a:p>
            <a:r>
              <a:rPr lang="en-US" dirty="0"/>
              <a:t>Click to edit slide title</a:t>
            </a:r>
          </a:p>
        </p:txBody>
      </p:sp>
      <p:sp>
        <p:nvSpPr>
          <p:cNvPr id="3" name="Content Placeholder 2"/>
          <p:cNvSpPr>
            <a:spLocks noGrp="1"/>
          </p:cNvSpPr>
          <p:nvPr>
            <p:ph sz="half" idx="1"/>
          </p:nvPr>
        </p:nvSpPr>
        <p:spPr>
          <a:xfrm>
            <a:off x="292260" y="1033562"/>
            <a:ext cx="4177682" cy="52347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6542" y="1033563"/>
            <a:ext cx="4278188" cy="52347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4540566" y="1541998"/>
            <a:ext cx="0" cy="4340916"/>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a:extLst>
              <a:ext uri="{FF2B5EF4-FFF2-40B4-BE49-F238E27FC236}">
                <a16:creationId xmlns:a16="http://schemas.microsoft.com/office/drawing/2014/main" id="{B0834FC2-A2DE-6E41-ABE4-8EA188814294}"/>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17123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2260" y="1165523"/>
            <a:ext cx="4205128" cy="5119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028" y="1165523"/>
            <a:ext cx="4190220" cy="51192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a:cxnSpLocks/>
          </p:cNvCxnSpPr>
          <p:nvPr userDrawn="1"/>
        </p:nvCxnSpPr>
        <p:spPr>
          <a:xfrm>
            <a:off x="4573554" y="1923693"/>
            <a:ext cx="0" cy="3674558"/>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idx="12" hasCustomPrompt="1"/>
          </p:nvPr>
        </p:nvSpPr>
        <p:spPr>
          <a:xfrm>
            <a:off x="292260" y="548928"/>
            <a:ext cx="4205128" cy="590355"/>
          </a:xfrm>
          <a:solidFill>
            <a:srgbClr val="88AF4B">
              <a:alpha val="19000"/>
            </a:srgbClr>
          </a:solidFill>
        </p:spPr>
        <p:txBody>
          <a:bodyPr anchor="b">
            <a:noAutofit/>
          </a:bodyPr>
          <a:lstStyle>
            <a:lvl1pPr marL="0" indent="0">
              <a:buNone/>
              <a:defRPr sz="2400" b="0">
                <a:solidFill>
                  <a:srgbClr val="2047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11" name="Text Placeholder 4"/>
          <p:cNvSpPr>
            <a:spLocks noGrp="1"/>
          </p:cNvSpPr>
          <p:nvPr>
            <p:ph type="body" sz="quarter" idx="3" hasCustomPrompt="1"/>
          </p:nvPr>
        </p:nvSpPr>
        <p:spPr>
          <a:xfrm>
            <a:off x="4645028" y="548928"/>
            <a:ext cx="4228878" cy="590355"/>
          </a:xfrm>
          <a:solidFill>
            <a:srgbClr val="88AF4B">
              <a:alpha val="19000"/>
            </a:srgbClr>
          </a:solidFill>
        </p:spPr>
        <p:txBody>
          <a:bodyPr anchor="b">
            <a:noAutofit/>
          </a:bodyPr>
          <a:lstStyle>
            <a:lvl1pPr marL="0" indent="0">
              <a:buNone/>
              <a:defRPr sz="2400" b="0" baseline="0">
                <a:solidFill>
                  <a:srgbClr val="2047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8" name="Title 1">
            <a:extLst>
              <a:ext uri="{FF2B5EF4-FFF2-40B4-BE49-F238E27FC236}">
                <a16:creationId xmlns:a16="http://schemas.microsoft.com/office/drawing/2014/main" id="{5B674520-0D7D-434A-8FFE-847AB43038A1}"/>
              </a:ext>
            </a:extLst>
          </p:cNvPr>
          <p:cNvSpPr>
            <a:spLocks noGrp="1"/>
          </p:cNvSpPr>
          <p:nvPr>
            <p:ph type="title" hasCustomPrompt="1"/>
          </p:nvPr>
        </p:nvSpPr>
        <p:spPr>
          <a:xfrm>
            <a:off x="292260" y="13536"/>
            <a:ext cx="8614634" cy="535392"/>
          </a:xfrm>
        </p:spPr>
        <p:txBody>
          <a:bodyPr anchor="ctr"/>
          <a:lstStyle/>
          <a:p>
            <a:r>
              <a:rPr lang="en-US" dirty="0"/>
              <a:t>Click to edit slide title</a:t>
            </a:r>
          </a:p>
        </p:txBody>
      </p:sp>
    </p:spTree>
    <p:extLst>
      <p:ext uri="{BB962C8B-B14F-4D97-AF65-F5344CB8AC3E}">
        <p14:creationId xmlns:p14="http://schemas.microsoft.com/office/powerpoint/2010/main" val="119921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87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260" y="63021"/>
            <a:ext cx="8565152" cy="429139"/>
          </a:xfrm>
          <a:prstGeom prst="rect">
            <a:avLst/>
          </a:prstGeom>
          <a:ln>
            <a:noFill/>
          </a:ln>
        </p:spPr>
        <p:txBody>
          <a:bodyPr vert="horz" lIns="91440" tIns="45720" rIns="91440" bIns="45720" rtlCol="0" anchor="t">
            <a:noAutofit/>
          </a:bodyPr>
          <a:lstStyle/>
          <a:p>
            <a:r>
              <a:rPr lang="en-US" dirty="0"/>
              <a:t>Click to edit slide title</a:t>
            </a:r>
          </a:p>
        </p:txBody>
      </p:sp>
      <p:sp>
        <p:nvSpPr>
          <p:cNvPr id="3" name="Text Placeholder 2"/>
          <p:cNvSpPr>
            <a:spLocks noGrp="1"/>
          </p:cNvSpPr>
          <p:nvPr>
            <p:ph type="body" idx="1"/>
          </p:nvPr>
        </p:nvSpPr>
        <p:spPr>
          <a:xfrm>
            <a:off x="292260" y="610333"/>
            <a:ext cx="8565152" cy="56414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6480849"/>
            <a:ext cx="9144000" cy="407939"/>
          </a:xfrm>
          <a:prstGeom prst="rect">
            <a:avLst/>
          </a:prstGeom>
          <a:solidFill>
            <a:srgbClr val="1A3292"/>
          </a:solidFill>
          <a:ln>
            <a:solidFill>
              <a:srgbClr val="2047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284663" algn="l"/>
                <a:tab pos="8632825" algn="r"/>
              </a:tabLst>
            </a:pPr>
            <a:r>
              <a:rPr lang="en-US" sz="900" dirty="0">
                <a:latin typeface="Century Gothic"/>
                <a:cs typeface="Century Gothic"/>
              </a:rPr>
              <a:t>Cal</a:t>
            </a:r>
            <a:r>
              <a:rPr lang="en-US" sz="900" b="1" dirty="0">
                <a:latin typeface="Century Gothic"/>
                <a:cs typeface="Century Gothic"/>
              </a:rPr>
              <a:t>SAWS</a:t>
            </a:r>
            <a:r>
              <a:rPr lang="en-US" sz="900" dirty="0">
                <a:latin typeface="Century Gothic"/>
                <a:cs typeface="Century Gothic"/>
              </a:rPr>
              <a:t> | </a:t>
            </a:r>
            <a:r>
              <a:rPr lang="en-US" sz="900" b="1" dirty="0">
                <a:latin typeface="Century Gothic"/>
                <a:cs typeface="Century Gothic"/>
              </a:rPr>
              <a:t>JPA Board of Directors Meeting	</a:t>
            </a:r>
            <a:r>
              <a:rPr lang="en-US" sz="900" dirty="0">
                <a:latin typeface="Century Gothic"/>
                <a:cs typeface="Century Gothic"/>
              </a:rPr>
              <a:t>	</a:t>
            </a:r>
            <a:fld id="{30F7B6FF-973E-41C8-9662-3E9E5B60C983}" type="slidenum">
              <a:rPr lang="en-US" sz="900" smtClean="0">
                <a:latin typeface="Century Gothic"/>
                <a:cs typeface="Century Gothic"/>
              </a:rPr>
              <a:t>‹#›</a:t>
            </a:fld>
            <a:endParaRPr lang="en-US" sz="900" dirty="0">
              <a:latin typeface="Century Gothic"/>
              <a:cs typeface="Century Gothic"/>
            </a:endParaRPr>
          </a:p>
        </p:txBody>
      </p:sp>
    </p:spTree>
    <p:extLst>
      <p:ext uri="{BB962C8B-B14F-4D97-AF65-F5344CB8AC3E}">
        <p14:creationId xmlns:p14="http://schemas.microsoft.com/office/powerpoint/2010/main" val="89839655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0" r:id="rId4"/>
    <p:sldLayoutId id="2147483661" r:id="rId5"/>
    <p:sldLayoutId id="2147483664" r:id="rId6"/>
    <p:sldLayoutId id="2147483652" r:id="rId7"/>
    <p:sldLayoutId id="2147483660" r:id="rId8"/>
    <p:sldLayoutId id="2147483655" r:id="rId9"/>
    <p:sldLayoutId id="2147483656" r:id="rId10"/>
    <p:sldLayoutId id="2147483657"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8" r:id="rId20"/>
    <p:sldLayoutId id="2147483673" r:id="rId21"/>
    <p:sldLayoutId id="2147483676" r:id="rId22"/>
    <p:sldLayoutId id="2147483677" r:id="rId23"/>
    <p:sldLayoutId id="2147483679" r:id="rId24"/>
    <p:sldLayoutId id="2147483680" r:id="rId25"/>
    <p:sldLayoutId id="2147483681" r:id="rId26"/>
    <p:sldLayoutId id="2147483682" r:id="rId27"/>
    <p:sldLayoutId id="2147483674" r:id="rId28"/>
    <p:sldLayoutId id="2147483683" r:id="rId29"/>
    <p:sldLayoutId id="2147483684" r:id="rId30"/>
  </p:sldLayoutIdLst>
  <p:txStyles>
    <p:titleStyle>
      <a:lvl1pPr algn="l" defTabSz="457200" rtl="0" eaLnBrk="1" latinLnBrk="0" hangingPunct="1">
        <a:spcBef>
          <a:spcPct val="0"/>
        </a:spcBef>
        <a:buNone/>
        <a:defRPr sz="2800" b="0" kern="1200" baseline="0">
          <a:solidFill>
            <a:srgbClr val="1A3292"/>
          </a:solidFill>
          <a:latin typeface="Century Gothic"/>
          <a:ea typeface="+mj-ea"/>
          <a:cs typeface="Century Gothic"/>
        </a:defRPr>
      </a:lvl1pPr>
    </p:titleStyle>
    <p:body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cdss.ca.gov/Portals/9/ACL/2019/19-70.pdf?ver=2019-07-11-113929-230"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www.cdss.ca.gov/Portals/9/ACL/2019/19-73.pdf?ver=2019-07-18-122257-903"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www.cdss.ca.gov/Portals/9/ACL/2019/19-73.pdf?ver=2019-07-18-122257-903"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4.xml"/><Relationship Id="rId4" Type="http://schemas.openxmlformats.org/officeDocument/2006/relationships/hyperlink" Target="http://www.cdss.ca.gov/Portals/9/ACL/2018/18-08.pdf?ver=2018-01-26-152452-61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4.xml"/><Relationship Id="rId4" Type="http://schemas.openxmlformats.org/officeDocument/2006/relationships/hyperlink" Target="http://www.cdss.ca.gov/Portals/9/ACL/2018/18-08.pdf?ver=2018-01-26-152452-613"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4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tags" Target="../tags/tag6.xml"/><Relationship Id="rId7" Type="http://schemas.openxmlformats.org/officeDocument/2006/relationships/image" Target="../media/image2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5.xml"/><Relationship Id="rId5" Type="http://schemas.openxmlformats.org/officeDocument/2006/relationships/tags" Target="../tags/tag8.xml"/><Relationship Id="rId4" Type="http://schemas.openxmlformats.org/officeDocument/2006/relationships/tags" Target="../tags/tag7.xml"/></Relationships>
</file>

<file path=ppt/slides/_rels/slide4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tags" Target="../tags/tag11.xml"/><Relationship Id="rId7" Type="http://schemas.openxmlformats.org/officeDocument/2006/relationships/image" Target="../media/image2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5.xml"/><Relationship Id="rId5" Type="http://schemas.openxmlformats.org/officeDocument/2006/relationships/tags" Target="../tags/tag13.xml"/><Relationship Id="rId4" Type="http://schemas.openxmlformats.org/officeDocument/2006/relationships/tags" Target="../tags/tag1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4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emf"/><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5.emf"/><Relationship Id="rId2" Type="http://schemas.openxmlformats.org/officeDocument/2006/relationships/tags" Target="../tags/tag1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30.xml"/><Relationship Id="rId4" Type="http://schemas.openxmlformats.org/officeDocument/2006/relationships/tags" Target="../tags/tag17.xml"/></Relationships>
</file>

<file path=ppt/slides/_rels/slide49.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tags" Target="../tags/tag42.xml"/><Relationship Id="rId39" Type="http://schemas.openxmlformats.org/officeDocument/2006/relationships/tags" Target="../tags/tag55.xml"/><Relationship Id="rId3" Type="http://schemas.openxmlformats.org/officeDocument/2006/relationships/tags" Target="../tags/tag19.xml"/><Relationship Id="rId21" Type="http://schemas.openxmlformats.org/officeDocument/2006/relationships/tags" Target="../tags/tag37.xml"/><Relationship Id="rId34" Type="http://schemas.openxmlformats.org/officeDocument/2006/relationships/tags" Target="../tags/tag50.xml"/><Relationship Id="rId42" Type="http://schemas.openxmlformats.org/officeDocument/2006/relationships/image" Target="../media/image35.emf"/><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tags" Target="../tags/tag41.xml"/><Relationship Id="rId33" Type="http://schemas.openxmlformats.org/officeDocument/2006/relationships/tags" Target="../tags/tag49.xml"/><Relationship Id="rId38" Type="http://schemas.openxmlformats.org/officeDocument/2006/relationships/tags" Target="../tags/tag54.xml"/><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29" Type="http://schemas.openxmlformats.org/officeDocument/2006/relationships/tags" Target="../tags/tag45.xml"/><Relationship Id="rId41" Type="http://schemas.openxmlformats.org/officeDocument/2006/relationships/oleObject" Target="../embeddings/oleObject3.bin"/><Relationship Id="rId1" Type="http://schemas.openxmlformats.org/officeDocument/2006/relationships/vmlDrawing" Target="../drawings/vmlDrawing3.v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tags" Target="../tags/tag40.xml"/><Relationship Id="rId32" Type="http://schemas.openxmlformats.org/officeDocument/2006/relationships/tags" Target="../tags/tag48.xml"/><Relationship Id="rId37" Type="http://schemas.openxmlformats.org/officeDocument/2006/relationships/tags" Target="../tags/tag53.xml"/><Relationship Id="rId40" Type="http://schemas.openxmlformats.org/officeDocument/2006/relationships/slideLayout" Target="../slideLayouts/slideLayout30.xml"/><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tags" Target="../tags/tag39.xml"/><Relationship Id="rId28" Type="http://schemas.openxmlformats.org/officeDocument/2006/relationships/tags" Target="../tags/tag44.xml"/><Relationship Id="rId36" Type="http://schemas.openxmlformats.org/officeDocument/2006/relationships/tags" Target="../tags/tag52.xml"/><Relationship Id="rId10" Type="http://schemas.openxmlformats.org/officeDocument/2006/relationships/tags" Target="../tags/tag26.xml"/><Relationship Id="rId19" Type="http://schemas.openxmlformats.org/officeDocument/2006/relationships/tags" Target="../tags/tag35.xml"/><Relationship Id="rId31" Type="http://schemas.openxmlformats.org/officeDocument/2006/relationships/tags" Target="../tags/tag47.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tags" Target="../tags/tag38.xml"/><Relationship Id="rId27" Type="http://schemas.openxmlformats.org/officeDocument/2006/relationships/tags" Target="../tags/tag43.xml"/><Relationship Id="rId30" Type="http://schemas.openxmlformats.org/officeDocument/2006/relationships/tags" Target="../tags/tag46.xml"/><Relationship Id="rId35" Type="http://schemas.openxmlformats.org/officeDocument/2006/relationships/tags" Target="../tags/tag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35.emf"/><Relationship Id="rId2" Type="http://schemas.openxmlformats.org/officeDocument/2006/relationships/tags" Target="../tags/tag5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30.xml"/><Relationship Id="rId4" Type="http://schemas.openxmlformats.org/officeDocument/2006/relationships/tags" Target="../tags/tag58.xml"/></Relationships>
</file>

<file path=ppt/slides/_rels/slide5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5.vml"/><Relationship Id="rId6" Type="http://schemas.openxmlformats.org/officeDocument/2006/relationships/image" Target="../media/image35.emf"/><Relationship Id="rId5" Type="http://schemas.openxmlformats.org/officeDocument/2006/relationships/oleObject" Target="../embeddings/oleObject5.bin"/><Relationship Id="rId4"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tags" Target="../tags/tag78.xml"/><Relationship Id="rId26" Type="http://schemas.openxmlformats.org/officeDocument/2006/relationships/tags" Target="../tags/tag86.xml"/><Relationship Id="rId3" Type="http://schemas.openxmlformats.org/officeDocument/2006/relationships/tags" Target="../tags/tag63.xml"/><Relationship Id="rId21" Type="http://schemas.openxmlformats.org/officeDocument/2006/relationships/tags" Target="../tags/tag81.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2" Type="http://schemas.openxmlformats.org/officeDocument/2006/relationships/tags" Target="../tags/tag62.xml"/><Relationship Id="rId16" Type="http://schemas.openxmlformats.org/officeDocument/2006/relationships/tags" Target="../tags/tag76.xml"/><Relationship Id="rId20" Type="http://schemas.openxmlformats.org/officeDocument/2006/relationships/tags" Target="../tags/tag80.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24" Type="http://schemas.openxmlformats.org/officeDocument/2006/relationships/tags" Target="../tags/tag84.xml"/><Relationship Id="rId5" Type="http://schemas.openxmlformats.org/officeDocument/2006/relationships/tags" Target="../tags/tag65.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slideLayout" Target="../slideLayouts/slideLayout5.xml"/><Relationship Id="rId10" Type="http://schemas.openxmlformats.org/officeDocument/2006/relationships/tags" Target="../tags/tag70.xml"/><Relationship Id="rId19" Type="http://schemas.openxmlformats.org/officeDocument/2006/relationships/tags" Target="../tags/tag79.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tags" Target="../tags/tag82.xml"/><Relationship Id="rId27" Type="http://schemas.openxmlformats.org/officeDocument/2006/relationships/tags" Target="../tags/tag8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tags" Target="../tags/tag105.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 Type="http://schemas.openxmlformats.org/officeDocument/2006/relationships/tags" Target="../tags/tag89.xml"/><Relationship Id="rId16" Type="http://schemas.openxmlformats.org/officeDocument/2006/relationships/tags" Target="../tags/tag103.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tags" Target="../tags/tag102.xml"/><Relationship Id="rId10" Type="http://schemas.openxmlformats.org/officeDocument/2006/relationships/tags" Target="../tags/tag97.xml"/><Relationship Id="rId19" Type="http://schemas.openxmlformats.org/officeDocument/2006/relationships/slideLayout" Target="../slideLayouts/slideLayout5.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s>
</file>

<file path=ppt/slides/_rels/slide5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tags" Target="../tags/tag123.xml"/><Relationship Id="rId26" Type="http://schemas.openxmlformats.org/officeDocument/2006/relationships/slideLayout" Target="../slideLayouts/slideLayout5.xml"/><Relationship Id="rId3" Type="http://schemas.openxmlformats.org/officeDocument/2006/relationships/tags" Target="../tags/tag108.xml"/><Relationship Id="rId21" Type="http://schemas.openxmlformats.org/officeDocument/2006/relationships/tags" Target="../tags/tag126.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5" Type="http://schemas.openxmlformats.org/officeDocument/2006/relationships/tags" Target="../tags/tag130.xml"/><Relationship Id="rId2" Type="http://schemas.openxmlformats.org/officeDocument/2006/relationships/tags" Target="../tags/tag107.xml"/><Relationship Id="rId16" Type="http://schemas.openxmlformats.org/officeDocument/2006/relationships/tags" Target="../tags/tag121.xml"/><Relationship Id="rId20" Type="http://schemas.openxmlformats.org/officeDocument/2006/relationships/tags" Target="../tags/tag125.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24" Type="http://schemas.openxmlformats.org/officeDocument/2006/relationships/tags" Target="../tags/tag129.xml"/><Relationship Id="rId5" Type="http://schemas.openxmlformats.org/officeDocument/2006/relationships/tags" Target="../tags/tag110.xml"/><Relationship Id="rId15" Type="http://schemas.openxmlformats.org/officeDocument/2006/relationships/tags" Target="../tags/tag120.xml"/><Relationship Id="rId23" Type="http://schemas.openxmlformats.org/officeDocument/2006/relationships/tags" Target="../tags/tag128.xml"/><Relationship Id="rId10" Type="http://schemas.openxmlformats.org/officeDocument/2006/relationships/tags" Target="../tags/tag115.xml"/><Relationship Id="rId19" Type="http://schemas.openxmlformats.org/officeDocument/2006/relationships/tags" Target="../tags/tag124.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tags" Target="../tags/tag1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18" Type="http://schemas.openxmlformats.org/officeDocument/2006/relationships/tags" Target="../tags/tag148.xm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tags" Target="../tags/tag147.xml"/><Relationship Id="rId2" Type="http://schemas.openxmlformats.org/officeDocument/2006/relationships/tags" Target="../tags/tag132.xml"/><Relationship Id="rId16" Type="http://schemas.openxmlformats.org/officeDocument/2006/relationships/tags" Target="../tags/tag146.xml"/><Relationship Id="rId20" Type="http://schemas.openxmlformats.org/officeDocument/2006/relationships/slideLayout" Target="../slideLayouts/slideLayout5.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5" Type="http://schemas.openxmlformats.org/officeDocument/2006/relationships/tags" Target="../tags/tag145.xml"/><Relationship Id="rId10" Type="http://schemas.openxmlformats.org/officeDocument/2006/relationships/tags" Target="../tags/tag140.xml"/><Relationship Id="rId19" Type="http://schemas.openxmlformats.org/officeDocument/2006/relationships/tags" Target="../tags/tag149.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tags" Target="../tags/tag144.xml"/></Relationships>
</file>

<file path=ppt/slides/_rels/slide61.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Layout" Target="../slideLayouts/slideLayout5.xml"/><Relationship Id="rId5" Type="http://schemas.openxmlformats.org/officeDocument/2006/relationships/tags" Target="../tags/tag154.xml"/><Relationship Id="rId4" Type="http://schemas.openxmlformats.org/officeDocument/2006/relationships/tags" Target="../tags/tag153.xml"/></Relationships>
</file>

<file path=ppt/slides/_rels/slide62.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5.xml"/><Relationship Id="rId5" Type="http://schemas.openxmlformats.org/officeDocument/2006/relationships/tags" Target="../tags/tag159.xml"/><Relationship Id="rId4" Type="http://schemas.openxmlformats.org/officeDocument/2006/relationships/tags" Target="../tags/tag158.xml"/></Relationships>
</file>

<file path=ppt/slides/_rels/slide6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9.xml"/><Relationship Id="rId5" Type="http://schemas.openxmlformats.org/officeDocument/2006/relationships/image" Target="../media/image41.svg"/><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9.xml"/><Relationship Id="rId5" Type="http://schemas.openxmlformats.org/officeDocument/2006/relationships/image" Target="../media/image41.svg"/><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September 13, 2019</a:t>
            </a:r>
          </a:p>
        </p:txBody>
      </p:sp>
      <p:sp>
        <p:nvSpPr>
          <p:cNvPr id="3" name="Text Placeholder 2"/>
          <p:cNvSpPr>
            <a:spLocks noGrp="1"/>
          </p:cNvSpPr>
          <p:nvPr>
            <p:ph type="body" sz="quarter" idx="12"/>
          </p:nvPr>
        </p:nvSpPr>
        <p:spPr/>
        <p:txBody>
          <a:bodyPr/>
          <a:lstStyle/>
          <a:p>
            <a:r>
              <a:rPr lang="en-US" dirty="0"/>
              <a:t>JPA Board of Directors Meeting</a:t>
            </a:r>
          </a:p>
        </p:txBody>
      </p:sp>
    </p:spTree>
    <p:extLst>
      <p:ext uri="{BB962C8B-B14F-4D97-AF65-F5344CB8AC3E}">
        <p14:creationId xmlns:p14="http://schemas.microsoft.com/office/powerpoint/2010/main" val="135704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A06F-D7EC-4242-8E37-41CDCC0E32B1}"/>
              </a:ext>
            </a:extLst>
          </p:cNvPr>
          <p:cNvSpPr>
            <a:spLocks noGrp="1"/>
          </p:cNvSpPr>
          <p:nvPr>
            <p:ph type="title"/>
          </p:nvPr>
        </p:nvSpPr>
        <p:spPr/>
        <p:txBody>
          <a:bodyPr/>
          <a:lstStyle/>
          <a:p>
            <a:r>
              <a:rPr lang="en-US" dirty="0"/>
              <a:t>CalSAWS JPA Quarterly Fiscal Report</a:t>
            </a:r>
          </a:p>
        </p:txBody>
      </p:sp>
      <p:sp>
        <p:nvSpPr>
          <p:cNvPr id="4" name="Text Placeholder 3">
            <a:extLst>
              <a:ext uri="{FF2B5EF4-FFF2-40B4-BE49-F238E27FC236}">
                <a16:creationId xmlns:a16="http://schemas.microsoft.com/office/drawing/2014/main" id="{8F05ADB3-9BE3-48F6-B1F1-2905E3CB8D64}"/>
              </a:ext>
            </a:extLst>
          </p:cNvPr>
          <p:cNvSpPr>
            <a:spLocks noGrp="1"/>
          </p:cNvSpPr>
          <p:nvPr>
            <p:ph type="body" sz="quarter" idx="10"/>
          </p:nvPr>
        </p:nvSpPr>
        <p:spPr/>
        <p:txBody>
          <a:bodyPr vert="horz" lIns="91440" tIns="45720" rIns="91440" bIns="45720" rtlCol="0" anchor="t">
            <a:normAutofit/>
          </a:bodyPr>
          <a:lstStyle/>
          <a:p>
            <a:r>
              <a:rPr lang="en-US" dirty="0"/>
              <a:t>Overview</a:t>
            </a:r>
          </a:p>
        </p:txBody>
      </p:sp>
      <p:grpSp>
        <p:nvGrpSpPr>
          <p:cNvPr id="5" name="Group 4">
            <a:extLst>
              <a:ext uri="{FF2B5EF4-FFF2-40B4-BE49-F238E27FC236}">
                <a16:creationId xmlns:a16="http://schemas.microsoft.com/office/drawing/2014/main" id="{EF55168E-3C05-4124-91CC-99A43C962028}"/>
              </a:ext>
            </a:extLst>
          </p:cNvPr>
          <p:cNvGrpSpPr/>
          <p:nvPr/>
        </p:nvGrpSpPr>
        <p:grpSpPr>
          <a:xfrm>
            <a:off x="4246971" y="1197381"/>
            <a:ext cx="4649697" cy="5647700"/>
            <a:chOff x="-1288881" y="-130197"/>
            <a:chExt cx="3983858" cy="5647700"/>
          </a:xfrm>
        </p:grpSpPr>
        <p:sp>
          <p:nvSpPr>
            <p:cNvPr id="6" name="Textfeld 31">
              <a:extLst>
                <a:ext uri="{FF2B5EF4-FFF2-40B4-BE49-F238E27FC236}">
                  <a16:creationId xmlns:a16="http://schemas.microsoft.com/office/drawing/2014/main" id="{E36488B1-887A-4570-B7F1-07BE578424DA}"/>
                </a:ext>
              </a:extLst>
            </p:cNvPr>
            <p:cNvSpPr txBox="1"/>
            <p:nvPr/>
          </p:nvSpPr>
          <p:spPr>
            <a:xfrm>
              <a:off x="-900089" y="-130197"/>
              <a:ext cx="3595066" cy="5647700"/>
            </a:xfrm>
            <a:prstGeom prst="rect">
              <a:avLst/>
            </a:prstGeom>
            <a:noFill/>
          </p:spPr>
          <p:txBody>
            <a:bodyPr wrap="square" rtlCol="0">
              <a:spAutoFit/>
            </a:bodyPr>
            <a:lstStyle/>
            <a:p>
              <a:r>
                <a:rPr lang="en-US" sz="1600" dirty="0">
                  <a:latin typeface="Century Gothic" panose="020B0502020202020204" pitchFamily="34" charset="0"/>
                </a:rPr>
                <a:t>Actuals to Date</a:t>
              </a:r>
            </a:p>
            <a:p>
              <a:pPr>
                <a:buClr>
                  <a:srgbClr val="5B9BD5"/>
                </a:buClr>
              </a:pPr>
              <a:r>
                <a:rPr lang="en-US" sz="1200" b="1" dirty="0">
                  <a:latin typeface="Century Gothic" panose="020B0502020202020204" pitchFamily="34" charset="0"/>
                </a:rPr>
                <a:t>Based on Vendor Invoices &amp; County Claims</a:t>
              </a:r>
            </a:p>
            <a:p>
              <a:pPr>
                <a:buClr>
                  <a:srgbClr val="5B9BD5"/>
                </a:buClr>
              </a:pPr>
              <a:endParaRPr lang="en-US" sz="1200" b="1" dirty="0">
                <a:latin typeface="Century Gothic" panose="020B0502020202020204" pitchFamily="34" charset="0"/>
              </a:endParaRPr>
            </a:p>
            <a:p>
              <a:r>
                <a:rPr lang="en-US" sz="1600" dirty="0">
                  <a:latin typeface="Century Gothic" panose="020B0502020202020204" pitchFamily="34" charset="0"/>
                </a:rPr>
                <a:t>Projections (Estimates to Complete)</a:t>
              </a:r>
            </a:p>
            <a:p>
              <a:pPr>
                <a:buClr>
                  <a:srgbClr val="5B9BD5"/>
                </a:buClr>
              </a:pPr>
              <a:r>
                <a:rPr lang="en-US" sz="1200" b="1" dirty="0">
                  <a:latin typeface="Century Gothic" panose="020B0502020202020204" pitchFamily="34" charset="0"/>
                </a:rPr>
                <a:t>Estimated Costs for Future Months</a:t>
              </a:r>
            </a:p>
            <a:p>
              <a:pPr>
                <a:buClr>
                  <a:srgbClr val="5B9BD5"/>
                </a:buClr>
              </a:pPr>
              <a:endParaRPr lang="en-US" sz="1200" b="1" dirty="0">
                <a:latin typeface="Century Gothic" panose="020B0502020202020204" pitchFamily="34" charset="0"/>
              </a:endParaRPr>
            </a:p>
            <a:p>
              <a:r>
                <a:rPr lang="en-US" sz="1600" dirty="0">
                  <a:latin typeface="Century Gothic" panose="020B0502020202020204" pitchFamily="34" charset="0"/>
                </a:rPr>
                <a:t>Estimate at Completion (EAC)</a:t>
              </a:r>
            </a:p>
            <a:p>
              <a:pPr>
                <a:buClr>
                  <a:srgbClr val="5B9BD5"/>
                </a:buClr>
              </a:pPr>
              <a:r>
                <a:rPr lang="en-US" sz="1200" b="1" dirty="0">
                  <a:latin typeface="Century Gothic" panose="020B0502020202020204" pitchFamily="34" charset="0"/>
                </a:rPr>
                <a:t>Actual Costs Plus Estimated</a:t>
              </a:r>
            </a:p>
            <a:p>
              <a:pPr>
                <a:buClr>
                  <a:srgbClr val="5B9BD5"/>
                </a:buClr>
              </a:pPr>
              <a:endParaRPr lang="en-US" sz="1200" b="1" dirty="0">
                <a:latin typeface="Century Gothic" panose="020B0502020202020204" pitchFamily="34" charset="0"/>
              </a:endParaRPr>
            </a:p>
            <a:p>
              <a:r>
                <a:rPr lang="en-US" sz="1600" dirty="0">
                  <a:latin typeface="Century Gothic" panose="020B0502020202020204" pitchFamily="34" charset="0"/>
                </a:rPr>
                <a:t>Total Allocation/Budget</a:t>
              </a:r>
            </a:p>
            <a:p>
              <a:pPr>
                <a:buClr>
                  <a:srgbClr val="5B9BD5"/>
                </a:buClr>
              </a:pPr>
              <a:r>
                <a:rPr lang="en-US" sz="1200" b="1" dirty="0">
                  <a:latin typeface="Century Gothic" panose="020B0502020202020204" pitchFamily="34" charset="0"/>
                </a:rPr>
                <a:t>Amount Allocated by Line Item for the Approved Budget</a:t>
              </a:r>
            </a:p>
            <a:p>
              <a:endParaRPr lang="en-US" sz="1600" dirty="0">
                <a:latin typeface="Century Gothic" panose="020B0502020202020204" pitchFamily="34" charset="0"/>
              </a:endParaRPr>
            </a:p>
            <a:p>
              <a:r>
                <a:rPr lang="en-US" sz="1600" dirty="0">
                  <a:latin typeface="Century Gothic" panose="020B0502020202020204" pitchFamily="34" charset="0"/>
                </a:rPr>
                <a:t>Balance </a:t>
              </a:r>
              <a:r>
                <a:rPr lang="en-US" sz="1050" dirty="0">
                  <a:latin typeface="Century Gothic" panose="020B0502020202020204" pitchFamily="34" charset="0"/>
                </a:rPr>
                <a:t> </a:t>
              </a:r>
            </a:p>
            <a:p>
              <a:pPr>
                <a:buClr>
                  <a:srgbClr val="5B9BD5"/>
                </a:buClr>
              </a:pPr>
              <a:r>
                <a:rPr lang="en-US" sz="1200" b="1" dirty="0">
                  <a:latin typeface="Century Gothic" panose="020B0502020202020204" pitchFamily="34" charset="0"/>
                </a:rPr>
                <a:t>Difference Between EAC and Budget</a:t>
              </a:r>
            </a:p>
            <a:p>
              <a:pPr>
                <a:buClr>
                  <a:srgbClr val="5B9BD5"/>
                </a:buClr>
              </a:pPr>
              <a:r>
                <a:rPr lang="en-US" sz="1200" b="1" dirty="0">
                  <a:latin typeface="Century Gothic" panose="020B0502020202020204" pitchFamily="34" charset="0"/>
                </a:rPr>
                <a:t>Negative balance is under budget</a:t>
              </a:r>
            </a:p>
            <a:p>
              <a:pPr>
                <a:buClr>
                  <a:srgbClr val="5B9BD5"/>
                </a:buClr>
              </a:pPr>
              <a:r>
                <a:rPr lang="en-US" sz="1200" b="1" dirty="0">
                  <a:latin typeface="Century Gothic" panose="020B0502020202020204" pitchFamily="34" charset="0"/>
                </a:rPr>
                <a:t>Positive balance is over budget </a:t>
              </a:r>
            </a:p>
            <a:p>
              <a:endParaRPr lang="en-US" sz="1600" dirty="0">
                <a:latin typeface="Century Gothic" panose="020B0502020202020204" pitchFamily="34" charset="0"/>
              </a:endParaRPr>
            </a:p>
            <a:p>
              <a:r>
                <a:rPr lang="en-US" sz="1600" dirty="0">
                  <a:latin typeface="Century Gothic" panose="020B0502020202020204" pitchFamily="34" charset="0"/>
                </a:rPr>
                <a:t>% Expended to Date (Actuals)</a:t>
              </a:r>
            </a:p>
            <a:p>
              <a:pPr>
                <a:buClr>
                  <a:srgbClr val="5B9BD5"/>
                </a:buClr>
              </a:pPr>
              <a:r>
                <a:rPr lang="en-US" sz="1200" b="1" dirty="0">
                  <a:latin typeface="Century Gothic" panose="020B0502020202020204" pitchFamily="34" charset="0"/>
                </a:rPr>
                <a:t>Percent of Actuals to Date Divided by the Budget</a:t>
              </a:r>
            </a:p>
            <a:p>
              <a:endParaRPr lang="en-US" sz="1600" dirty="0">
                <a:latin typeface="Century Gothic" panose="020B0502020202020204" pitchFamily="34" charset="0"/>
              </a:endParaRPr>
            </a:p>
            <a:p>
              <a:r>
                <a:rPr lang="en-US" sz="1600" dirty="0">
                  <a:latin typeface="Century Gothic" panose="020B0502020202020204" pitchFamily="34" charset="0"/>
                </a:rPr>
                <a:t>% EAC to Budget</a:t>
              </a:r>
              <a:endParaRPr lang="en-US" sz="1200" dirty="0">
                <a:latin typeface="Century Gothic" panose="020B0502020202020204" pitchFamily="34" charset="0"/>
              </a:endParaRPr>
            </a:p>
            <a:p>
              <a:pPr>
                <a:buClr>
                  <a:srgbClr val="5B9BD5"/>
                </a:buClr>
              </a:pPr>
              <a:r>
                <a:rPr lang="en-US" sz="1200" b="1" dirty="0">
                  <a:latin typeface="Century Gothic" panose="020B0502020202020204" pitchFamily="34" charset="0"/>
                </a:rPr>
                <a:t>Percent of EAC Divided by the Budget</a:t>
              </a:r>
              <a:endParaRPr lang="en-US" sz="1050" b="1" dirty="0">
                <a:latin typeface="Century Gothic" panose="020B0502020202020204" pitchFamily="34" charset="0"/>
              </a:endParaRPr>
            </a:p>
            <a:p>
              <a:pPr marL="285750" indent="-285750">
                <a:buClr>
                  <a:srgbClr val="5B9BD5"/>
                </a:buClr>
                <a:buFont typeface="Symbol" panose="05050102010706020507" pitchFamily="18" charset="2"/>
                <a:buChar char="®"/>
              </a:pPr>
              <a:endParaRPr lang="en-US" sz="1050" b="1" dirty="0">
                <a:latin typeface="Century Gothic" panose="020B0502020202020204" pitchFamily="34" charset="0"/>
              </a:endParaRPr>
            </a:p>
            <a:p>
              <a:pPr marL="285750" indent="-285750">
                <a:buClr>
                  <a:srgbClr val="5B9BD5"/>
                </a:buClr>
                <a:buFont typeface="Symbol" panose="05050102010706020507" pitchFamily="18" charset="2"/>
                <a:buChar char="®"/>
              </a:pPr>
              <a:endParaRPr lang="en-US" sz="1050" b="1" dirty="0">
                <a:latin typeface="Century Gothic" panose="020B0502020202020204" pitchFamily="34" charset="0"/>
              </a:endParaRPr>
            </a:p>
            <a:p>
              <a:pPr marL="285750" indent="-285750">
                <a:buClr>
                  <a:srgbClr val="5B9BD5"/>
                </a:buClr>
                <a:buFont typeface="Symbol" panose="05050102010706020507" pitchFamily="18" charset="2"/>
                <a:buChar char="®"/>
              </a:pPr>
              <a:endParaRPr lang="en-US" sz="1200" b="1" dirty="0">
                <a:latin typeface="Century Gothic" panose="020B0502020202020204" pitchFamily="34" charset="0"/>
              </a:endParaRPr>
            </a:p>
            <a:p>
              <a:pPr marL="285750" indent="-285750">
                <a:buClr>
                  <a:srgbClr val="5B9BD5"/>
                </a:buClr>
                <a:buFont typeface="Symbol" panose="05050102010706020507" pitchFamily="18" charset="2"/>
                <a:buChar char=""/>
              </a:pPr>
              <a:endParaRPr lang="en-US" sz="1200" b="1" dirty="0">
                <a:latin typeface="Century Gothic" panose="020B0502020202020204" pitchFamily="34" charset="0"/>
              </a:endParaRPr>
            </a:p>
          </p:txBody>
        </p:sp>
        <p:sp>
          <p:nvSpPr>
            <p:cNvPr id="7" name="Ellipse 27">
              <a:extLst>
                <a:ext uri="{FF2B5EF4-FFF2-40B4-BE49-F238E27FC236}">
                  <a16:creationId xmlns:a16="http://schemas.microsoft.com/office/drawing/2014/main" id="{F0CC8C9C-2A84-45B9-90B5-0ABFCEF8BEDD}"/>
                </a:ext>
              </a:extLst>
            </p:cNvPr>
            <p:cNvSpPr/>
            <p:nvPr/>
          </p:nvSpPr>
          <p:spPr>
            <a:xfrm>
              <a:off x="-1288878" y="-77732"/>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1</a:t>
              </a:r>
              <a:endParaRPr kumimoji="0" lang="de-DE" sz="110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8" name="Ellipse 27">
              <a:extLst>
                <a:ext uri="{FF2B5EF4-FFF2-40B4-BE49-F238E27FC236}">
                  <a16:creationId xmlns:a16="http://schemas.microsoft.com/office/drawing/2014/main" id="{73BFEC6B-D5F9-4096-9173-D613034CD63B}"/>
                </a:ext>
              </a:extLst>
            </p:cNvPr>
            <p:cNvSpPr/>
            <p:nvPr/>
          </p:nvSpPr>
          <p:spPr>
            <a:xfrm>
              <a:off x="-1282864" y="2436386"/>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200" kern="0" dirty="0">
                  <a:solidFill>
                    <a:srgbClr val="FFFFFF"/>
                  </a:solidFill>
                  <a:latin typeface="Century Gothic" panose="020B0502020202020204" pitchFamily="34" charset="0"/>
                </a:rPr>
                <a:t>5</a:t>
              </a:r>
              <a:endParaRPr kumimoji="0" lang="de-DE" sz="1200" i="0" u="none" strike="noStrike" kern="0" cap="none" spc="0" normalizeH="0" baseline="0" noProof="0" dirty="0">
                <a:ln>
                  <a:noFill/>
                </a:ln>
                <a:solidFill>
                  <a:srgbClr val="FFFFFF"/>
                </a:solidFill>
                <a:effectLst/>
                <a:uLnTx/>
                <a:uFillTx/>
                <a:latin typeface="Century Gothic" panose="020B0502020202020204" pitchFamily="34" charset="0"/>
              </a:endParaRPr>
            </a:p>
          </p:txBody>
        </p:sp>
        <p:sp>
          <p:nvSpPr>
            <p:cNvPr id="9" name="Ellipse 27">
              <a:extLst>
                <a:ext uri="{FF2B5EF4-FFF2-40B4-BE49-F238E27FC236}">
                  <a16:creationId xmlns:a16="http://schemas.microsoft.com/office/drawing/2014/main" id="{1BF09172-6F47-4DC2-BCB6-64FEF8215146}"/>
                </a:ext>
              </a:extLst>
            </p:cNvPr>
            <p:cNvSpPr/>
            <p:nvPr/>
          </p:nvSpPr>
          <p:spPr>
            <a:xfrm>
              <a:off x="-1283442" y="1152664"/>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algn="ctr" defTabSz="914400"/>
              <a:r>
                <a:rPr lang="de-DE" sz="1200" kern="0" dirty="0">
                  <a:solidFill>
                    <a:srgbClr val="FFFFFF"/>
                  </a:solidFill>
                  <a:latin typeface="Century Gothic" panose="020B0502020202020204" pitchFamily="34" charset="0"/>
                </a:rPr>
                <a:t>3</a:t>
              </a:r>
            </a:p>
          </p:txBody>
        </p:sp>
        <p:sp>
          <p:nvSpPr>
            <p:cNvPr id="10" name="Ellipse 27">
              <a:extLst>
                <a:ext uri="{FF2B5EF4-FFF2-40B4-BE49-F238E27FC236}">
                  <a16:creationId xmlns:a16="http://schemas.microsoft.com/office/drawing/2014/main" id="{9AC243B2-EC0B-4FCB-9176-5551D833674C}"/>
                </a:ext>
              </a:extLst>
            </p:cNvPr>
            <p:cNvSpPr/>
            <p:nvPr/>
          </p:nvSpPr>
          <p:spPr>
            <a:xfrm>
              <a:off x="-1288881" y="4148676"/>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200" kern="0" dirty="0">
                  <a:solidFill>
                    <a:srgbClr val="FFFFFF"/>
                  </a:solidFill>
                  <a:latin typeface="Century Gothic" panose="020B0502020202020204" pitchFamily="34" charset="0"/>
                </a:rPr>
                <a:t>7</a:t>
              </a:r>
              <a:endParaRPr kumimoji="0" lang="de-DE" sz="1200" i="0" u="none" strike="noStrike" kern="0" cap="none" spc="0" normalizeH="0" baseline="0" noProof="0" dirty="0">
                <a:ln>
                  <a:noFill/>
                </a:ln>
                <a:solidFill>
                  <a:srgbClr val="FFFFFF"/>
                </a:solidFill>
                <a:effectLst/>
                <a:uLnTx/>
                <a:uFillTx/>
                <a:latin typeface="Century Gothic" panose="020B0502020202020204" pitchFamily="34" charset="0"/>
              </a:endParaRPr>
            </a:p>
          </p:txBody>
        </p:sp>
        <p:sp>
          <p:nvSpPr>
            <p:cNvPr id="11" name="Ellipse 27">
              <a:extLst>
                <a:ext uri="{FF2B5EF4-FFF2-40B4-BE49-F238E27FC236}">
                  <a16:creationId xmlns:a16="http://schemas.microsoft.com/office/drawing/2014/main" id="{70A87279-2218-4690-BEA8-BD6DEA31951A}"/>
                </a:ext>
              </a:extLst>
            </p:cNvPr>
            <p:cNvSpPr/>
            <p:nvPr/>
          </p:nvSpPr>
          <p:spPr>
            <a:xfrm>
              <a:off x="-1288880" y="1789313"/>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algn="ctr" defTabSz="914400"/>
              <a:r>
                <a:rPr lang="de-DE" sz="1200" kern="0" dirty="0">
                  <a:solidFill>
                    <a:srgbClr val="FFFFFF"/>
                  </a:solidFill>
                  <a:latin typeface="Century Gothic" panose="020B0502020202020204" pitchFamily="34" charset="0"/>
                </a:rPr>
                <a:t>4</a:t>
              </a:r>
            </a:p>
          </p:txBody>
        </p:sp>
        <p:sp>
          <p:nvSpPr>
            <p:cNvPr id="12" name="Ellipse 27">
              <a:extLst>
                <a:ext uri="{FF2B5EF4-FFF2-40B4-BE49-F238E27FC236}">
                  <a16:creationId xmlns:a16="http://schemas.microsoft.com/office/drawing/2014/main" id="{4E2F7FC5-7C10-4696-8F7D-5AAF0B6CED2D}"/>
                </a:ext>
              </a:extLst>
            </p:cNvPr>
            <p:cNvSpPr/>
            <p:nvPr/>
          </p:nvSpPr>
          <p:spPr>
            <a:xfrm>
              <a:off x="-1288879" y="526941"/>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algn="ctr" defTabSz="914400"/>
              <a:r>
                <a:rPr lang="de-DE" sz="1200" kern="0" dirty="0">
                  <a:solidFill>
                    <a:srgbClr val="FFFFFF"/>
                  </a:solidFill>
                  <a:latin typeface="Century Gothic" panose="020B0502020202020204" pitchFamily="34" charset="0"/>
                </a:rPr>
                <a:t>2</a:t>
              </a:r>
            </a:p>
          </p:txBody>
        </p:sp>
        <p:sp>
          <p:nvSpPr>
            <p:cNvPr id="13" name="Ellipse 27">
              <a:extLst>
                <a:ext uri="{FF2B5EF4-FFF2-40B4-BE49-F238E27FC236}">
                  <a16:creationId xmlns:a16="http://schemas.microsoft.com/office/drawing/2014/main" id="{81622DE5-36FA-43D5-A975-8398CA1F30CB}"/>
                </a:ext>
              </a:extLst>
            </p:cNvPr>
            <p:cNvSpPr/>
            <p:nvPr/>
          </p:nvSpPr>
          <p:spPr>
            <a:xfrm>
              <a:off x="-1288880" y="3483413"/>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200" kern="0" dirty="0">
                  <a:solidFill>
                    <a:srgbClr val="FFFFFF"/>
                  </a:solidFill>
                  <a:latin typeface="Century Gothic" panose="020B0502020202020204" pitchFamily="34" charset="0"/>
                </a:rPr>
                <a:t>6</a:t>
              </a:r>
              <a:endParaRPr kumimoji="0" lang="de-DE" sz="1200" i="0" u="none" strike="noStrike" kern="0" cap="none" spc="0" normalizeH="0" baseline="0" noProof="0" dirty="0">
                <a:ln>
                  <a:noFill/>
                </a:ln>
                <a:solidFill>
                  <a:srgbClr val="FFFFFF"/>
                </a:solidFill>
                <a:effectLst/>
                <a:uLnTx/>
                <a:uFillTx/>
                <a:latin typeface="Century Gothic" panose="020B0502020202020204" pitchFamily="34" charset="0"/>
              </a:endParaRPr>
            </a:p>
          </p:txBody>
        </p:sp>
      </p:grpSp>
      <p:sp>
        <p:nvSpPr>
          <p:cNvPr id="15" name="Right Brace 14">
            <a:extLst>
              <a:ext uri="{FF2B5EF4-FFF2-40B4-BE49-F238E27FC236}">
                <a16:creationId xmlns:a16="http://schemas.microsoft.com/office/drawing/2014/main" id="{84D19042-69EB-4010-97BB-BC734BA86022}"/>
              </a:ext>
            </a:extLst>
          </p:cNvPr>
          <p:cNvSpPr/>
          <p:nvPr/>
        </p:nvSpPr>
        <p:spPr>
          <a:xfrm>
            <a:off x="3680086" y="1129926"/>
            <a:ext cx="329786" cy="4888625"/>
          </a:xfrm>
          <a:prstGeom prst="rightBrace">
            <a:avLst/>
          </a:prstGeom>
          <a:ln>
            <a:solidFill>
              <a:srgbClr val="88AF4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feld 31">
            <a:extLst>
              <a:ext uri="{FF2B5EF4-FFF2-40B4-BE49-F238E27FC236}">
                <a16:creationId xmlns:a16="http://schemas.microsoft.com/office/drawing/2014/main" id="{C1096BEB-6440-4B27-8810-32CD2D83B9FD}"/>
              </a:ext>
            </a:extLst>
          </p:cNvPr>
          <p:cNvSpPr txBox="1"/>
          <p:nvPr/>
        </p:nvSpPr>
        <p:spPr>
          <a:xfrm>
            <a:off x="412232" y="5246936"/>
            <a:ext cx="2983043" cy="783193"/>
          </a:xfrm>
          <a:prstGeom prst="roundRect">
            <a:avLst/>
          </a:prstGeom>
          <a:noFill/>
          <a:ln>
            <a:solidFill>
              <a:srgbClr val="88AF4B"/>
            </a:solidFill>
          </a:ln>
        </p:spPr>
        <p:txBody>
          <a:bodyPr wrap="square" rtlCol="0">
            <a:spAutoFit/>
          </a:bodyPr>
          <a:lstStyle>
            <a:defPPr>
              <a:defRPr lang="en-US"/>
            </a:defPPr>
            <a:lvl1pPr>
              <a:spcBef>
                <a:spcPct val="20000"/>
              </a:spcBef>
              <a:buClr>
                <a:srgbClr val="204792"/>
              </a:buClr>
              <a:defRPr sz="2000">
                <a:latin typeface="Century Gothic"/>
              </a:defRPr>
            </a:lvl1pPr>
          </a:lstStyle>
          <a:p>
            <a:pPr algn="ctr"/>
            <a:r>
              <a:rPr lang="en-US" dirty="0"/>
              <a:t>LRS M&amp;O and Premise for 1 County</a:t>
            </a:r>
          </a:p>
        </p:txBody>
      </p:sp>
      <p:sp>
        <p:nvSpPr>
          <p:cNvPr id="17" name="Textfeld 31">
            <a:extLst>
              <a:ext uri="{FF2B5EF4-FFF2-40B4-BE49-F238E27FC236}">
                <a16:creationId xmlns:a16="http://schemas.microsoft.com/office/drawing/2014/main" id="{7A0FE6FF-69BD-43EB-B58F-6F721653D3F0}"/>
              </a:ext>
            </a:extLst>
          </p:cNvPr>
          <p:cNvSpPr txBox="1"/>
          <p:nvPr/>
        </p:nvSpPr>
        <p:spPr>
          <a:xfrm>
            <a:off x="412232" y="3983261"/>
            <a:ext cx="2983043" cy="1123712"/>
          </a:xfrm>
          <a:prstGeom prst="roundRect">
            <a:avLst/>
          </a:prstGeom>
          <a:noFill/>
          <a:ln>
            <a:solidFill>
              <a:srgbClr val="88AF4B"/>
            </a:solidFill>
          </a:ln>
        </p:spPr>
        <p:txBody>
          <a:bodyPr wrap="square" rtlCol="0">
            <a:spAutoFit/>
          </a:bodyPr>
          <a:lstStyle>
            <a:defPPr>
              <a:defRPr lang="en-US"/>
            </a:defPPr>
            <a:lvl1pPr>
              <a:spcBef>
                <a:spcPct val="20000"/>
              </a:spcBef>
              <a:buClr>
                <a:srgbClr val="204792"/>
              </a:buClr>
              <a:defRPr sz="2000">
                <a:latin typeface="Century Gothic"/>
              </a:defRPr>
            </a:lvl1pPr>
          </a:lstStyle>
          <a:p>
            <a:pPr algn="ctr"/>
            <a:r>
              <a:rPr lang="en-US" dirty="0"/>
              <a:t>C-IV M&amp;O and Premise for 39 Counties</a:t>
            </a:r>
          </a:p>
        </p:txBody>
      </p:sp>
      <p:sp>
        <p:nvSpPr>
          <p:cNvPr id="18" name="Textfeld 31">
            <a:extLst>
              <a:ext uri="{FF2B5EF4-FFF2-40B4-BE49-F238E27FC236}">
                <a16:creationId xmlns:a16="http://schemas.microsoft.com/office/drawing/2014/main" id="{896F13B8-7006-4A37-9672-383A41AF360D}"/>
              </a:ext>
            </a:extLst>
          </p:cNvPr>
          <p:cNvSpPr txBox="1"/>
          <p:nvPr/>
        </p:nvSpPr>
        <p:spPr>
          <a:xfrm>
            <a:off x="412232" y="2719587"/>
            <a:ext cx="2983043" cy="1123712"/>
          </a:xfrm>
          <a:prstGeom prst="roundRect">
            <a:avLst/>
          </a:prstGeom>
          <a:noFill/>
          <a:ln>
            <a:solidFill>
              <a:srgbClr val="88AF4B"/>
            </a:solidFill>
          </a:ln>
        </p:spPr>
        <p:txBody>
          <a:bodyPr wrap="square" rtlCol="0">
            <a:spAutoFit/>
          </a:bodyPr>
          <a:lstStyle>
            <a:defPPr>
              <a:defRPr lang="en-US"/>
            </a:defPPr>
            <a:lvl1pPr>
              <a:spcBef>
                <a:spcPct val="20000"/>
              </a:spcBef>
              <a:buClr>
                <a:srgbClr val="204792"/>
              </a:buClr>
              <a:defRPr sz="2000">
                <a:latin typeface="Century Gothic"/>
              </a:defRPr>
            </a:lvl1pPr>
          </a:lstStyle>
          <a:p>
            <a:pPr algn="ctr"/>
            <a:r>
              <a:rPr lang="en-US" dirty="0"/>
              <a:t>CalWIN M&amp;O and Premise for 18 Counties</a:t>
            </a:r>
          </a:p>
        </p:txBody>
      </p:sp>
      <p:sp>
        <p:nvSpPr>
          <p:cNvPr id="19" name="Textfeld 31">
            <a:extLst>
              <a:ext uri="{FF2B5EF4-FFF2-40B4-BE49-F238E27FC236}">
                <a16:creationId xmlns:a16="http://schemas.microsoft.com/office/drawing/2014/main" id="{783B4F6A-FB38-4510-90D5-1F982D3A5EB7}"/>
              </a:ext>
            </a:extLst>
          </p:cNvPr>
          <p:cNvSpPr txBox="1"/>
          <p:nvPr/>
        </p:nvSpPr>
        <p:spPr>
          <a:xfrm>
            <a:off x="412232" y="1197381"/>
            <a:ext cx="2983043" cy="1368885"/>
          </a:xfrm>
          <a:prstGeom prst="roundRect">
            <a:avLst/>
          </a:prstGeom>
          <a:noFill/>
          <a:ln>
            <a:solidFill>
              <a:srgbClr val="88AF4B"/>
            </a:solidFill>
          </a:ln>
        </p:spPr>
        <p:txBody>
          <a:bodyPr wrap="square" rtlCol="0">
            <a:spAutoFit/>
          </a:bodyPr>
          <a:lstStyle/>
          <a:p>
            <a:pPr algn="ctr">
              <a:spcBef>
                <a:spcPct val="20000"/>
              </a:spcBef>
              <a:buClr>
                <a:srgbClr val="204792"/>
              </a:buClr>
            </a:pPr>
            <a:r>
              <a:rPr lang="en-US" sz="2000" dirty="0">
                <a:latin typeface="Century Gothic"/>
              </a:rPr>
              <a:t>CalSAWS DD&amp;I and Premise for 58 Counties </a:t>
            </a:r>
          </a:p>
          <a:p>
            <a:pPr algn="ctr">
              <a:spcBef>
                <a:spcPct val="20000"/>
              </a:spcBef>
              <a:buClr>
                <a:srgbClr val="204792"/>
              </a:buClr>
            </a:pPr>
            <a:r>
              <a:rPr lang="en-US" sz="1200" dirty="0">
                <a:latin typeface="Century Gothic"/>
              </a:rPr>
              <a:t>(OCAT &amp; Undocumented 19-25)</a:t>
            </a:r>
            <a:endParaRPr lang="en-US" dirty="0">
              <a:latin typeface="Century Gothic"/>
            </a:endParaRPr>
          </a:p>
        </p:txBody>
      </p:sp>
    </p:spTree>
    <p:extLst>
      <p:ext uri="{BB962C8B-B14F-4D97-AF65-F5344CB8AC3E}">
        <p14:creationId xmlns:p14="http://schemas.microsoft.com/office/powerpoint/2010/main" val="137627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24DDB-7A7B-41DB-ABC8-C0B93C1519B5}"/>
              </a:ext>
            </a:extLst>
          </p:cNvPr>
          <p:cNvPicPr>
            <a:picLocks noChangeAspect="1"/>
          </p:cNvPicPr>
          <p:nvPr/>
        </p:nvPicPr>
        <p:blipFill>
          <a:blip r:embed="rId2"/>
          <a:stretch>
            <a:fillRect/>
          </a:stretch>
        </p:blipFill>
        <p:spPr>
          <a:xfrm>
            <a:off x="91440" y="112127"/>
            <a:ext cx="8961120" cy="6354167"/>
          </a:xfrm>
          <a:prstGeom prst="rect">
            <a:avLst/>
          </a:prstGeom>
        </p:spPr>
      </p:pic>
    </p:spTree>
    <p:extLst>
      <p:ext uri="{BB962C8B-B14F-4D97-AF65-F5344CB8AC3E}">
        <p14:creationId xmlns:p14="http://schemas.microsoft.com/office/powerpoint/2010/main" val="3375671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797836-1316-4FD7-9B68-E4E1A25D8913}"/>
              </a:ext>
            </a:extLst>
          </p:cNvPr>
          <p:cNvPicPr>
            <a:picLocks noChangeAspect="1"/>
          </p:cNvPicPr>
          <p:nvPr/>
        </p:nvPicPr>
        <p:blipFill>
          <a:blip r:embed="rId2"/>
          <a:stretch>
            <a:fillRect/>
          </a:stretch>
        </p:blipFill>
        <p:spPr>
          <a:xfrm>
            <a:off x="91440" y="1574410"/>
            <a:ext cx="8961120" cy="3709180"/>
          </a:xfrm>
          <a:prstGeom prst="rect">
            <a:avLst/>
          </a:prstGeom>
        </p:spPr>
      </p:pic>
      <p:sp>
        <p:nvSpPr>
          <p:cNvPr id="3" name="Title 2">
            <a:extLst>
              <a:ext uri="{FF2B5EF4-FFF2-40B4-BE49-F238E27FC236}">
                <a16:creationId xmlns:a16="http://schemas.microsoft.com/office/drawing/2014/main" id="{A9001792-229C-4ED3-A69F-BE47347D9F6A}"/>
              </a:ext>
            </a:extLst>
          </p:cNvPr>
          <p:cNvSpPr>
            <a:spLocks noGrp="1"/>
          </p:cNvSpPr>
          <p:nvPr>
            <p:ph type="title"/>
          </p:nvPr>
        </p:nvSpPr>
        <p:spPr/>
        <p:txBody>
          <a:bodyPr/>
          <a:lstStyle/>
          <a:p>
            <a:r>
              <a:rPr lang="en-US" dirty="0"/>
              <a:t>CalSAWS JPA Quarterly Fiscal Report</a:t>
            </a:r>
          </a:p>
        </p:txBody>
      </p:sp>
      <p:sp>
        <p:nvSpPr>
          <p:cNvPr id="4" name="Text Placeholder 3">
            <a:extLst>
              <a:ext uri="{FF2B5EF4-FFF2-40B4-BE49-F238E27FC236}">
                <a16:creationId xmlns:a16="http://schemas.microsoft.com/office/drawing/2014/main" id="{AC4FAF1E-EA10-42A3-9EF3-0F1E022E6EDB}"/>
              </a:ext>
            </a:extLst>
          </p:cNvPr>
          <p:cNvSpPr>
            <a:spLocks noGrp="1"/>
          </p:cNvSpPr>
          <p:nvPr>
            <p:ph type="body" sz="quarter" idx="10"/>
          </p:nvPr>
        </p:nvSpPr>
        <p:spPr/>
        <p:txBody>
          <a:bodyPr/>
          <a:lstStyle/>
          <a:p>
            <a:r>
              <a:rPr lang="en-US" dirty="0"/>
              <a:t>Consortium Personnel</a:t>
            </a:r>
          </a:p>
        </p:txBody>
      </p:sp>
    </p:spTree>
    <p:extLst>
      <p:ext uri="{BB962C8B-B14F-4D97-AF65-F5344CB8AC3E}">
        <p14:creationId xmlns:p14="http://schemas.microsoft.com/office/powerpoint/2010/main" val="416698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A06F-D7EC-4242-8E37-41CDCC0E32B1}"/>
              </a:ext>
            </a:extLst>
          </p:cNvPr>
          <p:cNvSpPr>
            <a:spLocks noGrp="1"/>
          </p:cNvSpPr>
          <p:nvPr>
            <p:ph type="title"/>
          </p:nvPr>
        </p:nvSpPr>
        <p:spPr/>
        <p:txBody>
          <a:bodyPr/>
          <a:lstStyle/>
          <a:p>
            <a:r>
              <a:rPr lang="en-US" dirty="0"/>
              <a:t>CalSAWS JPA Quarterly Fiscal Report</a:t>
            </a:r>
          </a:p>
        </p:txBody>
      </p:sp>
      <p:sp>
        <p:nvSpPr>
          <p:cNvPr id="4" name="Text Placeholder 3">
            <a:extLst>
              <a:ext uri="{FF2B5EF4-FFF2-40B4-BE49-F238E27FC236}">
                <a16:creationId xmlns:a16="http://schemas.microsoft.com/office/drawing/2014/main" id="{8F05ADB3-9BE3-48F6-B1F1-2905E3CB8D64}"/>
              </a:ext>
            </a:extLst>
          </p:cNvPr>
          <p:cNvSpPr>
            <a:spLocks noGrp="1"/>
          </p:cNvSpPr>
          <p:nvPr>
            <p:ph type="body" sz="quarter" idx="10"/>
          </p:nvPr>
        </p:nvSpPr>
        <p:spPr/>
        <p:txBody>
          <a:bodyPr vert="horz" lIns="91440" tIns="45720" rIns="91440" bIns="45720" rtlCol="0" anchor="t">
            <a:normAutofit/>
          </a:bodyPr>
          <a:lstStyle/>
          <a:p>
            <a:r>
              <a:rPr lang="en-US" dirty="0"/>
              <a:t>Change Budget</a:t>
            </a:r>
          </a:p>
        </p:txBody>
      </p:sp>
      <p:pic>
        <p:nvPicPr>
          <p:cNvPr id="6" name="Picture 5">
            <a:extLst>
              <a:ext uri="{FF2B5EF4-FFF2-40B4-BE49-F238E27FC236}">
                <a16:creationId xmlns:a16="http://schemas.microsoft.com/office/drawing/2014/main" id="{470072C5-6608-482B-BE6D-3A7A0A8DEBD1}"/>
              </a:ext>
            </a:extLst>
          </p:cNvPr>
          <p:cNvPicPr>
            <a:picLocks noChangeAspect="1"/>
          </p:cNvPicPr>
          <p:nvPr/>
        </p:nvPicPr>
        <p:blipFill>
          <a:blip r:embed="rId2"/>
          <a:stretch>
            <a:fillRect/>
          </a:stretch>
        </p:blipFill>
        <p:spPr>
          <a:xfrm>
            <a:off x="91440" y="1770227"/>
            <a:ext cx="8961120" cy="3317546"/>
          </a:xfrm>
          <a:prstGeom prst="rect">
            <a:avLst/>
          </a:prstGeom>
        </p:spPr>
      </p:pic>
    </p:spTree>
    <p:extLst>
      <p:ext uri="{BB962C8B-B14F-4D97-AF65-F5344CB8AC3E}">
        <p14:creationId xmlns:p14="http://schemas.microsoft.com/office/powerpoint/2010/main" val="36245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A06F-D7EC-4242-8E37-41CDCC0E32B1}"/>
              </a:ext>
            </a:extLst>
          </p:cNvPr>
          <p:cNvSpPr>
            <a:spLocks noGrp="1"/>
          </p:cNvSpPr>
          <p:nvPr>
            <p:ph type="title"/>
          </p:nvPr>
        </p:nvSpPr>
        <p:spPr/>
        <p:txBody>
          <a:bodyPr/>
          <a:lstStyle/>
          <a:p>
            <a:r>
              <a:rPr lang="en-US" dirty="0"/>
              <a:t>CalSAWS JPA Quarterly Fiscal Report</a:t>
            </a:r>
          </a:p>
        </p:txBody>
      </p:sp>
      <p:sp>
        <p:nvSpPr>
          <p:cNvPr id="4" name="Text Placeholder 3">
            <a:extLst>
              <a:ext uri="{FF2B5EF4-FFF2-40B4-BE49-F238E27FC236}">
                <a16:creationId xmlns:a16="http://schemas.microsoft.com/office/drawing/2014/main" id="{8F05ADB3-9BE3-48F6-B1F1-2905E3CB8D64}"/>
              </a:ext>
            </a:extLst>
          </p:cNvPr>
          <p:cNvSpPr>
            <a:spLocks noGrp="1"/>
          </p:cNvSpPr>
          <p:nvPr>
            <p:ph type="body" sz="quarter" idx="10"/>
          </p:nvPr>
        </p:nvSpPr>
        <p:spPr/>
        <p:txBody>
          <a:bodyPr vert="horz" lIns="91440" tIns="45720" rIns="91440" bIns="45720" rtlCol="0" anchor="t">
            <a:normAutofit/>
          </a:bodyPr>
          <a:lstStyle/>
          <a:p>
            <a:r>
              <a:rPr lang="en-US" dirty="0"/>
              <a:t>Contract Obligations</a:t>
            </a:r>
          </a:p>
        </p:txBody>
      </p:sp>
      <p:pic>
        <p:nvPicPr>
          <p:cNvPr id="3" name="Picture 2">
            <a:extLst>
              <a:ext uri="{FF2B5EF4-FFF2-40B4-BE49-F238E27FC236}">
                <a16:creationId xmlns:a16="http://schemas.microsoft.com/office/drawing/2014/main" id="{37C3E31D-60DE-4F9E-9CB8-7217104944DF}"/>
              </a:ext>
            </a:extLst>
          </p:cNvPr>
          <p:cNvPicPr>
            <a:picLocks noChangeAspect="1"/>
          </p:cNvPicPr>
          <p:nvPr/>
        </p:nvPicPr>
        <p:blipFill>
          <a:blip r:embed="rId2"/>
          <a:stretch>
            <a:fillRect/>
          </a:stretch>
        </p:blipFill>
        <p:spPr>
          <a:xfrm>
            <a:off x="274320" y="1246802"/>
            <a:ext cx="8595360" cy="4609586"/>
          </a:xfrm>
          <a:prstGeom prst="rect">
            <a:avLst/>
          </a:prstGeom>
        </p:spPr>
      </p:pic>
    </p:spTree>
    <p:extLst>
      <p:ext uri="{BB962C8B-B14F-4D97-AF65-F5344CB8AC3E}">
        <p14:creationId xmlns:p14="http://schemas.microsoft.com/office/powerpoint/2010/main" val="77581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pPr algn="ctr"/>
            <a:r>
              <a:rPr lang="en-US" sz="2400" b="0" dirty="0"/>
              <a:t>CalSAWS Staffing and Statistics</a:t>
            </a:r>
            <a:endParaRPr lang="en-US" sz="2400" dirty="0"/>
          </a:p>
        </p:txBody>
      </p:sp>
    </p:spTree>
    <p:extLst>
      <p:ext uri="{BB962C8B-B14F-4D97-AF65-F5344CB8AC3E}">
        <p14:creationId xmlns:p14="http://schemas.microsoft.com/office/powerpoint/2010/main" val="406546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928A6-2C4B-4AA1-AEFA-F4781C5C8544}"/>
              </a:ext>
            </a:extLst>
          </p:cNvPr>
          <p:cNvSpPr>
            <a:spLocks noGrp="1"/>
          </p:cNvSpPr>
          <p:nvPr>
            <p:ph sz="half" idx="1"/>
          </p:nvPr>
        </p:nvSpPr>
        <p:spPr>
          <a:xfrm>
            <a:off x="292260" y="1307928"/>
            <a:ext cx="4205128" cy="5119260"/>
          </a:xfrm>
        </p:spPr>
        <p:txBody>
          <a:bodyPr/>
          <a:lstStyle/>
          <a:p>
            <a:r>
              <a:rPr lang="en-US" dirty="0"/>
              <a:t>21 candidates are county employees</a:t>
            </a:r>
          </a:p>
          <a:p>
            <a:r>
              <a:rPr lang="en-US" dirty="0"/>
              <a:t>30 candidates will be employed through RGS or CSAC, and include seven county employees who elected to retire/resign from their county</a:t>
            </a:r>
          </a:p>
        </p:txBody>
      </p:sp>
      <p:sp>
        <p:nvSpPr>
          <p:cNvPr id="5" name="Content Placeholder 4">
            <a:extLst>
              <a:ext uri="{FF2B5EF4-FFF2-40B4-BE49-F238E27FC236}">
                <a16:creationId xmlns:a16="http://schemas.microsoft.com/office/drawing/2014/main" id="{0E19949A-4F30-4C90-BF7F-D31879E8BE24}"/>
              </a:ext>
            </a:extLst>
          </p:cNvPr>
          <p:cNvSpPr>
            <a:spLocks noGrp="1"/>
          </p:cNvSpPr>
          <p:nvPr>
            <p:ph sz="half" idx="2"/>
          </p:nvPr>
        </p:nvSpPr>
        <p:spPr>
          <a:xfrm>
            <a:off x="4645028" y="1307928"/>
            <a:ext cx="4190220" cy="5119259"/>
          </a:xfrm>
        </p:spPr>
        <p:txBody>
          <a:bodyPr/>
          <a:lstStyle/>
          <a:p>
            <a:r>
              <a:rPr lang="en-US" dirty="0"/>
              <a:t>Declined offers or lack of qualified candidates</a:t>
            </a:r>
          </a:p>
          <a:p>
            <a:r>
              <a:rPr lang="en-US" dirty="0"/>
              <a:t>Open positions include Fiscal, Procurement, Training, Conversion, and Product Owners</a:t>
            </a:r>
          </a:p>
        </p:txBody>
      </p:sp>
      <p:sp>
        <p:nvSpPr>
          <p:cNvPr id="8" name="Text Placeholder 7">
            <a:extLst>
              <a:ext uri="{FF2B5EF4-FFF2-40B4-BE49-F238E27FC236}">
                <a16:creationId xmlns:a16="http://schemas.microsoft.com/office/drawing/2014/main" id="{C3044F55-5AC6-4C50-96BD-6F878A289CF6}"/>
              </a:ext>
            </a:extLst>
          </p:cNvPr>
          <p:cNvSpPr>
            <a:spLocks noGrp="1"/>
          </p:cNvSpPr>
          <p:nvPr>
            <p:ph type="body" idx="12"/>
          </p:nvPr>
        </p:nvSpPr>
        <p:spPr>
          <a:xfrm>
            <a:off x="292260" y="691333"/>
            <a:ext cx="4205128" cy="590355"/>
          </a:xfrm>
        </p:spPr>
        <p:txBody>
          <a:bodyPr anchor="ctr"/>
          <a:lstStyle/>
          <a:p>
            <a:r>
              <a:rPr lang="en-US" dirty="0"/>
              <a:t>Accepted Positions = 51 </a:t>
            </a:r>
          </a:p>
        </p:txBody>
      </p:sp>
      <p:sp>
        <p:nvSpPr>
          <p:cNvPr id="4" name="Text Placeholder 3">
            <a:extLst>
              <a:ext uri="{FF2B5EF4-FFF2-40B4-BE49-F238E27FC236}">
                <a16:creationId xmlns:a16="http://schemas.microsoft.com/office/drawing/2014/main" id="{33E3A801-7E41-7B43-8F3D-F8D8D0531653}"/>
              </a:ext>
            </a:extLst>
          </p:cNvPr>
          <p:cNvSpPr>
            <a:spLocks noGrp="1"/>
          </p:cNvSpPr>
          <p:nvPr>
            <p:ph type="body" sz="quarter" idx="3"/>
          </p:nvPr>
        </p:nvSpPr>
        <p:spPr>
          <a:xfrm>
            <a:off x="4645028" y="691333"/>
            <a:ext cx="4228878" cy="590355"/>
          </a:xfrm>
        </p:spPr>
        <p:txBody>
          <a:bodyPr anchor="ctr"/>
          <a:lstStyle/>
          <a:p>
            <a:r>
              <a:rPr lang="en-US" dirty="0"/>
              <a:t>Unfilled Positions = 21</a:t>
            </a:r>
          </a:p>
        </p:txBody>
      </p:sp>
      <p:sp>
        <p:nvSpPr>
          <p:cNvPr id="2" name="Title 1">
            <a:extLst>
              <a:ext uri="{FF2B5EF4-FFF2-40B4-BE49-F238E27FC236}">
                <a16:creationId xmlns:a16="http://schemas.microsoft.com/office/drawing/2014/main" id="{8FF0AA7C-0AAE-5F4D-9A59-748298474ADF}"/>
              </a:ext>
            </a:extLst>
          </p:cNvPr>
          <p:cNvSpPr>
            <a:spLocks noGrp="1"/>
          </p:cNvSpPr>
          <p:nvPr>
            <p:ph type="title"/>
          </p:nvPr>
        </p:nvSpPr>
        <p:spPr/>
        <p:txBody>
          <a:bodyPr/>
          <a:lstStyle/>
          <a:p>
            <a:r>
              <a:rPr lang="en-US" dirty="0"/>
              <a:t>CalSAWS Staff Recruitment</a:t>
            </a:r>
          </a:p>
        </p:txBody>
      </p:sp>
    </p:spTree>
    <p:extLst>
      <p:ext uri="{BB962C8B-B14F-4D97-AF65-F5344CB8AC3E}">
        <p14:creationId xmlns:p14="http://schemas.microsoft.com/office/powerpoint/2010/main" val="1090596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AA7C-0AAE-5F4D-9A59-748298474ADF}"/>
              </a:ext>
            </a:extLst>
          </p:cNvPr>
          <p:cNvSpPr>
            <a:spLocks noGrp="1"/>
          </p:cNvSpPr>
          <p:nvPr>
            <p:ph type="title"/>
          </p:nvPr>
        </p:nvSpPr>
        <p:spPr/>
        <p:txBody>
          <a:bodyPr/>
          <a:lstStyle/>
          <a:p>
            <a:r>
              <a:rPr lang="en-US" dirty="0"/>
              <a:t>CalSAWS Staff Recruitment</a:t>
            </a:r>
          </a:p>
        </p:txBody>
      </p:sp>
      <p:sp>
        <p:nvSpPr>
          <p:cNvPr id="4" name="Text Placeholder 3">
            <a:extLst>
              <a:ext uri="{FF2B5EF4-FFF2-40B4-BE49-F238E27FC236}">
                <a16:creationId xmlns:a16="http://schemas.microsoft.com/office/drawing/2014/main" id="{33E3A801-7E41-7B43-8F3D-F8D8D0531653}"/>
              </a:ext>
            </a:extLst>
          </p:cNvPr>
          <p:cNvSpPr>
            <a:spLocks noGrp="1"/>
          </p:cNvSpPr>
          <p:nvPr>
            <p:ph type="body" sz="quarter" idx="10"/>
          </p:nvPr>
        </p:nvSpPr>
        <p:spPr/>
        <p:txBody>
          <a:bodyPr/>
          <a:lstStyle/>
          <a:p>
            <a:r>
              <a:rPr lang="en-US" dirty="0"/>
              <a:t>Status &amp; Statistics</a:t>
            </a:r>
          </a:p>
          <a:p>
            <a:endParaRPr lang="en-US" dirty="0"/>
          </a:p>
        </p:txBody>
      </p:sp>
      <p:sp>
        <p:nvSpPr>
          <p:cNvPr id="5" name="Rectangle 4">
            <a:extLst>
              <a:ext uri="{FF2B5EF4-FFF2-40B4-BE49-F238E27FC236}">
                <a16:creationId xmlns:a16="http://schemas.microsoft.com/office/drawing/2014/main" id="{E8B4674A-4B53-DD4C-96EC-B2C2A482B20C}"/>
              </a:ext>
            </a:extLst>
          </p:cNvPr>
          <p:cNvSpPr/>
          <p:nvPr/>
        </p:nvSpPr>
        <p:spPr>
          <a:xfrm>
            <a:off x="371091" y="1558936"/>
            <a:ext cx="3511052" cy="11521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fontAlgn="ctr"/>
            <a:r>
              <a:rPr lang="en-US" sz="1400" dirty="0">
                <a:solidFill>
                  <a:schemeClr val="tx1"/>
                </a:solidFill>
                <a:latin typeface="Century Gothic" panose="020B0502020202020204" pitchFamily="34" charset="0"/>
              </a:rPr>
              <a:t>PMO Manager (1 Filled)</a:t>
            </a:r>
          </a:p>
          <a:p>
            <a:pPr fontAlgn="ctr"/>
            <a:r>
              <a:rPr lang="en-US" sz="1400" dirty="0">
                <a:solidFill>
                  <a:schemeClr val="tx1"/>
                </a:solidFill>
                <a:latin typeface="Century Gothic" panose="020B0502020202020204" pitchFamily="34" charset="0"/>
              </a:rPr>
              <a:t>Fiscal/Contract Manager (1 Not Filled)</a:t>
            </a:r>
          </a:p>
          <a:p>
            <a:pPr fontAlgn="ctr"/>
            <a:r>
              <a:rPr lang="en-US" sz="1400" dirty="0">
                <a:solidFill>
                  <a:schemeClr val="tx1"/>
                </a:solidFill>
                <a:latin typeface="Century Gothic" panose="020B0502020202020204" pitchFamily="34" charset="0"/>
              </a:rPr>
              <a:t>Fiscal/Contract Analyst (4 of 5 Filled)</a:t>
            </a:r>
          </a:p>
          <a:p>
            <a:pPr fontAlgn="ctr"/>
            <a:r>
              <a:rPr lang="en-US" sz="1400" dirty="0">
                <a:solidFill>
                  <a:schemeClr val="tx1"/>
                </a:solidFill>
                <a:latin typeface="Century Gothic" panose="020B0502020202020204" pitchFamily="34" charset="0"/>
              </a:rPr>
              <a:t>Procurement Manager (1 Not Filled)</a:t>
            </a:r>
          </a:p>
          <a:p>
            <a:pPr fontAlgn="ctr"/>
            <a:r>
              <a:rPr lang="en-US" sz="1400" dirty="0">
                <a:solidFill>
                  <a:schemeClr val="tx1"/>
                </a:solidFill>
                <a:latin typeface="Century Gothic" panose="020B0502020202020204" pitchFamily="34" charset="0"/>
              </a:rPr>
              <a:t>Procurement Analyst (2 Not Filled)</a:t>
            </a:r>
          </a:p>
        </p:txBody>
      </p:sp>
      <p:sp>
        <p:nvSpPr>
          <p:cNvPr id="6" name="Rectangle 5">
            <a:extLst>
              <a:ext uri="{FF2B5EF4-FFF2-40B4-BE49-F238E27FC236}">
                <a16:creationId xmlns:a16="http://schemas.microsoft.com/office/drawing/2014/main" id="{4562EF34-AE9E-B349-81A6-067D7D675764}"/>
              </a:ext>
            </a:extLst>
          </p:cNvPr>
          <p:cNvSpPr/>
          <p:nvPr/>
        </p:nvSpPr>
        <p:spPr>
          <a:xfrm>
            <a:off x="416247" y="1226935"/>
            <a:ext cx="3665840" cy="335328"/>
          </a:xfrm>
          <a:prstGeom prst="rect">
            <a:avLst/>
          </a:prstGeom>
          <a:solidFill>
            <a:srgbClr val="88AF4B">
              <a:alpha val="19000"/>
            </a:srgbClr>
          </a:solidFill>
        </p:spPr>
        <p:txBody>
          <a:bodyPr vert="horz" lIns="91440" tIns="45720" rIns="91440" bIns="45720" rtlCol="0" anchor="ctr">
            <a:noAutofit/>
          </a:bodyPr>
          <a:lstStyle/>
          <a:p>
            <a:pPr>
              <a:spcBef>
                <a:spcPct val="20000"/>
              </a:spcBef>
              <a:buClr>
                <a:srgbClr val="204792"/>
              </a:buClr>
            </a:pPr>
            <a:r>
              <a:rPr lang="en-US" sz="1600" dirty="0">
                <a:solidFill>
                  <a:srgbClr val="204792"/>
                </a:solidFill>
                <a:latin typeface="Century Gothic"/>
              </a:rPr>
              <a:t>PMO</a:t>
            </a:r>
          </a:p>
        </p:txBody>
      </p:sp>
      <p:sp>
        <p:nvSpPr>
          <p:cNvPr id="7" name="Rectangle 6">
            <a:extLst>
              <a:ext uri="{FF2B5EF4-FFF2-40B4-BE49-F238E27FC236}">
                <a16:creationId xmlns:a16="http://schemas.microsoft.com/office/drawing/2014/main" id="{9CC2C34D-E7A5-CD47-BF46-6F83CD7666CC}"/>
              </a:ext>
            </a:extLst>
          </p:cNvPr>
          <p:cNvSpPr/>
          <p:nvPr/>
        </p:nvSpPr>
        <p:spPr>
          <a:xfrm>
            <a:off x="4443818" y="1558936"/>
            <a:ext cx="4158315" cy="126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fontAlgn="ctr"/>
            <a:r>
              <a:rPr lang="en-US" sz="1400" dirty="0">
                <a:solidFill>
                  <a:schemeClr val="tx1"/>
                </a:solidFill>
                <a:latin typeface="Century Gothic" panose="020B0502020202020204" pitchFamily="34" charset="0"/>
              </a:rPr>
              <a:t>Customer Engagement Manager (1 Filled)</a:t>
            </a:r>
          </a:p>
          <a:p>
            <a:pPr fontAlgn="ctr"/>
            <a:r>
              <a:rPr lang="en-US" sz="1400" dirty="0">
                <a:solidFill>
                  <a:schemeClr val="tx1"/>
                </a:solidFill>
                <a:latin typeface="Century Gothic" panose="020B0502020202020204" pitchFamily="34" charset="0"/>
              </a:rPr>
              <a:t>Regional Manager (5 Filled)</a:t>
            </a:r>
          </a:p>
          <a:p>
            <a:pPr fontAlgn="ctr"/>
            <a:r>
              <a:rPr lang="en-US" sz="1400" dirty="0">
                <a:solidFill>
                  <a:schemeClr val="tx1"/>
                </a:solidFill>
                <a:latin typeface="Century Gothic" panose="020B0502020202020204" pitchFamily="34" charset="0"/>
              </a:rPr>
              <a:t>Change Management Lead* (2 Filled)</a:t>
            </a:r>
          </a:p>
          <a:p>
            <a:pPr fontAlgn="ctr"/>
            <a:r>
              <a:rPr lang="en-US" sz="1400" dirty="0">
                <a:solidFill>
                  <a:schemeClr val="tx1"/>
                </a:solidFill>
                <a:latin typeface="Century Gothic" panose="020B0502020202020204" pitchFamily="34" charset="0"/>
              </a:rPr>
              <a:t>Training Manager* (1 Filled)</a:t>
            </a:r>
          </a:p>
          <a:p>
            <a:pPr fontAlgn="ctr"/>
            <a:r>
              <a:rPr lang="en-US" sz="1400" dirty="0">
                <a:solidFill>
                  <a:schemeClr val="tx1"/>
                </a:solidFill>
                <a:latin typeface="Century Gothic" panose="020B0502020202020204" pitchFamily="34" charset="0"/>
              </a:rPr>
              <a:t>Trainer* (3 of 9 Filled)</a:t>
            </a:r>
          </a:p>
        </p:txBody>
      </p:sp>
      <p:sp>
        <p:nvSpPr>
          <p:cNvPr id="8" name="Rectangle 7">
            <a:extLst>
              <a:ext uri="{FF2B5EF4-FFF2-40B4-BE49-F238E27FC236}">
                <a16:creationId xmlns:a16="http://schemas.microsoft.com/office/drawing/2014/main" id="{7BF4CD86-BA80-E042-AFEE-C46B9B8F5FD2}"/>
              </a:ext>
            </a:extLst>
          </p:cNvPr>
          <p:cNvSpPr/>
          <p:nvPr/>
        </p:nvSpPr>
        <p:spPr>
          <a:xfrm>
            <a:off x="4513257" y="1226935"/>
            <a:ext cx="3665840" cy="335328"/>
          </a:xfrm>
          <a:prstGeom prst="rect">
            <a:avLst/>
          </a:prstGeom>
          <a:solidFill>
            <a:srgbClr val="88AF4B">
              <a:alpha val="19000"/>
            </a:srgbClr>
          </a:solidFill>
        </p:spPr>
        <p:txBody>
          <a:bodyPr vert="horz" lIns="91440" tIns="45720" rIns="91440" bIns="45720" rtlCol="0" anchor="ctr">
            <a:noAutofit/>
          </a:bodyPr>
          <a:lstStyle/>
          <a:p>
            <a:pPr>
              <a:spcBef>
                <a:spcPct val="20000"/>
              </a:spcBef>
              <a:buClr>
                <a:srgbClr val="204792"/>
              </a:buClr>
            </a:pPr>
            <a:r>
              <a:rPr lang="en-US" sz="1600" dirty="0">
                <a:solidFill>
                  <a:srgbClr val="204792"/>
                </a:solidFill>
                <a:latin typeface="Century Gothic"/>
              </a:rPr>
              <a:t>Customer Engagement</a:t>
            </a:r>
          </a:p>
        </p:txBody>
      </p:sp>
      <p:sp>
        <p:nvSpPr>
          <p:cNvPr id="9" name="Rectangle 8">
            <a:extLst>
              <a:ext uri="{FF2B5EF4-FFF2-40B4-BE49-F238E27FC236}">
                <a16:creationId xmlns:a16="http://schemas.microsoft.com/office/drawing/2014/main" id="{AB40991A-BF75-2446-B8C8-801FAB31A025}"/>
              </a:ext>
            </a:extLst>
          </p:cNvPr>
          <p:cNvSpPr/>
          <p:nvPr/>
        </p:nvSpPr>
        <p:spPr>
          <a:xfrm>
            <a:off x="4466969" y="3183557"/>
            <a:ext cx="3665840" cy="25451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fontAlgn="ctr"/>
            <a:r>
              <a:rPr lang="en-US" sz="1400" dirty="0">
                <a:solidFill>
                  <a:schemeClr val="tx1"/>
                </a:solidFill>
                <a:latin typeface="Century Gothic" panose="020B0502020202020204" pitchFamily="34" charset="0"/>
              </a:rPr>
              <a:t>Help Desk Manager (1 Filled)</a:t>
            </a:r>
          </a:p>
          <a:p>
            <a:pPr fontAlgn="ctr"/>
            <a:r>
              <a:rPr lang="en-US" sz="1400" dirty="0">
                <a:solidFill>
                  <a:schemeClr val="tx1"/>
                </a:solidFill>
                <a:latin typeface="Century Gothic" panose="020B0502020202020204" pitchFamily="34" charset="0"/>
              </a:rPr>
              <a:t>Help Desk Analyst (1 Filled)</a:t>
            </a:r>
          </a:p>
          <a:p>
            <a:pPr fontAlgn="ctr"/>
            <a:r>
              <a:rPr lang="en-US" sz="1400" dirty="0">
                <a:solidFill>
                  <a:schemeClr val="tx1"/>
                </a:solidFill>
                <a:latin typeface="Century Gothic" panose="020B0502020202020204" pitchFamily="34" charset="0"/>
              </a:rPr>
              <a:t>Cloud Manager (1 Filled)</a:t>
            </a:r>
          </a:p>
          <a:p>
            <a:pPr fontAlgn="ctr"/>
            <a:r>
              <a:rPr lang="en-US" sz="1400" dirty="0">
                <a:solidFill>
                  <a:schemeClr val="tx1"/>
                </a:solidFill>
                <a:latin typeface="Century Gothic" panose="020B0502020202020204" pitchFamily="34" charset="0"/>
              </a:rPr>
              <a:t>Cloud Analyst (2 Filled)</a:t>
            </a:r>
          </a:p>
          <a:p>
            <a:pPr fontAlgn="ctr"/>
            <a:r>
              <a:rPr lang="en-US" sz="1400" dirty="0">
                <a:solidFill>
                  <a:schemeClr val="tx1"/>
                </a:solidFill>
                <a:latin typeface="Century Gothic" panose="020B0502020202020204" pitchFamily="34" charset="0"/>
              </a:rPr>
              <a:t>Information Security Officer (1 Filled)</a:t>
            </a:r>
          </a:p>
          <a:p>
            <a:pPr fontAlgn="ctr"/>
            <a:r>
              <a:rPr lang="en-US" sz="1400" dirty="0">
                <a:solidFill>
                  <a:schemeClr val="tx1"/>
                </a:solidFill>
                <a:latin typeface="Century Gothic" panose="020B0502020202020204" pitchFamily="34" charset="0"/>
              </a:rPr>
              <a:t>Project IT Manager (1 Filled)</a:t>
            </a:r>
          </a:p>
          <a:p>
            <a:pPr fontAlgn="ctr"/>
            <a:r>
              <a:rPr lang="en-US" sz="1400" dirty="0">
                <a:solidFill>
                  <a:schemeClr val="tx1"/>
                </a:solidFill>
                <a:latin typeface="Century Gothic" panose="020B0502020202020204" pitchFamily="34" charset="0"/>
              </a:rPr>
              <a:t>Security Technical Analyst (1 of 2 Filled)</a:t>
            </a:r>
          </a:p>
          <a:p>
            <a:pPr fontAlgn="ctr"/>
            <a:r>
              <a:rPr lang="en-US" sz="1400" dirty="0">
                <a:solidFill>
                  <a:schemeClr val="tx1"/>
                </a:solidFill>
                <a:latin typeface="Century Gothic" panose="020B0502020202020204" pitchFamily="34" charset="0"/>
              </a:rPr>
              <a:t>Technical Operations Manager (1 Filled)</a:t>
            </a:r>
          </a:p>
          <a:p>
            <a:pPr fontAlgn="ctr"/>
            <a:r>
              <a:rPr lang="en-US" sz="1400" dirty="0">
                <a:solidFill>
                  <a:schemeClr val="tx1"/>
                </a:solidFill>
                <a:latin typeface="Century Gothic" panose="020B0502020202020204" pitchFamily="34" charset="0"/>
              </a:rPr>
              <a:t>Technical/Security Analyst (3 Filled)</a:t>
            </a:r>
          </a:p>
          <a:p>
            <a:pPr fontAlgn="ctr"/>
            <a:r>
              <a:rPr lang="en-US" sz="1400" dirty="0">
                <a:solidFill>
                  <a:schemeClr val="tx1"/>
                </a:solidFill>
                <a:latin typeface="Century Gothic" panose="020B0502020202020204" pitchFamily="34" charset="0"/>
              </a:rPr>
              <a:t>Conversion Lead* (1 Filled)</a:t>
            </a:r>
          </a:p>
          <a:p>
            <a:pPr fontAlgn="ctr"/>
            <a:r>
              <a:rPr lang="en-US" sz="1400" dirty="0">
                <a:solidFill>
                  <a:schemeClr val="tx1"/>
                </a:solidFill>
                <a:latin typeface="Century Gothic" panose="020B0502020202020204" pitchFamily="34" charset="0"/>
              </a:rPr>
              <a:t>Conversion Analyst* (8 of 12 Filled)</a:t>
            </a:r>
          </a:p>
        </p:txBody>
      </p:sp>
      <p:sp>
        <p:nvSpPr>
          <p:cNvPr id="10" name="Rectangle 9">
            <a:extLst>
              <a:ext uri="{FF2B5EF4-FFF2-40B4-BE49-F238E27FC236}">
                <a16:creationId xmlns:a16="http://schemas.microsoft.com/office/drawing/2014/main" id="{DBF07E41-94B2-2745-AF2A-5F55AE733987}"/>
              </a:ext>
            </a:extLst>
          </p:cNvPr>
          <p:cNvSpPr/>
          <p:nvPr/>
        </p:nvSpPr>
        <p:spPr>
          <a:xfrm>
            <a:off x="4511498" y="2827386"/>
            <a:ext cx="3665840" cy="335328"/>
          </a:xfrm>
          <a:prstGeom prst="rect">
            <a:avLst/>
          </a:prstGeom>
          <a:solidFill>
            <a:srgbClr val="88AF4B">
              <a:alpha val="19000"/>
            </a:srgbClr>
          </a:solidFill>
        </p:spPr>
        <p:txBody>
          <a:bodyPr vert="horz" lIns="91440" tIns="45720" rIns="91440" bIns="45720" rtlCol="0" anchor="ctr">
            <a:noAutofit/>
          </a:bodyPr>
          <a:lstStyle/>
          <a:p>
            <a:pPr>
              <a:spcBef>
                <a:spcPct val="20000"/>
              </a:spcBef>
              <a:buClr>
                <a:srgbClr val="204792"/>
              </a:buClr>
            </a:pPr>
            <a:r>
              <a:rPr lang="en-US" sz="1600" dirty="0">
                <a:solidFill>
                  <a:srgbClr val="204792"/>
                </a:solidFill>
                <a:latin typeface="Century Gothic"/>
              </a:rPr>
              <a:t>Technical Operations</a:t>
            </a:r>
          </a:p>
        </p:txBody>
      </p:sp>
      <p:sp>
        <p:nvSpPr>
          <p:cNvPr id="11" name="Rectangle 10">
            <a:extLst>
              <a:ext uri="{FF2B5EF4-FFF2-40B4-BE49-F238E27FC236}">
                <a16:creationId xmlns:a16="http://schemas.microsoft.com/office/drawing/2014/main" id="{1BDE378A-1BEC-9B46-B24A-632FF9E19FF1}"/>
              </a:ext>
            </a:extLst>
          </p:cNvPr>
          <p:cNvSpPr/>
          <p:nvPr/>
        </p:nvSpPr>
        <p:spPr>
          <a:xfrm>
            <a:off x="371091" y="3183557"/>
            <a:ext cx="3735902" cy="335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fontAlgn="ctr"/>
            <a:r>
              <a:rPr lang="en-US" sz="1400" dirty="0">
                <a:solidFill>
                  <a:schemeClr val="tx1"/>
                </a:solidFill>
                <a:latin typeface="Century Gothic" panose="020B0502020202020204" pitchFamily="34" charset="0"/>
              </a:rPr>
              <a:t>Procurement Support* (1 Not Filled)</a:t>
            </a:r>
          </a:p>
        </p:txBody>
      </p:sp>
      <p:sp>
        <p:nvSpPr>
          <p:cNvPr id="12" name="Rectangle 11">
            <a:extLst>
              <a:ext uri="{FF2B5EF4-FFF2-40B4-BE49-F238E27FC236}">
                <a16:creationId xmlns:a16="http://schemas.microsoft.com/office/drawing/2014/main" id="{299103CF-562B-6E4D-AF6B-8761743E4EE6}"/>
              </a:ext>
            </a:extLst>
          </p:cNvPr>
          <p:cNvSpPr/>
          <p:nvPr/>
        </p:nvSpPr>
        <p:spPr>
          <a:xfrm>
            <a:off x="416247" y="2835114"/>
            <a:ext cx="3665840" cy="335328"/>
          </a:xfrm>
          <a:prstGeom prst="rect">
            <a:avLst/>
          </a:prstGeom>
          <a:solidFill>
            <a:srgbClr val="88AF4B">
              <a:alpha val="19000"/>
            </a:srgbClr>
          </a:solidFill>
        </p:spPr>
        <p:txBody>
          <a:bodyPr vert="horz" lIns="91440" tIns="45720" rIns="91440" bIns="45720" rtlCol="0" anchor="ctr">
            <a:noAutofit/>
          </a:bodyPr>
          <a:lstStyle/>
          <a:p>
            <a:pPr>
              <a:spcBef>
                <a:spcPct val="20000"/>
              </a:spcBef>
              <a:buClr>
                <a:srgbClr val="204792"/>
              </a:buClr>
            </a:pPr>
            <a:r>
              <a:rPr lang="en-US" sz="1600" dirty="0">
                <a:solidFill>
                  <a:srgbClr val="204792"/>
                </a:solidFill>
                <a:latin typeface="Century Gothic"/>
              </a:rPr>
              <a:t>Common Services/Procurement</a:t>
            </a:r>
          </a:p>
        </p:txBody>
      </p:sp>
      <p:sp>
        <p:nvSpPr>
          <p:cNvPr id="13" name="TextBox 12">
            <a:extLst>
              <a:ext uri="{FF2B5EF4-FFF2-40B4-BE49-F238E27FC236}">
                <a16:creationId xmlns:a16="http://schemas.microsoft.com/office/drawing/2014/main" id="{B65CE0B0-8B1F-0C4E-9EA2-88CF7D969886}"/>
              </a:ext>
            </a:extLst>
          </p:cNvPr>
          <p:cNvSpPr txBox="1"/>
          <p:nvPr/>
        </p:nvSpPr>
        <p:spPr>
          <a:xfrm>
            <a:off x="6344418" y="6123785"/>
            <a:ext cx="2783285" cy="338554"/>
          </a:xfrm>
          <a:prstGeom prst="rect">
            <a:avLst/>
          </a:prstGeom>
          <a:noFill/>
        </p:spPr>
        <p:txBody>
          <a:bodyPr wrap="square" rtlCol="0">
            <a:spAutoFit/>
          </a:bodyPr>
          <a:lstStyle/>
          <a:p>
            <a:r>
              <a:rPr lang="en-US" sz="1600" dirty="0">
                <a:latin typeface="Century Gothic" panose="020B0502020202020204" pitchFamily="34" charset="0"/>
              </a:rPr>
              <a:t>*Limited-term positions</a:t>
            </a:r>
          </a:p>
        </p:txBody>
      </p:sp>
      <p:sp>
        <p:nvSpPr>
          <p:cNvPr id="14" name="Rectangle 13">
            <a:extLst>
              <a:ext uri="{FF2B5EF4-FFF2-40B4-BE49-F238E27FC236}">
                <a16:creationId xmlns:a16="http://schemas.microsoft.com/office/drawing/2014/main" id="{35745B08-D11F-BB41-B3EE-54BB2CB685A0}"/>
              </a:ext>
            </a:extLst>
          </p:cNvPr>
          <p:cNvSpPr/>
          <p:nvPr/>
        </p:nvSpPr>
        <p:spPr>
          <a:xfrm>
            <a:off x="371091" y="4087110"/>
            <a:ext cx="3511052" cy="3385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ctr"/>
            <a:r>
              <a:rPr lang="en-US" sz="1400" dirty="0">
                <a:solidFill>
                  <a:schemeClr val="tx1"/>
                </a:solidFill>
                <a:latin typeface="Century Gothic" panose="020B0502020202020204" pitchFamily="34" charset="0"/>
              </a:rPr>
              <a:t>Business Analyst* (6 of 6 Filled)</a:t>
            </a:r>
          </a:p>
        </p:txBody>
      </p:sp>
      <p:sp>
        <p:nvSpPr>
          <p:cNvPr id="15" name="Rectangle 14">
            <a:extLst>
              <a:ext uri="{FF2B5EF4-FFF2-40B4-BE49-F238E27FC236}">
                <a16:creationId xmlns:a16="http://schemas.microsoft.com/office/drawing/2014/main" id="{9C22149E-99DE-1842-8097-EB413550982C}"/>
              </a:ext>
            </a:extLst>
          </p:cNvPr>
          <p:cNvSpPr/>
          <p:nvPr/>
        </p:nvSpPr>
        <p:spPr>
          <a:xfrm>
            <a:off x="416247" y="3725108"/>
            <a:ext cx="3665840" cy="335328"/>
          </a:xfrm>
          <a:prstGeom prst="rect">
            <a:avLst/>
          </a:prstGeom>
          <a:solidFill>
            <a:srgbClr val="88AF4B">
              <a:alpha val="19000"/>
            </a:srgbClr>
          </a:solidFill>
        </p:spPr>
        <p:txBody>
          <a:bodyPr vert="horz" lIns="91440" tIns="45720" rIns="91440" bIns="45720" rtlCol="0" anchor="ctr">
            <a:noAutofit/>
          </a:bodyPr>
          <a:lstStyle/>
          <a:p>
            <a:pPr>
              <a:spcBef>
                <a:spcPct val="20000"/>
              </a:spcBef>
              <a:buClr>
                <a:srgbClr val="204792"/>
              </a:buClr>
            </a:pPr>
            <a:r>
              <a:rPr lang="en-US" sz="1600" dirty="0">
                <a:solidFill>
                  <a:srgbClr val="204792"/>
                </a:solidFill>
                <a:latin typeface="Century Gothic"/>
              </a:rPr>
              <a:t>Application Development/Test</a:t>
            </a:r>
          </a:p>
        </p:txBody>
      </p:sp>
      <p:sp>
        <p:nvSpPr>
          <p:cNvPr id="16" name="Rectangle 15">
            <a:extLst>
              <a:ext uri="{FF2B5EF4-FFF2-40B4-BE49-F238E27FC236}">
                <a16:creationId xmlns:a16="http://schemas.microsoft.com/office/drawing/2014/main" id="{05C05942-E112-8547-8E8D-DBEE9601FC57}"/>
              </a:ext>
            </a:extLst>
          </p:cNvPr>
          <p:cNvSpPr/>
          <p:nvPr/>
        </p:nvSpPr>
        <p:spPr>
          <a:xfrm>
            <a:off x="371091" y="4877701"/>
            <a:ext cx="3511052" cy="3385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ctr"/>
            <a:r>
              <a:rPr lang="en-US" sz="1400" dirty="0">
                <a:solidFill>
                  <a:schemeClr val="tx1"/>
                </a:solidFill>
                <a:latin typeface="Century Gothic" panose="020B0502020202020204" pitchFamily="34" charset="0"/>
              </a:rPr>
              <a:t>Product Owners* (5 of 9 Filled)</a:t>
            </a:r>
          </a:p>
        </p:txBody>
      </p:sp>
      <p:sp>
        <p:nvSpPr>
          <p:cNvPr id="17" name="Rectangle 16">
            <a:extLst>
              <a:ext uri="{FF2B5EF4-FFF2-40B4-BE49-F238E27FC236}">
                <a16:creationId xmlns:a16="http://schemas.microsoft.com/office/drawing/2014/main" id="{6EFEBC7F-329E-5E4D-90A4-2A82F706FC4C}"/>
              </a:ext>
            </a:extLst>
          </p:cNvPr>
          <p:cNvSpPr/>
          <p:nvPr/>
        </p:nvSpPr>
        <p:spPr>
          <a:xfrm>
            <a:off x="416247" y="4528695"/>
            <a:ext cx="3665840" cy="335328"/>
          </a:xfrm>
          <a:prstGeom prst="rect">
            <a:avLst/>
          </a:prstGeom>
          <a:solidFill>
            <a:srgbClr val="88AF4B">
              <a:alpha val="19000"/>
            </a:srgbClr>
          </a:solidFill>
        </p:spPr>
        <p:txBody>
          <a:bodyPr vert="horz" lIns="91440" tIns="45720" rIns="91440" bIns="45720" rtlCol="0" anchor="ctr">
            <a:noAutofit/>
          </a:bodyPr>
          <a:lstStyle/>
          <a:p>
            <a:pPr>
              <a:spcBef>
                <a:spcPct val="20000"/>
              </a:spcBef>
              <a:buClr>
                <a:srgbClr val="204792"/>
              </a:buClr>
            </a:pPr>
            <a:r>
              <a:rPr lang="en-US" sz="1600" dirty="0">
                <a:solidFill>
                  <a:srgbClr val="204792"/>
                </a:solidFill>
                <a:latin typeface="Century Gothic"/>
              </a:rPr>
              <a:t>Policy, Design, and Governance</a:t>
            </a:r>
          </a:p>
        </p:txBody>
      </p:sp>
      <p:sp>
        <p:nvSpPr>
          <p:cNvPr id="18" name="Rectangle 17">
            <a:extLst>
              <a:ext uri="{FF2B5EF4-FFF2-40B4-BE49-F238E27FC236}">
                <a16:creationId xmlns:a16="http://schemas.microsoft.com/office/drawing/2014/main" id="{BF442A18-A747-4FE7-8EAC-70AFAAF71949}"/>
              </a:ext>
            </a:extLst>
          </p:cNvPr>
          <p:cNvSpPr/>
          <p:nvPr/>
        </p:nvSpPr>
        <p:spPr>
          <a:xfrm>
            <a:off x="371091" y="5683402"/>
            <a:ext cx="3511052" cy="3385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ctr"/>
            <a:r>
              <a:rPr lang="en-US" sz="1400" dirty="0">
                <a:solidFill>
                  <a:schemeClr val="tx1"/>
                </a:solidFill>
                <a:latin typeface="Century Gothic" panose="020B0502020202020204" pitchFamily="34" charset="0"/>
              </a:rPr>
              <a:t>Business Analysts (3 of 3 Filled)</a:t>
            </a:r>
          </a:p>
        </p:txBody>
      </p:sp>
      <p:sp>
        <p:nvSpPr>
          <p:cNvPr id="19" name="Rectangle 18">
            <a:extLst>
              <a:ext uri="{FF2B5EF4-FFF2-40B4-BE49-F238E27FC236}">
                <a16:creationId xmlns:a16="http://schemas.microsoft.com/office/drawing/2014/main" id="{88948315-B3F2-4A34-9D09-111308E66238}"/>
              </a:ext>
            </a:extLst>
          </p:cNvPr>
          <p:cNvSpPr/>
          <p:nvPr/>
        </p:nvSpPr>
        <p:spPr>
          <a:xfrm>
            <a:off x="416247" y="5334396"/>
            <a:ext cx="3665840" cy="335328"/>
          </a:xfrm>
          <a:prstGeom prst="rect">
            <a:avLst/>
          </a:prstGeom>
          <a:solidFill>
            <a:srgbClr val="88AF4B">
              <a:alpha val="19000"/>
            </a:srgbClr>
          </a:solidFill>
        </p:spPr>
        <p:txBody>
          <a:bodyPr vert="horz" lIns="91440" tIns="45720" rIns="91440" bIns="45720" rtlCol="0" anchor="ctr">
            <a:noAutofit/>
          </a:bodyPr>
          <a:lstStyle/>
          <a:p>
            <a:pPr>
              <a:spcBef>
                <a:spcPct val="20000"/>
              </a:spcBef>
              <a:buClr>
                <a:srgbClr val="204792"/>
              </a:buClr>
            </a:pPr>
            <a:r>
              <a:rPr lang="en-US" sz="1600" dirty="0">
                <a:solidFill>
                  <a:srgbClr val="204792"/>
                </a:solidFill>
                <a:latin typeface="Century Gothic"/>
              </a:rPr>
              <a:t>CalWIN M&amp;O Back-Fill</a:t>
            </a:r>
          </a:p>
        </p:txBody>
      </p:sp>
    </p:spTree>
    <p:extLst>
      <p:ext uri="{BB962C8B-B14F-4D97-AF65-F5344CB8AC3E}">
        <p14:creationId xmlns:p14="http://schemas.microsoft.com/office/powerpoint/2010/main" val="2764386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r>
              <a:rPr lang="en-US" sz="2400" b="0" dirty="0"/>
              <a:t>Online CalWORKs Appraisal Tool (OCAT) Overview and Status</a:t>
            </a:r>
            <a:endParaRPr lang="en-US" sz="2400" dirty="0"/>
          </a:p>
        </p:txBody>
      </p:sp>
    </p:spTree>
    <p:extLst>
      <p:ext uri="{BB962C8B-B14F-4D97-AF65-F5344CB8AC3E}">
        <p14:creationId xmlns:p14="http://schemas.microsoft.com/office/powerpoint/2010/main" val="234983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OCAT Background</a:t>
            </a:r>
          </a:p>
        </p:txBody>
      </p:sp>
      <p:sp>
        <p:nvSpPr>
          <p:cNvPr id="6" name="Content Placeholder 5">
            <a:extLst>
              <a:ext uri="{FF2B5EF4-FFF2-40B4-BE49-F238E27FC236}">
                <a16:creationId xmlns:a16="http://schemas.microsoft.com/office/drawing/2014/main" id="{C73063F9-98E8-BE46-B982-EC77411C40AB}"/>
              </a:ext>
            </a:extLst>
          </p:cNvPr>
          <p:cNvSpPr>
            <a:spLocks noGrp="1"/>
          </p:cNvSpPr>
          <p:nvPr>
            <p:ph idx="1"/>
          </p:nvPr>
        </p:nvSpPr>
        <p:spPr>
          <a:xfrm>
            <a:off x="292828" y="1228523"/>
            <a:ext cx="8614635" cy="2680749"/>
          </a:xfrm>
        </p:spPr>
        <p:txBody>
          <a:bodyPr>
            <a:normAutofit/>
          </a:bodyPr>
          <a:lstStyle/>
          <a:p>
            <a:pPr>
              <a:buFont typeface="Wingdings" panose="05000000000000000000" pitchFamily="2" charset="2"/>
              <a:buChar char="§"/>
            </a:pPr>
            <a:r>
              <a:rPr lang="en-US" dirty="0"/>
              <a:t>Supports the Welfare-to-Work (WTW) employment services program</a:t>
            </a:r>
          </a:p>
          <a:p>
            <a:pPr>
              <a:buFont typeface="Wingdings" panose="05000000000000000000" pitchFamily="2" charset="2"/>
              <a:buChar char="§"/>
            </a:pPr>
            <a:r>
              <a:rPr lang="en-US" dirty="0"/>
              <a:t>Provides a standardized tool for gathering client information</a:t>
            </a:r>
          </a:p>
          <a:p>
            <a:pPr>
              <a:buFont typeface="Wingdings" panose="05000000000000000000" pitchFamily="2" charset="2"/>
              <a:buChar char="§"/>
            </a:pPr>
            <a:r>
              <a:rPr lang="en-US" dirty="0"/>
              <a:t>Creates an appraisal of client strengths and barriers to support a path to self-sufficiency</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marL="0" indent="0">
              <a:buNone/>
            </a:pPr>
            <a:endParaRPr lang="en-US" dirty="0"/>
          </a:p>
          <a:p>
            <a:endParaRPr lang="en-US" dirty="0"/>
          </a:p>
          <a:p>
            <a:pPr marL="0" indent="0">
              <a:buNone/>
            </a:pPr>
            <a:endParaRPr lang="en-US" dirty="0"/>
          </a:p>
          <a:p>
            <a:pPr marL="0" indent="0">
              <a:buNone/>
            </a:pPr>
            <a:endParaRPr lang="en-US" dirty="0"/>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a:xfrm>
            <a:off x="292100" y="662608"/>
            <a:ext cx="8615363" cy="515938"/>
          </a:xfrm>
        </p:spPr>
        <p:txBody>
          <a:bodyPr/>
          <a:lstStyle/>
          <a:p>
            <a:r>
              <a:rPr lang="en-US" dirty="0"/>
              <a:t>Overview</a:t>
            </a:r>
          </a:p>
        </p:txBody>
      </p:sp>
      <p:sp>
        <p:nvSpPr>
          <p:cNvPr id="9" name="Text Placeholder 6">
            <a:extLst>
              <a:ext uri="{FF2B5EF4-FFF2-40B4-BE49-F238E27FC236}">
                <a16:creationId xmlns:a16="http://schemas.microsoft.com/office/drawing/2014/main" id="{1F193CF6-DA7B-4CD3-B6F0-6B9F4C12698E}"/>
              </a:ext>
            </a:extLst>
          </p:cNvPr>
          <p:cNvSpPr txBox="1">
            <a:spLocks/>
          </p:cNvSpPr>
          <p:nvPr/>
        </p:nvSpPr>
        <p:spPr>
          <a:xfrm>
            <a:off x="291531" y="3914065"/>
            <a:ext cx="8615363" cy="515938"/>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204792"/>
              </a:buClr>
              <a:buFontTx/>
              <a:buNone/>
              <a:defRPr sz="2400" b="0" kern="1200">
                <a:solidFill>
                  <a:srgbClr val="88AF4B"/>
                </a:solidFill>
                <a:latin typeface="Century Gothic"/>
                <a:ea typeface="+mn-ea"/>
                <a:cs typeface="Century Gothic"/>
              </a:defRPr>
            </a:lvl1pPr>
            <a:lvl2pPr marL="457200" indent="0" algn="l" defTabSz="457200" rtl="0" eaLnBrk="1" latinLnBrk="0" hangingPunct="1">
              <a:spcBef>
                <a:spcPct val="20000"/>
              </a:spcBef>
              <a:buClr>
                <a:srgbClr val="204792"/>
              </a:buClr>
              <a:buFontTx/>
              <a:buNone/>
              <a:defRPr sz="2200" kern="1200">
                <a:solidFill>
                  <a:schemeClr val="tx1"/>
                </a:solidFill>
                <a:latin typeface="Century Gothic"/>
                <a:ea typeface="+mn-ea"/>
                <a:cs typeface="Century Gothic"/>
              </a:defRPr>
            </a:lvl2pPr>
            <a:lvl3pPr marL="914400" indent="0" algn="l" defTabSz="457200" rtl="0" eaLnBrk="1" latinLnBrk="0" hangingPunct="1">
              <a:spcBef>
                <a:spcPct val="20000"/>
              </a:spcBef>
              <a:buClr>
                <a:srgbClr val="204792"/>
              </a:buClr>
              <a:buSzPct val="75000"/>
              <a:buFontTx/>
              <a:buNone/>
              <a:defRPr sz="1800" kern="1200">
                <a:solidFill>
                  <a:schemeClr val="tx1"/>
                </a:solidFill>
                <a:latin typeface="Century Gothic"/>
                <a:ea typeface="+mn-ea"/>
                <a:cs typeface="Century Gothic"/>
              </a:defRPr>
            </a:lvl3pPr>
            <a:lvl4pPr marL="1371600" indent="0" algn="l" defTabSz="457200" rtl="0" eaLnBrk="1" latinLnBrk="0" hangingPunct="1">
              <a:spcBef>
                <a:spcPct val="20000"/>
              </a:spcBef>
              <a:buClr>
                <a:srgbClr val="204792"/>
              </a:buClr>
              <a:buSzPct val="70000"/>
              <a:buFontTx/>
              <a:buNone/>
              <a:defRPr sz="1600" kern="1200">
                <a:solidFill>
                  <a:schemeClr val="tx1"/>
                </a:solidFill>
                <a:latin typeface="Century Gothic"/>
                <a:ea typeface="+mn-ea"/>
                <a:cs typeface="Century Gothic"/>
              </a:defRPr>
            </a:lvl4pPr>
            <a:lvl5pPr marL="1828800" indent="0" algn="l" defTabSz="457200" rtl="0" eaLnBrk="1" latinLnBrk="0" hangingPunct="1">
              <a:spcBef>
                <a:spcPct val="20000"/>
              </a:spcBef>
              <a:buClr>
                <a:srgbClr val="204792"/>
              </a:buClr>
              <a:buFontTx/>
              <a:buNone/>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Objective</a:t>
            </a:r>
          </a:p>
        </p:txBody>
      </p:sp>
      <p:sp>
        <p:nvSpPr>
          <p:cNvPr id="10" name="Content Placeholder 5">
            <a:extLst>
              <a:ext uri="{FF2B5EF4-FFF2-40B4-BE49-F238E27FC236}">
                <a16:creationId xmlns:a16="http://schemas.microsoft.com/office/drawing/2014/main" id="{7F590FEF-E63F-40DF-91AF-9B75DE0C5596}"/>
              </a:ext>
            </a:extLst>
          </p:cNvPr>
          <p:cNvSpPr txBox="1">
            <a:spLocks/>
          </p:cNvSpPr>
          <p:nvPr/>
        </p:nvSpPr>
        <p:spPr>
          <a:xfrm>
            <a:off x="263954" y="4430003"/>
            <a:ext cx="8614635" cy="18829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dirty="0"/>
              <a:t>Replicate existing solution in AWS</a:t>
            </a:r>
          </a:p>
          <a:p>
            <a:pPr>
              <a:buFont typeface="Wingdings" panose="05000000000000000000" pitchFamily="2" charset="2"/>
              <a:buChar char="§"/>
            </a:pPr>
            <a:r>
              <a:rPr lang="en-US" dirty="0"/>
              <a:t>Interfaces with SAWS (CIV, LRS, </a:t>
            </a:r>
            <a:r>
              <a:rPr lang="en-US" dirty="0" err="1"/>
              <a:t>CalWIN</a:t>
            </a:r>
            <a:r>
              <a:rPr lang="en-US" dirty="0"/>
              <a:t>)</a:t>
            </a:r>
          </a:p>
          <a:p>
            <a:pPr>
              <a:buFont typeface="Wingdings" panose="05000000000000000000" pitchFamily="2" charset="2"/>
              <a:buChar char="§"/>
            </a:pPr>
            <a:r>
              <a:rPr lang="en-US" dirty="0"/>
              <a:t>Cloud native technology</a:t>
            </a:r>
          </a:p>
          <a:p>
            <a:pPr>
              <a:buFont typeface="Wingdings" panose="05000000000000000000" pitchFamily="2" charset="2"/>
              <a:buChar char="§"/>
            </a:pPr>
            <a:r>
              <a:rPr lang="en-US" dirty="0"/>
              <a:t>Improved efficiency and maintainability</a:t>
            </a:r>
          </a:p>
          <a:p>
            <a:pPr marL="0" indent="0">
              <a:buFont typeface="Wingdings" charset="2"/>
              <a:buNone/>
            </a:pPr>
            <a:endParaRPr lang="en-US" dirty="0"/>
          </a:p>
          <a:p>
            <a:endParaRPr lang="en-US" dirty="0"/>
          </a:p>
          <a:p>
            <a:pPr marL="0" indent="0">
              <a:buFont typeface="Wingdings" charset="2"/>
              <a:buNone/>
            </a:pPr>
            <a:endParaRPr lang="en-US" dirty="0"/>
          </a:p>
          <a:p>
            <a:pPr marL="0" indent="0">
              <a:buFont typeface="Wingdings" charset="2"/>
              <a:buNone/>
            </a:pPr>
            <a:endParaRPr lang="en-US" dirty="0"/>
          </a:p>
        </p:txBody>
      </p:sp>
    </p:spTree>
    <p:extLst>
      <p:ext uri="{BB962C8B-B14F-4D97-AF65-F5344CB8AC3E}">
        <p14:creationId xmlns:p14="http://schemas.microsoft.com/office/powerpoint/2010/main" val="334992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C73063F9-98E8-BE46-B982-EC77411C40AB}"/>
              </a:ext>
            </a:extLst>
          </p:cNvPr>
          <p:cNvSpPr>
            <a:spLocks noGrp="1"/>
          </p:cNvSpPr>
          <p:nvPr>
            <p:ph idx="1"/>
          </p:nvPr>
        </p:nvSpPr>
        <p:spPr/>
        <p:txBody>
          <a:bodyPr>
            <a:normAutofit/>
          </a:bodyPr>
          <a:lstStyle/>
          <a:p>
            <a:pPr marL="457200" indent="-457200">
              <a:buFont typeface="+mj-lt"/>
              <a:buAutoNum type="arabicPeriod"/>
            </a:pPr>
            <a:r>
              <a:rPr lang="en-US" sz="2000" dirty="0"/>
              <a:t>Call Meeting to Order </a:t>
            </a:r>
          </a:p>
          <a:p>
            <a:pPr marL="457200" indent="-457200">
              <a:buFont typeface="+mj-lt"/>
              <a:buAutoNum type="arabicPeriod"/>
            </a:pPr>
            <a:r>
              <a:rPr lang="en-US" sz="2000" dirty="0"/>
              <a:t>Public Opportunity to speak on items NOT on the Agenda. Public comments are limited to no more than three minutes per speaker, except that a speaker using a translator shall be allowed up to six minutes.</a:t>
            </a:r>
          </a:p>
          <a:p>
            <a:pPr marL="0" indent="0">
              <a:buNone/>
            </a:pPr>
            <a:r>
              <a:rPr lang="en-US" sz="2000" dirty="0"/>
              <a:t>	Note: The public may also speak on any Item ON the Agenda by 	waiting until that item is read, then requesting recognition from 	the Chair to speak.</a:t>
            </a:r>
          </a:p>
          <a:p>
            <a:pPr marL="457200" indent="-457200">
              <a:buFont typeface="+mj-lt"/>
              <a:buAutoNum type="arabicPeriod" startAt="3"/>
            </a:pPr>
            <a:r>
              <a:rPr lang="en-US" sz="2000" dirty="0"/>
              <a:t>Confirmation of Quorum and Agenda Review.</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endParaRPr lang="en-US" dirty="0"/>
          </a:p>
        </p:txBody>
      </p:sp>
    </p:spTree>
    <p:extLst>
      <p:ext uri="{BB962C8B-B14F-4D97-AF65-F5344CB8AC3E}">
        <p14:creationId xmlns:p14="http://schemas.microsoft.com/office/powerpoint/2010/main" val="30426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4C65-C268-42CD-A977-FAA7CC60A4F1}"/>
              </a:ext>
            </a:extLst>
          </p:cNvPr>
          <p:cNvSpPr>
            <a:spLocks noGrp="1"/>
          </p:cNvSpPr>
          <p:nvPr>
            <p:ph type="title"/>
          </p:nvPr>
        </p:nvSpPr>
        <p:spPr/>
        <p:txBody>
          <a:bodyPr/>
          <a:lstStyle/>
          <a:p>
            <a:r>
              <a:rPr lang="en-US" sz="2400" dirty="0"/>
              <a:t>OCAT Lifecycle</a:t>
            </a:r>
          </a:p>
        </p:txBody>
      </p:sp>
      <p:sp>
        <p:nvSpPr>
          <p:cNvPr id="9" name="Text Placeholder 8">
            <a:extLst>
              <a:ext uri="{FF2B5EF4-FFF2-40B4-BE49-F238E27FC236}">
                <a16:creationId xmlns:a16="http://schemas.microsoft.com/office/drawing/2014/main" id="{C9692809-1F6F-418C-9E71-7336FFEA4CD2}"/>
              </a:ext>
            </a:extLst>
          </p:cNvPr>
          <p:cNvSpPr>
            <a:spLocks noGrp="1"/>
          </p:cNvSpPr>
          <p:nvPr>
            <p:ph type="body" sz="quarter" idx="10"/>
          </p:nvPr>
        </p:nvSpPr>
        <p:spPr/>
        <p:txBody>
          <a:bodyPr/>
          <a:lstStyle/>
          <a:p>
            <a:r>
              <a:rPr lang="en-US" dirty="0"/>
              <a:t>Timeline</a:t>
            </a:r>
          </a:p>
        </p:txBody>
      </p:sp>
      <p:sp>
        <p:nvSpPr>
          <p:cNvPr id="16" name="Text Placeholder 8">
            <a:extLst>
              <a:ext uri="{FF2B5EF4-FFF2-40B4-BE49-F238E27FC236}">
                <a16:creationId xmlns:a16="http://schemas.microsoft.com/office/drawing/2014/main" id="{CF639596-6F01-4710-B4A3-A7FFB1FA9DD1}"/>
              </a:ext>
            </a:extLst>
          </p:cNvPr>
          <p:cNvSpPr txBox="1">
            <a:spLocks/>
          </p:cNvSpPr>
          <p:nvPr/>
        </p:nvSpPr>
        <p:spPr>
          <a:xfrm>
            <a:off x="264318" y="3998098"/>
            <a:ext cx="8615363" cy="515938"/>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204792"/>
              </a:buClr>
              <a:buFontTx/>
              <a:buNone/>
              <a:defRPr sz="2400" b="0" kern="1200">
                <a:solidFill>
                  <a:srgbClr val="88AF4B"/>
                </a:solidFill>
                <a:latin typeface="Century Gothic"/>
                <a:ea typeface="+mn-ea"/>
                <a:cs typeface="Century Gothic"/>
              </a:defRPr>
            </a:lvl1pPr>
            <a:lvl2pPr marL="457200" indent="0" algn="l" defTabSz="457200" rtl="0" eaLnBrk="1" latinLnBrk="0" hangingPunct="1">
              <a:spcBef>
                <a:spcPct val="20000"/>
              </a:spcBef>
              <a:buClr>
                <a:srgbClr val="204792"/>
              </a:buClr>
              <a:buFontTx/>
              <a:buNone/>
              <a:defRPr sz="2200" kern="1200">
                <a:solidFill>
                  <a:schemeClr val="tx1"/>
                </a:solidFill>
                <a:latin typeface="Century Gothic"/>
                <a:ea typeface="+mn-ea"/>
                <a:cs typeface="Century Gothic"/>
              </a:defRPr>
            </a:lvl2pPr>
            <a:lvl3pPr marL="914400" indent="0" algn="l" defTabSz="457200" rtl="0" eaLnBrk="1" latinLnBrk="0" hangingPunct="1">
              <a:spcBef>
                <a:spcPct val="20000"/>
              </a:spcBef>
              <a:buClr>
                <a:srgbClr val="204792"/>
              </a:buClr>
              <a:buSzPct val="75000"/>
              <a:buFontTx/>
              <a:buNone/>
              <a:defRPr sz="1800" kern="1200">
                <a:solidFill>
                  <a:schemeClr val="tx1"/>
                </a:solidFill>
                <a:latin typeface="Century Gothic"/>
                <a:ea typeface="+mn-ea"/>
                <a:cs typeface="Century Gothic"/>
              </a:defRPr>
            </a:lvl3pPr>
            <a:lvl4pPr marL="1371600" indent="0" algn="l" defTabSz="457200" rtl="0" eaLnBrk="1" latinLnBrk="0" hangingPunct="1">
              <a:spcBef>
                <a:spcPct val="20000"/>
              </a:spcBef>
              <a:buClr>
                <a:srgbClr val="204792"/>
              </a:buClr>
              <a:buSzPct val="70000"/>
              <a:buFontTx/>
              <a:buNone/>
              <a:defRPr sz="1600" kern="1200">
                <a:solidFill>
                  <a:schemeClr val="tx1"/>
                </a:solidFill>
                <a:latin typeface="Century Gothic"/>
                <a:ea typeface="+mn-ea"/>
                <a:cs typeface="Century Gothic"/>
              </a:defRPr>
            </a:lvl4pPr>
            <a:lvl5pPr marL="1828800" indent="0" algn="l" defTabSz="457200" rtl="0" eaLnBrk="1" latinLnBrk="0" hangingPunct="1">
              <a:spcBef>
                <a:spcPct val="20000"/>
              </a:spcBef>
              <a:buClr>
                <a:srgbClr val="204792"/>
              </a:buClr>
              <a:buFontTx/>
              <a:buNone/>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Activities</a:t>
            </a:r>
          </a:p>
        </p:txBody>
      </p:sp>
      <p:sp>
        <p:nvSpPr>
          <p:cNvPr id="8" name="Content Placeholder 5">
            <a:extLst>
              <a:ext uri="{FF2B5EF4-FFF2-40B4-BE49-F238E27FC236}">
                <a16:creationId xmlns:a16="http://schemas.microsoft.com/office/drawing/2014/main" id="{F86EE155-5096-494C-B3C8-15AF626D64B0}"/>
              </a:ext>
            </a:extLst>
          </p:cNvPr>
          <p:cNvSpPr txBox="1">
            <a:spLocks/>
          </p:cNvSpPr>
          <p:nvPr/>
        </p:nvSpPr>
        <p:spPr>
          <a:xfrm>
            <a:off x="169861" y="4514036"/>
            <a:ext cx="1718852" cy="19801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400" dirty="0"/>
              <a:t>Work Plan</a:t>
            </a:r>
          </a:p>
          <a:p>
            <a:pPr>
              <a:buFont typeface="Wingdings" panose="05000000000000000000" pitchFamily="2" charset="2"/>
              <a:buChar char="§"/>
            </a:pPr>
            <a:r>
              <a:rPr lang="en-US" sz="1400" dirty="0"/>
              <a:t>Requirements</a:t>
            </a:r>
          </a:p>
          <a:p>
            <a:pPr>
              <a:buFont typeface="Wingdings" panose="05000000000000000000" pitchFamily="2" charset="2"/>
              <a:buChar char="§"/>
            </a:pPr>
            <a:r>
              <a:rPr lang="en-US" sz="1400" dirty="0"/>
              <a:t>Standards</a:t>
            </a:r>
          </a:p>
          <a:p>
            <a:pPr>
              <a:buFont typeface="Wingdings" panose="05000000000000000000" pitchFamily="2" charset="2"/>
              <a:buChar char="§"/>
            </a:pPr>
            <a:r>
              <a:rPr lang="en-US" sz="1400" dirty="0"/>
              <a:t>Infrastructure</a:t>
            </a:r>
          </a:p>
          <a:p>
            <a:pPr>
              <a:buFont typeface="Wingdings" panose="05000000000000000000" pitchFamily="2" charset="2"/>
              <a:buChar char="§"/>
            </a:pPr>
            <a:r>
              <a:rPr lang="en-US" sz="1400" dirty="0"/>
              <a:t>Security plan</a:t>
            </a:r>
          </a:p>
          <a:p>
            <a:pPr>
              <a:buFont typeface="Wingdings" panose="05000000000000000000" pitchFamily="2" charset="2"/>
              <a:buChar char="§"/>
            </a:pPr>
            <a:endParaRPr lang="en-US" dirty="0"/>
          </a:p>
          <a:p>
            <a:pPr marL="0" indent="0">
              <a:buFont typeface="Wingdings" charset="2"/>
              <a:buNone/>
            </a:pPr>
            <a:endParaRPr lang="en-US" dirty="0"/>
          </a:p>
          <a:p>
            <a:endParaRPr lang="en-US" dirty="0"/>
          </a:p>
          <a:p>
            <a:pPr marL="0" indent="0">
              <a:buFont typeface="Wingdings" charset="2"/>
              <a:buNone/>
            </a:pPr>
            <a:endParaRPr lang="en-US" dirty="0"/>
          </a:p>
          <a:p>
            <a:pPr marL="0" indent="0">
              <a:buFont typeface="Wingdings" charset="2"/>
              <a:buNone/>
            </a:pPr>
            <a:endParaRPr lang="en-US" dirty="0"/>
          </a:p>
        </p:txBody>
      </p:sp>
      <p:pic>
        <p:nvPicPr>
          <p:cNvPr id="3" name="Picture 2">
            <a:extLst>
              <a:ext uri="{FF2B5EF4-FFF2-40B4-BE49-F238E27FC236}">
                <a16:creationId xmlns:a16="http://schemas.microsoft.com/office/drawing/2014/main" id="{28BF472E-F823-4C69-844E-B52FE4288EAB}"/>
              </a:ext>
            </a:extLst>
          </p:cNvPr>
          <p:cNvPicPr>
            <a:picLocks noChangeAspect="1"/>
          </p:cNvPicPr>
          <p:nvPr/>
        </p:nvPicPr>
        <p:blipFill>
          <a:blip r:embed="rId3"/>
          <a:stretch>
            <a:fillRect/>
          </a:stretch>
        </p:blipFill>
        <p:spPr>
          <a:xfrm>
            <a:off x="0" y="907662"/>
            <a:ext cx="9144000" cy="3142112"/>
          </a:xfrm>
          <a:prstGeom prst="rect">
            <a:avLst/>
          </a:prstGeom>
        </p:spPr>
      </p:pic>
      <p:sp>
        <p:nvSpPr>
          <p:cNvPr id="10" name="Content Placeholder 5">
            <a:extLst>
              <a:ext uri="{FF2B5EF4-FFF2-40B4-BE49-F238E27FC236}">
                <a16:creationId xmlns:a16="http://schemas.microsoft.com/office/drawing/2014/main" id="{26E5DCE6-B5B0-498F-AE5B-8AD9958EF020}"/>
              </a:ext>
            </a:extLst>
          </p:cNvPr>
          <p:cNvSpPr txBox="1">
            <a:spLocks/>
          </p:cNvSpPr>
          <p:nvPr/>
        </p:nvSpPr>
        <p:spPr>
          <a:xfrm>
            <a:off x="1788717" y="4517569"/>
            <a:ext cx="1919312" cy="19801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400" dirty="0"/>
              <a:t>App. Design</a:t>
            </a:r>
          </a:p>
          <a:p>
            <a:pPr>
              <a:buFont typeface="Wingdings" panose="05000000000000000000" pitchFamily="2" charset="2"/>
              <a:buChar char="§"/>
            </a:pPr>
            <a:r>
              <a:rPr lang="en-US" sz="1400" dirty="0"/>
              <a:t>Tech. design</a:t>
            </a:r>
          </a:p>
          <a:p>
            <a:pPr>
              <a:buFont typeface="Wingdings" panose="05000000000000000000" pitchFamily="2" charset="2"/>
              <a:buChar char="§"/>
            </a:pPr>
            <a:r>
              <a:rPr lang="en-US" sz="1400" dirty="0"/>
              <a:t>Interface spec.</a:t>
            </a:r>
          </a:p>
          <a:p>
            <a:pPr>
              <a:buFont typeface="Wingdings" panose="05000000000000000000" pitchFamily="2" charset="2"/>
              <a:buChar char="§"/>
            </a:pPr>
            <a:r>
              <a:rPr lang="en-US" sz="1400" dirty="0"/>
              <a:t>Data model</a:t>
            </a:r>
          </a:p>
          <a:p>
            <a:pPr>
              <a:buFont typeface="Wingdings" panose="05000000000000000000" pitchFamily="2" charset="2"/>
              <a:buChar char="§"/>
            </a:pPr>
            <a:endParaRPr lang="en-US" dirty="0"/>
          </a:p>
          <a:p>
            <a:pPr marL="0" indent="0">
              <a:buFont typeface="Wingdings" charset="2"/>
              <a:buNone/>
            </a:pPr>
            <a:endParaRPr lang="en-US" dirty="0"/>
          </a:p>
          <a:p>
            <a:endParaRPr lang="en-US" dirty="0"/>
          </a:p>
          <a:p>
            <a:pPr marL="0" indent="0">
              <a:buFont typeface="Wingdings" charset="2"/>
              <a:buNone/>
            </a:pPr>
            <a:endParaRPr lang="en-US" dirty="0"/>
          </a:p>
          <a:p>
            <a:pPr marL="0" indent="0">
              <a:buFont typeface="Wingdings" charset="2"/>
              <a:buNone/>
            </a:pPr>
            <a:endParaRPr lang="en-US" dirty="0"/>
          </a:p>
        </p:txBody>
      </p:sp>
      <p:sp>
        <p:nvSpPr>
          <p:cNvPr id="11" name="Content Placeholder 5">
            <a:extLst>
              <a:ext uri="{FF2B5EF4-FFF2-40B4-BE49-F238E27FC236}">
                <a16:creationId xmlns:a16="http://schemas.microsoft.com/office/drawing/2014/main" id="{583A9B28-0C2A-4AFC-8DEA-F1E45C5F1B7F}"/>
              </a:ext>
            </a:extLst>
          </p:cNvPr>
          <p:cNvSpPr txBox="1">
            <a:spLocks/>
          </p:cNvSpPr>
          <p:nvPr/>
        </p:nvSpPr>
        <p:spPr>
          <a:xfrm>
            <a:off x="3501382" y="4515396"/>
            <a:ext cx="2264391" cy="19801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400" dirty="0"/>
              <a:t>Administration</a:t>
            </a:r>
          </a:p>
          <a:p>
            <a:pPr>
              <a:buFont typeface="Wingdings" panose="05000000000000000000" pitchFamily="2" charset="2"/>
              <a:buChar char="§"/>
            </a:pPr>
            <a:r>
              <a:rPr lang="en-US" sz="1400" dirty="0" err="1"/>
              <a:t>DevSecOps</a:t>
            </a:r>
            <a:endParaRPr lang="en-US" sz="1400" dirty="0"/>
          </a:p>
          <a:p>
            <a:pPr>
              <a:buFont typeface="Wingdings" panose="05000000000000000000" pitchFamily="2" charset="2"/>
              <a:buChar char="§"/>
            </a:pPr>
            <a:r>
              <a:rPr lang="en-US" sz="1400" dirty="0"/>
              <a:t>User Interface</a:t>
            </a:r>
          </a:p>
          <a:p>
            <a:pPr>
              <a:buFont typeface="Wingdings" panose="05000000000000000000" pitchFamily="2" charset="2"/>
              <a:buChar char="§"/>
            </a:pPr>
            <a:r>
              <a:rPr lang="en-US" sz="1400" dirty="0"/>
              <a:t>Connectivity</a:t>
            </a:r>
          </a:p>
          <a:p>
            <a:pPr>
              <a:buFont typeface="Wingdings" panose="05000000000000000000" pitchFamily="2" charset="2"/>
              <a:buChar char="§"/>
            </a:pPr>
            <a:r>
              <a:rPr lang="en-US" sz="1400" dirty="0"/>
              <a:t>Partner integration</a:t>
            </a:r>
          </a:p>
          <a:p>
            <a:pPr>
              <a:buFont typeface="Wingdings" panose="05000000000000000000" pitchFamily="2" charset="2"/>
              <a:buChar char="§"/>
            </a:pPr>
            <a:r>
              <a:rPr lang="en-US" sz="1400" dirty="0"/>
              <a:t>Business Rules</a:t>
            </a:r>
          </a:p>
          <a:p>
            <a:pPr>
              <a:buFont typeface="Wingdings" panose="05000000000000000000" pitchFamily="2" charset="2"/>
              <a:buChar char="§"/>
            </a:pPr>
            <a:r>
              <a:rPr lang="en-US" sz="1400" dirty="0"/>
              <a:t>Reporting</a:t>
            </a:r>
          </a:p>
          <a:p>
            <a:pPr>
              <a:buFont typeface="Wingdings" panose="05000000000000000000" pitchFamily="2" charset="2"/>
              <a:buChar char="§"/>
            </a:pPr>
            <a:endParaRPr lang="en-US" dirty="0"/>
          </a:p>
          <a:p>
            <a:pPr marL="0" indent="0">
              <a:buFont typeface="Wingdings" charset="2"/>
              <a:buNone/>
            </a:pPr>
            <a:endParaRPr lang="en-US" dirty="0"/>
          </a:p>
          <a:p>
            <a:endParaRPr lang="en-US" dirty="0"/>
          </a:p>
          <a:p>
            <a:pPr marL="0" indent="0">
              <a:buFont typeface="Wingdings" charset="2"/>
              <a:buNone/>
            </a:pPr>
            <a:endParaRPr lang="en-US" dirty="0"/>
          </a:p>
          <a:p>
            <a:pPr marL="0" indent="0">
              <a:buFont typeface="Wingdings" charset="2"/>
              <a:buNone/>
            </a:pPr>
            <a:endParaRPr lang="en-US" dirty="0"/>
          </a:p>
        </p:txBody>
      </p:sp>
      <p:sp>
        <p:nvSpPr>
          <p:cNvPr id="12" name="Content Placeholder 5">
            <a:extLst>
              <a:ext uri="{FF2B5EF4-FFF2-40B4-BE49-F238E27FC236}">
                <a16:creationId xmlns:a16="http://schemas.microsoft.com/office/drawing/2014/main" id="{AC4AAE5C-EDA5-4222-A254-2FA18648D58F}"/>
              </a:ext>
            </a:extLst>
          </p:cNvPr>
          <p:cNvSpPr txBox="1">
            <a:spLocks/>
          </p:cNvSpPr>
          <p:nvPr/>
        </p:nvSpPr>
        <p:spPr>
          <a:xfrm>
            <a:off x="5559126" y="4515123"/>
            <a:ext cx="1919312" cy="19801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400" dirty="0"/>
              <a:t>Automation</a:t>
            </a:r>
          </a:p>
          <a:p>
            <a:pPr>
              <a:buFont typeface="Wingdings" panose="05000000000000000000" pitchFamily="2" charset="2"/>
              <a:buChar char="§"/>
            </a:pPr>
            <a:r>
              <a:rPr lang="en-US" sz="1400" dirty="0"/>
              <a:t>System tests</a:t>
            </a:r>
          </a:p>
          <a:p>
            <a:pPr>
              <a:buFont typeface="Wingdings" panose="05000000000000000000" pitchFamily="2" charset="2"/>
              <a:buChar char="§"/>
            </a:pPr>
            <a:r>
              <a:rPr lang="en-US" sz="1400" dirty="0"/>
              <a:t>Regression</a:t>
            </a:r>
          </a:p>
          <a:p>
            <a:pPr>
              <a:buFont typeface="Wingdings" panose="05000000000000000000" pitchFamily="2" charset="2"/>
              <a:buChar char="§"/>
            </a:pPr>
            <a:r>
              <a:rPr lang="en-US" sz="1400" dirty="0"/>
              <a:t>Partner testing</a:t>
            </a:r>
          </a:p>
          <a:p>
            <a:pPr>
              <a:buFont typeface="Wingdings" panose="05000000000000000000" pitchFamily="2" charset="2"/>
              <a:buChar char="§"/>
            </a:pPr>
            <a:r>
              <a:rPr lang="en-US" sz="1400" dirty="0"/>
              <a:t>UAT</a:t>
            </a:r>
          </a:p>
          <a:p>
            <a:pPr>
              <a:buFont typeface="Wingdings" panose="05000000000000000000" pitchFamily="2" charset="2"/>
              <a:buChar char="§"/>
            </a:pPr>
            <a:endParaRPr lang="en-US" dirty="0"/>
          </a:p>
          <a:p>
            <a:pPr marL="0" indent="0">
              <a:buFont typeface="Wingdings" charset="2"/>
              <a:buNone/>
            </a:pPr>
            <a:endParaRPr lang="en-US" dirty="0"/>
          </a:p>
          <a:p>
            <a:endParaRPr lang="en-US" dirty="0"/>
          </a:p>
          <a:p>
            <a:pPr marL="0" indent="0">
              <a:buFont typeface="Wingdings" charset="2"/>
              <a:buNone/>
            </a:pPr>
            <a:endParaRPr lang="en-US" dirty="0"/>
          </a:p>
          <a:p>
            <a:pPr marL="0" indent="0">
              <a:buFont typeface="Wingdings" charset="2"/>
              <a:buNone/>
            </a:pPr>
            <a:endParaRPr lang="en-US" dirty="0"/>
          </a:p>
        </p:txBody>
      </p:sp>
      <p:sp>
        <p:nvSpPr>
          <p:cNvPr id="13" name="Content Placeholder 5">
            <a:extLst>
              <a:ext uri="{FF2B5EF4-FFF2-40B4-BE49-F238E27FC236}">
                <a16:creationId xmlns:a16="http://schemas.microsoft.com/office/drawing/2014/main" id="{EEFFFA81-156A-4582-BA2A-B8CBDD1A514D}"/>
              </a:ext>
            </a:extLst>
          </p:cNvPr>
          <p:cNvSpPr txBox="1">
            <a:spLocks/>
          </p:cNvSpPr>
          <p:nvPr/>
        </p:nvSpPr>
        <p:spPr>
          <a:xfrm>
            <a:off x="7219404" y="4507498"/>
            <a:ext cx="1919312" cy="19801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400" dirty="0"/>
              <a:t>Training</a:t>
            </a:r>
          </a:p>
          <a:p>
            <a:pPr>
              <a:buFont typeface="Wingdings" panose="05000000000000000000" pitchFamily="2" charset="2"/>
              <a:buChar char="§"/>
            </a:pPr>
            <a:r>
              <a:rPr lang="en-US" sz="1400" dirty="0"/>
              <a:t>Imp. Readiness</a:t>
            </a:r>
          </a:p>
          <a:p>
            <a:pPr>
              <a:buFont typeface="Wingdings" panose="05000000000000000000" pitchFamily="2" charset="2"/>
              <a:buChar char="§"/>
            </a:pPr>
            <a:r>
              <a:rPr lang="en-US" sz="1400" dirty="0"/>
              <a:t>Cutover</a:t>
            </a:r>
          </a:p>
          <a:p>
            <a:pPr>
              <a:buFont typeface="Wingdings" panose="05000000000000000000" pitchFamily="2" charset="2"/>
              <a:buChar char="§"/>
            </a:pPr>
            <a:r>
              <a:rPr lang="en-US" sz="1400" dirty="0"/>
              <a:t>Performance verification</a:t>
            </a:r>
          </a:p>
          <a:p>
            <a:pPr>
              <a:buFont typeface="Wingdings" panose="05000000000000000000" pitchFamily="2" charset="2"/>
              <a:buChar char="§"/>
            </a:pPr>
            <a:endParaRPr lang="en-US" dirty="0"/>
          </a:p>
          <a:p>
            <a:pPr marL="0" indent="0">
              <a:buFont typeface="Wingdings" charset="2"/>
              <a:buNone/>
            </a:pPr>
            <a:endParaRPr lang="en-US" dirty="0"/>
          </a:p>
          <a:p>
            <a:endParaRPr lang="en-US" dirty="0"/>
          </a:p>
          <a:p>
            <a:pPr marL="0" indent="0">
              <a:buFont typeface="Wingdings" charset="2"/>
              <a:buNone/>
            </a:pPr>
            <a:endParaRPr lang="en-US" dirty="0"/>
          </a:p>
          <a:p>
            <a:pPr marL="0" indent="0">
              <a:buFont typeface="Wingdings" charset="2"/>
              <a:buNone/>
            </a:pPr>
            <a:endParaRPr lang="en-US" dirty="0"/>
          </a:p>
        </p:txBody>
      </p:sp>
    </p:spTree>
    <p:extLst>
      <p:ext uri="{BB962C8B-B14F-4D97-AF65-F5344CB8AC3E}">
        <p14:creationId xmlns:p14="http://schemas.microsoft.com/office/powerpoint/2010/main" val="747451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4C65-C268-42CD-A977-FAA7CC60A4F1}"/>
              </a:ext>
            </a:extLst>
          </p:cNvPr>
          <p:cNvSpPr>
            <a:spLocks noGrp="1"/>
          </p:cNvSpPr>
          <p:nvPr>
            <p:ph type="title"/>
          </p:nvPr>
        </p:nvSpPr>
        <p:spPr/>
        <p:txBody>
          <a:bodyPr/>
          <a:lstStyle/>
          <a:p>
            <a:r>
              <a:rPr lang="en-US" sz="2400" dirty="0"/>
              <a:t>OCAT Lifecycle</a:t>
            </a:r>
          </a:p>
        </p:txBody>
      </p:sp>
      <p:sp>
        <p:nvSpPr>
          <p:cNvPr id="9" name="Text Placeholder 8">
            <a:extLst>
              <a:ext uri="{FF2B5EF4-FFF2-40B4-BE49-F238E27FC236}">
                <a16:creationId xmlns:a16="http://schemas.microsoft.com/office/drawing/2014/main" id="{C9692809-1F6F-418C-9E71-7336FFEA4CD2}"/>
              </a:ext>
            </a:extLst>
          </p:cNvPr>
          <p:cNvSpPr>
            <a:spLocks noGrp="1"/>
          </p:cNvSpPr>
          <p:nvPr>
            <p:ph type="body" sz="quarter" idx="10"/>
          </p:nvPr>
        </p:nvSpPr>
        <p:spPr/>
        <p:txBody>
          <a:bodyPr/>
          <a:lstStyle/>
          <a:p>
            <a:r>
              <a:rPr lang="en-US" dirty="0"/>
              <a:t>Progress</a:t>
            </a:r>
          </a:p>
        </p:txBody>
      </p:sp>
      <p:sp>
        <p:nvSpPr>
          <p:cNvPr id="16" name="Text Placeholder 8">
            <a:extLst>
              <a:ext uri="{FF2B5EF4-FFF2-40B4-BE49-F238E27FC236}">
                <a16:creationId xmlns:a16="http://schemas.microsoft.com/office/drawing/2014/main" id="{CF639596-6F01-4710-B4A3-A7FFB1FA9DD1}"/>
              </a:ext>
            </a:extLst>
          </p:cNvPr>
          <p:cNvSpPr txBox="1">
            <a:spLocks/>
          </p:cNvSpPr>
          <p:nvPr/>
        </p:nvSpPr>
        <p:spPr>
          <a:xfrm>
            <a:off x="264318" y="3998098"/>
            <a:ext cx="8615363" cy="515938"/>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204792"/>
              </a:buClr>
              <a:buFontTx/>
              <a:buNone/>
              <a:defRPr sz="2400" b="0" kern="1200">
                <a:solidFill>
                  <a:srgbClr val="88AF4B"/>
                </a:solidFill>
                <a:latin typeface="Century Gothic"/>
                <a:ea typeface="+mn-ea"/>
                <a:cs typeface="Century Gothic"/>
              </a:defRPr>
            </a:lvl1pPr>
            <a:lvl2pPr marL="457200" indent="0" algn="l" defTabSz="457200" rtl="0" eaLnBrk="1" latinLnBrk="0" hangingPunct="1">
              <a:spcBef>
                <a:spcPct val="20000"/>
              </a:spcBef>
              <a:buClr>
                <a:srgbClr val="204792"/>
              </a:buClr>
              <a:buFontTx/>
              <a:buNone/>
              <a:defRPr sz="2200" kern="1200">
                <a:solidFill>
                  <a:schemeClr val="tx1"/>
                </a:solidFill>
                <a:latin typeface="Century Gothic"/>
                <a:ea typeface="+mn-ea"/>
                <a:cs typeface="Century Gothic"/>
              </a:defRPr>
            </a:lvl2pPr>
            <a:lvl3pPr marL="914400" indent="0" algn="l" defTabSz="457200" rtl="0" eaLnBrk="1" latinLnBrk="0" hangingPunct="1">
              <a:spcBef>
                <a:spcPct val="20000"/>
              </a:spcBef>
              <a:buClr>
                <a:srgbClr val="204792"/>
              </a:buClr>
              <a:buSzPct val="75000"/>
              <a:buFontTx/>
              <a:buNone/>
              <a:defRPr sz="1800" kern="1200">
                <a:solidFill>
                  <a:schemeClr val="tx1"/>
                </a:solidFill>
                <a:latin typeface="Century Gothic"/>
                <a:ea typeface="+mn-ea"/>
                <a:cs typeface="Century Gothic"/>
              </a:defRPr>
            </a:lvl3pPr>
            <a:lvl4pPr marL="1371600" indent="0" algn="l" defTabSz="457200" rtl="0" eaLnBrk="1" latinLnBrk="0" hangingPunct="1">
              <a:spcBef>
                <a:spcPct val="20000"/>
              </a:spcBef>
              <a:buClr>
                <a:srgbClr val="204792"/>
              </a:buClr>
              <a:buSzPct val="70000"/>
              <a:buFontTx/>
              <a:buNone/>
              <a:defRPr sz="1600" kern="1200">
                <a:solidFill>
                  <a:schemeClr val="tx1"/>
                </a:solidFill>
                <a:latin typeface="Century Gothic"/>
                <a:ea typeface="+mn-ea"/>
                <a:cs typeface="Century Gothic"/>
              </a:defRPr>
            </a:lvl4pPr>
            <a:lvl5pPr marL="1828800" indent="0" algn="l" defTabSz="457200" rtl="0" eaLnBrk="1" latinLnBrk="0" hangingPunct="1">
              <a:spcBef>
                <a:spcPct val="20000"/>
              </a:spcBef>
              <a:buClr>
                <a:srgbClr val="204792"/>
              </a:buClr>
              <a:buFontTx/>
              <a:buNone/>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Key Accomplishments</a:t>
            </a:r>
          </a:p>
        </p:txBody>
      </p:sp>
      <p:sp>
        <p:nvSpPr>
          <p:cNvPr id="8" name="Content Placeholder 5">
            <a:extLst>
              <a:ext uri="{FF2B5EF4-FFF2-40B4-BE49-F238E27FC236}">
                <a16:creationId xmlns:a16="http://schemas.microsoft.com/office/drawing/2014/main" id="{F86EE155-5096-494C-B3C8-15AF626D64B0}"/>
              </a:ext>
            </a:extLst>
          </p:cNvPr>
          <p:cNvSpPr txBox="1">
            <a:spLocks/>
          </p:cNvSpPr>
          <p:nvPr/>
        </p:nvSpPr>
        <p:spPr>
          <a:xfrm>
            <a:off x="292828" y="4410995"/>
            <a:ext cx="8614635" cy="219895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dirty="0"/>
              <a:t>Completed requirements validation</a:t>
            </a:r>
          </a:p>
          <a:p>
            <a:pPr>
              <a:buFont typeface="Wingdings" panose="05000000000000000000" pitchFamily="2" charset="2"/>
              <a:buChar char="§"/>
            </a:pPr>
            <a:r>
              <a:rPr lang="en-US" dirty="0"/>
              <a:t>Created a draft application design</a:t>
            </a:r>
          </a:p>
          <a:p>
            <a:pPr>
              <a:buFont typeface="Wingdings" panose="05000000000000000000" pitchFamily="2" charset="2"/>
              <a:buChar char="§"/>
            </a:pPr>
            <a:r>
              <a:rPr lang="en-US" dirty="0"/>
              <a:t>Documented the draft interface control specification</a:t>
            </a:r>
          </a:p>
          <a:p>
            <a:pPr>
              <a:buFont typeface="Wingdings" panose="05000000000000000000" pitchFamily="2" charset="2"/>
              <a:buChar char="§"/>
            </a:pPr>
            <a:r>
              <a:rPr lang="en-US" dirty="0"/>
              <a:t>Developed the logical data model</a:t>
            </a:r>
          </a:p>
          <a:p>
            <a:pPr>
              <a:buFont typeface="Wingdings" panose="05000000000000000000" pitchFamily="2" charset="2"/>
              <a:buChar char="§"/>
            </a:pPr>
            <a:r>
              <a:rPr lang="en-US" dirty="0"/>
              <a:t>Obtained AWS accounts for development</a:t>
            </a:r>
          </a:p>
          <a:p>
            <a:pPr marL="0" indent="0">
              <a:buFont typeface="Wingdings" charset="2"/>
              <a:buNone/>
            </a:pPr>
            <a:endParaRPr lang="en-US" dirty="0"/>
          </a:p>
          <a:p>
            <a:endParaRPr lang="en-US" dirty="0"/>
          </a:p>
          <a:p>
            <a:pPr marL="0" indent="0">
              <a:buFont typeface="Wingdings" charset="2"/>
              <a:buNone/>
            </a:pPr>
            <a:endParaRPr lang="en-US" dirty="0"/>
          </a:p>
          <a:p>
            <a:pPr marL="0" indent="0">
              <a:buFont typeface="Wingdings" charset="2"/>
              <a:buNone/>
            </a:pPr>
            <a:endParaRPr lang="en-US" dirty="0"/>
          </a:p>
        </p:txBody>
      </p:sp>
      <p:pic>
        <p:nvPicPr>
          <p:cNvPr id="5" name="Picture 4">
            <a:extLst>
              <a:ext uri="{FF2B5EF4-FFF2-40B4-BE49-F238E27FC236}">
                <a16:creationId xmlns:a16="http://schemas.microsoft.com/office/drawing/2014/main" id="{9ADA167D-150D-4681-BD8F-FC4EDC3ACA8E}"/>
              </a:ext>
            </a:extLst>
          </p:cNvPr>
          <p:cNvPicPr>
            <a:picLocks noChangeAspect="1"/>
          </p:cNvPicPr>
          <p:nvPr/>
        </p:nvPicPr>
        <p:blipFill>
          <a:blip r:embed="rId3"/>
          <a:stretch>
            <a:fillRect/>
          </a:stretch>
        </p:blipFill>
        <p:spPr>
          <a:xfrm>
            <a:off x="-1" y="961825"/>
            <a:ext cx="9144000" cy="3128455"/>
          </a:xfrm>
          <a:prstGeom prst="rect">
            <a:avLst/>
          </a:prstGeom>
        </p:spPr>
      </p:pic>
    </p:spTree>
    <p:extLst>
      <p:ext uri="{BB962C8B-B14F-4D97-AF65-F5344CB8AC3E}">
        <p14:creationId xmlns:p14="http://schemas.microsoft.com/office/powerpoint/2010/main" val="1829269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OCAT Deliverables Status</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Completed</a:t>
            </a:r>
          </a:p>
        </p:txBody>
      </p:sp>
      <p:graphicFrame>
        <p:nvGraphicFramePr>
          <p:cNvPr id="8" name="Table 7">
            <a:extLst>
              <a:ext uri="{FF2B5EF4-FFF2-40B4-BE49-F238E27FC236}">
                <a16:creationId xmlns:a16="http://schemas.microsoft.com/office/drawing/2014/main" id="{DA69274C-8C94-C54E-8DDE-4354FE6ED099}"/>
              </a:ext>
            </a:extLst>
          </p:cNvPr>
          <p:cNvGraphicFramePr>
            <a:graphicFrameLocks noGrp="1"/>
          </p:cNvGraphicFramePr>
          <p:nvPr/>
        </p:nvGraphicFramePr>
        <p:xfrm>
          <a:off x="395963" y="1070438"/>
          <a:ext cx="7981013" cy="1332107"/>
        </p:xfrm>
        <a:graphic>
          <a:graphicData uri="http://schemas.openxmlformats.org/drawingml/2006/table">
            <a:tbl>
              <a:tblPr firstRow="1" firstCol="1" bandRow="1">
                <a:tableStyleId>{5C22544A-7EE6-4342-B048-85BDC9FD1C3A}</a:tableStyleId>
              </a:tblPr>
              <a:tblGrid>
                <a:gridCol w="652560">
                  <a:extLst>
                    <a:ext uri="{9D8B030D-6E8A-4147-A177-3AD203B41FA5}">
                      <a16:colId xmlns:a16="http://schemas.microsoft.com/office/drawing/2014/main" val="2863858136"/>
                    </a:ext>
                  </a:extLst>
                </a:gridCol>
                <a:gridCol w="3565810">
                  <a:extLst>
                    <a:ext uri="{9D8B030D-6E8A-4147-A177-3AD203B41FA5}">
                      <a16:colId xmlns:a16="http://schemas.microsoft.com/office/drawing/2014/main" val="1587721139"/>
                    </a:ext>
                  </a:extLst>
                </a:gridCol>
                <a:gridCol w="931334">
                  <a:extLst>
                    <a:ext uri="{9D8B030D-6E8A-4147-A177-3AD203B41FA5}">
                      <a16:colId xmlns:a16="http://schemas.microsoft.com/office/drawing/2014/main" val="2205503926"/>
                    </a:ext>
                  </a:extLst>
                </a:gridCol>
                <a:gridCol w="2831309">
                  <a:extLst>
                    <a:ext uri="{9D8B030D-6E8A-4147-A177-3AD203B41FA5}">
                      <a16:colId xmlns:a16="http://schemas.microsoft.com/office/drawing/2014/main" val="4256177822"/>
                    </a:ext>
                  </a:extLst>
                </a:gridCol>
              </a:tblGrid>
              <a:tr h="304144">
                <a:tc>
                  <a:txBody>
                    <a:bodyPr/>
                    <a:lstStyle/>
                    <a:p>
                      <a:pPr marL="0" marR="0" algn="ctr" fontAlgn="base">
                        <a:spcBef>
                          <a:spcPts val="0"/>
                        </a:spcBef>
                        <a:spcAft>
                          <a:spcPts val="0"/>
                        </a:spcAft>
                      </a:pPr>
                      <a:r>
                        <a:rPr lang="en-US" sz="1400" dirty="0">
                          <a:effectLst/>
                          <a:latin typeface="+mn-lt"/>
                        </a:rPr>
                        <a:t>DEL #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algn="ctr" fontAlgn="base">
                        <a:spcBef>
                          <a:spcPts val="0"/>
                        </a:spcBef>
                        <a:spcAft>
                          <a:spcPts val="0"/>
                        </a:spcAft>
                      </a:pPr>
                      <a:r>
                        <a:rPr lang="en-US" sz="1400" dirty="0">
                          <a:effectLst/>
                          <a:latin typeface="+mn-lt"/>
                        </a:rPr>
                        <a:t>DELIVERABLE NAME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algn="ctr" fontAlgn="base">
                        <a:spcBef>
                          <a:spcPts val="0"/>
                        </a:spcBef>
                        <a:spcAft>
                          <a:spcPts val="0"/>
                        </a:spcAft>
                      </a:pPr>
                      <a:r>
                        <a:rPr lang="en-US" sz="1400" dirty="0">
                          <a:effectLst/>
                          <a:latin typeface="+mn-lt"/>
                        </a:rPr>
                        <a:t>STATUS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algn="ctr" fontAlgn="base">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NEXT MILESTONE</a:t>
                      </a:r>
                    </a:p>
                  </a:txBody>
                  <a:tcPr marL="0" marR="0" marT="0" marB="0" anchor="ctr">
                    <a:solidFill>
                      <a:srgbClr val="204792"/>
                    </a:solidFill>
                  </a:tcPr>
                </a:tc>
                <a:extLst>
                  <a:ext uri="{0D108BD9-81ED-4DB2-BD59-A6C34878D82A}">
                    <a16:rowId xmlns:a16="http://schemas.microsoft.com/office/drawing/2014/main" val="1564051727"/>
                  </a:ext>
                </a:extLst>
              </a:tr>
              <a:tr h="333875">
                <a:tc>
                  <a:txBody>
                    <a:bodyPr/>
                    <a:lstStyle/>
                    <a:p>
                      <a:pPr marL="0" marR="0" algn="ctr" fontAlgn="base">
                        <a:spcBef>
                          <a:spcPts val="0"/>
                        </a:spcBef>
                        <a:spcAft>
                          <a:spcPts val="0"/>
                        </a:spcAft>
                      </a:pPr>
                      <a:r>
                        <a:rPr lang="en-US" sz="1400" dirty="0">
                          <a:effectLst/>
                          <a:latin typeface="+mn-lt"/>
                        </a:rPr>
                        <a:t>1 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fontAlgn="base">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Project Control Document</a:t>
                      </a:r>
                    </a:p>
                  </a:txBody>
                  <a:tcPr marL="73152" marR="73152" marT="0" marB="0" anchor="ctr"/>
                </a:tc>
                <a:tc>
                  <a:txBody>
                    <a:bodyPr/>
                    <a:lstStyle/>
                    <a:p>
                      <a:pPr marL="0" marR="0" algn="ctr" fontAlgn="base">
                        <a:spcBef>
                          <a:spcPts val="0"/>
                        </a:spcBef>
                        <a:spcAft>
                          <a:spcPts val="0"/>
                        </a:spcAft>
                      </a:pPr>
                      <a:r>
                        <a:rPr lang="en-US"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algn="ctr" fontAlgn="base">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FDEL Approved 8/21/19</a:t>
                      </a:r>
                    </a:p>
                  </a:txBody>
                  <a:tcPr marL="73152" marR="73152" marT="0" marB="0"/>
                </a:tc>
                <a:extLst>
                  <a:ext uri="{0D108BD9-81ED-4DB2-BD59-A6C34878D82A}">
                    <a16:rowId xmlns:a16="http://schemas.microsoft.com/office/drawing/2014/main" val="3353324548"/>
                  </a:ext>
                </a:extLst>
              </a:tr>
              <a:tr h="320691">
                <a:tc>
                  <a:txBody>
                    <a:bodyPr/>
                    <a:lstStyle/>
                    <a:p>
                      <a:pPr marL="0" marR="0" algn="ctr" defTabSz="457182" rtl="0" eaLnBrk="1" fontAlgn="base" latinLnBrk="0" hangingPunct="1">
                        <a:spcBef>
                          <a:spcPts val="0"/>
                        </a:spcBef>
                        <a:spcAft>
                          <a:spcPts val="0"/>
                        </a:spcAft>
                      </a:pPr>
                      <a:r>
                        <a:rPr lang="en-US" sz="1400" b="1" kern="1200" dirty="0">
                          <a:solidFill>
                            <a:schemeClr val="lt1"/>
                          </a:solidFill>
                          <a:effectLst/>
                          <a:latin typeface="+mn-lt"/>
                          <a:ea typeface="+mn-ea"/>
                          <a:cs typeface="+mn-cs"/>
                        </a:rPr>
                        <a:t>2</a:t>
                      </a:r>
                    </a:p>
                  </a:txBody>
                  <a:tcPr marL="0" marR="0" marT="0" marB="0" anchor="ctr">
                    <a:solidFill>
                      <a:srgbClr val="204792"/>
                    </a:solidFill>
                  </a:tcPr>
                </a:tc>
                <a:tc>
                  <a:txBody>
                    <a:bodyPr/>
                    <a:lstStyle/>
                    <a:p>
                      <a:pPr marL="0" marR="0" algn="l" defTabSz="457182" rtl="0" eaLnBrk="1" fontAlgn="base" latinLnBrk="0" hangingPunct="1">
                        <a:spcBef>
                          <a:spcPts val="0"/>
                        </a:spcBef>
                        <a:spcAft>
                          <a:spcPts val="0"/>
                        </a:spcAft>
                      </a:pPr>
                      <a:r>
                        <a:rPr lang="en-US" sz="1400" kern="1200" dirty="0">
                          <a:solidFill>
                            <a:schemeClr val="dk1"/>
                          </a:solidFill>
                          <a:effectLst/>
                          <a:latin typeface="+mn-lt"/>
                          <a:ea typeface="+mn-ea"/>
                          <a:cs typeface="+mn-cs"/>
                        </a:rPr>
                        <a:t>Work Plan (initial)</a:t>
                      </a:r>
                    </a:p>
                  </a:txBody>
                  <a:tcPr marL="73152" marR="73152" marT="0" marB="0" anchor="ctr"/>
                </a:tc>
                <a:tc>
                  <a:txBody>
                    <a:bodyPr/>
                    <a:lstStyle/>
                    <a:p>
                      <a:pPr marL="0" marR="0" algn="ctr" fontAlgn="base">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Times New Roman" panose="02020603050405020304" pitchFamily="18" charset="0"/>
                          <a:cs typeface="Times New Roman" panose="02020603050405020304" pitchFamily="18" charset="0"/>
                        </a:rPr>
                        <a:t>FDEL Approved 8/21/19</a:t>
                      </a:r>
                    </a:p>
                  </a:txBody>
                  <a:tcPr marL="73152" marR="73152" marT="0" marB="0"/>
                </a:tc>
                <a:extLst>
                  <a:ext uri="{0D108BD9-81ED-4DB2-BD59-A6C34878D82A}">
                    <a16:rowId xmlns:a16="http://schemas.microsoft.com/office/drawing/2014/main" val="3784304323"/>
                  </a:ext>
                </a:extLst>
              </a:tr>
              <a:tr h="373397">
                <a:tc>
                  <a:txBody>
                    <a:bodyPr/>
                    <a:lstStyle/>
                    <a:p>
                      <a:pPr marL="0" marR="0" algn="ctr" fontAlgn="base">
                        <a:spcBef>
                          <a:spcPts val="0"/>
                        </a:spcBef>
                        <a:spcAft>
                          <a:spcPts val="0"/>
                        </a:spcAft>
                      </a:pPr>
                      <a:r>
                        <a:rPr lang="en-US" sz="1400" dirty="0">
                          <a:effectLst/>
                          <a:latin typeface="+mn-lt"/>
                        </a:rPr>
                        <a:t>3</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fontAlgn="base">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Monthly Status Report (initial)</a:t>
                      </a:r>
                    </a:p>
                  </a:txBody>
                  <a:tcPr marL="73152" marR="73152" marT="0" marB="0" anchor="ctr"/>
                </a:tc>
                <a:tc>
                  <a:txBody>
                    <a:bodyPr/>
                    <a:lstStyle/>
                    <a:p>
                      <a:pPr marL="0" marR="0" algn="ctr" fontAlgn="base">
                        <a:spcBef>
                          <a:spcPts val="0"/>
                        </a:spcBef>
                        <a:spcAft>
                          <a:spcPts val="0"/>
                        </a:spcAft>
                      </a:pPr>
                      <a:r>
                        <a:rPr lang="en-US"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Times New Roman" panose="02020603050405020304" pitchFamily="18" charset="0"/>
                          <a:cs typeface="Times New Roman" panose="02020603050405020304" pitchFamily="18" charset="0"/>
                        </a:rPr>
                        <a:t>FDEL Approved 8/21/19</a:t>
                      </a:r>
                    </a:p>
                  </a:txBody>
                  <a:tcPr marL="73152" marR="73152" marT="0" marB="0"/>
                </a:tc>
                <a:extLst>
                  <a:ext uri="{0D108BD9-81ED-4DB2-BD59-A6C34878D82A}">
                    <a16:rowId xmlns:a16="http://schemas.microsoft.com/office/drawing/2014/main" val="4257583811"/>
                  </a:ext>
                </a:extLst>
              </a:tr>
            </a:tbl>
          </a:graphicData>
        </a:graphic>
      </p:graphicFrame>
      <p:sp>
        <p:nvSpPr>
          <p:cNvPr id="23" name="Oval 22">
            <a:extLst>
              <a:ext uri="{FF2B5EF4-FFF2-40B4-BE49-F238E27FC236}">
                <a16:creationId xmlns:a16="http://schemas.microsoft.com/office/drawing/2014/main" id="{0188063B-93D1-407B-A551-5708AE85F5F3}"/>
              </a:ext>
            </a:extLst>
          </p:cNvPr>
          <p:cNvSpPr>
            <a:spLocks noChangeAspect="1"/>
          </p:cNvSpPr>
          <p:nvPr/>
        </p:nvSpPr>
        <p:spPr>
          <a:xfrm>
            <a:off x="4987766" y="1454824"/>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 Placeholder 6">
            <a:extLst>
              <a:ext uri="{FF2B5EF4-FFF2-40B4-BE49-F238E27FC236}">
                <a16:creationId xmlns:a16="http://schemas.microsoft.com/office/drawing/2014/main" id="{D387402A-DFF5-4F54-BD41-34DB8951A1D8}"/>
              </a:ext>
            </a:extLst>
          </p:cNvPr>
          <p:cNvSpPr txBox="1">
            <a:spLocks/>
          </p:cNvSpPr>
          <p:nvPr/>
        </p:nvSpPr>
        <p:spPr>
          <a:xfrm>
            <a:off x="292828" y="2560008"/>
            <a:ext cx="8615363" cy="515938"/>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204792"/>
              </a:buClr>
              <a:buFontTx/>
              <a:buNone/>
              <a:defRPr sz="2400" b="0" kern="1200">
                <a:solidFill>
                  <a:srgbClr val="88AF4B"/>
                </a:solidFill>
                <a:latin typeface="Century Gothic"/>
                <a:ea typeface="+mn-ea"/>
                <a:cs typeface="Century Gothic"/>
              </a:defRPr>
            </a:lvl1pPr>
            <a:lvl2pPr marL="457200" indent="0" algn="l" defTabSz="457200" rtl="0" eaLnBrk="1" latinLnBrk="0" hangingPunct="1">
              <a:spcBef>
                <a:spcPct val="20000"/>
              </a:spcBef>
              <a:buClr>
                <a:srgbClr val="204792"/>
              </a:buClr>
              <a:buFontTx/>
              <a:buNone/>
              <a:defRPr sz="2200" kern="1200">
                <a:solidFill>
                  <a:schemeClr val="tx1"/>
                </a:solidFill>
                <a:latin typeface="Century Gothic"/>
                <a:ea typeface="+mn-ea"/>
                <a:cs typeface="Century Gothic"/>
              </a:defRPr>
            </a:lvl2pPr>
            <a:lvl3pPr marL="914400" indent="0" algn="l" defTabSz="457200" rtl="0" eaLnBrk="1" latinLnBrk="0" hangingPunct="1">
              <a:spcBef>
                <a:spcPct val="20000"/>
              </a:spcBef>
              <a:buClr>
                <a:srgbClr val="204792"/>
              </a:buClr>
              <a:buSzPct val="75000"/>
              <a:buFontTx/>
              <a:buNone/>
              <a:defRPr sz="1800" kern="1200">
                <a:solidFill>
                  <a:schemeClr val="tx1"/>
                </a:solidFill>
                <a:latin typeface="Century Gothic"/>
                <a:ea typeface="+mn-ea"/>
                <a:cs typeface="Century Gothic"/>
              </a:defRPr>
            </a:lvl3pPr>
            <a:lvl4pPr marL="1371600" indent="0" algn="l" defTabSz="457200" rtl="0" eaLnBrk="1" latinLnBrk="0" hangingPunct="1">
              <a:spcBef>
                <a:spcPct val="20000"/>
              </a:spcBef>
              <a:buClr>
                <a:srgbClr val="204792"/>
              </a:buClr>
              <a:buSzPct val="70000"/>
              <a:buFontTx/>
              <a:buNone/>
              <a:defRPr sz="1600" kern="1200">
                <a:solidFill>
                  <a:schemeClr val="tx1"/>
                </a:solidFill>
                <a:latin typeface="Century Gothic"/>
                <a:ea typeface="+mn-ea"/>
                <a:cs typeface="Century Gothic"/>
              </a:defRPr>
            </a:lvl4pPr>
            <a:lvl5pPr marL="1828800" indent="0" algn="l" defTabSz="457200" rtl="0" eaLnBrk="1" latinLnBrk="0" hangingPunct="1">
              <a:spcBef>
                <a:spcPct val="20000"/>
              </a:spcBef>
              <a:buClr>
                <a:srgbClr val="204792"/>
              </a:buClr>
              <a:buFontTx/>
              <a:buNone/>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 Progress</a:t>
            </a:r>
          </a:p>
        </p:txBody>
      </p:sp>
      <p:graphicFrame>
        <p:nvGraphicFramePr>
          <p:cNvPr id="2" name="Table 1">
            <a:extLst>
              <a:ext uri="{FF2B5EF4-FFF2-40B4-BE49-F238E27FC236}">
                <a16:creationId xmlns:a16="http://schemas.microsoft.com/office/drawing/2014/main" id="{0E173261-1C5E-44AC-B84F-4F26F0D81C16}"/>
              </a:ext>
            </a:extLst>
          </p:cNvPr>
          <p:cNvGraphicFramePr>
            <a:graphicFrameLocks noGrp="1"/>
          </p:cNvGraphicFramePr>
          <p:nvPr/>
        </p:nvGraphicFramePr>
        <p:xfrm>
          <a:off x="395963" y="3210530"/>
          <a:ext cx="7981013" cy="2172363"/>
        </p:xfrm>
        <a:graphic>
          <a:graphicData uri="http://schemas.openxmlformats.org/drawingml/2006/table">
            <a:tbl>
              <a:tblPr firstRow="1" firstCol="1" bandRow="1">
                <a:tableStyleId>{5C22544A-7EE6-4342-B048-85BDC9FD1C3A}</a:tableStyleId>
              </a:tblPr>
              <a:tblGrid>
                <a:gridCol w="652560">
                  <a:extLst>
                    <a:ext uri="{9D8B030D-6E8A-4147-A177-3AD203B41FA5}">
                      <a16:colId xmlns:a16="http://schemas.microsoft.com/office/drawing/2014/main" val="2953180779"/>
                    </a:ext>
                  </a:extLst>
                </a:gridCol>
                <a:gridCol w="3565810">
                  <a:extLst>
                    <a:ext uri="{9D8B030D-6E8A-4147-A177-3AD203B41FA5}">
                      <a16:colId xmlns:a16="http://schemas.microsoft.com/office/drawing/2014/main" val="2100212899"/>
                    </a:ext>
                  </a:extLst>
                </a:gridCol>
                <a:gridCol w="931334">
                  <a:extLst>
                    <a:ext uri="{9D8B030D-6E8A-4147-A177-3AD203B41FA5}">
                      <a16:colId xmlns:a16="http://schemas.microsoft.com/office/drawing/2014/main" val="3887470797"/>
                    </a:ext>
                  </a:extLst>
                </a:gridCol>
                <a:gridCol w="2831309">
                  <a:extLst>
                    <a:ext uri="{9D8B030D-6E8A-4147-A177-3AD203B41FA5}">
                      <a16:colId xmlns:a16="http://schemas.microsoft.com/office/drawing/2014/main" val="3623098298"/>
                    </a:ext>
                  </a:extLst>
                </a:gridCol>
              </a:tblGrid>
              <a:tr h="304144">
                <a:tc>
                  <a:txBody>
                    <a:bodyPr/>
                    <a:lstStyle/>
                    <a:p>
                      <a:pPr marL="0" marR="0" algn="ctr" fontAlgn="base">
                        <a:spcBef>
                          <a:spcPts val="0"/>
                        </a:spcBef>
                        <a:spcAft>
                          <a:spcPts val="0"/>
                        </a:spcAft>
                      </a:pPr>
                      <a:r>
                        <a:rPr lang="en-US" sz="1400" dirty="0">
                          <a:effectLst/>
                          <a:latin typeface="+mn-lt"/>
                        </a:rPr>
                        <a:t>DEL #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algn="ctr" fontAlgn="base">
                        <a:spcBef>
                          <a:spcPts val="0"/>
                        </a:spcBef>
                        <a:spcAft>
                          <a:spcPts val="0"/>
                        </a:spcAft>
                      </a:pPr>
                      <a:r>
                        <a:rPr lang="en-US" sz="1400" dirty="0">
                          <a:effectLst/>
                          <a:latin typeface="+mn-lt"/>
                        </a:rPr>
                        <a:t>DELIVERABLE NAME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algn="ctr" fontAlgn="base">
                        <a:spcBef>
                          <a:spcPts val="0"/>
                        </a:spcBef>
                        <a:spcAft>
                          <a:spcPts val="0"/>
                        </a:spcAft>
                      </a:pPr>
                      <a:r>
                        <a:rPr lang="en-US" sz="1400" dirty="0">
                          <a:effectLst/>
                          <a:latin typeface="+mn-lt"/>
                        </a:rPr>
                        <a:t>STATUS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algn="ctr" fontAlgn="base">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NEXT MILESTONE</a:t>
                      </a:r>
                    </a:p>
                  </a:txBody>
                  <a:tcPr marL="0" marR="0" marT="0" marB="0" anchor="ctr">
                    <a:solidFill>
                      <a:srgbClr val="204792"/>
                    </a:solidFill>
                  </a:tcPr>
                </a:tc>
                <a:extLst>
                  <a:ext uri="{0D108BD9-81ED-4DB2-BD59-A6C34878D82A}">
                    <a16:rowId xmlns:a16="http://schemas.microsoft.com/office/drawing/2014/main" val="1712183008"/>
                  </a:ext>
                </a:extLst>
              </a:tr>
              <a:tr h="373397">
                <a:tc>
                  <a:txBody>
                    <a:bodyPr/>
                    <a:lstStyle/>
                    <a:p>
                      <a:pPr marL="0" marR="0" algn="ctr" fontAlgn="base">
                        <a:spcBef>
                          <a:spcPts val="0"/>
                        </a:spcBef>
                        <a:spcAft>
                          <a:spcPts val="0"/>
                        </a:spcAft>
                      </a:pPr>
                      <a:r>
                        <a:rPr lang="en-US" sz="1400" dirty="0">
                          <a:effectLst/>
                          <a:latin typeface="+mn-lt"/>
                        </a:rPr>
                        <a:t>4 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fontAlgn="base">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Requirements Traceability Matrix</a:t>
                      </a:r>
                    </a:p>
                  </a:txBody>
                  <a:tcPr marL="73152" marR="73152" marT="0" marB="0" anchor="ctr"/>
                </a:tc>
                <a:tc>
                  <a:txBody>
                    <a:bodyPr/>
                    <a:lstStyle/>
                    <a:p>
                      <a:pPr marL="0" marR="0" algn="ctr" fontAlgn="base">
                        <a:spcBef>
                          <a:spcPts val="0"/>
                        </a:spcBef>
                        <a:spcAft>
                          <a:spcPts val="0"/>
                        </a:spcAft>
                      </a:pPr>
                      <a:r>
                        <a:rPr lang="en-US"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algn="ctr" fontAlgn="base">
                        <a:spcBef>
                          <a:spcPts val="0"/>
                        </a:spcBef>
                        <a:spcAft>
                          <a:spcPts val="0"/>
                        </a:spcAft>
                      </a:pPr>
                      <a:r>
                        <a:rPr lang="en-US" sz="1400" kern="1200" dirty="0">
                          <a:solidFill>
                            <a:schemeClr val="dk1"/>
                          </a:solidFill>
                          <a:effectLst/>
                          <a:latin typeface="+mn-lt"/>
                          <a:ea typeface="Times New Roman" panose="02020603050405020304" pitchFamily="18" charset="0"/>
                          <a:cs typeface="Times New Roman" panose="02020603050405020304" pitchFamily="18" charset="0"/>
                        </a:rPr>
                        <a:t>FDEL Approved 9/9/19 (est.)</a:t>
                      </a:r>
                    </a:p>
                  </a:txBody>
                  <a:tcPr marL="73152" marR="73152" marT="0" marB="0"/>
                </a:tc>
                <a:extLst>
                  <a:ext uri="{0D108BD9-81ED-4DB2-BD59-A6C34878D82A}">
                    <a16:rowId xmlns:a16="http://schemas.microsoft.com/office/drawing/2014/main" val="3713344370"/>
                  </a:ext>
                </a:extLst>
              </a:tr>
              <a:tr h="42575">
                <a:tc>
                  <a:txBody>
                    <a:bodyPr/>
                    <a:lstStyle/>
                    <a:p>
                      <a:pPr marL="0" marR="0" algn="ctr" fontAlgn="base">
                        <a:spcBef>
                          <a:spcPts val="0"/>
                        </a:spcBef>
                        <a:spcAft>
                          <a:spcPts val="0"/>
                        </a:spcAft>
                      </a:pPr>
                      <a:r>
                        <a:rPr lang="en-US" sz="1400" dirty="0">
                          <a:effectLst/>
                          <a:latin typeface="+mn-lt"/>
                        </a:rPr>
                        <a:t>5 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fontAlgn="base">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General Design Document</a:t>
                      </a:r>
                    </a:p>
                  </a:txBody>
                  <a:tcPr marL="73152" marR="73152" marT="0" marB="0" anchor="ctr"/>
                </a:tc>
                <a:tc>
                  <a:txBody>
                    <a:bodyPr/>
                    <a:lstStyle/>
                    <a:p>
                      <a:pPr marL="0" marR="0" algn="ctr" fontAlgn="base">
                        <a:spcBef>
                          <a:spcPts val="0"/>
                        </a:spcBef>
                        <a:spcAft>
                          <a:spcPts val="0"/>
                        </a:spcAft>
                      </a:pPr>
                      <a:r>
                        <a:rPr lang="en-US"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Times New Roman" panose="02020603050405020304" pitchFamily="18" charset="0"/>
                          <a:cs typeface="Times New Roman" panose="02020603050405020304" pitchFamily="18" charset="0"/>
                        </a:rPr>
                        <a:t>DDEL Submitted 9/16/19 (est.)</a:t>
                      </a:r>
                    </a:p>
                    <a:p>
                      <a:pPr marL="0" marR="0" algn="ctr" fontAlgn="base">
                        <a:spcBef>
                          <a:spcPts val="0"/>
                        </a:spcBef>
                        <a:spcAft>
                          <a:spcPts val="0"/>
                        </a:spcAft>
                      </a:pPr>
                      <a:endParaRPr lang="en-US" sz="1400" kern="1200" dirty="0">
                        <a:solidFill>
                          <a:schemeClr val="dk1"/>
                        </a:solidFill>
                        <a:effectLst/>
                        <a:latin typeface="+mn-lt"/>
                        <a:ea typeface="Times New Roman" panose="02020603050405020304" pitchFamily="18" charset="0"/>
                        <a:cs typeface="Times New Roman" panose="02020603050405020304" pitchFamily="18" charset="0"/>
                      </a:endParaRPr>
                    </a:p>
                  </a:txBody>
                  <a:tcPr marL="73152" marR="73152" marT="0" marB="0"/>
                </a:tc>
                <a:extLst>
                  <a:ext uri="{0D108BD9-81ED-4DB2-BD59-A6C34878D82A}">
                    <a16:rowId xmlns:a16="http://schemas.microsoft.com/office/drawing/2014/main" val="3677112381"/>
                  </a:ext>
                </a:extLst>
              </a:tr>
              <a:tr h="357934">
                <a:tc>
                  <a:txBody>
                    <a:bodyPr/>
                    <a:lstStyle/>
                    <a:p>
                      <a:pPr marL="0" marR="0" algn="ctr" fontAlgn="base">
                        <a:spcBef>
                          <a:spcPts val="0"/>
                        </a:spcBef>
                        <a:spcAft>
                          <a:spcPts val="0"/>
                        </a:spcAft>
                      </a:pPr>
                      <a:r>
                        <a:rPr lang="en-US" sz="1400" dirty="0">
                          <a:effectLst/>
                          <a:latin typeface="+mn-lt"/>
                        </a:rPr>
                        <a:t>6 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fontAlgn="base">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Technical Design Document</a:t>
                      </a:r>
                    </a:p>
                  </a:txBody>
                  <a:tcPr marL="73152" marR="73152" marT="0" marB="0" anchor="ctr"/>
                </a:tc>
                <a:tc>
                  <a:txBody>
                    <a:bodyPr/>
                    <a:lstStyle/>
                    <a:p>
                      <a:pPr marL="0" marR="0" algn="ctr" fontAlgn="base">
                        <a:spcBef>
                          <a:spcPts val="0"/>
                        </a:spcBef>
                        <a:spcAft>
                          <a:spcPts val="0"/>
                        </a:spcAft>
                      </a:pPr>
                      <a:r>
                        <a:rPr lang="en-US"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Times New Roman" panose="02020603050405020304" pitchFamily="18" charset="0"/>
                          <a:cs typeface="Times New Roman" panose="02020603050405020304" pitchFamily="18" charset="0"/>
                        </a:rPr>
                        <a:t>FDED Approved 9/18/19 (est.)</a:t>
                      </a:r>
                    </a:p>
                    <a:p>
                      <a:pPr marL="0" marR="0" algn="ctr" fontAlgn="base">
                        <a:spcBef>
                          <a:spcPts val="0"/>
                        </a:spcBef>
                        <a:spcAft>
                          <a:spcPts val="0"/>
                        </a:spcAft>
                      </a:pPr>
                      <a:endParaRPr lang="en-US" sz="1400" kern="1200" dirty="0">
                        <a:solidFill>
                          <a:schemeClr val="dk1"/>
                        </a:solidFill>
                        <a:effectLst/>
                        <a:latin typeface="+mn-lt"/>
                        <a:ea typeface="Times New Roman" panose="02020603050405020304" pitchFamily="18" charset="0"/>
                        <a:cs typeface="Times New Roman" panose="02020603050405020304" pitchFamily="18" charset="0"/>
                      </a:endParaRPr>
                    </a:p>
                  </a:txBody>
                  <a:tcPr marL="73152" marR="73152" marT="0" marB="0"/>
                </a:tc>
                <a:extLst>
                  <a:ext uri="{0D108BD9-81ED-4DB2-BD59-A6C34878D82A}">
                    <a16:rowId xmlns:a16="http://schemas.microsoft.com/office/drawing/2014/main" val="955170215"/>
                  </a:ext>
                </a:extLst>
              </a:tr>
              <a:tr h="320691">
                <a:tc>
                  <a:txBody>
                    <a:bodyPr/>
                    <a:lstStyle/>
                    <a:p>
                      <a:pPr marL="0" marR="0" algn="ctr" fontAlgn="base">
                        <a:spcBef>
                          <a:spcPts val="0"/>
                        </a:spcBef>
                        <a:spcAft>
                          <a:spcPts val="0"/>
                        </a:spcAft>
                      </a:pPr>
                      <a:r>
                        <a:rPr lang="en-US" sz="1400" dirty="0">
                          <a:effectLst/>
                          <a:latin typeface="+mn-lt"/>
                        </a:rPr>
                        <a:t>8 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fontAlgn="base">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Master Test Plan</a:t>
                      </a:r>
                    </a:p>
                  </a:txBody>
                  <a:tcPr marL="73152" marR="73152" marT="0" marB="0" anchor="ctr"/>
                </a:tc>
                <a:tc>
                  <a:txBody>
                    <a:bodyPr/>
                    <a:lstStyle/>
                    <a:p>
                      <a:pPr marL="0" marR="0" algn="ctr" fontAlgn="base">
                        <a:spcBef>
                          <a:spcPts val="0"/>
                        </a:spcBef>
                        <a:spcAft>
                          <a:spcPts val="0"/>
                        </a:spcAft>
                      </a:pPr>
                      <a:r>
                        <a:rPr lang="en-US"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Times New Roman" panose="02020603050405020304" pitchFamily="18" charset="0"/>
                          <a:cs typeface="Times New Roman" panose="02020603050405020304" pitchFamily="18" charset="0"/>
                        </a:rPr>
                        <a:t>FDED Approved 8/26/19 (est.)</a:t>
                      </a:r>
                    </a:p>
                  </a:txBody>
                  <a:tcPr marL="73152" marR="73152" marT="0" marB="0"/>
                </a:tc>
                <a:extLst>
                  <a:ext uri="{0D108BD9-81ED-4DB2-BD59-A6C34878D82A}">
                    <a16:rowId xmlns:a16="http://schemas.microsoft.com/office/drawing/2014/main" val="3973297733"/>
                  </a:ext>
                </a:extLst>
              </a:tr>
              <a:tr h="320691">
                <a:tc>
                  <a:txBody>
                    <a:bodyPr/>
                    <a:lstStyle/>
                    <a:p>
                      <a:pPr marL="0" marR="0" algn="ctr" fontAlgn="base">
                        <a:spcBef>
                          <a:spcPts val="0"/>
                        </a:spcBef>
                        <a:spcAft>
                          <a:spcPts val="0"/>
                        </a:spcAft>
                      </a:pPr>
                      <a:r>
                        <a:rPr lang="en-US" sz="1400" dirty="0">
                          <a:effectLst/>
                          <a:latin typeface="+mn-lt"/>
                        </a:rPr>
                        <a:t>9 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fontAlgn="base">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Test Weekly Status Report (initial)</a:t>
                      </a:r>
                    </a:p>
                  </a:txBody>
                  <a:tcPr marL="73152" marR="73152" marT="0" marB="0" anchor="ctr"/>
                </a:tc>
                <a:tc>
                  <a:txBody>
                    <a:bodyPr/>
                    <a:lstStyle/>
                    <a:p>
                      <a:pPr marL="0" marR="0" algn="ctr" fontAlgn="base">
                        <a:spcBef>
                          <a:spcPts val="0"/>
                        </a:spcBef>
                        <a:spcAft>
                          <a:spcPts val="0"/>
                        </a:spcAft>
                      </a:pPr>
                      <a:r>
                        <a:rPr lang="en-US" sz="1400">
                          <a:effectLst/>
                          <a:latin typeface="+mn-lt"/>
                        </a:rPr>
                        <a:t> </a:t>
                      </a:r>
                      <a:endParaRPr lang="en-US" sz="140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Times New Roman" panose="02020603050405020304" pitchFamily="18" charset="0"/>
                          <a:cs typeface="Times New Roman" panose="02020603050405020304" pitchFamily="18" charset="0"/>
                        </a:rPr>
                        <a:t>FDED Approved 8/26/19 (est.)</a:t>
                      </a:r>
                    </a:p>
                  </a:txBody>
                  <a:tcPr marL="73152" marR="73152" marT="0" marB="0"/>
                </a:tc>
                <a:extLst>
                  <a:ext uri="{0D108BD9-81ED-4DB2-BD59-A6C34878D82A}">
                    <a16:rowId xmlns:a16="http://schemas.microsoft.com/office/drawing/2014/main" val="2673613087"/>
                  </a:ext>
                </a:extLst>
              </a:tr>
            </a:tbl>
          </a:graphicData>
        </a:graphic>
      </p:graphicFrame>
      <p:sp>
        <p:nvSpPr>
          <p:cNvPr id="39" name="Oval 38">
            <a:extLst>
              <a:ext uri="{FF2B5EF4-FFF2-40B4-BE49-F238E27FC236}">
                <a16:creationId xmlns:a16="http://schemas.microsoft.com/office/drawing/2014/main" id="{CBAA37D2-9D56-4F37-9DBB-A811E898B976}"/>
              </a:ext>
            </a:extLst>
          </p:cNvPr>
          <p:cNvSpPr>
            <a:spLocks noChangeAspect="1"/>
          </p:cNvSpPr>
          <p:nvPr/>
        </p:nvSpPr>
        <p:spPr>
          <a:xfrm>
            <a:off x="4987766" y="1801194"/>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ABA7938-5F06-49CA-8E36-735E0BED6782}"/>
              </a:ext>
            </a:extLst>
          </p:cNvPr>
          <p:cNvSpPr>
            <a:spLocks noChangeAspect="1"/>
          </p:cNvSpPr>
          <p:nvPr/>
        </p:nvSpPr>
        <p:spPr>
          <a:xfrm>
            <a:off x="4987766" y="2147564"/>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69545D-9E2C-4D9F-8007-3F7F20E15091}"/>
              </a:ext>
            </a:extLst>
          </p:cNvPr>
          <p:cNvSpPr>
            <a:spLocks noChangeAspect="1"/>
          </p:cNvSpPr>
          <p:nvPr/>
        </p:nvSpPr>
        <p:spPr>
          <a:xfrm>
            <a:off x="4988242" y="3579196"/>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FEF4F4-9F80-4AC0-AE29-614C41E9F8F6}"/>
              </a:ext>
            </a:extLst>
          </p:cNvPr>
          <p:cNvSpPr>
            <a:spLocks noChangeAspect="1"/>
          </p:cNvSpPr>
          <p:nvPr/>
        </p:nvSpPr>
        <p:spPr>
          <a:xfrm>
            <a:off x="4987766" y="4001187"/>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B42FFC1-1B85-4CF0-8EC2-C39E70EE70DF}"/>
              </a:ext>
            </a:extLst>
          </p:cNvPr>
          <p:cNvSpPr>
            <a:spLocks noChangeAspect="1"/>
          </p:cNvSpPr>
          <p:nvPr/>
        </p:nvSpPr>
        <p:spPr>
          <a:xfrm>
            <a:off x="4988242" y="4435477"/>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612F1E3-10C4-4106-A3E2-AD56526DBFD0}"/>
              </a:ext>
            </a:extLst>
          </p:cNvPr>
          <p:cNvSpPr>
            <a:spLocks noChangeAspect="1"/>
          </p:cNvSpPr>
          <p:nvPr/>
        </p:nvSpPr>
        <p:spPr>
          <a:xfrm>
            <a:off x="4987766" y="4778327"/>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97A6B1-24C9-478A-A3DE-93AEE9D649E6}"/>
              </a:ext>
            </a:extLst>
          </p:cNvPr>
          <p:cNvSpPr>
            <a:spLocks noChangeAspect="1"/>
          </p:cNvSpPr>
          <p:nvPr/>
        </p:nvSpPr>
        <p:spPr>
          <a:xfrm>
            <a:off x="4988242" y="5108878"/>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5">
            <a:extLst>
              <a:ext uri="{FF2B5EF4-FFF2-40B4-BE49-F238E27FC236}">
                <a16:creationId xmlns:a16="http://schemas.microsoft.com/office/drawing/2014/main" id="{1A8454B0-6978-43E4-9C79-A91CAED83A32}"/>
              </a:ext>
            </a:extLst>
          </p:cNvPr>
          <p:cNvSpPr txBox="1">
            <a:spLocks/>
          </p:cNvSpPr>
          <p:nvPr/>
        </p:nvSpPr>
        <p:spPr>
          <a:xfrm>
            <a:off x="292828" y="5679367"/>
            <a:ext cx="8614635" cy="930579"/>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Note: Task &amp; Deliverable completion required coordination with the Consortium, CDSS, and the WTW committee </a:t>
            </a:r>
          </a:p>
          <a:p>
            <a:pPr marL="0" indent="0">
              <a:buFont typeface="Wingdings" charset="2"/>
              <a:buNone/>
            </a:pPr>
            <a:endParaRPr lang="en-US" dirty="0"/>
          </a:p>
          <a:p>
            <a:endParaRPr lang="en-US" dirty="0"/>
          </a:p>
          <a:p>
            <a:pPr marL="0" indent="0">
              <a:buFont typeface="Wingdings" charset="2"/>
              <a:buNone/>
            </a:pPr>
            <a:endParaRPr lang="en-US" dirty="0"/>
          </a:p>
          <a:p>
            <a:pPr marL="0" indent="0">
              <a:buFont typeface="Wingdings" charset="2"/>
              <a:buNone/>
            </a:pPr>
            <a:endParaRPr lang="en-US" dirty="0"/>
          </a:p>
        </p:txBody>
      </p:sp>
    </p:spTree>
    <p:extLst>
      <p:ext uri="{BB962C8B-B14F-4D97-AF65-F5344CB8AC3E}">
        <p14:creationId xmlns:p14="http://schemas.microsoft.com/office/powerpoint/2010/main" val="255990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OCAT Deliverables Status</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Upcoming</a:t>
            </a:r>
          </a:p>
        </p:txBody>
      </p:sp>
      <p:graphicFrame>
        <p:nvGraphicFramePr>
          <p:cNvPr id="8" name="Table 7">
            <a:extLst>
              <a:ext uri="{FF2B5EF4-FFF2-40B4-BE49-F238E27FC236}">
                <a16:creationId xmlns:a16="http://schemas.microsoft.com/office/drawing/2014/main" id="{DA69274C-8C94-C54E-8DDE-4354FE6ED099}"/>
              </a:ext>
            </a:extLst>
          </p:cNvPr>
          <p:cNvGraphicFramePr>
            <a:graphicFrameLocks noGrp="1"/>
          </p:cNvGraphicFramePr>
          <p:nvPr/>
        </p:nvGraphicFramePr>
        <p:xfrm>
          <a:off x="395963" y="1070438"/>
          <a:ext cx="7981013" cy="2306906"/>
        </p:xfrm>
        <a:graphic>
          <a:graphicData uri="http://schemas.openxmlformats.org/drawingml/2006/table">
            <a:tbl>
              <a:tblPr firstRow="1" firstCol="1" bandRow="1">
                <a:tableStyleId>{5C22544A-7EE6-4342-B048-85BDC9FD1C3A}</a:tableStyleId>
              </a:tblPr>
              <a:tblGrid>
                <a:gridCol w="652560">
                  <a:extLst>
                    <a:ext uri="{9D8B030D-6E8A-4147-A177-3AD203B41FA5}">
                      <a16:colId xmlns:a16="http://schemas.microsoft.com/office/drawing/2014/main" val="2863858136"/>
                    </a:ext>
                  </a:extLst>
                </a:gridCol>
                <a:gridCol w="3565810">
                  <a:extLst>
                    <a:ext uri="{9D8B030D-6E8A-4147-A177-3AD203B41FA5}">
                      <a16:colId xmlns:a16="http://schemas.microsoft.com/office/drawing/2014/main" val="1587721139"/>
                    </a:ext>
                  </a:extLst>
                </a:gridCol>
                <a:gridCol w="931334">
                  <a:extLst>
                    <a:ext uri="{9D8B030D-6E8A-4147-A177-3AD203B41FA5}">
                      <a16:colId xmlns:a16="http://schemas.microsoft.com/office/drawing/2014/main" val="2205503926"/>
                    </a:ext>
                  </a:extLst>
                </a:gridCol>
                <a:gridCol w="2831309">
                  <a:extLst>
                    <a:ext uri="{9D8B030D-6E8A-4147-A177-3AD203B41FA5}">
                      <a16:colId xmlns:a16="http://schemas.microsoft.com/office/drawing/2014/main" val="4256177822"/>
                    </a:ext>
                  </a:extLst>
                </a:gridCol>
              </a:tblGrid>
              <a:tr h="304144">
                <a:tc>
                  <a:txBody>
                    <a:bodyPr/>
                    <a:lstStyle/>
                    <a:p>
                      <a:pPr marL="0" marR="0" algn="ctr" fontAlgn="base">
                        <a:spcBef>
                          <a:spcPts val="0"/>
                        </a:spcBef>
                        <a:spcAft>
                          <a:spcPts val="0"/>
                        </a:spcAft>
                      </a:pPr>
                      <a:r>
                        <a:rPr lang="en-US" sz="1400" dirty="0">
                          <a:effectLst/>
                          <a:latin typeface="+mn-lt"/>
                        </a:rPr>
                        <a:t>DEL #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algn="ctr" fontAlgn="base">
                        <a:spcBef>
                          <a:spcPts val="0"/>
                        </a:spcBef>
                        <a:spcAft>
                          <a:spcPts val="0"/>
                        </a:spcAft>
                      </a:pPr>
                      <a:r>
                        <a:rPr lang="en-US" sz="1400" dirty="0">
                          <a:effectLst/>
                          <a:latin typeface="+mn-lt"/>
                        </a:rPr>
                        <a:t>DELIVERABLE NAME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algn="ctr" fontAlgn="base">
                        <a:spcBef>
                          <a:spcPts val="0"/>
                        </a:spcBef>
                        <a:spcAft>
                          <a:spcPts val="0"/>
                        </a:spcAft>
                      </a:pPr>
                      <a:r>
                        <a:rPr lang="en-US" sz="1400" dirty="0">
                          <a:effectLst/>
                          <a:latin typeface="+mn-lt"/>
                        </a:rPr>
                        <a:t>STATUS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algn="ctr" fontAlgn="base">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NEXT MILESTONE</a:t>
                      </a:r>
                    </a:p>
                  </a:txBody>
                  <a:tcPr marL="0" marR="0" marT="0" marB="0" anchor="ctr">
                    <a:solidFill>
                      <a:srgbClr val="204792"/>
                    </a:solidFill>
                  </a:tcPr>
                </a:tc>
                <a:extLst>
                  <a:ext uri="{0D108BD9-81ED-4DB2-BD59-A6C34878D82A}">
                    <a16:rowId xmlns:a16="http://schemas.microsoft.com/office/drawing/2014/main" val="1564051727"/>
                  </a:ext>
                </a:extLst>
              </a:tr>
              <a:tr h="373397">
                <a:tc>
                  <a:txBody>
                    <a:bodyPr/>
                    <a:lstStyle/>
                    <a:p>
                      <a:pPr marL="0" marR="0" algn="ctr" fontAlgn="base">
                        <a:spcBef>
                          <a:spcPts val="0"/>
                        </a:spcBef>
                        <a:spcAft>
                          <a:spcPts val="0"/>
                        </a:spcAft>
                      </a:pPr>
                      <a:r>
                        <a:rPr lang="en-US" sz="1400" dirty="0">
                          <a:effectLst/>
                          <a:latin typeface="+mn-lt"/>
                        </a:rPr>
                        <a:t>7 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fontAlgn="base">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Application/SAWS Interface</a:t>
                      </a:r>
                    </a:p>
                  </a:txBody>
                  <a:tcPr marL="73152" marR="73152" marT="0" marB="0" anchor="ctr"/>
                </a:tc>
                <a:tc>
                  <a:txBody>
                    <a:bodyPr/>
                    <a:lstStyle/>
                    <a:p>
                      <a:pPr marL="0" marR="0" algn="ctr" fontAlgn="base">
                        <a:spcBef>
                          <a:spcPts val="0"/>
                        </a:spcBef>
                        <a:spcAft>
                          <a:spcPts val="0"/>
                        </a:spcAft>
                      </a:pPr>
                      <a:r>
                        <a:rPr lang="en-US"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Times New Roman" panose="02020603050405020304" pitchFamily="18" charset="0"/>
                          <a:cs typeface="Times New Roman" panose="02020603050405020304" pitchFamily="18" charset="0"/>
                        </a:rPr>
                        <a:t>DDED Submitted 2/18/20 (est.)</a:t>
                      </a:r>
                    </a:p>
                  </a:txBody>
                  <a:tcPr marL="73152" marR="73152" marT="0" marB="0"/>
                </a:tc>
                <a:extLst>
                  <a:ext uri="{0D108BD9-81ED-4DB2-BD59-A6C34878D82A}">
                    <a16:rowId xmlns:a16="http://schemas.microsoft.com/office/drawing/2014/main" val="3081258414"/>
                  </a:ext>
                </a:extLst>
              </a:tr>
              <a:tr h="320691">
                <a:tc>
                  <a:txBody>
                    <a:bodyPr/>
                    <a:lstStyle/>
                    <a:p>
                      <a:pPr marL="0" marR="0" algn="ctr" fontAlgn="base">
                        <a:spcBef>
                          <a:spcPts val="0"/>
                        </a:spcBef>
                        <a:spcAft>
                          <a:spcPts val="0"/>
                        </a:spcAft>
                      </a:pPr>
                      <a:r>
                        <a:rPr lang="en-US" sz="1400" dirty="0">
                          <a:effectLst/>
                          <a:latin typeface="+mn-lt"/>
                        </a:rPr>
                        <a:t>10 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fontAlgn="base">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Training Plan</a:t>
                      </a:r>
                    </a:p>
                  </a:txBody>
                  <a:tcPr marL="73152" marR="73152" marT="0" marB="0" anchor="ctr"/>
                </a:tc>
                <a:tc>
                  <a:txBody>
                    <a:bodyPr/>
                    <a:lstStyle/>
                    <a:p>
                      <a:pPr marL="0" marR="0" algn="ctr" fontAlgn="base">
                        <a:spcBef>
                          <a:spcPts val="0"/>
                        </a:spcBef>
                        <a:spcAft>
                          <a:spcPts val="0"/>
                        </a:spcAft>
                      </a:pPr>
                      <a:r>
                        <a:rPr lang="en-US"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Times New Roman" panose="02020603050405020304" pitchFamily="18" charset="0"/>
                          <a:cs typeface="Times New Roman" panose="02020603050405020304" pitchFamily="18" charset="0"/>
                        </a:rPr>
                        <a:t>DDED Submitted 11/1/19 (est.)</a:t>
                      </a:r>
                    </a:p>
                  </a:txBody>
                  <a:tcPr marL="73152" marR="73152" marT="0" marB="0"/>
                </a:tc>
                <a:extLst>
                  <a:ext uri="{0D108BD9-81ED-4DB2-BD59-A6C34878D82A}">
                    <a16:rowId xmlns:a16="http://schemas.microsoft.com/office/drawing/2014/main" val="1660005676"/>
                  </a:ext>
                </a:extLst>
              </a:tr>
              <a:tr h="320691">
                <a:tc>
                  <a:txBody>
                    <a:bodyPr/>
                    <a:lstStyle/>
                    <a:p>
                      <a:pPr marL="0" marR="0" algn="ctr" fontAlgn="base">
                        <a:spcBef>
                          <a:spcPts val="0"/>
                        </a:spcBef>
                        <a:spcAft>
                          <a:spcPts val="0"/>
                        </a:spcAft>
                      </a:pPr>
                      <a:r>
                        <a:rPr lang="en-US" sz="1400" dirty="0">
                          <a:effectLst/>
                        </a:rPr>
                        <a:t>11 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fontAlgn="base">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Training Materials</a:t>
                      </a:r>
                    </a:p>
                  </a:txBody>
                  <a:tcPr marL="73152" marR="73152" marT="0" marB="0" anchor="ctr"/>
                </a:tc>
                <a:tc>
                  <a:txBody>
                    <a:bodyPr/>
                    <a:lstStyle/>
                    <a:p>
                      <a:pPr marL="0" marR="0" algn="ctr" fontAlgn="base">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Times New Roman" panose="02020603050405020304" pitchFamily="18" charset="0"/>
                          <a:cs typeface="Times New Roman" panose="02020603050405020304" pitchFamily="18" charset="0"/>
                        </a:rPr>
                        <a:t>DDED Submitted 2/4/20 (est.)</a:t>
                      </a:r>
                    </a:p>
                  </a:txBody>
                  <a:tcPr marL="73152" marR="73152" marT="0" marB="0"/>
                </a:tc>
                <a:extLst>
                  <a:ext uri="{0D108BD9-81ED-4DB2-BD59-A6C34878D82A}">
                    <a16:rowId xmlns:a16="http://schemas.microsoft.com/office/drawing/2014/main" val="690974444"/>
                  </a:ext>
                </a:extLst>
              </a:tr>
              <a:tr h="320691">
                <a:tc>
                  <a:txBody>
                    <a:bodyPr/>
                    <a:lstStyle/>
                    <a:p>
                      <a:pPr marL="0" marR="0" algn="ctr" fontAlgn="base">
                        <a:spcBef>
                          <a:spcPts val="0"/>
                        </a:spcBef>
                        <a:spcAft>
                          <a:spcPts val="0"/>
                        </a:spcAft>
                      </a:pPr>
                      <a:r>
                        <a:rPr lang="en-US" sz="1400" dirty="0">
                          <a:effectLst/>
                        </a:rPr>
                        <a:t>12 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fontAlgn="base">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System Documentation</a:t>
                      </a:r>
                    </a:p>
                  </a:txBody>
                  <a:tcPr marL="73152" marR="73152" marT="0" marB="0" anchor="ctr"/>
                </a:tc>
                <a:tc>
                  <a:txBody>
                    <a:bodyPr/>
                    <a:lstStyle/>
                    <a:p>
                      <a:pPr marL="0" marR="0" algn="ctr" fontAlgn="base">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Times New Roman" panose="02020603050405020304" pitchFamily="18" charset="0"/>
                          <a:cs typeface="Times New Roman" panose="02020603050405020304" pitchFamily="18" charset="0"/>
                        </a:rPr>
                        <a:t>DDED Submitted 3/13/20 (est.)</a:t>
                      </a:r>
                    </a:p>
                  </a:txBody>
                  <a:tcPr marL="73152" marR="73152" marT="0" marB="0"/>
                </a:tc>
                <a:extLst>
                  <a:ext uri="{0D108BD9-81ED-4DB2-BD59-A6C34878D82A}">
                    <a16:rowId xmlns:a16="http://schemas.microsoft.com/office/drawing/2014/main" val="143332169"/>
                  </a:ext>
                </a:extLst>
              </a:tr>
              <a:tr h="320691">
                <a:tc>
                  <a:txBody>
                    <a:bodyPr/>
                    <a:lstStyle/>
                    <a:p>
                      <a:pPr marL="0" marR="0" algn="ctr" fontAlgn="base">
                        <a:spcBef>
                          <a:spcPts val="0"/>
                        </a:spcBef>
                        <a:spcAft>
                          <a:spcPts val="0"/>
                        </a:spcAft>
                      </a:pPr>
                      <a:r>
                        <a:rPr lang="en-US" sz="1400" dirty="0">
                          <a:effectLst/>
                        </a:rPr>
                        <a:t>13 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fontAlgn="base">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Performance Verification and Final Acceptance</a:t>
                      </a:r>
                    </a:p>
                  </a:txBody>
                  <a:tcPr marL="73152" marR="73152" marT="0" marB="0" anchor="ctr"/>
                </a:tc>
                <a:tc>
                  <a:txBody>
                    <a:bodyPr/>
                    <a:lstStyle/>
                    <a:p>
                      <a:pPr marL="0" marR="0" algn="ctr" fontAlgn="base">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Times New Roman" panose="02020603050405020304" pitchFamily="18" charset="0"/>
                          <a:cs typeface="Times New Roman" panose="02020603050405020304" pitchFamily="18" charset="0"/>
                        </a:rPr>
                        <a:t>DDED Submitted 6/30/20 (est.)</a:t>
                      </a:r>
                    </a:p>
                  </a:txBody>
                  <a:tcPr marL="73152" marR="73152" marT="0" marB="0"/>
                </a:tc>
                <a:extLst>
                  <a:ext uri="{0D108BD9-81ED-4DB2-BD59-A6C34878D82A}">
                    <a16:rowId xmlns:a16="http://schemas.microsoft.com/office/drawing/2014/main" val="2930338842"/>
                  </a:ext>
                </a:extLst>
              </a:tr>
              <a:tr h="240572">
                <a:tc>
                  <a:txBody>
                    <a:bodyPr/>
                    <a:lstStyle/>
                    <a:p>
                      <a:pPr marL="0" marR="0" algn="ctr" fontAlgn="base">
                        <a:spcBef>
                          <a:spcPts val="0"/>
                        </a:spcBef>
                        <a:spcAft>
                          <a:spcPts val="0"/>
                        </a:spcAft>
                      </a:pPr>
                      <a:r>
                        <a:rPr lang="en-US" sz="1400" dirty="0">
                          <a:effectLst/>
                        </a:rPr>
                        <a:t>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04792"/>
                    </a:solidFill>
                  </a:tcPr>
                </a:tc>
                <a:tc>
                  <a:txBody>
                    <a:bodyPr/>
                    <a:lstStyle/>
                    <a:p>
                      <a:pPr marL="0" marR="0" fontAlgn="base">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Transition Plan</a:t>
                      </a:r>
                    </a:p>
                  </a:txBody>
                  <a:tcPr marL="73152" marR="73152" marT="0" marB="0" anchor="ctr"/>
                </a:tc>
                <a:tc>
                  <a:txBody>
                    <a:bodyPr/>
                    <a:lstStyle/>
                    <a:p>
                      <a:pPr marL="0" marR="0" algn="ctr" fontAlgn="base">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73152" marR="73152" marT="0" marB="0"/>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Times New Roman" panose="02020603050405020304" pitchFamily="18" charset="0"/>
                          <a:cs typeface="Times New Roman" panose="02020603050405020304" pitchFamily="18" charset="0"/>
                        </a:rPr>
                        <a:t>DDED Submitted 11/2/20 (est.)</a:t>
                      </a:r>
                    </a:p>
                  </a:txBody>
                  <a:tcPr marL="73152" marR="73152" marT="0" marB="0"/>
                </a:tc>
                <a:extLst>
                  <a:ext uri="{0D108BD9-81ED-4DB2-BD59-A6C34878D82A}">
                    <a16:rowId xmlns:a16="http://schemas.microsoft.com/office/drawing/2014/main" val="1596186064"/>
                  </a:ext>
                </a:extLst>
              </a:tr>
            </a:tbl>
          </a:graphicData>
        </a:graphic>
      </p:graphicFrame>
      <p:sp>
        <p:nvSpPr>
          <p:cNvPr id="23" name="Oval 22">
            <a:extLst>
              <a:ext uri="{FF2B5EF4-FFF2-40B4-BE49-F238E27FC236}">
                <a16:creationId xmlns:a16="http://schemas.microsoft.com/office/drawing/2014/main" id="{0188063B-93D1-407B-A551-5708AE85F5F3}"/>
              </a:ext>
            </a:extLst>
          </p:cNvPr>
          <p:cNvSpPr>
            <a:spLocks noChangeAspect="1"/>
          </p:cNvSpPr>
          <p:nvPr/>
        </p:nvSpPr>
        <p:spPr>
          <a:xfrm>
            <a:off x="4987766" y="1454824"/>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3F41742-8A58-4CF4-9C52-D56004C7D044}"/>
              </a:ext>
            </a:extLst>
          </p:cNvPr>
          <p:cNvSpPr>
            <a:spLocks noChangeAspect="1"/>
          </p:cNvSpPr>
          <p:nvPr/>
        </p:nvSpPr>
        <p:spPr>
          <a:xfrm>
            <a:off x="4987766" y="1839210"/>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DE40264-3269-43C9-9ECD-1A162B12BC02}"/>
              </a:ext>
            </a:extLst>
          </p:cNvPr>
          <p:cNvSpPr>
            <a:spLocks noChangeAspect="1"/>
          </p:cNvSpPr>
          <p:nvPr/>
        </p:nvSpPr>
        <p:spPr>
          <a:xfrm>
            <a:off x="4987766" y="2147564"/>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5D85DEC-A0C9-43BF-B0BC-DBF2593724AA}"/>
              </a:ext>
            </a:extLst>
          </p:cNvPr>
          <p:cNvSpPr>
            <a:spLocks noChangeAspect="1"/>
          </p:cNvSpPr>
          <p:nvPr/>
        </p:nvSpPr>
        <p:spPr>
          <a:xfrm>
            <a:off x="4987766" y="2482844"/>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9808DD-18AA-4F7A-808F-FC3DC124A77C}"/>
              </a:ext>
            </a:extLst>
          </p:cNvPr>
          <p:cNvSpPr>
            <a:spLocks noChangeAspect="1"/>
          </p:cNvSpPr>
          <p:nvPr/>
        </p:nvSpPr>
        <p:spPr>
          <a:xfrm>
            <a:off x="4987766" y="2825048"/>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7D60F08-3A8B-4E07-86F4-828DDE2AF636}"/>
              </a:ext>
            </a:extLst>
          </p:cNvPr>
          <p:cNvSpPr>
            <a:spLocks noChangeAspect="1"/>
          </p:cNvSpPr>
          <p:nvPr/>
        </p:nvSpPr>
        <p:spPr>
          <a:xfrm>
            <a:off x="4987766" y="3152293"/>
            <a:ext cx="182880" cy="182880"/>
          </a:xfrm>
          <a:prstGeom prst="ellipse">
            <a:avLst/>
          </a:prstGeom>
          <a:solidFill>
            <a:srgbClr val="88A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5">
            <a:extLst>
              <a:ext uri="{FF2B5EF4-FFF2-40B4-BE49-F238E27FC236}">
                <a16:creationId xmlns:a16="http://schemas.microsoft.com/office/drawing/2014/main" id="{223B3A55-82B9-4273-8D97-19018FAAFC84}"/>
              </a:ext>
            </a:extLst>
          </p:cNvPr>
          <p:cNvSpPr txBox="1">
            <a:spLocks/>
          </p:cNvSpPr>
          <p:nvPr/>
        </p:nvSpPr>
        <p:spPr>
          <a:xfrm>
            <a:off x="292828" y="5679367"/>
            <a:ext cx="8614635" cy="930579"/>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Note: Task &amp; Deliverable completion required coordination with the Consortium, CDSS, and the WTW committee </a:t>
            </a:r>
          </a:p>
          <a:p>
            <a:pPr marL="0" indent="0">
              <a:buFont typeface="Wingdings" charset="2"/>
              <a:buNone/>
            </a:pPr>
            <a:endParaRPr lang="en-US" dirty="0"/>
          </a:p>
          <a:p>
            <a:endParaRPr lang="en-US" dirty="0"/>
          </a:p>
          <a:p>
            <a:pPr marL="0" indent="0">
              <a:buFont typeface="Wingdings" charset="2"/>
              <a:buNone/>
            </a:pPr>
            <a:endParaRPr lang="en-US" dirty="0"/>
          </a:p>
          <a:p>
            <a:pPr marL="0" indent="0">
              <a:buFont typeface="Wingdings" charset="2"/>
              <a:buNone/>
            </a:pPr>
            <a:endParaRPr lang="en-US" dirty="0"/>
          </a:p>
        </p:txBody>
      </p:sp>
    </p:spTree>
    <p:extLst>
      <p:ext uri="{BB962C8B-B14F-4D97-AF65-F5344CB8AC3E}">
        <p14:creationId xmlns:p14="http://schemas.microsoft.com/office/powerpoint/2010/main" val="193559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2431-1E8D-6B4C-83D6-C41E54EB9AF7}"/>
              </a:ext>
            </a:extLst>
          </p:cNvPr>
          <p:cNvSpPr>
            <a:spLocks noGrp="1"/>
          </p:cNvSpPr>
          <p:nvPr>
            <p:ph type="title"/>
          </p:nvPr>
        </p:nvSpPr>
        <p:spPr/>
        <p:txBody>
          <a:bodyPr/>
          <a:lstStyle/>
          <a:p>
            <a:r>
              <a:rPr lang="en-US" dirty="0"/>
              <a:t>OCAT Design (Tentative)</a:t>
            </a:r>
          </a:p>
        </p:txBody>
      </p:sp>
      <p:sp>
        <p:nvSpPr>
          <p:cNvPr id="3" name="Text Placeholder 2">
            <a:extLst>
              <a:ext uri="{FF2B5EF4-FFF2-40B4-BE49-F238E27FC236}">
                <a16:creationId xmlns:a16="http://schemas.microsoft.com/office/drawing/2014/main" id="{67D03EC7-53EF-634F-9ED7-16DDB625A0A7}"/>
              </a:ext>
            </a:extLst>
          </p:cNvPr>
          <p:cNvSpPr>
            <a:spLocks noGrp="1"/>
          </p:cNvSpPr>
          <p:nvPr>
            <p:ph type="body" sz="quarter" idx="10"/>
          </p:nvPr>
        </p:nvSpPr>
        <p:spPr>
          <a:xfrm>
            <a:off x="264318" y="549275"/>
            <a:ext cx="8615363" cy="515938"/>
          </a:xfrm>
        </p:spPr>
        <p:txBody>
          <a:bodyPr>
            <a:normAutofit/>
          </a:bodyPr>
          <a:lstStyle/>
          <a:p>
            <a:r>
              <a:rPr lang="en-US" dirty="0"/>
              <a:t>Home Page Example</a:t>
            </a:r>
          </a:p>
        </p:txBody>
      </p:sp>
      <p:pic>
        <p:nvPicPr>
          <p:cNvPr id="7" name="Picture 6">
            <a:extLst>
              <a:ext uri="{FF2B5EF4-FFF2-40B4-BE49-F238E27FC236}">
                <a16:creationId xmlns:a16="http://schemas.microsoft.com/office/drawing/2014/main" id="{6C2073E4-C794-4B2D-A860-BF39BDB4CAC9}"/>
              </a:ext>
            </a:extLst>
          </p:cNvPr>
          <p:cNvPicPr>
            <a:picLocks noChangeAspect="1"/>
          </p:cNvPicPr>
          <p:nvPr/>
        </p:nvPicPr>
        <p:blipFill>
          <a:blip r:embed="rId3"/>
          <a:stretch>
            <a:fillRect/>
          </a:stretch>
        </p:blipFill>
        <p:spPr>
          <a:xfrm>
            <a:off x="264317" y="1693513"/>
            <a:ext cx="8615364" cy="3470974"/>
          </a:xfrm>
          <a:prstGeom prst="rect">
            <a:avLst/>
          </a:prstGeom>
        </p:spPr>
      </p:pic>
    </p:spTree>
    <p:extLst>
      <p:ext uri="{BB962C8B-B14F-4D97-AF65-F5344CB8AC3E}">
        <p14:creationId xmlns:p14="http://schemas.microsoft.com/office/powerpoint/2010/main" val="1568255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2431-1E8D-6B4C-83D6-C41E54EB9AF7}"/>
              </a:ext>
            </a:extLst>
          </p:cNvPr>
          <p:cNvSpPr>
            <a:spLocks noGrp="1"/>
          </p:cNvSpPr>
          <p:nvPr>
            <p:ph type="title"/>
          </p:nvPr>
        </p:nvSpPr>
        <p:spPr/>
        <p:txBody>
          <a:bodyPr/>
          <a:lstStyle/>
          <a:p>
            <a:r>
              <a:rPr lang="en-US" dirty="0"/>
              <a:t>OCAT Design (Tentative)</a:t>
            </a:r>
          </a:p>
        </p:txBody>
      </p:sp>
      <p:sp>
        <p:nvSpPr>
          <p:cNvPr id="3" name="Text Placeholder 2">
            <a:extLst>
              <a:ext uri="{FF2B5EF4-FFF2-40B4-BE49-F238E27FC236}">
                <a16:creationId xmlns:a16="http://schemas.microsoft.com/office/drawing/2014/main" id="{67D03EC7-53EF-634F-9ED7-16DDB625A0A7}"/>
              </a:ext>
            </a:extLst>
          </p:cNvPr>
          <p:cNvSpPr>
            <a:spLocks noGrp="1"/>
          </p:cNvSpPr>
          <p:nvPr>
            <p:ph type="body" sz="quarter" idx="10"/>
          </p:nvPr>
        </p:nvSpPr>
        <p:spPr/>
        <p:txBody>
          <a:bodyPr>
            <a:normAutofit/>
          </a:bodyPr>
          <a:lstStyle/>
          <a:p>
            <a:r>
              <a:rPr lang="en-US" dirty="0"/>
              <a:t>Questionnaire Example</a:t>
            </a:r>
          </a:p>
        </p:txBody>
      </p:sp>
      <p:pic>
        <p:nvPicPr>
          <p:cNvPr id="6" name="Picture 5">
            <a:extLst>
              <a:ext uri="{FF2B5EF4-FFF2-40B4-BE49-F238E27FC236}">
                <a16:creationId xmlns:a16="http://schemas.microsoft.com/office/drawing/2014/main" id="{77D634B4-7A86-43CC-A932-9B4FA53FF67D}"/>
              </a:ext>
            </a:extLst>
          </p:cNvPr>
          <p:cNvPicPr>
            <a:picLocks noChangeAspect="1"/>
          </p:cNvPicPr>
          <p:nvPr/>
        </p:nvPicPr>
        <p:blipFill>
          <a:blip r:embed="rId3"/>
          <a:stretch>
            <a:fillRect/>
          </a:stretch>
        </p:blipFill>
        <p:spPr>
          <a:xfrm>
            <a:off x="1058091" y="1120777"/>
            <a:ext cx="7027817" cy="5128986"/>
          </a:xfrm>
          <a:prstGeom prst="rect">
            <a:avLst/>
          </a:prstGeom>
        </p:spPr>
      </p:pic>
    </p:spTree>
    <p:extLst>
      <p:ext uri="{BB962C8B-B14F-4D97-AF65-F5344CB8AC3E}">
        <p14:creationId xmlns:p14="http://schemas.microsoft.com/office/powerpoint/2010/main" val="3086434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2431-1E8D-6B4C-83D6-C41E54EB9AF7}"/>
              </a:ext>
            </a:extLst>
          </p:cNvPr>
          <p:cNvSpPr>
            <a:spLocks noGrp="1"/>
          </p:cNvSpPr>
          <p:nvPr>
            <p:ph type="title"/>
          </p:nvPr>
        </p:nvSpPr>
        <p:spPr/>
        <p:txBody>
          <a:bodyPr/>
          <a:lstStyle/>
          <a:p>
            <a:r>
              <a:rPr lang="en-US" dirty="0"/>
              <a:t>OCAT Design (Tentative)</a:t>
            </a:r>
          </a:p>
        </p:txBody>
      </p:sp>
      <p:sp>
        <p:nvSpPr>
          <p:cNvPr id="3" name="Text Placeholder 2">
            <a:extLst>
              <a:ext uri="{FF2B5EF4-FFF2-40B4-BE49-F238E27FC236}">
                <a16:creationId xmlns:a16="http://schemas.microsoft.com/office/drawing/2014/main" id="{67D03EC7-53EF-634F-9ED7-16DDB625A0A7}"/>
              </a:ext>
            </a:extLst>
          </p:cNvPr>
          <p:cNvSpPr>
            <a:spLocks noGrp="1"/>
          </p:cNvSpPr>
          <p:nvPr>
            <p:ph type="body" sz="quarter" idx="10"/>
          </p:nvPr>
        </p:nvSpPr>
        <p:spPr/>
        <p:txBody>
          <a:bodyPr>
            <a:normAutofit/>
          </a:bodyPr>
          <a:lstStyle/>
          <a:p>
            <a:r>
              <a:rPr lang="en-US" dirty="0"/>
              <a:t>Report Example</a:t>
            </a:r>
          </a:p>
        </p:txBody>
      </p:sp>
      <p:pic>
        <p:nvPicPr>
          <p:cNvPr id="5" name="Picture 4">
            <a:extLst>
              <a:ext uri="{FF2B5EF4-FFF2-40B4-BE49-F238E27FC236}">
                <a16:creationId xmlns:a16="http://schemas.microsoft.com/office/drawing/2014/main" id="{CFFB298A-463E-45C3-A476-25C305ABDCFD}"/>
              </a:ext>
            </a:extLst>
          </p:cNvPr>
          <p:cNvPicPr>
            <a:picLocks noChangeAspect="1"/>
          </p:cNvPicPr>
          <p:nvPr/>
        </p:nvPicPr>
        <p:blipFill>
          <a:blip r:embed="rId3"/>
          <a:stretch>
            <a:fillRect/>
          </a:stretch>
        </p:blipFill>
        <p:spPr>
          <a:xfrm>
            <a:off x="1087466" y="1026024"/>
            <a:ext cx="6942941" cy="5368833"/>
          </a:xfrm>
          <a:prstGeom prst="rect">
            <a:avLst/>
          </a:prstGeom>
        </p:spPr>
      </p:pic>
    </p:spTree>
    <p:extLst>
      <p:ext uri="{BB962C8B-B14F-4D97-AF65-F5344CB8AC3E}">
        <p14:creationId xmlns:p14="http://schemas.microsoft.com/office/powerpoint/2010/main" val="242301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EFFE2-FFF7-4561-BE15-0C6FFE00663D}"/>
              </a:ext>
            </a:extLst>
          </p:cNvPr>
          <p:cNvSpPr>
            <a:spLocks noGrp="1"/>
          </p:cNvSpPr>
          <p:nvPr>
            <p:ph type="body" sz="quarter" idx="12"/>
          </p:nvPr>
        </p:nvSpPr>
        <p:spPr/>
        <p:txBody>
          <a:bodyPr/>
          <a:lstStyle/>
          <a:p>
            <a:r>
              <a:rPr lang="en-US" b="0" dirty="0"/>
              <a:t>CalSAWS Data Retention Policy Update</a:t>
            </a:r>
          </a:p>
        </p:txBody>
      </p:sp>
    </p:spTree>
    <p:extLst>
      <p:ext uri="{BB962C8B-B14F-4D97-AF65-F5344CB8AC3E}">
        <p14:creationId xmlns:p14="http://schemas.microsoft.com/office/powerpoint/2010/main" val="1633936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0FA0-4BFF-4CCB-9EF3-1722B8FE7B50}"/>
              </a:ext>
            </a:extLst>
          </p:cNvPr>
          <p:cNvSpPr>
            <a:spLocks noGrp="1"/>
          </p:cNvSpPr>
          <p:nvPr>
            <p:ph type="title"/>
          </p:nvPr>
        </p:nvSpPr>
        <p:spPr/>
        <p:txBody>
          <a:bodyPr/>
          <a:lstStyle/>
          <a:p>
            <a:r>
              <a:rPr lang="en-US" dirty="0"/>
              <a:t>Proposed Data Retention Policy</a:t>
            </a:r>
          </a:p>
        </p:txBody>
      </p:sp>
      <p:sp>
        <p:nvSpPr>
          <p:cNvPr id="4" name="Text Placeholder 3">
            <a:extLst>
              <a:ext uri="{FF2B5EF4-FFF2-40B4-BE49-F238E27FC236}">
                <a16:creationId xmlns:a16="http://schemas.microsoft.com/office/drawing/2014/main" id="{AD8628E0-6134-4529-9569-C67DBC8616AB}"/>
              </a:ext>
            </a:extLst>
          </p:cNvPr>
          <p:cNvSpPr>
            <a:spLocks noGrp="1"/>
          </p:cNvSpPr>
          <p:nvPr>
            <p:ph type="body" sz="quarter" idx="10"/>
          </p:nvPr>
        </p:nvSpPr>
        <p:spPr>
          <a:xfrm>
            <a:off x="292100" y="549274"/>
            <a:ext cx="8615363" cy="1300082"/>
          </a:xfrm>
        </p:spPr>
        <p:txBody>
          <a:bodyPr>
            <a:noAutofit/>
          </a:bodyPr>
          <a:lstStyle/>
          <a:p>
            <a:r>
              <a:rPr lang="en-US" sz="1600" dirty="0"/>
              <a:t>Seeking, from the </a:t>
            </a:r>
            <a:r>
              <a:rPr lang="en-US" sz="1600" dirty="0" err="1"/>
              <a:t>CalSAWS</a:t>
            </a:r>
            <a:r>
              <a:rPr lang="en-US" sz="1600" dirty="0"/>
              <a:t> Project Steering Committee (PSC) members, the Approval of the </a:t>
            </a:r>
            <a:r>
              <a:rPr lang="en-US" sz="1600" dirty="0" err="1"/>
              <a:t>CalSAWS</a:t>
            </a:r>
            <a:r>
              <a:rPr lang="en-US" sz="1600" dirty="0"/>
              <a:t> Conversion Data Retention Guidelines, listed below and further described in the </a:t>
            </a:r>
            <a:r>
              <a:rPr lang="en-US" sz="1600" dirty="0" err="1"/>
              <a:t>CalSAWS</a:t>
            </a:r>
            <a:r>
              <a:rPr lang="en-US" sz="1600" dirty="0"/>
              <a:t> Data Retention Policy.  If Approved, Legacy systems (C-IV and </a:t>
            </a:r>
            <a:r>
              <a:rPr lang="en-US" sz="1600" dirty="0" err="1"/>
              <a:t>CalWIN</a:t>
            </a:r>
            <a:r>
              <a:rPr lang="en-US" sz="1600" dirty="0"/>
              <a:t>) will adhere to these when extracting systems data for the Conversion team purposes of migrating systems data to </a:t>
            </a:r>
            <a:r>
              <a:rPr lang="en-US" sz="1600" dirty="0" err="1"/>
              <a:t>CalSAWS</a:t>
            </a:r>
            <a:r>
              <a:rPr lang="en-US" sz="1600" dirty="0"/>
              <a:t>.</a:t>
            </a:r>
          </a:p>
        </p:txBody>
      </p:sp>
      <p:pic>
        <p:nvPicPr>
          <p:cNvPr id="6" name="Picture 5">
            <a:extLst>
              <a:ext uri="{FF2B5EF4-FFF2-40B4-BE49-F238E27FC236}">
                <a16:creationId xmlns:a16="http://schemas.microsoft.com/office/drawing/2014/main" id="{AEE016CF-AE47-47CB-8118-4CD777261C7C}"/>
              </a:ext>
            </a:extLst>
          </p:cNvPr>
          <p:cNvPicPr>
            <a:picLocks noChangeAspect="1"/>
          </p:cNvPicPr>
          <p:nvPr/>
        </p:nvPicPr>
        <p:blipFill>
          <a:blip r:embed="rId2"/>
          <a:stretch>
            <a:fillRect/>
          </a:stretch>
        </p:blipFill>
        <p:spPr>
          <a:xfrm>
            <a:off x="1687004" y="1849356"/>
            <a:ext cx="5801351" cy="4605356"/>
          </a:xfrm>
          <a:prstGeom prst="rect">
            <a:avLst/>
          </a:prstGeom>
        </p:spPr>
      </p:pic>
    </p:spTree>
    <p:extLst>
      <p:ext uri="{BB962C8B-B14F-4D97-AF65-F5344CB8AC3E}">
        <p14:creationId xmlns:p14="http://schemas.microsoft.com/office/powerpoint/2010/main" val="2900205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0FA0-4BFF-4CCB-9EF3-1722B8FE7B50}"/>
              </a:ext>
            </a:extLst>
          </p:cNvPr>
          <p:cNvSpPr>
            <a:spLocks noGrp="1"/>
          </p:cNvSpPr>
          <p:nvPr>
            <p:ph type="title"/>
          </p:nvPr>
        </p:nvSpPr>
        <p:spPr/>
        <p:txBody>
          <a:bodyPr/>
          <a:lstStyle/>
          <a:p>
            <a:r>
              <a:rPr lang="en-US" dirty="0"/>
              <a:t>Proposed Data Retention Policy</a:t>
            </a:r>
          </a:p>
        </p:txBody>
      </p:sp>
      <p:sp>
        <p:nvSpPr>
          <p:cNvPr id="5" name="Text Placeholder 4">
            <a:extLst>
              <a:ext uri="{FF2B5EF4-FFF2-40B4-BE49-F238E27FC236}">
                <a16:creationId xmlns:a16="http://schemas.microsoft.com/office/drawing/2014/main" id="{AEFA7C68-E039-44D3-9D76-1D3C4037D9FA}"/>
              </a:ext>
            </a:extLst>
          </p:cNvPr>
          <p:cNvSpPr>
            <a:spLocks noGrp="1"/>
          </p:cNvSpPr>
          <p:nvPr>
            <p:ph type="body" sz="quarter" idx="10"/>
          </p:nvPr>
        </p:nvSpPr>
        <p:spPr>
          <a:xfrm>
            <a:off x="292100" y="549275"/>
            <a:ext cx="8615363" cy="515938"/>
          </a:xfrm>
        </p:spPr>
        <p:txBody>
          <a:bodyPr>
            <a:normAutofit fontScale="92500"/>
          </a:bodyPr>
          <a:lstStyle/>
          <a:p>
            <a:r>
              <a:rPr lang="en-US" dirty="0"/>
              <a:t>Federal and State Regulatory Compliance Check/Traceability</a:t>
            </a:r>
          </a:p>
        </p:txBody>
      </p:sp>
      <p:sp>
        <p:nvSpPr>
          <p:cNvPr id="8" name="Title 1">
            <a:extLst>
              <a:ext uri="{FF2B5EF4-FFF2-40B4-BE49-F238E27FC236}">
                <a16:creationId xmlns:a16="http://schemas.microsoft.com/office/drawing/2014/main" id="{FEC11C12-2452-4B51-B24D-F2D0B35A9B6C}"/>
              </a:ext>
            </a:extLst>
          </p:cNvPr>
          <p:cNvSpPr txBox="1">
            <a:spLocks/>
          </p:cNvSpPr>
          <p:nvPr/>
        </p:nvSpPr>
        <p:spPr>
          <a:xfrm>
            <a:off x="292100" y="1434987"/>
            <a:ext cx="8614634" cy="4459234"/>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2800" b="0" kern="1200" baseline="0">
                <a:solidFill>
                  <a:srgbClr val="1A3292"/>
                </a:solidFill>
                <a:latin typeface="Century Gothic"/>
                <a:ea typeface="+mj-ea"/>
                <a:cs typeface="Century Gothic"/>
              </a:defRPr>
            </a:lvl1pPr>
          </a:lstStyle>
          <a:p>
            <a:pPr marL="285750" indent="-285750">
              <a:spcBef>
                <a:spcPts val="0"/>
              </a:spcBef>
              <a:buFont typeface="Wingdings" panose="05000000000000000000" pitchFamily="2" charset="2"/>
              <a:buChar char="q"/>
            </a:pPr>
            <a:endParaRPr lang="en-US" sz="1800" dirty="0">
              <a:solidFill>
                <a:srgbClr val="002060"/>
              </a:solidFill>
              <a:latin typeface="+mn-lt"/>
            </a:endParaRPr>
          </a:p>
        </p:txBody>
      </p:sp>
      <p:sp>
        <p:nvSpPr>
          <p:cNvPr id="3" name="Rectangle 2">
            <a:extLst>
              <a:ext uri="{FF2B5EF4-FFF2-40B4-BE49-F238E27FC236}">
                <a16:creationId xmlns:a16="http://schemas.microsoft.com/office/drawing/2014/main" id="{29BF544B-4F9C-44A9-AD45-F3DC753F3D4A}"/>
              </a:ext>
            </a:extLst>
          </p:cNvPr>
          <p:cNvSpPr/>
          <p:nvPr/>
        </p:nvSpPr>
        <p:spPr>
          <a:xfrm>
            <a:off x="381000" y="1065213"/>
            <a:ext cx="8470900" cy="5078313"/>
          </a:xfrm>
          <a:prstGeom prst="rect">
            <a:avLst/>
          </a:prstGeom>
        </p:spPr>
        <p:txBody>
          <a:bodyPr wrap="square">
            <a:spAutoFit/>
          </a:bodyPr>
          <a:lstStyle/>
          <a:p>
            <a:r>
              <a:rPr lang="en-US" dirty="0">
                <a:solidFill>
                  <a:srgbClr val="002060"/>
                </a:solidFill>
              </a:rPr>
              <a:t>The guidelines, in the slide above, have been referenced to and compliant with the Federal and State Regulations documented below as of August 2019.</a:t>
            </a:r>
          </a:p>
          <a:p>
            <a:endParaRPr lang="en-US" dirty="0">
              <a:solidFill>
                <a:srgbClr val="002060"/>
              </a:solidFill>
            </a:endParaRPr>
          </a:p>
          <a:p>
            <a:r>
              <a:rPr lang="en-US" b="1" u="sng" dirty="0">
                <a:solidFill>
                  <a:srgbClr val="002060"/>
                </a:solidFill>
              </a:rPr>
              <a:t>Federal and State Regulatory Compliance Check/Traceability:</a:t>
            </a:r>
          </a:p>
          <a:p>
            <a:pPr marL="742950" lvl="1" indent="-285750">
              <a:buFont typeface="Wingdings" panose="05000000000000000000" pitchFamily="2" charset="2"/>
              <a:buChar char="ü"/>
            </a:pPr>
            <a:endParaRPr lang="en-US" dirty="0">
              <a:solidFill>
                <a:srgbClr val="002060"/>
              </a:solidFill>
            </a:endParaRPr>
          </a:p>
          <a:p>
            <a:pPr marL="742950" lvl="1" indent="-285750">
              <a:buFont typeface="Wingdings" panose="05000000000000000000" pitchFamily="2" charset="2"/>
              <a:buChar char="ü"/>
            </a:pPr>
            <a:r>
              <a:rPr lang="en-US" dirty="0">
                <a:solidFill>
                  <a:srgbClr val="002060"/>
                </a:solidFill>
              </a:rPr>
              <a:t>Federal Law (45 CFR 164.528)</a:t>
            </a:r>
          </a:p>
          <a:p>
            <a:pPr marL="742950" lvl="1" indent="-285750">
              <a:buFont typeface="Wingdings" panose="05000000000000000000" pitchFamily="2" charset="2"/>
              <a:buChar char="ü"/>
            </a:pPr>
            <a:r>
              <a:rPr lang="en-US" dirty="0">
                <a:solidFill>
                  <a:srgbClr val="002060"/>
                </a:solidFill>
              </a:rPr>
              <a:t>Federal law (45 CFR 75.361)</a:t>
            </a:r>
          </a:p>
          <a:p>
            <a:pPr marL="742950" lvl="1" indent="-285750">
              <a:buFont typeface="Wingdings" panose="05000000000000000000" pitchFamily="2" charset="2"/>
              <a:buChar char="ü"/>
            </a:pPr>
            <a:r>
              <a:rPr lang="en-US" dirty="0">
                <a:solidFill>
                  <a:srgbClr val="002060"/>
                </a:solidFill>
              </a:rPr>
              <a:t>Federal law (45 CFR Section 164.316)</a:t>
            </a:r>
          </a:p>
          <a:p>
            <a:pPr marL="742950" lvl="1" indent="-285750">
              <a:buFont typeface="Wingdings" panose="05000000000000000000" pitchFamily="2" charset="2"/>
              <a:buChar char="ü"/>
            </a:pPr>
            <a:r>
              <a:rPr lang="en-US" dirty="0">
                <a:solidFill>
                  <a:srgbClr val="002060"/>
                </a:solidFill>
              </a:rPr>
              <a:t>Welfare and Institutions (W&amp;I) Code, Section 10851 (a)</a:t>
            </a:r>
          </a:p>
          <a:p>
            <a:pPr marL="742950" lvl="1" indent="-285750">
              <a:buFont typeface="Wingdings" panose="05000000000000000000" pitchFamily="2" charset="2"/>
              <a:buChar char="ü"/>
            </a:pPr>
            <a:r>
              <a:rPr lang="en-US" dirty="0">
                <a:solidFill>
                  <a:srgbClr val="002060"/>
                </a:solidFill>
              </a:rPr>
              <a:t>CDSS Manual of Policies and Procedures (MPP), Operations Section 23-353.6</a:t>
            </a:r>
          </a:p>
          <a:p>
            <a:pPr marL="742950" lvl="1" indent="-285750">
              <a:buFont typeface="Wingdings" panose="05000000000000000000" pitchFamily="2" charset="2"/>
              <a:buChar char="ü"/>
            </a:pPr>
            <a:r>
              <a:rPr lang="en-US" dirty="0">
                <a:solidFill>
                  <a:srgbClr val="002060"/>
                </a:solidFill>
              </a:rPr>
              <a:t>All County Letter (ACL) No. 15-26</a:t>
            </a:r>
          </a:p>
          <a:p>
            <a:pPr marL="742950" lvl="1" indent="-285750">
              <a:buFont typeface="Wingdings" panose="05000000000000000000" pitchFamily="2" charset="2"/>
              <a:buChar char="ü"/>
            </a:pPr>
            <a:r>
              <a:rPr lang="en-US" dirty="0">
                <a:solidFill>
                  <a:srgbClr val="002060"/>
                </a:solidFill>
              </a:rPr>
              <a:t>All County Letter (ACL) No. 11-23</a:t>
            </a:r>
          </a:p>
          <a:p>
            <a:pPr marL="742950" lvl="1" indent="-285750">
              <a:buFont typeface="Wingdings" panose="05000000000000000000" pitchFamily="2" charset="2"/>
              <a:buChar char="ü"/>
            </a:pPr>
            <a:r>
              <a:rPr lang="en-US" dirty="0">
                <a:solidFill>
                  <a:srgbClr val="002060"/>
                </a:solidFill>
              </a:rPr>
              <a:t>All County Letter (ACL) No. 11-08</a:t>
            </a:r>
          </a:p>
          <a:p>
            <a:pPr marL="742950" lvl="1" indent="-285750">
              <a:buFont typeface="Wingdings" panose="05000000000000000000" pitchFamily="2" charset="2"/>
              <a:buChar char="ü"/>
            </a:pPr>
            <a:r>
              <a:rPr lang="en-US" dirty="0">
                <a:solidFill>
                  <a:srgbClr val="002060"/>
                </a:solidFill>
              </a:rPr>
              <a:t>All County Letter (ACL) No. 11-15</a:t>
            </a:r>
          </a:p>
          <a:p>
            <a:pPr marL="742950" lvl="1" indent="-285750">
              <a:buFont typeface="Wingdings" panose="05000000000000000000" pitchFamily="2" charset="2"/>
              <a:buChar char="ü"/>
            </a:pPr>
            <a:r>
              <a:rPr lang="en-US" dirty="0">
                <a:solidFill>
                  <a:srgbClr val="002060"/>
                </a:solidFill>
              </a:rPr>
              <a:t>All County Welfare Directors Letter (ACWDL) No. 07-13</a:t>
            </a:r>
          </a:p>
          <a:p>
            <a:pPr marL="742950" lvl="1" indent="-285750">
              <a:buFont typeface="Wingdings" panose="05000000000000000000" pitchFamily="2" charset="2"/>
              <a:buChar char="ü"/>
            </a:pPr>
            <a:r>
              <a:rPr lang="en-US" dirty="0">
                <a:solidFill>
                  <a:srgbClr val="002060"/>
                </a:solidFill>
              </a:rPr>
              <a:t>MEDI-CAL ELIGIBILITY PROCEDURES MANUAL, Section 2G</a:t>
            </a:r>
          </a:p>
        </p:txBody>
      </p:sp>
    </p:spTree>
    <p:extLst>
      <p:ext uri="{BB962C8B-B14F-4D97-AF65-F5344CB8AC3E}">
        <p14:creationId xmlns:p14="http://schemas.microsoft.com/office/powerpoint/2010/main" val="283953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0" dirty="0"/>
              <a:t>Action Items</a:t>
            </a:r>
            <a:endParaRPr lang="en-US" dirty="0"/>
          </a:p>
        </p:txBody>
      </p:sp>
    </p:spTree>
    <p:extLst>
      <p:ext uri="{BB962C8B-B14F-4D97-AF65-F5344CB8AC3E}">
        <p14:creationId xmlns:p14="http://schemas.microsoft.com/office/powerpoint/2010/main" val="2382082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EFFE2-FFF7-4561-BE15-0C6FFE00663D}"/>
              </a:ext>
            </a:extLst>
          </p:cNvPr>
          <p:cNvSpPr>
            <a:spLocks noGrp="1"/>
          </p:cNvSpPr>
          <p:nvPr>
            <p:ph type="body" sz="quarter" idx="12"/>
          </p:nvPr>
        </p:nvSpPr>
        <p:spPr/>
        <p:txBody>
          <a:bodyPr/>
          <a:lstStyle/>
          <a:p>
            <a:r>
              <a:rPr lang="en-US" b="0" dirty="0"/>
              <a:t>M&amp;O Application and Operations Update</a:t>
            </a:r>
          </a:p>
        </p:txBody>
      </p:sp>
    </p:spTree>
    <p:extLst>
      <p:ext uri="{BB962C8B-B14F-4D97-AF65-F5344CB8AC3E}">
        <p14:creationId xmlns:p14="http://schemas.microsoft.com/office/powerpoint/2010/main" val="749995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Foster Care/Kin-GAP California Necessities Index (CNI) </a:t>
            </a:r>
          </a:p>
        </p:txBody>
      </p:sp>
      <p:graphicFrame>
        <p:nvGraphicFramePr>
          <p:cNvPr id="3" name="Table 2">
            <a:extLst>
              <a:ext uri="{FF2B5EF4-FFF2-40B4-BE49-F238E27FC236}">
                <a16:creationId xmlns:a16="http://schemas.microsoft.com/office/drawing/2014/main" id="{5A98D729-A717-404A-AD27-73ADC6BC90C8}"/>
              </a:ext>
            </a:extLst>
          </p:cNvPr>
          <p:cNvGraphicFramePr>
            <a:graphicFrameLocks noGrp="1"/>
          </p:cNvGraphicFramePr>
          <p:nvPr>
            <p:extLst/>
          </p:nvPr>
        </p:nvGraphicFramePr>
        <p:xfrm>
          <a:off x="157017" y="1003070"/>
          <a:ext cx="8765769" cy="5357888"/>
        </p:xfrm>
        <a:graphic>
          <a:graphicData uri="http://schemas.openxmlformats.org/drawingml/2006/table">
            <a:tbl>
              <a:tblPr firstRow="1" bandRow="1">
                <a:tableStyleId>{5C22544A-7EE6-4342-B048-85BDC9FD1C3A}</a:tableStyleId>
              </a:tblPr>
              <a:tblGrid>
                <a:gridCol w="1034473">
                  <a:extLst>
                    <a:ext uri="{9D8B030D-6E8A-4147-A177-3AD203B41FA5}">
                      <a16:colId xmlns:a16="http://schemas.microsoft.com/office/drawing/2014/main" val="3563155899"/>
                    </a:ext>
                  </a:extLst>
                </a:gridCol>
                <a:gridCol w="1136072">
                  <a:extLst>
                    <a:ext uri="{9D8B030D-6E8A-4147-A177-3AD203B41FA5}">
                      <a16:colId xmlns:a16="http://schemas.microsoft.com/office/drawing/2014/main" val="1581362861"/>
                    </a:ext>
                  </a:extLst>
                </a:gridCol>
                <a:gridCol w="1154545">
                  <a:extLst>
                    <a:ext uri="{9D8B030D-6E8A-4147-A177-3AD203B41FA5}">
                      <a16:colId xmlns:a16="http://schemas.microsoft.com/office/drawing/2014/main" val="3126479363"/>
                    </a:ext>
                  </a:extLst>
                </a:gridCol>
                <a:gridCol w="5440679">
                  <a:extLst>
                    <a:ext uri="{9D8B030D-6E8A-4147-A177-3AD203B41FA5}">
                      <a16:colId xmlns:a16="http://schemas.microsoft.com/office/drawing/2014/main" val="3519310633"/>
                    </a:ext>
                  </a:extLst>
                </a:gridCol>
              </a:tblGrid>
              <a:tr h="676656">
                <a:tc>
                  <a:txBody>
                    <a:bodyPr/>
                    <a:lstStyle/>
                    <a:p>
                      <a:r>
                        <a:rPr lang="en-US" sz="1200" dirty="0">
                          <a:solidFill>
                            <a:schemeClr val="tx1"/>
                          </a:solidFill>
                        </a:rPr>
                        <a:t>Policy Effective Date &amp; State Letter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r>
                        <a:rPr lang="en-US" sz="1200" dirty="0">
                          <a:solidFill>
                            <a:schemeClr val="tx1"/>
                          </a:solidFill>
                        </a:rPr>
                        <a:t>Implementation Details</a:t>
                      </a:r>
                    </a:p>
                  </a:txBody>
                  <a:tcPr/>
                </a:tc>
                <a:extLst>
                  <a:ext uri="{0D108BD9-81ED-4DB2-BD59-A6C34878D82A}">
                    <a16:rowId xmlns:a16="http://schemas.microsoft.com/office/drawing/2014/main" val="2475381708"/>
                  </a:ext>
                </a:extLst>
              </a:tr>
              <a:tr h="4352048">
                <a:tc>
                  <a:txBody>
                    <a:bodyPr/>
                    <a:lstStyle/>
                    <a:p>
                      <a:r>
                        <a:rPr lang="en-US" sz="1100" dirty="0"/>
                        <a:t>7/1/2019</a:t>
                      </a:r>
                    </a:p>
                    <a:p>
                      <a:endParaRPr lang="en-US" sz="1100" dirty="0"/>
                    </a:p>
                    <a:p>
                      <a:r>
                        <a:rPr lang="en-US" sz="1100" dirty="0">
                          <a:hlinkClick r:id="rId2"/>
                        </a:rPr>
                        <a:t>ACL 19-70</a:t>
                      </a:r>
                      <a:endParaRPr lang="en-US" sz="1100" dirty="0"/>
                    </a:p>
                    <a:p>
                      <a:endParaRPr lang="en-US" sz="1100" dirty="0"/>
                    </a:p>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CIV-100485/CA-206310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9/7/19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CIV-103141/CA-206317</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System Test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9/7/19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txBody>
                  <a:tcPr/>
                </a:tc>
                <a:tc>
                  <a:txBody>
                    <a:bodyPr/>
                    <a:lstStyle/>
                    <a:p>
                      <a:r>
                        <a:rPr lang="en-US" sz="1100" b="1" kern="1200" dirty="0">
                          <a:solidFill>
                            <a:schemeClr val="tx1"/>
                          </a:solidFill>
                          <a:effectLst/>
                          <a:latin typeface="+mn-lt"/>
                          <a:ea typeface="+mn-ea"/>
                          <a:cs typeface="+mn-cs"/>
                        </a:rPr>
                        <a:t>PPM #51505</a:t>
                      </a:r>
                    </a:p>
                    <a:p>
                      <a:r>
                        <a:rPr lang="en-US" sz="1100" b="0" kern="1200" dirty="0">
                          <a:solidFill>
                            <a:schemeClr val="tx1"/>
                          </a:solidFill>
                          <a:effectLst/>
                          <a:latin typeface="+mn-lt"/>
                          <a:ea typeface="+mn-ea"/>
                          <a:cs typeface="+mn-cs"/>
                        </a:rPr>
                        <a:t>Implemented</a:t>
                      </a:r>
                    </a:p>
                    <a:p>
                      <a:r>
                        <a:rPr lang="en-US" sz="1100" b="0" kern="1200" dirty="0">
                          <a:solidFill>
                            <a:schemeClr val="tx1"/>
                          </a:solidFill>
                          <a:effectLst/>
                          <a:latin typeface="+mn-lt"/>
                          <a:ea typeface="+mn-ea"/>
                          <a:cs typeface="+mn-cs"/>
                        </a:rPr>
                        <a:t>7/8/19</a:t>
                      </a:r>
                    </a:p>
                    <a:p>
                      <a:endParaRPr lang="en-US" sz="1100" b="0" kern="1200" dirty="0">
                        <a:solidFill>
                          <a:schemeClr val="tx1"/>
                        </a:solidFill>
                        <a:effectLst/>
                        <a:latin typeface="+mn-lt"/>
                        <a:ea typeface="+mn-ea"/>
                        <a:cs typeface="+mn-cs"/>
                      </a:endParaRPr>
                    </a:p>
                  </a:txBody>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effectLst/>
                          <a:latin typeface="+mn-lt"/>
                          <a:ea typeface="+mn-ea"/>
                          <a:cs typeface="+mn-cs"/>
                        </a:rPr>
                        <a:t>ACL 19-70 introduced a 4.15% California Necessities Index (CNI), which adjusted the rates related to the Kinship Guardianship </a:t>
                      </a:r>
                      <a:r>
                        <a:rPr lang="en-US" sz="1100" b="0" i="0" u="none" strike="noStrike" kern="1200" baseline="0" dirty="0">
                          <a:solidFill>
                            <a:schemeClr val="dk1"/>
                          </a:solidFill>
                          <a:latin typeface="+mn-lt"/>
                          <a:ea typeface="+mn-ea"/>
                          <a:cs typeface="+mn-cs"/>
                        </a:rPr>
                        <a:t>Assistance Payment Program (Kin-GAP)and Foster Family Agencies (FFAs) placements. </a:t>
                      </a:r>
                      <a:endParaRPr lang="en-US" sz="11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effectLst/>
                          <a:latin typeface="+mn-lt"/>
                          <a:ea typeface="+mn-ea"/>
                          <a:cs typeface="+mn-cs"/>
                        </a:rPr>
                        <a:t>CalSAWS Update:</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Update the FC and KG rate values in C-IV and LRS.</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Run batch EDBC on the impacted FC and KG cases on 9/7/19. C-IV System downtime is not required.</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E-mail notification will be sent to the counties on Monday 9/9/19 after the list of cases not processed by batch is posted to the web portal.</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Batch EDBC memorandum call with the counites was held on 8/28/19. The batch EDBC memorandum provides details on the batch EDBC process, timeline, and county action for cases not processed by batch EDBC.</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effectLst/>
                          <a:latin typeface="+mn-lt"/>
                          <a:ea typeface="+mn-ea"/>
                          <a:cs typeface="+mn-cs"/>
                        </a:rPr>
                        <a:t>CalSAWS County Business Impact:</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Manually process the cases not processed by the batch EDBC.</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pPr rtl="0"/>
                      <a:r>
                        <a:rPr lang="en-US" sz="1100" b="1" i="0" u="none" strike="noStrike" kern="1200" baseline="0" dirty="0">
                          <a:solidFill>
                            <a:schemeClr val="dk1"/>
                          </a:solidFill>
                          <a:latin typeface="+mn-lt"/>
                          <a:ea typeface="+mn-ea"/>
                          <a:cs typeface="+mn-cs"/>
                        </a:rPr>
                        <a:t>CalWIN Update:</a:t>
                      </a:r>
                    </a:p>
                    <a:p>
                      <a:pPr marL="171450" indent="-171450" rtl="0">
                        <a:buFont typeface="Arial" panose="020B0604020202020204" pitchFamily="34" charset="0"/>
                        <a:buChar char="•"/>
                      </a:pPr>
                      <a:r>
                        <a:rPr lang="en-US" sz="1100" b="0" i="0" u="none" strike="noStrike" kern="1200" baseline="0" dirty="0">
                          <a:solidFill>
                            <a:schemeClr val="dk1"/>
                          </a:solidFill>
                          <a:latin typeface="+mn-lt"/>
                          <a:ea typeface="+mn-ea"/>
                          <a:cs typeface="+mn-cs"/>
                        </a:rPr>
                        <a:t>Updated FC and Kin-Gap rate values</a:t>
                      </a:r>
                    </a:p>
                    <a:p>
                      <a:pPr marL="171450" indent="-171450" rtl="0">
                        <a:buFont typeface="Arial" panose="020B0604020202020204" pitchFamily="34" charset="0"/>
                        <a:buChar char="•"/>
                      </a:pPr>
                      <a:r>
                        <a:rPr lang="en-US" sz="1100" b="0" i="0" u="none" strike="noStrike" kern="1200" baseline="0" dirty="0">
                          <a:solidFill>
                            <a:schemeClr val="dk1"/>
                          </a:solidFill>
                          <a:latin typeface="+mn-lt"/>
                          <a:ea typeface="+mn-ea"/>
                          <a:cs typeface="+mn-cs"/>
                        </a:rPr>
                        <a:t>COLA process run on 7/7 and 7/8 to update value.</a:t>
                      </a:r>
                    </a:p>
                    <a:p>
                      <a:pPr rtl="0"/>
                      <a:endParaRPr lang="en-US" sz="1100" b="0" i="0" u="none" strike="noStrike" kern="1200" baseline="0" dirty="0">
                        <a:solidFill>
                          <a:schemeClr val="dk1"/>
                        </a:solidFill>
                        <a:latin typeface="+mn-lt"/>
                        <a:ea typeface="+mn-ea"/>
                        <a:cs typeface="+mn-cs"/>
                      </a:endParaRPr>
                    </a:p>
                    <a:p>
                      <a:pPr rtl="0"/>
                      <a:r>
                        <a:rPr lang="en-US" sz="1100" b="1" i="0" u="none" strike="noStrike" kern="1200" baseline="0" dirty="0">
                          <a:solidFill>
                            <a:schemeClr val="dk1"/>
                          </a:solidFill>
                          <a:latin typeface="+mn-lt"/>
                          <a:ea typeface="+mn-ea"/>
                          <a:cs typeface="+mn-cs"/>
                        </a:rPr>
                        <a:t>CalWIN County Business Process Impact:</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effectLst/>
                          <a:latin typeface="+mn-lt"/>
                          <a:ea typeface="+mn-ea"/>
                          <a:cs typeface="+mn-cs"/>
                        </a:rPr>
                        <a:t>Manual process cases not authorized during COLA batch run.</a:t>
                      </a:r>
                    </a:p>
                  </a:txBody>
                  <a:tcPr/>
                </a:tc>
                <a:extLst>
                  <a:ext uri="{0D108BD9-81ED-4DB2-BD59-A6C34878D82A}">
                    <a16:rowId xmlns:a16="http://schemas.microsoft.com/office/drawing/2014/main" val="4098963836"/>
                  </a:ext>
                </a:extLst>
              </a:tr>
            </a:tbl>
          </a:graphicData>
        </a:graphic>
      </p:graphicFrame>
    </p:spTree>
    <p:extLst>
      <p:ext uri="{BB962C8B-B14F-4D97-AF65-F5344CB8AC3E}">
        <p14:creationId xmlns:p14="http://schemas.microsoft.com/office/powerpoint/2010/main" val="1507456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CalWORKs Maximum Aid Payment (MAP) Increase </a:t>
            </a:r>
          </a:p>
        </p:txBody>
      </p:sp>
      <p:graphicFrame>
        <p:nvGraphicFramePr>
          <p:cNvPr id="2" name="Table 1">
            <a:extLst>
              <a:ext uri="{FF2B5EF4-FFF2-40B4-BE49-F238E27FC236}">
                <a16:creationId xmlns:a16="http://schemas.microsoft.com/office/drawing/2014/main" id="{37CB6822-5A30-4643-8B54-3824139DECEC}"/>
              </a:ext>
            </a:extLst>
          </p:cNvPr>
          <p:cNvGraphicFramePr>
            <a:graphicFrameLocks noGrp="1"/>
          </p:cNvGraphicFramePr>
          <p:nvPr>
            <p:extLst/>
          </p:nvPr>
        </p:nvGraphicFramePr>
        <p:xfrm>
          <a:off x="107372" y="1065214"/>
          <a:ext cx="8769093" cy="5362866"/>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3450732356"/>
                    </a:ext>
                  </a:extLst>
                </a:gridCol>
                <a:gridCol w="1135039">
                  <a:extLst>
                    <a:ext uri="{9D8B030D-6E8A-4147-A177-3AD203B41FA5}">
                      <a16:colId xmlns:a16="http://schemas.microsoft.com/office/drawing/2014/main" val="1642645052"/>
                    </a:ext>
                  </a:extLst>
                </a:gridCol>
                <a:gridCol w="1153346">
                  <a:extLst>
                    <a:ext uri="{9D8B030D-6E8A-4147-A177-3AD203B41FA5}">
                      <a16:colId xmlns:a16="http://schemas.microsoft.com/office/drawing/2014/main" val="1697858074"/>
                    </a:ext>
                  </a:extLst>
                </a:gridCol>
                <a:gridCol w="5446359">
                  <a:extLst>
                    <a:ext uri="{9D8B030D-6E8A-4147-A177-3AD203B41FA5}">
                      <a16:colId xmlns:a16="http://schemas.microsoft.com/office/drawing/2014/main" val="695532547"/>
                    </a:ext>
                  </a:extLst>
                </a:gridCol>
              </a:tblGrid>
              <a:tr h="672173">
                <a:tc>
                  <a:txBody>
                    <a:bodyPr/>
                    <a:lstStyle/>
                    <a:p>
                      <a:r>
                        <a:rPr lang="en-US" sz="1200" dirty="0">
                          <a:solidFill>
                            <a:schemeClr val="tx1"/>
                          </a:solidFill>
                        </a:rPr>
                        <a:t>Policy Effective Date &amp; State Letter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p>
                      <a:endParaRPr lang="en-US" sz="1200" dirty="0">
                        <a:solidFill>
                          <a:schemeClr val="tx1"/>
                        </a:solidFill>
                      </a:endParaRPr>
                    </a:p>
                  </a:txBody>
                  <a:tcPr/>
                </a:tc>
                <a:extLst>
                  <a:ext uri="{0D108BD9-81ED-4DB2-BD59-A6C34878D82A}">
                    <a16:rowId xmlns:a16="http://schemas.microsoft.com/office/drawing/2014/main" val="1875342069"/>
                  </a:ext>
                </a:extLst>
              </a:tr>
              <a:tr h="4357026">
                <a:tc>
                  <a:txBody>
                    <a:bodyPr/>
                    <a:lstStyle/>
                    <a:p>
                      <a:r>
                        <a:rPr lang="en-US" sz="1100" dirty="0"/>
                        <a:t>10/1/2019</a:t>
                      </a:r>
                    </a:p>
                    <a:p>
                      <a:endParaRPr lang="en-US" sz="1100" dirty="0"/>
                    </a:p>
                    <a:p>
                      <a:endParaRPr lang="en-US" sz="1100" dirty="0"/>
                    </a:p>
                    <a:p>
                      <a:r>
                        <a:rPr lang="en-US" sz="1100" dirty="0">
                          <a:hlinkClick r:id="rId2"/>
                        </a:rPr>
                        <a:t>ACL 19-73</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latin typeface="+mn-lt"/>
                          <a:ea typeface="+mn-ea"/>
                          <a:cs typeface="+mn-cs"/>
                        </a:rPr>
                        <a:t>SCRs CIV-103092; CA-206231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Release 19.07 priority on 8/15/19</a:t>
                      </a: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latin typeface="+mn-lt"/>
                          <a:ea typeface="+mn-ea"/>
                          <a:cs typeface="+mn-cs"/>
                        </a:rPr>
                        <a:t>SCRs CIV-103090; CA-206229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System Test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Release 19.07 priority on 9/14/19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latin typeface="+mn-lt"/>
                          <a:ea typeface="+mn-ea"/>
                          <a:cs typeface="+mn-cs"/>
                        </a:rPr>
                        <a:t>SCRs CIV-104521; CA-209326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19.07 Priority on 8/15/19</a:t>
                      </a:r>
                    </a:p>
                  </a:txBody>
                  <a:tcPr/>
                </a:tc>
                <a:tc>
                  <a:txBody>
                    <a:bodyPr/>
                    <a:lstStyle/>
                    <a:p>
                      <a:pPr marL="0" marR="0" indent="0" algn="l" rtl="0" eaLnBrk="1" fontAlgn="auto" latinLnBrk="0" hangingPunct="1">
                        <a:lnSpc>
                          <a:spcPct val="100000"/>
                        </a:lnSpc>
                        <a:spcBef>
                          <a:spcPts val="0"/>
                        </a:spcBef>
                        <a:spcAft>
                          <a:spcPts val="0"/>
                        </a:spcAft>
                        <a:buClrTx/>
                        <a:buSzTx/>
                        <a:buFontTx/>
                        <a:buNone/>
                      </a:pPr>
                      <a:r>
                        <a:rPr lang="en-US" sz="1100" b="1" i="0" u="none" strike="noStrike" kern="1200" baseline="0" noProof="0" dirty="0">
                          <a:solidFill>
                            <a:srgbClr val="000000"/>
                          </a:solidFill>
                        </a:rPr>
                        <a:t>PPM #51852- </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rPr>
                        <a:t>Design</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rPr>
                        <a:t>COLA run 9/2/19</a:t>
                      </a:r>
                      <a:endParaRPr lang="en-US" dirty="0"/>
                    </a:p>
                    <a:p>
                      <a:pPr lvl="0" algn="l">
                        <a:lnSpc>
                          <a:spcPct val="100000"/>
                        </a:lnSpc>
                        <a:spcBef>
                          <a:spcPts val="0"/>
                        </a:spcBef>
                        <a:spcAft>
                          <a:spcPts val="0"/>
                        </a:spcAft>
                        <a:buNone/>
                      </a:pPr>
                      <a:endParaRPr lang="en-US" sz="1100" b="0" i="0" u="none" strike="noStrike" kern="1200" baseline="0" noProof="0" dirty="0">
                        <a:solidFill>
                          <a:srgbClr val="000000"/>
                        </a:solidFill>
                      </a:endParaRPr>
                    </a:p>
                    <a:p>
                      <a:pPr lvl="0" algn="l">
                        <a:lnSpc>
                          <a:spcPct val="100000"/>
                        </a:lnSpc>
                        <a:spcBef>
                          <a:spcPts val="0"/>
                        </a:spcBef>
                        <a:spcAft>
                          <a:spcPts val="0"/>
                        </a:spcAft>
                        <a:buNone/>
                      </a:pPr>
                      <a:endParaRPr lang="en-US" sz="1100" b="0" i="0" u="none" strike="noStrike" kern="1200" baseline="0" noProof="0" dirty="0">
                        <a:solidFill>
                          <a:srgbClr val="000000"/>
                        </a:solidFill>
                      </a:endParaRPr>
                    </a:p>
                    <a:p>
                      <a:pPr lvl="0" algn="l">
                        <a:lnSpc>
                          <a:spcPct val="100000"/>
                        </a:lnSpc>
                        <a:spcBef>
                          <a:spcPts val="0"/>
                        </a:spcBef>
                        <a:spcAft>
                          <a:spcPts val="0"/>
                        </a:spcAft>
                        <a:buNone/>
                      </a:pPr>
                      <a:r>
                        <a:rPr lang="en-US" sz="1100" b="1" i="0" u="none" strike="noStrike" kern="1200" baseline="0" noProof="0" dirty="0">
                          <a:solidFill>
                            <a:srgbClr val="000000"/>
                          </a:solidFill>
                        </a:rPr>
                        <a:t>PPM #52240- </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rPr>
                        <a:t>Implemented</a:t>
                      </a:r>
                    </a:p>
                    <a:p>
                      <a:pPr lvl="0" algn="l">
                        <a:lnSpc>
                          <a:spcPct val="100000"/>
                        </a:lnSpc>
                        <a:spcBef>
                          <a:spcPts val="0"/>
                        </a:spcBef>
                        <a:spcAft>
                          <a:spcPts val="0"/>
                        </a:spcAft>
                        <a:buNone/>
                      </a:pPr>
                      <a:r>
                        <a:rPr lang="en-US" sz="1100" b="0" i="0" u="none" strike="noStrike" kern="1200" baseline="0" noProof="0" dirty="0">
                          <a:solidFill>
                            <a:srgbClr val="000000"/>
                          </a:solidFill>
                        </a:rPr>
                        <a:t>8/20/19</a:t>
                      </a:r>
                      <a:endParaRPr lang="en-US" dirty="0"/>
                    </a:p>
                    <a:p>
                      <a:pPr marL="0" marR="0" lvl="0" indent="0" algn="l" defTabSz="914400">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txBody>
                  <a:tcPr/>
                </a:tc>
                <a:tc>
                  <a:txBody>
                    <a:bodyPr/>
                    <a:lstStyle/>
                    <a:p>
                      <a:r>
                        <a:rPr lang="en-US" sz="1100" kern="1200" dirty="0">
                          <a:solidFill>
                            <a:schemeClr val="dk1"/>
                          </a:solidFill>
                          <a:effectLst/>
                          <a:latin typeface="+mn-lt"/>
                          <a:ea typeface="+mn-ea"/>
                          <a:cs typeface="+mn-cs"/>
                        </a:rPr>
                        <a:t>The MAP increase applies to all CalWORKs cases, regardless of whether the </a:t>
                      </a:r>
                      <a:r>
                        <a:rPr lang="en-US" sz="1050" kern="1200" dirty="0">
                          <a:solidFill>
                            <a:schemeClr val="dk1"/>
                          </a:solidFill>
                          <a:effectLst/>
                          <a:latin typeface="+mn-lt"/>
                          <a:ea typeface="+mn-ea"/>
                          <a:cs typeface="+mn-cs"/>
                        </a:rPr>
                        <a:t>Assistance Unit (AU) lives in Region One or Region Two and regardless of the AU’s Exempt or Non-Exempt status.  The counties are to treat the grant increase as a mandatory county-initiated mid-period action for Semi Annual Reporting (SAR) and Annual Reporting/Child Only (AR/CO) cases.  </a:t>
                      </a:r>
                    </a:p>
                    <a:p>
                      <a:endParaRPr lang="en-US" sz="1050" kern="1200" dirty="0">
                        <a:solidFill>
                          <a:schemeClr val="dk1"/>
                        </a:solidFill>
                        <a:effectLst/>
                        <a:latin typeface="+mn-lt"/>
                        <a:ea typeface="+mn-ea"/>
                        <a:cs typeface="+mn-cs"/>
                      </a:endParaRPr>
                    </a:p>
                    <a:p>
                      <a:pPr rtl="0"/>
                      <a:r>
                        <a:rPr lang="en-US" sz="1050" b="1" i="0" u="none" strike="noStrike" kern="1200" baseline="0" dirty="0">
                          <a:solidFill>
                            <a:schemeClr val="dk1"/>
                          </a:solidFill>
                          <a:latin typeface="+mn-lt"/>
                          <a:ea typeface="+mn-ea"/>
                          <a:cs typeface="+mn-cs"/>
                        </a:rPr>
                        <a:t>CalSAWS Updates: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baseline="0" dirty="0">
                          <a:solidFill>
                            <a:schemeClr val="dk1"/>
                          </a:solidFill>
                          <a:latin typeface="+mn-lt"/>
                          <a:ea typeface="+mn-ea"/>
                          <a:cs typeface="+mn-cs"/>
                        </a:rPr>
                        <a:t>Sent the mail mass mailer to all active CW recipients on 8/14/19.</a:t>
                      </a:r>
                    </a:p>
                    <a:p>
                      <a:pPr marL="171450" indent="-171450" rtl="0">
                        <a:buFont typeface="Arial" panose="020B0604020202020204" pitchFamily="34" charset="0"/>
                        <a:buChar char="•"/>
                      </a:pPr>
                      <a:r>
                        <a:rPr lang="en-US" sz="1050" b="0" i="0" u="none" strike="noStrike" kern="1200" baseline="0" dirty="0">
                          <a:solidFill>
                            <a:schemeClr val="dk1"/>
                          </a:solidFill>
                          <a:latin typeface="+mn-lt"/>
                          <a:ea typeface="+mn-ea"/>
                          <a:cs typeface="+mn-cs"/>
                        </a:rPr>
                        <a:t>Updated the CW MAP values and added the new MAP increase Notice of Action fragment which were implemented on 8/15/19.</a:t>
                      </a:r>
                    </a:p>
                    <a:p>
                      <a:pPr marL="171450" indent="-171450" rtl="0">
                        <a:buFont typeface="Arial" panose="020B0604020202020204" pitchFamily="34" charset="0"/>
                        <a:buChar char="•"/>
                      </a:pPr>
                      <a:r>
                        <a:rPr lang="en-US" sz="1050" b="0" i="0" u="none" strike="noStrike" kern="1200" baseline="0" dirty="0">
                          <a:solidFill>
                            <a:schemeClr val="dk1"/>
                          </a:solidFill>
                          <a:latin typeface="+mn-lt"/>
                          <a:ea typeface="+mn-ea"/>
                          <a:cs typeface="+mn-cs"/>
                        </a:rPr>
                        <a:t>Run batch EDBC on the impacted CW and CF cases on 9/14/19. CIV System downtime is required. System downtime notification was sent to the counties on 8/9/19.</a:t>
                      </a:r>
                    </a:p>
                    <a:p>
                      <a:pPr marL="171450" indent="-171450" rtl="0">
                        <a:buFont typeface="Arial" panose="020B0604020202020204" pitchFamily="34" charset="0"/>
                        <a:buChar char="•"/>
                      </a:pPr>
                      <a:r>
                        <a:rPr lang="en-US" sz="1050" b="0" i="0" u="none" strike="noStrike" kern="1200" baseline="0" dirty="0">
                          <a:solidFill>
                            <a:schemeClr val="dk1"/>
                          </a:solidFill>
                          <a:latin typeface="+mn-lt"/>
                          <a:ea typeface="+mn-ea"/>
                          <a:cs typeface="+mn-cs"/>
                        </a:rPr>
                        <a:t>E-mail notification will be sent to the counties on Monday 9/16/19 after the list of cases not processed by batch is posted to the web portal.</a:t>
                      </a:r>
                    </a:p>
                    <a:p>
                      <a:pPr marL="0" indent="0" rtl="0">
                        <a:buFont typeface="Arial" panose="020B0604020202020204" pitchFamily="34" charset="0"/>
                        <a:buNone/>
                      </a:pPr>
                      <a:endParaRPr lang="en-US" sz="1050" b="0" i="0" u="none" strike="noStrike" kern="1200" baseline="0" dirty="0">
                        <a:solidFill>
                          <a:schemeClr val="dk1"/>
                        </a:solidFill>
                        <a:latin typeface="+mn-lt"/>
                        <a:ea typeface="+mn-ea"/>
                        <a:cs typeface="+mn-cs"/>
                      </a:endParaRPr>
                    </a:p>
                    <a:p>
                      <a:pPr marL="0" indent="0" rtl="0">
                        <a:buFont typeface="Arial" panose="020B0604020202020204" pitchFamily="34" charset="0"/>
                        <a:buNone/>
                      </a:pPr>
                      <a:r>
                        <a:rPr lang="en-US" sz="1050" b="0" i="0" u="none" strike="noStrike" kern="1200" baseline="0" dirty="0">
                          <a:solidFill>
                            <a:schemeClr val="dk1"/>
                          </a:solidFill>
                          <a:latin typeface="+mn-lt"/>
                          <a:ea typeface="+mn-ea"/>
                          <a:cs typeface="+mn-cs"/>
                        </a:rPr>
                        <a:t>Batch EDBC memorandum call with the counites was held on 8/28/19. The batch EDBC memorandum provides details on the batch EDBC process, timeline, and county action for cases not processed by batch EDBC.</a:t>
                      </a:r>
                    </a:p>
                    <a:p>
                      <a:pPr rtl="0"/>
                      <a:endParaRPr lang="en-US" sz="1050" b="0" i="0" u="none" strike="noStrike" kern="1200" baseline="0" dirty="0">
                        <a:solidFill>
                          <a:schemeClr val="dk1"/>
                        </a:solidFill>
                        <a:latin typeface="+mn-lt"/>
                        <a:ea typeface="+mn-ea"/>
                        <a:cs typeface="+mn-cs"/>
                      </a:endParaRPr>
                    </a:p>
                    <a:p>
                      <a:pPr rtl="0"/>
                      <a:r>
                        <a:rPr lang="en-US" sz="1050" b="1" i="0" u="none" strike="noStrike" kern="1200" baseline="0" dirty="0">
                          <a:solidFill>
                            <a:schemeClr val="dk1"/>
                          </a:solidFill>
                          <a:latin typeface="+mn-lt"/>
                          <a:ea typeface="+mn-ea"/>
                          <a:cs typeface="+mn-cs"/>
                        </a:rPr>
                        <a:t>CalSAWS County Business Impact:</a:t>
                      </a:r>
                    </a:p>
                    <a:p>
                      <a:pPr rtl="0"/>
                      <a:r>
                        <a:rPr lang="en-US" sz="1050" b="0" i="0" u="none" strike="noStrike" kern="1200" baseline="0" dirty="0">
                          <a:solidFill>
                            <a:schemeClr val="dk1"/>
                          </a:solidFill>
                          <a:latin typeface="+mn-lt"/>
                          <a:ea typeface="+mn-ea"/>
                          <a:cs typeface="+mn-cs"/>
                        </a:rPr>
                        <a:t>Manually process the cases not processed in the batch EDBC</a:t>
                      </a:r>
                    </a:p>
                    <a:p>
                      <a:pPr rtl="0"/>
                      <a:endParaRPr lang="en-US" sz="1050" b="0" i="0" u="none" strike="noStrike" kern="1200" baseline="0" dirty="0">
                        <a:solidFill>
                          <a:schemeClr val="dk1"/>
                        </a:solidFill>
                        <a:latin typeface="+mn-lt"/>
                        <a:ea typeface="+mn-ea"/>
                        <a:cs typeface="+mn-cs"/>
                      </a:endParaRPr>
                    </a:p>
                    <a:p>
                      <a:pPr algn="ctr" rtl="0"/>
                      <a:r>
                        <a:rPr lang="en-US" sz="1050" b="0" i="0" u="none" strike="noStrike" kern="1200" baseline="0" dirty="0">
                          <a:solidFill>
                            <a:schemeClr val="dk1"/>
                          </a:solidFill>
                          <a:latin typeface="+mn-lt"/>
                          <a:ea typeface="+mn-ea"/>
                          <a:cs typeface="+mn-cs"/>
                        </a:rPr>
                        <a:t>-Continued on Next Slide-</a:t>
                      </a:r>
                    </a:p>
                  </a:txBody>
                  <a:tcPr/>
                </a:tc>
                <a:extLst>
                  <a:ext uri="{0D108BD9-81ED-4DB2-BD59-A6C34878D82A}">
                    <a16:rowId xmlns:a16="http://schemas.microsoft.com/office/drawing/2014/main" val="4152497431"/>
                  </a:ext>
                </a:extLst>
              </a:tr>
            </a:tbl>
          </a:graphicData>
        </a:graphic>
      </p:graphicFrame>
    </p:spTree>
    <p:extLst>
      <p:ext uri="{BB962C8B-B14F-4D97-AF65-F5344CB8AC3E}">
        <p14:creationId xmlns:p14="http://schemas.microsoft.com/office/powerpoint/2010/main" val="1278508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CalWORKs Maximum Aid Payment (MAP) Increase </a:t>
            </a:r>
          </a:p>
        </p:txBody>
      </p:sp>
      <p:graphicFrame>
        <p:nvGraphicFramePr>
          <p:cNvPr id="2" name="Table 1">
            <a:extLst>
              <a:ext uri="{FF2B5EF4-FFF2-40B4-BE49-F238E27FC236}">
                <a16:creationId xmlns:a16="http://schemas.microsoft.com/office/drawing/2014/main" id="{37CB6822-5A30-4643-8B54-3824139DECEC}"/>
              </a:ext>
            </a:extLst>
          </p:cNvPr>
          <p:cNvGraphicFramePr>
            <a:graphicFrameLocks noGrp="1"/>
          </p:cNvGraphicFramePr>
          <p:nvPr>
            <p:extLst/>
          </p:nvPr>
        </p:nvGraphicFramePr>
        <p:xfrm>
          <a:off x="107372" y="1065214"/>
          <a:ext cx="8769093" cy="5362866"/>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3450732356"/>
                    </a:ext>
                  </a:extLst>
                </a:gridCol>
                <a:gridCol w="1135039">
                  <a:extLst>
                    <a:ext uri="{9D8B030D-6E8A-4147-A177-3AD203B41FA5}">
                      <a16:colId xmlns:a16="http://schemas.microsoft.com/office/drawing/2014/main" val="1642645052"/>
                    </a:ext>
                  </a:extLst>
                </a:gridCol>
                <a:gridCol w="1153346">
                  <a:extLst>
                    <a:ext uri="{9D8B030D-6E8A-4147-A177-3AD203B41FA5}">
                      <a16:colId xmlns:a16="http://schemas.microsoft.com/office/drawing/2014/main" val="1697858074"/>
                    </a:ext>
                  </a:extLst>
                </a:gridCol>
                <a:gridCol w="5446359">
                  <a:extLst>
                    <a:ext uri="{9D8B030D-6E8A-4147-A177-3AD203B41FA5}">
                      <a16:colId xmlns:a16="http://schemas.microsoft.com/office/drawing/2014/main" val="695532547"/>
                    </a:ext>
                  </a:extLst>
                </a:gridCol>
              </a:tblGrid>
              <a:tr h="672173">
                <a:tc>
                  <a:txBody>
                    <a:bodyPr/>
                    <a:lstStyle/>
                    <a:p>
                      <a:r>
                        <a:rPr lang="en-US" sz="1200" dirty="0">
                          <a:solidFill>
                            <a:schemeClr val="tx1"/>
                          </a:solidFill>
                        </a:rPr>
                        <a:t>Policy Effective Date &amp; State Letter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p>
                      <a:endParaRPr lang="en-US" sz="1200" dirty="0">
                        <a:solidFill>
                          <a:schemeClr val="tx1"/>
                        </a:solidFill>
                      </a:endParaRPr>
                    </a:p>
                  </a:txBody>
                  <a:tcPr/>
                </a:tc>
                <a:extLst>
                  <a:ext uri="{0D108BD9-81ED-4DB2-BD59-A6C34878D82A}">
                    <a16:rowId xmlns:a16="http://schemas.microsoft.com/office/drawing/2014/main" val="1875342069"/>
                  </a:ext>
                </a:extLst>
              </a:tr>
              <a:tr h="4357026">
                <a:tc>
                  <a:txBody>
                    <a:bodyPr/>
                    <a:lstStyle/>
                    <a:p>
                      <a:r>
                        <a:rPr lang="en-US" sz="1100" dirty="0"/>
                        <a:t>10/1/2019</a:t>
                      </a:r>
                    </a:p>
                    <a:p>
                      <a:endParaRPr lang="en-US" sz="1100" dirty="0"/>
                    </a:p>
                    <a:p>
                      <a:endParaRPr lang="en-US" sz="1100" dirty="0"/>
                    </a:p>
                    <a:p>
                      <a:r>
                        <a:rPr lang="en-US" sz="1100" dirty="0">
                          <a:hlinkClick r:id="rId2"/>
                        </a:rPr>
                        <a:t>ACL 19-73</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latin typeface="+mn-lt"/>
                          <a:ea typeface="+mn-ea"/>
                          <a:cs typeface="+mn-cs"/>
                        </a:rPr>
                        <a:t>SCRs CIV-103092; CA-206231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Release 19.07 priority on 8/15/19</a:t>
                      </a: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latin typeface="+mn-lt"/>
                          <a:ea typeface="+mn-ea"/>
                          <a:cs typeface="+mn-cs"/>
                        </a:rPr>
                        <a:t>SCRs CIV-103090; CA-206229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System Test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Release 19.07 priority on 9/14/19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latin typeface="+mn-lt"/>
                          <a:ea typeface="+mn-ea"/>
                          <a:cs typeface="+mn-cs"/>
                        </a:rPr>
                        <a:t>SCRs CIV-104521; CA-209326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19.07 Priority on 8/15/19</a:t>
                      </a:r>
                    </a:p>
                  </a:txBody>
                  <a:tcPr/>
                </a:tc>
                <a:tc>
                  <a:txBody>
                    <a:bodyPr/>
                    <a:lstStyle/>
                    <a:p>
                      <a:pPr marL="0" marR="0" indent="0" algn="l" rtl="0" eaLnBrk="1" fontAlgn="auto" latinLnBrk="0" hangingPunct="1">
                        <a:lnSpc>
                          <a:spcPct val="100000"/>
                        </a:lnSpc>
                        <a:spcBef>
                          <a:spcPts val="0"/>
                        </a:spcBef>
                        <a:spcAft>
                          <a:spcPts val="0"/>
                        </a:spcAft>
                        <a:buClrTx/>
                        <a:buSzTx/>
                        <a:buFontTx/>
                        <a:buNone/>
                      </a:pPr>
                      <a:r>
                        <a:rPr lang="en-US" sz="1100" b="1" i="0" u="none" strike="noStrike" kern="1200" baseline="0" noProof="0" dirty="0">
                          <a:solidFill>
                            <a:srgbClr val="000000"/>
                          </a:solidFill>
                        </a:rPr>
                        <a:t>PPM #51852-</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rPr>
                        <a:t>Design</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rPr>
                        <a:t>COLA run 9/2/19</a:t>
                      </a:r>
                      <a:endParaRPr lang="en-US" dirty="0"/>
                    </a:p>
                    <a:p>
                      <a:pPr lvl="0" algn="l">
                        <a:lnSpc>
                          <a:spcPct val="100000"/>
                        </a:lnSpc>
                        <a:spcBef>
                          <a:spcPts val="0"/>
                        </a:spcBef>
                        <a:spcAft>
                          <a:spcPts val="0"/>
                        </a:spcAft>
                        <a:buNone/>
                      </a:pPr>
                      <a:endParaRPr lang="en-US" sz="1100" b="0" i="0" u="none" strike="noStrike" kern="1200" baseline="0" noProof="0" dirty="0">
                        <a:solidFill>
                          <a:srgbClr val="000000"/>
                        </a:solidFill>
                      </a:endParaRPr>
                    </a:p>
                    <a:p>
                      <a:pPr lvl="0" algn="l">
                        <a:lnSpc>
                          <a:spcPct val="100000"/>
                        </a:lnSpc>
                        <a:spcBef>
                          <a:spcPts val="0"/>
                        </a:spcBef>
                        <a:spcAft>
                          <a:spcPts val="0"/>
                        </a:spcAft>
                        <a:buNone/>
                      </a:pPr>
                      <a:endParaRPr lang="en-US" sz="1100" b="0" i="0" u="none" strike="noStrike" kern="1200" baseline="0" noProof="0" dirty="0">
                        <a:solidFill>
                          <a:srgbClr val="000000"/>
                        </a:solidFill>
                      </a:endParaRPr>
                    </a:p>
                    <a:p>
                      <a:pPr lvl="0" algn="l">
                        <a:lnSpc>
                          <a:spcPct val="100000"/>
                        </a:lnSpc>
                        <a:spcBef>
                          <a:spcPts val="0"/>
                        </a:spcBef>
                        <a:spcAft>
                          <a:spcPts val="0"/>
                        </a:spcAft>
                        <a:buNone/>
                      </a:pPr>
                      <a:r>
                        <a:rPr lang="en-US" sz="1100" b="1" i="0" u="none" strike="noStrike" kern="1200" baseline="0" noProof="0" dirty="0">
                          <a:solidFill>
                            <a:srgbClr val="000000"/>
                          </a:solidFill>
                        </a:rPr>
                        <a:t>PPM #52240-</a:t>
                      </a:r>
                      <a:r>
                        <a:rPr lang="en-US" sz="1100" b="0" i="0" u="none" strike="noStrike" kern="1200" baseline="0" noProof="0" dirty="0">
                          <a:solidFill>
                            <a:srgbClr val="000000"/>
                          </a:solidFill>
                        </a:rPr>
                        <a:t> </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rPr>
                        <a:t>Implemented</a:t>
                      </a:r>
                    </a:p>
                    <a:p>
                      <a:pPr lvl="0" algn="l">
                        <a:lnSpc>
                          <a:spcPct val="100000"/>
                        </a:lnSpc>
                        <a:spcBef>
                          <a:spcPts val="0"/>
                        </a:spcBef>
                        <a:spcAft>
                          <a:spcPts val="0"/>
                        </a:spcAft>
                        <a:buNone/>
                      </a:pPr>
                      <a:r>
                        <a:rPr lang="en-US" sz="1100" b="0" i="0" u="none" strike="noStrike" kern="1200" baseline="0" noProof="0" dirty="0">
                          <a:solidFill>
                            <a:srgbClr val="000000"/>
                          </a:solidFill>
                        </a:rPr>
                        <a:t>8/20/19</a:t>
                      </a:r>
                      <a:endParaRPr lang="en-US" dirty="0"/>
                    </a:p>
                    <a:p>
                      <a:pPr marL="0" marR="0" lvl="0" indent="0" algn="l" defTabSz="914400">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txBody>
                  <a:tcPr/>
                </a:tc>
                <a:tc>
                  <a:txBody>
                    <a:bodyPr/>
                    <a:lstStyle/>
                    <a:p>
                      <a:pPr rtl="0"/>
                      <a:r>
                        <a:rPr lang="en-US" sz="1100" b="1" i="0" u="none" strike="noStrike" kern="1200" baseline="0" dirty="0">
                          <a:solidFill>
                            <a:schemeClr val="dk1"/>
                          </a:solidFill>
                          <a:latin typeface="+mn-lt"/>
                          <a:ea typeface="+mn-ea"/>
                          <a:cs typeface="+mn-cs"/>
                        </a:rPr>
                        <a:t>CalWIN Update:</a:t>
                      </a:r>
                    </a:p>
                    <a:p>
                      <a:pPr marL="171450" indent="-171450" rtl="0">
                        <a:buFont typeface="Arial" panose="020B0604020202020204" pitchFamily="34" charset="0"/>
                        <a:buChar char="•"/>
                      </a:pPr>
                      <a:r>
                        <a:rPr lang="en-US" sz="1100" b="0" i="0" u="none" strike="noStrike" kern="1200" baseline="0" noProof="0" dirty="0">
                          <a:solidFill>
                            <a:srgbClr val="000000"/>
                          </a:solidFill>
                        </a:rPr>
                        <a:t>Sent the mail mass mailer to all active CW recipients 8/20/2019.</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Update the CW MAP values and add the new MAP increase Notice of Action text.</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Run batch EDBC on the impacted CW and CF cases on 9/2/19. </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Counties informed of TEMP2250 mass mailing via county information transmittal, CIT #08-4417</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Counties will be informed of the MAP increase update the week prior to 9/2/19 via county Information transmittal that includes instructions to review list of cases that were not authorized in batch.</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Conference call with counties pre- and post-batch run</a:t>
                      </a:r>
                      <a:endParaRPr lang="en-US" dirty="0"/>
                    </a:p>
                    <a:p>
                      <a:pPr lvl="0">
                        <a:buNone/>
                      </a:pPr>
                      <a:endParaRPr lang="en-US" sz="1100" b="0" i="0" u="none" strike="noStrike" kern="1200" baseline="0" dirty="0">
                        <a:solidFill>
                          <a:schemeClr val="dk1"/>
                        </a:solidFill>
                        <a:latin typeface="+mn-lt"/>
                        <a:ea typeface="+mn-ea"/>
                        <a:cs typeface="+mn-cs"/>
                      </a:endParaRPr>
                    </a:p>
                    <a:p>
                      <a:pPr rtl="0"/>
                      <a:endParaRPr lang="en-US" sz="1100" b="0" i="0" u="none" strike="noStrike" kern="1200" baseline="0" dirty="0">
                        <a:solidFill>
                          <a:schemeClr val="dk1"/>
                        </a:solidFill>
                        <a:latin typeface="+mn-lt"/>
                        <a:ea typeface="+mn-ea"/>
                        <a:cs typeface="+mn-cs"/>
                      </a:endParaRPr>
                    </a:p>
                    <a:p>
                      <a:pPr rtl="0"/>
                      <a:endParaRPr lang="en-US" sz="1100" b="0" i="0" u="none" strike="noStrike" kern="1200" baseline="0" dirty="0">
                        <a:solidFill>
                          <a:schemeClr val="dk1"/>
                        </a:solidFill>
                        <a:latin typeface="+mn-lt"/>
                        <a:ea typeface="+mn-ea"/>
                        <a:cs typeface="+mn-cs"/>
                      </a:endParaRPr>
                    </a:p>
                    <a:p>
                      <a:pPr rtl="0"/>
                      <a:r>
                        <a:rPr lang="en-US" sz="1100" b="1" i="0" u="none" strike="noStrike" kern="1200" baseline="0" dirty="0">
                          <a:solidFill>
                            <a:schemeClr val="dk1"/>
                          </a:solidFill>
                          <a:latin typeface="+mn-lt"/>
                          <a:ea typeface="+mn-ea"/>
                          <a:cs typeface="+mn-cs"/>
                        </a:rPr>
                        <a:t>CalWIN County Business Process Impact:</a:t>
                      </a:r>
                    </a:p>
                    <a:p>
                      <a:pPr lvl="0" algn="l">
                        <a:lnSpc>
                          <a:spcPct val="100000"/>
                        </a:lnSpc>
                        <a:spcBef>
                          <a:spcPts val="0"/>
                        </a:spcBef>
                        <a:spcAft>
                          <a:spcPts val="0"/>
                        </a:spcAft>
                        <a:buNone/>
                      </a:pPr>
                      <a:r>
                        <a:rPr lang="en-US" sz="1100" b="0" i="0" u="none" strike="noStrike" kern="1200" baseline="0" noProof="0" dirty="0">
                          <a:solidFill>
                            <a:srgbClr val="000000"/>
                          </a:solidFill>
                        </a:rPr>
                        <a:t>Manually process the cases not processed in the batch EDBC</a:t>
                      </a:r>
                      <a:endParaRPr lang="en-US" dirty="0"/>
                    </a:p>
                    <a:p>
                      <a:pPr lvl="0">
                        <a:buNone/>
                      </a:pPr>
                      <a:endParaRPr lang="en-US" sz="1100" b="1"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4152497431"/>
                  </a:ext>
                </a:extLst>
              </a:tr>
            </a:tbl>
          </a:graphicData>
        </a:graphic>
      </p:graphicFrame>
    </p:spTree>
    <p:extLst>
      <p:ext uri="{BB962C8B-B14F-4D97-AF65-F5344CB8AC3E}">
        <p14:creationId xmlns:p14="http://schemas.microsoft.com/office/powerpoint/2010/main" val="1808097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err="1"/>
              <a:t>CalFresh</a:t>
            </a:r>
            <a:r>
              <a:rPr lang="en-US" dirty="0"/>
              <a:t> Cost of Living Increase</a:t>
            </a:r>
          </a:p>
        </p:txBody>
      </p:sp>
      <p:graphicFrame>
        <p:nvGraphicFramePr>
          <p:cNvPr id="3" name="Table 2">
            <a:extLst>
              <a:ext uri="{FF2B5EF4-FFF2-40B4-BE49-F238E27FC236}">
                <a16:creationId xmlns:a16="http://schemas.microsoft.com/office/drawing/2014/main" id="{488C00F3-5FFD-407F-B180-B7B9C1415C88}"/>
              </a:ext>
            </a:extLst>
          </p:cNvPr>
          <p:cNvGraphicFramePr>
            <a:graphicFrameLocks noGrp="1"/>
          </p:cNvGraphicFramePr>
          <p:nvPr>
            <p:extLst/>
          </p:nvPr>
        </p:nvGraphicFramePr>
        <p:xfrm>
          <a:off x="151528" y="1011843"/>
          <a:ext cx="8769093" cy="5394287"/>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131437481"/>
                    </a:ext>
                  </a:extLst>
                </a:gridCol>
                <a:gridCol w="1135039">
                  <a:extLst>
                    <a:ext uri="{9D8B030D-6E8A-4147-A177-3AD203B41FA5}">
                      <a16:colId xmlns:a16="http://schemas.microsoft.com/office/drawing/2014/main" val="2397312263"/>
                    </a:ext>
                  </a:extLst>
                </a:gridCol>
                <a:gridCol w="1153346">
                  <a:extLst>
                    <a:ext uri="{9D8B030D-6E8A-4147-A177-3AD203B41FA5}">
                      <a16:colId xmlns:a16="http://schemas.microsoft.com/office/drawing/2014/main" val="443781144"/>
                    </a:ext>
                  </a:extLst>
                </a:gridCol>
                <a:gridCol w="5446359">
                  <a:extLst>
                    <a:ext uri="{9D8B030D-6E8A-4147-A177-3AD203B41FA5}">
                      <a16:colId xmlns:a16="http://schemas.microsoft.com/office/drawing/2014/main" val="4096015177"/>
                    </a:ext>
                  </a:extLst>
                </a:gridCol>
              </a:tblGrid>
              <a:tr h="11686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a:t>
                      </a:r>
                      <a:r>
                        <a:rPr lang="en-US" sz="1100" dirty="0">
                          <a:solidFill>
                            <a:schemeClr val="tx1"/>
                          </a:solidFill>
                        </a:rPr>
                        <a:t>s</a:t>
                      </a:r>
                    </a:p>
                  </a:txBody>
                  <a:tcPr/>
                </a:tc>
                <a:extLst>
                  <a:ext uri="{0D108BD9-81ED-4DB2-BD59-A6C34878D82A}">
                    <a16:rowId xmlns:a16="http://schemas.microsoft.com/office/drawing/2014/main" val="553884521"/>
                  </a:ext>
                </a:extLst>
              </a:tr>
              <a:tr h="420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6/1/2019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ACIN I-54-19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CIV-100442/CA-58614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on 8/23/19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CIV-103090; CA-206229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System Test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19.07 Priority on 9/14/19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txBody>
                  <a:tcPr/>
                </a:tc>
                <a:tc>
                  <a:txBody>
                    <a:bodyPr/>
                    <a:lstStyle/>
                    <a:p>
                      <a:pPr lvl="0">
                        <a:buNone/>
                      </a:pPr>
                      <a:r>
                        <a:rPr lang="en-US" sz="1100" b="1" dirty="0">
                          <a:solidFill>
                            <a:schemeClr val="tx1"/>
                          </a:solidFill>
                          <a:latin typeface="+mn-lt"/>
                          <a:cs typeface="Arial"/>
                        </a:rPr>
                        <a:t>PPM #51853</a:t>
                      </a:r>
                    </a:p>
                    <a:p>
                      <a:pPr lvl="0">
                        <a:buNone/>
                      </a:pPr>
                      <a:r>
                        <a:rPr lang="en-US" sz="1100" b="0" dirty="0">
                          <a:solidFill>
                            <a:schemeClr val="tx1"/>
                          </a:solidFill>
                          <a:latin typeface="+mn-lt"/>
                          <a:cs typeface="Arial"/>
                        </a:rPr>
                        <a:t>Scheduled 9/9/2019</a:t>
                      </a:r>
                    </a:p>
                    <a:p>
                      <a:pPr>
                        <a:buNone/>
                      </a:pPr>
                      <a:endParaRPr lang="en-US" sz="1100" b="0" dirty="0">
                        <a:solidFill>
                          <a:schemeClr val="tx1"/>
                        </a:solidFill>
                        <a:latin typeface="+mn-lt"/>
                        <a:cs typeface="Arial" panose="020B0604020202020204" pitchFamily="34" charset="0"/>
                      </a:endParaRPr>
                    </a:p>
                    <a:p>
                      <a:pPr>
                        <a:buNone/>
                      </a:pPr>
                      <a:endParaRPr lang="en-US" sz="1100" b="0" dirty="0">
                        <a:solidFill>
                          <a:schemeClr val="tx1"/>
                        </a:solidFill>
                        <a:latin typeface="+mn-lt"/>
                        <a:cs typeface="Arial" panose="020B0604020202020204" pitchFamily="34" charset="0"/>
                      </a:endParaRPr>
                    </a:p>
                  </a:txBody>
                  <a:tcPr/>
                </a:tc>
                <a:tc>
                  <a:txBody>
                    <a:bodyPr/>
                    <a:lstStyle/>
                    <a:p>
                      <a:r>
                        <a:rPr lang="en-US" sz="1100" b="0" i="0" u="none" strike="noStrike" kern="1200" baseline="0" dirty="0">
                          <a:solidFill>
                            <a:schemeClr val="dk1"/>
                          </a:solidFill>
                          <a:latin typeface="+mn-lt"/>
                          <a:ea typeface="+mn-ea"/>
                          <a:cs typeface="+mn-cs"/>
                        </a:rPr>
                        <a:t>The United States Department of Agriculture, Food and Nutrition Service (FNS) has issued the Federal Fiscal Year (FFY) 2020 Cost-of-Living Adjustments (COLAs) for the period of 10/1/19, through 9/30/20. This update also includes the new Standard Utility Allowance (SUA), Limited Utility Allowance (LUA), and Telephone Utility Allowance (TUA) amounts. </a:t>
                      </a:r>
                      <a:endParaRPr lang="en-US"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chemeClr val="dk1"/>
                          </a:solidFill>
                          <a:effectLst/>
                          <a:latin typeface="+mn-lt"/>
                          <a:ea typeface="+mn-ea"/>
                          <a:cs typeface="+mn-cs"/>
                        </a:rPr>
                        <a:t>CalSAWS Update: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dk1"/>
                          </a:solidFill>
                        </a:rPr>
                        <a:t>Update the C-IV and LRS with the applicable </a:t>
                      </a:r>
                      <a:r>
                        <a:rPr lang="en-US" sz="1100" dirty="0" err="1">
                          <a:solidFill>
                            <a:schemeClr val="dk1"/>
                          </a:solidFill>
                        </a:rPr>
                        <a:t>CalFresh</a:t>
                      </a:r>
                      <a:r>
                        <a:rPr lang="en-US" sz="1100" dirty="0">
                          <a:solidFill>
                            <a:schemeClr val="dk1"/>
                          </a:solidFill>
                        </a:rPr>
                        <a:t> (CF) values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dk1"/>
                          </a:solidFill>
                        </a:rPr>
                        <a:t>Update the applicable values on C4Y and YBN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dk1"/>
                          </a:solidFill>
                        </a:rPr>
                        <a:t>Update the C-IV System COLA NOA. The LRS NOA remains unchanged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Run batch EDBC on the impacted CW and CF cases on 9/14/19. C-IV System downtime is required. System downtime notification was sent to the counties on 8/9/19.</a:t>
                      </a:r>
                    </a:p>
                    <a:p>
                      <a:pPr marL="171450" indent="-171450" rtl="0">
                        <a:buFont typeface="Arial" panose="020B0604020202020204" pitchFamily="34" charset="0"/>
                        <a:buChar char="•"/>
                      </a:pPr>
                      <a:r>
                        <a:rPr lang="en-US" sz="1100" b="0" i="0" u="none" strike="noStrike" kern="1200" baseline="0" dirty="0">
                          <a:solidFill>
                            <a:schemeClr val="dk1"/>
                          </a:solidFill>
                          <a:latin typeface="+mn-lt"/>
                          <a:ea typeface="+mn-ea"/>
                          <a:cs typeface="+mn-cs"/>
                        </a:rPr>
                        <a:t>E-mail notification will be sent to the counties on Monday 9/16/19 after the list of cases not processed by batch is posted to the web portal.</a:t>
                      </a:r>
                    </a:p>
                    <a:p>
                      <a:pPr marL="0" indent="0" rtl="0">
                        <a:buFont typeface="Arial" panose="020B0604020202020204" pitchFamily="34" charset="0"/>
                        <a:buNone/>
                      </a:pPr>
                      <a:endParaRPr lang="en-US" sz="1100" b="0" i="0" u="none" strike="noStrike" kern="1200" baseline="0" dirty="0">
                        <a:solidFill>
                          <a:schemeClr val="dk1"/>
                        </a:solidFill>
                        <a:latin typeface="+mn-lt"/>
                        <a:ea typeface="+mn-ea"/>
                        <a:cs typeface="+mn-cs"/>
                      </a:endParaRPr>
                    </a:p>
                    <a:p>
                      <a:pPr marL="0" indent="0" rtl="0">
                        <a:buFont typeface="Arial" panose="020B0604020202020204" pitchFamily="34" charset="0"/>
                        <a:buNone/>
                      </a:pPr>
                      <a:r>
                        <a:rPr lang="en-US" sz="1100" b="0" i="0" u="none" strike="noStrike" kern="1200" baseline="0" dirty="0">
                          <a:solidFill>
                            <a:schemeClr val="dk1"/>
                          </a:solidFill>
                          <a:latin typeface="+mn-lt"/>
                          <a:ea typeface="+mn-ea"/>
                          <a:cs typeface="+mn-cs"/>
                        </a:rPr>
                        <a:t>Batch EDBC memorandum call with the counites was held on 8/28/19. The batch EDBC memorandum provides details on the batch EDBC process, timeline, and county action for cases not processed by batch EDBC</a:t>
                      </a:r>
                    </a:p>
                    <a:p>
                      <a:pPr marL="0" indent="0" rtl="0">
                        <a:buFont typeface="Arial" panose="020B0604020202020204" pitchFamily="34" charset="0"/>
                        <a:buNone/>
                      </a:pPr>
                      <a:endParaRPr lang="en-US" sz="110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CalSAWS County Business Impact: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Manually process the cases not processed in the batch EDBC</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1100" dirty="0">
                        <a:solidFill>
                          <a:schemeClr val="dk1"/>
                        </a:solidFill>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txBody>
                  <a:tcPr/>
                </a:tc>
                <a:extLst>
                  <a:ext uri="{0D108BD9-81ED-4DB2-BD59-A6C34878D82A}">
                    <a16:rowId xmlns:a16="http://schemas.microsoft.com/office/drawing/2014/main" val="1160899846"/>
                  </a:ext>
                </a:extLst>
              </a:tr>
            </a:tbl>
          </a:graphicData>
        </a:graphic>
      </p:graphicFrame>
    </p:spTree>
    <p:extLst>
      <p:ext uri="{BB962C8B-B14F-4D97-AF65-F5344CB8AC3E}">
        <p14:creationId xmlns:p14="http://schemas.microsoft.com/office/powerpoint/2010/main" val="2899026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err="1"/>
              <a:t>CalFresh</a:t>
            </a:r>
            <a:r>
              <a:rPr lang="en-US" dirty="0"/>
              <a:t> Cost of Living Increase</a:t>
            </a:r>
          </a:p>
        </p:txBody>
      </p:sp>
      <p:graphicFrame>
        <p:nvGraphicFramePr>
          <p:cNvPr id="3" name="Table 2">
            <a:extLst>
              <a:ext uri="{FF2B5EF4-FFF2-40B4-BE49-F238E27FC236}">
                <a16:creationId xmlns:a16="http://schemas.microsoft.com/office/drawing/2014/main" id="{488C00F3-5FFD-407F-B180-B7B9C1415C88}"/>
              </a:ext>
            </a:extLst>
          </p:cNvPr>
          <p:cNvGraphicFramePr>
            <a:graphicFrameLocks noGrp="1"/>
          </p:cNvGraphicFramePr>
          <p:nvPr>
            <p:extLst/>
          </p:nvPr>
        </p:nvGraphicFramePr>
        <p:xfrm>
          <a:off x="151528" y="1011843"/>
          <a:ext cx="8769093" cy="5394287"/>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131437481"/>
                    </a:ext>
                  </a:extLst>
                </a:gridCol>
                <a:gridCol w="1135039">
                  <a:extLst>
                    <a:ext uri="{9D8B030D-6E8A-4147-A177-3AD203B41FA5}">
                      <a16:colId xmlns:a16="http://schemas.microsoft.com/office/drawing/2014/main" val="2397312263"/>
                    </a:ext>
                  </a:extLst>
                </a:gridCol>
                <a:gridCol w="1153346">
                  <a:extLst>
                    <a:ext uri="{9D8B030D-6E8A-4147-A177-3AD203B41FA5}">
                      <a16:colId xmlns:a16="http://schemas.microsoft.com/office/drawing/2014/main" val="443781144"/>
                    </a:ext>
                  </a:extLst>
                </a:gridCol>
                <a:gridCol w="5446359">
                  <a:extLst>
                    <a:ext uri="{9D8B030D-6E8A-4147-A177-3AD203B41FA5}">
                      <a16:colId xmlns:a16="http://schemas.microsoft.com/office/drawing/2014/main" val="4096015177"/>
                    </a:ext>
                  </a:extLst>
                </a:gridCol>
              </a:tblGrid>
              <a:tr h="11686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a:t>
                      </a:r>
                      <a:r>
                        <a:rPr lang="en-US" sz="1100" dirty="0">
                          <a:solidFill>
                            <a:schemeClr val="tx1"/>
                          </a:solidFill>
                        </a:rPr>
                        <a:t>s</a:t>
                      </a:r>
                    </a:p>
                  </a:txBody>
                  <a:tcPr/>
                </a:tc>
                <a:extLst>
                  <a:ext uri="{0D108BD9-81ED-4DB2-BD59-A6C34878D82A}">
                    <a16:rowId xmlns:a16="http://schemas.microsoft.com/office/drawing/2014/main" val="553884521"/>
                  </a:ext>
                </a:extLst>
              </a:tr>
              <a:tr h="420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6/1/2019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ACIN I-54-19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CIV-100442/CA-58614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on 8/23/19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CIV-103090; CA-206229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System Test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19.07 Priority on 9/14/19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txBody>
                  <a:tcPr/>
                </a:tc>
                <a:tc>
                  <a:txBody>
                    <a:bodyPr/>
                    <a:lstStyle/>
                    <a:p>
                      <a:pPr lvl="0">
                        <a:buNone/>
                      </a:pPr>
                      <a:r>
                        <a:rPr lang="en-US" sz="1100" b="1" dirty="0">
                          <a:solidFill>
                            <a:schemeClr val="tx1"/>
                          </a:solidFill>
                          <a:latin typeface="+mn-lt"/>
                          <a:cs typeface="Arial"/>
                        </a:rPr>
                        <a:t>PPM #51853</a:t>
                      </a:r>
                    </a:p>
                    <a:p>
                      <a:pPr lvl="0">
                        <a:buNone/>
                      </a:pPr>
                      <a:r>
                        <a:rPr lang="en-US" sz="1100" b="0" dirty="0">
                          <a:solidFill>
                            <a:schemeClr val="tx1"/>
                          </a:solidFill>
                          <a:latin typeface="+mn-lt"/>
                          <a:cs typeface="Arial"/>
                        </a:rPr>
                        <a:t>Scheduled 9/9/2019</a:t>
                      </a:r>
                    </a:p>
                    <a:p>
                      <a:pPr lvl="0">
                        <a:buNone/>
                      </a:pPr>
                      <a:endParaRPr lang="en-US" sz="1100" b="0" dirty="0">
                        <a:solidFill>
                          <a:schemeClr val="tx1"/>
                        </a:solidFill>
                        <a:latin typeface="+mn-lt"/>
                        <a:cs typeface="Arial"/>
                      </a:endParaRPr>
                    </a:p>
                    <a:p>
                      <a:pPr>
                        <a:buNone/>
                      </a:pPr>
                      <a:endParaRPr lang="en-US" sz="1100" b="0" dirty="0">
                        <a:solidFill>
                          <a:schemeClr val="tx1"/>
                        </a:solidFill>
                        <a:latin typeface="+mn-lt"/>
                        <a:cs typeface="Arial" panose="020B0604020202020204" pitchFamily="34" charset="0"/>
                      </a:endParaRPr>
                    </a:p>
                    <a:p>
                      <a:pPr>
                        <a:buNone/>
                      </a:pPr>
                      <a:endParaRPr lang="en-US" sz="1100" b="0" dirty="0">
                        <a:solidFill>
                          <a:schemeClr val="tx1"/>
                        </a:solidFill>
                        <a:latin typeface="+mn-lt"/>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lvl="0" algn="l">
                        <a:lnSpc>
                          <a:spcPct val="100000"/>
                        </a:lnSpc>
                        <a:spcBef>
                          <a:spcPts val="0"/>
                        </a:spcBef>
                        <a:spcAft>
                          <a:spcPts val="0"/>
                        </a:spcAft>
                        <a:buNone/>
                      </a:pPr>
                      <a:r>
                        <a:rPr lang="en-US" sz="1100" b="0" i="0" u="none" strike="noStrike" kern="1200" baseline="0" dirty="0">
                          <a:solidFill>
                            <a:schemeClr val="dk1"/>
                          </a:solidFill>
                          <a:latin typeface="+mn-lt"/>
                          <a:ea typeface="+mn-ea"/>
                          <a:cs typeface="+mn-cs"/>
                        </a:rPr>
                        <a:t>COLA batch process to run September 7 and 8.</a:t>
                      </a:r>
                    </a:p>
                    <a:p>
                      <a:pPr lvl="0" algn="l">
                        <a:lnSpc>
                          <a:spcPct val="100000"/>
                        </a:lnSpc>
                        <a:spcBef>
                          <a:spcPts val="0"/>
                        </a:spcBef>
                        <a:spcAft>
                          <a:spcPts val="0"/>
                        </a:spcAft>
                        <a:buNone/>
                      </a:pPr>
                      <a:r>
                        <a:rPr lang="en-US" sz="1100" b="0" i="0" u="none" strike="noStrike" kern="1200" baseline="0" dirty="0">
                          <a:solidFill>
                            <a:schemeClr val="dk1"/>
                          </a:solidFill>
                          <a:latin typeface="+mn-lt"/>
                          <a:ea typeface="+mn-ea"/>
                          <a:cs typeface="+mn-cs"/>
                        </a:rPr>
                        <a:t>Update </a:t>
                      </a:r>
                      <a:r>
                        <a:rPr lang="en-US" sz="1100" b="0" i="0" u="none" strike="noStrike" kern="1200" baseline="0" dirty="0" err="1">
                          <a:solidFill>
                            <a:schemeClr val="dk1"/>
                          </a:solidFill>
                          <a:latin typeface="+mn-lt"/>
                          <a:ea typeface="+mn-ea"/>
                          <a:cs typeface="+mn-cs"/>
                        </a:rPr>
                        <a:t>CalFresh</a:t>
                      </a:r>
                      <a:r>
                        <a:rPr lang="en-US" sz="1100" b="0" i="0" u="none" strike="noStrike" kern="1200" baseline="0" dirty="0">
                          <a:solidFill>
                            <a:schemeClr val="dk1"/>
                          </a:solidFill>
                          <a:latin typeface="+mn-lt"/>
                          <a:ea typeface="+mn-ea"/>
                          <a:cs typeface="+mn-cs"/>
                        </a:rPr>
                        <a:t> allotment tables and deductions.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effectLst/>
                          <a:latin typeface="+mn-lt"/>
                          <a:ea typeface="+mn-ea"/>
                          <a:cs typeface="+mn-cs"/>
                        </a:rPr>
                        <a:t>Manually process the cases not processed during the COLA batch run.</a:t>
                      </a:r>
                      <a:endParaRPr lang="en-US" sz="1100" b="0" kern="1200" dirty="0">
                        <a:solidFill>
                          <a:schemeClr val="dk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1100" dirty="0">
                        <a:solidFill>
                          <a:schemeClr val="dk1"/>
                        </a:solidFill>
                      </a:endParaRPr>
                    </a:p>
                  </a:txBody>
                  <a:tcPr/>
                </a:tc>
                <a:extLst>
                  <a:ext uri="{0D108BD9-81ED-4DB2-BD59-A6C34878D82A}">
                    <a16:rowId xmlns:a16="http://schemas.microsoft.com/office/drawing/2014/main" val="1160899846"/>
                  </a:ext>
                </a:extLst>
              </a:tr>
            </a:tbl>
          </a:graphicData>
        </a:graphic>
      </p:graphicFrame>
    </p:spTree>
    <p:extLst>
      <p:ext uri="{BB962C8B-B14F-4D97-AF65-F5344CB8AC3E}">
        <p14:creationId xmlns:p14="http://schemas.microsoft.com/office/powerpoint/2010/main" val="2020809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Able-Bodied Adults Without Dependents (ABAWD)</a:t>
            </a:r>
          </a:p>
        </p:txBody>
      </p:sp>
      <p:graphicFrame>
        <p:nvGraphicFramePr>
          <p:cNvPr id="2" name="Table 1">
            <a:extLst>
              <a:ext uri="{FF2B5EF4-FFF2-40B4-BE49-F238E27FC236}">
                <a16:creationId xmlns:a16="http://schemas.microsoft.com/office/drawing/2014/main" id="{9952AE9D-FFB2-4C7E-972B-53255B9CE165}"/>
              </a:ext>
            </a:extLst>
          </p:cNvPr>
          <p:cNvGraphicFramePr>
            <a:graphicFrameLocks noGrp="1"/>
          </p:cNvGraphicFramePr>
          <p:nvPr>
            <p:extLst/>
          </p:nvPr>
        </p:nvGraphicFramePr>
        <p:xfrm>
          <a:off x="236537" y="1065212"/>
          <a:ext cx="8769093" cy="5397987"/>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905645451"/>
                    </a:ext>
                  </a:extLst>
                </a:gridCol>
                <a:gridCol w="1135039">
                  <a:extLst>
                    <a:ext uri="{9D8B030D-6E8A-4147-A177-3AD203B41FA5}">
                      <a16:colId xmlns:a16="http://schemas.microsoft.com/office/drawing/2014/main" val="4156163531"/>
                    </a:ext>
                  </a:extLst>
                </a:gridCol>
                <a:gridCol w="1153346">
                  <a:extLst>
                    <a:ext uri="{9D8B030D-6E8A-4147-A177-3AD203B41FA5}">
                      <a16:colId xmlns:a16="http://schemas.microsoft.com/office/drawing/2014/main" val="170997007"/>
                    </a:ext>
                  </a:extLst>
                </a:gridCol>
                <a:gridCol w="5446359">
                  <a:extLst>
                    <a:ext uri="{9D8B030D-6E8A-4147-A177-3AD203B41FA5}">
                      <a16:colId xmlns:a16="http://schemas.microsoft.com/office/drawing/2014/main" val="3520423991"/>
                    </a:ext>
                  </a:extLst>
                </a:gridCol>
              </a:tblGrid>
              <a:tr h="11649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66055393"/>
                  </a:ext>
                </a:extLst>
              </a:tr>
              <a:tr h="42092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1/1/2017 Fixed Clock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8/31/2019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Waiver Expires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2"/>
                        </a:rPr>
                        <a:t>ACIN I-11-16</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3"/>
                        </a:rPr>
                        <a:t>ACIN I-88-16</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ACL 18-08</a:t>
                      </a:r>
                      <a:endParaRPr lang="en-US" sz="1100" b="0" i="0" baseline="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ABAWD Handbook</a:t>
                      </a:r>
                      <a:endParaRPr lang="en-US" sz="1100" dirty="0">
                        <a:latin typeface="+mn-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CIV-7215; CA-57971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Phase II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System Test</a:t>
                      </a:r>
                    </a:p>
                    <a:p>
                      <a:pPr marL="0" marR="0" indent="0" algn="l" rtl="0" eaLnBrk="1" fontAlgn="auto" latinLnBrk="0" hangingPunct="1">
                        <a:lnSpc>
                          <a:spcPct val="100000"/>
                        </a:lnSpc>
                        <a:spcBef>
                          <a:spcPts val="0"/>
                        </a:spcBef>
                        <a:spcAft>
                          <a:spcPts val="0"/>
                        </a:spcAft>
                        <a:buClrTx/>
                        <a:buSzTx/>
                        <a:buFontTx/>
                        <a:buNone/>
                      </a:pPr>
                      <a:r>
                        <a:rPr lang="en-US" sz="1100" b="0" dirty="0">
                          <a:latin typeface="+mn-lt"/>
                          <a:cs typeface="Arial"/>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a:rPr>
                        <a:t>19.09</a:t>
                      </a:r>
                      <a:endParaRPr lang="en-US" sz="1100" b="0" dirty="0">
                        <a:latin typeface="+mn-lt"/>
                        <a:cs typeface="Arial"/>
                      </a:endParaRPr>
                    </a:p>
                  </a:txBody>
                  <a:tcPr/>
                </a:tc>
                <a:tc>
                  <a:txBody>
                    <a:bodyPr/>
                    <a:lstStyle/>
                    <a:p>
                      <a:pPr>
                        <a:buNone/>
                      </a:pPr>
                      <a:r>
                        <a:rPr lang="en-US" sz="1100" b="1" dirty="0">
                          <a:solidFill>
                            <a:schemeClr val="tx1"/>
                          </a:solidFill>
                          <a:latin typeface="+mn-lt"/>
                          <a:cs typeface="Arial"/>
                        </a:rPr>
                        <a:t>PPM #46539-</a:t>
                      </a:r>
                    </a:p>
                    <a:p>
                      <a:pPr lvl="0">
                        <a:buNone/>
                      </a:pPr>
                      <a:r>
                        <a:rPr lang="en-US" sz="1100" b="0" dirty="0">
                          <a:solidFill>
                            <a:schemeClr val="tx1"/>
                          </a:solidFill>
                          <a:latin typeface="+mn-lt"/>
                          <a:cs typeface="Arial"/>
                        </a:rPr>
                        <a:t>Implemented</a:t>
                      </a:r>
                    </a:p>
                    <a:p>
                      <a:pPr lvl="0">
                        <a:buNone/>
                      </a:pPr>
                      <a:r>
                        <a:rPr lang="en-US" sz="1100" b="0" dirty="0">
                          <a:solidFill>
                            <a:schemeClr val="tx1"/>
                          </a:solidFill>
                          <a:latin typeface="+mn-lt"/>
                          <a:cs typeface="Arial"/>
                        </a:rPr>
                        <a:t>8/2018</a:t>
                      </a:r>
                    </a:p>
                    <a:p>
                      <a:pPr lvl="0">
                        <a:buNone/>
                      </a:pPr>
                      <a:endParaRPr lang="en-US" sz="1100" b="0" dirty="0">
                        <a:solidFill>
                          <a:schemeClr val="tx1"/>
                        </a:solidFill>
                        <a:latin typeface="+mn-lt"/>
                        <a:cs typeface="Arial"/>
                      </a:endParaRPr>
                    </a:p>
                    <a:p>
                      <a:pPr lvl="0">
                        <a:buNone/>
                      </a:pPr>
                      <a:r>
                        <a:rPr lang="en-US" sz="1100" b="1" dirty="0">
                          <a:solidFill>
                            <a:schemeClr val="tx1"/>
                          </a:solidFill>
                          <a:latin typeface="+mn-lt"/>
                          <a:cs typeface="Arial"/>
                        </a:rPr>
                        <a:t>PPM #47411-</a:t>
                      </a:r>
                    </a:p>
                    <a:p>
                      <a:pPr lvl="0">
                        <a:buNone/>
                      </a:pPr>
                      <a:r>
                        <a:rPr lang="en-US" sz="1100" b="0" dirty="0">
                          <a:solidFill>
                            <a:schemeClr val="tx1"/>
                          </a:solidFill>
                          <a:latin typeface="+mn-lt"/>
                          <a:cs typeface="Arial"/>
                        </a:rPr>
                        <a:t>Implemented</a:t>
                      </a:r>
                    </a:p>
                    <a:p>
                      <a:pPr lvl="0">
                        <a:buNone/>
                      </a:pPr>
                      <a:r>
                        <a:rPr lang="en-US" sz="1100" b="0" dirty="0">
                          <a:solidFill>
                            <a:schemeClr val="tx1"/>
                          </a:solidFill>
                          <a:latin typeface="+mn-lt"/>
                          <a:cs typeface="Arial"/>
                        </a:rPr>
                        <a:t>8/2018</a:t>
                      </a:r>
                    </a:p>
                    <a:p>
                      <a:pPr lvl="0">
                        <a:buNone/>
                      </a:pPr>
                      <a:endParaRPr lang="en-US" sz="1100" b="0" dirty="0">
                        <a:solidFill>
                          <a:schemeClr val="tx1"/>
                        </a:solidFill>
                        <a:latin typeface="+mn-lt"/>
                        <a:cs typeface="Arial"/>
                      </a:endParaRPr>
                    </a:p>
                    <a:p>
                      <a:pPr lvl="0" algn="l">
                        <a:lnSpc>
                          <a:spcPct val="100000"/>
                        </a:lnSpc>
                        <a:spcBef>
                          <a:spcPts val="0"/>
                        </a:spcBef>
                        <a:spcAft>
                          <a:spcPts val="0"/>
                        </a:spcAft>
                        <a:buNone/>
                      </a:pPr>
                      <a:r>
                        <a:rPr lang="en-US" sz="1100" b="1" i="0" u="none" strike="noStrike" noProof="0" dirty="0">
                          <a:solidFill>
                            <a:srgbClr val="000000"/>
                          </a:solidFill>
                        </a:rPr>
                        <a:t>PPM #52324-</a:t>
                      </a:r>
                      <a:endParaRPr lang="en-US" sz="1100" b="0" i="0" u="none" strike="noStrike" noProof="0" dirty="0"/>
                    </a:p>
                    <a:p>
                      <a:pPr lvl="0" algn="l">
                        <a:lnSpc>
                          <a:spcPct val="100000"/>
                        </a:lnSpc>
                        <a:spcBef>
                          <a:spcPts val="0"/>
                        </a:spcBef>
                        <a:spcAft>
                          <a:spcPts val="0"/>
                        </a:spcAft>
                        <a:buNone/>
                      </a:pPr>
                      <a:r>
                        <a:rPr lang="en-US" sz="1100" b="0" i="0" u="none" strike="noStrike" noProof="0" dirty="0">
                          <a:solidFill>
                            <a:srgbClr val="000000"/>
                          </a:solidFill>
                        </a:rPr>
                        <a:t>Review</a:t>
                      </a:r>
                      <a:endParaRPr lang="en-US" sz="1100" b="0" i="0" u="none" strike="noStrike" noProof="0" dirty="0"/>
                    </a:p>
                    <a:p>
                      <a:pPr lvl="0" algn="l">
                        <a:lnSpc>
                          <a:spcPct val="100000"/>
                        </a:lnSpc>
                        <a:spcBef>
                          <a:spcPts val="0"/>
                        </a:spcBef>
                        <a:spcAft>
                          <a:spcPts val="0"/>
                        </a:spcAft>
                        <a:buNone/>
                      </a:pPr>
                      <a:r>
                        <a:rPr lang="en-US" sz="1100" b="0" i="0" u="none" strike="noStrike" noProof="0" dirty="0">
                          <a:solidFill>
                            <a:srgbClr val="000000"/>
                          </a:solidFill>
                        </a:rPr>
                        <a:t>TBD</a:t>
                      </a:r>
                    </a:p>
                    <a:p>
                      <a:pPr lvl="0" algn="l">
                        <a:lnSpc>
                          <a:spcPct val="100000"/>
                        </a:lnSpc>
                        <a:spcBef>
                          <a:spcPts val="0"/>
                        </a:spcBef>
                        <a:spcAft>
                          <a:spcPts val="0"/>
                        </a:spcAft>
                        <a:buNone/>
                      </a:pPr>
                      <a:endParaRPr lang="en-US" sz="1100" b="0" i="0" u="none" strike="noStrike" noProof="0" dirty="0">
                        <a:solidFill>
                          <a:srgbClr val="000000"/>
                        </a:solidFill>
                      </a:endParaRPr>
                    </a:p>
                    <a:p>
                      <a:pPr lvl="0" algn="l">
                        <a:lnSpc>
                          <a:spcPct val="100000"/>
                        </a:lnSpc>
                        <a:spcBef>
                          <a:spcPts val="0"/>
                        </a:spcBef>
                        <a:spcAft>
                          <a:spcPts val="0"/>
                        </a:spcAft>
                        <a:buNone/>
                      </a:pPr>
                      <a:r>
                        <a:rPr lang="en-US" sz="1100" b="1" i="0" u="none" strike="noStrike" noProof="0" dirty="0">
                          <a:solidFill>
                            <a:srgbClr val="000000"/>
                          </a:solidFill>
                        </a:rPr>
                        <a:t>PPM #51360</a:t>
                      </a:r>
                    </a:p>
                    <a:p>
                      <a:pPr lvl="0" algn="l">
                        <a:lnSpc>
                          <a:spcPct val="100000"/>
                        </a:lnSpc>
                        <a:spcBef>
                          <a:spcPts val="0"/>
                        </a:spcBef>
                        <a:spcAft>
                          <a:spcPts val="0"/>
                        </a:spcAft>
                        <a:buNone/>
                      </a:pPr>
                      <a:r>
                        <a:rPr lang="en-US" sz="1100" b="0" i="0" u="none" strike="noStrike" noProof="0" dirty="0">
                          <a:solidFill>
                            <a:srgbClr val="000000"/>
                          </a:solidFill>
                        </a:rPr>
                        <a:t>Implemented</a:t>
                      </a:r>
                    </a:p>
                    <a:p>
                      <a:pPr lvl="0" algn="l">
                        <a:lnSpc>
                          <a:spcPct val="100000"/>
                        </a:lnSpc>
                        <a:spcBef>
                          <a:spcPts val="0"/>
                        </a:spcBef>
                        <a:spcAft>
                          <a:spcPts val="0"/>
                        </a:spcAft>
                        <a:buNone/>
                      </a:pPr>
                      <a:r>
                        <a:rPr lang="en-US" sz="1100" b="0" i="0" u="none" strike="noStrike" noProof="0" dirty="0">
                          <a:solidFill>
                            <a:srgbClr val="000000"/>
                          </a:solidFill>
                        </a:rPr>
                        <a:t>Aug 12, 2019</a:t>
                      </a:r>
                    </a:p>
                    <a:p>
                      <a:pPr lvl="0" algn="l">
                        <a:lnSpc>
                          <a:spcPct val="100000"/>
                        </a:lnSpc>
                        <a:spcBef>
                          <a:spcPts val="0"/>
                        </a:spcBef>
                        <a:spcAft>
                          <a:spcPts val="0"/>
                        </a:spcAft>
                        <a:buNone/>
                      </a:pPr>
                      <a:endParaRPr lang="en-US" sz="1100" b="0" i="0" u="none" strike="noStrike" noProof="0" dirty="0">
                        <a:solidFill>
                          <a:srgbClr val="000000"/>
                        </a:solidFill>
                      </a:endParaRPr>
                    </a:p>
                    <a:p>
                      <a:pPr lvl="0" algn="l">
                        <a:lnSpc>
                          <a:spcPct val="100000"/>
                        </a:lnSpc>
                        <a:spcBef>
                          <a:spcPts val="0"/>
                        </a:spcBef>
                        <a:spcAft>
                          <a:spcPts val="0"/>
                        </a:spcAft>
                        <a:buNone/>
                      </a:pPr>
                      <a:r>
                        <a:rPr lang="en-US" sz="1100" b="1" i="0" u="none" strike="noStrike" noProof="0" dirty="0">
                          <a:solidFill>
                            <a:srgbClr val="000000"/>
                          </a:solidFill>
                        </a:rPr>
                        <a:t>PPM #52397</a:t>
                      </a:r>
                    </a:p>
                    <a:p>
                      <a:pPr lvl="0" algn="l">
                        <a:lnSpc>
                          <a:spcPct val="100000"/>
                        </a:lnSpc>
                        <a:spcBef>
                          <a:spcPts val="0"/>
                        </a:spcBef>
                        <a:spcAft>
                          <a:spcPts val="0"/>
                        </a:spcAft>
                        <a:buNone/>
                      </a:pPr>
                      <a:r>
                        <a:rPr lang="en-US" sz="1100" b="0" i="0" u="none" strike="noStrike" noProof="0" dirty="0">
                          <a:solidFill>
                            <a:srgbClr val="000000"/>
                          </a:solidFill>
                        </a:rPr>
                        <a:t>Design</a:t>
                      </a:r>
                    </a:p>
                    <a:p>
                      <a:pPr lvl="0" algn="l">
                        <a:lnSpc>
                          <a:spcPct val="100000"/>
                        </a:lnSpc>
                        <a:spcBef>
                          <a:spcPts val="0"/>
                        </a:spcBef>
                        <a:spcAft>
                          <a:spcPts val="0"/>
                        </a:spcAft>
                        <a:buNone/>
                      </a:pPr>
                      <a:r>
                        <a:rPr lang="en-US" sz="1100" b="0" i="0" u="none" strike="noStrike" noProof="0" dirty="0">
                          <a:solidFill>
                            <a:srgbClr val="000000"/>
                          </a:solidFill>
                        </a:rPr>
                        <a:t>R60 (2/20)</a:t>
                      </a:r>
                      <a:endParaRPr lang="en-US" dirty="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dirty="0">
                          <a:solidFill>
                            <a:schemeClr val="tx1"/>
                          </a:solidFill>
                        </a:rPr>
                        <a:t>ABAWD implementation began in September 2018 for San Francisco, San Mateo, and Santa Clara. The remaining counties are on waiver until 8/31/2019.  In September, CDSS submitted another ABAWD waiver request to FNS for the time period 9/1/2018-8/31/2019. If the waiver is approved, three additional counties (Alameda, Contra Costa, and Marin) will be required to implement the ABAWD policy effective September 2019. </a:t>
                      </a:r>
                      <a:r>
                        <a:rPr lang="en-US" sz="1100" kern="1200" dirty="0">
                          <a:solidFill>
                            <a:schemeClr val="dk1"/>
                          </a:solidFill>
                          <a:effectLst/>
                          <a:latin typeface="+mn-lt"/>
                          <a:ea typeface="+mn-ea"/>
                          <a:cs typeface="+mn-cs"/>
                        </a:rPr>
                        <a:t>The ABAWD Handbook version 2.0 draft was sent to the counties for review on 7/1/19.</a:t>
                      </a:r>
                      <a:r>
                        <a:rPr lang="en-US" sz="1100" kern="1200" baseline="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dk1"/>
                          </a:solidFill>
                        </a:rPr>
                        <a:t>CalSAWS Update:</a:t>
                      </a:r>
                    </a:p>
                    <a:p>
                      <a:pPr marL="0" marR="0" lvl="0" indent="0" algn="l" rtl="0" eaLnBrk="1" fontAlgn="auto" latinLnBrk="0" hangingPunct="1">
                        <a:lnSpc>
                          <a:spcPct val="100000"/>
                        </a:lnSpc>
                        <a:spcBef>
                          <a:spcPts val="0"/>
                        </a:spcBef>
                        <a:spcAft>
                          <a:spcPts val="0"/>
                        </a:spcAft>
                        <a:buClrTx/>
                        <a:buSzTx/>
                        <a:buFontTx/>
                        <a:buNone/>
                      </a:pPr>
                      <a:r>
                        <a:rPr lang="en-US" sz="1100" b="0" kern="1200" dirty="0">
                          <a:solidFill>
                            <a:schemeClr val="dk1"/>
                          </a:solidFill>
                          <a:effectLst/>
                          <a:latin typeface="+mn-lt"/>
                          <a:ea typeface="+mn-ea"/>
                          <a:cs typeface="+mn-cs"/>
                        </a:rPr>
                        <a:t>Marin County staff will attend an ABAWD functionality demo and click through at the CalSAWS North location on 8/12/19.  A CIV functional presentation is being created for the  changes being introduced in the September release.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1"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Phase II changes include the following:</a:t>
                      </a:r>
                    </a:p>
                    <a:p>
                      <a:pPr marL="171450" lvl="0" indent="-171450">
                        <a:buFont typeface="Arial" panose="020B0604020202020204" pitchFamily="34" charset="0"/>
                        <a:buChar char="•"/>
                      </a:pPr>
                      <a:r>
                        <a:rPr lang="en-US" sz="1100" kern="1200" dirty="0">
                          <a:solidFill>
                            <a:schemeClr val="dk1"/>
                          </a:solidFill>
                          <a:effectLst/>
                          <a:latin typeface="+mn-lt"/>
                          <a:ea typeface="+mn-ea"/>
                          <a:cs typeface="+mn-cs"/>
                        </a:rPr>
                        <a:t>Updates to ABAWD exemption logic</a:t>
                      </a:r>
                    </a:p>
                    <a:p>
                      <a:pPr marL="171450" lvl="0" indent="-171450">
                        <a:buFont typeface="Arial" panose="020B0604020202020204" pitchFamily="34" charset="0"/>
                        <a:buChar char="•"/>
                      </a:pPr>
                      <a:r>
                        <a:rPr lang="en-US" sz="1100" kern="1200" dirty="0">
                          <a:solidFill>
                            <a:schemeClr val="dk1"/>
                          </a:solidFill>
                          <a:effectLst/>
                          <a:latin typeface="+mn-lt"/>
                          <a:ea typeface="+mn-ea"/>
                          <a:cs typeface="+mn-cs"/>
                        </a:rPr>
                        <a:t>Updates to Count persons as ABAWD in a partial month</a:t>
                      </a:r>
                    </a:p>
                    <a:p>
                      <a:pPr marL="171450" lvl="0" indent="-171450">
                        <a:buFont typeface="Arial" panose="020B0604020202020204" pitchFamily="34" charset="0"/>
                        <a:buChar char="•"/>
                      </a:pPr>
                      <a:r>
                        <a:rPr lang="en-US" sz="1100" kern="1200" dirty="0">
                          <a:solidFill>
                            <a:schemeClr val="dk1"/>
                          </a:solidFill>
                          <a:effectLst/>
                          <a:latin typeface="+mn-lt"/>
                          <a:ea typeface="+mn-ea"/>
                          <a:cs typeface="+mn-cs"/>
                        </a:rPr>
                        <a:t>Provide a manual way for case workers to indicate whether the ABAWD work requirement was met</a:t>
                      </a:r>
                    </a:p>
                    <a:p>
                      <a:pPr marL="171450" lvl="0" indent="-171450">
                        <a:buFont typeface="Arial" panose="020B0604020202020204" pitchFamily="34" charset="0"/>
                        <a:buChar char="•"/>
                      </a:pPr>
                      <a:r>
                        <a:rPr lang="en-US" sz="1100" kern="1200" dirty="0">
                          <a:solidFill>
                            <a:schemeClr val="dk1"/>
                          </a:solidFill>
                          <a:effectLst/>
                          <a:latin typeface="+mn-lt"/>
                          <a:ea typeface="+mn-ea"/>
                          <a:cs typeface="+mn-cs"/>
                        </a:rPr>
                        <a:t>Add a task and batch EDBC closure for ABAWD that does not meet work requirement and has no other exemption, good cause, etc.</a:t>
                      </a:r>
                    </a:p>
                    <a:p>
                      <a:pPr marL="171450" lvl="0" indent="-171450">
                        <a:buFont typeface="Arial" panose="020B0604020202020204" pitchFamily="34" charset="0"/>
                        <a:buChar char="•"/>
                      </a:pPr>
                      <a:r>
                        <a:rPr lang="en-US" sz="1100" kern="1200" dirty="0">
                          <a:solidFill>
                            <a:schemeClr val="dk1"/>
                          </a:solidFill>
                          <a:effectLst/>
                          <a:latin typeface="+mn-lt"/>
                          <a:ea typeface="+mn-ea"/>
                          <a:cs typeface="+mn-cs"/>
                        </a:rPr>
                        <a:t>Provide a way to track whether an ABAWD regained eligibility by meeting the work requirement</a:t>
                      </a:r>
                    </a:p>
                    <a:p>
                      <a:endParaRPr lang="en-US" sz="1000" kern="120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txBody>
                  <a:tcPr/>
                </a:tc>
                <a:extLst>
                  <a:ext uri="{0D108BD9-81ED-4DB2-BD59-A6C34878D82A}">
                    <a16:rowId xmlns:a16="http://schemas.microsoft.com/office/drawing/2014/main" val="1361265066"/>
                  </a:ext>
                </a:extLst>
              </a:tr>
            </a:tbl>
          </a:graphicData>
        </a:graphic>
      </p:graphicFrame>
    </p:spTree>
    <p:extLst>
      <p:ext uri="{BB962C8B-B14F-4D97-AF65-F5344CB8AC3E}">
        <p14:creationId xmlns:p14="http://schemas.microsoft.com/office/powerpoint/2010/main" val="57572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Able-Bodied Adults Without Dependents (ABAWD)</a:t>
            </a:r>
          </a:p>
        </p:txBody>
      </p:sp>
      <p:graphicFrame>
        <p:nvGraphicFramePr>
          <p:cNvPr id="2" name="Table 1">
            <a:extLst>
              <a:ext uri="{FF2B5EF4-FFF2-40B4-BE49-F238E27FC236}">
                <a16:creationId xmlns:a16="http://schemas.microsoft.com/office/drawing/2014/main" id="{9952AE9D-FFB2-4C7E-972B-53255B9CE165}"/>
              </a:ext>
            </a:extLst>
          </p:cNvPr>
          <p:cNvGraphicFramePr>
            <a:graphicFrameLocks noGrp="1"/>
          </p:cNvGraphicFramePr>
          <p:nvPr>
            <p:extLst/>
          </p:nvPr>
        </p:nvGraphicFramePr>
        <p:xfrm>
          <a:off x="189694" y="1056586"/>
          <a:ext cx="8769093" cy="5455920"/>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905645451"/>
                    </a:ext>
                  </a:extLst>
                </a:gridCol>
                <a:gridCol w="1135039">
                  <a:extLst>
                    <a:ext uri="{9D8B030D-6E8A-4147-A177-3AD203B41FA5}">
                      <a16:colId xmlns:a16="http://schemas.microsoft.com/office/drawing/2014/main" val="4156163531"/>
                    </a:ext>
                  </a:extLst>
                </a:gridCol>
                <a:gridCol w="1153346">
                  <a:extLst>
                    <a:ext uri="{9D8B030D-6E8A-4147-A177-3AD203B41FA5}">
                      <a16:colId xmlns:a16="http://schemas.microsoft.com/office/drawing/2014/main" val="170997007"/>
                    </a:ext>
                  </a:extLst>
                </a:gridCol>
                <a:gridCol w="5446359">
                  <a:extLst>
                    <a:ext uri="{9D8B030D-6E8A-4147-A177-3AD203B41FA5}">
                      <a16:colId xmlns:a16="http://schemas.microsoft.com/office/drawing/2014/main" val="3520423991"/>
                    </a:ext>
                  </a:extLst>
                </a:gridCol>
              </a:tblGrid>
              <a:tr h="10953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66055393"/>
                  </a:ext>
                </a:extLst>
              </a:tr>
              <a:tr h="3933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1/1/2017 Fixed Clock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8/31/2019</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Waiver Expires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panose="020B0604020202020204" pitchFamily="34" charset="0"/>
                          <a:hlinkClick r:id="rId2"/>
                        </a:rPr>
                        <a:t>ACIN I-11-16</a:t>
                      </a:r>
                      <a:endParaRPr lang="en-US" sz="10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a:hlinkClick r:id="rId3"/>
                        </a:rPr>
                        <a:t>ACIN I-8</a:t>
                      </a:r>
                      <a:r>
                        <a:rPr lang="en-US" sz="1100" b="0" i="0" baseline="0" dirty="0">
                          <a:latin typeface="+mn-lt"/>
                          <a:cs typeface="Arial"/>
                          <a:hlinkClick r:id="rId3"/>
                        </a:rPr>
                        <a:t>8-16</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ACL 18-08</a:t>
                      </a:r>
                      <a:endParaRPr lang="en-US" sz="1100" b="0" i="0" baseline="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ABAWD Handbook</a:t>
                      </a:r>
                      <a:endParaRPr lang="en-US" sz="1100">
                        <a:latin typeface="+mn-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CIV-7215; CA-57971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Phase II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System Test</a:t>
                      </a:r>
                    </a:p>
                    <a:p>
                      <a:pPr marL="0" marR="0" indent="0" algn="l" rtl="0" eaLnBrk="1" fontAlgn="auto" latinLnBrk="0" hangingPunct="1">
                        <a:lnSpc>
                          <a:spcPct val="100000"/>
                        </a:lnSpc>
                        <a:spcBef>
                          <a:spcPts val="0"/>
                        </a:spcBef>
                        <a:spcAft>
                          <a:spcPts val="0"/>
                        </a:spcAft>
                        <a:buClrTx/>
                        <a:buSzTx/>
                        <a:buFontTx/>
                        <a:buNone/>
                      </a:pPr>
                      <a:r>
                        <a:rPr lang="en-US" sz="1100" b="0" dirty="0">
                          <a:latin typeface="+mn-lt"/>
                          <a:cs typeface="Arial"/>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a:rPr>
                        <a:t>19.09</a:t>
                      </a:r>
                      <a:endParaRPr lang="en-US" sz="1100" b="0" dirty="0">
                        <a:latin typeface="+mn-lt"/>
                        <a:cs typeface="Arial"/>
                      </a:endParaRPr>
                    </a:p>
                  </a:txBody>
                  <a:tcPr/>
                </a:tc>
                <a:tc>
                  <a:txBody>
                    <a:bodyPr/>
                    <a:lstStyle/>
                    <a:p>
                      <a:pPr lvl="0">
                        <a:buNone/>
                      </a:pPr>
                      <a:r>
                        <a:rPr lang="en-US" sz="1100" b="1" i="0" u="none" strike="noStrike" noProof="0" dirty="0">
                          <a:solidFill>
                            <a:schemeClr val="tx1"/>
                          </a:solidFill>
                          <a:latin typeface="Century Gothic"/>
                        </a:rPr>
                        <a:t>PPM #46539-</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Implemented</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8/2018</a:t>
                      </a:r>
                      <a:endParaRPr lang="en-US" sz="1100" b="0" i="0" u="none" strike="noStrike" noProof="0" dirty="0">
                        <a:latin typeface="Century Gothic"/>
                      </a:endParaRPr>
                    </a:p>
                    <a:p>
                      <a:pPr lvl="0">
                        <a:buNone/>
                      </a:pPr>
                      <a:endParaRPr lang="en-US" sz="1100" b="0" i="0" u="none" strike="noStrike" noProof="0" dirty="0">
                        <a:latin typeface="Century Gothic"/>
                      </a:endParaRPr>
                    </a:p>
                    <a:p>
                      <a:pPr lvl="0">
                        <a:buNone/>
                      </a:pPr>
                      <a:r>
                        <a:rPr lang="en-US" sz="1100" b="1" i="0" u="none" strike="noStrike" noProof="0" dirty="0">
                          <a:solidFill>
                            <a:schemeClr val="tx1"/>
                          </a:solidFill>
                          <a:latin typeface="Century Gothic"/>
                        </a:rPr>
                        <a:t>PPM #47411-</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Implemented</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8/2018</a:t>
                      </a:r>
                      <a:endParaRPr lang="en-US" dirty="0"/>
                    </a:p>
                    <a:p>
                      <a:pPr lvl="0" algn="l">
                        <a:lnSpc>
                          <a:spcPct val="100000"/>
                        </a:lnSpc>
                        <a:spcBef>
                          <a:spcPts val="0"/>
                        </a:spcBef>
                        <a:spcAft>
                          <a:spcPts val="0"/>
                        </a:spcAft>
                        <a:buNone/>
                      </a:pPr>
                      <a:endParaRPr lang="en-US" sz="1100" b="1" i="0" u="none" strike="noStrike" noProof="0" dirty="0">
                        <a:solidFill>
                          <a:srgbClr val="000000"/>
                        </a:solidFill>
                      </a:endParaRPr>
                    </a:p>
                    <a:p>
                      <a:pPr lvl="0" algn="l">
                        <a:lnSpc>
                          <a:spcPct val="100000"/>
                        </a:lnSpc>
                        <a:spcBef>
                          <a:spcPts val="0"/>
                        </a:spcBef>
                        <a:spcAft>
                          <a:spcPts val="0"/>
                        </a:spcAft>
                        <a:buNone/>
                      </a:pPr>
                      <a:endParaRPr lang="en-US" sz="1100" b="1" i="0" u="none" strike="noStrike" noProof="0" dirty="0">
                        <a:solidFill>
                          <a:srgbClr val="000000"/>
                        </a:solidFill>
                      </a:endParaRPr>
                    </a:p>
                    <a:p>
                      <a:pPr lvl="0" algn="l">
                        <a:lnSpc>
                          <a:spcPct val="100000"/>
                        </a:lnSpc>
                        <a:spcBef>
                          <a:spcPts val="0"/>
                        </a:spcBef>
                        <a:spcAft>
                          <a:spcPts val="0"/>
                        </a:spcAft>
                        <a:buNone/>
                      </a:pPr>
                      <a:r>
                        <a:rPr lang="en-US" sz="1100" b="1" i="0" u="none" strike="noStrike" noProof="0" dirty="0">
                          <a:solidFill>
                            <a:srgbClr val="000000"/>
                          </a:solidFill>
                        </a:rPr>
                        <a:t>PPM #52324</a:t>
                      </a:r>
                      <a:endParaRPr lang="en-US" sz="1100" dirty="0"/>
                    </a:p>
                    <a:p>
                      <a:pPr lvl="0" algn="l">
                        <a:lnSpc>
                          <a:spcPct val="100000"/>
                        </a:lnSpc>
                        <a:spcBef>
                          <a:spcPts val="0"/>
                        </a:spcBef>
                        <a:spcAft>
                          <a:spcPts val="0"/>
                        </a:spcAft>
                        <a:buNone/>
                      </a:pPr>
                      <a:r>
                        <a:rPr lang="en-US" sz="1100" b="0" i="0" u="none" strike="noStrike" noProof="0" dirty="0">
                          <a:solidFill>
                            <a:srgbClr val="000000"/>
                          </a:solidFill>
                        </a:rPr>
                        <a:t>Review</a:t>
                      </a:r>
                      <a:endParaRPr lang="en-US" sz="1100" dirty="0"/>
                    </a:p>
                    <a:p>
                      <a:pPr lvl="0" algn="l">
                        <a:lnSpc>
                          <a:spcPct val="100000"/>
                        </a:lnSpc>
                        <a:spcBef>
                          <a:spcPts val="0"/>
                        </a:spcBef>
                        <a:spcAft>
                          <a:spcPts val="0"/>
                        </a:spcAft>
                        <a:buNone/>
                      </a:pPr>
                      <a:r>
                        <a:rPr lang="en-US" sz="1100" b="0" i="0" u="none" strike="noStrike" noProof="0" dirty="0">
                          <a:solidFill>
                            <a:srgbClr val="000000"/>
                          </a:solidFill>
                        </a:rPr>
                        <a:t>TBD</a:t>
                      </a:r>
                    </a:p>
                    <a:p>
                      <a:pPr lvl="0" algn="l">
                        <a:lnSpc>
                          <a:spcPct val="100000"/>
                        </a:lnSpc>
                        <a:spcBef>
                          <a:spcPts val="0"/>
                        </a:spcBef>
                        <a:spcAft>
                          <a:spcPts val="0"/>
                        </a:spcAft>
                        <a:buNone/>
                      </a:pPr>
                      <a:endParaRPr lang="en-US" sz="1100" b="0" i="0" u="none" strike="noStrike" noProof="0" dirty="0">
                        <a:solidFill>
                          <a:srgbClr val="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PPM #51360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Aug 12, 2019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PPM #52397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Design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R60 (2/20)</a:t>
                      </a:r>
                      <a:endParaRPr lang="en-US" sz="1100" dirty="0"/>
                    </a:p>
                    <a:p>
                      <a:pPr lvl="0">
                        <a:buNone/>
                      </a:pPr>
                      <a:endParaRPr lang="en-US" sz="1100" b="0" dirty="0">
                        <a:solidFill>
                          <a:schemeClr val="tx1"/>
                        </a:solidFill>
                        <a:latin typeface="+mn-lt"/>
                        <a:cs typeface="Arial"/>
                      </a:endParaRPr>
                    </a:p>
                  </a:txBody>
                  <a:tcPr/>
                </a:tc>
                <a:tc>
                  <a:txBody>
                    <a:bodyPr/>
                    <a:lstStyle/>
                    <a:p>
                      <a:pPr marL="171450" lvl="0" indent="-171450">
                        <a:buClr>
                          <a:srgbClr val="000000"/>
                        </a:buClr>
                        <a:buFont typeface="Arial,Sans-Serif"/>
                        <a:buChar char="•"/>
                      </a:pPr>
                      <a:r>
                        <a:rPr lang="en-US" sz="1100" b="0" i="0" u="none" strike="noStrike" kern="1200" baseline="0" noProof="0" dirty="0">
                          <a:solidFill>
                            <a:schemeClr val="dk1"/>
                          </a:solidFill>
                          <a:latin typeface="Century Gothic"/>
                        </a:rPr>
                        <a:t>Add new ABAWD MEDS codes, calendar, and transactions</a:t>
                      </a:r>
                      <a:endParaRPr lang="en-US" sz="1100" b="0" i="0" u="none" strike="noStrike" kern="1200" baseline="0" noProof="0" dirty="0"/>
                    </a:p>
                    <a:p>
                      <a:pPr marL="171450" lvl="0" indent="-171450">
                        <a:buClr>
                          <a:srgbClr val="000000"/>
                        </a:buClr>
                        <a:buFont typeface="Arial,Sans-Serif"/>
                        <a:buChar char="•"/>
                      </a:pPr>
                      <a:r>
                        <a:rPr lang="en-US" sz="1100" b="0" i="0" u="none" strike="noStrike" kern="1200" baseline="0" noProof="0" dirty="0">
                          <a:solidFill>
                            <a:schemeClr val="dk1"/>
                          </a:solidFill>
                          <a:latin typeface="Century Gothic"/>
                        </a:rPr>
                        <a:t>Updates to Time Limit data collection pages</a:t>
                      </a:r>
                      <a:endParaRPr lang="en-US" sz="1100" b="0" i="0" u="none" strike="noStrike" kern="1200" baseline="0" noProof="0" dirty="0"/>
                    </a:p>
                    <a:p>
                      <a:pPr marL="171450" lvl="0" indent="-171450">
                        <a:buClr>
                          <a:srgbClr val="000000"/>
                        </a:buClr>
                        <a:buFont typeface="Arial,Sans-Serif"/>
                        <a:buChar char="•"/>
                      </a:pPr>
                      <a:r>
                        <a:rPr lang="en-US" sz="1100" b="0" i="0" u="none" strike="noStrike" kern="1200" baseline="0" noProof="0" dirty="0">
                          <a:solidFill>
                            <a:schemeClr val="dk1"/>
                          </a:solidFill>
                          <a:latin typeface="Century Gothic"/>
                        </a:rPr>
                        <a:t>New NOAs and forms</a:t>
                      </a:r>
                      <a:endParaRPr lang="en-US" sz="1100" b="0" i="0" u="none" strike="noStrike" kern="1200" baseline="0" noProof="0" dirty="0"/>
                    </a:p>
                    <a:p>
                      <a:pPr marL="171450" lvl="0" indent="-171450">
                        <a:buClr>
                          <a:srgbClr val="000000"/>
                        </a:buClr>
                        <a:buFont typeface="Arial,Sans-Serif"/>
                        <a:buChar char="•"/>
                      </a:pPr>
                      <a:r>
                        <a:rPr lang="en-US" sz="1100" b="0" i="0" u="none" strike="noStrike" kern="1200" baseline="0" noProof="0" dirty="0">
                          <a:solidFill>
                            <a:schemeClr val="dk1"/>
                          </a:solidFill>
                          <a:latin typeface="Century Gothic"/>
                        </a:rPr>
                        <a:t>Update the Stat 47 report</a:t>
                      </a:r>
                      <a:endParaRPr lang="en-US" dirty="0"/>
                    </a:p>
                    <a:p>
                      <a:pPr lvl="0">
                        <a:buNone/>
                      </a:pPr>
                      <a:endParaRPr lang="en-US" sz="1100" b="1" i="0" u="none" strike="noStrike" kern="1200" baseline="0" noProof="0" dirty="0">
                        <a:solidFill>
                          <a:schemeClr val="dk1"/>
                        </a:solidFill>
                        <a:latin typeface="Century Gothic"/>
                      </a:endParaRPr>
                    </a:p>
                    <a:p>
                      <a:pPr lvl="0">
                        <a:buNone/>
                      </a:pPr>
                      <a:r>
                        <a:rPr lang="en-US" sz="1100" b="1" i="0" u="none" strike="noStrike" kern="1200" baseline="0" noProof="0" dirty="0">
                          <a:solidFill>
                            <a:schemeClr val="dk1"/>
                          </a:solidFill>
                          <a:latin typeface="Century Gothic"/>
                        </a:rPr>
                        <a:t>CalSAWS County Business Impact:</a:t>
                      </a:r>
                      <a:endParaRPr lang="en-US" sz="1100" b="0" i="0" u="none" strike="noStrike" kern="1200" baseline="0" noProof="0" dirty="0"/>
                    </a:p>
                    <a:p>
                      <a:pPr marL="0" marR="0" lvl="0" indent="0" algn="l">
                        <a:lnSpc>
                          <a:spcPct val="100000"/>
                        </a:lnSpc>
                        <a:spcBef>
                          <a:spcPts val="0"/>
                        </a:spcBef>
                        <a:spcAft>
                          <a:spcPts val="0"/>
                        </a:spcAft>
                        <a:buNone/>
                      </a:pPr>
                      <a:r>
                        <a:rPr lang="en-US" sz="1100" b="0" i="0" u="none" strike="noStrike" kern="1200" baseline="0" noProof="0" dirty="0">
                          <a:solidFill>
                            <a:schemeClr val="dk1"/>
                          </a:solidFill>
                          <a:latin typeface="Century Gothic"/>
                        </a:rPr>
                        <a:t>Train staff on changes to system functionality. </a:t>
                      </a:r>
                      <a:endParaRPr lang="en-US" sz="1100" b="0" i="0" u="none" strike="noStrike" kern="1200" baseline="0" noProof="0" dirty="0"/>
                    </a:p>
                    <a:p>
                      <a:pPr marL="0" marR="0" lvl="0" indent="0" algn="l">
                        <a:lnSpc>
                          <a:spcPct val="100000"/>
                        </a:lnSpc>
                        <a:spcBef>
                          <a:spcPts val="0"/>
                        </a:spcBef>
                        <a:spcAft>
                          <a:spcPts val="0"/>
                        </a:spcAft>
                        <a:buClrTx/>
                        <a:buSzTx/>
                        <a:buFont typeface="Arial" panose="020B0604020202020204" pitchFamily="34" charset="0"/>
                        <a:buNone/>
                      </a:pPr>
                      <a:endParaRPr lang="en-US" sz="1100" b="1" i="0" u="none" strike="noStrike" kern="1200" baseline="0" dirty="0">
                        <a:solidFill>
                          <a:schemeClr val="dk1"/>
                        </a:solidFill>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US" sz="1100" b="1" i="0" u="none" strike="noStrike" kern="1200" baseline="0" dirty="0">
                        <a:solidFill>
                          <a:schemeClr val="dk1"/>
                        </a:solidFill>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US" sz="1100" b="1" i="0" u="none" strike="noStrike" kern="1200" baseline="0" dirty="0">
                        <a:solidFill>
                          <a:schemeClr val="dk1"/>
                        </a:solidFill>
                        <a:latin typeface="+mn-lt"/>
                        <a:ea typeface="+mn-ea"/>
                        <a:cs typeface="+mn-cs"/>
                      </a:endParaRP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err="1">
                          <a:solidFill>
                            <a:schemeClr val="dk1"/>
                          </a:solidFill>
                          <a:latin typeface="+mn-lt"/>
                          <a:ea typeface="+mn-ea"/>
                          <a:cs typeface="+mn-cs"/>
                        </a:rPr>
                        <a:t>CalWIN</a:t>
                      </a:r>
                      <a:r>
                        <a:rPr lang="en-US" sz="1100" b="1" i="0" u="none" strike="noStrike" kern="1200" baseline="0" dirty="0">
                          <a:solidFill>
                            <a:schemeClr val="dk1"/>
                          </a:solidFill>
                          <a:latin typeface="+mn-lt"/>
                          <a:ea typeface="+mn-ea"/>
                          <a:cs typeface="+mn-cs"/>
                        </a:rPr>
                        <a:t> Update:</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rPr>
                        <a:t>•Modify CalWIN to turn off the ABAWD Waiver functionality for Alameda and Contra Costa as of 9/1/2019.</a:t>
                      </a:r>
                      <a:endParaRPr lang="en-US" sz="1100" dirty="0"/>
                    </a:p>
                    <a:p>
                      <a:pPr lvl="0" algn="l">
                        <a:lnSpc>
                          <a:spcPct val="100000"/>
                        </a:lnSpc>
                        <a:spcBef>
                          <a:spcPts val="0"/>
                        </a:spcBef>
                        <a:spcAft>
                          <a:spcPts val="0"/>
                        </a:spcAft>
                        <a:buNone/>
                      </a:pPr>
                      <a:r>
                        <a:rPr lang="en-US" sz="1100" b="0" i="0" u="none" strike="noStrike" kern="1200" baseline="0" noProof="0" dirty="0">
                          <a:solidFill>
                            <a:srgbClr val="000000"/>
                          </a:solidFill>
                        </a:rPr>
                        <a:t>•Suppress the FX60 transactions until new criteria for starting the ABAWD time clock is programmed. </a:t>
                      </a:r>
                      <a:endParaRPr lang="en-US" sz="1100" dirty="0"/>
                    </a:p>
                    <a:p>
                      <a:pPr lvl="0" algn="l">
                        <a:lnSpc>
                          <a:spcPct val="100000"/>
                        </a:lnSpc>
                        <a:spcBef>
                          <a:spcPts val="0"/>
                        </a:spcBef>
                        <a:spcAft>
                          <a:spcPts val="0"/>
                        </a:spcAft>
                        <a:buNone/>
                      </a:pPr>
                      <a:r>
                        <a:rPr lang="en-US" sz="1100" b="0" i="0" u="none" strike="noStrike" kern="1200" baseline="0" noProof="0" dirty="0">
                          <a:solidFill>
                            <a:srgbClr val="000000"/>
                          </a:solidFill>
                        </a:rPr>
                        <a:t>•Modify </a:t>
                      </a:r>
                      <a:r>
                        <a:rPr lang="en-US" sz="1100" b="0" i="0" u="none" strike="noStrike" kern="1200" baseline="0" noProof="0" dirty="0" err="1">
                          <a:solidFill>
                            <a:srgbClr val="000000"/>
                          </a:solidFill>
                        </a:rPr>
                        <a:t>CalWIN</a:t>
                      </a:r>
                      <a:r>
                        <a:rPr lang="en-US" sz="1100" b="0" i="0" u="none" strike="noStrike" kern="1200" baseline="0" noProof="0" dirty="0">
                          <a:solidFill>
                            <a:srgbClr val="000000"/>
                          </a:solidFill>
                        </a:rPr>
                        <a:t> to start the ABAWD time clock for non-exempt ABAWD individuals. Run special job to re-transmit FX20 and FX60 MEDS transactions once change is implemented.</a:t>
                      </a:r>
                      <a:endParaRPr lang="en-US" sz="1100" dirty="0"/>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lvl="0" algn="l">
                        <a:lnSpc>
                          <a:spcPct val="100000"/>
                        </a:lnSpc>
                        <a:spcBef>
                          <a:spcPts val="0"/>
                        </a:spcBef>
                        <a:spcAft>
                          <a:spcPts val="0"/>
                        </a:spcAft>
                        <a:buNone/>
                      </a:pPr>
                      <a:r>
                        <a:rPr lang="en-US" sz="1100" b="0" i="0" u="none" strike="noStrike" kern="1200" noProof="0" dirty="0">
                          <a:solidFill>
                            <a:srgbClr val="000000"/>
                          </a:solidFill>
                          <a:effectLst/>
                        </a:rPr>
                        <a:t>Counties will not have ABAWD information in MEDS when FX60 is suppressed.  Receiving ABAWD counties will have to obtain Countable/Consecutive clock information from sending counties for ICTs.</a:t>
                      </a:r>
                      <a:endParaRPr lang="en-US" sz="1100" dirty="0"/>
                    </a:p>
                    <a:p>
                      <a:pPr marL="0" marR="0" lvl="0" indent="0" algn="l" defTabSz="914400">
                        <a:lnSpc>
                          <a:spcPct val="100000"/>
                        </a:lnSpc>
                        <a:spcBef>
                          <a:spcPts val="0"/>
                        </a:spcBef>
                        <a:spcAft>
                          <a:spcPts val="0"/>
                        </a:spcAft>
                        <a:buClrTx/>
                        <a:buSzTx/>
                        <a:buFontTx/>
                        <a:buNone/>
                        <a:tabLst/>
                        <a:defRPr/>
                      </a:pP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1361265066"/>
                  </a:ext>
                </a:extLst>
              </a:tr>
            </a:tbl>
          </a:graphicData>
        </a:graphic>
      </p:graphicFrame>
    </p:spTree>
    <p:extLst>
      <p:ext uri="{BB962C8B-B14F-4D97-AF65-F5344CB8AC3E}">
        <p14:creationId xmlns:p14="http://schemas.microsoft.com/office/powerpoint/2010/main" val="2182757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Medi-Cal Expansion for Young Adults </a:t>
            </a:r>
          </a:p>
        </p:txBody>
      </p:sp>
      <p:graphicFrame>
        <p:nvGraphicFramePr>
          <p:cNvPr id="2" name="Table 1">
            <a:extLst>
              <a:ext uri="{FF2B5EF4-FFF2-40B4-BE49-F238E27FC236}">
                <a16:creationId xmlns:a16="http://schemas.microsoft.com/office/drawing/2014/main" id="{1C20CEF9-A446-4A9C-B469-511DBFDEC384}"/>
              </a:ext>
            </a:extLst>
          </p:cNvPr>
          <p:cNvGraphicFramePr>
            <a:graphicFrameLocks noGrp="1"/>
          </p:cNvGraphicFramePr>
          <p:nvPr>
            <p:extLst/>
          </p:nvPr>
        </p:nvGraphicFramePr>
        <p:xfrm>
          <a:off x="139156" y="996202"/>
          <a:ext cx="8769093" cy="5437315"/>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54591794"/>
                    </a:ext>
                  </a:extLst>
                </a:gridCol>
                <a:gridCol w="1135039">
                  <a:extLst>
                    <a:ext uri="{9D8B030D-6E8A-4147-A177-3AD203B41FA5}">
                      <a16:colId xmlns:a16="http://schemas.microsoft.com/office/drawing/2014/main" val="1906248442"/>
                    </a:ext>
                  </a:extLst>
                </a:gridCol>
                <a:gridCol w="1153346">
                  <a:extLst>
                    <a:ext uri="{9D8B030D-6E8A-4147-A177-3AD203B41FA5}">
                      <a16:colId xmlns:a16="http://schemas.microsoft.com/office/drawing/2014/main" val="1436672055"/>
                    </a:ext>
                  </a:extLst>
                </a:gridCol>
                <a:gridCol w="5446359">
                  <a:extLst>
                    <a:ext uri="{9D8B030D-6E8A-4147-A177-3AD203B41FA5}">
                      <a16:colId xmlns:a16="http://schemas.microsoft.com/office/drawing/2014/main" val="3687609776"/>
                    </a:ext>
                  </a:extLst>
                </a:gridCol>
              </a:tblGrid>
              <a:tr h="11687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135111794"/>
                  </a:ext>
                </a:extLst>
              </a:tr>
              <a:tr h="4248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ACWDL Received on 6/7/19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NOAs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Received on 7/1/19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CIV-103662; CA-206941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System Test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CIV-104022; CA-208241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CIV-103874; CA-207950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Committee Review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19.11 Priority</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r>
                        <a:rPr lang="en-US" sz="1100" b="1" dirty="0">
                          <a:latin typeface="+mn-lt"/>
                          <a:cs typeface="Arial"/>
                        </a:rPr>
                        <a:t>PPM #51191-</a:t>
                      </a:r>
                    </a:p>
                    <a:p>
                      <a:pPr lvl="0">
                        <a:buNone/>
                      </a:pPr>
                      <a:r>
                        <a:rPr lang="en-US" sz="1100" dirty="0">
                          <a:latin typeface="+mn-lt"/>
                          <a:cs typeface="Arial"/>
                        </a:rPr>
                        <a:t>Phase 1</a:t>
                      </a:r>
                    </a:p>
                    <a:p>
                      <a:pPr lvl="0">
                        <a:buNone/>
                      </a:pPr>
                      <a:r>
                        <a:rPr lang="en-US" sz="1100" dirty="0">
                          <a:latin typeface="+mn-lt"/>
                          <a:cs typeface="Arial"/>
                        </a:rPr>
                        <a:t>Design</a:t>
                      </a:r>
                    </a:p>
                    <a:p>
                      <a:pPr lvl="0">
                        <a:buNone/>
                      </a:pPr>
                      <a:r>
                        <a:rPr lang="en-US" sz="1100" dirty="0">
                          <a:latin typeface="+mn-lt"/>
                          <a:cs typeface="Arial"/>
                        </a:rPr>
                        <a:t>R58B (9/19)</a:t>
                      </a:r>
                    </a:p>
                    <a:p>
                      <a:pPr lvl="0">
                        <a:buNone/>
                      </a:pPr>
                      <a:endParaRPr lang="en-US" sz="1100" dirty="0">
                        <a:latin typeface="+mn-lt"/>
                        <a:cs typeface="Arial"/>
                      </a:endParaRPr>
                    </a:p>
                    <a:p>
                      <a:pPr lvl="0">
                        <a:buNone/>
                      </a:pPr>
                      <a:r>
                        <a:rPr lang="en-US" sz="1100" b="1" dirty="0">
                          <a:latin typeface="+mn-lt"/>
                          <a:cs typeface="Arial"/>
                        </a:rPr>
                        <a:t>PPM #51703-</a:t>
                      </a:r>
                    </a:p>
                    <a:p>
                      <a:pPr lvl="0">
                        <a:buNone/>
                      </a:pPr>
                      <a:r>
                        <a:rPr lang="en-US" sz="1100" dirty="0">
                          <a:latin typeface="+mn-lt"/>
                          <a:cs typeface="Arial"/>
                        </a:rPr>
                        <a:t>Phase 2</a:t>
                      </a:r>
                    </a:p>
                    <a:p>
                      <a:pPr lvl="0">
                        <a:buNone/>
                      </a:pPr>
                      <a:r>
                        <a:rPr lang="en-US" sz="1100" dirty="0">
                          <a:latin typeface="+mn-lt"/>
                          <a:cs typeface="Arial"/>
                        </a:rPr>
                        <a:t>Design</a:t>
                      </a:r>
                    </a:p>
                    <a:p>
                      <a:pPr lvl="0">
                        <a:buNone/>
                      </a:pPr>
                      <a:r>
                        <a:rPr lang="en-US" sz="1100" dirty="0">
                          <a:latin typeface="+mn-lt"/>
                          <a:cs typeface="Arial"/>
                        </a:rPr>
                        <a:t>R59 (11/19)</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Building upon SB 75 the Governors budget proposes to expand full-scope Medi-Cal coverage to eligible young adults aged 19 through 25 regardless of immigration status, starting no sooner than 7/1/19. However, DHCS proposed a 1/1/20 effective date.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CalHEERS eHIT changes for this policy are scheduled for implementation on 9/23/19 (19.9 release).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effectLst/>
                          <a:latin typeface="+mn-lt"/>
                          <a:ea typeface="+mn-ea"/>
                          <a:cs typeface="+mn-cs"/>
                        </a:rPr>
                        <a:t>CalSAWS Updates: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Notice of action changes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Aid code rule changes to account for the increased age limit</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Update existing monthly batch process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Run batch EDBC for the impacted Medi-Cal cases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u="none" strike="noStrike"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effectLst/>
                          <a:latin typeface="+mn-lt"/>
                          <a:ea typeface="+mn-ea"/>
                          <a:cs typeface="+mn-cs"/>
                        </a:rPr>
                        <a:t>-Continued on Next Slide-</a:t>
                      </a:r>
                      <a:endParaRPr lang="en-US" sz="11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168344441"/>
                  </a:ext>
                </a:extLst>
              </a:tr>
            </a:tbl>
          </a:graphicData>
        </a:graphic>
      </p:graphicFrame>
    </p:spTree>
    <p:extLst>
      <p:ext uri="{BB962C8B-B14F-4D97-AF65-F5344CB8AC3E}">
        <p14:creationId xmlns:p14="http://schemas.microsoft.com/office/powerpoint/2010/main" val="884057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Medi-Cal Expansion for Young Adults </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nvPr>
        </p:nvGraphicFramePr>
        <p:xfrm>
          <a:off x="219284" y="1013455"/>
          <a:ext cx="8769093" cy="5412083"/>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1568110258"/>
                    </a:ext>
                  </a:extLst>
                </a:gridCol>
                <a:gridCol w="1135039">
                  <a:extLst>
                    <a:ext uri="{9D8B030D-6E8A-4147-A177-3AD203B41FA5}">
                      <a16:colId xmlns:a16="http://schemas.microsoft.com/office/drawing/2014/main" val="1904511237"/>
                    </a:ext>
                  </a:extLst>
                </a:gridCol>
                <a:gridCol w="1153346">
                  <a:extLst>
                    <a:ext uri="{9D8B030D-6E8A-4147-A177-3AD203B41FA5}">
                      <a16:colId xmlns:a16="http://schemas.microsoft.com/office/drawing/2014/main" val="618889430"/>
                    </a:ext>
                  </a:extLst>
                </a:gridCol>
                <a:gridCol w="5446359">
                  <a:extLst>
                    <a:ext uri="{9D8B030D-6E8A-4147-A177-3AD203B41FA5}">
                      <a16:colId xmlns:a16="http://schemas.microsoft.com/office/drawing/2014/main" val="3027083246"/>
                    </a:ext>
                  </a:extLst>
                </a:gridCol>
              </a:tblGrid>
              <a:tr h="11595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2233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ACWDL Received on 6/7/19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NOAs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Received on 7/1/19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CIV-103662; CA-206941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System Test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CIV-104022; CA-208241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CIV-103874; CA-207950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Committee Review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19.11 Priority</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i="0" u="none" strike="noStrike" baseline="0" noProof="0" dirty="0">
                          <a:solidFill>
                            <a:srgbClr val="000000"/>
                          </a:solidFill>
                          <a:latin typeface="Century Gothic"/>
                        </a:rPr>
                        <a:t>PPM #51191-</a:t>
                      </a:r>
                      <a:endParaRPr lang="en-US" sz="1100" b="0" i="0" u="none" strike="noStrike" baseline="0" noProof="0" dirty="0"/>
                    </a:p>
                    <a:p>
                      <a:pPr lvl="0">
                        <a:buNone/>
                      </a:pPr>
                      <a:r>
                        <a:rPr lang="en-US" sz="1100" b="0" i="0" u="none" strike="noStrike" baseline="0" noProof="0" dirty="0">
                          <a:solidFill>
                            <a:srgbClr val="000000"/>
                          </a:solidFill>
                          <a:latin typeface="Century Gothic"/>
                        </a:rPr>
                        <a:t>Phase 1</a:t>
                      </a:r>
                      <a:endParaRPr lang="en-US" sz="1100" b="0" i="0" u="none" strike="noStrike" baseline="0" noProof="0" dirty="0"/>
                    </a:p>
                    <a:p>
                      <a:pPr lvl="0">
                        <a:buNone/>
                      </a:pPr>
                      <a:r>
                        <a:rPr lang="en-US" sz="1100" b="0" i="0" u="none" strike="noStrike" baseline="0" noProof="0" dirty="0">
                          <a:solidFill>
                            <a:srgbClr val="000000"/>
                          </a:solidFill>
                          <a:latin typeface="Century Gothic"/>
                        </a:rPr>
                        <a:t>Design</a:t>
                      </a:r>
                      <a:endParaRPr lang="en-US" sz="1100" b="0" i="0" u="none" strike="noStrike" baseline="0" noProof="0" dirty="0"/>
                    </a:p>
                    <a:p>
                      <a:pPr lvl="0">
                        <a:buNone/>
                      </a:pPr>
                      <a:r>
                        <a:rPr lang="en-US" sz="1100" b="0" i="0" u="none" strike="noStrike" baseline="0" noProof="0" dirty="0">
                          <a:solidFill>
                            <a:srgbClr val="000000"/>
                          </a:solidFill>
                          <a:latin typeface="Century Gothic"/>
                        </a:rPr>
                        <a:t>R58B (9/19)</a:t>
                      </a:r>
                      <a:endParaRPr lang="en-US" sz="1100" b="0" i="0" u="none" strike="noStrike" baseline="0" noProof="0" dirty="0"/>
                    </a:p>
                    <a:p>
                      <a:pPr lvl="0">
                        <a:buNone/>
                      </a:pPr>
                      <a:endParaRPr lang="en-US" sz="1100" b="0" i="0" u="none" strike="noStrike" baseline="0" noProof="0" dirty="0"/>
                    </a:p>
                    <a:p>
                      <a:pPr lvl="0">
                        <a:buNone/>
                      </a:pPr>
                      <a:r>
                        <a:rPr lang="en-US" sz="1100" b="1" i="0" u="none" strike="noStrike" baseline="0" noProof="0" dirty="0">
                          <a:solidFill>
                            <a:srgbClr val="000000"/>
                          </a:solidFill>
                          <a:latin typeface="Century Gothic"/>
                        </a:rPr>
                        <a:t>PPM #51703-</a:t>
                      </a:r>
                      <a:endParaRPr lang="en-US" sz="1100" b="0" i="0" u="none" strike="noStrike" baseline="0" noProof="0" dirty="0"/>
                    </a:p>
                    <a:p>
                      <a:pPr lvl="0">
                        <a:buNone/>
                      </a:pPr>
                      <a:r>
                        <a:rPr lang="en-US" sz="1100" b="0" i="0" u="none" strike="noStrike" baseline="0" noProof="0" dirty="0">
                          <a:solidFill>
                            <a:srgbClr val="000000"/>
                          </a:solidFill>
                          <a:latin typeface="Century Gothic"/>
                        </a:rPr>
                        <a:t>Phase 2</a:t>
                      </a:r>
                      <a:endParaRPr lang="en-US" sz="1100" b="0" i="0" u="none" strike="noStrike" baseline="0" noProof="0" dirty="0"/>
                    </a:p>
                    <a:p>
                      <a:pPr lvl="0">
                        <a:buNone/>
                      </a:pPr>
                      <a:r>
                        <a:rPr lang="en-US" sz="1100" b="0" i="0" u="none" strike="noStrike" baseline="0" noProof="0" dirty="0">
                          <a:solidFill>
                            <a:srgbClr val="000000"/>
                          </a:solidFill>
                          <a:latin typeface="Century Gothic"/>
                        </a:rPr>
                        <a:t>Design</a:t>
                      </a:r>
                      <a:endParaRPr lang="en-US" sz="1100" b="0" i="0" u="none" strike="noStrike" baseline="0" noProof="0" dirty="0"/>
                    </a:p>
                    <a:p>
                      <a:pPr lvl="0">
                        <a:buNone/>
                      </a:pPr>
                      <a:r>
                        <a:rPr lang="en-US" sz="1100" b="0" i="0" u="none" strike="noStrike" baseline="0" noProof="0" dirty="0">
                          <a:solidFill>
                            <a:srgbClr val="000000"/>
                          </a:solidFill>
                          <a:latin typeface="Century Gothic"/>
                        </a:rPr>
                        <a:t>R59 (11/19)</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mn-lt"/>
                          <a:ea typeface="+mn-ea"/>
                          <a:cs typeface="+mn-cs"/>
                        </a:rPr>
                        <a:t>The effort to turn on young adult expansion </a:t>
                      </a:r>
                      <a:r>
                        <a:rPr lang="en-US" sz="1100" b="0" kern="1200" dirty="0" err="1">
                          <a:solidFill>
                            <a:schemeClr val="dk1"/>
                          </a:solidFill>
                          <a:effectLst/>
                          <a:latin typeface="+mn-lt"/>
                          <a:ea typeface="+mn-ea"/>
                          <a:cs typeface="+mn-cs"/>
                        </a:rPr>
                        <a:t>eHIT</a:t>
                      </a:r>
                      <a:r>
                        <a:rPr lang="en-US" sz="1100" b="0" kern="1200" dirty="0">
                          <a:solidFill>
                            <a:schemeClr val="dk1"/>
                          </a:solidFill>
                          <a:effectLst/>
                          <a:latin typeface="+mn-lt"/>
                          <a:ea typeface="+mn-ea"/>
                          <a:cs typeface="+mn-cs"/>
                        </a:rPr>
                        <a:t> functionality and process a one-time batch EDBC run is tentatively scheduled for mid November. </a:t>
                      </a:r>
                      <a:r>
                        <a:rPr lang="en-US" sz="1100" b="0" i="0" u="none" strike="noStrike" kern="1200" baseline="0" dirty="0">
                          <a:solidFill>
                            <a:schemeClr val="dk1"/>
                          </a:solidFill>
                          <a:latin typeface="+mn-lt"/>
                          <a:ea typeface="+mn-ea"/>
                          <a:cs typeface="+mn-cs"/>
                        </a:rPr>
                        <a:t>Batch EDBC memorandum call with the counites will be scheduled for early November. The batch EDBC memorandum provides details on the batch EDBC process, timeline, and county action for cases not processed by batch EDBC.</a:t>
                      </a:r>
                    </a:p>
                    <a:p>
                      <a:pPr fontAlgn="ctr"/>
                      <a:endParaRPr lang="en-US" sz="1100" b="0" kern="1200" dirty="0">
                        <a:solidFill>
                          <a:schemeClr val="dk1"/>
                        </a:solidFill>
                        <a:effectLst/>
                        <a:latin typeface="+mn-lt"/>
                        <a:ea typeface="+mn-ea"/>
                        <a:cs typeface="+mn-cs"/>
                      </a:endParaRPr>
                    </a:p>
                    <a:p>
                      <a:pPr fontAlgn="ctr"/>
                      <a:r>
                        <a:rPr lang="en-US" sz="1100" b="0" kern="1200" dirty="0">
                          <a:solidFill>
                            <a:schemeClr val="dk1"/>
                          </a:solidFill>
                          <a:effectLst/>
                          <a:latin typeface="+mn-lt"/>
                          <a:ea typeface="+mn-ea"/>
                          <a:cs typeface="+mn-cs"/>
                        </a:rPr>
                        <a:t>The on-going monthly batch process will </a:t>
                      </a:r>
                      <a:r>
                        <a:rPr lang="en-US" sz="1100" b="0" i="0" kern="1200" dirty="0">
                          <a:solidFill>
                            <a:schemeClr val="dk1"/>
                          </a:solidFill>
                          <a:effectLst/>
                          <a:latin typeface="+mn-lt"/>
                          <a:ea typeface="+mn-ea"/>
                          <a:cs typeface="+mn-cs"/>
                        </a:rPr>
                        <a:t>re-evaluate individuals for Medi-Cal due to aging out of young adult expansion aid codes.</a:t>
                      </a:r>
                      <a:r>
                        <a:rPr lang="en-US" sz="1100" b="0" kern="1200" dirty="0">
                          <a:solidFill>
                            <a:schemeClr val="dk1"/>
                          </a:solidFill>
                          <a:effectLst/>
                          <a:latin typeface="+mn-lt"/>
                          <a:ea typeface="+mn-ea"/>
                          <a:cs typeface="+mn-cs"/>
                        </a:rPr>
                        <a:t>  The first time this batch needs to run will be in January 2020 for February 2020 benefit month.</a:t>
                      </a:r>
                      <a:endParaRPr lang="en-US" sz="1100" b="0" i="0" u="none" strike="noStrike" kern="1200" baseline="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CalSAWS County Business Impact: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Train staff on changes to system functionality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Manually process the cases not processed in the batch EDBC</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96706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7B24-4BAE-48DF-A00D-6E484DD7D8B5}"/>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5382A15D-F754-495C-86DC-3B9FC3F2C284}"/>
              </a:ext>
            </a:extLst>
          </p:cNvPr>
          <p:cNvSpPr>
            <a:spLocks noGrp="1"/>
          </p:cNvSpPr>
          <p:nvPr>
            <p:ph idx="1"/>
          </p:nvPr>
        </p:nvSpPr>
        <p:spPr>
          <a:xfrm>
            <a:off x="292832" y="807244"/>
            <a:ext cx="8614635" cy="5219419"/>
          </a:xfrm>
        </p:spPr>
        <p:txBody>
          <a:bodyPr>
            <a:normAutofit/>
          </a:bodyPr>
          <a:lstStyle/>
          <a:p>
            <a:pPr marL="457200" indent="-457200">
              <a:buFont typeface="+mj-lt"/>
              <a:buAutoNum type="arabicPeriod" startAt="4"/>
            </a:pPr>
            <a:r>
              <a:rPr lang="en-US" sz="2000" dirty="0"/>
              <a:t>Approval of the Minutes and review of Action Items of the August 16, 2019 CalSAWS JPA Board of Directors.</a:t>
            </a:r>
          </a:p>
          <a:p>
            <a:pPr marL="457200" indent="-457200">
              <a:buFont typeface="+mj-lt"/>
              <a:buAutoNum type="arabicPeriod" startAt="4"/>
            </a:pPr>
            <a:endParaRPr lang="en-US" sz="2000" dirty="0"/>
          </a:p>
          <a:p>
            <a:pPr marL="457200" indent="-457200">
              <a:buFont typeface="+mj-lt"/>
              <a:buAutoNum type="arabicPeriod" startAt="4"/>
            </a:pPr>
            <a:r>
              <a:rPr lang="en-US" sz="2000" dirty="0"/>
              <a:t>Approval of the Accenture C-IV Amendment package, which includes requests for:</a:t>
            </a:r>
          </a:p>
          <a:p>
            <a:pPr marL="914400" indent="-457200">
              <a:buFont typeface="+mj-lt"/>
              <a:buAutoNum type="alphaUcPeriod"/>
            </a:pPr>
            <a:r>
              <a:rPr lang="en-US" sz="1600" dirty="0"/>
              <a:t>Approval of C-IV Accenture Change Order CO-108 – Electronic Signature – Ongoing Operations, Revision 1</a:t>
            </a:r>
          </a:p>
          <a:p>
            <a:pPr marL="914400" indent="-457200">
              <a:buFont typeface="+mj-lt"/>
              <a:buAutoNum type="alphaUcPeriod"/>
            </a:pPr>
            <a:r>
              <a:rPr lang="en-US" sz="1600" dirty="0"/>
              <a:t>Approval of C-IV Accenture Change Order CO-110 – Central Contact Center Platform Covered California Expansion Maintenance</a:t>
            </a:r>
          </a:p>
          <a:p>
            <a:pPr marL="914400" indent="-457200">
              <a:buFont typeface="+mj-lt"/>
              <a:buAutoNum type="alphaUcPeriod"/>
            </a:pPr>
            <a:r>
              <a:rPr lang="en-US" sz="1600" dirty="0"/>
              <a:t>Approval of C-IV Accenture Change Order CO-111 – Ongoing Production Operations for County Sites and Support Renewals</a:t>
            </a:r>
          </a:p>
          <a:p>
            <a:pPr marL="914400" indent="-457200">
              <a:buFont typeface="+mj-lt"/>
              <a:buAutoNum type="alphaUcPeriod"/>
            </a:pPr>
            <a:r>
              <a:rPr lang="en-US" sz="1600" dirty="0"/>
              <a:t>Approval of C-IV Accenture Change Order CO-112 – Text Message Notifications – Ongoing Operations</a:t>
            </a:r>
          </a:p>
          <a:p>
            <a:pPr marL="914400" indent="-457200">
              <a:buFont typeface="+mj-lt"/>
              <a:buAutoNum type="alphaUcPeriod"/>
            </a:pPr>
            <a:r>
              <a:rPr lang="en-US" sz="1600" dirty="0"/>
              <a:t>Approval of C-IV Accenture Amendment 104 (References Change Order Co-108, Revision 1, Change Order CO-110, Change Order CO-111, Change Order CO-112, and updates to Exhibit A and Extension Two Cost Schedules)</a:t>
            </a:r>
          </a:p>
          <a:p>
            <a:pPr marL="914400" indent="-457200">
              <a:buFont typeface="+mj-lt"/>
              <a:buAutoNum type="alphaUcPeriod"/>
            </a:pPr>
            <a:endParaRPr lang="en-US" dirty="0"/>
          </a:p>
          <a:p>
            <a:pPr indent="-282575">
              <a:buNone/>
            </a:pPr>
            <a:endParaRPr lang="en-US" dirty="0"/>
          </a:p>
        </p:txBody>
      </p:sp>
      <p:sp>
        <p:nvSpPr>
          <p:cNvPr id="4" name="Text Placeholder 3">
            <a:extLst>
              <a:ext uri="{FF2B5EF4-FFF2-40B4-BE49-F238E27FC236}">
                <a16:creationId xmlns:a16="http://schemas.microsoft.com/office/drawing/2014/main" id="{3C263AF3-5220-445A-86DC-895167C16868}"/>
              </a:ext>
            </a:extLst>
          </p:cNvPr>
          <p:cNvSpPr>
            <a:spLocks noGrp="1"/>
          </p:cNvSpPr>
          <p:nvPr>
            <p:ph type="body" sz="quarter" idx="10"/>
          </p:nvPr>
        </p:nvSpPr>
        <p:spPr/>
        <p:txBody>
          <a:bodyPr/>
          <a:lstStyle/>
          <a:p>
            <a:r>
              <a:rPr lang="en-US" dirty="0"/>
              <a:t>				</a:t>
            </a:r>
          </a:p>
        </p:txBody>
      </p:sp>
    </p:spTree>
    <p:extLst>
      <p:ext uri="{BB962C8B-B14F-4D97-AF65-F5344CB8AC3E}">
        <p14:creationId xmlns:p14="http://schemas.microsoft.com/office/powerpoint/2010/main" val="3568610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Medi-Cal Expansion for Young Adults </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nvPr>
        </p:nvGraphicFramePr>
        <p:xfrm>
          <a:off x="236537" y="1065213"/>
          <a:ext cx="8769093" cy="5385013"/>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1568110258"/>
                    </a:ext>
                  </a:extLst>
                </a:gridCol>
                <a:gridCol w="1135039">
                  <a:extLst>
                    <a:ext uri="{9D8B030D-6E8A-4147-A177-3AD203B41FA5}">
                      <a16:colId xmlns:a16="http://schemas.microsoft.com/office/drawing/2014/main" val="1904511237"/>
                    </a:ext>
                  </a:extLst>
                </a:gridCol>
                <a:gridCol w="1153346">
                  <a:extLst>
                    <a:ext uri="{9D8B030D-6E8A-4147-A177-3AD203B41FA5}">
                      <a16:colId xmlns:a16="http://schemas.microsoft.com/office/drawing/2014/main" val="618889430"/>
                    </a:ext>
                  </a:extLst>
                </a:gridCol>
                <a:gridCol w="5446359">
                  <a:extLst>
                    <a:ext uri="{9D8B030D-6E8A-4147-A177-3AD203B41FA5}">
                      <a16:colId xmlns:a16="http://schemas.microsoft.com/office/drawing/2014/main" val="3027083246"/>
                    </a:ext>
                  </a:extLst>
                </a:gridCol>
              </a:tblGrid>
              <a:tr h="11520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196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ACWDL Received on 6/7/19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NOAs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Received on 7/1/19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CIV-103662; CA-206941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System Test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CIV-104022; CA-208241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CIV-103874; CA-207950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Committee Review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19.11 Priority</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i="0" u="none" strike="noStrike" baseline="0" noProof="0" dirty="0">
                          <a:solidFill>
                            <a:srgbClr val="000000"/>
                          </a:solidFill>
                          <a:latin typeface="Century Gothic"/>
                        </a:rPr>
                        <a:t>PPM #51191-</a:t>
                      </a:r>
                      <a:endParaRPr lang="en-US" sz="1100" b="0" i="0" u="none" strike="noStrike" baseline="0" noProof="0" dirty="0"/>
                    </a:p>
                    <a:p>
                      <a:pPr lvl="0">
                        <a:buNone/>
                      </a:pPr>
                      <a:r>
                        <a:rPr lang="en-US" sz="1100" b="0" i="0" u="none" strike="noStrike" baseline="0" noProof="0" dirty="0">
                          <a:solidFill>
                            <a:srgbClr val="000000"/>
                          </a:solidFill>
                          <a:latin typeface="Century Gothic"/>
                        </a:rPr>
                        <a:t>Phase 1</a:t>
                      </a:r>
                      <a:endParaRPr lang="en-US" sz="1100" b="0" i="0" u="none" strike="noStrike" baseline="0" noProof="0" dirty="0"/>
                    </a:p>
                    <a:p>
                      <a:pPr lvl="0">
                        <a:buNone/>
                      </a:pPr>
                      <a:r>
                        <a:rPr lang="en-US" sz="1100" b="0" i="0" u="none" strike="noStrike" baseline="0" noProof="0" dirty="0">
                          <a:solidFill>
                            <a:srgbClr val="000000"/>
                          </a:solidFill>
                          <a:latin typeface="Century Gothic"/>
                        </a:rPr>
                        <a:t>Design</a:t>
                      </a:r>
                      <a:endParaRPr lang="en-US" sz="1100" b="0" i="0" u="none" strike="noStrike" baseline="0" noProof="0" dirty="0"/>
                    </a:p>
                    <a:p>
                      <a:pPr lvl="0">
                        <a:buNone/>
                      </a:pPr>
                      <a:r>
                        <a:rPr lang="en-US" sz="1100" b="0" i="0" u="none" strike="noStrike" baseline="0" noProof="0" dirty="0">
                          <a:solidFill>
                            <a:srgbClr val="000000"/>
                          </a:solidFill>
                          <a:latin typeface="Century Gothic"/>
                        </a:rPr>
                        <a:t>R58B (9/19)</a:t>
                      </a:r>
                      <a:endParaRPr lang="en-US" sz="1100" b="0" i="0" u="none" strike="noStrike" baseline="0" noProof="0" dirty="0"/>
                    </a:p>
                    <a:p>
                      <a:pPr lvl="0">
                        <a:buNone/>
                      </a:pPr>
                      <a:endParaRPr lang="en-US" sz="1100" b="0" i="0" u="none" strike="noStrike" baseline="0" noProof="0" dirty="0"/>
                    </a:p>
                    <a:p>
                      <a:pPr lvl="0">
                        <a:buNone/>
                      </a:pPr>
                      <a:r>
                        <a:rPr lang="en-US" sz="1100" b="1" i="0" u="none" strike="noStrike" baseline="0" noProof="0" dirty="0">
                          <a:solidFill>
                            <a:srgbClr val="000000"/>
                          </a:solidFill>
                          <a:latin typeface="Century Gothic"/>
                        </a:rPr>
                        <a:t>PPM #51703-</a:t>
                      </a:r>
                      <a:endParaRPr lang="en-US" sz="1100" b="0" i="0" u="none" strike="noStrike" baseline="0" noProof="0" dirty="0"/>
                    </a:p>
                    <a:p>
                      <a:pPr lvl="0">
                        <a:buNone/>
                      </a:pPr>
                      <a:r>
                        <a:rPr lang="en-US" sz="1100" b="0" i="0" u="none" strike="noStrike" baseline="0" noProof="0" dirty="0">
                          <a:solidFill>
                            <a:srgbClr val="000000"/>
                          </a:solidFill>
                          <a:latin typeface="Century Gothic"/>
                        </a:rPr>
                        <a:t>Phase 2</a:t>
                      </a:r>
                      <a:endParaRPr lang="en-US" sz="1100" b="0" i="0" u="none" strike="noStrike" baseline="0" noProof="0" dirty="0"/>
                    </a:p>
                    <a:p>
                      <a:pPr lvl="0">
                        <a:buNone/>
                      </a:pPr>
                      <a:r>
                        <a:rPr lang="en-US" sz="1100" b="0" i="0" u="none" strike="noStrike" baseline="0" noProof="0" dirty="0">
                          <a:solidFill>
                            <a:srgbClr val="000000"/>
                          </a:solidFill>
                          <a:latin typeface="Century Gothic"/>
                        </a:rPr>
                        <a:t>Design</a:t>
                      </a:r>
                      <a:endParaRPr lang="en-US" sz="1100" b="0" i="0" u="none" strike="noStrike" baseline="0" noProof="0" dirty="0"/>
                    </a:p>
                    <a:p>
                      <a:pPr lvl="0">
                        <a:buNone/>
                      </a:pPr>
                      <a:r>
                        <a:rPr lang="en-US" sz="1100" b="0" i="0" u="none" strike="noStrike" baseline="0" noProof="0" dirty="0">
                          <a:solidFill>
                            <a:srgbClr val="000000"/>
                          </a:solidFill>
                          <a:latin typeface="Century Gothic"/>
                        </a:rPr>
                        <a:t>R59 (11/19)</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lvl="0" algn="l">
                        <a:lnSpc>
                          <a:spcPct val="100000"/>
                        </a:lnSpc>
                        <a:spcBef>
                          <a:spcPts val="0"/>
                        </a:spcBef>
                        <a:spcAft>
                          <a:spcPts val="0"/>
                        </a:spcAft>
                        <a:buNone/>
                      </a:pPr>
                      <a:r>
                        <a:rPr lang="en-US" sz="1100" b="0" i="0" u="none" strike="noStrike" kern="1200" baseline="0" noProof="0" dirty="0">
                          <a:solidFill>
                            <a:srgbClr val="000000"/>
                          </a:solidFill>
                        </a:rPr>
                        <a:t>Phase 1:</a:t>
                      </a:r>
                      <a:endParaRPr lang="en-US" sz="1800" b="0" i="0" u="none" strike="noStrike" kern="1200" baseline="0" noProof="0" dirty="0">
                        <a:solidFill>
                          <a:schemeClr val="dk1"/>
                        </a:solidFill>
                      </a:endParaRPr>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Notice of action changes</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Aid code rule changes to account for the increased age limit</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Batch triggers inserted for applicable cases for 1/2020 effective date </a:t>
                      </a:r>
                      <a:endParaRPr lang="en-US" dirty="0"/>
                    </a:p>
                    <a:p>
                      <a:pPr marL="0" lvl="0" indent="0" algn="l">
                        <a:lnSpc>
                          <a:spcPct val="100000"/>
                        </a:lnSpc>
                        <a:spcBef>
                          <a:spcPts val="0"/>
                        </a:spcBef>
                        <a:spcAft>
                          <a:spcPts val="0"/>
                        </a:spcAft>
                        <a:buFont typeface="Arial" panose="020B0604020202020204" pitchFamily="34" charset="0"/>
                        <a:buNone/>
                      </a:pPr>
                      <a:r>
                        <a:rPr lang="en-US" sz="1100" b="0" i="0" u="none" strike="noStrike" kern="1200" baseline="0" noProof="0" dirty="0">
                          <a:solidFill>
                            <a:srgbClr val="000000"/>
                          </a:solidFill>
                        </a:rPr>
                        <a:t>Phase 2:</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Batch EDBC run will be scheduled for early November to identify individuals meeting the new criteria and grant full scope eligibility. </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Notice of Action snippets for Non-MAGI, such as MC 239P,  MC 239Q and MC 239S </a:t>
                      </a:r>
                      <a:endParaRPr lang="en-US" dirty="0"/>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lvl="0" algn="l">
                        <a:lnSpc>
                          <a:spcPct val="100000"/>
                        </a:lnSpc>
                        <a:spcBef>
                          <a:spcPts val="0"/>
                        </a:spcBef>
                        <a:spcAft>
                          <a:spcPts val="0"/>
                        </a:spcAft>
                        <a:buNone/>
                      </a:pPr>
                      <a:r>
                        <a:rPr lang="en-US" sz="1100" b="0" i="0" u="none" strike="noStrike" kern="1200" baseline="0" noProof="0" dirty="0">
                          <a:solidFill>
                            <a:srgbClr val="000000"/>
                          </a:solidFill>
                        </a:rPr>
                        <a:t>Exception lists will be provided for county action for cases not processed by the batch run.</a:t>
                      </a:r>
                      <a:endParaRPr lang="en-US" dirty="0"/>
                    </a:p>
                    <a:p>
                      <a:pPr marL="0" marR="0" lvl="0" indent="0" algn="l" defTabSz="685800">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2366780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EFFE2-FFF7-4561-BE15-0C6FFE00663D}"/>
              </a:ext>
            </a:extLst>
          </p:cNvPr>
          <p:cNvSpPr>
            <a:spLocks noGrp="1"/>
          </p:cNvSpPr>
          <p:nvPr>
            <p:ph type="body" sz="quarter" idx="12"/>
          </p:nvPr>
        </p:nvSpPr>
        <p:spPr/>
        <p:txBody>
          <a:bodyPr/>
          <a:lstStyle/>
          <a:p>
            <a:r>
              <a:rPr lang="en-US" b="0" dirty="0"/>
              <a:t>Readiness for CalSAWS Cloud Migration in R6 on 10/15/19</a:t>
            </a:r>
          </a:p>
        </p:txBody>
      </p:sp>
    </p:spTree>
    <p:extLst>
      <p:ext uri="{BB962C8B-B14F-4D97-AF65-F5344CB8AC3E}">
        <p14:creationId xmlns:p14="http://schemas.microsoft.com/office/powerpoint/2010/main" val="1657651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547E-5201-4A94-A9FB-64FDB2BA21E7}"/>
              </a:ext>
            </a:extLst>
          </p:cNvPr>
          <p:cNvSpPr>
            <a:spLocks noGrp="1"/>
          </p:cNvSpPr>
          <p:nvPr>
            <p:ph type="title"/>
          </p:nvPr>
        </p:nvSpPr>
        <p:spPr>
          <a:xfrm>
            <a:off x="439073" y="44962"/>
            <a:ext cx="8614634" cy="535392"/>
          </a:xfrm>
        </p:spPr>
        <p:txBody>
          <a:bodyPr/>
          <a:lstStyle/>
          <a:p>
            <a:r>
              <a:rPr lang="en-US" dirty="0"/>
              <a:t>Pathway to Green Light </a:t>
            </a:r>
          </a:p>
        </p:txBody>
      </p:sp>
      <p:sp>
        <p:nvSpPr>
          <p:cNvPr id="23" name="Rectangle: Rounded Corners 22">
            <a:extLst>
              <a:ext uri="{FF2B5EF4-FFF2-40B4-BE49-F238E27FC236}">
                <a16:creationId xmlns:a16="http://schemas.microsoft.com/office/drawing/2014/main" id="{56BCC040-B0AD-4B57-BDC5-A81A6BBFFB21}"/>
              </a:ext>
            </a:extLst>
          </p:cNvPr>
          <p:cNvSpPr/>
          <p:nvPr/>
        </p:nvSpPr>
        <p:spPr>
          <a:xfrm>
            <a:off x="2845422" y="2040918"/>
            <a:ext cx="3453155" cy="687502"/>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Project Integrated Readiness Status: </a:t>
            </a:r>
          </a:p>
          <a:p>
            <a:pPr algn="ctr"/>
            <a:r>
              <a:rPr lang="en-US" sz="1400" b="1" dirty="0"/>
              <a:t>Weekly Meetings </a:t>
            </a:r>
          </a:p>
        </p:txBody>
      </p:sp>
      <p:sp>
        <p:nvSpPr>
          <p:cNvPr id="26" name="Rectangle: Rounded Corners 25">
            <a:extLst>
              <a:ext uri="{FF2B5EF4-FFF2-40B4-BE49-F238E27FC236}">
                <a16:creationId xmlns:a16="http://schemas.microsoft.com/office/drawing/2014/main" id="{BF31F620-06CC-4459-B57C-F4DA4A4C6CF6}"/>
              </a:ext>
            </a:extLst>
          </p:cNvPr>
          <p:cNvSpPr/>
          <p:nvPr/>
        </p:nvSpPr>
        <p:spPr>
          <a:xfrm>
            <a:off x="2842070" y="4306449"/>
            <a:ext cx="3453155" cy="582438"/>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Pre-Green Light:</a:t>
            </a:r>
          </a:p>
          <a:p>
            <a:pPr algn="ctr"/>
            <a:r>
              <a:rPr lang="en-US" sz="1400" b="1" dirty="0"/>
              <a:t>Readiness Status </a:t>
            </a:r>
          </a:p>
        </p:txBody>
      </p:sp>
      <p:sp>
        <p:nvSpPr>
          <p:cNvPr id="36" name="Rectangle: Rounded Corners 35">
            <a:extLst>
              <a:ext uri="{FF2B5EF4-FFF2-40B4-BE49-F238E27FC236}">
                <a16:creationId xmlns:a16="http://schemas.microsoft.com/office/drawing/2014/main" id="{C0DE2CF3-659B-4A06-ACF4-F8ACD4DE9FFA}"/>
              </a:ext>
            </a:extLst>
          </p:cNvPr>
          <p:cNvSpPr/>
          <p:nvPr/>
        </p:nvSpPr>
        <p:spPr>
          <a:xfrm>
            <a:off x="2842067" y="5134307"/>
            <a:ext cx="3453155" cy="687502"/>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Green Light:</a:t>
            </a:r>
          </a:p>
          <a:p>
            <a:pPr algn="ctr"/>
            <a:r>
              <a:rPr lang="en-US" sz="1400" b="1" dirty="0"/>
              <a:t>  No surprises; Obtain Go/No-Go Decision</a:t>
            </a:r>
          </a:p>
        </p:txBody>
      </p:sp>
      <p:sp>
        <p:nvSpPr>
          <p:cNvPr id="45" name="OTLSHAPE_M_cea196527304490d9ac6b9b1f32bfb5e_Title">
            <a:extLst>
              <a:ext uri="{FF2B5EF4-FFF2-40B4-BE49-F238E27FC236}">
                <a16:creationId xmlns:a16="http://schemas.microsoft.com/office/drawing/2014/main" id="{83A6CA58-BB41-4BF1-A09D-07E5B669A974}"/>
              </a:ext>
            </a:extLst>
          </p:cNvPr>
          <p:cNvSpPr txBox="1"/>
          <p:nvPr>
            <p:custDataLst>
              <p:tags r:id="rId1"/>
            </p:custDataLst>
          </p:nvPr>
        </p:nvSpPr>
        <p:spPr>
          <a:xfrm>
            <a:off x="73742" y="5880653"/>
            <a:ext cx="6310577" cy="784147"/>
          </a:xfrm>
          <a:prstGeom prst="rect">
            <a:avLst/>
          </a:prstGeom>
          <a:noFill/>
        </p:spPr>
        <p:txBody>
          <a:bodyPr vert="horz" wrap="square" lIns="0" tIns="0" rIns="0" bIns="0" rtlCol="0" anchor="ctr" anchorCtr="0">
            <a:noAutofit/>
          </a:bodyPr>
          <a:lstStyle/>
          <a:p>
            <a:r>
              <a:rPr lang="en-US" sz="1200" dirty="0"/>
              <a:t>*Note: QA, Consortium, and Accenture collaborate to Achieve Green Light </a:t>
            </a:r>
          </a:p>
        </p:txBody>
      </p:sp>
      <p:sp>
        <p:nvSpPr>
          <p:cNvPr id="46" name="Rectangle 45">
            <a:extLst>
              <a:ext uri="{FF2B5EF4-FFF2-40B4-BE49-F238E27FC236}">
                <a16:creationId xmlns:a16="http://schemas.microsoft.com/office/drawing/2014/main" id="{5A13B21B-2C93-4230-A237-E646C0BE7E01}"/>
              </a:ext>
            </a:extLst>
          </p:cNvPr>
          <p:cNvSpPr/>
          <p:nvPr/>
        </p:nvSpPr>
        <p:spPr>
          <a:xfrm>
            <a:off x="439073" y="1072400"/>
            <a:ext cx="8017711" cy="784148"/>
          </a:xfrm>
          <a:prstGeom prst="rect">
            <a:avLst/>
          </a:prstGeom>
          <a:gradFill>
            <a:gsLst>
              <a:gs pos="0">
                <a:schemeClr val="accent1">
                  <a:tint val="100000"/>
                  <a:shade val="100000"/>
                  <a:satMod val="130000"/>
                  <a:alpha val="1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Quality Assurance (QA) Teams to facilitate* Green Light Meeting and predecessor activities </a:t>
            </a:r>
            <a:endParaRPr lang="en-US" sz="1600" dirty="0">
              <a:solidFill>
                <a:schemeClr val="tx1"/>
              </a:solidFill>
              <a:latin typeface="Century Gothic" panose="020B0502020202020204" pitchFamily="34" charset="0"/>
            </a:endParaRPr>
          </a:p>
        </p:txBody>
      </p:sp>
      <p:sp>
        <p:nvSpPr>
          <p:cNvPr id="14" name="Rectangle: Rounded Corners 13">
            <a:extLst>
              <a:ext uri="{FF2B5EF4-FFF2-40B4-BE49-F238E27FC236}">
                <a16:creationId xmlns:a16="http://schemas.microsoft.com/office/drawing/2014/main" id="{31824529-6F1B-4C9E-A657-030129A6C017}"/>
              </a:ext>
            </a:extLst>
          </p:cNvPr>
          <p:cNvSpPr/>
          <p:nvPr/>
        </p:nvSpPr>
        <p:spPr>
          <a:xfrm>
            <a:off x="2842066" y="2977965"/>
            <a:ext cx="3453155" cy="1078939"/>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Stakeholder Green Light Orientations: </a:t>
            </a:r>
          </a:p>
          <a:p>
            <a:pPr algn="ctr"/>
            <a:r>
              <a:rPr lang="en-US" sz="1400" b="1" dirty="0"/>
              <a:t>Green Light Process 101, Declaration of Roles and Responsibilities</a:t>
            </a:r>
          </a:p>
        </p:txBody>
      </p:sp>
      <p:sp>
        <p:nvSpPr>
          <p:cNvPr id="17" name="Arrow: Right 16">
            <a:extLst>
              <a:ext uri="{FF2B5EF4-FFF2-40B4-BE49-F238E27FC236}">
                <a16:creationId xmlns:a16="http://schemas.microsoft.com/office/drawing/2014/main" id="{6BBD9629-30FD-444A-97D9-0A18D90950C8}"/>
              </a:ext>
            </a:extLst>
          </p:cNvPr>
          <p:cNvSpPr/>
          <p:nvPr/>
        </p:nvSpPr>
        <p:spPr>
          <a:xfrm rot="5400000">
            <a:off x="4443869" y="2753635"/>
            <a:ext cx="249547" cy="190863"/>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180AB1E2-88A7-4C5B-B2F5-555868880B61}"/>
              </a:ext>
            </a:extLst>
          </p:cNvPr>
          <p:cNvSpPr/>
          <p:nvPr/>
        </p:nvSpPr>
        <p:spPr>
          <a:xfrm rot="5400000">
            <a:off x="4443869" y="4078849"/>
            <a:ext cx="249547" cy="190863"/>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8B61F0A0-0782-4D4B-9F0D-6FFDB8E1E587}"/>
              </a:ext>
            </a:extLst>
          </p:cNvPr>
          <p:cNvSpPr/>
          <p:nvPr/>
        </p:nvSpPr>
        <p:spPr>
          <a:xfrm rot="5400000">
            <a:off x="4443869" y="4914102"/>
            <a:ext cx="249547" cy="190863"/>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2954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0FE4A9F-2A3B-438F-888D-60468B14D544}"/>
              </a:ext>
            </a:extLst>
          </p:cNvPr>
          <p:cNvGrpSpPr/>
          <p:nvPr/>
        </p:nvGrpSpPr>
        <p:grpSpPr>
          <a:xfrm>
            <a:off x="4872564" y="1578878"/>
            <a:ext cx="3710313" cy="4040255"/>
            <a:chOff x="4537382" y="3158993"/>
            <a:chExt cx="3341265" cy="1813942"/>
          </a:xfrm>
        </p:grpSpPr>
        <p:sp>
          <p:nvSpPr>
            <p:cNvPr id="15" name="Rectangle: Rounded Corners 14">
              <a:extLst>
                <a:ext uri="{FF2B5EF4-FFF2-40B4-BE49-F238E27FC236}">
                  <a16:creationId xmlns:a16="http://schemas.microsoft.com/office/drawing/2014/main" id="{EE34BD05-23F7-4F1B-A7D1-AD5B12B346D4}"/>
                </a:ext>
              </a:extLst>
            </p:cNvPr>
            <p:cNvSpPr/>
            <p:nvPr/>
          </p:nvSpPr>
          <p:spPr>
            <a:xfrm>
              <a:off x="4537382" y="3158993"/>
              <a:ext cx="3341265" cy="1813942"/>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TLSHAPE_M_cea196527304490d9ac6b9b1f32bfb5e_Title">
              <a:extLst>
                <a:ext uri="{FF2B5EF4-FFF2-40B4-BE49-F238E27FC236}">
                  <a16:creationId xmlns:a16="http://schemas.microsoft.com/office/drawing/2014/main" id="{98DD17F2-B2CA-4F52-B516-4D08570105F6}"/>
                </a:ext>
              </a:extLst>
            </p:cNvPr>
            <p:cNvSpPr txBox="1"/>
            <p:nvPr>
              <p:custDataLst>
                <p:tags r:id="rId5"/>
              </p:custDataLst>
            </p:nvPr>
          </p:nvSpPr>
          <p:spPr>
            <a:xfrm>
              <a:off x="5549803" y="3821613"/>
              <a:ext cx="1951574" cy="334442"/>
            </a:xfrm>
            <a:prstGeom prst="rect">
              <a:avLst/>
            </a:prstGeom>
            <a:noFill/>
          </p:spPr>
          <p:txBody>
            <a:bodyPr vert="horz" wrap="square" lIns="0" tIns="0" rIns="0" bIns="0" rtlCol="0" anchor="ctr" anchorCtr="0">
              <a:noAutofit/>
            </a:bodyPr>
            <a:lstStyle/>
            <a:p>
              <a:pPr algn="ctr"/>
              <a:r>
                <a:rPr lang="en-US" sz="1400" b="1" dirty="0">
                  <a:solidFill>
                    <a:schemeClr val="tx2"/>
                  </a:solidFill>
                  <a:latin typeface="Century Gothic" panose="020B0502020202020204" pitchFamily="34" charset="0"/>
                </a:rPr>
                <a:t>Regional Manager Green Light Orientation</a:t>
              </a:r>
            </a:p>
          </p:txBody>
        </p:sp>
      </p:grpSp>
      <p:sp>
        <p:nvSpPr>
          <p:cNvPr id="20" name="Arrow: Right 19">
            <a:extLst>
              <a:ext uri="{FF2B5EF4-FFF2-40B4-BE49-F238E27FC236}">
                <a16:creationId xmlns:a16="http://schemas.microsoft.com/office/drawing/2014/main" id="{944206EA-DD42-4EA9-A55D-9A8F601960A3}"/>
              </a:ext>
            </a:extLst>
          </p:cNvPr>
          <p:cNvSpPr/>
          <p:nvPr/>
        </p:nvSpPr>
        <p:spPr>
          <a:xfrm>
            <a:off x="2546779" y="4865283"/>
            <a:ext cx="2174908" cy="433394"/>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BBE340FA-B25D-4EBE-B75A-C4C720F9691E}"/>
              </a:ext>
            </a:extLst>
          </p:cNvPr>
          <p:cNvSpPr/>
          <p:nvPr/>
        </p:nvSpPr>
        <p:spPr>
          <a:xfrm>
            <a:off x="2536972" y="4075415"/>
            <a:ext cx="2174908" cy="433394"/>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6EF5595A-984E-411F-9735-578A6B2EF185}"/>
              </a:ext>
            </a:extLst>
          </p:cNvPr>
          <p:cNvSpPr/>
          <p:nvPr/>
        </p:nvSpPr>
        <p:spPr>
          <a:xfrm>
            <a:off x="2523990" y="3300928"/>
            <a:ext cx="2174908" cy="433394"/>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A6547E-5201-4A94-A9FB-64FDB2BA21E7}"/>
              </a:ext>
            </a:extLst>
          </p:cNvPr>
          <p:cNvSpPr>
            <a:spLocks noGrp="1"/>
          </p:cNvSpPr>
          <p:nvPr>
            <p:ph type="title"/>
          </p:nvPr>
        </p:nvSpPr>
        <p:spPr>
          <a:xfrm>
            <a:off x="292260" y="13536"/>
            <a:ext cx="8614634" cy="535392"/>
          </a:xfrm>
        </p:spPr>
        <p:txBody>
          <a:bodyPr/>
          <a:lstStyle/>
          <a:p>
            <a:r>
              <a:rPr lang="en-US" dirty="0"/>
              <a:t>On the Path to Green Light</a:t>
            </a:r>
          </a:p>
        </p:txBody>
      </p:sp>
      <p:sp>
        <p:nvSpPr>
          <p:cNvPr id="3" name="Text Placeholder 2">
            <a:extLst>
              <a:ext uri="{FF2B5EF4-FFF2-40B4-BE49-F238E27FC236}">
                <a16:creationId xmlns:a16="http://schemas.microsoft.com/office/drawing/2014/main" id="{057A9577-AE60-4229-8281-1A336C517DCF}"/>
              </a:ext>
            </a:extLst>
          </p:cNvPr>
          <p:cNvSpPr>
            <a:spLocks noGrp="1"/>
          </p:cNvSpPr>
          <p:nvPr>
            <p:ph type="body" sz="quarter" idx="10"/>
          </p:nvPr>
        </p:nvSpPr>
        <p:spPr>
          <a:xfrm>
            <a:off x="292100" y="549275"/>
            <a:ext cx="8615363" cy="515938"/>
          </a:xfrm>
        </p:spPr>
        <p:txBody>
          <a:bodyPr/>
          <a:lstStyle/>
          <a:p>
            <a:r>
              <a:rPr lang="en-US" dirty="0"/>
              <a:t>Points of Readiness</a:t>
            </a:r>
          </a:p>
        </p:txBody>
      </p:sp>
      <p:sp>
        <p:nvSpPr>
          <p:cNvPr id="23" name="Rectangle: Rounded Corners 22">
            <a:extLst>
              <a:ext uri="{FF2B5EF4-FFF2-40B4-BE49-F238E27FC236}">
                <a16:creationId xmlns:a16="http://schemas.microsoft.com/office/drawing/2014/main" id="{56BCC040-B0AD-4B57-BDC5-A81A6BBFFB21}"/>
              </a:ext>
            </a:extLst>
          </p:cNvPr>
          <p:cNvSpPr/>
          <p:nvPr/>
        </p:nvSpPr>
        <p:spPr>
          <a:xfrm>
            <a:off x="459439" y="3249996"/>
            <a:ext cx="2798064" cy="538568"/>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Monday, September 16, 2019</a:t>
            </a:r>
          </a:p>
        </p:txBody>
      </p:sp>
      <p:sp>
        <p:nvSpPr>
          <p:cNvPr id="26" name="Rectangle: Rounded Corners 25">
            <a:extLst>
              <a:ext uri="{FF2B5EF4-FFF2-40B4-BE49-F238E27FC236}">
                <a16:creationId xmlns:a16="http://schemas.microsoft.com/office/drawing/2014/main" id="{BF31F620-06CC-4459-B57C-F4DA4A4C6CF6}"/>
              </a:ext>
            </a:extLst>
          </p:cNvPr>
          <p:cNvSpPr/>
          <p:nvPr/>
        </p:nvSpPr>
        <p:spPr>
          <a:xfrm>
            <a:off x="454125" y="4010473"/>
            <a:ext cx="2798053" cy="538568"/>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Wednesday, September 18, 2019</a:t>
            </a:r>
          </a:p>
        </p:txBody>
      </p:sp>
      <p:sp>
        <p:nvSpPr>
          <p:cNvPr id="36" name="Rectangle: Rounded Corners 35">
            <a:extLst>
              <a:ext uri="{FF2B5EF4-FFF2-40B4-BE49-F238E27FC236}">
                <a16:creationId xmlns:a16="http://schemas.microsoft.com/office/drawing/2014/main" id="{C0DE2CF3-659B-4A06-ACF4-F8ACD4DE9FFA}"/>
              </a:ext>
            </a:extLst>
          </p:cNvPr>
          <p:cNvSpPr/>
          <p:nvPr/>
        </p:nvSpPr>
        <p:spPr>
          <a:xfrm>
            <a:off x="456226" y="4799875"/>
            <a:ext cx="2795952" cy="538568"/>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Monday, September 23, 2019</a:t>
            </a:r>
          </a:p>
        </p:txBody>
      </p:sp>
      <p:sp>
        <p:nvSpPr>
          <p:cNvPr id="25" name="OTLSHAPE_M_cea196527304490d9ac6b9b1f32bfb5e_Title">
            <a:extLst>
              <a:ext uri="{FF2B5EF4-FFF2-40B4-BE49-F238E27FC236}">
                <a16:creationId xmlns:a16="http://schemas.microsoft.com/office/drawing/2014/main" id="{041D5063-4C1A-465A-9702-DCBA4E0FDBC8}"/>
              </a:ext>
            </a:extLst>
          </p:cNvPr>
          <p:cNvSpPr txBox="1"/>
          <p:nvPr>
            <p:custDataLst>
              <p:tags r:id="rId1"/>
            </p:custDataLst>
          </p:nvPr>
        </p:nvSpPr>
        <p:spPr>
          <a:xfrm>
            <a:off x="5999630" y="4028129"/>
            <a:ext cx="2167128" cy="466681"/>
          </a:xfrm>
          <a:prstGeom prst="rect">
            <a:avLst/>
          </a:prstGeom>
          <a:noFill/>
        </p:spPr>
        <p:txBody>
          <a:bodyPr vert="horz" wrap="square" lIns="0" tIns="0" rIns="0" bIns="0" rtlCol="0" anchor="ctr" anchorCtr="0">
            <a:noAutofit/>
          </a:bodyPr>
          <a:lstStyle/>
          <a:p>
            <a:pPr algn="ctr"/>
            <a:r>
              <a:rPr lang="en-US" sz="1400" b="1" dirty="0">
                <a:solidFill>
                  <a:schemeClr val="tx2"/>
                </a:solidFill>
                <a:latin typeface="Century Gothic" panose="020B0502020202020204" pitchFamily="34" charset="0"/>
              </a:rPr>
              <a:t>LA County Representatives Green Light Orientation</a:t>
            </a:r>
          </a:p>
        </p:txBody>
      </p:sp>
      <p:sp>
        <p:nvSpPr>
          <p:cNvPr id="27" name="OTLSHAPE_M_cea196527304490d9ac6b9b1f32bfb5e_Title">
            <a:extLst>
              <a:ext uri="{FF2B5EF4-FFF2-40B4-BE49-F238E27FC236}">
                <a16:creationId xmlns:a16="http://schemas.microsoft.com/office/drawing/2014/main" id="{415AC899-6AF4-4F89-BE69-218A6D46BA64}"/>
              </a:ext>
            </a:extLst>
          </p:cNvPr>
          <p:cNvSpPr txBox="1"/>
          <p:nvPr>
            <p:custDataLst>
              <p:tags r:id="rId2"/>
            </p:custDataLst>
          </p:nvPr>
        </p:nvSpPr>
        <p:spPr>
          <a:xfrm>
            <a:off x="5999630" y="4803184"/>
            <a:ext cx="2167128" cy="466681"/>
          </a:xfrm>
          <a:prstGeom prst="rect">
            <a:avLst/>
          </a:prstGeom>
          <a:noFill/>
        </p:spPr>
        <p:txBody>
          <a:bodyPr vert="horz" wrap="square" lIns="0" tIns="0" rIns="0" bIns="0" rtlCol="0" anchor="ctr" anchorCtr="0">
            <a:noAutofit/>
          </a:bodyPr>
          <a:lstStyle/>
          <a:p>
            <a:pPr algn="ctr"/>
            <a:r>
              <a:rPr lang="en-US" sz="1400" b="1" dirty="0">
                <a:solidFill>
                  <a:schemeClr val="tx2"/>
                </a:solidFill>
                <a:latin typeface="Century Gothic" panose="020B0502020202020204" pitchFamily="34" charset="0"/>
              </a:rPr>
              <a:t>State Representatives Green Light Orientation</a:t>
            </a:r>
          </a:p>
        </p:txBody>
      </p:sp>
      <p:sp>
        <p:nvSpPr>
          <p:cNvPr id="28" name="Arrow: Right 27">
            <a:extLst>
              <a:ext uri="{FF2B5EF4-FFF2-40B4-BE49-F238E27FC236}">
                <a16:creationId xmlns:a16="http://schemas.microsoft.com/office/drawing/2014/main" id="{A9261C44-39C3-4709-93C2-D0680EF707A4}"/>
              </a:ext>
            </a:extLst>
          </p:cNvPr>
          <p:cNvSpPr/>
          <p:nvPr/>
        </p:nvSpPr>
        <p:spPr>
          <a:xfrm>
            <a:off x="2545539" y="1799345"/>
            <a:ext cx="2174908" cy="433394"/>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3DEFB2DD-CEE3-4F2D-8658-F61ACFD69EF9}"/>
              </a:ext>
            </a:extLst>
          </p:cNvPr>
          <p:cNvSpPr/>
          <p:nvPr/>
        </p:nvSpPr>
        <p:spPr>
          <a:xfrm>
            <a:off x="459439" y="1748413"/>
            <a:ext cx="2798064" cy="538568"/>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Thursday, August 15, 2019</a:t>
            </a:r>
          </a:p>
        </p:txBody>
      </p:sp>
      <p:sp>
        <p:nvSpPr>
          <p:cNvPr id="32" name="OTLSHAPE_M_cea196527304490d9ac6b9b1f32bfb5e_Title">
            <a:extLst>
              <a:ext uri="{FF2B5EF4-FFF2-40B4-BE49-F238E27FC236}">
                <a16:creationId xmlns:a16="http://schemas.microsoft.com/office/drawing/2014/main" id="{99B1E30E-47AC-4FA0-8DA6-46623091405C}"/>
              </a:ext>
            </a:extLst>
          </p:cNvPr>
          <p:cNvSpPr txBox="1"/>
          <p:nvPr>
            <p:custDataLst>
              <p:tags r:id="rId3"/>
            </p:custDataLst>
          </p:nvPr>
        </p:nvSpPr>
        <p:spPr>
          <a:xfrm>
            <a:off x="5998219" y="1772997"/>
            <a:ext cx="2165717" cy="643637"/>
          </a:xfrm>
          <a:prstGeom prst="rect">
            <a:avLst/>
          </a:prstGeom>
          <a:noFill/>
        </p:spPr>
        <p:txBody>
          <a:bodyPr vert="horz" wrap="square" lIns="0" tIns="0" rIns="0" bIns="0" rtlCol="0" anchor="t" anchorCtr="0">
            <a:noAutofit/>
          </a:bodyPr>
          <a:lstStyle/>
          <a:p>
            <a:pPr algn="ctr"/>
            <a:r>
              <a:rPr lang="en-US" sz="1400" b="1" dirty="0">
                <a:solidFill>
                  <a:schemeClr val="tx2"/>
                </a:solidFill>
                <a:latin typeface="Century Gothic" panose="020B0502020202020204" pitchFamily="34" charset="0"/>
              </a:rPr>
              <a:t>PSC Presentation on Cloud Exit Criteria</a:t>
            </a:r>
          </a:p>
        </p:txBody>
      </p:sp>
      <p:sp>
        <p:nvSpPr>
          <p:cNvPr id="35" name="Arrow: Right 34">
            <a:extLst>
              <a:ext uri="{FF2B5EF4-FFF2-40B4-BE49-F238E27FC236}">
                <a16:creationId xmlns:a16="http://schemas.microsoft.com/office/drawing/2014/main" id="{7BD0DCE3-DCCE-4CD4-BB61-5B6A87173CF2}"/>
              </a:ext>
            </a:extLst>
          </p:cNvPr>
          <p:cNvSpPr/>
          <p:nvPr/>
        </p:nvSpPr>
        <p:spPr>
          <a:xfrm>
            <a:off x="2545539" y="2552904"/>
            <a:ext cx="2174908" cy="433394"/>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A7270981-95BB-4988-8808-49B3DA72146B}"/>
              </a:ext>
            </a:extLst>
          </p:cNvPr>
          <p:cNvSpPr/>
          <p:nvPr/>
        </p:nvSpPr>
        <p:spPr>
          <a:xfrm>
            <a:off x="459439" y="2494598"/>
            <a:ext cx="2800684" cy="538568"/>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Tuesday, September 10, 2019</a:t>
            </a:r>
          </a:p>
          <a:p>
            <a:pPr algn="ctr"/>
            <a:r>
              <a:rPr lang="en-US" sz="1400" b="1" dirty="0"/>
              <a:t>(Weekly)</a:t>
            </a:r>
          </a:p>
        </p:txBody>
      </p:sp>
      <p:sp>
        <p:nvSpPr>
          <p:cNvPr id="41" name="OTLSHAPE_M_cea196527304490d9ac6b9b1f32bfb5e_Title">
            <a:extLst>
              <a:ext uri="{FF2B5EF4-FFF2-40B4-BE49-F238E27FC236}">
                <a16:creationId xmlns:a16="http://schemas.microsoft.com/office/drawing/2014/main" id="{2B78153F-1954-4956-BE80-E6525B547CF8}"/>
              </a:ext>
            </a:extLst>
          </p:cNvPr>
          <p:cNvSpPr txBox="1"/>
          <p:nvPr>
            <p:custDataLst>
              <p:tags r:id="rId4"/>
            </p:custDataLst>
          </p:nvPr>
        </p:nvSpPr>
        <p:spPr>
          <a:xfrm>
            <a:off x="5999630" y="2315389"/>
            <a:ext cx="2167128" cy="843163"/>
          </a:xfrm>
          <a:prstGeom prst="rect">
            <a:avLst/>
          </a:prstGeom>
          <a:noFill/>
        </p:spPr>
        <p:txBody>
          <a:bodyPr vert="horz" wrap="square" lIns="0" tIns="0" rIns="0" bIns="0" rtlCol="0" anchor="ctr" anchorCtr="0">
            <a:noAutofit/>
          </a:bodyPr>
          <a:lstStyle/>
          <a:p>
            <a:pPr algn="ctr"/>
            <a:r>
              <a:rPr lang="en-US" sz="1400" b="1" dirty="0">
                <a:solidFill>
                  <a:schemeClr val="tx2"/>
                </a:solidFill>
                <a:latin typeface="Century Gothic"/>
              </a:rPr>
              <a:t>Begin Project Integrated Readiness Status Meetings</a:t>
            </a:r>
            <a:endParaRPr lang="en-US" sz="1400" b="1" dirty="0">
              <a:solidFill>
                <a:schemeClr val="tx2"/>
              </a:solidFill>
              <a:latin typeface="Century Gothic" panose="020B0502020202020204" pitchFamily="34" charset="0"/>
            </a:endParaRPr>
          </a:p>
        </p:txBody>
      </p:sp>
      <p:pic>
        <p:nvPicPr>
          <p:cNvPr id="30" name="Graphic 29" descr="Checkmark">
            <a:extLst>
              <a:ext uri="{FF2B5EF4-FFF2-40B4-BE49-F238E27FC236}">
                <a16:creationId xmlns:a16="http://schemas.microsoft.com/office/drawing/2014/main" id="{4731AC66-DADF-4904-80BB-9F42131BBF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0541" y="1750727"/>
            <a:ext cx="648145" cy="548153"/>
          </a:xfrm>
          <a:prstGeom prst="rect">
            <a:avLst/>
          </a:prstGeom>
        </p:spPr>
      </p:pic>
      <p:pic>
        <p:nvPicPr>
          <p:cNvPr id="31" name="Graphic 30" descr="Checkmark">
            <a:extLst>
              <a:ext uri="{FF2B5EF4-FFF2-40B4-BE49-F238E27FC236}">
                <a16:creationId xmlns:a16="http://schemas.microsoft.com/office/drawing/2014/main" id="{FAF5DD0B-2590-49D8-B2E5-D8C5F1832F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0541" y="2476200"/>
            <a:ext cx="648145" cy="548153"/>
          </a:xfrm>
          <a:prstGeom prst="rect">
            <a:avLst/>
          </a:prstGeom>
        </p:spPr>
      </p:pic>
      <p:pic>
        <p:nvPicPr>
          <p:cNvPr id="39" name="Graphic 38" descr="Checkmark">
            <a:extLst>
              <a:ext uri="{FF2B5EF4-FFF2-40B4-BE49-F238E27FC236}">
                <a16:creationId xmlns:a16="http://schemas.microsoft.com/office/drawing/2014/main" id="{760B7344-D61F-4068-A6AC-F36D2E6AF6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0541" y="3208384"/>
            <a:ext cx="648145" cy="548153"/>
          </a:xfrm>
          <a:prstGeom prst="rect">
            <a:avLst/>
          </a:prstGeom>
        </p:spPr>
      </p:pic>
      <p:pic>
        <p:nvPicPr>
          <p:cNvPr id="40" name="Graphic 39" descr="Checkmark">
            <a:extLst>
              <a:ext uri="{FF2B5EF4-FFF2-40B4-BE49-F238E27FC236}">
                <a16:creationId xmlns:a16="http://schemas.microsoft.com/office/drawing/2014/main" id="{EF2701C3-5047-4823-82DF-1C9EA46A81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0541" y="4005680"/>
            <a:ext cx="648145" cy="548153"/>
          </a:xfrm>
          <a:prstGeom prst="rect">
            <a:avLst/>
          </a:prstGeom>
        </p:spPr>
      </p:pic>
      <p:pic>
        <p:nvPicPr>
          <p:cNvPr id="42" name="Graphic 41" descr="Checkmark">
            <a:extLst>
              <a:ext uri="{FF2B5EF4-FFF2-40B4-BE49-F238E27FC236}">
                <a16:creationId xmlns:a16="http://schemas.microsoft.com/office/drawing/2014/main" id="{3097EAE5-0F95-4732-9C22-2E28F8EDCF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0541" y="4802976"/>
            <a:ext cx="648145" cy="548153"/>
          </a:xfrm>
          <a:prstGeom prst="rect">
            <a:avLst/>
          </a:prstGeom>
        </p:spPr>
      </p:pic>
    </p:spTree>
    <p:extLst>
      <p:ext uri="{BB962C8B-B14F-4D97-AF65-F5344CB8AC3E}">
        <p14:creationId xmlns:p14="http://schemas.microsoft.com/office/powerpoint/2010/main" val="2490081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0FE4A9F-2A3B-438F-888D-60468B14D544}"/>
              </a:ext>
            </a:extLst>
          </p:cNvPr>
          <p:cNvGrpSpPr/>
          <p:nvPr/>
        </p:nvGrpSpPr>
        <p:grpSpPr>
          <a:xfrm>
            <a:off x="4872564" y="1578878"/>
            <a:ext cx="3710313" cy="4040255"/>
            <a:chOff x="4537382" y="3158993"/>
            <a:chExt cx="3341265" cy="1813942"/>
          </a:xfrm>
        </p:grpSpPr>
        <p:sp>
          <p:nvSpPr>
            <p:cNvPr id="15" name="Rectangle: Rounded Corners 14">
              <a:extLst>
                <a:ext uri="{FF2B5EF4-FFF2-40B4-BE49-F238E27FC236}">
                  <a16:creationId xmlns:a16="http://schemas.microsoft.com/office/drawing/2014/main" id="{EE34BD05-23F7-4F1B-A7D1-AD5B12B346D4}"/>
                </a:ext>
              </a:extLst>
            </p:cNvPr>
            <p:cNvSpPr/>
            <p:nvPr/>
          </p:nvSpPr>
          <p:spPr>
            <a:xfrm>
              <a:off x="4537382" y="3158993"/>
              <a:ext cx="3341265" cy="1813942"/>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TLSHAPE_M_cea196527304490d9ac6b9b1f32bfb5e_Title">
              <a:extLst>
                <a:ext uri="{FF2B5EF4-FFF2-40B4-BE49-F238E27FC236}">
                  <a16:creationId xmlns:a16="http://schemas.microsoft.com/office/drawing/2014/main" id="{98DD17F2-B2CA-4F52-B516-4D08570105F6}"/>
                </a:ext>
              </a:extLst>
            </p:cNvPr>
            <p:cNvSpPr txBox="1"/>
            <p:nvPr>
              <p:custDataLst>
                <p:tags r:id="rId5"/>
              </p:custDataLst>
            </p:nvPr>
          </p:nvSpPr>
          <p:spPr>
            <a:xfrm>
              <a:off x="5549803" y="3824128"/>
              <a:ext cx="1951574" cy="334442"/>
            </a:xfrm>
            <a:prstGeom prst="rect">
              <a:avLst/>
            </a:prstGeom>
            <a:noFill/>
          </p:spPr>
          <p:txBody>
            <a:bodyPr vert="horz" wrap="square" lIns="0" tIns="0" rIns="0" bIns="0" rtlCol="0" anchor="ctr" anchorCtr="0">
              <a:noAutofit/>
            </a:bodyPr>
            <a:lstStyle/>
            <a:p>
              <a:pPr algn="ctr"/>
              <a:r>
                <a:rPr lang="en-US" sz="1400" b="1" dirty="0">
                  <a:solidFill>
                    <a:schemeClr val="tx2"/>
                  </a:solidFill>
                  <a:latin typeface="Century Gothic" panose="020B0502020202020204" pitchFamily="34" charset="0"/>
                </a:rPr>
                <a:t>Final Pre-Deployment Green Light Approval</a:t>
              </a:r>
            </a:p>
          </p:txBody>
        </p:sp>
      </p:grpSp>
      <p:sp>
        <p:nvSpPr>
          <p:cNvPr id="20" name="Arrow: Right 19">
            <a:extLst>
              <a:ext uri="{FF2B5EF4-FFF2-40B4-BE49-F238E27FC236}">
                <a16:creationId xmlns:a16="http://schemas.microsoft.com/office/drawing/2014/main" id="{944206EA-DD42-4EA9-A55D-9A8F601960A3}"/>
              </a:ext>
            </a:extLst>
          </p:cNvPr>
          <p:cNvSpPr/>
          <p:nvPr/>
        </p:nvSpPr>
        <p:spPr>
          <a:xfrm>
            <a:off x="2546779" y="4865283"/>
            <a:ext cx="2174908" cy="433394"/>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BBE340FA-B25D-4EBE-B75A-C4C720F9691E}"/>
              </a:ext>
            </a:extLst>
          </p:cNvPr>
          <p:cNvSpPr/>
          <p:nvPr/>
        </p:nvSpPr>
        <p:spPr>
          <a:xfrm>
            <a:off x="2536972" y="4075415"/>
            <a:ext cx="2174908" cy="433394"/>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6EF5595A-984E-411F-9735-578A6B2EF185}"/>
              </a:ext>
            </a:extLst>
          </p:cNvPr>
          <p:cNvSpPr/>
          <p:nvPr/>
        </p:nvSpPr>
        <p:spPr>
          <a:xfrm>
            <a:off x="2523990" y="3300928"/>
            <a:ext cx="2174908" cy="433394"/>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A6547E-5201-4A94-A9FB-64FDB2BA21E7}"/>
              </a:ext>
            </a:extLst>
          </p:cNvPr>
          <p:cNvSpPr>
            <a:spLocks noGrp="1"/>
          </p:cNvSpPr>
          <p:nvPr>
            <p:ph type="title"/>
          </p:nvPr>
        </p:nvSpPr>
        <p:spPr>
          <a:xfrm>
            <a:off x="292260" y="13536"/>
            <a:ext cx="8614634" cy="535392"/>
          </a:xfrm>
        </p:spPr>
        <p:txBody>
          <a:bodyPr/>
          <a:lstStyle/>
          <a:p>
            <a:r>
              <a:rPr lang="en-US" dirty="0"/>
              <a:t>On the Path to Green Light</a:t>
            </a:r>
          </a:p>
        </p:txBody>
      </p:sp>
      <p:sp>
        <p:nvSpPr>
          <p:cNvPr id="3" name="Text Placeholder 2">
            <a:extLst>
              <a:ext uri="{FF2B5EF4-FFF2-40B4-BE49-F238E27FC236}">
                <a16:creationId xmlns:a16="http://schemas.microsoft.com/office/drawing/2014/main" id="{057A9577-AE60-4229-8281-1A336C517DCF}"/>
              </a:ext>
            </a:extLst>
          </p:cNvPr>
          <p:cNvSpPr>
            <a:spLocks noGrp="1"/>
          </p:cNvSpPr>
          <p:nvPr>
            <p:ph type="body" sz="quarter" idx="10"/>
          </p:nvPr>
        </p:nvSpPr>
        <p:spPr>
          <a:xfrm>
            <a:off x="292100" y="549275"/>
            <a:ext cx="8615363" cy="515938"/>
          </a:xfrm>
        </p:spPr>
        <p:txBody>
          <a:bodyPr/>
          <a:lstStyle/>
          <a:p>
            <a:r>
              <a:rPr lang="en-US" dirty="0"/>
              <a:t>Points of Readiness &amp; Approval</a:t>
            </a:r>
          </a:p>
        </p:txBody>
      </p:sp>
      <p:sp>
        <p:nvSpPr>
          <p:cNvPr id="23" name="Rectangle: Rounded Corners 22">
            <a:extLst>
              <a:ext uri="{FF2B5EF4-FFF2-40B4-BE49-F238E27FC236}">
                <a16:creationId xmlns:a16="http://schemas.microsoft.com/office/drawing/2014/main" id="{56BCC040-B0AD-4B57-BDC5-A81A6BBFFB21}"/>
              </a:ext>
            </a:extLst>
          </p:cNvPr>
          <p:cNvSpPr/>
          <p:nvPr/>
        </p:nvSpPr>
        <p:spPr>
          <a:xfrm>
            <a:off x="459439" y="3249996"/>
            <a:ext cx="2798064" cy="538568"/>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Friday, October 11, 2019</a:t>
            </a:r>
          </a:p>
        </p:txBody>
      </p:sp>
      <p:sp>
        <p:nvSpPr>
          <p:cNvPr id="26" name="Rectangle: Rounded Corners 25">
            <a:extLst>
              <a:ext uri="{FF2B5EF4-FFF2-40B4-BE49-F238E27FC236}">
                <a16:creationId xmlns:a16="http://schemas.microsoft.com/office/drawing/2014/main" id="{BF31F620-06CC-4459-B57C-F4DA4A4C6CF6}"/>
              </a:ext>
            </a:extLst>
          </p:cNvPr>
          <p:cNvSpPr/>
          <p:nvPr/>
        </p:nvSpPr>
        <p:spPr>
          <a:xfrm>
            <a:off x="454125" y="4010473"/>
            <a:ext cx="2798053" cy="538568"/>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Saturday, October 12, 2019</a:t>
            </a:r>
          </a:p>
        </p:txBody>
      </p:sp>
      <p:sp>
        <p:nvSpPr>
          <p:cNvPr id="36" name="Rectangle: Rounded Corners 35">
            <a:extLst>
              <a:ext uri="{FF2B5EF4-FFF2-40B4-BE49-F238E27FC236}">
                <a16:creationId xmlns:a16="http://schemas.microsoft.com/office/drawing/2014/main" id="{C0DE2CF3-659B-4A06-ACF4-F8ACD4DE9FFA}"/>
              </a:ext>
            </a:extLst>
          </p:cNvPr>
          <p:cNvSpPr/>
          <p:nvPr/>
        </p:nvSpPr>
        <p:spPr>
          <a:xfrm>
            <a:off x="456226" y="4799875"/>
            <a:ext cx="2795952" cy="538568"/>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Sunday, October 13, 2019</a:t>
            </a:r>
          </a:p>
        </p:txBody>
      </p:sp>
      <p:sp>
        <p:nvSpPr>
          <p:cNvPr id="25" name="OTLSHAPE_M_cea196527304490d9ac6b9b1f32bfb5e_Title">
            <a:extLst>
              <a:ext uri="{FF2B5EF4-FFF2-40B4-BE49-F238E27FC236}">
                <a16:creationId xmlns:a16="http://schemas.microsoft.com/office/drawing/2014/main" id="{041D5063-4C1A-465A-9702-DCBA4E0FDBC8}"/>
              </a:ext>
            </a:extLst>
          </p:cNvPr>
          <p:cNvSpPr txBox="1"/>
          <p:nvPr>
            <p:custDataLst>
              <p:tags r:id="rId1"/>
            </p:custDataLst>
          </p:nvPr>
        </p:nvSpPr>
        <p:spPr>
          <a:xfrm>
            <a:off x="5999630" y="4028129"/>
            <a:ext cx="2167128" cy="466681"/>
          </a:xfrm>
          <a:prstGeom prst="rect">
            <a:avLst/>
          </a:prstGeom>
          <a:noFill/>
        </p:spPr>
        <p:txBody>
          <a:bodyPr vert="horz" wrap="square" lIns="0" tIns="0" rIns="0" bIns="0" rtlCol="0" anchor="ctr" anchorCtr="0">
            <a:noAutofit/>
          </a:bodyPr>
          <a:lstStyle/>
          <a:p>
            <a:pPr algn="ctr"/>
            <a:r>
              <a:rPr lang="en-US" sz="1400" b="1" dirty="0">
                <a:solidFill>
                  <a:schemeClr val="tx2"/>
                </a:solidFill>
                <a:latin typeface="Century Gothic" panose="020B0502020202020204" pitchFamily="34" charset="0"/>
              </a:rPr>
              <a:t>Deployment Activities – Primary Assessment</a:t>
            </a:r>
          </a:p>
        </p:txBody>
      </p:sp>
      <p:sp>
        <p:nvSpPr>
          <p:cNvPr id="27" name="OTLSHAPE_M_cea196527304490d9ac6b9b1f32bfb5e_Title">
            <a:extLst>
              <a:ext uri="{FF2B5EF4-FFF2-40B4-BE49-F238E27FC236}">
                <a16:creationId xmlns:a16="http://schemas.microsoft.com/office/drawing/2014/main" id="{415AC899-6AF4-4F89-BE69-218A6D46BA64}"/>
              </a:ext>
            </a:extLst>
          </p:cNvPr>
          <p:cNvSpPr txBox="1"/>
          <p:nvPr>
            <p:custDataLst>
              <p:tags r:id="rId2"/>
            </p:custDataLst>
          </p:nvPr>
        </p:nvSpPr>
        <p:spPr>
          <a:xfrm>
            <a:off x="5999630" y="4803184"/>
            <a:ext cx="2167128" cy="466681"/>
          </a:xfrm>
          <a:prstGeom prst="rect">
            <a:avLst/>
          </a:prstGeom>
          <a:noFill/>
        </p:spPr>
        <p:txBody>
          <a:bodyPr vert="horz" wrap="square" lIns="0" tIns="0" rIns="0" bIns="0" rtlCol="0" anchor="ctr" anchorCtr="0">
            <a:noAutofit/>
          </a:bodyPr>
          <a:lstStyle/>
          <a:p>
            <a:pPr algn="ctr"/>
            <a:r>
              <a:rPr lang="en-US" sz="1400" b="1" dirty="0">
                <a:solidFill>
                  <a:schemeClr val="tx2"/>
                </a:solidFill>
                <a:latin typeface="Century Gothic" panose="020B0502020202020204" pitchFamily="34" charset="0"/>
              </a:rPr>
              <a:t>Deployment Activities – Secondary Assessment</a:t>
            </a:r>
          </a:p>
        </p:txBody>
      </p:sp>
      <p:sp>
        <p:nvSpPr>
          <p:cNvPr id="28" name="Arrow: Right 27">
            <a:extLst>
              <a:ext uri="{FF2B5EF4-FFF2-40B4-BE49-F238E27FC236}">
                <a16:creationId xmlns:a16="http://schemas.microsoft.com/office/drawing/2014/main" id="{A9261C44-39C3-4709-93C2-D0680EF707A4}"/>
              </a:ext>
            </a:extLst>
          </p:cNvPr>
          <p:cNvSpPr/>
          <p:nvPr/>
        </p:nvSpPr>
        <p:spPr>
          <a:xfrm>
            <a:off x="2545539" y="1799345"/>
            <a:ext cx="2174908" cy="433394"/>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3DEFB2DD-CEE3-4F2D-8658-F61ACFD69EF9}"/>
              </a:ext>
            </a:extLst>
          </p:cNvPr>
          <p:cNvSpPr/>
          <p:nvPr/>
        </p:nvSpPr>
        <p:spPr>
          <a:xfrm>
            <a:off x="459439" y="1748413"/>
            <a:ext cx="2798064" cy="538568"/>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Wednesday, October 2, 2019</a:t>
            </a:r>
          </a:p>
        </p:txBody>
      </p:sp>
      <p:sp>
        <p:nvSpPr>
          <p:cNvPr id="32" name="OTLSHAPE_M_cea196527304490d9ac6b9b1f32bfb5e_Title">
            <a:extLst>
              <a:ext uri="{FF2B5EF4-FFF2-40B4-BE49-F238E27FC236}">
                <a16:creationId xmlns:a16="http://schemas.microsoft.com/office/drawing/2014/main" id="{99B1E30E-47AC-4FA0-8DA6-46623091405C}"/>
              </a:ext>
            </a:extLst>
          </p:cNvPr>
          <p:cNvSpPr txBox="1"/>
          <p:nvPr>
            <p:custDataLst>
              <p:tags r:id="rId3"/>
            </p:custDataLst>
          </p:nvPr>
        </p:nvSpPr>
        <p:spPr>
          <a:xfrm>
            <a:off x="5998219" y="1850961"/>
            <a:ext cx="2165717" cy="643637"/>
          </a:xfrm>
          <a:prstGeom prst="rect">
            <a:avLst/>
          </a:prstGeom>
          <a:noFill/>
        </p:spPr>
        <p:txBody>
          <a:bodyPr vert="horz" wrap="square" lIns="0" tIns="0" rIns="0" bIns="0" rtlCol="0" anchor="t" anchorCtr="0">
            <a:noAutofit/>
          </a:bodyPr>
          <a:lstStyle/>
          <a:p>
            <a:pPr algn="ctr"/>
            <a:r>
              <a:rPr lang="en-US" sz="1400" b="1" dirty="0">
                <a:solidFill>
                  <a:schemeClr val="tx2"/>
                </a:solidFill>
                <a:latin typeface="Century Gothic" panose="020B0502020202020204" pitchFamily="34" charset="0"/>
              </a:rPr>
              <a:t>Pre-Green Light Meeting</a:t>
            </a:r>
          </a:p>
        </p:txBody>
      </p:sp>
      <p:sp>
        <p:nvSpPr>
          <p:cNvPr id="35" name="Arrow: Right 34">
            <a:extLst>
              <a:ext uri="{FF2B5EF4-FFF2-40B4-BE49-F238E27FC236}">
                <a16:creationId xmlns:a16="http://schemas.microsoft.com/office/drawing/2014/main" id="{7BD0DCE3-DCCE-4CD4-BB61-5B6A87173CF2}"/>
              </a:ext>
            </a:extLst>
          </p:cNvPr>
          <p:cNvSpPr/>
          <p:nvPr/>
        </p:nvSpPr>
        <p:spPr>
          <a:xfrm>
            <a:off x="2545539" y="2552904"/>
            <a:ext cx="2174908" cy="433394"/>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A7270981-95BB-4988-8808-49B3DA72146B}"/>
              </a:ext>
            </a:extLst>
          </p:cNvPr>
          <p:cNvSpPr/>
          <p:nvPr/>
        </p:nvSpPr>
        <p:spPr>
          <a:xfrm>
            <a:off x="459439" y="2494598"/>
            <a:ext cx="2800684" cy="538568"/>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Wednesday, October 9, 2019</a:t>
            </a:r>
          </a:p>
        </p:txBody>
      </p:sp>
      <p:sp>
        <p:nvSpPr>
          <p:cNvPr id="41" name="OTLSHAPE_M_cea196527304490d9ac6b9b1f32bfb5e_Title">
            <a:extLst>
              <a:ext uri="{FF2B5EF4-FFF2-40B4-BE49-F238E27FC236}">
                <a16:creationId xmlns:a16="http://schemas.microsoft.com/office/drawing/2014/main" id="{2B78153F-1954-4956-BE80-E6525B547CF8}"/>
              </a:ext>
            </a:extLst>
          </p:cNvPr>
          <p:cNvSpPr txBox="1"/>
          <p:nvPr>
            <p:custDataLst>
              <p:tags r:id="rId4"/>
            </p:custDataLst>
          </p:nvPr>
        </p:nvSpPr>
        <p:spPr>
          <a:xfrm>
            <a:off x="5999630" y="2261901"/>
            <a:ext cx="2167128" cy="843163"/>
          </a:xfrm>
          <a:prstGeom prst="rect">
            <a:avLst/>
          </a:prstGeom>
          <a:noFill/>
        </p:spPr>
        <p:txBody>
          <a:bodyPr vert="horz" wrap="square" lIns="0" tIns="0" rIns="0" bIns="0" rtlCol="0" anchor="ctr" anchorCtr="0">
            <a:noAutofit/>
          </a:bodyPr>
          <a:lstStyle/>
          <a:p>
            <a:pPr algn="ctr"/>
            <a:r>
              <a:rPr lang="en-US" sz="1400" b="1" dirty="0">
                <a:solidFill>
                  <a:schemeClr val="tx2"/>
                </a:solidFill>
                <a:latin typeface="Century Gothic" panose="020B0502020202020204" pitchFamily="34" charset="0"/>
              </a:rPr>
              <a:t>Green Light Meeting</a:t>
            </a:r>
          </a:p>
        </p:txBody>
      </p:sp>
      <p:pic>
        <p:nvPicPr>
          <p:cNvPr id="30" name="Graphic 29" descr="Checkmark">
            <a:extLst>
              <a:ext uri="{FF2B5EF4-FFF2-40B4-BE49-F238E27FC236}">
                <a16:creationId xmlns:a16="http://schemas.microsoft.com/office/drawing/2014/main" id="{4731AC66-DADF-4904-80BB-9F42131BBF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0541" y="1750727"/>
            <a:ext cx="648145" cy="548153"/>
          </a:xfrm>
          <a:prstGeom prst="rect">
            <a:avLst/>
          </a:prstGeom>
        </p:spPr>
      </p:pic>
      <p:pic>
        <p:nvPicPr>
          <p:cNvPr id="31" name="Graphic 30" descr="Checkmark">
            <a:extLst>
              <a:ext uri="{FF2B5EF4-FFF2-40B4-BE49-F238E27FC236}">
                <a16:creationId xmlns:a16="http://schemas.microsoft.com/office/drawing/2014/main" id="{FAF5DD0B-2590-49D8-B2E5-D8C5F1832F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0541" y="2476200"/>
            <a:ext cx="648145" cy="548153"/>
          </a:xfrm>
          <a:prstGeom prst="rect">
            <a:avLst/>
          </a:prstGeom>
        </p:spPr>
      </p:pic>
      <p:pic>
        <p:nvPicPr>
          <p:cNvPr id="39" name="Graphic 38" descr="Checkmark">
            <a:extLst>
              <a:ext uri="{FF2B5EF4-FFF2-40B4-BE49-F238E27FC236}">
                <a16:creationId xmlns:a16="http://schemas.microsoft.com/office/drawing/2014/main" id="{760B7344-D61F-4068-A6AC-F36D2E6AF6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0541" y="3208384"/>
            <a:ext cx="648145" cy="548153"/>
          </a:xfrm>
          <a:prstGeom prst="rect">
            <a:avLst/>
          </a:prstGeom>
        </p:spPr>
      </p:pic>
      <p:pic>
        <p:nvPicPr>
          <p:cNvPr id="40" name="Graphic 39" descr="Checkmark">
            <a:extLst>
              <a:ext uri="{FF2B5EF4-FFF2-40B4-BE49-F238E27FC236}">
                <a16:creationId xmlns:a16="http://schemas.microsoft.com/office/drawing/2014/main" id="{EF2701C3-5047-4823-82DF-1C9EA46A81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0541" y="4005680"/>
            <a:ext cx="648145" cy="548153"/>
          </a:xfrm>
          <a:prstGeom prst="rect">
            <a:avLst/>
          </a:prstGeom>
        </p:spPr>
      </p:pic>
      <p:pic>
        <p:nvPicPr>
          <p:cNvPr id="42" name="Graphic 41" descr="Checkmark">
            <a:extLst>
              <a:ext uri="{FF2B5EF4-FFF2-40B4-BE49-F238E27FC236}">
                <a16:creationId xmlns:a16="http://schemas.microsoft.com/office/drawing/2014/main" id="{3097EAE5-0F95-4732-9C22-2E28F8EDCF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0541" y="4802976"/>
            <a:ext cx="648145" cy="548153"/>
          </a:xfrm>
          <a:prstGeom prst="rect">
            <a:avLst/>
          </a:prstGeom>
        </p:spPr>
      </p:pic>
    </p:spTree>
    <p:extLst>
      <p:ext uri="{BB962C8B-B14F-4D97-AF65-F5344CB8AC3E}">
        <p14:creationId xmlns:p14="http://schemas.microsoft.com/office/powerpoint/2010/main" val="2015595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0FE4A9F-2A3B-438F-888D-60468B14D544}"/>
              </a:ext>
            </a:extLst>
          </p:cNvPr>
          <p:cNvGrpSpPr/>
          <p:nvPr/>
        </p:nvGrpSpPr>
        <p:grpSpPr>
          <a:xfrm>
            <a:off x="5183020" y="3908880"/>
            <a:ext cx="3341265" cy="968011"/>
            <a:chOff x="4698037" y="3479858"/>
            <a:chExt cx="3341265" cy="968011"/>
          </a:xfrm>
        </p:grpSpPr>
        <p:sp>
          <p:nvSpPr>
            <p:cNvPr id="15" name="Rectangle: Rounded Corners 14">
              <a:extLst>
                <a:ext uri="{FF2B5EF4-FFF2-40B4-BE49-F238E27FC236}">
                  <a16:creationId xmlns:a16="http://schemas.microsoft.com/office/drawing/2014/main" id="{EE34BD05-23F7-4F1B-A7D1-AD5B12B346D4}"/>
                </a:ext>
              </a:extLst>
            </p:cNvPr>
            <p:cNvSpPr/>
            <p:nvPr/>
          </p:nvSpPr>
          <p:spPr>
            <a:xfrm>
              <a:off x="4698037" y="3479858"/>
              <a:ext cx="3341265" cy="968011"/>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Graphic 12" descr="Checkmark">
              <a:extLst>
                <a:ext uri="{FF2B5EF4-FFF2-40B4-BE49-F238E27FC236}">
                  <a16:creationId xmlns:a16="http://schemas.microsoft.com/office/drawing/2014/main" id="{26C84600-A4DB-40D9-991E-7CD8458D50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3811" y="3721423"/>
              <a:ext cx="457200" cy="457200"/>
            </a:xfrm>
            <a:prstGeom prst="rect">
              <a:avLst/>
            </a:prstGeom>
          </p:spPr>
        </p:pic>
        <p:sp>
          <p:nvSpPr>
            <p:cNvPr id="43" name="OTLSHAPE_M_cea196527304490d9ac6b9b1f32bfb5e_Title">
              <a:extLst>
                <a:ext uri="{FF2B5EF4-FFF2-40B4-BE49-F238E27FC236}">
                  <a16:creationId xmlns:a16="http://schemas.microsoft.com/office/drawing/2014/main" id="{98DD17F2-B2CA-4F52-B516-4D08570105F6}"/>
                </a:ext>
              </a:extLst>
            </p:cNvPr>
            <p:cNvSpPr txBox="1"/>
            <p:nvPr>
              <p:custDataLst>
                <p:tags r:id="rId1"/>
              </p:custDataLst>
            </p:nvPr>
          </p:nvSpPr>
          <p:spPr>
            <a:xfrm>
              <a:off x="5698855" y="3775297"/>
              <a:ext cx="1886213" cy="334442"/>
            </a:xfrm>
            <a:prstGeom prst="rect">
              <a:avLst/>
            </a:prstGeom>
            <a:noFill/>
          </p:spPr>
          <p:txBody>
            <a:bodyPr vert="horz" wrap="square" lIns="0" tIns="0" rIns="0" bIns="0" rtlCol="0" anchor="ctr" anchorCtr="0">
              <a:noAutofit/>
            </a:bodyPr>
            <a:lstStyle/>
            <a:p>
              <a:pPr algn="ctr"/>
              <a:r>
                <a:rPr lang="en-US" sz="1400" b="1" dirty="0">
                  <a:solidFill>
                    <a:schemeClr val="tx2"/>
                  </a:solidFill>
                  <a:latin typeface="Century Gothic" panose="020B0502020202020204" pitchFamily="34" charset="0"/>
                </a:rPr>
                <a:t>Approval</a:t>
              </a:r>
            </a:p>
          </p:txBody>
        </p:sp>
      </p:grpSp>
      <p:sp>
        <p:nvSpPr>
          <p:cNvPr id="7" name="Arrow: Right 6">
            <a:extLst>
              <a:ext uri="{FF2B5EF4-FFF2-40B4-BE49-F238E27FC236}">
                <a16:creationId xmlns:a16="http://schemas.microsoft.com/office/drawing/2014/main" id="{6EF5595A-984E-411F-9735-578A6B2EF185}"/>
              </a:ext>
            </a:extLst>
          </p:cNvPr>
          <p:cNvSpPr/>
          <p:nvPr/>
        </p:nvSpPr>
        <p:spPr>
          <a:xfrm>
            <a:off x="3338178" y="2838406"/>
            <a:ext cx="1844842" cy="3108960"/>
          </a:xfrm>
          <a:prstGeom prst="rightArrow">
            <a:avLst>
              <a:gd name="adj1" fmla="val 7842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A6547E-5201-4A94-A9FB-64FDB2BA21E7}"/>
              </a:ext>
            </a:extLst>
          </p:cNvPr>
          <p:cNvSpPr>
            <a:spLocks noGrp="1"/>
          </p:cNvSpPr>
          <p:nvPr>
            <p:ph type="title"/>
          </p:nvPr>
        </p:nvSpPr>
        <p:spPr>
          <a:xfrm>
            <a:off x="292260" y="13536"/>
            <a:ext cx="8614634" cy="535392"/>
          </a:xfrm>
        </p:spPr>
        <p:txBody>
          <a:bodyPr/>
          <a:lstStyle/>
          <a:p>
            <a:r>
              <a:rPr lang="en-US" dirty="0"/>
              <a:t>Green Light</a:t>
            </a:r>
          </a:p>
        </p:txBody>
      </p:sp>
      <p:sp>
        <p:nvSpPr>
          <p:cNvPr id="3" name="Text Placeholder 2">
            <a:extLst>
              <a:ext uri="{FF2B5EF4-FFF2-40B4-BE49-F238E27FC236}">
                <a16:creationId xmlns:a16="http://schemas.microsoft.com/office/drawing/2014/main" id="{057A9577-AE60-4229-8281-1A336C517DCF}"/>
              </a:ext>
            </a:extLst>
          </p:cNvPr>
          <p:cNvSpPr>
            <a:spLocks noGrp="1"/>
          </p:cNvSpPr>
          <p:nvPr>
            <p:ph type="body" sz="quarter" idx="10"/>
          </p:nvPr>
        </p:nvSpPr>
        <p:spPr>
          <a:xfrm>
            <a:off x="292100" y="549275"/>
            <a:ext cx="8615363" cy="515938"/>
          </a:xfrm>
        </p:spPr>
        <p:txBody>
          <a:bodyPr/>
          <a:lstStyle/>
          <a:p>
            <a:r>
              <a:rPr lang="en-US" dirty="0"/>
              <a:t>Inputs and Approvals</a:t>
            </a:r>
          </a:p>
        </p:txBody>
      </p:sp>
      <p:sp>
        <p:nvSpPr>
          <p:cNvPr id="23" name="Rectangle: Rounded Corners 22">
            <a:extLst>
              <a:ext uri="{FF2B5EF4-FFF2-40B4-BE49-F238E27FC236}">
                <a16:creationId xmlns:a16="http://schemas.microsoft.com/office/drawing/2014/main" id="{56BCC040-B0AD-4B57-BDC5-A81A6BBFFB21}"/>
              </a:ext>
            </a:extLst>
          </p:cNvPr>
          <p:cNvSpPr/>
          <p:nvPr/>
        </p:nvSpPr>
        <p:spPr>
          <a:xfrm>
            <a:off x="510558" y="3656049"/>
            <a:ext cx="3046392" cy="1488684"/>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Integrated Readiness: Exit Criteria Met for all Test Phases, County, Interface Partner, and Operational Readiness Confirmed, Cutover Plan, etc.</a:t>
            </a:r>
          </a:p>
        </p:txBody>
      </p:sp>
      <p:sp>
        <p:nvSpPr>
          <p:cNvPr id="26" name="Rectangle: Rounded Corners 25">
            <a:extLst>
              <a:ext uri="{FF2B5EF4-FFF2-40B4-BE49-F238E27FC236}">
                <a16:creationId xmlns:a16="http://schemas.microsoft.com/office/drawing/2014/main" id="{BF31F620-06CC-4459-B57C-F4DA4A4C6CF6}"/>
              </a:ext>
            </a:extLst>
          </p:cNvPr>
          <p:cNvSpPr/>
          <p:nvPr/>
        </p:nvSpPr>
        <p:spPr>
          <a:xfrm>
            <a:off x="548773" y="2866789"/>
            <a:ext cx="3008178" cy="688157"/>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Pass rates per SCR</a:t>
            </a:r>
          </a:p>
        </p:txBody>
      </p:sp>
      <p:sp>
        <p:nvSpPr>
          <p:cNvPr id="40" name="Rectangle: Rounded Corners 39">
            <a:extLst>
              <a:ext uri="{FF2B5EF4-FFF2-40B4-BE49-F238E27FC236}">
                <a16:creationId xmlns:a16="http://schemas.microsoft.com/office/drawing/2014/main" id="{FAA4018A-E87C-4636-BDCD-F9A75D1EB11F}"/>
              </a:ext>
            </a:extLst>
          </p:cNvPr>
          <p:cNvSpPr/>
          <p:nvPr/>
        </p:nvSpPr>
        <p:spPr>
          <a:xfrm>
            <a:off x="548774" y="5287592"/>
            <a:ext cx="3008178" cy="688157"/>
          </a:xfrm>
          <a:prstGeom prst="roundRect">
            <a:avLst/>
          </a:prstGeom>
          <a:solidFill>
            <a:schemeClr val="tx2">
              <a:lumMod val="7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Deployment Checklist and Schedule</a:t>
            </a:r>
          </a:p>
        </p:txBody>
      </p:sp>
      <p:pic>
        <p:nvPicPr>
          <p:cNvPr id="5" name="Graphic 4" descr="Lightbulb and gear">
            <a:extLst>
              <a:ext uri="{FF2B5EF4-FFF2-40B4-BE49-F238E27FC236}">
                <a16:creationId xmlns:a16="http://schemas.microsoft.com/office/drawing/2014/main" id="{6934EB90-3F21-45C7-A1CD-3867C3C0C0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4570" y="2494877"/>
            <a:ext cx="1343612" cy="1343612"/>
          </a:xfrm>
          <a:prstGeom prst="rect">
            <a:avLst/>
          </a:prstGeom>
        </p:spPr>
      </p:pic>
      <p:sp>
        <p:nvSpPr>
          <p:cNvPr id="46" name="Rectangle 45">
            <a:extLst>
              <a:ext uri="{FF2B5EF4-FFF2-40B4-BE49-F238E27FC236}">
                <a16:creationId xmlns:a16="http://schemas.microsoft.com/office/drawing/2014/main" id="{5A13B21B-2C93-4230-A237-E646C0BE7E01}"/>
              </a:ext>
            </a:extLst>
          </p:cNvPr>
          <p:cNvSpPr/>
          <p:nvPr/>
        </p:nvSpPr>
        <p:spPr>
          <a:xfrm>
            <a:off x="506574" y="1501191"/>
            <a:ext cx="8017711" cy="784148"/>
          </a:xfrm>
          <a:prstGeom prst="rect">
            <a:avLst/>
          </a:prstGeom>
          <a:gradFill>
            <a:gsLst>
              <a:gs pos="0">
                <a:schemeClr val="accent1">
                  <a:tint val="100000"/>
                  <a:shade val="100000"/>
                  <a:satMod val="130000"/>
                  <a:alpha val="1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Quality Assurance (QA) Teams to facilitate Pre-Green Light and Green Light Meetings with the following inputs:</a:t>
            </a:r>
            <a:endParaRPr lang="en-US" sz="1600" strike="sngStrike"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50211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547E-5201-4A94-A9FB-64FDB2BA21E7}"/>
              </a:ext>
            </a:extLst>
          </p:cNvPr>
          <p:cNvSpPr>
            <a:spLocks noGrp="1"/>
          </p:cNvSpPr>
          <p:nvPr>
            <p:ph type="title"/>
          </p:nvPr>
        </p:nvSpPr>
        <p:spPr>
          <a:xfrm>
            <a:off x="292260" y="13536"/>
            <a:ext cx="8614634" cy="535392"/>
          </a:xfrm>
        </p:spPr>
        <p:txBody>
          <a:bodyPr/>
          <a:lstStyle/>
          <a:p>
            <a:r>
              <a:rPr lang="en-US" dirty="0"/>
              <a:t>Cutover to AWS</a:t>
            </a:r>
          </a:p>
        </p:txBody>
      </p:sp>
      <p:sp>
        <p:nvSpPr>
          <p:cNvPr id="3" name="Text Placeholder 2">
            <a:extLst>
              <a:ext uri="{FF2B5EF4-FFF2-40B4-BE49-F238E27FC236}">
                <a16:creationId xmlns:a16="http://schemas.microsoft.com/office/drawing/2014/main" id="{057A9577-AE60-4229-8281-1A336C517DCF}"/>
              </a:ext>
            </a:extLst>
          </p:cNvPr>
          <p:cNvSpPr>
            <a:spLocks noGrp="1"/>
          </p:cNvSpPr>
          <p:nvPr>
            <p:ph type="body" sz="quarter" idx="10"/>
          </p:nvPr>
        </p:nvSpPr>
        <p:spPr>
          <a:xfrm>
            <a:off x="292100" y="549275"/>
            <a:ext cx="8615363" cy="515938"/>
          </a:xfrm>
        </p:spPr>
        <p:txBody>
          <a:bodyPr/>
          <a:lstStyle/>
          <a:p>
            <a:r>
              <a:rPr lang="en-US" dirty="0"/>
              <a:t>Deployment Checklist &amp; Communication Activities</a:t>
            </a:r>
          </a:p>
        </p:txBody>
      </p:sp>
      <p:grpSp>
        <p:nvGrpSpPr>
          <p:cNvPr id="32" name="Group 31">
            <a:extLst>
              <a:ext uri="{FF2B5EF4-FFF2-40B4-BE49-F238E27FC236}">
                <a16:creationId xmlns:a16="http://schemas.microsoft.com/office/drawing/2014/main" id="{E4AAD053-4D0C-4F84-95F5-116E831773BC}"/>
              </a:ext>
            </a:extLst>
          </p:cNvPr>
          <p:cNvGrpSpPr/>
          <p:nvPr/>
        </p:nvGrpSpPr>
        <p:grpSpPr>
          <a:xfrm>
            <a:off x="565265" y="3124968"/>
            <a:ext cx="2598098" cy="584775"/>
            <a:chOff x="6613358" y="1631811"/>
            <a:chExt cx="2649417" cy="735837"/>
          </a:xfrm>
        </p:grpSpPr>
        <p:sp>
          <p:nvSpPr>
            <p:cNvPr id="10" name="Rectangle: Rounded Corners 9">
              <a:extLst>
                <a:ext uri="{FF2B5EF4-FFF2-40B4-BE49-F238E27FC236}">
                  <a16:creationId xmlns:a16="http://schemas.microsoft.com/office/drawing/2014/main" id="{9B206EB9-0427-41D2-8EEC-6C0EE9E8F52F}"/>
                </a:ext>
              </a:extLst>
            </p:cNvPr>
            <p:cNvSpPr/>
            <p:nvPr/>
          </p:nvSpPr>
          <p:spPr>
            <a:xfrm>
              <a:off x="6613358" y="1689184"/>
              <a:ext cx="2557426" cy="609748"/>
            </a:xfrm>
            <a:prstGeom prst="roundRect">
              <a:avLst/>
            </a:prstGeom>
            <a:solidFill>
              <a:schemeClr val="bg1">
                <a:lumMod val="9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Graphic 7" descr="Stopwatch">
              <a:extLst>
                <a:ext uri="{FF2B5EF4-FFF2-40B4-BE49-F238E27FC236}">
                  <a16:creationId xmlns:a16="http://schemas.microsoft.com/office/drawing/2014/main" id="{D6AD331D-F652-41D9-9BBF-2F51D7271D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13359" y="1705622"/>
              <a:ext cx="585193" cy="633662"/>
            </a:xfrm>
            <a:prstGeom prst="rect">
              <a:avLst/>
            </a:prstGeom>
          </p:spPr>
        </p:pic>
        <p:sp>
          <p:nvSpPr>
            <p:cNvPr id="9" name="TextBox 8">
              <a:extLst>
                <a:ext uri="{FF2B5EF4-FFF2-40B4-BE49-F238E27FC236}">
                  <a16:creationId xmlns:a16="http://schemas.microsoft.com/office/drawing/2014/main" id="{F3BA62CF-E178-4FFE-8D7D-D98EB334B9F4}"/>
                </a:ext>
              </a:extLst>
            </p:cNvPr>
            <p:cNvSpPr txBox="1"/>
            <p:nvPr/>
          </p:nvSpPr>
          <p:spPr>
            <a:xfrm>
              <a:off x="6812347" y="1631811"/>
              <a:ext cx="2450428" cy="735837"/>
            </a:xfrm>
            <a:prstGeom prst="rect">
              <a:avLst/>
            </a:prstGeom>
            <a:noFill/>
          </p:spPr>
          <p:txBody>
            <a:bodyPr wrap="square" rtlCol="0">
              <a:spAutoFit/>
            </a:bodyPr>
            <a:lstStyle/>
            <a:p>
              <a:pPr algn="ctr"/>
              <a:r>
                <a:rPr lang="en-US" sz="1600" b="1" dirty="0">
                  <a:solidFill>
                    <a:schemeClr val="tx2">
                      <a:lumMod val="75000"/>
                    </a:schemeClr>
                  </a:solidFill>
                </a:rPr>
                <a:t>Hour by Hour Execution Plan</a:t>
              </a:r>
            </a:p>
          </p:txBody>
        </p:sp>
      </p:grpSp>
      <p:grpSp>
        <p:nvGrpSpPr>
          <p:cNvPr id="31" name="Group 30">
            <a:extLst>
              <a:ext uri="{FF2B5EF4-FFF2-40B4-BE49-F238E27FC236}">
                <a16:creationId xmlns:a16="http://schemas.microsoft.com/office/drawing/2014/main" id="{F15BAFD8-3363-4551-83A7-A9E6454C6459}"/>
              </a:ext>
            </a:extLst>
          </p:cNvPr>
          <p:cNvGrpSpPr/>
          <p:nvPr/>
        </p:nvGrpSpPr>
        <p:grpSpPr>
          <a:xfrm>
            <a:off x="565265" y="2560282"/>
            <a:ext cx="2507888" cy="495874"/>
            <a:chOff x="822158" y="1714910"/>
            <a:chExt cx="2557425" cy="623971"/>
          </a:xfrm>
        </p:grpSpPr>
        <p:sp>
          <p:nvSpPr>
            <p:cNvPr id="17" name="Rectangle: Rounded Corners 16">
              <a:extLst>
                <a:ext uri="{FF2B5EF4-FFF2-40B4-BE49-F238E27FC236}">
                  <a16:creationId xmlns:a16="http://schemas.microsoft.com/office/drawing/2014/main" id="{793F3CE0-1E59-4231-AE84-1AD347F3CBA3}"/>
                </a:ext>
              </a:extLst>
            </p:cNvPr>
            <p:cNvSpPr/>
            <p:nvPr/>
          </p:nvSpPr>
          <p:spPr>
            <a:xfrm>
              <a:off x="822158" y="1719709"/>
              <a:ext cx="2557425" cy="538568"/>
            </a:xfrm>
            <a:prstGeom prst="roundRect">
              <a:avLst/>
            </a:prstGeom>
            <a:solidFill>
              <a:schemeClr val="bg1">
                <a:lumMod val="9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Graphic 13" descr="Chat">
              <a:extLst>
                <a:ext uri="{FF2B5EF4-FFF2-40B4-BE49-F238E27FC236}">
                  <a16:creationId xmlns:a16="http://schemas.microsoft.com/office/drawing/2014/main" id="{44479F3B-3274-4441-80AB-312FB443BC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773" y="1714910"/>
              <a:ext cx="536121" cy="623971"/>
            </a:xfrm>
            <a:prstGeom prst="rect">
              <a:avLst/>
            </a:prstGeom>
          </p:spPr>
        </p:pic>
        <p:sp>
          <p:nvSpPr>
            <p:cNvPr id="16" name="TextBox 15">
              <a:extLst>
                <a:ext uri="{FF2B5EF4-FFF2-40B4-BE49-F238E27FC236}">
                  <a16:creationId xmlns:a16="http://schemas.microsoft.com/office/drawing/2014/main" id="{31D8DA04-FF0C-4724-8FF2-C68EE4A00DF9}"/>
                </a:ext>
              </a:extLst>
            </p:cNvPr>
            <p:cNvSpPr txBox="1"/>
            <p:nvPr/>
          </p:nvSpPr>
          <p:spPr>
            <a:xfrm>
              <a:off x="1407353" y="1786428"/>
              <a:ext cx="1932691" cy="338554"/>
            </a:xfrm>
            <a:prstGeom prst="rect">
              <a:avLst/>
            </a:prstGeom>
            <a:noFill/>
          </p:spPr>
          <p:txBody>
            <a:bodyPr wrap="square" rtlCol="0">
              <a:spAutoFit/>
            </a:bodyPr>
            <a:lstStyle/>
            <a:p>
              <a:pPr algn="ctr"/>
              <a:r>
                <a:rPr lang="en-US" sz="1600" b="1" dirty="0">
                  <a:solidFill>
                    <a:schemeClr val="tx2">
                      <a:lumMod val="75000"/>
                    </a:schemeClr>
                  </a:solidFill>
                </a:rPr>
                <a:t>Communications</a:t>
              </a:r>
            </a:p>
          </p:txBody>
        </p:sp>
      </p:grpSp>
      <p:grpSp>
        <p:nvGrpSpPr>
          <p:cNvPr id="33" name="Group 32">
            <a:extLst>
              <a:ext uri="{FF2B5EF4-FFF2-40B4-BE49-F238E27FC236}">
                <a16:creationId xmlns:a16="http://schemas.microsoft.com/office/drawing/2014/main" id="{2CEA1C82-01BF-443D-A8AD-208622312773}"/>
              </a:ext>
            </a:extLst>
          </p:cNvPr>
          <p:cNvGrpSpPr/>
          <p:nvPr/>
        </p:nvGrpSpPr>
        <p:grpSpPr>
          <a:xfrm>
            <a:off x="565265" y="3831320"/>
            <a:ext cx="2545913" cy="592123"/>
            <a:chOff x="689811" y="5331188"/>
            <a:chExt cx="2735644" cy="745083"/>
          </a:xfrm>
        </p:grpSpPr>
        <p:sp>
          <p:nvSpPr>
            <p:cNvPr id="21" name="Rectangle: Rounded Corners 20">
              <a:extLst>
                <a:ext uri="{FF2B5EF4-FFF2-40B4-BE49-F238E27FC236}">
                  <a16:creationId xmlns:a16="http://schemas.microsoft.com/office/drawing/2014/main" id="{2CA38B79-6A70-4511-A674-955E2262BB24}"/>
                </a:ext>
              </a:extLst>
            </p:cNvPr>
            <p:cNvSpPr/>
            <p:nvPr/>
          </p:nvSpPr>
          <p:spPr>
            <a:xfrm>
              <a:off x="689811" y="5331188"/>
              <a:ext cx="2700100" cy="730311"/>
            </a:xfrm>
            <a:prstGeom prst="roundRect">
              <a:avLst/>
            </a:prstGeom>
            <a:solidFill>
              <a:schemeClr val="bg1">
                <a:lumMod val="9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9" name="Graphic 18" descr="Cloud Computing">
              <a:extLst>
                <a:ext uri="{FF2B5EF4-FFF2-40B4-BE49-F238E27FC236}">
                  <a16:creationId xmlns:a16="http://schemas.microsoft.com/office/drawing/2014/main" id="{1546800C-FA82-4863-8776-114B0177A3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7816" y="5437529"/>
              <a:ext cx="549442" cy="549442"/>
            </a:xfrm>
            <a:prstGeom prst="rect">
              <a:avLst/>
            </a:prstGeom>
          </p:spPr>
        </p:pic>
        <p:sp>
          <p:nvSpPr>
            <p:cNvPr id="20" name="TextBox 19">
              <a:extLst>
                <a:ext uri="{FF2B5EF4-FFF2-40B4-BE49-F238E27FC236}">
                  <a16:creationId xmlns:a16="http://schemas.microsoft.com/office/drawing/2014/main" id="{9A6B49AB-C097-4E4A-BF6C-FEF5D613ECB3}"/>
                </a:ext>
              </a:extLst>
            </p:cNvPr>
            <p:cNvSpPr txBox="1"/>
            <p:nvPr/>
          </p:nvSpPr>
          <p:spPr>
            <a:xfrm>
              <a:off x="1175447" y="5340434"/>
              <a:ext cx="2250008" cy="735837"/>
            </a:xfrm>
            <a:prstGeom prst="rect">
              <a:avLst/>
            </a:prstGeom>
            <a:noFill/>
          </p:spPr>
          <p:txBody>
            <a:bodyPr wrap="square" rtlCol="0">
              <a:spAutoFit/>
            </a:bodyPr>
            <a:lstStyle/>
            <a:p>
              <a:pPr algn="ctr"/>
              <a:r>
                <a:rPr lang="en-US" sz="1600" b="1" dirty="0">
                  <a:solidFill>
                    <a:schemeClr val="tx2">
                      <a:lumMod val="75000"/>
                    </a:schemeClr>
                  </a:solidFill>
                </a:rPr>
                <a:t>Cutover / Fallback Procedures</a:t>
              </a:r>
            </a:p>
          </p:txBody>
        </p:sp>
      </p:grpSp>
      <p:grpSp>
        <p:nvGrpSpPr>
          <p:cNvPr id="34" name="Group 33">
            <a:extLst>
              <a:ext uri="{FF2B5EF4-FFF2-40B4-BE49-F238E27FC236}">
                <a16:creationId xmlns:a16="http://schemas.microsoft.com/office/drawing/2014/main" id="{D1AC76DB-449C-42CB-A623-747797E4717F}"/>
              </a:ext>
            </a:extLst>
          </p:cNvPr>
          <p:cNvGrpSpPr/>
          <p:nvPr/>
        </p:nvGrpSpPr>
        <p:grpSpPr>
          <a:xfrm>
            <a:off x="565265" y="4576294"/>
            <a:ext cx="2598098" cy="571980"/>
            <a:chOff x="5033210" y="5358267"/>
            <a:chExt cx="2903974" cy="538568"/>
          </a:xfrm>
        </p:grpSpPr>
        <p:sp>
          <p:nvSpPr>
            <p:cNvPr id="30" name="Rectangle: Rounded Corners 29">
              <a:extLst>
                <a:ext uri="{FF2B5EF4-FFF2-40B4-BE49-F238E27FC236}">
                  <a16:creationId xmlns:a16="http://schemas.microsoft.com/office/drawing/2014/main" id="{44BEC967-7DE6-480E-AEB2-A5918C3B7781}"/>
                </a:ext>
              </a:extLst>
            </p:cNvPr>
            <p:cNvSpPr/>
            <p:nvPr/>
          </p:nvSpPr>
          <p:spPr>
            <a:xfrm>
              <a:off x="5033210" y="5358267"/>
              <a:ext cx="2827421" cy="538568"/>
            </a:xfrm>
            <a:prstGeom prst="roundRect">
              <a:avLst/>
            </a:prstGeom>
            <a:solidFill>
              <a:schemeClr val="bg1">
                <a:lumMod val="95000"/>
              </a:schemeClr>
            </a:solidFill>
            <a:ln>
              <a:solidFill>
                <a:schemeClr val="accent1">
                  <a:shade val="95000"/>
                  <a:satMod val="105000"/>
                  <a:alpha val="9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8" name="Graphic 27" descr="Group of women">
              <a:extLst>
                <a:ext uri="{FF2B5EF4-FFF2-40B4-BE49-F238E27FC236}">
                  <a16:creationId xmlns:a16="http://schemas.microsoft.com/office/drawing/2014/main" id="{4FE9ED2D-B720-4BB5-B07C-143AD87FA7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09762" y="5427853"/>
              <a:ext cx="564759" cy="457200"/>
            </a:xfrm>
            <a:prstGeom prst="rect">
              <a:avLst/>
            </a:prstGeom>
          </p:spPr>
        </p:pic>
        <p:sp>
          <p:nvSpPr>
            <p:cNvPr id="29" name="TextBox 28">
              <a:extLst>
                <a:ext uri="{FF2B5EF4-FFF2-40B4-BE49-F238E27FC236}">
                  <a16:creationId xmlns:a16="http://schemas.microsoft.com/office/drawing/2014/main" id="{6D862C03-337B-4AC8-A046-904F4A100805}"/>
                </a:ext>
              </a:extLst>
            </p:cNvPr>
            <p:cNvSpPr txBox="1"/>
            <p:nvPr/>
          </p:nvSpPr>
          <p:spPr>
            <a:xfrm>
              <a:off x="5400145" y="5358270"/>
              <a:ext cx="2537039" cy="437577"/>
            </a:xfrm>
            <a:prstGeom prst="rect">
              <a:avLst/>
            </a:prstGeom>
            <a:noFill/>
          </p:spPr>
          <p:txBody>
            <a:bodyPr wrap="square" rtlCol="0">
              <a:spAutoFit/>
            </a:bodyPr>
            <a:lstStyle/>
            <a:p>
              <a:pPr algn="ctr"/>
              <a:r>
                <a:rPr lang="en-US" sz="1600" b="1" dirty="0">
                  <a:solidFill>
                    <a:schemeClr val="tx2">
                      <a:lumMod val="75000"/>
                    </a:schemeClr>
                  </a:solidFill>
                </a:rPr>
                <a:t>Rapid Response Team</a:t>
              </a:r>
            </a:p>
          </p:txBody>
        </p:sp>
      </p:grpSp>
      <p:sp>
        <p:nvSpPr>
          <p:cNvPr id="36" name="Rectangle 35">
            <a:extLst>
              <a:ext uri="{FF2B5EF4-FFF2-40B4-BE49-F238E27FC236}">
                <a16:creationId xmlns:a16="http://schemas.microsoft.com/office/drawing/2014/main" id="{40A0291F-59D1-4333-9399-FCFAD90E563E}"/>
              </a:ext>
            </a:extLst>
          </p:cNvPr>
          <p:cNvSpPr/>
          <p:nvPr/>
        </p:nvSpPr>
        <p:spPr>
          <a:xfrm>
            <a:off x="548773" y="1144430"/>
            <a:ext cx="7463852" cy="529622"/>
          </a:xfrm>
          <a:prstGeom prst="rect">
            <a:avLst/>
          </a:prstGeom>
          <a:gradFill>
            <a:gsLst>
              <a:gs pos="0">
                <a:schemeClr val="accent1">
                  <a:tint val="100000"/>
                  <a:shade val="100000"/>
                  <a:satMod val="130000"/>
                  <a:alpha val="32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dk1"/>
                </a:solidFill>
                <a:latin typeface="Century Gothic" panose="020B0502020202020204" pitchFamily="34" charset="0"/>
              </a:rPr>
              <a:t>The deployment checklist and schedule incorporates detailed pre-deployment, cutover, and post-implementation activities and timings</a:t>
            </a:r>
          </a:p>
        </p:txBody>
      </p:sp>
      <p:sp>
        <p:nvSpPr>
          <p:cNvPr id="38" name="Freeform: Shape 37">
            <a:extLst>
              <a:ext uri="{FF2B5EF4-FFF2-40B4-BE49-F238E27FC236}">
                <a16:creationId xmlns:a16="http://schemas.microsoft.com/office/drawing/2014/main" id="{76E5A00A-3FA9-4D93-940C-2F73B01548DC}"/>
              </a:ext>
            </a:extLst>
          </p:cNvPr>
          <p:cNvSpPr/>
          <p:nvPr/>
        </p:nvSpPr>
        <p:spPr>
          <a:xfrm>
            <a:off x="864218" y="1911868"/>
            <a:ext cx="1819775" cy="495874"/>
          </a:xfrm>
          <a:custGeom>
            <a:avLst/>
            <a:gdLst>
              <a:gd name="connsiteX0" fmla="*/ 0 w 1601390"/>
              <a:gd name="connsiteY0" fmla="*/ 77658 h 776576"/>
              <a:gd name="connsiteX1" fmla="*/ 77658 w 1601390"/>
              <a:gd name="connsiteY1" fmla="*/ 0 h 776576"/>
              <a:gd name="connsiteX2" fmla="*/ 1523732 w 1601390"/>
              <a:gd name="connsiteY2" fmla="*/ 0 h 776576"/>
              <a:gd name="connsiteX3" fmla="*/ 1601390 w 1601390"/>
              <a:gd name="connsiteY3" fmla="*/ 77658 h 776576"/>
              <a:gd name="connsiteX4" fmla="*/ 1601390 w 1601390"/>
              <a:gd name="connsiteY4" fmla="*/ 698918 h 776576"/>
              <a:gd name="connsiteX5" fmla="*/ 1523732 w 1601390"/>
              <a:gd name="connsiteY5" fmla="*/ 776576 h 776576"/>
              <a:gd name="connsiteX6" fmla="*/ 77658 w 1601390"/>
              <a:gd name="connsiteY6" fmla="*/ 776576 h 776576"/>
              <a:gd name="connsiteX7" fmla="*/ 0 w 1601390"/>
              <a:gd name="connsiteY7" fmla="*/ 698918 h 776576"/>
              <a:gd name="connsiteX8" fmla="*/ 0 w 1601390"/>
              <a:gd name="connsiteY8" fmla="*/ 77658 h 7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776576">
                <a:moveTo>
                  <a:pt x="0" y="77658"/>
                </a:moveTo>
                <a:cubicBezTo>
                  <a:pt x="0" y="34769"/>
                  <a:pt x="34769" y="0"/>
                  <a:pt x="77658" y="0"/>
                </a:cubicBezTo>
                <a:lnTo>
                  <a:pt x="1523732" y="0"/>
                </a:lnTo>
                <a:cubicBezTo>
                  <a:pt x="1566621" y="0"/>
                  <a:pt x="1601390" y="34769"/>
                  <a:pt x="1601390" y="77658"/>
                </a:cubicBezTo>
                <a:lnTo>
                  <a:pt x="1601390" y="698918"/>
                </a:lnTo>
                <a:cubicBezTo>
                  <a:pt x="1601390" y="741807"/>
                  <a:pt x="1566621" y="776576"/>
                  <a:pt x="1523732" y="776576"/>
                </a:cubicBezTo>
                <a:lnTo>
                  <a:pt x="77658" y="776576"/>
                </a:lnTo>
                <a:cubicBezTo>
                  <a:pt x="34769" y="776576"/>
                  <a:pt x="0" y="741807"/>
                  <a:pt x="0" y="698918"/>
                </a:cubicBezTo>
                <a:lnTo>
                  <a:pt x="0" y="77658"/>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48475" tIns="148475" rIns="148475" bIns="148475" numCol="1" spcCol="1270" anchor="ctr" anchorCtr="0">
            <a:noAutofit/>
          </a:bodyPr>
          <a:lstStyle/>
          <a:p>
            <a:pPr algn="ctr"/>
            <a:r>
              <a:rPr lang="en-US" sz="1600" b="1" dirty="0"/>
              <a:t>Cutover Schedule</a:t>
            </a:r>
          </a:p>
        </p:txBody>
      </p:sp>
      <p:sp>
        <p:nvSpPr>
          <p:cNvPr id="39" name="Freeform: Shape 38">
            <a:extLst>
              <a:ext uri="{FF2B5EF4-FFF2-40B4-BE49-F238E27FC236}">
                <a16:creationId xmlns:a16="http://schemas.microsoft.com/office/drawing/2014/main" id="{E447819B-34F5-48EC-A850-272E0DA3BEDF}"/>
              </a:ext>
            </a:extLst>
          </p:cNvPr>
          <p:cNvSpPr/>
          <p:nvPr/>
        </p:nvSpPr>
        <p:spPr>
          <a:xfrm>
            <a:off x="4165574" y="1969474"/>
            <a:ext cx="3885796" cy="332524"/>
          </a:xfrm>
          <a:custGeom>
            <a:avLst/>
            <a:gdLst>
              <a:gd name="connsiteX0" fmla="*/ 0 w 1601390"/>
              <a:gd name="connsiteY0" fmla="*/ 77658 h 776576"/>
              <a:gd name="connsiteX1" fmla="*/ 77658 w 1601390"/>
              <a:gd name="connsiteY1" fmla="*/ 0 h 776576"/>
              <a:gd name="connsiteX2" fmla="*/ 1523732 w 1601390"/>
              <a:gd name="connsiteY2" fmla="*/ 0 h 776576"/>
              <a:gd name="connsiteX3" fmla="*/ 1601390 w 1601390"/>
              <a:gd name="connsiteY3" fmla="*/ 77658 h 776576"/>
              <a:gd name="connsiteX4" fmla="*/ 1601390 w 1601390"/>
              <a:gd name="connsiteY4" fmla="*/ 698918 h 776576"/>
              <a:gd name="connsiteX5" fmla="*/ 1523732 w 1601390"/>
              <a:gd name="connsiteY5" fmla="*/ 776576 h 776576"/>
              <a:gd name="connsiteX6" fmla="*/ 77658 w 1601390"/>
              <a:gd name="connsiteY6" fmla="*/ 776576 h 776576"/>
              <a:gd name="connsiteX7" fmla="*/ 0 w 1601390"/>
              <a:gd name="connsiteY7" fmla="*/ 698918 h 776576"/>
              <a:gd name="connsiteX8" fmla="*/ 0 w 1601390"/>
              <a:gd name="connsiteY8" fmla="*/ 77658 h 7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776576">
                <a:moveTo>
                  <a:pt x="0" y="77658"/>
                </a:moveTo>
                <a:cubicBezTo>
                  <a:pt x="0" y="34769"/>
                  <a:pt x="34769" y="0"/>
                  <a:pt x="77658" y="0"/>
                </a:cubicBezTo>
                <a:lnTo>
                  <a:pt x="1523732" y="0"/>
                </a:lnTo>
                <a:cubicBezTo>
                  <a:pt x="1566621" y="0"/>
                  <a:pt x="1601390" y="34769"/>
                  <a:pt x="1601390" y="77658"/>
                </a:cubicBezTo>
                <a:lnTo>
                  <a:pt x="1601390" y="698918"/>
                </a:lnTo>
                <a:cubicBezTo>
                  <a:pt x="1601390" y="741807"/>
                  <a:pt x="1566621" y="776576"/>
                  <a:pt x="1523732" y="776576"/>
                </a:cubicBezTo>
                <a:lnTo>
                  <a:pt x="77658" y="776576"/>
                </a:lnTo>
                <a:cubicBezTo>
                  <a:pt x="34769" y="776576"/>
                  <a:pt x="0" y="741807"/>
                  <a:pt x="0" y="698918"/>
                </a:cubicBezTo>
                <a:lnTo>
                  <a:pt x="0" y="776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475" tIns="148475" rIns="148475" bIns="148475" numCol="1" spcCol="1270" anchor="ctr" anchorCtr="0">
            <a:noAutofit/>
          </a:bodyPr>
          <a:lstStyle/>
          <a:p>
            <a:pPr algn="ctr" defTabSz="1466850">
              <a:lnSpc>
                <a:spcPct val="90000"/>
              </a:lnSpc>
              <a:spcBef>
                <a:spcPct val="0"/>
              </a:spcBef>
              <a:spcAft>
                <a:spcPct val="35000"/>
              </a:spcAft>
            </a:pPr>
            <a:r>
              <a:rPr lang="en-US" sz="1600" b="1" dirty="0"/>
              <a:t>Communication Activities</a:t>
            </a:r>
          </a:p>
        </p:txBody>
      </p:sp>
      <p:sp>
        <p:nvSpPr>
          <p:cNvPr id="41" name="Content Placeholder 2">
            <a:extLst>
              <a:ext uri="{FF2B5EF4-FFF2-40B4-BE49-F238E27FC236}">
                <a16:creationId xmlns:a16="http://schemas.microsoft.com/office/drawing/2014/main" id="{6156C9D5-1978-4973-94D7-FD5A5F86E483}"/>
              </a:ext>
            </a:extLst>
          </p:cNvPr>
          <p:cNvSpPr txBox="1">
            <a:spLocks/>
          </p:cNvSpPr>
          <p:nvPr/>
        </p:nvSpPr>
        <p:spPr>
          <a:xfrm>
            <a:off x="3935056" y="2323874"/>
            <a:ext cx="4643678" cy="2325746"/>
          </a:xfrm>
          <a:prstGeom prst="rect">
            <a:avLst/>
          </a:prstGeom>
        </p:spPr>
        <p:txBody>
          <a:bodyPr anchor="t">
            <a:noAutofit/>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ctr">
              <a:buFont typeface="Arial" panose="020B0604020202020204" pitchFamily="34" charset="0"/>
              <a:buChar char="•"/>
            </a:pPr>
            <a:r>
              <a:rPr lang="en-US" sz="1400" dirty="0"/>
              <a:t>Interface Partner Connectivity Touchpoints</a:t>
            </a:r>
          </a:p>
          <a:p>
            <a:pPr fontAlgn="ctr">
              <a:buFont typeface="Arial" panose="020B0604020202020204" pitchFamily="34" charset="0"/>
              <a:buChar char="•"/>
            </a:pPr>
            <a:r>
              <a:rPr lang="en-US" sz="1400" dirty="0"/>
              <a:t>PSC Presentation on Cloud Exit Criteria</a:t>
            </a:r>
          </a:p>
          <a:p>
            <a:pPr fontAlgn="ctr">
              <a:buFont typeface="Arial" panose="020B0604020202020204" pitchFamily="34" charset="0"/>
              <a:buChar char="•"/>
            </a:pPr>
            <a:r>
              <a:rPr lang="en-US" sz="1400" dirty="0"/>
              <a:t>AWS LA County User Confirmation Planning Touchpoints</a:t>
            </a:r>
          </a:p>
          <a:p>
            <a:pPr fontAlgn="ctr">
              <a:buFont typeface="Arial" panose="020B0604020202020204" pitchFamily="34" charset="0"/>
              <a:buChar char="•"/>
            </a:pPr>
            <a:r>
              <a:rPr lang="en-US" sz="1400" dirty="0"/>
              <a:t>AWS LA County User Confirmation</a:t>
            </a:r>
          </a:p>
          <a:p>
            <a:pPr fontAlgn="ctr">
              <a:buFont typeface="Arial" panose="020B0604020202020204" pitchFamily="34" charset="0"/>
              <a:buChar char="•"/>
            </a:pPr>
            <a:r>
              <a:rPr lang="en-US" sz="1400" dirty="0"/>
              <a:t>LRS to AWS Go-Live Broadcast to all LRS users</a:t>
            </a:r>
          </a:p>
          <a:p>
            <a:pPr fontAlgn="ctr">
              <a:buFont typeface="Arial" panose="020B0604020202020204" pitchFamily="34" charset="0"/>
              <a:buChar char="•"/>
            </a:pPr>
            <a:r>
              <a:rPr lang="en-US" sz="1400" dirty="0"/>
              <a:t>Stakeholder Green Light Orientations</a:t>
            </a:r>
          </a:p>
          <a:p>
            <a:pPr fontAlgn="ctr">
              <a:buFont typeface="Arial" panose="020B0604020202020204" pitchFamily="34" charset="0"/>
              <a:buChar char="•"/>
            </a:pPr>
            <a:r>
              <a:rPr lang="en-US" sz="1400" dirty="0"/>
              <a:t>Pre-Green Light and Green Light Meetings for Integrated Readiness</a:t>
            </a:r>
          </a:p>
          <a:p>
            <a:pPr fontAlgn="ctr">
              <a:buFont typeface="Arial" panose="020B0604020202020204" pitchFamily="34" charset="0"/>
              <a:buChar char="•"/>
            </a:pPr>
            <a:r>
              <a:rPr lang="en-US" sz="1400" dirty="0"/>
              <a:t>Planned Outage Broadcast to all LRS Users</a:t>
            </a:r>
          </a:p>
          <a:p>
            <a:pPr fontAlgn="ctr">
              <a:buFont typeface="Arial" panose="020B0604020202020204" pitchFamily="34" charset="0"/>
              <a:buChar char="•"/>
            </a:pPr>
            <a:r>
              <a:rPr lang="en-US" sz="1400" dirty="0"/>
              <a:t>Post Go-Live Daily Executive Checkpoint Calls with R6 Regional Managers, R6 PPOCs, LA County Executives, CalSAWS Project Executives</a:t>
            </a:r>
            <a:endParaRPr lang="en-US" dirty="0"/>
          </a:p>
          <a:p>
            <a:pPr fontAlgn="ctr">
              <a:buFont typeface="Arial" panose="020B0604020202020204" pitchFamily="34" charset="0"/>
              <a:buChar char="•"/>
            </a:pPr>
            <a:r>
              <a:rPr lang="en-US" sz="1400" dirty="0"/>
              <a:t>Post Go-Live LA County Office Visit</a:t>
            </a:r>
            <a:endParaRPr lang="en-US" dirty="0"/>
          </a:p>
        </p:txBody>
      </p:sp>
      <p:pic>
        <p:nvPicPr>
          <p:cNvPr id="5" name="Graphic 4" descr="Arrow: Slight curve">
            <a:extLst>
              <a:ext uri="{FF2B5EF4-FFF2-40B4-BE49-F238E27FC236}">
                <a16:creationId xmlns:a16="http://schemas.microsoft.com/office/drawing/2014/main" id="{C41190B2-42BF-4C02-8FDF-DE145AADBC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48211" y="2131523"/>
            <a:ext cx="914400" cy="914400"/>
          </a:xfrm>
          <a:prstGeom prst="rect">
            <a:avLst/>
          </a:prstGeom>
          <a:scene3d>
            <a:camera prst="orthographicFront">
              <a:rot lat="21599965" lon="10799999" rev="10799999"/>
            </a:camera>
            <a:lightRig rig="threePt" dir="t"/>
          </a:scene3d>
        </p:spPr>
      </p:pic>
      <p:pic>
        <p:nvPicPr>
          <p:cNvPr id="37" name="Picture 36">
            <a:extLst>
              <a:ext uri="{FF2B5EF4-FFF2-40B4-BE49-F238E27FC236}">
                <a16:creationId xmlns:a16="http://schemas.microsoft.com/office/drawing/2014/main" id="{AF44A3B6-36FC-4FA9-B08D-BFCC01E5545E}"/>
              </a:ext>
            </a:extLst>
          </p:cNvPr>
          <p:cNvPicPr>
            <a:picLocks noChangeAspect="1"/>
          </p:cNvPicPr>
          <p:nvPr/>
        </p:nvPicPr>
        <p:blipFill rotWithShape="1">
          <a:blip r:embed="rId12"/>
          <a:srcRect l="4457" r="21403" b="55482"/>
          <a:stretch/>
        </p:blipFill>
        <p:spPr>
          <a:xfrm>
            <a:off x="292260" y="5341188"/>
            <a:ext cx="3208943" cy="9471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9040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D928F4-D4A4-44B2-8B7A-FB55D4D66D24}"/>
              </a:ext>
            </a:extLst>
          </p:cNvPr>
          <p:cNvSpPr>
            <a:spLocks noGrp="1"/>
          </p:cNvSpPr>
          <p:nvPr>
            <p:ph type="body" sz="quarter" idx="12"/>
          </p:nvPr>
        </p:nvSpPr>
        <p:spPr/>
        <p:txBody>
          <a:bodyPr>
            <a:normAutofit fontScale="77500" lnSpcReduction="20000"/>
          </a:bodyPr>
          <a:lstStyle/>
          <a:p>
            <a:r>
              <a:rPr lang="en-US" b="0" dirty="0"/>
              <a:t>Functional Design Sessions</a:t>
            </a:r>
          </a:p>
          <a:p>
            <a:pPr marL="457200" indent="-457200">
              <a:buFont typeface="Arial" panose="020B0604020202020204" pitchFamily="34" charset="0"/>
              <a:buChar char="•"/>
            </a:pPr>
            <a:r>
              <a:rPr lang="en-US" sz="2000" b="0" dirty="0"/>
              <a:t>Imaging Assessment</a:t>
            </a:r>
          </a:p>
          <a:p>
            <a:pPr marL="457200" indent="-457200">
              <a:buFont typeface="Arial" panose="020B0604020202020204" pitchFamily="34" charset="0"/>
              <a:buChar char="•"/>
            </a:pPr>
            <a:r>
              <a:rPr lang="en-US" sz="2000" b="0" dirty="0"/>
              <a:t>Task Management Update</a:t>
            </a:r>
          </a:p>
          <a:p>
            <a:pPr marL="457200" indent="-457200">
              <a:buFont typeface="Arial" panose="020B0604020202020204" pitchFamily="34" charset="0"/>
              <a:buChar char="•"/>
            </a:pPr>
            <a:r>
              <a:rPr lang="en-US" sz="2000" b="0" dirty="0"/>
              <a:t>Non State Forms Update</a:t>
            </a:r>
          </a:p>
          <a:p>
            <a:pPr marL="457200" indent="-457200">
              <a:buFont typeface="Arial" panose="020B0604020202020204" pitchFamily="34" charset="0"/>
              <a:buChar char="•"/>
            </a:pPr>
            <a:r>
              <a:rPr lang="en-US" sz="2000" b="0" dirty="0"/>
              <a:t>GA/GR Update</a:t>
            </a:r>
          </a:p>
          <a:p>
            <a:pPr marL="457200" indent="-457200">
              <a:buFont typeface="Arial" panose="020B0604020202020204" pitchFamily="34" charset="0"/>
              <a:buChar char="•"/>
            </a:pPr>
            <a:r>
              <a:rPr lang="en-US" sz="2000" b="0" dirty="0"/>
              <a:t>APIs Update</a:t>
            </a:r>
          </a:p>
          <a:p>
            <a:pPr marL="457200" indent="-457200">
              <a:buFont typeface="Arial" panose="020B0604020202020204" pitchFamily="34" charset="0"/>
              <a:buChar char="•"/>
            </a:pPr>
            <a:r>
              <a:rPr lang="en-US" sz="2000" b="0" dirty="0"/>
              <a:t>Functional Design Sessions Roadmap</a:t>
            </a:r>
          </a:p>
        </p:txBody>
      </p:sp>
    </p:spTree>
    <p:extLst>
      <p:ext uri="{BB962C8B-B14F-4D97-AF65-F5344CB8AC3E}">
        <p14:creationId xmlns:p14="http://schemas.microsoft.com/office/powerpoint/2010/main" val="2779029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13E7E4-144D-4DA6-8DBF-45578BAC8380}"/>
              </a:ext>
            </a:extLst>
          </p:cNvPr>
          <p:cNvGraphicFramePr>
            <a:graphicFrameLocks noChangeAspect="1"/>
          </p:cNvGraphicFramePr>
          <p:nvPr>
            <p:custDataLst>
              <p:tags r:id="rId2"/>
            </p:custDataLst>
            <p:extLst/>
          </p:nvPr>
        </p:nvGraphicFramePr>
        <p:xfrm>
          <a:off x="1216" y="858428"/>
          <a:ext cx="1215" cy="1215"/>
        </p:xfrm>
        <a:graphic>
          <a:graphicData uri="http://schemas.openxmlformats.org/presentationml/2006/ole">
            <mc:AlternateContent xmlns:mc="http://schemas.openxmlformats.org/markup-compatibility/2006">
              <mc:Choice xmlns:v="urn:schemas-microsoft-com:vml" Requires="v">
                <p:oleObj spid="_x0000_s7171"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3013E7E4-144D-4DA6-8DBF-45578BAC8380}"/>
                          </a:ext>
                        </a:extLst>
                      </p:cNvPr>
                      <p:cNvPicPr/>
                      <p:nvPr/>
                    </p:nvPicPr>
                    <p:blipFill>
                      <a:blip r:embed="rId7"/>
                      <a:stretch>
                        <a:fillRect/>
                      </a:stretch>
                    </p:blipFill>
                    <p:spPr>
                      <a:xfrm>
                        <a:off x="1216" y="858428"/>
                        <a:ext cx="1215" cy="1215"/>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378B1A-A2AB-4DD6-AF6E-81830A95756E}"/>
              </a:ext>
            </a:extLst>
          </p:cNvPr>
          <p:cNvSpPr/>
          <p:nvPr>
            <p:custDataLst>
              <p:tags r:id="rId3"/>
            </p:custDataLst>
          </p:nvPr>
        </p:nvSpPr>
        <p:spPr>
          <a:xfrm>
            <a:off x="0" y="857212"/>
            <a:ext cx="121483" cy="12148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dirty="0" err="1">
              <a:solidFill>
                <a:schemeClr val="accent4"/>
              </a:solidFill>
              <a:latin typeface="Century Gothic" panose="020B0502020202020204" pitchFamily="34" charset="0"/>
              <a:ea typeface="+mj-ea"/>
              <a:cs typeface="+mj-cs"/>
              <a:sym typeface="Century Gothic" panose="020B0502020202020204" pitchFamily="34" charset="0"/>
            </a:endParaRPr>
          </a:p>
        </p:txBody>
      </p:sp>
      <p:sp>
        <p:nvSpPr>
          <p:cNvPr id="157" name="TextBox 156">
            <a:extLst>
              <a:ext uri="{FF2B5EF4-FFF2-40B4-BE49-F238E27FC236}">
                <a16:creationId xmlns:a16="http://schemas.microsoft.com/office/drawing/2014/main" id="{DC33FA15-CB40-4245-B0E0-74F91EA0A090}"/>
              </a:ext>
            </a:extLst>
          </p:cNvPr>
          <p:cNvSpPr txBox="1"/>
          <p:nvPr/>
        </p:nvSpPr>
        <p:spPr>
          <a:xfrm>
            <a:off x="929325" y="1765252"/>
            <a:ext cx="5375530" cy="3672538"/>
          </a:xfrm>
          <a:prstGeom prst="rect">
            <a:avLst/>
          </a:prstGeom>
          <a:noFill/>
          <a:ln>
            <a:solidFill>
              <a:schemeClr val="accent3"/>
            </a:solidFill>
          </a:ln>
        </p:spPr>
        <p:txBody>
          <a:bodyPr vert="horz" wrap="square" lIns="349870" tIns="139948" rIns="139948" bIns="139948" rtlCol="0" anchor="ctr" anchorCtr="0">
            <a:noAutofit/>
          </a:bodyPr>
          <a:lstStyle>
            <a:lvl1pPr marL="0" lvl="0" indent="0" defTabSz="895347" eaLnBrk="1" latinLnBrk="0" hangingPunct="1">
              <a:buClr>
                <a:schemeClr val="tx2"/>
              </a:buClr>
              <a:buSzPct val="100000"/>
              <a:defRPr sz="1568" baseline="0">
                <a:latin typeface="+mn-lt"/>
              </a:defRPr>
            </a:lvl1pPr>
            <a:lvl2pPr marL="188203" lvl="1" indent="-192087" defTabSz="895347" eaLnBrk="1" latinLnBrk="0" hangingPunct="1">
              <a:buClr>
                <a:schemeClr val="tx2"/>
              </a:buClr>
              <a:buSzPct val="125000"/>
              <a:buFont typeface="Arial" charset="0"/>
              <a:buChar char="▪"/>
              <a:defRPr sz="1568" baseline="0">
                <a:latin typeface="+mn-lt"/>
              </a:defRPr>
            </a:lvl2pPr>
            <a:lvl3pPr marL="448102" lvl="2" indent="-261937" defTabSz="895347" eaLnBrk="1" latinLnBrk="0" hangingPunct="1">
              <a:buClr>
                <a:schemeClr val="tx2"/>
              </a:buClr>
              <a:buSzPct val="120000"/>
              <a:buFont typeface="Arial" charset="0"/>
              <a:buChar char="–"/>
              <a:defRPr sz="1568" baseline="0">
                <a:latin typeface="+mn-lt"/>
              </a:defRPr>
            </a:lvl3pPr>
            <a:lvl4pPr marL="600456" lvl="3" indent="-155574" defTabSz="895347" eaLnBrk="1" latinLnBrk="0" hangingPunct="1">
              <a:buClr>
                <a:schemeClr val="tx2"/>
              </a:buClr>
              <a:buSzPct val="120000"/>
              <a:buFont typeface="Arial" charset="0"/>
              <a:buChar char="▫"/>
              <a:defRPr sz="1568" baseline="0">
                <a:latin typeface="+mn-lt"/>
              </a:defRPr>
            </a:lvl4pPr>
            <a:lvl5pPr marL="734887" lvl="4" indent="-125468" defTabSz="895347" eaLnBrk="1" latinLnBrk="0" hangingPunct="1">
              <a:buClr>
                <a:schemeClr val="tx2"/>
              </a:buClr>
              <a:buSzPct val="89000"/>
              <a:buFont typeface="Arial" charset="0"/>
              <a:buChar char="-"/>
              <a:defRPr sz="1568" baseline="0">
                <a:latin typeface="+mn-lt"/>
              </a:defRPr>
            </a:lvl5pPr>
            <a:lvl6pPr marL="749805" indent="-130175" defTabSz="895347" fontAlgn="base">
              <a:spcBef>
                <a:spcPct val="0"/>
              </a:spcBef>
              <a:spcAft>
                <a:spcPct val="0"/>
              </a:spcAft>
              <a:buClr>
                <a:schemeClr val="tx2"/>
              </a:buClr>
              <a:buSzPct val="89000"/>
              <a:buFont typeface="Arial" charset="0"/>
              <a:buChar char="-"/>
              <a:defRPr baseline="0">
                <a:latin typeface="+mn-lt"/>
              </a:defRPr>
            </a:lvl6pPr>
            <a:lvl7pPr marL="749805" indent="-130175" defTabSz="895347" fontAlgn="base">
              <a:spcBef>
                <a:spcPct val="0"/>
              </a:spcBef>
              <a:spcAft>
                <a:spcPct val="0"/>
              </a:spcAft>
              <a:buClr>
                <a:schemeClr val="tx2"/>
              </a:buClr>
              <a:buSzPct val="89000"/>
              <a:buFont typeface="Arial" charset="0"/>
              <a:buChar char="-"/>
              <a:defRPr baseline="0">
                <a:latin typeface="+mn-lt"/>
              </a:defRPr>
            </a:lvl7pPr>
            <a:lvl8pPr marL="749805" indent="-130175" defTabSz="895347" fontAlgn="base">
              <a:spcBef>
                <a:spcPct val="0"/>
              </a:spcBef>
              <a:spcAft>
                <a:spcPct val="0"/>
              </a:spcAft>
              <a:buClr>
                <a:schemeClr val="tx2"/>
              </a:buClr>
              <a:buSzPct val="89000"/>
              <a:buFont typeface="Arial" charset="0"/>
              <a:buChar char="-"/>
              <a:defRPr baseline="0">
                <a:latin typeface="+mn-lt"/>
              </a:defRPr>
            </a:lvl8pPr>
            <a:lvl9pPr marL="749805" indent="-130175" defTabSz="895347" fontAlgn="base">
              <a:spcBef>
                <a:spcPct val="0"/>
              </a:spcBef>
              <a:spcAft>
                <a:spcPct val="0"/>
              </a:spcAft>
              <a:buClr>
                <a:schemeClr val="tx2"/>
              </a:buClr>
              <a:buSzPct val="89000"/>
              <a:buFont typeface="Arial" charset="0"/>
              <a:buChar char="-"/>
              <a:defRPr baseline="0">
                <a:latin typeface="+mn-lt"/>
              </a:defRPr>
            </a:lvl9pPr>
          </a:lstStyle>
          <a:p>
            <a:pPr marL="174925" lvl="1" indent="-174925">
              <a:spcBef>
                <a:spcPct val="50000"/>
              </a:spcBef>
            </a:pPr>
            <a:endParaRPr lang="en-US" sz="1201" dirty="0"/>
          </a:p>
        </p:txBody>
      </p:sp>
      <p:sp>
        <p:nvSpPr>
          <p:cNvPr id="2" name="Title 1">
            <a:extLst>
              <a:ext uri="{FF2B5EF4-FFF2-40B4-BE49-F238E27FC236}">
                <a16:creationId xmlns:a16="http://schemas.microsoft.com/office/drawing/2014/main" id="{F0B6D203-0BD3-4358-BE04-356AB3EF1CCC}"/>
              </a:ext>
            </a:extLst>
          </p:cNvPr>
          <p:cNvSpPr>
            <a:spLocks noGrp="1"/>
          </p:cNvSpPr>
          <p:nvPr>
            <p:ph type="title"/>
          </p:nvPr>
        </p:nvSpPr>
        <p:spPr bwMode="auto">
          <a:xfrm>
            <a:off x="544199" y="326043"/>
            <a:ext cx="805560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solidFill>
                  <a:schemeClr val="tx2"/>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r>
              <a:rPr lang="en-US" dirty="0"/>
              <a:t>Recap – Findings from CalSAWS Migration Planning Assessment</a:t>
            </a:r>
          </a:p>
        </p:txBody>
      </p:sp>
      <p:sp>
        <p:nvSpPr>
          <p:cNvPr id="125" name="TextBox 124">
            <a:extLst>
              <a:ext uri="{FF2B5EF4-FFF2-40B4-BE49-F238E27FC236}">
                <a16:creationId xmlns:a16="http://schemas.microsoft.com/office/drawing/2014/main" id="{428026D1-1EFB-45DB-8957-69FB0D8E61B9}"/>
              </a:ext>
            </a:extLst>
          </p:cNvPr>
          <p:cNvSpPr txBox="1"/>
          <p:nvPr>
            <p:custDataLst>
              <p:tags r:id="rId4"/>
            </p:custDataLst>
          </p:nvPr>
        </p:nvSpPr>
        <p:spPr>
          <a:xfrm>
            <a:off x="6092581" y="2784939"/>
            <a:ext cx="2202158" cy="1723408"/>
          </a:xfrm>
          <a:prstGeom prst="rect">
            <a:avLst/>
          </a:prstGeom>
          <a:solidFill>
            <a:schemeClr val="tx2"/>
          </a:solidFill>
          <a:ln>
            <a:solidFill>
              <a:schemeClr val="accent3"/>
            </a:solidFill>
          </a:ln>
        </p:spPr>
        <p:txBody>
          <a:bodyPr vert="horz" wrap="square" lIns="139948" tIns="139948" rIns="139948" bIns="139948" rtlCol="0" anchor="t" anchorCtr="0">
            <a:spAutoFit/>
          </a:bodyPr>
          <a:lstStyle>
            <a:lvl1pPr marL="0" lvl="0" indent="0" defTabSz="895347" eaLnBrk="1" latinLnBrk="0" hangingPunct="1">
              <a:buClr>
                <a:schemeClr val="tx2"/>
              </a:buClr>
              <a:buSzPct val="100000"/>
              <a:defRPr sz="1568" baseline="0">
                <a:latin typeface="+mn-lt"/>
              </a:defRPr>
            </a:lvl1pPr>
            <a:lvl2pPr marL="188203" lvl="1" indent="-192087" defTabSz="895347" eaLnBrk="1" latinLnBrk="0" hangingPunct="1">
              <a:buClr>
                <a:schemeClr val="tx2"/>
              </a:buClr>
              <a:buSzPct val="125000"/>
              <a:buFont typeface="Arial" charset="0"/>
              <a:buChar char="▪"/>
              <a:defRPr sz="1568" baseline="0">
                <a:latin typeface="+mn-lt"/>
              </a:defRPr>
            </a:lvl2pPr>
            <a:lvl3pPr marL="448102" lvl="2" indent="-261937" defTabSz="895347" eaLnBrk="1" latinLnBrk="0" hangingPunct="1">
              <a:buClr>
                <a:schemeClr val="tx2"/>
              </a:buClr>
              <a:buSzPct val="120000"/>
              <a:buFont typeface="Arial" charset="0"/>
              <a:buChar char="–"/>
              <a:defRPr sz="1568" baseline="0">
                <a:latin typeface="+mn-lt"/>
              </a:defRPr>
            </a:lvl3pPr>
            <a:lvl4pPr marL="600456" lvl="3" indent="-155574" defTabSz="895347" eaLnBrk="1" latinLnBrk="0" hangingPunct="1">
              <a:buClr>
                <a:schemeClr val="tx2"/>
              </a:buClr>
              <a:buSzPct val="120000"/>
              <a:buFont typeface="Arial" charset="0"/>
              <a:buChar char="▫"/>
              <a:defRPr sz="1568" baseline="0">
                <a:latin typeface="+mn-lt"/>
              </a:defRPr>
            </a:lvl4pPr>
            <a:lvl5pPr marL="734887" lvl="4" indent="-125468" defTabSz="895347" eaLnBrk="1" latinLnBrk="0" hangingPunct="1">
              <a:buClr>
                <a:schemeClr val="tx2"/>
              </a:buClr>
              <a:buSzPct val="89000"/>
              <a:buFont typeface="Arial" charset="0"/>
              <a:buChar char="-"/>
              <a:defRPr sz="1568" baseline="0">
                <a:latin typeface="+mn-lt"/>
              </a:defRPr>
            </a:lvl5pPr>
            <a:lvl6pPr marL="749805" indent="-130175" defTabSz="895347" fontAlgn="base">
              <a:spcBef>
                <a:spcPct val="0"/>
              </a:spcBef>
              <a:spcAft>
                <a:spcPct val="0"/>
              </a:spcAft>
              <a:buClr>
                <a:schemeClr val="tx2"/>
              </a:buClr>
              <a:buSzPct val="89000"/>
              <a:buFont typeface="Arial" charset="0"/>
              <a:buChar char="-"/>
              <a:defRPr baseline="0">
                <a:latin typeface="+mn-lt"/>
              </a:defRPr>
            </a:lvl6pPr>
            <a:lvl7pPr marL="749805" indent="-130175" defTabSz="895347" fontAlgn="base">
              <a:spcBef>
                <a:spcPct val="0"/>
              </a:spcBef>
              <a:spcAft>
                <a:spcPct val="0"/>
              </a:spcAft>
              <a:buClr>
                <a:schemeClr val="tx2"/>
              </a:buClr>
              <a:buSzPct val="89000"/>
              <a:buFont typeface="Arial" charset="0"/>
              <a:buChar char="-"/>
              <a:defRPr baseline="0">
                <a:latin typeface="+mn-lt"/>
              </a:defRPr>
            </a:lvl7pPr>
            <a:lvl8pPr marL="749805" indent="-130175" defTabSz="895347" fontAlgn="base">
              <a:spcBef>
                <a:spcPct val="0"/>
              </a:spcBef>
              <a:spcAft>
                <a:spcPct val="0"/>
              </a:spcAft>
              <a:buClr>
                <a:schemeClr val="tx2"/>
              </a:buClr>
              <a:buSzPct val="89000"/>
              <a:buFont typeface="Arial" charset="0"/>
              <a:buChar char="-"/>
              <a:defRPr baseline="0">
                <a:latin typeface="+mn-lt"/>
              </a:defRPr>
            </a:lvl8pPr>
            <a:lvl9pPr marL="749805" indent="-130175" defTabSz="895347" fontAlgn="base">
              <a:spcBef>
                <a:spcPct val="0"/>
              </a:spcBef>
              <a:spcAft>
                <a:spcPct val="0"/>
              </a:spcAft>
              <a:buClr>
                <a:schemeClr val="tx2"/>
              </a:buClr>
              <a:buSzPct val="89000"/>
              <a:buFont typeface="Arial" charset="0"/>
              <a:buChar char="-"/>
              <a:defRPr baseline="0">
                <a:latin typeface="+mn-lt"/>
              </a:defRPr>
            </a:lvl9pPr>
          </a:lstStyle>
          <a:p>
            <a:pPr>
              <a:spcBef>
                <a:spcPct val="20000"/>
              </a:spcBef>
            </a:pPr>
            <a:r>
              <a:rPr lang="en-US" sz="918" b="1" dirty="0">
                <a:solidFill>
                  <a:schemeClr val="bg1"/>
                </a:solidFill>
              </a:rPr>
              <a:t>Variety of solutions used </a:t>
            </a:r>
            <a:r>
              <a:rPr lang="en-US" sz="918" b="1">
                <a:solidFill>
                  <a:schemeClr val="bg1"/>
                </a:solidFill>
              </a:rPr>
              <a:t>across counties:</a:t>
            </a:r>
            <a:endParaRPr lang="en-US" sz="918" b="1" dirty="0">
              <a:solidFill>
                <a:schemeClr val="bg1"/>
              </a:solidFill>
            </a:endParaRPr>
          </a:p>
          <a:p>
            <a:pPr lvl="1">
              <a:spcBef>
                <a:spcPct val="10000"/>
              </a:spcBef>
              <a:buClr>
                <a:schemeClr val="bg1"/>
              </a:buClr>
            </a:pPr>
            <a:r>
              <a:rPr lang="en-GB" sz="918" dirty="0">
                <a:solidFill>
                  <a:schemeClr val="bg1"/>
                </a:solidFill>
              </a:rPr>
              <a:t>10 distinct document management products (e.g., IBM FileNet P8, Northwoods Compass Pilot, Perceptive, Documentum)</a:t>
            </a:r>
          </a:p>
          <a:p>
            <a:pPr lvl="1">
              <a:spcBef>
                <a:spcPct val="10000"/>
              </a:spcBef>
              <a:buClr>
                <a:schemeClr val="bg1"/>
              </a:buClr>
            </a:pPr>
            <a:r>
              <a:rPr lang="en-US" sz="918" dirty="0">
                <a:solidFill>
                  <a:schemeClr val="bg1"/>
                </a:solidFill>
              </a:rPr>
              <a:t>7 scanning products (e.g., Kofax, Northwoods Compass Pilot, Perceptive) </a:t>
            </a:r>
            <a:endParaRPr lang="en-GB" sz="918" dirty="0">
              <a:solidFill>
                <a:schemeClr val="bg1"/>
              </a:solidFill>
            </a:endParaRPr>
          </a:p>
        </p:txBody>
      </p:sp>
      <p:graphicFrame>
        <p:nvGraphicFramePr>
          <p:cNvPr id="126" name="Table 125">
            <a:extLst>
              <a:ext uri="{FF2B5EF4-FFF2-40B4-BE49-F238E27FC236}">
                <a16:creationId xmlns:a16="http://schemas.microsoft.com/office/drawing/2014/main" id="{873E7D9E-D467-4356-8BFB-65A58235E8A6}"/>
              </a:ext>
            </a:extLst>
          </p:cNvPr>
          <p:cNvGraphicFramePr>
            <a:graphicFrameLocks noGrp="1"/>
          </p:cNvGraphicFramePr>
          <p:nvPr>
            <p:extLst/>
          </p:nvPr>
        </p:nvGraphicFramePr>
        <p:xfrm>
          <a:off x="1510180" y="1933886"/>
          <a:ext cx="4331808" cy="3247545"/>
        </p:xfrm>
        <a:graphic>
          <a:graphicData uri="http://schemas.openxmlformats.org/drawingml/2006/table">
            <a:tbl>
              <a:tblPr>
                <a:tableStyleId>{5C22544A-7EE6-4342-B048-85BDC9FD1C3A}</a:tableStyleId>
              </a:tblPr>
              <a:tblGrid>
                <a:gridCol w="751679">
                  <a:extLst>
                    <a:ext uri="{9D8B030D-6E8A-4147-A177-3AD203B41FA5}">
                      <a16:colId xmlns:a16="http://schemas.microsoft.com/office/drawing/2014/main" val="323771334"/>
                    </a:ext>
                  </a:extLst>
                </a:gridCol>
                <a:gridCol w="1683629">
                  <a:extLst>
                    <a:ext uri="{9D8B030D-6E8A-4147-A177-3AD203B41FA5}">
                      <a16:colId xmlns:a16="http://schemas.microsoft.com/office/drawing/2014/main" val="3329394673"/>
                    </a:ext>
                  </a:extLst>
                </a:gridCol>
                <a:gridCol w="1896500">
                  <a:extLst>
                    <a:ext uri="{9D8B030D-6E8A-4147-A177-3AD203B41FA5}">
                      <a16:colId xmlns:a16="http://schemas.microsoft.com/office/drawing/2014/main" val="2367570439"/>
                    </a:ext>
                  </a:extLst>
                </a:gridCol>
              </a:tblGrid>
              <a:tr h="154645">
                <a:tc>
                  <a:txBody>
                    <a:bodyPr/>
                    <a:lstStyle/>
                    <a:p>
                      <a:pPr algn="l" fontAlgn="b"/>
                      <a:r>
                        <a:rPr lang="en-US" sz="800" b="1" u="none" strike="noStrike" dirty="0">
                          <a:solidFill>
                            <a:schemeClr val="tx2"/>
                          </a:solidFill>
                          <a:effectLst/>
                        </a:rPr>
                        <a:t>County</a:t>
                      </a:r>
                      <a:endParaRPr lang="en-US" sz="800" b="1" i="0" u="none" strike="noStrike" dirty="0">
                        <a:solidFill>
                          <a:schemeClr val="tx2"/>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b="1" u="none" strike="noStrike" dirty="0">
                          <a:solidFill>
                            <a:schemeClr val="tx2"/>
                          </a:solidFill>
                          <a:effectLst/>
                        </a:rPr>
                        <a:t>Scanning Software</a:t>
                      </a:r>
                      <a:endParaRPr lang="en-US" sz="800" b="1" i="0" u="none" strike="noStrike" dirty="0">
                        <a:solidFill>
                          <a:schemeClr val="tx2"/>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b="1" u="none" strike="noStrike" dirty="0">
                          <a:solidFill>
                            <a:schemeClr val="tx2"/>
                          </a:solidFill>
                          <a:effectLst/>
                        </a:rPr>
                        <a:t>Document Management Software</a:t>
                      </a:r>
                      <a:endParaRPr lang="en-US" sz="800" b="1" i="0" u="none" strike="noStrike" dirty="0">
                        <a:solidFill>
                          <a:schemeClr val="tx2"/>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2886556852"/>
                  </a:ext>
                </a:extLst>
              </a:tr>
              <a:tr h="154645">
                <a:tc>
                  <a:txBody>
                    <a:bodyPr/>
                    <a:lstStyle/>
                    <a:p>
                      <a:pPr algn="l" fontAlgn="b"/>
                      <a:r>
                        <a:rPr lang="en-US" sz="800" u="none" strike="noStrike">
                          <a:effectLst/>
                        </a:rPr>
                        <a:t>SCL</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Kofax</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FileNet</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2983114877"/>
                  </a:ext>
                </a:extLst>
              </a:tr>
              <a:tr h="154645">
                <a:tc>
                  <a:txBody>
                    <a:bodyPr/>
                    <a:lstStyle/>
                    <a:p>
                      <a:pPr algn="l" fontAlgn="b"/>
                      <a:r>
                        <a:rPr lang="en-US" sz="800" u="none" strike="noStrike">
                          <a:effectLst/>
                        </a:rPr>
                        <a:t>VEN</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Kofax</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FileNet with IBM ECM,ECM QC Drive</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4180016920"/>
                  </a:ext>
                </a:extLst>
              </a:tr>
              <a:tr h="154645">
                <a:tc>
                  <a:txBody>
                    <a:bodyPr/>
                    <a:lstStyle/>
                    <a:p>
                      <a:pPr algn="l" fontAlgn="b"/>
                      <a:r>
                        <a:rPr lang="en-US" sz="800" u="none" strike="noStrike" dirty="0">
                          <a:effectLst/>
                        </a:rPr>
                        <a:t>ALA</a:t>
                      </a:r>
                      <a:endParaRPr lang="en-US" sz="800" b="0" i="0" u="none" strike="noStrike" dirty="0">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Ricoh WebFiles / Disc Image</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Ricoh WebFiles / Disc Image</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3729233321"/>
                  </a:ext>
                </a:extLst>
              </a:tr>
              <a:tr h="154645">
                <a:tc>
                  <a:txBody>
                    <a:bodyPr/>
                    <a:lstStyle/>
                    <a:p>
                      <a:pPr algn="l" fontAlgn="b"/>
                      <a:r>
                        <a:rPr lang="en-US" sz="800" u="none" strike="noStrike">
                          <a:effectLst/>
                        </a:rPr>
                        <a:t>SFO</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Kofax</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iFiles</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2515197323"/>
                  </a:ext>
                </a:extLst>
              </a:tr>
              <a:tr h="154645">
                <a:tc>
                  <a:txBody>
                    <a:bodyPr/>
                    <a:lstStyle/>
                    <a:p>
                      <a:pPr algn="l" fontAlgn="b"/>
                      <a:r>
                        <a:rPr lang="en-US" sz="800" u="none" strike="noStrike">
                          <a:effectLst/>
                        </a:rPr>
                        <a:t>CCS</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Compass Pilot</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Compass Pilot</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4134054509"/>
                  </a:ext>
                </a:extLst>
              </a:tr>
              <a:tr h="154645">
                <a:tc>
                  <a:txBody>
                    <a:bodyPr/>
                    <a:lstStyle/>
                    <a:p>
                      <a:pPr algn="l" fontAlgn="b"/>
                      <a:r>
                        <a:rPr lang="en-US" sz="800" u="none" strike="noStrike">
                          <a:effectLst/>
                        </a:rPr>
                        <a:t>FRS</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Upfront scanning ,Kofax</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FileNet with IBM ECM</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1345948460"/>
                  </a:ext>
                </a:extLst>
              </a:tr>
              <a:tr h="154645">
                <a:tc>
                  <a:txBody>
                    <a:bodyPr/>
                    <a:lstStyle/>
                    <a:p>
                      <a:pPr algn="l" fontAlgn="b"/>
                      <a:r>
                        <a:rPr lang="en-US" sz="800" u="none" strike="noStrike">
                          <a:effectLst/>
                        </a:rPr>
                        <a:t>ORG</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Barcode Business Solutions (BBS)</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OnBase</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3950895423"/>
                  </a:ext>
                </a:extLst>
              </a:tr>
              <a:tr h="154645">
                <a:tc>
                  <a:txBody>
                    <a:bodyPr/>
                    <a:lstStyle/>
                    <a:p>
                      <a:pPr algn="l" fontAlgn="b"/>
                      <a:r>
                        <a:rPr lang="en-US" sz="800" u="none" strike="noStrike">
                          <a:effectLst/>
                        </a:rPr>
                        <a:t>SCZ</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Kofax Suite, Barcode scanners</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DocuWare</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279887866"/>
                  </a:ext>
                </a:extLst>
              </a:tr>
              <a:tr h="154645">
                <a:tc>
                  <a:txBody>
                    <a:bodyPr/>
                    <a:lstStyle/>
                    <a:p>
                      <a:pPr algn="l" fontAlgn="b"/>
                      <a:r>
                        <a:rPr lang="en-US" sz="800" u="none" strike="noStrike">
                          <a:effectLst/>
                        </a:rPr>
                        <a:t>SAC</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Kofax</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FileNet</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1610884006"/>
                  </a:ext>
                </a:extLst>
              </a:tr>
              <a:tr h="154645">
                <a:tc>
                  <a:txBody>
                    <a:bodyPr/>
                    <a:lstStyle/>
                    <a:p>
                      <a:pPr algn="l" fontAlgn="b"/>
                      <a:r>
                        <a:rPr lang="en-US" sz="800" u="none" strike="noStrike">
                          <a:effectLst/>
                        </a:rPr>
                        <a:t>SDG</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dirty="0" err="1">
                          <a:effectLst/>
                        </a:rPr>
                        <a:t>eReceipt</a:t>
                      </a:r>
                      <a:r>
                        <a:rPr lang="en-US" sz="800" u="none" strike="noStrike" dirty="0">
                          <a:effectLst/>
                        </a:rPr>
                        <a:t> Tool, EMC Captiva</a:t>
                      </a:r>
                      <a:endParaRPr lang="en-US" sz="800" b="0" i="0" u="none" strike="noStrike" dirty="0">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dirty="0">
                          <a:effectLst/>
                        </a:rPr>
                        <a:t>Documentum </a:t>
                      </a:r>
                      <a:endParaRPr lang="en-US" sz="800" b="0" i="0" u="none" strike="noStrike" dirty="0">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155103802"/>
                  </a:ext>
                </a:extLst>
              </a:tr>
              <a:tr h="154645">
                <a:tc>
                  <a:txBody>
                    <a:bodyPr/>
                    <a:lstStyle/>
                    <a:p>
                      <a:pPr algn="l" fontAlgn="b"/>
                      <a:r>
                        <a:rPr lang="en-US" sz="800" u="none" strike="noStrike">
                          <a:effectLst/>
                        </a:rPr>
                        <a:t>SON</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Kofax</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OnBase</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2817552087"/>
                  </a:ext>
                </a:extLst>
              </a:tr>
              <a:tr h="154645">
                <a:tc>
                  <a:txBody>
                    <a:bodyPr/>
                    <a:lstStyle/>
                    <a:p>
                      <a:pPr algn="l" fontAlgn="b"/>
                      <a:r>
                        <a:rPr lang="en-US" sz="800" u="none" strike="noStrike">
                          <a:effectLst/>
                        </a:rPr>
                        <a:t>PLA</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Kofax</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OnBase</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2203145273"/>
                  </a:ext>
                </a:extLst>
              </a:tr>
              <a:tr h="154645">
                <a:tc>
                  <a:txBody>
                    <a:bodyPr/>
                    <a:lstStyle/>
                    <a:p>
                      <a:pPr algn="l" fontAlgn="b"/>
                      <a:r>
                        <a:rPr lang="en-US" sz="800" u="none" strike="noStrike">
                          <a:effectLst/>
                        </a:rPr>
                        <a:t>TUL</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Kofax</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Form 61 Generation Tool, Questys</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2653988988"/>
                  </a:ext>
                </a:extLst>
              </a:tr>
              <a:tr h="154645">
                <a:tc>
                  <a:txBody>
                    <a:bodyPr/>
                    <a:lstStyle/>
                    <a:p>
                      <a:pPr algn="l" fontAlgn="b"/>
                      <a:r>
                        <a:rPr lang="en-US" sz="800" u="none" strike="noStrike">
                          <a:effectLst/>
                        </a:rPr>
                        <a:t>SMT</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Compass (Imaging)</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OnBase</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1839821284"/>
                  </a:ext>
                </a:extLst>
              </a:tr>
              <a:tr h="154645">
                <a:tc>
                  <a:txBody>
                    <a:bodyPr/>
                    <a:lstStyle/>
                    <a:p>
                      <a:pPr algn="l" fontAlgn="b"/>
                      <a:r>
                        <a:rPr lang="en-US" sz="800" u="none" strike="noStrike">
                          <a:effectLst/>
                        </a:rPr>
                        <a:t>SOL</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Compass (Imaging)</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OnBase</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3941484985"/>
                  </a:ext>
                </a:extLst>
              </a:tr>
              <a:tr h="154645">
                <a:tc>
                  <a:txBody>
                    <a:bodyPr/>
                    <a:lstStyle/>
                    <a:p>
                      <a:pPr algn="l" fontAlgn="b"/>
                      <a:r>
                        <a:rPr lang="en-US" sz="800" u="none" strike="noStrike">
                          <a:effectLst/>
                        </a:rPr>
                        <a:t>SLO</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Kofax</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EDMS</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1950041374"/>
                  </a:ext>
                </a:extLst>
              </a:tr>
              <a:tr h="154645">
                <a:tc>
                  <a:txBody>
                    <a:bodyPr/>
                    <a:lstStyle/>
                    <a:p>
                      <a:pPr algn="l" fontAlgn="b"/>
                      <a:r>
                        <a:rPr lang="en-US" sz="800" u="none" strike="noStrike">
                          <a:effectLst/>
                        </a:rPr>
                        <a:t>YOL</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Compass Pilot</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Compass Pilot</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3863255386"/>
                  </a:ext>
                </a:extLst>
              </a:tr>
              <a:tr h="154645">
                <a:tc>
                  <a:txBody>
                    <a:bodyPr/>
                    <a:lstStyle/>
                    <a:p>
                      <a:pPr algn="l" fontAlgn="b"/>
                      <a:r>
                        <a:rPr lang="en-US" sz="800" u="none" strike="noStrike">
                          <a:effectLst/>
                        </a:rPr>
                        <a:t>SBR</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DocStar</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DocStar</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3251460060"/>
                  </a:ext>
                </a:extLst>
              </a:tr>
              <a:tr h="154645">
                <a:tc>
                  <a:txBody>
                    <a:bodyPr/>
                    <a:lstStyle/>
                    <a:p>
                      <a:pPr algn="l" fontAlgn="b"/>
                      <a:r>
                        <a:rPr lang="en-US" sz="800" u="none" strike="noStrike">
                          <a:effectLst/>
                        </a:rPr>
                        <a:t>LA</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Kofax</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Documentum</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984393291"/>
                  </a:ext>
                </a:extLst>
              </a:tr>
              <a:tr h="154645">
                <a:tc>
                  <a:txBody>
                    <a:bodyPr/>
                    <a:lstStyle/>
                    <a:p>
                      <a:pPr algn="l" fontAlgn="b"/>
                      <a:r>
                        <a:rPr lang="en-US" sz="800" u="none" strike="noStrike">
                          <a:effectLst/>
                        </a:rPr>
                        <a:t>C-IV counties</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a:effectLst/>
                        </a:rPr>
                        <a:t>Perceptive </a:t>
                      </a:r>
                      <a:endParaRPr lang="en-US" sz="800" b="0" i="0" u="none" strike="noStrike">
                        <a:solidFill>
                          <a:srgbClr val="000000"/>
                        </a:solidFill>
                        <a:effectLst/>
                        <a:latin typeface="Calibri" panose="020F0502020204030204" pitchFamily="34" charset="0"/>
                      </a:endParaRPr>
                    </a:p>
                  </a:txBody>
                  <a:tcPr marL="1157" marR="1157" marT="1157" marB="0" anchor="b">
                    <a:solidFill>
                      <a:schemeClr val="bg1"/>
                    </a:solidFill>
                  </a:tcPr>
                </a:tc>
                <a:tc>
                  <a:txBody>
                    <a:bodyPr/>
                    <a:lstStyle/>
                    <a:p>
                      <a:pPr algn="l" fontAlgn="b"/>
                      <a:r>
                        <a:rPr lang="en-US" sz="800" u="none" strike="noStrike" dirty="0">
                          <a:effectLst/>
                        </a:rPr>
                        <a:t>Perceptive</a:t>
                      </a:r>
                      <a:endParaRPr lang="en-US" sz="800" b="0" i="0" u="none" strike="noStrike" dirty="0">
                        <a:solidFill>
                          <a:srgbClr val="000000"/>
                        </a:solidFill>
                        <a:effectLst/>
                        <a:latin typeface="Calibri" panose="020F0502020204030204" pitchFamily="34" charset="0"/>
                      </a:endParaRPr>
                    </a:p>
                  </a:txBody>
                  <a:tcPr marL="1157" marR="1157" marT="1157" marB="0" anchor="b">
                    <a:solidFill>
                      <a:schemeClr val="bg1"/>
                    </a:solidFill>
                  </a:tcPr>
                </a:tc>
                <a:extLst>
                  <a:ext uri="{0D108BD9-81ED-4DB2-BD59-A6C34878D82A}">
                    <a16:rowId xmlns:a16="http://schemas.microsoft.com/office/drawing/2014/main" val="2270586633"/>
                  </a:ext>
                </a:extLst>
              </a:tr>
            </a:tbl>
          </a:graphicData>
        </a:graphic>
      </p:graphicFrame>
      <p:cxnSp>
        <p:nvCxnSpPr>
          <p:cNvPr id="135" name="Straight Connector 134">
            <a:extLst>
              <a:ext uri="{FF2B5EF4-FFF2-40B4-BE49-F238E27FC236}">
                <a16:creationId xmlns:a16="http://schemas.microsoft.com/office/drawing/2014/main" id="{E7EA7655-D490-486F-A2A0-639B0BF99B71}"/>
              </a:ext>
            </a:extLst>
          </p:cNvPr>
          <p:cNvCxnSpPr/>
          <p:nvPr/>
        </p:nvCxnSpPr>
        <p:spPr>
          <a:xfrm>
            <a:off x="1438239" y="2178927"/>
            <a:ext cx="0" cy="2602803"/>
          </a:xfrm>
          <a:prstGeom prst="line">
            <a:avLst/>
          </a:prstGeom>
          <a:ln>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53B277AC-1ACD-43B2-B83B-43CB9D88CCCA}"/>
              </a:ext>
            </a:extLst>
          </p:cNvPr>
          <p:cNvSpPr txBox="1"/>
          <p:nvPr/>
        </p:nvSpPr>
        <p:spPr>
          <a:xfrm>
            <a:off x="1023187" y="3131206"/>
            <a:ext cx="403766" cy="235449"/>
          </a:xfrm>
          <a:prstGeom prst="rect">
            <a:avLst/>
          </a:prstGeom>
        </p:spPr>
        <p:txBody>
          <a:bodyPr vert="horz" wrap="square" lIns="0" tIns="0" rIns="0" bIns="0" rtlCol="0">
            <a:spAutoFit/>
          </a:bodyPr>
          <a:lstStyle>
            <a:lvl1pPr marL="0" lvl="0" indent="0" defTabSz="895347" eaLnBrk="1" latinLnBrk="0" hangingPunct="1">
              <a:buClr>
                <a:schemeClr val="tx2"/>
              </a:buClr>
              <a:buSzPct val="100000"/>
              <a:defRPr sz="1568" baseline="0">
                <a:latin typeface="+mn-lt"/>
              </a:defRPr>
            </a:lvl1pPr>
            <a:lvl2pPr marL="188203" lvl="1" indent="-192087" defTabSz="895347" eaLnBrk="1" latinLnBrk="0" hangingPunct="1">
              <a:buClr>
                <a:schemeClr val="tx2"/>
              </a:buClr>
              <a:buSzPct val="125000"/>
              <a:buFont typeface="Arial" charset="0"/>
              <a:buChar char="▪"/>
              <a:defRPr sz="1568" baseline="0">
                <a:latin typeface="+mn-lt"/>
              </a:defRPr>
            </a:lvl2pPr>
            <a:lvl3pPr marL="448102" lvl="2" indent="-261937" defTabSz="895347" eaLnBrk="1" latinLnBrk="0" hangingPunct="1">
              <a:buClr>
                <a:schemeClr val="tx2"/>
              </a:buClr>
              <a:buSzPct val="120000"/>
              <a:buFont typeface="Arial" charset="0"/>
              <a:buChar char="–"/>
              <a:defRPr sz="1568" baseline="0">
                <a:latin typeface="+mn-lt"/>
              </a:defRPr>
            </a:lvl3pPr>
            <a:lvl4pPr marL="600456" lvl="3" indent="-155574" defTabSz="895347" eaLnBrk="1" latinLnBrk="0" hangingPunct="1">
              <a:buClr>
                <a:schemeClr val="tx2"/>
              </a:buClr>
              <a:buSzPct val="120000"/>
              <a:buFont typeface="Arial" charset="0"/>
              <a:buChar char="▫"/>
              <a:defRPr sz="1568" baseline="0">
                <a:latin typeface="+mn-lt"/>
              </a:defRPr>
            </a:lvl4pPr>
            <a:lvl5pPr marL="734887" lvl="4" indent="-125468" defTabSz="895347" eaLnBrk="1" latinLnBrk="0" hangingPunct="1">
              <a:buClr>
                <a:schemeClr val="tx2"/>
              </a:buClr>
              <a:buSzPct val="89000"/>
              <a:buFont typeface="Arial" charset="0"/>
              <a:buChar char="-"/>
              <a:defRPr sz="1568" baseline="0">
                <a:latin typeface="+mn-lt"/>
              </a:defRPr>
            </a:lvl5pPr>
            <a:lvl6pPr marL="749805" indent="-130175" defTabSz="895347" fontAlgn="base">
              <a:spcBef>
                <a:spcPct val="0"/>
              </a:spcBef>
              <a:spcAft>
                <a:spcPct val="0"/>
              </a:spcAft>
              <a:buClr>
                <a:schemeClr val="tx2"/>
              </a:buClr>
              <a:buSzPct val="89000"/>
              <a:buFont typeface="Arial" charset="0"/>
              <a:buChar char="-"/>
              <a:defRPr baseline="0">
                <a:latin typeface="+mn-lt"/>
              </a:defRPr>
            </a:lvl6pPr>
            <a:lvl7pPr marL="749805" indent="-130175" defTabSz="895347" fontAlgn="base">
              <a:spcBef>
                <a:spcPct val="0"/>
              </a:spcBef>
              <a:spcAft>
                <a:spcPct val="0"/>
              </a:spcAft>
              <a:buClr>
                <a:schemeClr val="tx2"/>
              </a:buClr>
              <a:buSzPct val="89000"/>
              <a:buFont typeface="Arial" charset="0"/>
              <a:buChar char="-"/>
              <a:defRPr baseline="0">
                <a:latin typeface="+mn-lt"/>
              </a:defRPr>
            </a:lvl7pPr>
            <a:lvl8pPr marL="749805" indent="-130175" defTabSz="895347" fontAlgn="base">
              <a:spcBef>
                <a:spcPct val="0"/>
              </a:spcBef>
              <a:spcAft>
                <a:spcPct val="0"/>
              </a:spcAft>
              <a:buClr>
                <a:schemeClr val="tx2"/>
              </a:buClr>
              <a:buSzPct val="89000"/>
              <a:buFont typeface="Arial" charset="0"/>
              <a:buChar char="-"/>
              <a:defRPr baseline="0">
                <a:latin typeface="+mn-lt"/>
              </a:defRPr>
            </a:lvl8pPr>
            <a:lvl9pPr marL="749805" indent="-130175" defTabSz="895347" fontAlgn="base">
              <a:spcBef>
                <a:spcPct val="0"/>
              </a:spcBef>
              <a:spcAft>
                <a:spcPct val="0"/>
              </a:spcAft>
              <a:buClr>
                <a:schemeClr val="tx2"/>
              </a:buClr>
              <a:buSzPct val="89000"/>
              <a:buFont typeface="Arial" charset="0"/>
              <a:buChar char="-"/>
              <a:defRPr baseline="0">
                <a:latin typeface="+mn-lt"/>
              </a:defRPr>
            </a:lvl9pPr>
          </a:lstStyle>
          <a:p>
            <a:r>
              <a:rPr lang="en-US" sz="765" dirty="0" err="1"/>
              <a:t>CalWIN</a:t>
            </a:r>
            <a:r>
              <a:rPr lang="en-US" sz="765" dirty="0"/>
              <a:t> counties</a:t>
            </a:r>
          </a:p>
        </p:txBody>
      </p:sp>
      <p:cxnSp>
        <p:nvCxnSpPr>
          <p:cNvPr id="211" name="Straight Connector 210">
            <a:extLst>
              <a:ext uri="{FF2B5EF4-FFF2-40B4-BE49-F238E27FC236}">
                <a16:creationId xmlns:a16="http://schemas.microsoft.com/office/drawing/2014/main" id="{6A35E60C-2504-48C5-84BE-A62D406954F2}"/>
              </a:ext>
            </a:extLst>
          </p:cNvPr>
          <p:cNvCxnSpPr/>
          <p:nvPr/>
        </p:nvCxnSpPr>
        <p:spPr>
          <a:xfrm>
            <a:off x="1438239" y="2259463"/>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FAB128C6-FEE4-4217-B1B6-462CCA2CFD36}"/>
              </a:ext>
            </a:extLst>
          </p:cNvPr>
          <p:cNvCxnSpPr/>
          <p:nvPr/>
        </p:nvCxnSpPr>
        <p:spPr>
          <a:xfrm>
            <a:off x="1438239" y="2397178"/>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3B473A3B-F9A8-4061-ABCC-736ABB454F2F}"/>
              </a:ext>
            </a:extLst>
          </p:cNvPr>
          <p:cNvCxnSpPr/>
          <p:nvPr/>
        </p:nvCxnSpPr>
        <p:spPr>
          <a:xfrm>
            <a:off x="1438239" y="2559081"/>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A8E93833-7C72-4926-8537-6295871DE09F}"/>
              </a:ext>
            </a:extLst>
          </p:cNvPr>
          <p:cNvCxnSpPr/>
          <p:nvPr/>
        </p:nvCxnSpPr>
        <p:spPr>
          <a:xfrm>
            <a:off x="1438239" y="2708016"/>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B38588DB-29AE-4C3F-9195-7BB2B7E44677}"/>
              </a:ext>
            </a:extLst>
          </p:cNvPr>
          <p:cNvCxnSpPr/>
          <p:nvPr/>
        </p:nvCxnSpPr>
        <p:spPr>
          <a:xfrm>
            <a:off x="1438239" y="2865620"/>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5779529-5E72-449B-AF2E-767BE576569E}"/>
              </a:ext>
            </a:extLst>
          </p:cNvPr>
          <p:cNvCxnSpPr/>
          <p:nvPr/>
        </p:nvCxnSpPr>
        <p:spPr>
          <a:xfrm>
            <a:off x="1438239" y="3014588"/>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C3C936DA-C3B9-4930-BD28-B27E48019811}"/>
              </a:ext>
            </a:extLst>
          </p:cNvPr>
          <p:cNvCxnSpPr/>
          <p:nvPr/>
        </p:nvCxnSpPr>
        <p:spPr>
          <a:xfrm>
            <a:off x="1438239" y="3179156"/>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69FA89A-5D4E-41E7-BAAF-F281E271A1D8}"/>
              </a:ext>
            </a:extLst>
          </p:cNvPr>
          <p:cNvCxnSpPr/>
          <p:nvPr/>
        </p:nvCxnSpPr>
        <p:spPr>
          <a:xfrm>
            <a:off x="1438239" y="3342897"/>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AF38BD67-3EA1-4B80-B9E7-D270AFA17BD8}"/>
              </a:ext>
            </a:extLst>
          </p:cNvPr>
          <p:cNvCxnSpPr/>
          <p:nvPr/>
        </p:nvCxnSpPr>
        <p:spPr>
          <a:xfrm>
            <a:off x="1438239" y="3500264"/>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737E35A-3ED7-4723-9A03-5CD503CD47EA}"/>
              </a:ext>
            </a:extLst>
          </p:cNvPr>
          <p:cNvCxnSpPr/>
          <p:nvPr/>
        </p:nvCxnSpPr>
        <p:spPr>
          <a:xfrm>
            <a:off x="1438239" y="3646959"/>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EF5A61C3-8A6E-4135-B2C6-CFB149FB5B9B}"/>
              </a:ext>
            </a:extLst>
          </p:cNvPr>
          <p:cNvCxnSpPr/>
          <p:nvPr/>
        </p:nvCxnSpPr>
        <p:spPr>
          <a:xfrm>
            <a:off x="1438239" y="3806230"/>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F88228E7-079A-48DE-813A-0538EC91B92D}"/>
              </a:ext>
            </a:extLst>
          </p:cNvPr>
          <p:cNvCxnSpPr/>
          <p:nvPr/>
        </p:nvCxnSpPr>
        <p:spPr>
          <a:xfrm>
            <a:off x="1438239" y="3964948"/>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0F240C5-22A2-4483-AFFC-419C318963AA}"/>
              </a:ext>
            </a:extLst>
          </p:cNvPr>
          <p:cNvCxnSpPr/>
          <p:nvPr/>
        </p:nvCxnSpPr>
        <p:spPr>
          <a:xfrm>
            <a:off x="1438239" y="4115166"/>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7AFB236-EA98-4A97-9BB5-7EFFD2EA4B80}"/>
              </a:ext>
            </a:extLst>
          </p:cNvPr>
          <p:cNvCxnSpPr/>
          <p:nvPr/>
        </p:nvCxnSpPr>
        <p:spPr>
          <a:xfrm>
            <a:off x="1438239" y="4270262"/>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445C9ED6-613E-473A-A040-C677FD1CE573}"/>
              </a:ext>
            </a:extLst>
          </p:cNvPr>
          <p:cNvCxnSpPr/>
          <p:nvPr/>
        </p:nvCxnSpPr>
        <p:spPr>
          <a:xfrm>
            <a:off x="1438239" y="4423025"/>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73B62E3F-EC9B-4783-9F3B-317BC2025949}"/>
              </a:ext>
            </a:extLst>
          </p:cNvPr>
          <p:cNvCxnSpPr/>
          <p:nvPr/>
        </p:nvCxnSpPr>
        <p:spPr>
          <a:xfrm>
            <a:off x="1438239" y="4580308"/>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C65B9439-A446-49FC-9173-5E619499A258}"/>
              </a:ext>
            </a:extLst>
          </p:cNvPr>
          <p:cNvCxnSpPr/>
          <p:nvPr/>
        </p:nvCxnSpPr>
        <p:spPr>
          <a:xfrm>
            <a:off x="1438239" y="4719750"/>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5396772-1EDD-4010-B6BE-3E9DA7D1D5E3}"/>
              </a:ext>
            </a:extLst>
          </p:cNvPr>
          <p:cNvCxnSpPr/>
          <p:nvPr/>
        </p:nvCxnSpPr>
        <p:spPr>
          <a:xfrm>
            <a:off x="1438239" y="4891793"/>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22074DF-8143-4F1C-AC05-12E2FF0608DC}"/>
              </a:ext>
            </a:extLst>
          </p:cNvPr>
          <p:cNvCxnSpPr/>
          <p:nvPr/>
        </p:nvCxnSpPr>
        <p:spPr>
          <a:xfrm>
            <a:off x="1438239" y="5043832"/>
            <a:ext cx="42492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89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A5AFBA-6F79-4D48-8698-F1E84EE70F54}"/>
              </a:ext>
            </a:extLst>
          </p:cNvPr>
          <p:cNvGraphicFramePr>
            <a:graphicFrameLocks noChangeAspect="1"/>
          </p:cNvGraphicFramePr>
          <p:nvPr>
            <p:custDataLst>
              <p:tags r:id="rId2"/>
            </p:custDataLst>
            <p:extLst/>
          </p:nvPr>
        </p:nvGraphicFramePr>
        <p:xfrm>
          <a:off x="1144141" y="858404"/>
          <a:ext cx="1190" cy="1190"/>
        </p:xfrm>
        <a:graphic>
          <a:graphicData uri="http://schemas.openxmlformats.org/presentationml/2006/ole">
            <mc:AlternateContent xmlns:mc="http://schemas.openxmlformats.org/markup-compatibility/2006">
              <mc:Choice xmlns:v="urn:schemas-microsoft-com:vml" Requires="v">
                <p:oleObj spid="_x0000_s8195" name="think-cell Slide" r:id="rId41" imgW="451" imgH="450" progId="TCLayout.ActiveDocument.1">
                  <p:embed/>
                </p:oleObj>
              </mc:Choice>
              <mc:Fallback>
                <p:oleObj name="think-cell Slide" r:id="rId41" imgW="451" imgH="450" progId="TCLayout.ActiveDocument.1">
                  <p:embed/>
                  <p:pic>
                    <p:nvPicPr>
                      <p:cNvPr id="3" name="Object 2" hidden="1">
                        <a:extLst>
                          <a:ext uri="{FF2B5EF4-FFF2-40B4-BE49-F238E27FC236}">
                            <a16:creationId xmlns:a16="http://schemas.microsoft.com/office/drawing/2014/main" id="{33A5AFBA-6F79-4D48-8698-F1E84EE70F54}"/>
                          </a:ext>
                        </a:extLst>
                      </p:cNvPr>
                      <p:cNvPicPr/>
                      <p:nvPr/>
                    </p:nvPicPr>
                    <p:blipFill>
                      <a:blip r:embed="rId42"/>
                      <a:stretch>
                        <a:fillRect/>
                      </a:stretch>
                    </p:blipFill>
                    <p:spPr>
                      <a:xfrm>
                        <a:off x="1144141" y="858404"/>
                        <a:ext cx="1190" cy="1190"/>
                      </a:xfrm>
                      <a:prstGeom prst="rect">
                        <a:avLst/>
                      </a:prstGeom>
                    </p:spPr>
                  </p:pic>
                </p:oleObj>
              </mc:Fallback>
            </mc:AlternateContent>
          </a:graphicData>
        </a:graphic>
      </p:graphicFrame>
      <p:sp>
        <p:nvSpPr>
          <p:cNvPr id="39" name="Rectangle 38" hidden="1">
            <a:extLst>
              <a:ext uri="{FF2B5EF4-FFF2-40B4-BE49-F238E27FC236}">
                <a16:creationId xmlns:a16="http://schemas.microsoft.com/office/drawing/2014/main" id="{1CC5191E-0EE3-49DD-8AD4-019E95033B6D}"/>
              </a:ext>
            </a:extLst>
          </p:cNvPr>
          <p:cNvSpPr/>
          <p:nvPr>
            <p:custDataLst>
              <p:tags r:id="rId3"/>
            </p:custDataLst>
          </p:nvPr>
        </p:nvSpPr>
        <p:spPr>
          <a:xfrm>
            <a:off x="1142950" y="857212"/>
            <a:ext cx="119064" cy="1190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dirty="0">
              <a:solidFill>
                <a:schemeClr val="accent4"/>
              </a:solidFill>
              <a:latin typeface="Century Gothic" panose="020B0502020202020204" pitchFamily="34" charset="0"/>
              <a:ea typeface="+mj-ea"/>
              <a:cs typeface="+mj-cs"/>
              <a:sym typeface="Century Gothic" panose="020B0502020202020204" pitchFamily="34" charset="0"/>
            </a:endParaRPr>
          </a:p>
        </p:txBody>
      </p:sp>
      <p:sp>
        <p:nvSpPr>
          <p:cNvPr id="42" name="Rectangle 41">
            <a:extLst>
              <a:ext uri="{FF2B5EF4-FFF2-40B4-BE49-F238E27FC236}">
                <a16:creationId xmlns:a16="http://schemas.microsoft.com/office/drawing/2014/main" id="{73BD1A85-6C12-465A-925A-B673BBC2D9F6}"/>
              </a:ext>
            </a:extLst>
          </p:cNvPr>
          <p:cNvSpPr/>
          <p:nvPr/>
        </p:nvSpPr>
        <p:spPr>
          <a:xfrm>
            <a:off x="1" y="1772952"/>
            <a:ext cx="9144000" cy="4164479"/>
          </a:xfrm>
          <a:prstGeom prst="rect">
            <a:avLst/>
          </a:prstGeom>
          <a:gradFill>
            <a:gsLst>
              <a:gs pos="78000">
                <a:schemeClr val="accent4"/>
              </a:gs>
              <a:gs pos="77000">
                <a:schemeClr val="bg1">
                  <a:lumMod val="95000"/>
                </a:schemeClr>
              </a:gs>
              <a:gs pos="0">
                <a:schemeClr val="accent1">
                  <a:lumMod val="5000"/>
                  <a:lumOff val="95000"/>
                </a:schemeClr>
              </a:gs>
              <a:gs pos="98000">
                <a:schemeClr val="accent4"/>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b="1" dirty="0" err="1">
              <a:solidFill>
                <a:schemeClr val="accent4"/>
              </a:solidFill>
            </a:endParaRPr>
          </a:p>
        </p:txBody>
      </p:sp>
      <p:sp>
        <p:nvSpPr>
          <p:cNvPr id="65" name="Rectangle 2">
            <a:extLst>
              <a:ext uri="{FF2B5EF4-FFF2-40B4-BE49-F238E27FC236}">
                <a16:creationId xmlns:a16="http://schemas.microsoft.com/office/drawing/2014/main" id="{4D7D6D9D-63A1-4E3D-8CDE-EBE6B2CE9A25}"/>
              </a:ext>
            </a:extLst>
          </p:cNvPr>
          <p:cNvSpPr txBox="1">
            <a:spLocks/>
          </p:cNvSpPr>
          <p:nvPr>
            <p:custDataLst>
              <p:tags r:id="rId4"/>
            </p:custDataLst>
          </p:nvPr>
        </p:nvSpPr>
        <p:spPr>
          <a:xfrm>
            <a:off x="5147643" y="1502286"/>
            <a:ext cx="1630947" cy="4164478"/>
          </a:xfrm>
          <a:prstGeom prst="rect">
            <a:avLst/>
          </a:prstGeom>
          <a:noFill/>
          <a:ln w="19050">
            <a:solidFill>
              <a:schemeClr val="accent4"/>
            </a:solidFill>
            <a:prstDash val="dash"/>
          </a:ln>
        </p:spPr>
        <p:txBody>
          <a:bodyPr vert="horz" lIns="57151" tIns="57151" rIns="57151" bIns="57151"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lvl="1" indent="0" algn="ctr">
              <a:buNone/>
            </a:pPr>
            <a:endParaRPr lang="en-US" sz="750" b="1" dirty="0">
              <a:solidFill>
                <a:schemeClr val="accent5">
                  <a:lumMod val="75000"/>
                </a:schemeClr>
              </a:solidFill>
            </a:endParaRPr>
          </a:p>
        </p:txBody>
      </p:sp>
      <p:sp>
        <p:nvSpPr>
          <p:cNvPr id="4" name="TextBox 3">
            <a:extLst>
              <a:ext uri="{FF2B5EF4-FFF2-40B4-BE49-F238E27FC236}">
                <a16:creationId xmlns:a16="http://schemas.microsoft.com/office/drawing/2014/main" id="{2ED34371-8713-437C-A608-B08AC3B8B9EC}"/>
              </a:ext>
            </a:extLst>
          </p:cNvPr>
          <p:cNvSpPr txBox="1"/>
          <p:nvPr>
            <p:custDataLst>
              <p:tags r:id="rId5"/>
            </p:custDataLst>
          </p:nvPr>
        </p:nvSpPr>
        <p:spPr>
          <a:xfrm>
            <a:off x="167428" y="1794666"/>
            <a:ext cx="1578792" cy="184666"/>
          </a:xfrm>
          <a:prstGeom prst="rect">
            <a:avLst/>
          </a:prstGeom>
        </p:spPr>
        <p:txBody>
          <a:bodyPr vert="horz" wrap="square" lIns="0" tIns="0" rIns="0" bIns="0" rtlCol="0" anchor="b">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200" b="1" dirty="0">
                <a:solidFill>
                  <a:schemeClr val="tx2"/>
                </a:solidFill>
              </a:rPr>
              <a:t>Considerations</a:t>
            </a:r>
          </a:p>
        </p:txBody>
      </p:sp>
      <p:sp>
        <p:nvSpPr>
          <p:cNvPr id="5" name="TextBox 4">
            <a:extLst>
              <a:ext uri="{FF2B5EF4-FFF2-40B4-BE49-F238E27FC236}">
                <a16:creationId xmlns:a16="http://schemas.microsoft.com/office/drawing/2014/main" id="{972A3D4C-47B9-4549-8893-2D8C1D09F0FE}"/>
              </a:ext>
            </a:extLst>
          </p:cNvPr>
          <p:cNvSpPr txBox="1"/>
          <p:nvPr>
            <p:custDataLst>
              <p:tags r:id="rId6"/>
            </p:custDataLst>
          </p:nvPr>
        </p:nvSpPr>
        <p:spPr>
          <a:xfrm>
            <a:off x="167428" y="2780609"/>
            <a:ext cx="1578792" cy="610776"/>
          </a:xfrm>
          <a:prstGeom prst="rect">
            <a:avLst/>
          </a:prstGeom>
          <a:solidFill>
            <a:schemeClr val="tx2"/>
          </a:solidFill>
        </p:spPr>
        <p:txBody>
          <a:bodyPr vert="horz" wrap="square" lIns="57151" tIns="57151" rIns="57151" bIns="57151"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200" b="1" dirty="0">
                <a:solidFill>
                  <a:srgbClr val="FFFFFF"/>
                </a:solidFill>
              </a:rPr>
              <a:t>Technical feasibility </a:t>
            </a:r>
          </a:p>
        </p:txBody>
      </p:sp>
      <p:sp>
        <p:nvSpPr>
          <p:cNvPr id="6" name="TextBox 5">
            <a:extLst>
              <a:ext uri="{FF2B5EF4-FFF2-40B4-BE49-F238E27FC236}">
                <a16:creationId xmlns:a16="http://schemas.microsoft.com/office/drawing/2014/main" id="{3095276A-E5FF-41A4-9069-C57183F52354}"/>
              </a:ext>
            </a:extLst>
          </p:cNvPr>
          <p:cNvSpPr txBox="1"/>
          <p:nvPr>
            <p:custDataLst>
              <p:tags r:id="rId7"/>
            </p:custDataLst>
          </p:nvPr>
        </p:nvSpPr>
        <p:spPr>
          <a:xfrm>
            <a:off x="167428" y="2074582"/>
            <a:ext cx="1578792" cy="610776"/>
          </a:xfrm>
          <a:prstGeom prst="rect">
            <a:avLst/>
          </a:prstGeom>
          <a:solidFill>
            <a:schemeClr val="tx2"/>
          </a:solidFill>
        </p:spPr>
        <p:txBody>
          <a:bodyPr vert="horz" wrap="square" lIns="57151" tIns="57151" rIns="57151" bIns="57151"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200" b="1" dirty="0">
                <a:solidFill>
                  <a:srgbClr val="FFFFFF"/>
                </a:solidFill>
              </a:rPr>
              <a:t>Worker experience</a:t>
            </a:r>
          </a:p>
        </p:txBody>
      </p:sp>
      <p:sp>
        <p:nvSpPr>
          <p:cNvPr id="7" name="TextBox 6">
            <a:extLst>
              <a:ext uri="{FF2B5EF4-FFF2-40B4-BE49-F238E27FC236}">
                <a16:creationId xmlns:a16="http://schemas.microsoft.com/office/drawing/2014/main" id="{2B2D2F8B-CD04-4644-81C6-BAC3CAD4C56A}"/>
              </a:ext>
            </a:extLst>
          </p:cNvPr>
          <p:cNvSpPr txBox="1"/>
          <p:nvPr>
            <p:custDataLst>
              <p:tags r:id="rId8"/>
            </p:custDataLst>
          </p:nvPr>
        </p:nvSpPr>
        <p:spPr>
          <a:xfrm>
            <a:off x="167428" y="3486637"/>
            <a:ext cx="1578792" cy="610776"/>
          </a:xfrm>
          <a:prstGeom prst="rect">
            <a:avLst/>
          </a:prstGeom>
          <a:solidFill>
            <a:schemeClr val="tx2"/>
          </a:solidFill>
        </p:spPr>
        <p:txBody>
          <a:bodyPr vert="horz" wrap="square" lIns="57151" tIns="57151" rIns="57151" bIns="57151"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200" b="1" dirty="0">
                <a:solidFill>
                  <a:srgbClr val="FFFFFF"/>
                </a:solidFill>
              </a:rPr>
              <a:t>Cross-department imaging</a:t>
            </a:r>
          </a:p>
        </p:txBody>
      </p:sp>
      <p:sp>
        <p:nvSpPr>
          <p:cNvPr id="8" name="TextBox 7">
            <a:extLst>
              <a:ext uri="{FF2B5EF4-FFF2-40B4-BE49-F238E27FC236}">
                <a16:creationId xmlns:a16="http://schemas.microsoft.com/office/drawing/2014/main" id="{8E3576DF-5B6F-4531-A0A1-37DA5A666E66}"/>
              </a:ext>
            </a:extLst>
          </p:cNvPr>
          <p:cNvSpPr txBox="1"/>
          <p:nvPr>
            <p:custDataLst>
              <p:tags r:id="rId9"/>
            </p:custDataLst>
          </p:nvPr>
        </p:nvSpPr>
        <p:spPr>
          <a:xfrm>
            <a:off x="167428" y="4192664"/>
            <a:ext cx="1578792" cy="610776"/>
          </a:xfrm>
          <a:prstGeom prst="rect">
            <a:avLst/>
          </a:prstGeom>
          <a:solidFill>
            <a:schemeClr val="tx2"/>
          </a:solidFill>
        </p:spPr>
        <p:txBody>
          <a:bodyPr vert="horz" wrap="square" lIns="57151" tIns="57151" rIns="57151" bIns="57151"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200" b="1" dirty="0">
                <a:solidFill>
                  <a:srgbClr val="FFFFFF"/>
                </a:solidFill>
              </a:rPr>
              <a:t>Local control and ability to innovate</a:t>
            </a:r>
          </a:p>
        </p:txBody>
      </p:sp>
      <p:sp>
        <p:nvSpPr>
          <p:cNvPr id="9" name="TextBox 8">
            <a:extLst>
              <a:ext uri="{FF2B5EF4-FFF2-40B4-BE49-F238E27FC236}">
                <a16:creationId xmlns:a16="http://schemas.microsoft.com/office/drawing/2014/main" id="{C2DB846A-054B-4B44-BB5F-B402DA429789}"/>
              </a:ext>
            </a:extLst>
          </p:cNvPr>
          <p:cNvSpPr txBox="1"/>
          <p:nvPr>
            <p:custDataLst>
              <p:tags r:id="rId10"/>
            </p:custDataLst>
          </p:nvPr>
        </p:nvSpPr>
        <p:spPr>
          <a:xfrm>
            <a:off x="167428" y="4898691"/>
            <a:ext cx="1578792" cy="656135"/>
          </a:xfrm>
          <a:prstGeom prst="rect">
            <a:avLst/>
          </a:prstGeom>
          <a:solidFill>
            <a:schemeClr val="tx2"/>
          </a:solidFill>
        </p:spPr>
        <p:txBody>
          <a:bodyPr vert="horz" wrap="square" lIns="57151" tIns="57151" rIns="57151" bIns="57151"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200" b="1" dirty="0">
                <a:solidFill>
                  <a:srgbClr val="FFFFFF"/>
                </a:solidFill>
              </a:rPr>
              <a:t>Cost</a:t>
            </a:r>
          </a:p>
        </p:txBody>
      </p:sp>
      <p:sp>
        <p:nvSpPr>
          <p:cNvPr id="10" name="TextBox 9">
            <a:extLst>
              <a:ext uri="{FF2B5EF4-FFF2-40B4-BE49-F238E27FC236}">
                <a16:creationId xmlns:a16="http://schemas.microsoft.com/office/drawing/2014/main" id="{1212EA15-597D-404A-BB7F-975C0E1716EE}"/>
              </a:ext>
            </a:extLst>
          </p:cNvPr>
          <p:cNvSpPr txBox="1"/>
          <p:nvPr>
            <p:custDataLst>
              <p:tags r:id="rId11"/>
            </p:custDataLst>
          </p:nvPr>
        </p:nvSpPr>
        <p:spPr>
          <a:xfrm>
            <a:off x="1841471" y="1610000"/>
            <a:ext cx="1578792" cy="369332"/>
          </a:xfrm>
          <a:prstGeom prst="rect">
            <a:avLst/>
          </a:prstGeom>
        </p:spPr>
        <p:txBody>
          <a:bodyPr vert="horz" wrap="square" lIns="0" tIns="0" rIns="0" bIns="0" rtlCol="0" anchor="b">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200" b="1" dirty="0">
                <a:solidFill>
                  <a:schemeClr val="tx2"/>
                </a:solidFill>
              </a:rPr>
              <a:t>Maintain current system</a:t>
            </a:r>
          </a:p>
        </p:txBody>
      </p:sp>
      <p:sp>
        <p:nvSpPr>
          <p:cNvPr id="11" name="TextBox 10">
            <a:extLst>
              <a:ext uri="{FF2B5EF4-FFF2-40B4-BE49-F238E27FC236}">
                <a16:creationId xmlns:a16="http://schemas.microsoft.com/office/drawing/2014/main" id="{4DBF7240-24C8-49CB-B402-D35590F83CA9}"/>
              </a:ext>
            </a:extLst>
          </p:cNvPr>
          <p:cNvSpPr txBox="1"/>
          <p:nvPr>
            <p:custDataLst>
              <p:tags r:id="rId12"/>
            </p:custDataLst>
          </p:nvPr>
        </p:nvSpPr>
        <p:spPr>
          <a:xfrm>
            <a:off x="1841471" y="2074582"/>
            <a:ext cx="1320700" cy="610776"/>
          </a:xfrm>
          <a:prstGeom prst="rect">
            <a:avLst/>
          </a:prstGeom>
        </p:spPr>
        <p:txBody>
          <a:bodyPr vert="horz" wrap="square"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Minimal change to worker experience </a:t>
            </a:r>
          </a:p>
        </p:txBody>
      </p:sp>
      <p:sp>
        <p:nvSpPr>
          <p:cNvPr id="12" name="TextBox 11">
            <a:extLst>
              <a:ext uri="{FF2B5EF4-FFF2-40B4-BE49-F238E27FC236}">
                <a16:creationId xmlns:a16="http://schemas.microsoft.com/office/drawing/2014/main" id="{8FCA35EF-417B-4E0C-B7AC-5440B2234A52}"/>
              </a:ext>
            </a:extLst>
          </p:cNvPr>
          <p:cNvSpPr txBox="1"/>
          <p:nvPr>
            <p:custDataLst>
              <p:tags r:id="rId13"/>
            </p:custDataLst>
          </p:nvPr>
        </p:nvSpPr>
        <p:spPr>
          <a:xfrm>
            <a:off x="1841472" y="2780609"/>
            <a:ext cx="1320699" cy="610776"/>
          </a:xfrm>
          <a:prstGeom prst="rect">
            <a:avLst/>
          </a:prstGeom>
        </p:spPr>
        <p:txBody>
          <a:bodyPr vert="horz" wrap="square"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Images must be re-indexed by new IDs of cases and clients</a:t>
            </a:r>
          </a:p>
        </p:txBody>
      </p:sp>
      <p:sp>
        <p:nvSpPr>
          <p:cNvPr id="13" name="TextBox 12">
            <a:extLst>
              <a:ext uri="{FF2B5EF4-FFF2-40B4-BE49-F238E27FC236}">
                <a16:creationId xmlns:a16="http://schemas.microsoft.com/office/drawing/2014/main" id="{AC4E7449-2705-43C1-8134-F1327AB10865}"/>
              </a:ext>
            </a:extLst>
          </p:cNvPr>
          <p:cNvSpPr txBox="1"/>
          <p:nvPr>
            <p:custDataLst>
              <p:tags r:id="rId14"/>
            </p:custDataLst>
          </p:nvPr>
        </p:nvSpPr>
        <p:spPr>
          <a:xfrm>
            <a:off x="1841471" y="3486637"/>
            <a:ext cx="1339651" cy="610776"/>
          </a:xfrm>
          <a:prstGeom prst="rect">
            <a:avLst/>
          </a:prstGeom>
        </p:spPr>
        <p:txBody>
          <a:bodyPr vert="horz" wrap="square"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Access would continue as today</a:t>
            </a:r>
          </a:p>
        </p:txBody>
      </p:sp>
      <p:sp>
        <p:nvSpPr>
          <p:cNvPr id="14" name="TextBox 13">
            <a:extLst>
              <a:ext uri="{FF2B5EF4-FFF2-40B4-BE49-F238E27FC236}">
                <a16:creationId xmlns:a16="http://schemas.microsoft.com/office/drawing/2014/main" id="{DB7DA330-E836-4CA4-AD75-5AD4CDF23704}"/>
              </a:ext>
            </a:extLst>
          </p:cNvPr>
          <p:cNvSpPr txBox="1"/>
          <p:nvPr>
            <p:custDataLst>
              <p:tags r:id="rId15"/>
            </p:custDataLst>
          </p:nvPr>
        </p:nvSpPr>
        <p:spPr>
          <a:xfrm>
            <a:off x="1841472" y="4192664"/>
            <a:ext cx="1339650" cy="610776"/>
          </a:xfrm>
          <a:prstGeom prst="rect">
            <a:avLst/>
          </a:prstGeom>
        </p:spPr>
        <p:txBody>
          <a:bodyPr vert="horz" wrap="square"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Counties continue to maintain, administer, and develop innovations</a:t>
            </a:r>
          </a:p>
        </p:txBody>
      </p:sp>
      <p:sp>
        <p:nvSpPr>
          <p:cNvPr id="15" name="TextBox 14">
            <a:extLst>
              <a:ext uri="{FF2B5EF4-FFF2-40B4-BE49-F238E27FC236}">
                <a16:creationId xmlns:a16="http://schemas.microsoft.com/office/drawing/2014/main" id="{9AA5B025-EE63-4B5E-9BF5-359F422941D4}"/>
              </a:ext>
            </a:extLst>
          </p:cNvPr>
          <p:cNvSpPr txBox="1"/>
          <p:nvPr>
            <p:custDataLst>
              <p:tags r:id="rId16"/>
            </p:custDataLst>
          </p:nvPr>
        </p:nvSpPr>
        <p:spPr>
          <a:xfrm>
            <a:off x="1841472" y="4898691"/>
            <a:ext cx="1235083" cy="610776"/>
          </a:xfrm>
          <a:prstGeom prst="rect">
            <a:avLst/>
          </a:prstGeom>
        </p:spPr>
        <p:txBody>
          <a:bodyPr vert="horz" wrap="square"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Expensive ongoing cost, up-front integration cost</a:t>
            </a:r>
          </a:p>
        </p:txBody>
      </p:sp>
      <p:sp>
        <p:nvSpPr>
          <p:cNvPr id="16" name="TextBox 15">
            <a:extLst>
              <a:ext uri="{FF2B5EF4-FFF2-40B4-BE49-F238E27FC236}">
                <a16:creationId xmlns:a16="http://schemas.microsoft.com/office/drawing/2014/main" id="{A5C8A85D-7945-45FB-8FEC-23EF3B65CF0B}"/>
              </a:ext>
            </a:extLst>
          </p:cNvPr>
          <p:cNvSpPr txBox="1"/>
          <p:nvPr>
            <p:custDataLst>
              <p:tags r:id="rId17"/>
            </p:custDataLst>
          </p:nvPr>
        </p:nvSpPr>
        <p:spPr>
          <a:xfrm>
            <a:off x="3515514" y="1610001"/>
            <a:ext cx="1578792" cy="369332"/>
          </a:xfrm>
          <a:prstGeom prst="rect">
            <a:avLst/>
          </a:prstGeom>
        </p:spPr>
        <p:txBody>
          <a:bodyPr vert="horz" wrap="square" lIns="0" tIns="0" rIns="0" bIns="0" rtlCol="0" anchor="b">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buClr>
                <a:schemeClr val="tx2"/>
              </a:buClr>
            </a:pPr>
            <a:r>
              <a:rPr lang="en-US" sz="1200" b="1" dirty="0">
                <a:solidFill>
                  <a:schemeClr val="tx2"/>
                </a:solidFill>
              </a:rPr>
              <a:t>Use centralized </a:t>
            </a:r>
          </a:p>
          <a:p>
            <a:pPr>
              <a:buClr>
                <a:schemeClr val="tx2"/>
              </a:buClr>
            </a:pPr>
            <a:r>
              <a:rPr lang="en-US" sz="1200" b="1" dirty="0">
                <a:solidFill>
                  <a:schemeClr val="tx2"/>
                </a:solidFill>
              </a:rPr>
              <a:t>LRS model</a:t>
            </a:r>
          </a:p>
        </p:txBody>
      </p:sp>
      <p:sp>
        <p:nvSpPr>
          <p:cNvPr id="17" name="TextBox 16">
            <a:extLst>
              <a:ext uri="{FF2B5EF4-FFF2-40B4-BE49-F238E27FC236}">
                <a16:creationId xmlns:a16="http://schemas.microsoft.com/office/drawing/2014/main" id="{7878EA26-C06F-4A90-B08C-9B8BCBBC7286}"/>
              </a:ext>
            </a:extLst>
          </p:cNvPr>
          <p:cNvSpPr txBox="1"/>
          <p:nvPr>
            <p:custDataLst>
              <p:tags r:id="rId18"/>
            </p:custDataLst>
          </p:nvPr>
        </p:nvSpPr>
        <p:spPr>
          <a:xfrm>
            <a:off x="3515515" y="2074582"/>
            <a:ext cx="1173293" cy="610776"/>
          </a:xfrm>
          <a:prstGeom prst="rect">
            <a:avLst/>
          </a:prstGeom>
        </p:spPr>
        <p:txBody>
          <a:bodyPr vert="horz" wrap="square"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Counties that have innovations would lose it</a:t>
            </a:r>
            <a:r>
              <a:rPr lang="en-US" sz="1050" baseline="30000" dirty="0"/>
              <a:t>1</a:t>
            </a:r>
            <a:r>
              <a:rPr lang="en-US" sz="1050" dirty="0"/>
              <a:t> </a:t>
            </a:r>
          </a:p>
        </p:txBody>
      </p:sp>
      <p:sp>
        <p:nvSpPr>
          <p:cNvPr id="18" name="TextBox 17">
            <a:extLst>
              <a:ext uri="{FF2B5EF4-FFF2-40B4-BE49-F238E27FC236}">
                <a16:creationId xmlns:a16="http://schemas.microsoft.com/office/drawing/2014/main" id="{C590F3F0-BB35-4393-8AB8-C79A569EB1B1}"/>
              </a:ext>
            </a:extLst>
          </p:cNvPr>
          <p:cNvSpPr txBox="1"/>
          <p:nvPr>
            <p:custDataLst>
              <p:tags r:id="rId19"/>
            </p:custDataLst>
          </p:nvPr>
        </p:nvSpPr>
        <p:spPr>
          <a:xfrm>
            <a:off x="3515514" y="2780609"/>
            <a:ext cx="1383431" cy="610776"/>
          </a:xfrm>
          <a:prstGeom prst="rect">
            <a:avLst/>
          </a:prstGeom>
        </p:spPr>
        <p:txBody>
          <a:bodyPr vert="horz" wrap="square"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One centrally maintained and managed solution integrated with core</a:t>
            </a:r>
          </a:p>
        </p:txBody>
      </p:sp>
      <p:sp>
        <p:nvSpPr>
          <p:cNvPr id="19" name="TextBox 18">
            <a:extLst>
              <a:ext uri="{FF2B5EF4-FFF2-40B4-BE49-F238E27FC236}">
                <a16:creationId xmlns:a16="http://schemas.microsoft.com/office/drawing/2014/main" id="{E3A54403-4AFB-462D-AB3A-C5DFD21D377F}"/>
              </a:ext>
            </a:extLst>
          </p:cNvPr>
          <p:cNvSpPr txBox="1"/>
          <p:nvPr>
            <p:custDataLst>
              <p:tags r:id="rId20"/>
            </p:custDataLst>
          </p:nvPr>
        </p:nvSpPr>
        <p:spPr>
          <a:xfrm>
            <a:off x="3515514" y="3486637"/>
            <a:ext cx="1339650" cy="610776"/>
          </a:xfrm>
          <a:prstGeom prst="rect">
            <a:avLst/>
          </a:prstGeom>
        </p:spPr>
        <p:txBody>
          <a:bodyPr vert="horz" wrap="square"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Counties could lose cross-dept. imaging</a:t>
            </a:r>
          </a:p>
        </p:txBody>
      </p:sp>
      <p:sp>
        <p:nvSpPr>
          <p:cNvPr id="21" name="TextBox 20">
            <a:extLst>
              <a:ext uri="{FF2B5EF4-FFF2-40B4-BE49-F238E27FC236}">
                <a16:creationId xmlns:a16="http://schemas.microsoft.com/office/drawing/2014/main" id="{C11C879D-6AB5-440D-AC11-C6CEF3D1FC3B}"/>
              </a:ext>
            </a:extLst>
          </p:cNvPr>
          <p:cNvSpPr txBox="1"/>
          <p:nvPr>
            <p:custDataLst>
              <p:tags r:id="rId21"/>
            </p:custDataLst>
          </p:nvPr>
        </p:nvSpPr>
        <p:spPr>
          <a:xfrm>
            <a:off x="3515515" y="4898691"/>
            <a:ext cx="1371130" cy="610776"/>
          </a:xfrm>
          <a:prstGeom prst="rect">
            <a:avLst/>
          </a:prstGeom>
        </p:spPr>
        <p:txBody>
          <a:bodyPr vert="horz" wrap="square"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Cost reduction in long run, up-front data migration cost</a:t>
            </a:r>
          </a:p>
        </p:txBody>
      </p:sp>
      <p:sp>
        <p:nvSpPr>
          <p:cNvPr id="22" name="TextBox 21">
            <a:extLst>
              <a:ext uri="{FF2B5EF4-FFF2-40B4-BE49-F238E27FC236}">
                <a16:creationId xmlns:a16="http://schemas.microsoft.com/office/drawing/2014/main" id="{26F5A3A9-404D-46D9-8577-79346BE67B19}"/>
              </a:ext>
            </a:extLst>
          </p:cNvPr>
          <p:cNvSpPr txBox="1"/>
          <p:nvPr>
            <p:custDataLst>
              <p:tags r:id="rId22"/>
            </p:custDataLst>
          </p:nvPr>
        </p:nvSpPr>
        <p:spPr>
          <a:xfrm>
            <a:off x="5189558" y="1610001"/>
            <a:ext cx="1578792" cy="369332"/>
          </a:xfrm>
          <a:prstGeom prst="rect">
            <a:avLst/>
          </a:prstGeom>
        </p:spPr>
        <p:txBody>
          <a:bodyPr vert="horz" wrap="square" lIns="0" tIns="0" rIns="0" bIns="0" rtlCol="0" anchor="b">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buClr>
                <a:schemeClr val="tx2"/>
              </a:buClr>
            </a:pPr>
            <a:r>
              <a:rPr lang="en-US" sz="1200" b="1" dirty="0">
                <a:solidFill>
                  <a:schemeClr val="tx2"/>
                </a:solidFill>
              </a:rPr>
              <a:t>Use enhanced centralized solution</a:t>
            </a:r>
          </a:p>
        </p:txBody>
      </p:sp>
      <p:sp>
        <p:nvSpPr>
          <p:cNvPr id="23" name="TextBox 22">
            <a:extLst>
              <a:ext uri="{FF2B5EF4-FFF2-40B4-BE49-F238E27FC236}">
                <a16:creationId xmlns:a16="http://schemas.microsoft.com/office/drawing/2014/main" id="{6A0EA345-4633-470D-B692-08D28A54B85F}"/>
              </a:ext>
            </a:extLst>
          </p:cNvPr>
          <p:cNvSpPr txBox="1"/>
          <p:nvPr>
            <p:custDataLst>
              <p:tags r:id="rId23"/>
            </p:custDataLst>
          </p:nvPr>
        </p:nvSpPr>
        <p:spPr>
          <a:xfrm>
            <a:off x="5221457" y="2074582"/>
            <a:ext cx="1323504" cy="610776"/>
          </a:xfrm>
          <a:prstGeom prst="rect">
            <a:avLst/>
          </a:prstGeom>
        </p:spPr>
        <p:txBody>
          <a:bodyPr vert="horz" wrap="square"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Innovations and core integration create uplift for all 58 counties</a:t>
            </a:r>
          </a:p>
        </p:txBody>
      </p:sp>
      <p:sp>
        <p:nvSpPr>
          <p:cNvPr id="24" name="TextBox 23">
            <a:extLst>
              <a:ext uri="{FF2B5EF4-FFF2-40B4-BE49-F238E27FC236}">
                <a16:creationId xmlns:a16="http://schemas.microsoft.com/office/drawing/2014/main" id="{8EA80C65-2EDF-4C00-ADBE-D600DF935589}"/>
              </a:ext>
            </a:extLst>
          </p:cNvPr>
          <p:cNvSpPr txBox="1"/>
          <p:nvPr>
            <p:custDataLst>
              <p:tags r:id="rId24"/>
            </p:custDataLst>
          </p:nvPr>
        </p:nvSpPr>
        <p:spPr>
          <a:xfrm>
            <a:off x="5221458" y="2780609"/>
            <a:ext cx="1336852" cy="610776"/>
          </a:xfrm>
          <a:prstGeom prst="rect">
            <a:avLst/>
          </a:prstGeom>
        </p:spPr>
        <p:txBody>
          <a:bodyPr vert="horz" wrap="square"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One centrally maintained and managed solution integrated with core</a:t>
            </a:r>
          </a:p>
        </p:txBody>
      </p:sp>
      <p:sp>
        <p:nvSpPr>
          <p:cNvPr id="25" name="TextBox 24">
            <a:extLst>
              <a:ext uri="{FF2B5EF4-FFF2-40B4-BE49-F238E27FC236}">
                <a16:creationId xmlns:a16="http://schemas.microsoft.com/office/drawing/2014/main" id="{52CF6EA9-5A18-4FBC-8C2C-29BC44D4C7E0}"/>
              </a:ext>
            </a:extLst>
          </p:cNvPr>
          <p:cNvSpPr txBox="1"/>
          <p:nvPr>
            <p:custDataLst>
              <p:tags r:id="rId25"/>
            </p:custDataLst>
          </p:nvPr>
        </p:nvSpPr>
        <p:spPr>
          <a:xfrm>
            <a:off x="5221458" y="3486637"/>
            <a:ext cx="1388422" cy="610776"/>
          </a:xfrm>
          <a:prstGeom prst="rect">
            <a:avLst/>
          </a:prstGeom>
        </p:spPr>
        <p:txBody>
          <a:bodyPr vert="horz" wrap="square"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New solution would bring cross-dept. imaging to all counties</a:t>
            </a:r>
          </a:p>
        </p:txBody>
      </p:sp>
      <p:sp>
        <p:nvSpPr>
          <p:cNvPr id="27" name="TextBox 26">
            <a:extLst>
              <a:ext uri="{FF2B5EF4-FFF2-40B4-BE49-F238E27FC236}">
                <a16:creationId xmlns:a16="http://schemas.microsoft.com/office/drawing/2014/main" id="{F21EFBA6-28CC-445E-B447-210DD2BCB292}"/>
              </a:ext>
            </a:extLst>
          </p:cNvPr>
          <p:cNvSpPr txBox="1"/>
          <p:nvPr>
            <p:custDataLst>
              <p:tags r:id="rId26"/>
            </p:custDataLst>
          </p:nvPr>
        </p:nvSpPr>
        <p:spPr>
          <a:xfrm>
            <a:off x="5221457" y="4898691"/>
            <a:ext cx="1371129" cy="610776"/>
          </a:xfrm>
          <a:prstGeom prst="rect">
            <a:avLst/>
          </a:prstGeom>
        </p:spPr>
        <p:txBody>
          <a:bodyPr vert="horz" wrap="square"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Cost reduction in long run, up-front data migration and enhancement cost</a:t>
            </a:r>
          </a:p>
        </p:txBody>
      </p:sp>
      <p:cxnSp>
        <p:nvCxnSpPr>
          <p:cNvPr id="28" name="Straight Connector 27">
            <a:extLst>
              <a:ext uri="{FF2B5EF4-FFF2-40B4-BE49-F238E27FC236}">
                <a16:creationId xmlns:a16="http://schemas.microsoft.com/office/drawing/2014/main" id="{729B7B0C-F354-4307-BEE4-D0280BE213A0}"/>
              </a:ext>
            </a:extLst>
          </p:cNvPr>
          <p:cNvCxnSpPr>
            <a:cxnSpLocks/>
          </p:cNvCxnSpPr>
          <p:nvPr>
            <p:custDataLst>
              <p:tags r:id="rId27"/>
            </p:custDataLst>
          </p:nvPr>
        </p:nvCxnSpPr>
        <p:spPr>
          <a:xfrm>
            <a:off x="167428" y="2026956"/>
            <a:ext cx="157879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362CABE-3617-4C80-9ED1-748312147199}"/>
              </a:ext>
            </a:extLst>
          </p:cNvPr>
          <p:cNvCxnSpPr/>
          <p:nvPr>
            <p:custDataLst>
              <p:tags r:id="rId28"/>
            </p:custDataLst>
          </p:nvPr>
        </p:nvCxnSpPr>
        <p:spPr>
          <a:xfrm>
            <a:off x="1841471" y="2026956"/>
            <a:ext cx="157879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55ED5F-A591-4117-B1CE-F87DC4B73B3A}"/>
              </a:ext>
            </a:extLst>
          </p:cNvPr>
          <p:cNvCxnSpPr/>
          <p:nvPr>
            <p:custDataLst>
              <p:tags r:id="rId29"/>
            </p:custDataLst>
          </p:nvPr>
        </p:nvCxnSpPr>
        <p:spPr>
          <a:xfrm>
            <a:off x="3515514" y="2026956"/>
            <a:ext cx="157879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B05007B-2AE0-4C96-B537-B205E0578209}"/>
              </a:ext>
            </a:extLst>
          </p:cNvPr>
          <p:cNvCxnSpPr/>
          <p:nvPr>
            <p:custDataLst>
              <p:tags r:id="rId30"/>
            </p:custDataLst>
          </p:nvPr>
        </p:nvCxnSpPr>
        <p:spPr>
          <a:xfrm>
            <a:off x="5189558" y="2026956"/>
            <a:ext cx="157879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17C189-B94B-4280-993A-541CE2045CE4}"/>
              </a:ext>
            </a:extLst>
          </p:cNvPr>
          <p:cNvCxnSpPr/>
          <p:nvPr>
            <p:custDataLst>
              <p:tags r:id="rId31"/>
            </p:custDataLst>
          </p:nvPr>
        </p:nvCxnSpPr>
        <p:spPr>
          <a:xfrm>
            <a:off x="167427" y="2732984"/>
            <a:ext cx="6600923"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A784383-F3B1-4817-AAC8-5CFFBD73E629}"/>
              </a:ext>
            </a:extLst>
          </p:cNvPr>
          <p:cNvCxnSpPr/>
          <p:nvPr>
            <p:custDataLst>
              <p:tags r:id="rId32"/>
            </p:custDataLst>
          </p:nvPr>
        </p:nvCxnSpPr>
        <p:spPr>
          <a:xfrm>
            <a:off x="167427" y="3439011"/>
            <a:ext cx="6600923"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CED58E-2D03-41E0-8B7F-149727DBF2F4}"/>
              </a:ext>
            </a:extLst>
          </p:cNvPr>
          <p:cNvCxnSpPr/>
          <p:nvPr>
            <p:custDataLst>
              <p:tags r:id="rId33"/>
            </p:custDataLst>
          </p:nvPr>
        </p:nvCxnSpPr>
        <p:spPr>
          <a:xfrm>
            <a:off x="167427" y="4145038"/>
            <a:ext cx="6600923"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F4DE4FC-3D23-49E5-8768-C233A2D0BFE6}"/>
              </a:ext>
            </a:extLst>
          </p:cNvPr>
          <p:cNvCxnSpPr/>
          <p:nvPr>
            <p:custDataLst>
              <p:tags r:id="rId34"/>
            </p:custDataLst>
          </p:nvPr>
        </p:nvCxnSpPr>
        <p:spPr>
          <a:xfrm>
            <a:off x="167427" y="4851066"/>
            <a:ext cx="6600923"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8AC8D88-634D-4B65-BBA3-7832CEAD08F3}"/>
              </a:ext>
            </a:extLst>
          </p:cNvPr>
          <p:cNvCxnSpPr/>
          <p:nvPr>
            <p:custDataLst>
              <p:tags r:id="rId35"/>
            </p:custDataLst>
          </p:nvPr>
        </p:nvCxnSpPr>
        <p:spPr>
          <a:xfrm>
            <a:off x="3467888" y="2074584"/>
            <a:ext cx="0" cy="343488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FC0EBBE-7115-47BD-AADD-4B8D99B9D812}"/>
              </a:ext>
            </a:extLst>
          </p:cNvPr>
          <p:cNvCxnSpPr/>
          <p:nvPr>
            <p:custDataLst>
              <p:tags r:id="rId36"/>
            </p:custDataLst>
          </p:nvPr>
        </p:nvCxnSpPr>
        <p:spPr>
          <a:xfrm>
            <a:off x="5173831" y="2074584"/>
            <a:ext cx="0" cy="343488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59" name="Arrow: Up 58">
            <a:extLst>
              <a:ext uri="{FF2B5EF4-FFF2-40B4-BE49-F238E27FC236}">
                <a16:creationId xmlns:a16="http://schemas.microsoft.com/office/drawing/2014/main" id="{EA81372C-AB45-442B-898F-B6BA1137B86E}"/>
              </a:ext>
            </a:extLst>
          </p:cNvPr>
          <p:cNvSpPr/>
          <p:nvPr/>
        </p:nvSpPr>
        <p:spPr>
          <a:xfrm rot="10800000">
            <a:off x="3146318" y="4949193"/>
            <a:ext cx="272230" cy="554931"/>
          </a:xfrm>
          <a:prstGeom prst="upArrow">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sp>
        <p:nvSpPr>
          <p:cNvPr id="62" name="Arrow: Up 61">
            <a:extLst>
              <a:ext uri="{FF2B5EF4-FFF2-40B4-BE49-F238E27FC236}">
                <a16:creationId xmlns:a16="http://schemas.microsoft.com/office/drawing/2014/main" id="{2AA3F023-E029-4F79-BAD1-F6C9CA6D569C}"/>
              </a:ext>
            </a:extLst>
          </p:cNvPr>
          <p:cNvSpPr/>
          <p:nvPr/>
        </p:nvSpPr>
        <p:spPr>
          <a:xfrm>
            <a:off x="6490004" y="3508842"/>
            <a:ext cx="272230" cy="554931"/>
          </a:xfrm>
          <a:prstGeom prst="up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sp>
        <p:nvSpPr>
          <p:cNvPr id="64" name="Arrow: Up 63">
            <a:extLst>
              <a:ext uri="{FF2B5EF4-FFF2-40B4-BE49-F238E27FC236}">
                <a16:creationId xmlns:a16="http://schemas.microsoft.com/office/drawing/2014/main" id="{B7B4732D-DFCB-49BD-8154-09F47A6079A3}"/>
              </a:ext>
            </a:extLst>
          </p:cNvPr>
          <p:cNvSpPr/>
          <p:nvPr/>
        </p:nvSpPr>
        <p:spPr>
          <a:xfrm>
            <a:off x="6490004" y="2064589"/>
            <a:ext cx="272230" cy="554931"/>
          </a:xfrm>
          <a:prstGeom prst="up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4"/>
              </a:solidFill>
            </a:endParaRPr>
          </a:p>
        </p:txBody>
      </p:sp>
      <p:sp>
        <p:nvSpPr>
          <p:cNvPr id="66" name="Arrow: Up 65">
            <a:extLst>
              <a:ext uri="{FF2B5EF4-FFF2-40B4-BE49-F238E27FC236}">
                <a16:creationId xmlns:a16="http://schemas.microsoft.com/office/drawing/2014/main" id="{5232D9C3-CB58-4DF6-B5CF-20E20410D189}"/>
              </a:ext>
            </a:extLst>
          </p:cNvPr>
          <p:cNvSpPr/>
          <p:nvPr/>
        </p:nvSpPr>
        <p:spPr>
          <a:xfrm>
            <a:off x="4871338" y="4923745"/>
            <a:ext cx="272230" cy="554931"/>
          </a:xfrm>
          <a:prstGeom prst="up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sp>
        <p:nvSpPr>
          <p:cNvPr id="68" name="Arrow: Up 67">
            <a:extLst>
              <a:ext uri="{FF2B5EF4-FFF2-40B4-BE49-F238E27FC236}">
                <a16:creationId xmlns:a16="http://schemas.microsoft.com/office/drawing/2014/main" id="{D959F2BC-A60D-47F9-89C9-BC13F92ABB18}"/>
              </a:ext>
            </a:extLst>
          </p:cNvPr>
          <p:cNvSpPr/>
          <p:nvPr/>
        </p:nvSpPr>
        <p:spPr>
          <a:xfrm rot="10800000">
            <a:off x="4857934" y="2102405"/>
            <a:ext cx="272230" cy="554931"/>
          </a:xfrm>
          <a:prstGeom prst="upArrow">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sp>
        <p:nvSpPr>
          <p:cNvPr id="57" name="Arrow: Up 56">
            <a:extLst>
              <a:ext uri="{FF2B5EF4-FFF2-40B4-BE49-F238E27FC236}">
                <a16:creationId xmlns:a16="http://schemas.microsoft.com/office/drawing/2014/main" id="{A2F7F2B7-997E-46EC-925F-9C585EF09722}"/>
              </a:ext>
            </a:extLst>
          </p:cNvPr>
          <p:cNvSpPr/>
          <p:nvPr/>
        </p:nvSpPr>
        <p:spPr>
          <a:xfrm>
            <a:off x="6490004" y="4923745"/>
            <a:ext cx="272230" cy="554931"/>
          </a:xfrm>
          <a:prstGeom prst="up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grpSp>
        <p:nvGrpSpPr>
          <p:cNvPr id="41" name="Group 40">
            <a:extLst>
              <a:ext uri="{FF2B5EF4-FFF2-40B4-BE49-F238E27FC236}">
                <a16:creationId xmlns:a16="http://schemas.microsoft.com/office/drawing/2014/main" id="{70D2A8E4-0CD3-4D99-91A0-2F5B695B5020}"/>
              </a:ext>
            </a:extLst>
          </p:cNvPr>
          <p:cNvGrpSpPr/>
          <p:nvPr/>
        </p:nvGrpSpPr>
        <p:grpSpPr>
          <a:xfrm>
            <a:off x="3136412" y="2304839"/>
            <a:ext cx="283849" cy="245514"/>
            <a:chOff x="4077651" y="1748278"/>
            <a:chExt cx="378460" cy="327347"/>
          </a:xfrm>
          <a:solidFill>
            <a:schemeClr val="tx1">
              <a:lumMod val="50000"/>
              <a:lumOff val="50000"/>
            </a:schemeClr>
          </a:solidFill>
        </p:grpSpPr>
        <p:sp>
          <p:nvSpPr>
            <p:cNvPr id="40" name="Arrow: Pentagon 39">
              <a:extLst>
                <a:ext uri="{FF2B5EF4-FFF2-40B4-BE49-F238E27FC236}">
                  <a16:creationId xmlns:a16="http://schemas.microsoft.com/office/drawing/2014/main" id="{EC03F242-B4F9-4474-8E04-B471659D9BBE}"/>
                </a:ext>
              </a:extLst>
            </p:cNvPr>
            <p:cNvSpPr/>
            <p:nvPr/>
          </p:nvSpPr>
          <p:spPr>
            <a:xfrm rot="5400000">
              <a:off x="4201810" y="1624119"/>
              <a:ext cx="130142" cy="378460"/>
            </a:xfrm>
            <a:prstGeom prst="homePlate">
              <a:avLst>
                <a:gd name="adj" fmla="val 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sp>
          <p:nvSpPr>
            <p:cNvPr id="69" name="Arrow: Pentagon 68">
              <a:extLst>
                <a:ext uri="{FF2B5EF4-FFF2-40B4-BE49-F238E27FC236}">
                  <a16:creationId xmlns:a16="http://schemas.microsoft.com/office/drawing/2014/main" id="{828BE6C6-5048-4452-82EC-5580D90B9F01}"/>
                </a:ext>
              </a:extLst>
            </p:cNvPr>
            <p:cNvSpPr/>
            <p:nvPr/>
          </p:nvSpPr>
          <p:spPr>
            <a:xfrm rot="5400000">
              <a:off x="4201810" y="1821324"/>
              <a:ext cx="130142" cy="378460"/>
            </a:xfrm>
            <a:prstGeom prst="homePlate">
              <a:avLst>
                <a:gd name="adj" fmla="val 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grpSp>
      <p:grpSp>
        <p:nvGrpSpPr>
          <p:cNvPr id="70" name="Group 69">
            <a:extLst>
              <a:ext uri="{FF2B5EF4-FFF2-40B4-BE49-F238E27FC236}">
                <a16:creationId xmlns:a16="http://schemas.microsoft.com/office/drawing/2014/main" id="{150931EF-6EA7-4A1B-AC54-A2B8F53EDE76}"/>
              </a:ext>
            </a:extLst>
          </p:cNvPr>
          <p:cNvGrpSpPr/>
          <p:nvPr/>
        </p:nvGrpSpPr>
        <p:grpSpPr>
          <a:xfrm>
            <a:off x="3136412" y="3671840"/>
            <a:ext cx="283849" cy="245514"/>
            <a:chOff x="4077651" y="1748278"/>
            <a:chExt cx="378460" cy="327347"/>
          </a:xfrm>
          <a:solidFill>
            <a:schemeClr val="tx1">
              <a:lumMod val="50000"/>
              <a:lumOff val="50000"/>
            </a:schemeClr>
          </a:solidFill>
        </p:grpSpPr>
        <p:sp>
          <p:nvSpPr>
            <p:cNvPr id="71" name="Arrow: Pentagon 70">
              <a:extLst>
                <a:ext uri="{FF2B5EF4-FFF2-40B4-BE49-F238E27FC236}">
                  <a16:creationId xmlns:a16="http://schemas.microsoft.com/office/drawing/2014/main" id="{D74F59B7-4661-4DBE-9280-1B265AC4D90E}"/>
                </a:ext>
              </a:extLst>
            </p:cNvPr>
            <p:cNvSpPr/>
            <p:nvPr/>
          </p:nvSpPr>
          <p:spPr>
            <a:xfrm rot="5400000">
              <a:off x="4201810" y="1624119"/>
              <a:ext cx="130142" cy="378460"/>
            </a:xfrm>
            <a:prstGeom prst="homePlate">
              <a:avLst>
                <a:gd name="adj" fmla="val 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sp>
          <p:nvSpPr>
            <p:cNvPr id="72" name="Arrow: Pentagon 71">
              <a:extLst>
                <a:ext uri="{FF2B5EF4-FFF2-40B4-BE49-F238E27FC236}">
                  <a16:creationId xmlns:a16="http://schemas.microsoft.com/office/drawing/2014/main" id="{71E7DD7C-B029-4737-88C6-321F6F6DD430}"/>
                </a:ext>
              </a:extLst>
            </p:cNvPr>
            <p:cNvSpPr/>
            <p:nvPr/>
          </p:nvSpPr>
          <p:spPr>
            <a:xfrm rot="5400000">
              <a:off x="4201810" y="1821324"/>
              <a:ext cx="130142" cy="378460"/>
            </a:xfrm>
            <a:prstGeom prst="homePlate">
              <a:avLst>
                <a:gd name="adj" fmla="val 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grpSp>
      <p:grpSp>
        <p:nvGrpSpPr>
          <p:cNvPr id="77" name="Group 76">
            <a:extLst>
              <a:ext uri="{FF2B5EF4-FFF2-40B4-BE49-F238E27FC236}">
                <a16:creationId xmlns:a16="http://schemas.microsoft.com/office/drawing/2014/main" id="{5980EFA2-EC42-4BA8-B9ED-2F225CC7FD1C}"/>
              </a:ext>
            </a:extLst>
          </p:cNvPr>
          <p:cNvGrpSpPr/>
          <p:nvPr/>
        </p:nvGrpSpPr>
        <p:grpSpPr>
          <a:xfrm>
            <a:off x="3136412" y="4352397"/>
            <a:ext cx="283849" cy="245514"/>
            <a:chOff x="4077651" y="1748278"/>
            <a:chExt cx="378460" cy="327347"/>
          </a:xfrm>
          <a:solidFill>
            <a:schemeClr val="tx1">
              <a:lumMod val="50000"/>
              <a:lumOff val="50000"/>
            </a:schemeClr>
          </a:solidFill>
        </p:grpSpPr>
        <p:sp>
          <p:nvSpPr>
            <p:cNvPr id="78" name="Arrow: Pentagon 77">
              <a:extLst>
                <a:ext uri="{FF2B5EF4-FFF2-40B4-BE49-F238E27FC236}">
                  <a16:creationId xmlns:a16="http://schemas.microsoft.com/office/drawing/2014/main" id="{98FDBF31-F939-45B8-AD87-B1C8061BF83D}"/>
                </a:ext>
              </a:extLst>
            </p:cNvPr>
            <p:cNvSpPr/>
            <p:nvPr/>
          </p:nvSpPr>
          <p:spPr>
            <a:xfrm rot="5400000">
              <a:off x="4201810" y="1624119"/>
              <a:ext cx="130142" cy="378460"/>
            </a:xfrm>
            <a:prstGeom prst="homePlate">
              <a:avLst>
                <a:gd name="adj" fmla="val 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sp>
          <p:nvSpPr>
            <p:cNvPr id="79" name="Arrow: Pentagon 78">
              <a:extLst>
                <a:ext uri="{FF2B5EF4-FFF2-40B4-BE49-F238E27FC236}">
                  <a16:creationId xmlns:a16="http://schemas.microsoft.com/office/drawing/2014/main" id="{3260E9E0-7E88-442B-9C0E-CA953C2D7D85}"/>
                </a:ext>
              </a:extLst>
            </p:cNvPr>
            <p:cNvSpPr/>
            <p:nvPr/>
          </p:nvSpPr>
          <p:spPr>
            <a:xfrm rot="5400000">
              <a:off x="4201810" y="1821324"/>
              <a:ext cx="130142" cy="378460"/>
            </a:xfrm>
            <a:prstGeom prst="homePlate">
              <a:avLst>
                <a:gd name="adj" fmla="val 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grpSp>
      <p:sp>
        <p:nvSpPr>
          <p:cNvPr id="82" name="Arrow: Up 81">
            <a:extLst>
              <a:ext uri="{FF2B5EF4-FFF2-40B4-BE49-F238E27FC236}">
                <a16:creationId xmlns:a16="http://schemas.microsoft.com/office/drawing/2014/main" id="{46C81A62-AFA7-45FB-A3D6-B3C8641993AA}"/>
              </a:ext>
            </a:extLst>
          </p:cNvPr>
          <p:cNvSpPr/>
          <p:nvPr/>
        </p:nvSpPr>
        <p:spPr>
          <a:xfrm>
            <a:off x="6490004" y="2807341"/>
            <a:ext cx="272230" cy="554931"/>
          </a:xfrm>
          <a:prstGeom prst="up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sp>
        <p:nvSpPr>
          <p:cNvPr id="83" name="Arrow: Up 82">
            <a:extLst>
              <a:ext uri="{FF2B5EF4-FFF2-40B4-BE49-F238E27FC236}">
                <a16:creationId xmlns:a16="http://schemas.microsoft.com/office/drawing/2014/main" id="{D566BE6A-46D5-4CA1-96F4-ECA863E75785}"/>
              </a:ext>
            </a:extLst>
          </p:cNvPr>
          <p:cNvSpPr/>
          <p:nvPr/>
        </p:nvSpPr>
        <p:spPr>
          <a:xfrm>
            <a:off x="4871338" y="2807341"/>
            <a:ext cx="272230" cy="554931"/>
          </a:xfrm>
          <a:prstGeom prst="up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sp>
        <p:nvSpPr>
          <p:cNvPr id="84" name="Arrow: Up 83">
            <a:extLst>
              <a:ext uri="{FF2B5EF4-FFF2-40B4-BE49-F238E27FC236}">
                <a16:creationId xmlns:a16="http://schemas.microsoft.com/office/drawing/2014/main" id="{795B7D34-2663-46B4-B067-CED8AAF78CA9}"/>
              </a:ext>
            </a:extLst>
          </p:cNvPr>
          <p:cNvSpPr/>
          <p:nvPr/>
        </p:nvSpPr>
        <p:spPr>
          <a:xfrm rot="10800000">
            <a:off x="3146318" y="2843249"/>
            <a:ext cx="272230" cy="554931"/>
          </a:xfrm>
          <a:prstGeom prst="upArrow">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sp>
        <p:nvSpPr>
          <p:cNvPr id="85" name="Arrow: Up 84">
            <a:extLst>
              <a:ext uri="{FF2B5EF4-FFF2-40B4-BE49-F238E27FC236}">
                <a16:creationId xmlns:a16="http://schemas.microsoft.com/office/drawing/2014/main" id="{4B1D6506-FE77-414A-AA49-FCC79AA56CCC}"/>
              </a:ext>
            </a:extLst>
          </p:cNvPr>
          <p:cNvSpPr/>
          <p:nvPr/>
        </p:nvSpPr>
        <p:spPr>
          <a:xfrm rot="10800000">
            <a:off x="4857934" y="3527907"/>
            <a:ext cx="272230" cy="554931"/>
          </a:xfrm>
          <a:prstGeom prst="upArrow">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accent4"/>
              </a:solidFill>
            </a:endParaRPr>
          </a:p>
        </p:txBody>
      </p:sp>
      <p:sp>
        <p:nvSpPr>
          <p:cNvPr id="61" name="Rectangle 2">
            <a:extLst>
              <a:ext uri="{FF2B5EF4-FFF2-40B4-BE49-F238E27FC236}">
                <a16:creationId xmlns:a16="http://schemas.microsoft.com/office/drawing/2014/main" id="{F18768EF-3BC7-4E8E-B442-D2D87F5315DD}"/>
              </a:ext>
            </a:extLst>
          </p:cNvPr>
          <p:cNvSpPr txBox="1">
            <a:spLocks/>
          </p:cNvSpPr>
          <p:nvPr>
            <p:custDataLst>
              <p:tags r:id="rId37"/>
            </p:custDataLst>
          </p:nvPr>
        </p:nvSpPr>
        <p:spPr>
          <a:xfrm>
            <a:off x="7192730" y="939972"/>
            <a:ext cx="285164" cy="135847"/>
          </a:xfrm>
          <a:prstGeom prst="rect">
            <a:avLst/>
          </a:prstGeom>
          <a:solidFill>
            <a:schemeClr val="bg1"/>
          </a:solidFill>
          <a:ln w="19050">
            <a:solidFill>
              <a:schemeClr val="accent4"/>
            </a:solidFill>
            <a:prstDash val="dash"/>
          </a:ln>
        </p:spPr>
        <p:txBody>
          <a:bodyPr vert="horz" lIns="57151" tIns="57151" rIns="57151" bIns="57151"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lvl="1" indent="0" algn="ctr">
              <a:buNone/>
            </a:pPr>
            <a:endParaRPr lang="en-US" sz="918" b="1" dirty="0">
              <a:solidFill>
                <a:schemeClr val="accent5">
                  <a:lumMod val="75000"/>
                </a:schemeClr>
              </a:solidFill>
            </a:endParaRPr>
          </a:p>
        </p:txBody>
      </p:sp>
      <p:sp>
        <p:nvSpPr>
          <p:cNvPr id="63" name="TextBox 62">
            <a:extLst>
              <a:ext uri="{FF2B5EF4-FFF2-40B4-BE49-F238E27FC236}">
                <a16:creationId xmlns:a16="http://schemas.microsoft.com/office/drawing/2014/main" id="{E0B09F91-D5CF-4C97-8126-D0B84FFA5F63}"/>
              </a:ext>
            </a:extLst>
          </p:cNvPr>
          <p:cNvSpPr txBox="1">
            <a:spLocks/>
          </p:cNvSpPr>
          <p:nvPr/>
        </p:nvSpPr>
        <p:spPr>
          <a:xfrm>
            <a:off x="7564024" y="939972"/>
            <a:ext cx="1579977" cy="188419"/>
          </a:xfrm>
          <a:prstGeom prst="rect">
            <a:avLst/>
          </a:prstGeom>
        </p:spPr>
        <p:txBody>
          <a:bodyPr vert="horz" wrap="none" lIns="0" tIns="0" rIns="0" bIns="0" rtlCol="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918" dirty="0"/>
              <a:t>Emerging alternative</a:t>
            </a:r>
          </a:p>
        </p:txBody>
      </p:sp>
      <p:sp>
        <p:nvSpPr>
          <p:cNvPr id="89" name="TextBox 88">
            <a:extLst>
              <a:ext uri="{FF2B5EF4-FFF2-40B4-BE49-F238E27FC236}">
                <a16:creationId xmlns:a16="http://schemas.microsoft.com/office/drawing/2014/main" id="{0AE6E2E4-2CAF-4133-8B07-8828DB38EBAA}"/>
              </a:ext>
            </a:extLst>
          </p:cNvPr>
          <p:cNvSpPr txBox="1"/>
          <p:nvPr>
            <p:custDataLst>
              <p:tags r:id="rId38"/>
            </p:custDataLst>
          </p:nvPr>
        </p:nvSpPr>
        <p:spPr>
          <a:xfrm>
            <a:off x="3515515" y="4140069"/>
            <a:ext cx="1280236" cy="646331"/>
          </a:xfrm>
          <a:prstGeom prst="rect">
            <a:avLst/>
          </a:prstGeom>
        </p:spPr>
        <p:txBody>
          <a:bodyPr vert="horz" wrap="square" lIns="0" tIns="0" rIns="0" bIns="0" rtlCol="0" anchor="ctr">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Updates and innovations through centralized mechanism</a:t>
            </a:r>
          </a:p>
        </p:txBody>
      </p:sp>
      <p:sp>
        <p:nvSpPr>
          <p:cNvPr id="90" name="TextBox 89">
            <a:extLst>
              <a:ext uri="{FF2B5EF4-FFF2-40B4-BE49-F238E27FC236}">
                <a16:creationId xmlns:a16="http://schemas.microsoft.com/office/drawing/2014/main" id="{0B459234-D8ED-494D-901E-C264CCF12466}"/>
              </a:ext>
            </a:extLst>
          </p:cNvPr>
          <p:cNvSpPr txBox="1"/>
          <p:nvPr>
            <p:custDataLst>
              <p:tags r:id="rId39"/>
            </p:custDataLst>
          </p:nvPr>
        </p:nvSpPr>
        <p:spPr>
          <a:xfrm>
            <a:off x="5221458" y="4140069"/>
            <a:ext cx="1323504" cy="646331"/>
          </a:xfrm>
          <a:prstGeom prst="rect">
            <a:avLst/>
          </a:prstGeom>
        </p:spPr>
        <p:txBody>
          <a:bodyPr vert="horz" wrap="square" lIns="0" tIns="0" rIns="0" bIns="0" rtlCol="0" anchor="ctr">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050" dirty="0"/>
              <a:t>Updates and innovations through centralized mechanism</a:t>
            </a:r>
          </a:p>
        </p:txBody>
      </p:sp>
      <p:grpSp>
        <p:nvGrpSpPr>
          <p:cNvPr id="91" name="Group 90">
            <a:extLst>
              <a:ext uri="{FF2B5EF4-FFF2-40B4-BE49-F238E27FC236}">
                <a16:creationId xmlns:a16="http://schemas.microsoft.com/office/drawing/2014/main" id="{F3FD1517-76EA-49EF-9444-93FB2393A803}"/>
              </a:ext>
            </a:extLst>
          </p:cNvPr>
          <p:cNvGrpSpPr/>
          <p:nvPr/>
        </p:nvGrpSpPr>
        <p:grpSpPr>
          <a:xfrm>
            <a:off x="6517949" y="4326927"/>
            <a:ext cx="283935" cy="296454"/>
            <a:chOff x="-861983" y="3262333"/>
            <a:chExt cx="378574" cy="395267"/>
          </a:xfrm>
        </p:grpSpPr>
        <p:sp>
          <p:nvSpPr>
            <p:cNvPr id="95" name="Arrow: Curved Up 94">
              <a:extLst>
                <a:ext uri="{FF2B5EF4-FFF2-40B4-BE49-F238E27FC236}">
                  <a16:creationId xmlns:a16="http://schemas.microsoft.com/office/drawing/2014/main" id="{026033BD-2A38-4BCE-A1D0-70397675CAD5}"/>
                </a:ext>
              </a:extLst>
            </p:cNvPr>
            <p:cNvSpPr/>
            <p:nvPr/>
          </p:nvSpPr>
          <p:spPr>
            <a:xfrm>
              <a:off x="-844510" y="3470150"/>
              <a:ext cx="361101" cy="187450"/>
            </a:xfrm>
            <a:prstGeom prst="curvedUpArrow">
              <a:avLst>
                <a:gd name="adj1" fmla="val 53879"/>
                <a:gd name="adj2" fmla="val 96319"/>
                <a:gd name="adj3" fmla="val 52964"/>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err="1">
                <a:solidFill>
                  <a:schemeClr val="accent4"/>
                </a:solidFill>
              </a:endParaRPr>
            </a:p>
          </p:txBody>
        </p:sp>
        <p:sp>
          <p:nvSpPr>
            <p:cNvPr id="96" name="Arrow: Curved Up 95">
              <a:extLst>
                <a:ext uri="{FF2B5EF4-FFF2-40B4-BE49-F238E27FC236}">
                  <a16:creationId xmlns:a16="http://schemas.microsoft.com/office/drawing/2014/main" id="{147F6374-8750-4B1A-8B11-EA21CDD33818}"/>
                </a:ext>
              </a:extLst>
            </p:cNvPr>
            <p:cNvSpPr/>
            <p:nvPr/>
          </p:nvSpPr>
          <p:spPr>
            <a:xfrm rot="10800000">
              <a:off x="-861983" y="3262333"/>
              <a:ext cx="361101" cy="187450"/>
            </a:xfrm>
            <a:prstGeom prst="curvedUpArrow">
              <a:avLst>
                <a:gd name="adj1" fmla="val 53879"/>
                <a:gd name="adj2" fmla="val 96319"/>
                <a:gd name="adj3" fmla="val 52964"/>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err="1">
                <a:solidFill>
                  <a:schemeClr val="accent4"/>
                </a:solidFill>
              </a:endParaRPr>
            </a:p>
          </p:txBody>
        </p:sp>
      </p:grpSp>
      <p:grpSp>
        <p:nvGrpSpPr>
          <p:cNvPr id="92" name="Group 91">
            <a:extLst>
              <a:ext uri="{FF2B5EF4-FFF2-40B4-BE49-F238E27FC236}">
                <a16:creationId xmlns:a16="http://schemas.microsoft.com/office/drawing/2014/main" id="{36BFD39F-C378-422D-9FC7-F6D5BC24E81A}"/>
              </a:ext>
            </a:extLst>
          </p:cNvPr>
          <p:cNvGrpSpPr/>
          <p:nvPr/>
        </p:nvGrpSpPr>
        <p:grpSpPr>
          <a:xfrm>
            <a:off x="4801175" y="4326927"/>
            <a:ext cx="283935" cy="296454"/>
            <a:chOff x="-861983" y="3262333"/>
            <a:chExt cx="378574" cy="395267"/>
          </a:xfrm>
        </p:grpSpPr>
        <p:sp>
          <p:nvSpPr>
            <p:cNvPr id="93" name="Arrow: Curved Up 92">
              <a:extLst>
                <a:ext uri="{FF2B5EF4-FFF2-40B4-BE49-F238E27FC236}">
                  <a16:creationId xmlns:a16="http://schemas.microsoft.com/office/drawing/2014/main" id="{15B71CB3-BF97-4560-AE47-C22042E3091E}"/>
                </a:ext>
              </a:extLst>
            </p:cNvPr>
            <p:cNvSpPr/>
            <p:nvPr/>
          </p:nvSpPr>
          <p:spPr>
            <a:xfrm>
              <a:off x="-844510" y="3470150"/>
              <a:ext cx="361101" cy="187450"/>
            </a:xfrm>
            <a:prstGeom prst="curvedUpArrow">
              <a:avLst>
                <a:gd name="adj1" fmla="val 53879"/>
                <a:gd name="adj2" fmla="val 96319"/>
                <a:gd name="adj3" fmla="val 52964"/>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err="1">
                <a:solidFill>
                  <a:schemeClr val="accent4"/>
                </a:solidFill>
              </a:endParaRPr>
            </a:p>
          </p:txBody>
        </p:sp>
        <p:sp>
          <p:nvSpPr>
            <p:cNvPr id="94" name="Arrow: Curved Up 93">
              <a:extLst>
                <a:ext uri="{FF2B5EF4-FFF2-40B4-BE49-F238E27FC236}">
                  <a16:creationId xmlns:a16="http://schemas.microsoft.com/office/drawing/2014/main" id="{28DAEA72-969E-45ED-A062-191641C211CE}"/>
                </a:ext>
              </a:extLst>
            </p:cNvPr>
            <p:cNvSpPr/>
            <p:nvPr/>
          </p:nvSpPr>
          <p:spPr>
            <a:xfrm rot="10800000">
              <a:off x="-861983" y="3262333"/>
              <a:ext cx="361101" cy="187450"/>
            </a:xfrm>
            <a:prstGeom prst="curvedUpArrow">
              <a:avLst>
                <a:gd name="adj1" fmla="val 53879"/>
                <a:gd name="adj2" fmla="val 96319"/>
                <a:gd name="adj3" fmla="val 52964"/>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err="1">
                <a:solidFill>
                  <a:schemeClr val="accent4"/>
                </a:solidFill>
              </a:endParaRPr>
            </a:p>
          </p:txBody>
        </p:sp>
      </p:grpSp>
      <p:sp>
        <p:nvSpPr>
          <p:cNvPr id="74" name="4. Footnote">
            <a:extLst>
              <a:ext uri="{FF2B5EF4-FFF2-40B4-BE49-F238E27FC236}">
                <a16:creationId xmlns:a16="http://schemas.microsoft.com/office/drawing/2014/main" id="{935842CE-9F41-4DD8-B231-32B971196D54}"/>
              </a:ext>
            </a:extLst>
          </p:cNvPr>
          <p:cNvSpPr txBox="1">
            <a:spLocks noChangeArrowheads="1"/>
          </p:cNvSpPr>
          <p:nvPr/>
        </p:nvSpPr>
        <p:spPr bwMode="auto">
          <a:xfrm>
            <a:off x="143109" y="6303089"/>
            <a:ext cx="4460118" cy="11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750" dirty="0">
                <a:latin typeface="Century Gothic" panose="020B0502020202020204" pitchFamily="34" charset="0"/>
              </a:rPr>
              <a:t>1 Does not apply to LRS and C-IV and only applies to some CalWIN counties</a:t>
            </a:r>
          </a:p>
        </p:txBody>
      </p:sp>
      <p:sp>
        <p:nvSpPr>
          <p:cNvPr id="80" name="TextBox 79">
            <a:extLst>
              <a:ext uri="{FF2B5EF4-FFF2-40B4-BE49-F238E27FC236}">
                <a16:creationId xmlns:a16="http://schemas.microsoft.com/office/drawing/2014/main" id="{7751C5F9-336F-4181-98B3-10A3FE93A3BE}"/>
              </a:ext>
            </a:extLst>
          </p:cNvPr>
          <p:cNvSpPr txBox="1"/>
          <p:nvPr/>
        </p:nvSpPr>
        <p:spPr>
          <a:xfrm>
            <a:off x="7152061" y="2527084"/>
            <a:ext cx="1885401" cy="2769989"/>
          </a:xfrm>
          <a:prstGeom prst="rect">
            <a:avLst/>
          </a:prstGeom>
        </p:spPr>
        <p:txBody>
          <a:bodyPr vert="horz" wrap="square" lIns="0" tIns="0" rIns="0" bIns="0" rtlCol="0">
            <a:spAutoFit/>
          </a:bodyPr>
          <a:lstStyle>
            <a:lvl1pPr marL="0" lvl="0" indent="0" defTabSz="895347" eaLnBrk="1" latinLnBrk="0" hangingPunct="1">
              <a:buClr>
                <a:schemeClr val="tx2"/>
              </a:buClr>
              <a:buSzPct val="100000"/>
              <a:defRPr sz="1568" baseline="0">
                <a:latin typeface="+mn-lt"/>
              </a:defRPr>
            </a:lvl1pPr>
            <a:lvl2pPr marL="188203" lvl="1" indent="-192087" defTabSz="895347" eaLnBrk="1" latinLnBrk="0" hangingPunct="1">
              <a:buClr>
                <a:schemeClr val="tx2"/>
              </a:buClr>
              <a:buSzPct val="125000"/>
              <a:buFont typeface="Arial" charset="0"/>
              <a:buChar char="▪"/>
              <a:defRPr sz="1568" baseline="0">
                <a:latin typeface="+mn-lt"/>
              </a:defRPr>
            </a:lvl2pPr>
            <a:lvl3pPr marL="448102" lvl="2" indent="-261937" defTabSz="895347" eaLnBrk="1" latinLnBrk="0" hangingPunct="1">
              <a:buClr>
                <a:schemeClr val="tx2"/>
              </a:buClr>
              <a:buSzPct val="120000"/>
              <a:buFont typeface="Arial" charset="0"/>
              <a:buChar char="–"/>
              <a:defRPr sz="1568" baseline="0">
                <a:latin typeface="+mn-lt"/>
              </a:defRPr>
            </a:lvl3pPr>
            <a:lvl4pPr marL="600456" lvl="3" indent="-155574" defTabSz="895347" eaLnBrk="1" latinLnBrk="0" hangingPunct="1">
              <a:buClr>
                <a:schemeClr val="tx2"/>
              </a:buClr>
              <a:buSzPct val="120000"/>
              <a:buFont typeface="Arial" charset="0"/>
              <a:buChar char="▫"/>
              <a:defRPr sz="1568" baseline="0">
                <a:latin typeface="+mn-lt"/>
              </a:defRPr>
            </a:lvl4pPr>
            <a:lvl5pPr marL="734887" lvl="4" indent="-125468" defTabSz="895347" eaLnBrk="1" latinLnBrk="0" hangingPunct="1">
              <a:buClr>
                <a:schemeClr val="tx2"/>
              </a:buClr>
              <a:buSzPct val="89000"/>
              <a:buFont typeface="Arial" charset="0"/>
              <a:buChar char="-"/>
              <a:defRPr sz="1568" baseline="0">
                <a:latin typeface="+mn-lt"/>
              </a:defRPr>
            </a:lvl5pPr>
            <a:lvl6pPr marL="749805" indent="-130175" defTabSz="895347" fontAlgn="base">
              <a:spcBef>
                <a:spcPct val="0"/>
              </a:spcBef>
              <a:spcAft>
                <a:spcPct val="0"/>
              </a:spcAft>
              <a:buClr>
                <a:schemeClr val="tx2"/>
              </a:buClr>
              <a:buSzPct val="89000"/>
              <a:buFont typeface="Arial" charset="0"/>
              <a:buChar char="-"/>
              <a:defRPr baseline="0">
                <a:latin typeface="+mn-lt"/>
              </a:defRPr>
            </a:lvl6pPr>
            <a:lvl7pPr marL="749805" indent="-130175" defTabSz="895347" fontAlgn="base">
              <a:spcBef>
                <a:spcPct val="0"/>
              </a:spcBef>
              <a:spcAft>
                <a:spcPct val="0"/>
              </a:spcAft>
              <a:buClr>
                <a:schemeClr val="tx2"/>
              </a:buClr>
              <a:buSzPct val="89000"/>
              <a:buFont typeface="Arial" charset="0"/>
              <a:buChar char="-"/>
              <a:defRPr baseline="0">
                <a:latin typeface="+mn-lt"/>
              </a:defRPr>
            </a:lvl7pPr>
            <a:lvl8pPr marL="749805" indent="-130175" defTabSz="895347" fontAlgn="base">
              <a:spcBef>
                <a:spcPct val="0"/>
              </a:spcBef>
              <a:spcAft>
                <a:spcPct val="0"/>
              </a:spcAft>
              <a:buClr>
                <a:schemeClr val="tx2"/>
              </a:buClr>
              <a:buSzPct val="89000"/>
              <a:buFont typeface="Arial" charset="0"/>
              <a:buChar char="-"/>
              <a:defRPr baseline="0">
                <a:latin typeface="+mn-lt"/>
              </a:defRPr>
            </a:lvl8pPr>
            <a:lvl9pPr marL="749805" indent="-130175" defTabSz="895347" fontAlgn="base">
              <a:spcBef>
                <a:spcPct val="0"/>
              </a:spcBef>
              <a:spcAft>
                <a:spcPct val="0"/>
              </a:spcAft>
              <a:buClr>
                <a:schemeClr val="tx2"/>
              </a:buClr>
              <a:buSzPct val="89000"/>
              <a:buFont typeface="Arial" charset="0"/>
              <a:buChar char="-"/>
              <a:defRPr baseline="0">
                <a:latin typeface="+mn-lt"/>
              </a:defRPr>
            </a:lvl9pPr>
          </a:lstStyle>
          <a:p>
            <a:pPr marL="171450" lvl="1" indent="-171450">
              <a:buClr>
                <a:schemeClr val="bg1"/>
              </a:buClr>
            </a:pPr>
            <a:r>
              <a:rPr lang="en-US" sz="1200" dirty="0">
                <a:solidFill>
                  <a:schemeClr val="bg1"/>
                </a:solidFill>
              </a:rPr>
              <a:t>Enhanced Centralized solution based on the LA County model was identified as emerging alternative for CalSAWS</a:t>
            </a:r>
          </a:p>
          <a:p>
            <a:pPr marL="0" lvl="1" indent="0">
              <a:buClr>
                <a:schemeClr val="bg1"/>
              </a:buClr>
              <a:buNone/>
            </a:pPr>
            <a:endParaRPr lang="en-US" sz="1200" dirty="0">
              <a:solidFill>
                <a:schemeClr val="bg1"/>
              </a:solidFill>
            </a:endParaRPr>
          </a:p>
          <a:p>
            <a:pPr marL="0" lvl="1" indent="0">
              <a:buClr>
                <a:schemeClr val="bg1"/>
              </a:buClr>
              <a:buNone/>
            </a:pPr>
            <a:endParaRPr lang="en-US" sz="1200" dirty="0">
              <a:solidFill>
                <a:schemeClr val="bg1"/>
              </a:solidFill>
            </a:endParaRPr>
          </a:p>
          <a:p>
            <a:pPr marL="171450" lvl="1" indent="-171450">
              <a:buClr>
                <a:schemeClr val="bg1"/>
              </a:buClr>
            </a:pPr>
            <a:r>
              <a:rPr lang="en-US" sz="1200" dirty="0">
                <a:solidFill>
                  <a:schemeClr val="bg1"/>
                </a:solidFill>
              </a:rPr>
              <a:t>58 requirements were identified for imaging; 37 were base requirements, and 21 requirements represented uplift</a:t>
            </a:r>
          </a:p>
          <a:p>
            <a:pPr lvl="2">
              <a:buClr>
                <a:schemeClr val="bg1"/>
              </a:buClr>
            </a:pPr>
            <a:endParaRPr lang="en-US" sz="1200" dirty="0">
              <a:solidFill>
                <a:schemeClr val="bg1"/>
              </a:solidFill>
            </a:endParaRPr>
          </a:p>
        </p:txBody>
      </p:sp>
      <p:sp>
        <p:nvSpPr>
          <p:cNvPr id="26" name="Title 25">
            <a:extLst>
              <a:ext uri="{FF2B5EF4-FFF2-40B4-BE49-F238E27FC236}">
                <a16:creationId xmlns:a16="http://schemas.microsoft.com/office/drawing/2014/main" id="{AE484223-A31C-4EC6-91F3-807EC8B31C05}"/>
              </a:ext>
            </a:extLst>
          </p:cNvPr>
          <p:cNvSpPr>
            <a:spLocks noGrp="1"/>
          </p:cNvSpPr>
          <p:nvPr>
            <p:ph type="title"/>
          </p:nvPr>
        </p:nvSpPr>
        <p:spPr>
          <a:xfrm>
            <a:off x="544199" y="251461"/>
            <a:ext cx="8055601" cy="307777"/>
          </a:xfrm>
        </p:spPr>
        <p:txBody>
          <a:bodyPr/>
          <a:lstStyle/>
          <a:p>
            <a:r>
              <a:rPr lang="en-US" dirty="0"/>
              <a:t>Recap – Alternatives Analysis from Planning Assessment</a:t>
            </a:r>
          </a:p>
        </p:txBody>
      </p:sp>
    </p:spTree>
    <p:extLst>
      <p:ext uri="{BB962C8B-B14F-4D97-AF65-F5344CB8AC3E}">
        <p14:creationId xmlns:p14="http://schemas.microsoft.com/office/powerpoint/2010/main" val="147873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104B-7928-443D-9BE5-F5BFEF353133}"/>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A2A281F7-AE9A-47CB-8AEE-67DFCEE2DF12}"/>
              </a:ext>
            </a:extLst>
          </p:cNvPr>
          <p:cNvSpPr>
            <a:spLocks noGrp="1"/>
          </p:cNvSpPr>
          <p:nvPr>
            <p:ph idx="1"/>
          </p:nvPr>
        </p:nvSpPr>
        <p:spPr>
          <a:xfrm>
            <a:off x="292259" y="548928"/>
            <a:ext cx="8614635" cy="5735855"/>
          </a:xfrm>
        </p:spPr>
        <p:txBody>
          <a:bodyPr>
            <a:normAutofit fontScale="92500" lnSpcReduction="10000"/>
          </a:bodyPr>
          <a:lstStyle/>
          <a:p>
            <a:pPr marL="457200" indent="-457200">
              <a:buFont typeface="+mj-lt"/>
              <a:buAutoNum type="arabicPeriod" startAt="6"/>
            </a:pPr>
            <a:r>
              <a:rPr lang="en-US" dirty="0"/>
              <a:t>Approval of Accenture LRS Base Agreement Amendment 16, and an increase to the CalSAWS JPA Project Budget to accommodate Disaster CalFresh services and premise funding. Amendment 16 includes:</a:t>
            </a:r>
            <a:endParaRPr lang="en-US" b="1" dirty="0"/>
          </a:p>
          <a:p>
            <a:pPr lvl="1"/>
            <a:r>
              <a:rPr lang="en-US" sz="2400" dirty="0"/>
              <a:t>Updates to the Maximum Contract Sum</a:t>
            </a:r>
          </a:p>
          <a:p>
            <a:pPr lvl="1"/>
            <a:r>
              <a:rPr lang="en-US" sz="2400" dirty="0"/>
              <a:t>Updates to Exhibit C</a:t>
            </a:r>
          </a:p>
          <a:p>
            <a:pPr marL="457200" lvl="1" indent="0">
              <a:buNone/>
            </a:pPr>
            <a:endParaRPr lang="en-US" sz="2400" dirty="0"/>
          </a:p>
          <a:p>
            <a:pPr marL="457200" indent="-457200">
              <a:buFont typeface="+mj-lt"/>
              <a:buAutoNum type="arabicPeriod" startAt="6"/>
            </a:pPr>
            <a:r>
              <a:rPr lang="en-US" dirty="0"/>
              <a:t>Approval of </a:t>
            </a:r>
            <a:r>
              <a:rPr lang="en-US" dirty="0" err="1"/>
              <a:t>ClearBest</a:t>
            </a:r>
            <a:r>
              <a:rPr lang="en-US" dirty="0"/>
              <a:t> Change Order 01, which includes:</a:t>
            </a:r>
          </a:p>
          <a:p>
            <a:pPr lvl="1">
              <a:buFont typeface="Arial" panose="020B0604020202020204" pitchFamily="34" charset="0"/>
              <a:buChar char="•"/>
            </a:pPr>
            <a:r>
              <a:rPr lang="en-US" sz="2400" dirty="0"/>
              <a:t>Updates to Attachment D – Cost Schedules</a:t>
            </a:r>
          </a:p>
          <a:p>
            <a:pPr lvl="1">
              <a:buFont typeface="Arial" panose="020B0604020202020204" pitchFamily="34" charset="0"/>
              <a:buChar char="•"/>
            </a:pPr>
            <a:r>
              <a:rPr lang="en-US" sz="2400" dirty="0"/>
              <a:t>Updates to Attachment I – Staff Resumes</a:t>
            </a:r>
          </a:p>
          <a:p>
            <a:pPr lvl="1">
              <a:buFont typeface="Arial" panose="020B0604020202020204" pitchFamily="34" charset="0"/>
              <a:buChar char="•"/>
            </a:pPr>
            <a:r>
              <a:rPr lang="en-US" sz="2400" dirty="0"/>
              <a:t>Updates to Attachment L – QA Role Definition for Non-Key-Staff</a:t>
            </a:r>
          </a:p>
          <a:p>
            <a:pPr lvl="1">
              <a:buFont typeface="Arial" panose="020B0604020202020204" pitchFamily="34" charset="0"/>
              <a:buChar char="•"/>
            </a:pPr>
            <a:r>
              <a:rPr lang="en-US" sz="2400" dirty="0"/>
              <a:t>ClearBest Agreement Change Order 01 (Includes ClearBest OCAT Statement of Work; Deliverable Date Adjustments; and references updates to Attachments D, I, and L)</a:t>
            </a:r>
          </a:p>
          <a:p>
            <a:pPr marL="457200" lvl="1" indent="0">
              <a:buNone/>
            </a:pPr>
            <a:endParaRPr lang="en-US" sz="2600" dirty="0"/>
          </a:p>
        </p:txBody>
      </p:sp>
    </p:spTree>
    <p:extLst>
      <p:ext uri="{BB962C8B-B14F-4D97-AF65-F5344CB8AC3E}">
        <p14:creationId xmlns:p14="http://schemas.microsoft.com/office/powerpoint/2010/main" val="3763053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1DD2E56-D1FB-4B64-9C90-24344E3E4B99}"/>
              </a:ext>
            </a:extLst>
          </p:cNvPr>
          <p:cNvGraphicFramePr>
            <a:graphicFrameLocks noChangeAspect="1"/>
          </p:cNvGraphicFramePr>
          <p:nvPr>
            <p:custDataLst>
              <p:tags r:id="rId2"/>
            </p:custDataLst>
            <p:extLst/>
          </p:nvPr>
        </p:nvGraphicFramePr>
        <p:xfrm>
          <a:off x="1216" y="858428"/>
          <a:ext cx="1215" cy="1215"/>
        </p:xfrm>
        <a:graphic>
          <a:graphicData uri="http://schemas.openxmlformats.org/presentationml/2006/ole">
            <mc:AlternateContent xmlns:mc="http://schemas.openxmlformats.org/markup-compatibility/2006">
              <mc:Choice xmlns:v="urn:schemas-microsoft-com:vml" Requires="v">
                <p:oleObj spid="_x0000_s9219"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F1DD2E56-D1FB-4B64-9C90-24344E3E4B99}"/>
                          </a:ext>
                        </a:extLst>
                      </p:cNvPr>
                      <p:cNvPicPr/>
                      <p:nvPr/>
                    </p:nvPicPr>
                    <p:blipFill>
                      <a:blip r:embed="rId7"/>
                      <a:stretch>
                        <a:fillRect/>
                      </a:stretch>
                    </p:blipFill>
                    <p:spPr>
                      <a:xfrm>
                        <a:off x="1216" y="858428"/>
                        <a:ext cx="1215" cy="121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EE6F51A-7B48-40E7-9BBC-BBC03C3FC9FC}"/>
              </a:ext>
            </a:extLst>
          </p:cNvPr>
          <p:cNvSpPr/>
          <p:nvPr>
            <p:custDataLst>
              <p:tags r:id="rId3"/>
            </p:custDataLst>
          </p:nvPr>
        </p:nvSpPr>
        <p:spPr>
          <a:xfrm>
            <a:off x="0" y="857212"/>
            <a:ext cx="121483" cy="12148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dirty="0" err="1">
              <a:solidFill>
                <a:schemeClr val="accent4"/>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DCAD29C8-5E89-4CDA-A132-5574DE327CB0}"/>
              </a:ext>
            </a:extLst>
          </p:cNvPr>
          <p:cNvSpPr>
            <a:spLocks noGrp="1"/>
          </p:cNvSpPr>
          <p:nvPr>
            <p:ph type="title"/>
          </p:nvPr>
        </p:nvSpPr>
        <p:spPr>
          <a:xfrm>
            <a:off x="355602" y="235955"/>
            <a:ext cx="8614664" cy="425294"/>
          </a:xfrm>
        </p:spPr>
        <p:txBody>
          <a:bodyPr/>
          <a:lstStyle/>
          <a:p>
            <a:r>
              <a:rPr lang="en-US" dirty="0"/>
              <a:t>Key Activities Since CalSAWS Migration Planning Assessment </a:t>
            </a:r>
          </a:p>
        </p:txBody>
      </p:sp>
      <p:sp>
        <p:nvSpPr>
          <p:cNvPr id="8" name="TextBox 7">
            <a:extLst>
              <a:ext uri="{FF2B5EF4-FFF2-40B4-BE49-F238E27FC236}">
                <a16:creationId xmlns:a16="http://schemas.microsoft.com/office/drawing/2014/main" id="{B81C9FBC-47CC-47C9-98E4-512DC59792CF}"/>
              </a:ext>
            </a:extLst>
          </p:cNvPr>
          <p:cNvSpPr txBox="1"/>
          <p:nvPr/>
        </p:nvSpPr>
        <p:spPr>
          <a:xfrm>
            <a:off x="4910212" y="1790014"/>
            <a:ext cx="3637499" cy="2995850"/>
          </a:xfrm>
          <a:prstGeom prst="rect">
            <a:avLst/>
          </a:prstGeom>
          <a:solidFill>
            <a:schemeClr val="accent1"/>
          </a:solidFill>
        </p:spPr>
        <p:txBody>
          <a:bodyPr vert="horz" wrap="square" lIns="349870" tIns="139948" rIns="139948" bIns="139948" rtlCol="0" anchor="ctr" anchorCtr="0">
            <a:noAutofit/>
          </a:bodyPr>
          <a:lstStyle>
            <a:lvl1pPr marL="0" lvl="0" indent="0" defTabSz="895347" eaLnBrk="1" latinLnBrk="0" hangingPunct="1">
              <a:buClr>
                <a:schemeClr val="tx2"/>
              </a:buClr>
              <a:buSzPct val="100000"/>
              <a:defRPr sz="1568" baseline="0">
                <a:latin typeface="+mn-lt"/>
              </a:defRPr>
            </a:lvl1pPr>
            <a:lvl2pPr marL="188203" lvl="1" indent="-192087" defTabSz="895347" eaLnBrk="1" latinLnBrk="0" hangingPunct="1">
              <a:buClr>
                <a:schemeClr val="tx2"/>
              </a:buClr>
              <a:buSzPct val="125000"/>
              <a:buFont typeface="Arial" charset="0"/>
              <a:buChar char="▪"/>
              <a:defRPr sz="1568" baseline="0">
                <a:latin typeface="+mn-lt"/>
              </a:defRPr>
            </a:lvl2pPr>
            <a:lvl3pPr marL="448102" lvl="2" indent="-261937" defTabSz="895347" eaLnBrk="1" latinLnBrk="0" hangingPunct="1">
              <a:buClr>
                <a:schemeClr val="tx2"/>
              </a:buClr>
              <a:buSzPct val="120000"/>
              <a:buFont typeface="Arial" charset="0"/>
              <a:buChar char="–"/>
              <a:defRPr sz="1568" baseline="0">
                <a:latin typeface="+mn-lt"/>
              </a:defRPr>
            </a:lvl3pPr>
            <a:lvl4pPr marL="600456" lvl="3" indent="-155574" defTabSz="895347" eaLnBrk="1" latinLnBrk="0" hangingPunct="1">
              <a:buClr>
                <a:schemeClr val="tx2"/>
              </a:buClr>
              <a:buSzPct val="120000"/>
              <a:buFont typeface="Arial" charset="0"/>
              <a:buChar char="▫"/>
              <a:defRPr sz="1568" baseline="0">
                <a:latin typeface="+mn-lt"/>
              </a:defRPr>
            </a:lvl4pPr>
            <a:lvl5pPr marL="734887" lvl="4" indent="-125468" defTabSz="895347" eaLnBrk="1" latinLnBrk="0" hangingPunct="1">
              <a:buClr>
                <a:schemeClr val="tx2"/>
              </a:buClr>
              <a:buSzPct val="89000"/>
              <a:buFont typeface="Arial" charset="0"/>
              <a:buChar char="-"/>
              <a:defRPr sz="1568" baseline="0">
                <a:latin typeface="+mn-lt"/>
              </a:defRPr>
            </a:lvl5pPr>
            <a:lvl6pPr marL="749805" indent="-130175" defTabSz="895347" fontAlgn="base">
              <a:spcBef>
                <a:spcPct val="0"/>
              </a:spcBef>
              <a:spcAft>
                <a:spcPct val="0"/>
              </a:spcAft>
              <a:buClr>
                <a:schemeClr val="tx2"/>
              </a:buClr>
              <a:buSzPct val="89000"/>
              <a:buFont typeface="Arial" charset="0"/>
              <a:buChar char="-"/>
              <a:defRPr baseline="0">
                <a:latin typeface="+mn-lt"/>
              </a:defRPr>
            </a:lvl6pPr>
            <a:lvl7pPr marL="749805" indent="-130175" defTabSz="895347" fontAlgn="base">
              <a:spcBef>
                <a:spcPct val="0"/>
              </a:spcBef>
              <a:spcAft>
                <a:spcPct val="0"/>
              </a:spcAft>
              <a:buClr>
                <a:schemeClr val="tx2"/>
              </a:buClr>
              <a:buSzPct val="89000"/>
              <a:buFont typeface="Arial" charset="0"/>
              <a:buChar char="-"/>
              <a:defRPr baseline="0">
                <a:latin typeface="+mn-lt"/>
              </a:defRPr>
            </a:lvl7pPr>
            <a:lvl8pPr marL="749805" indent="-130175" defTabSz="895347" fontAlgn="base">
              <a:spcBef>
                <a:spcPct val="0"/>
              </a:spcBef>
              <a:spcAft>
                <a:spcPct val="0"/>
              </a:spcAft>
              <a:buClr>
                <a:schemeClr val="tx2"/>
              </a:buClr>
              <a:buSzPct val="89000"/>
              <a:buFont typeface="Arial" charset="0"/>
              <a:buChar char="-"/>
              <a:defRPr baseline="0">
                <a:latin typeface="+mn-lt"/>
              </a:defRPr>
            </a:lvl8pPr>
            <a:lvl9pPr marL="749805" indent="-130175" defTabSz="895347" fontAlgn="base">
              <a:spcBef>
                <a:spcPct val="0"/>
              </a:spcBef>
              <a:spcAft>
                <a:spcPct val="0"/>
              </a:spcAft>
              <a:buClr>
                <a:schemeClr val="tx2"/>
              </a:buClr>
              <a:buSzPct val="89000"/>
              <a:buFont typeface="Arial" charset="0"/>
              <a:buChar char="-"/>
              <a:defRPr baseline="0">
                <a:latin typeface="+mn-lt"/>
              </a:defRPr>
            </a:lvl9pPr>
          </a:lstStyle>
          <a:p>
            <a:pPr marL="174925" lvl="1" indent="-174925">
              <a:spcBef>
                <a:spcPct val="50000"/>
              </a:spcBef>
              <a:buClr>
                <a:schemeClr val="bg1"/>
              </a:buClr>
            </a:pPr>
            <a:r>
              <a:rPr lang="en-US" sz="1201" dirty="0">
                <a:solidFill>
                  <a:schemeClr val="bg1"/>
                </a:solidFill>
              </a:rPr>
              <a:t>Solutions proposed from vendors meet the requirements for imaging </a:t>
            </a:r>
          </a:p>
          <a:p>
            <a:pPr marL="174925" lvl="1" indent="-174925">
              <a:spcBef>
                <a:spcPct val="50000"/>
              </a:spcBef>
              <a:buClr>
                <a:schemeClr val="bg1"/>
              </a:buClr>
            </a:pPr>
            <a:r>
              <a:rPr lang="en-US" sz="1201" dirty="0">
                <a:solidFill>
                  <a:schemeClr val="bg1"/>
                </a:solidFill>
              </a:rPr>
              <a:t>Vendor cost estimates are different than estimated during planning phase</a:t>
            </a:r>
          </a:p>
          <a:p>
            <a:pPr marL="174925" lvl="1" indent="-174925">
              <a:spcBef>
                <a:spcPct val="50000"/>
              </a:spcBef>
              <a:buClr>
                <a:schemeClr val="bg1"/>
              </a:buClr>
            </a:pPr>
            <a:r>
              <a:rPr lang="en-US" sz="1201" dirty="0">
                <a:solidFill>
                  <a:schemeClr val="bg1"/>
                </a:solidFill>
              </a:rPr>
              <a:t>An option for a SaaS-based solution was proposed that would provide scanning and image management capabilities as a service</a:t>
            </a:r>
          </a:p>
        </p:txBody>
      </p:sp>
      <p:sp>
        <p:nvSpPr>
          <p:cNvPr id="5" name="Rectangle 4">
            <a:extLst>
              <a:ext uri="{FF2B5EF4-FFF2-40B4-BE49-F238E27FC236}">
                <a16:creationId xmlns:a16="http://schemas.microsoft.com/office/drawing/2014/main" id="{01915CBE-0616-4B54-B043-73A50324573C}"/>
              </a:ext>
            </a:extLst>
          </p:cNvPr>
          <p:cNvSpPr/>
          <p:nvPr/>
        </p:nvSpPr>
        <p:spPr>
          <a:xfrm>
            <a:off x="355601" y="1802106"/>
            <a:ext cx="1125886" cy="173721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24" b="1" dirty="0">
                <a:solidFill>
                  <a:schemeClr val="bg1"/>
                </a:solidFill>
              </a:rPr>
              <a:t>Functional Design Sessions</a:t>
            </a:r>
          </a:p>
        </p:txBody>
      </p:sp>
      <p:sp>
        <p:nvSpPr>
          <p:cNvPr id="6" name="TextBox 5">
            <a:extLst>
              <a:ext uri="{FF2B5EF4-FFF2-40B4-BE49-F238E27FC236}">
                <a16:creationId xmlns:a16="http://schemas.microsoft.com/office/drawing/2014/main" id="{D5AC4538-4A6C-4EA4-9D68-490E5E57E7C4}"/>
              </a:ext>
            </a:extLst>
          </p:cNvPr>
          <p:cNvSpPr txBox="1">
            <a:spLocks/>
          </p:cNvSpPr>
          <p:nvPr/>
        </p:nvSpPr>
        <p:spPr>
          <a:xfrm>
            <a:off x="1628705" y="1869987"/>
            <a:ext cx="3179076" cy="1669431"/>
          </a:xfrm>
          <a:prstGeom prst="rect">
            <a:avLst/>
          </a:prstGeom>
        </p:spPr>
        <p:txBody>
          <a:bodyPr vert="horz" wrap="square" lIns="0" tIns="0" rIns="0" bIns="0" rtlCol="0">
            <a:spAutoFit/>
          </a:bodyPr>
          <a:lstStyle>
            <a:lvl1pPr marL="0" lvl="0" indent="0" defTabSz="895347" eaLnBrk="1" latinLnBrk="0" hangingPunct="1">
              <a:buClr>
                <a:schemeClr val="tx2"/>
              </a:buClr>
              <a:buSzPct val="100000"/>
              <a:defRPr sz="1568" baseline="0">
                <a:latin typeface="+mn-lt"/>
              </a:defRPr>
            </a:lvl1pPr>
            <a:lvl2pPr marL="188203" lvl="1" indent="-192087" defTabSz="895347" eaLnBrk="1" latinLnBrk="0" hangingPunct="1">
              <a:buClr>
                <a:schemeClr val="tx2"/>
              </a:buClr>
              <a:buSzPct val="125000"/>
              <a:buFont typeface="Arial" charset="0"/>
              <a:buChar char="▪"/>
              <a:defRPr sz="1568" baseline="0">
                <a:latin typeface="+mn-lt"/>
              </a:defRPr>
            </a:lvl2pPr>
            <a:lvl3pPr marL="448102" lvl="2" indent="-261937" defTabSz="895347" eaLnBrk="1" latinLnBrk="0" hangingPunct="1">
              <a:buClr>
                <a:schemeClr val="tx2"/>
              </a:buClr>
              <a:buSzPct val="120000"/>
              <a:buFont typeface="Arial" charset="0"/>
              <a:buChar char="–"/>
              <a:defRPr sz="1568" baseline="0">
                <a:latin typeface="+mn-lt"/>
              </a:defRPr>
            </a:lvl3pPr>
            <a:lvl4pPr marL="600456" lvl="3" indent="-155574" defTabSz="895347" eaLnBrk="1" latinLnBrk="0" hangingPunct="1">
              <a:buClr>
                <a:schemeClr val="tx2"/>
              </a:buClr>
              <a:buSzPct val="120000"/>
              <a:buFont typeface="Arial" charset="0"/>
              <a:buChar char="▫"/>
              <a:defRPr sz="1568" baseline="0">
                <a:latin typeface="+mn-lt"/>
              </a:defRPr>
            </a:lvl4pPr>
            <a:lvl5pPr marL="734887" lvl="4" indent="-125468" defTabSz="895347" eaLnBrk="1" latinLnBrk="0" hangingPunct="1">
              <a:buClr>
                <a:schemeClr val="tx2"/>
              </a:buClr>
              <a:buSzPct val="89000"/>
              <a:buFont typeface="Arial" charset="0"/>
              <a:buChar char="-"/>
              <a:defRPr sz="1568" baseline="0">
                <a:latin typeface="+mn-lt"/>
              </a:defRPr>
            </a:lvl5pPr>
            <a:lvl6pPr marL="749805" indent="-130175" defTabSz="895347" fontAlgn="base">
              <a:spcBef>
                <a:spcPct val="0"/>
              </a:spcBef>
              <a:spcAft>
                <a:spcPct val="0"/>
              </a:spcAft>
              <a:buClr>
                <a:schemeClr val="tx2"/>
              </a:buClr>
              <a:buSzPct val="89000"/>
              <a:buFont typeface="Arial" charset="0"/>
              <a:buChar char="-"/>
              <a:defRPr baseline="0">
                <a:latin typeface="+mn-lt"/>
              </a:defRPr>
            </a:lvl6pPr>
            <a:lvl7pPr marL="749805" indent="-130175" defTabSz="895347" fontAlgn="base">
              <a:spcBef>
                <a:spcPct val="0"/>
              </a:spcBef>
              <a:spcAft>
                <a:spcPct val="0"/>
              </a:spcAft>
              <a:buClr>
                <a:schemeClr val="tx2"/>
              </a:buClr>
              <a:buSzPct val="89000"/>
              <a:buFont typeface="Arial" charset="0"/>
              <a:buChar char="-"/>
              <a:defRPr baseline="0">
                <a:latin typeface="+mn-lt"/>
              </a:defRPr>
            </a:lvl7pPr>
            <a:lvl8pPr marL="749805" indent="-130175" defTabSz="895347" fontAlgn="base">
              <a:spcBef>
                <a:spcPct val="0"/>
              </a:spcBef>
              <a:spcAft>
                <a:spcPct val="0"/>
              </a:spcAft>
              <a:buClr>
                <a:schemeClr val="tx2"/>
              </a:buClr>
              <a:buSzPct val="89000"/>
              <a:buFont typeface="Arial" charset="0"/>
              <a:buChar char="-"/>
              <a:defRPr baseline="0">
                <a:latin typeface="+mn-lt"/>
              </a:defRPr>
            </a:lvl8pPr>
            <a:lvl9pPr marL="749805" indent="-130175" defTabSz="895347" fontAlgn="base">
              <a:spcBef>
                <a:spcPct val="0"/>
              </a:spcBef>
              <a:spcAft>
                <a:spcPct val="0"/>
              </a:spcAft>
              <a:buClr>
                <a:schemeClr val="tx2"/>
              </a:buClr>
              <a:buSzPct val="89000"/>
              <a:buFont typeface="Arial" charset="0"/>
              <a:buChar char="-"/>
              <a:defRPr baseline="0">
                <a:latin typeface="+mn-lt"/>
              </a:defRPr>
            </a:lvl9pPr>
          </a:lstStyle>
          <a:p>
            <a:pPr lvl="1"/>
            <a:r>
              <a:rPr lang="en-US" sz="1224" dirty="0"/>
              <a:t>Conducted sessions to finalize requirements </a:t>
            </a:r>
            <a:r>
              <a:rPr lang="en-US" sz="1200" dirty="0"/>
              <a:t>where:</a:t>
            </a:r>
          </a:p>
          <a:p>
            <a:pPr lvl="2"/>
            <a:r>
              <a:rPr lang="en-US" sz="1200" dirty="0"/>
              <a:t>31 out of 58 original requirements from planning were refined into 20 final requirements</a:t>
            </a:r>
          </a:p>
          <a:p>
            <a:pPr lvl="2"/>
            <a:r>
              <a:rPr lang="en-US" sz="1200" dirty="0"/>
              <a:t>Remaining 27 requirements from planning were either determined not applicable or addressed by other ancillary systems or core CalSAWS</a:t>
            </a:r>
          </a:p>
        </p:txBody>
      </p:sp>
      <p:sp>
        <p:nvSpPr>
          <p:cNvPr id="7" name="Rectangle 6">
            <a:extLst>
              <a:ext uri="{FF2B5EF4-FFF2-40B4-BE49-F238E27FC236}">
                <a16:creationId xmlns:a16="http://schemas.microsoft.com/office/drawing/2014/main" id="{D1653624-9F5B-4193-A2CD-2D6996C4BE27}"/>
              </a:ext>
            </a:extLst>
          </p:cNvPr>
          <p:cNvSpPr/>
          <p:nvPr/>
        </p:nvSpPr>
        <p:spPr>
          <a:xfrm>
            <a:off x="355601" y="3620699"/>
            <a:ext cx="1125886" cy="92443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24" b="1" dirty="0">
                <a:solidFill>
                  <a:schemeClr val="bg1"/>
                </a:solidFill>
              </a:rPr>
              <a:t>Vendor Responses</a:t>
            </a:r>
          </a:p>
        </p:txBody>
      </p:sp>
      <p:sp>
        <p:nvSpPr>
          <p:cNvPr id="9" name="TextBox 8">
            <a:extLst>
              <a:ext uri="{FF2B5EF4-FFF2-40B4-BE49-F238E27FC236}">
                <a16:creationId xmlns:a16="http://schemas.microsoft.com/office/drawing/2014/main" id="{A1BF9BD0-3434-45AE-841E-3E211E9C3621}"/>
              </a:ext>
            </a:extLst>
          </p:cNvPr>
          <p:cNvSpPr txBox="1"/>
          <p:nvPr/>
        </p:nvSpPr>
        <p:spPr>
          <a:xfrm>
            <a:off x="1628704" y="3620699"/>
            <a:ext cx="3179077" cy="739177"/>
          </a:xfrm>
          <a:prstGeom prst="rect">
            <a:avLst/>
          </a:prstGeom>
        </p:spPr>
        <p:txBody>
          <a:bodyPr vert="horz" wrap="square" lIns="0" tIns="0" rIns="0" bIns="0" rtlCol="0">
            <a:spAutoFit/>
          </a:bodyPr>
          <a:lstStyle>
            <a:lvl1pPr marL="0" lvl="0" indent="0" defTabSz="895347" eaLnBrk="1" latinLnBrk="0" hangingPunct="1">
              <a:buClr>
                <a:schemeClr val="tx2"/>
              </a:buClr>
              <a:buSzPct val="100000"/>
              <a:defRPr sz="1568" baseline="0">
                <a:latin typeface="+mn-lt"/>
              </a:defRPr>
            </a:lvl1pPr>
            <a:lvl2pPr marL="188203" lvl="1" indent="-192087" defTabSz="895347" eaLnBrk="1" latinLnBrk="0" hangingPunct="1">
              <a:buClr>
                <a:schemeClr val="tx2"/>
              </a:buClr>
              <a:buSzPct val="125000"/>
              <a:buFont typeface="Arial" charset="0"/>
              <a:buChar char="▪"/>
              <a:defRPr sz="1568" baseline="0">
                <a:latin typeface="+mn-lt"/>
              </a:defRPr>
            </a:lvl2pPr>
            <a:lvl3pPr marL="448102" lvl="2" indent="-261937" defTabSz="895347" eaLnBrk="1" latinLnBrk="0" hangingPunct="1">
              <a:buClr>
                <a:schemeClr val="tx2"/>
              </a:buClr>
              <a:buSzPct val="120000"/>
              <a:buFont typeface="Arial" charset="0"/>
              <a:buChar char="–"/>
              <a:defRPr sz="1568" baseline="0">
                <a:latin typeface="+mn-lt"/>
              </a:defRPr>
            </a:lvl3pPr>
            <a:lvl4pPr marL="600456" lvl="3" indent="-155574" defTabSz="895347" eaLnBrk="1" latinLnBrk="0" hangingPunct="1">
              <a:buClr>
                <a:schemeClr val="tx2"/>
              </a:buClr>
              <a:buSzPct val="120000"/>
              <a:buFont typeface="Arial" charset="0"/>
              <a:buChar char="▫"/>
              <a:defRPr sz="1568" baseline="0">
                <a:latin typeface="+mn-lt"/>
              </a:defRPr>
            </a:lvl4pPr>
            <a:lvl5pPr marL="734887" lvl="4" indent="-125468" defTabSz="895347" eaLnBrk="1" latinLnBrk="0" hangingPunct="1">
              <a:buClr>
                <a:schemeClr val="tx2"/>
              </a:buClr>
              <a:buSzPct val="89000"/>
              <a:buFont typeface="Arial" charset="0"/>
              <a:buChar char="-"/>
              <a:defRPr sz="1568" baseline="0">
                <a:latin typeface="+mn-lt"/>
              </a:defRPr>
            </a:lvl5pPr>
            <a:lvl6pPr marL="749805" indent="-130175" defTabSz="895347" fontAlgn="base">
              <a:spcBef>
                <a:spcPct val="0"/>
              </a:spcBef>
              <a:spcAft>
                <a:spcPct val="0"/>
              </a:spcAft>
              <a:buClr>
                <a:schemeClr val="tx2"/>
              </a:buClr>
              <a:buSzPct val="89000"/>
              <a:buFont typeface="Arial" charset="0"/>
              <a:buChar char="-"/>
              <a:defRPr baseline="0">
                <a:latin typeface="+mn-lt"/>
              </a:defRPr>
            </a:lvl6pPr>
            <a:lvl7pPr marL="749805" indent="-130175" defTabSz="895347" fontAlgn="base">
              <a:spcBef>
                <a:spcPct val="0"/>
              </a:spcBef>
              <a:spcAft>
                <a:spcPct val="0"/>
              </a:spcAft>
              <a:buClr>
                <a:schemeClr val="tx2"/>
              </a:buClr>
              <a:buSzPct val="89000"/>
              <a:buFont typeface="Arial" charset="0"/>
              <a:buChar char="-"/>
              <a:defRPr baseline="0">
                <a:latin typeface="+mn-lt"/>
              </a:defRPr>
            </a:lvl7pPr>
            <a:lvl8pPr marL="749805" indent="-130175" defTabSz="895347" fontAlgn="base">
              <a:spcBef>
                <a:spcPct val="0"/>
              </a:spcBef>
              <a:spcAft>
                <a:spcPct val="0"/>
              </a:spcAft>
              <a:buClr>
                <a:schemeClr val="tx2"/>
              </a:buClr>
              <a:buSzPct val="89000"/>
              <a:buFont typeface="Arial" charset="0"/>
              <a:buChar char="-"/>
              <a:defRPr baseline="0">
                <a:latin typeface="+mn-lt"/>
              </a:defRPr>
            </a:lvl8pPr>
            <a:lvl9pPr marL="749805" indent="-130175" defTabSz="895347" fontAlgn="base">
              <a:spcBef>
                <a:spcPct val="0"/>
              </a:spcBef>
              <a:spcAft>
                <a:spcPct val="0"/>
              </a:spcAft>
              <a:buClr>
                <a:schemeClr val="tx2"/>
              </a:buClr>
              <a:buSzPct val="89000"/>
              <a:buFont typeface="Arial" charset="0"/>
              <a:buChar char="-"/>
              <a:defRPr baseline="0">
                <a:latin typeface="+mn-lt"/>
              </a:defRPr>
            </a:lvl9pPr>
          </a:lstStyle>
          <a:p>
            <a:pPr lvl="1"/>
            <a:r>
              <a:rPr lang="en-US" sz="1201" dirty="0"/>
              <a:t>Received vendors responses to satisfy the requirements, which included:</a:t>
            </a:r>
          </a:p>
          <a:p>
            <a:pPr lvl="2"/>
            <a:r>
              <a:rPr lang="en-US" sz="1201" dirty="0"/>
              <a:t>Vendors ability to meet requirements</a:t>
            </a:r>
          </a:p>
          <a:p>
            <a:pPr lvl="2"/>
            <a:r>
              <a:rPr lang="en-US" sz="1201" dirty="0"/>
              <a:t>Cost estimates to deliver solution</a:t>
            </a:r>
          </a:p>
        </p:txBody>
      </p:sp>
      <p:sp>
        <p:nvSpPr>
          <p:cNvPr id="20" name="TextBox 19">
            <a:extLst>
              <a:ext uri="{FF2B5EF4-FFF2-40B4-BE49-F238E27FC236}">
                <a16:creationId xmlns:a16="http://schemas.microsoft.com/office/drawing/2014/main" id="{FA992E1E-F63B-426E-A761-5DCADA20CD85}"/>
              </a:ext>
            </a:extLst>
          </p:cNvPr>
          <p:cNvSpPr txBox="1"/>
          <p:nvPr/>
        </p:nvSpPr>
        <p:spPr>
          <a:xfrm>
            <a:off x="1481486" y="1583960"/>
            <a:ext cx="3698354" cy="198798"/>
          </a:xfrm>
          <a:prstGeom prst="rect">
            <a:avLst/>
          </a:prstGeom>
        </p:spPr>
        <p:txBody>
          <a:bodyPr vert="horz" lIns="0" tIns="0" rIns="0" bIns="13995" rtlCol="0" anchor="b">
            <a:spAutoFit/>
          </a:bodyPr>
          <a:lstStyle>
            <a:lvl1pPr marL="0" lvl="0" indent="0" defTabSz="895347" eaLnBrk="1" latinLnBrk="0" hangingPunct="1">
              <a:buClr>
                <a:schemeClr val="tx2"/>
              </a:buClr>
              <a:buSzPct val="100000"/>
              <a:defRPr sz="1568" baseline="0">
                <a:latin typeface="+mn-lt"/>
              </a:defRPr>
            </a:lvl1pPr>
            <a:lvl2pPr marL="188203" lvl="1" indent="-192087" defTabSz="895347" eaLnBrk="1" latinLnBrk="0" hangingPunct="1">
              <a:buClr>
                <a:schemeClr val="tx2"/>
              </a:buClr>
              <a:buSzPct val="125000"/>
              <a:buFont typeface="Arial" charset="0"/>
              <a:buChar char="▪"/>
              <a:defRPr sz="1568" baseline="0">
                <a:latin typeface="+mn-lt"/>
              </a:defRPr>
            </a:lvl2pPr>
            <a:lvl3pPr marL="448102" lvl="2" indent="-261937" defTabSz="895347" eaLnBrk="1" latinLnBrk="0" hangingPunct="1">
              <a:buClr>
                <a:schemeClr val="tx2"/>
              </a:buClr>
              <a:buSzPct val="120000"/>
              <a:buFont typeface="Arial" charset="0"/>
              <a:buChar char="–"/>
              <a:defRPr sz="1568" baseline="0">
                <a:latin typeface="+mn-lt"/>
              </a:defRPr>
            </a:lvl3pPr>
            <a:lvl4pPr marL="600456" lvl="3" indent="-155574" defTabSz="895347" eaLnBrk="1" latinLnBrk="0" hangingPunct="1">
              <a:buClr>
                <a:schemeClr val="tx2"/>
              </a:buClr>
              <a:buSzPct val="120000"/>
              <a:buFont typeface="Arial" charset="0"/>
              <a:buChar char="▫"/>
              <a:defRPr sz="1568" baseline="0">
                <a:latin typeface="+mn-lt"/>
              </a:defRPr>
            </a:lvl4pPr>
            <a:lvl5pPr marL="734887" lvl="4" indent="-125468" defTabSz="895347" eaLnBrk="1" latinLnBrk="0" hangingPunct="1">
              <a:buClr>
                <a:schemeClr val="tx2"/>
              </a:buClr>
              <a:buSzPct val="89000"/>
              <a:buFont typeface="Arial" charset="0"/>
              <a:buChar char="-"/>
              <a:defRPr sz="1568" baseline="0">
                <a:latin typeface="+mn-lt"/>
              </a:defRPr>
            </a:lvl5pPr>
            <a:lvl6pPr marL="749805" indent="-130175" defTabSz="895347" fontAlgn="base">
              <a:spcBef>
                <a:spcPct val="0"/>
              </a:spcBef>
              <a:spcAft>
                <a:spcPct val="0"/>
              </a:spcAft>
              <a:buClr>
                <a:schemeClr val="tx2"/>
              </a:buClr>
              <a:buSzPct val="89000"/>
              <a:buFont typeface="Arial" charset="0"/>
              <a:buChar char="-"/>
              <a:defRPr baseline="0">
                <a:latin typeface="+mn-lt"/>
              </a:defRPr>
            </a:lvl6pPr>
            <a:lvl7pPr marL="749805" indent="-130175" defTabSz="895347" fontAlgn="base">
              <a:spcBef>
                <a:spcPct val="0"/>
              </a:spcBef>
              <a:spcAft>
                <a:spcPct val="0"/>
              </a:spcAft>
              <a:buClr>
                <a:schemeClr val="tx2"/>
              </a:buClr>
              <a:buSzPct val="89000"/>
              <a:buFont typeface="Arial" charset="0"/>
              <a:buChar char="-"/>
              <a:defRPr baseline="0">
                <a:latin typeface="+mn-lt"/>
              </a:defRPr>
            </a:lvl7pPr>
            <a:lvl8pPr marL="749805" indent="-130175" defTabSz="895347" fontAlgn="base">
              <a:spcBef>
                <a:spcPct val="0"/>
              </a:spcBef>
              <a:spcAft>
                <a:spcPct val="0"/>
              </a:spcAft>
              <a:buClr>
                <a:schemeClr val="tx2"/>
              </a:buClr>
              <a:buSzPct val="89000"/>
              <a:buFont typeface="Arial" charset="0"/>
              <a:buChar char="-"/>
              <a:defRPr baseline="0">
                <a:latin typeface="+mn-lt"/>
              </a:defRPr>
            </a:lvl8pPr>
            <a:lvl9pPr marL="749805" indent="-130175" defTabSz="895347" fontAlgn="base">
              <a:spcBef>
                <a:spcPct val="0"/>
              </a:spcBef>
              <a:spcAft>
                <a:spcPct val="0"/>
              </a:spcAft>
              <a:buClr>
                <a:schemeClr val="tx2"/>
              </a:buClr>
              <a:buSzPct val="89000"/>
              <a:buFont typeface="Arial" charset="0"/>
              <a:buChar char="-"/>
              <a:defRPr baseline="0">
                <a:latin typeface="+mn-lt"/>
              </a:defRPr>
            </a:lvl9pPr>
          </a:lstStyle>
          <a:p>
            <a:r>
              <a:rPr lang="en-US" sz="1200" b="1" dirty="0">
                <a:solidFill>
                  <a:schemeClr val="dk1"/>
                </a:solidFill>
              </a:rPr>
              <a:t>Details</a:t>
            </a:r>
          </a:p>
        </p:txBody>
      </p:sp>
      <p:cxnSp>
        <p:nvCxnSpPr>
          <p:cNvPr id="21" name="Connector: Elbow 20">
            <a:extLst>
              <a:ext uri="{FF2B5EF4-FFF2-40B4-BE49-F238E27FC236}">
                <a16:creationId xmlns:a16="http://schemas.microsoft.com/office/drawing/2014/main" id="{66455B25-F90D-4650-97E2-660FD1ADC1DA}"/>
              </a:ext>
            </a:extLst>
          </p:cNvPr>
          <p:cNvCxnSpPr/>
          <p:nvPr/>
        </p:nvCxnSpPr>
        <p:spPr>
          <a:xfrm>
            <a:off x="1481485" y="1800252"/>
            <a:ext cx="3428727" cy="0"/>
          </a:xfrm>
          <a:prstGeom prst="bentConnector3">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6" name="DoubleChevron3 26">
            <a:extLst>
              <a:ext uri="{FF2B5EF4-FFF2-40B4-BE49-F238E27FC236}">
                <a16:creationId xmlns:a16="http://schemas.microsoft.com/office/drawing/2014/main" id="{E9E78953-7C76-4B22-8A5A-B9D92709A4D5}"/>
              </a:ext>
            </a:extLst>
          </p:cNvPr>
          <p:cNvGrpSpPr/>
          <p:nvPr>
            <p:custDataLst>
              <p:tags r:id="rId4"/>
            </p:custDataLst>
          </p:nvPr>
        </p:nvGrpSpPr>
        <p:grpSpPr>
          <a:xfrm>
            <a:off x="4737707" y="3349109"/>
            <a:ext cx="345011" cy="467652"/>
            <a:chOff x="1270000" y="1270000"/>
            <a:chExt cx="450850" cy="508000"/>
          </a:xfrm>
        </p:grpSpPr>
        <p:sp>
          <p:nvSpPr>
            <p:cNvPr id="24" name="Chevron1">
              <a:extLst>
                <a:ext uri="{FF2B5EF4-FFF2-40B4-BE49-F238E27FC236}">
                  <a16:creationId xmlns:a16="http://schemas.microsoft.com/office/drawing/2014/main" id="{A66A538B-15A5-4B39-8C6F-A8EB38F66430}"/>
                </a:ext>
              </a:extLst>
            </p:cNvPr>
            <p:cNvSpPr>
              <a:spLocks noChangeAspect="1"/>
            </p:cNvSpPr>
            <p:nvPr/>
          </p:nvSpPr>
          <p:spPr>
            <a:xfrm>
              <a:off x="1270000" y="1320800"/>
              <a:ext cx="238760"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b="1" dirty="0" err="1">
                <a:solidFill>
                  <a:schemeClr val="accent4"/>
                </a:solidFill>
              </a:endParaRPr>
            </a:p>
          </p:txBody>
        </p:sp>
        <p:sp>
          <p:nvSpPr>
            <p:cNvPr id="25" name="Chevron2">
              <a:extLst>
                <a:ext uri="{FF2B5EF4-FFF2-40B4-BE49-F238E27FC236}">
                  <a16:creationId xmlns:a16="http://schemas.microsoft.com/office/drawing/2014/main" id="{3E6653AC-7BDC-4992-BDD2-8A8EF8E8EB3E}"/>
                </a:ext>
              </a:extLst>
            </p:cNvPr>
            <p:cNvSpPr>
              <a:spLocks noChangeAspect="1"/>
            </p:cNvSpPr>
            <p:nvPr/>
          </p:nvSpPr>
          <p:spPr>
            <a:xfrm>
              <a:off x="1422400" y="1270000"/>
              <a:ext cx="298450"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b="1" dirty="0" err="1">
                <a:solidFill>
                  <a:schemeClr val="accent4"/>
                </a:solidFill>
              </a:endParaRPr>
            </a:p>
          </p:txBody>
        </p:sp>
      </p:grpSp>
      <p:cxnSp>
        <p:nvCxnSpPr>
          <p:cNvPr id="28" name="Connector: Elbow 27">
            <a:extLst>
              <a:ext uri="{FF2B5EF4-FFF2-40B4-BE49-F238E27FC236}">
                <a16:creationId xmlns:a16="http://schemas.microsoft.com/office/drawing/2014/main" id="{B1C605FE-06FC-417E-B3BE-DDFFD4116E82}"/>
              </a:ext>
            </a:extLst>
          </p:cNvPr>
          <p:cNvCxnSpPr>
            <a:cxnSpLocks/>
          </p:cNvCxnSpPr>
          <p:nvPr/>
        </p:nvCxnSpPr>
        <p:spPr>
          <a:xfrm>
            <a:off x="355600" y="3577106"/>
            <a:ext cx="4452181" cy="0"/>
          </a:xfrm>
          <a:prstGeom prst="bentConnector3">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46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66269B-0D10-43E0-8D3C-E915BBFB254C}"/>
              </a:ext>
            </a:extLst>
          </p:cNvPr>
          <p:cNvGraphicFramePr>
            <a:graphicFrameLocks noChangeAspect="1"/>
          </p:cNvGraphicFramePr>
          <p:nvPr>
            <p:custDataLst>
              <p:tags r:id="rId2"/>
            </p:custDataLst>
            <p:extLst/>
          </p:nvPr>
        </p:nvGraphicFramePr>
        <p:xfrm>
          <a:off x="1216" y="858428"/>
          <a:ext cx="1215" cy="1215"/>
        </p:xfrm>
        <a:graphic>
          <a:graphicData uri="http://schemas.openxmlformats.org/presentationml/2006/ole">
            <mc:AlternateContent xmlns:mc="http://schemas.openxmlformats.org/markup-compatibility/2006">
              <mc:Choice xmlns:v="urn:schemas-microsoft-com:vml" Requires="v">
                <p:oleObj spid="_x0000_s10243"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B666269B-0D10-43E0-8D3C-E915BBFB254C}"/>
                          </a:ext>
                        </a:extLst>
                      </p:cNvPr>
                      <p:cNvPicPr/>
                      <p:nvPr/>
                    </p:nvPicPr>
                    <p:blipFill>
                      <a:blip r:embed="rId6"/>
                      <a:stretch>
                        <a:fillRect/>
                      </a:stretch>
                    </p:blipFill>
                    <p:spPr>
                      <a:xfrm>
                        <a:off x="1216" y="858428"/>
                        <a:ext cx="1215" cy="1215"/>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81CCF9-A84C-4AE2-96F8-3202E971EE67}"/>
              </a:ext>
            </a:extLst>
          </p:cNvPr>
          <p:cNvSpPr/>
          <p:nvPr>
            <p:custDataLst>
              <p:tags r:id="rId3"/>
            </p:custDataLst>
          </p:nvPr>
        </p:nvSpPr>
        <p:spPr>
          <a:xfrm>
            <a:off x="0" y="857212"/>
            <a:ext cx="121483" cy="12148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dirty="0" err="1">
              <a:solidFill>
                <a:schemeClr val="accent4"/>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7D5CD872-F509-42ED-9D08-6E88E1F6B9DD}"/>
              </a:ext>
            </a:extLst>
          </p:cNvPr>
          <p:cNvSpPr>
            <a:spLocks noGrp="1"/>
          </p:cNvSpPr>
          <p:nvPr>
            <p:ph type="title"/>
          </p:nvPr>
        </p:nvSpPr>
        <p:spPr>
          <a:xfrm>
            <a:off x="544199" y="337555"/>
            <a:ext cx="8055601" cy="307777"/>
          </a:xfrm>
        </p:spPr>
        <p:txBody>
          <a:bodyPr/>
          <a:lstStyle/>
          <a:p>
            <a:r>
              <a:rPr lang="en-US" dirty="0"/>
              <a:t>Results of the Assessment</a:t>
            </a:r>
          </a:p>
        </p:txBody>
      </p:sp>
      <p:sp>
        <p:nvSpPr>
          <p:cNvPr id="10" name="Rectangle 9">
            <a:extLst>
              <a:ext uri="{FF2B5EF4-FFF2-40B4-BE49-F238E27FC236}">
                <a16:creationId xmlns:a16="http://schemas.microsoft.com/office/drawing/2014/main" id="{813B7435-5B0D-4278-BF45-8CD0982C46D2}"/>
              </a:ext>
            </a:extLst>
          </p:cNvPr>
          <p:cNvSpPr/>
          <p:nvPr/>
        </p:nvSpPr>
        <p:spPr>
          <a:xfrm>
            <a:off x="230818" y="1778803"/>
            <a:ext cx="2693878" cy="1151918"/>
          </a:xfrm>
          <a:prstGeom prst="rect">
            <a:avLst/>
          </a:prstGeom>
        </p:spPr>
        <p:txBody>
          <a:bodyPr wrap="square">
            <a:spAutoFit/>
          </a:bodyPr>
          <a:lstStyle/>
          <a:p>
            <a:pPr marL="218656" indent="-218656">
              <a:buFont typeface="Arial" panose="020B0604020202020204" pitchFamily="34" charset="0"/>
              <a:buChar char="•"/>
            </a:pPr>
            <a:r>
              <a:rPr lang="en-US" sz="1377" dirty="0"/>
              <a:t>Does the proposed solution deliver on the original scope, and expectations of last year’s assessment?</a:t>
            </a:r>
          </a:p>
        </p:txBody>
      </p:sp>
      <p:sp>
        <p:nvSpPr>
          <p:cNvPr id="13" name="Rectangle 12">
            <a:extLst>
              <a:ext uri="{FF2B5EF4-FFF2-40B4-BE49-F238E27FC236}">
                <a16:creationId xmlns:a16="http://schemas.microsoft.com/office/drawing/2014/main" id="{BB1B77AB-1D96-4D08-8A71-0898B31B491B}"/>
              </a:ext>
            </a:extLst>
          </p:cNvPr>
          <p:cNvSpPr/>
          <p:nvPr/>
        </p:nvSpPr>
        <p:spPr>
          <a:xfrm>
            <a:off x="3225061" y="1778803"/>
            <a:ext cx="5390490" cy="1151918"/>
          </a:xfrm>
          <a:prstGeom prst="rect">
            <a:avLst/>
          </a:prstGeom>
        </p:spPr>
        <p:txBody>
          <a:bodyPr wrap="square">
            <a:spAutoFit/>
          </a:bodyPr>
          <a:lstStyle/>
          <a:p>
            <a:pPr marL="218656" indent="-218656">
              <a:buFont typeface="Arial" panose="020B0604020202020204" pitchFamily="34" charset="0"/>
              <a:buChar char="•"/>
            </a:pPr>
            <a:r>
              <a:rPr lang="en-US" sz="1377" dirty="0"/>
              <a:t>Yes – while some requirements have been consolidated or are being addressed in the core CalSAWS or other ancillary systems, </a:t>
            </a:r>
            <a:r>
              <a:rPr lang="en-US" sz="1377" b="1" dirty="0">
                <a:solidFill>
                  <a:schemeClr val="accent4"/>
                </a:solidFill>
              </a:rPr>
              <a:t>the proposed solution is in line with the expectations of the planning assessment</a:t>
            </a:r>
            <a:r>
              <a:rPr lang="en-US" sz="1377" dirty="0"/>
              <a:t> (i.e., enhanced centralized solution)</a:t>
            </a:r>
          </a:p>
        </p:txBody>
      </p:sp>
      <p:sp>
        <p:nvSpPr>
          <p:cNvPr id="17" name="Rectangle 16">
            <a:extLst>
              <a:ext uri="{FF2B5EF4-FFF2-40B4-BE49-F238E27FC236}">
                <a16:creationId xmlns:a16="http://schemas.microsoft.com/office/drawing/2014/main" id="{CF46ED81-93E3-419C-9F31-4AF203CB5237}"/>
              </a:ext>
            </a:extLst>
          </p:cNvPr>
          <p:cNvSpPr/>
          <p:nvPr/>
        </p:nvSpPr>
        <p:spPr>
          <a:xfrm>
            <a:off x="230818" y="2964469"/>
            <a:ext cx="2693878" cy="1151918"/>
          </a:xfrm>
          <a:prstGeom prst="rect">
            <a:avLst/>
          </a:prstGeom>
        </p:spPr>
        <p:txBody>
          <a:bodyPr wrap="square">
            <a:spAutoFit/>
          </a:bodyPr>
          <a:lstStyle/>
          <a:p>
            <a:pPr marL="218656" indent="-218656">
              <a:buFont typeface="Arial" panose="020B0604020202020204" pitchFamily="34" charset="0"/>
              <a:buChar char="•"/>
            </a:pPr>
            <a:r>
              <a:rPr lang="en-US" sz="1377" dirty="0"/>
              <a:t>Does the proposed solution align in terms of cost with the original estimates, for both DD&amp;I and M&amp;O?</a:t>
            </a:r>
          </a:p>
        </p:txBody>
      </p:sp>
      <p:sp>
        <p:nvSpPr>
          <p:cNvPr id="18" name="Rectangle 17">
            <a:extLst>
              <a:ext uri="{FF2B5EF4-FFF2-40B4-BE49-F238E27FC236}">
                <a16:creationId xmlns:a16="http://schemas.microsoft.com/office/drawing/2014/main" id="{4715780F-9944-49BC-B2C4-17523734E063}"/>
              </a:ext>
            </a:extLst>
          </p:cNvPr>
          <p:cNvSpPr/>
          <p:nvPr/>
        </p:nvSpPr>
        <p:spPr>
          <a:xfrm>
            <a:off x="3225061" y="2964469"/>
            <a:ext cx="5390490" cy="1151918"/>
          </a:xfrm>
          <a:prstGeom prst="rect">
            <a:avLst/>
          </a:prstGeom>
        </p:spPr>
        <p:txBody>
          <a:bodyPr wrap="square">
            <a:spAutoFit/>
          </a:bodyPr>
          <a:lstStyle/>
          <a:p>
            <a:pPr marL="218656" indent="-218656">
              <a:buFont typeface="Arial" panose="020B0604020202020204" pitchFamily="34" charset="0"/>
              <a:buChar char="•"/>
            </a:pPr>
            <a:r>
              <a:rPr lang="en-US" sz="1377" dirty="0"/>
              <a:t>Yes – based on estimates provided, </a:t>
            </a:r>
            <a:r>
              <a:rPr lang="en-US" sz="1377" b="1" dirty="0">
                <a:solidFill>
                  <a:schemeClr val="accent4"/>
                </a:solidFill>
              </a:rPr>
              <a:t>the cost structure of the proposed solution is better </a:t>
            </a:r>
            <a:r>
              <a:rPr lang="en-US" sz="1377" dirty="0"/>
              <a:t>than what was estimated at the time of the planning assessment due to a combination of product bundling, new product components available in the cloud and revised pricing s</a:t>
            </a:r>
          </a:p>
        </p:txBody>
      </p:sp>
      <p:sp>
        <p:nvSpPr>
          <p:cNvPr id="19" name="Rectangle 18">
            <a:extLst>
              <a:ext uri="{FF2B5EF4-FFF2-40B4-BE49-F238E27FC236}">
                <a16:creationId xmlns:a16="http://schemas.microsoft.com/office/drawing/2014/main" id="{1AC39FA5-0768-4059-9DFE-60D670AAA019}"/>
              </a:ext>
            </a:extLst>
          </p:cNvPr>
          <p:cNvSpPr/>
          <p:nvPr/>
        </p:nvSpPr>
        <p:spPr>
          <a:xfrm>
            <a:off x="230818" y="4150134"/>
            <a:ext cx="2693878" cy="1151918"/>
          </a:xfrm>
          <a:prstGeom prst="rect">
            <a:avLst/>
          </a:prstGeom>
        </p:spPr>
        <p:txBody>
          <a:bodyPr wrap="square">
            <a:spAutoFit/>
          </a:bodyPr>
          <a:lstStyle/>
          <a:p>
            <a:pPr marL="218656" indent="-218656">
              <a:buFont typeface="Arial" panose="020B0604020202020204" pitchFamily="34" charset="0"/>
              <a:buChar char="•"/>
            </a:pPr>
            <a:r>
              <a:rPr lang="en-US" sz="1377" dirty="0"/>
              <a:t>Does the solution align with the consortium strategy (e.g., cloud solution, reduced SI dependence)?</a:t>
            </a:r>
          </a:p>
        </p:txBody>
      </p:sp>
      <p:sp>
        <p:nvSpPr>
          <p:cNvPr id="20" name="Rectangle 19">
            <a:extLst>
              <a:ext uri="{FF2B5EF4-FFF2-40B4-BE49-F238E27FC236}">
                <a16:creationId xmlns:a16="http://schemas.microsoft.com/office/drawing/2014/main" id="{EED8A629-1217-40B3-9C70-BD68A6F4E64F}"/>
              </a:ext>
            </a:extLst>
          </p:cNvPr>
          <p:cNvSpPr/>
          <p:nvPr/>
        </p:nvSpPr>
        <p:spPr>
          <a:xfrm>
            <a:off x="3225061" y="4150135"/>
            <a:ext cx="5390490" cy="1151918"/>
          </a:xfrm>
          <a:prstGeom prst="rect">
            <a:avLst/>
          </a:prstGeom>
        </p:spPr>
        <p:txBody>
          <a:bodyPr wrap="square">
            <a:spAutoFit/>
          </a:bodyPr>
          <a:lstStyle/>
          <a:p>
            <a:pPr marL="218656" indent="-218656">
              <a:buFont typeface="Arial" panose="020B0604020202020204" pitchFamily="34" charset="0"/>
              <a:buChar char="•"/>
            </a:pPr>
            <a:r>
              <a:rPr lang="en-US" sz="1377" dirty="0"/>
              <a:t>Yes – the enhanced centralized solution leveraging an end-to-end SaaS solution is </a:t>
            </a:r>
            <a:r>
              <a:rPr lang="en-US" sz="1377" b="1" dirty="0">
                <a:solidFill>
                  <a:schemeClr val="accent4"/>
                </a:solidFill>
              </a:rPr>
              <a:t>aligned with CalSAWS strategy</a:t>
            </a:r>
            <a:r>
              <a:rPr lang="en-US" sz="1377" dirty="0"/>
              <a:t> (i.e., leveraging a cloud based solution, reducing dependence on SI, standardization and uplift of all counties)</a:t>
            </a:r>
          </a:p>
        </p:txBody>
      </p:sp>
      <p:cxnSp>
        <p:nvCxnSpPr>
          <p:cNvPr id="11" name="Connector: Elbow 10">
            <a:extLst>
              <a:ext uri="{FF2B5EF4-FFF2-40B4-BE49-F238E27FC236}">
                <a16:creationId xmlns:a16="http://schemas.microsoft.com/office/drawing/2014/main" id="{11722C4A-0055-4185-B0F4-CEBE4CEA911E}"/>
              </a:ext>
            </a:extLst>
          </p:cNvPr>
          <p:cNvCxnSpPr>
            <a:cxnSpLocks/>
          </p:cNvCxnSpPr>
          <p:nvPr/>
        </p:nvCxnSpPr>
        <p:spPr>
          <a:xfrm>
            <a:off x="510889" y="2964469"/>
            <a:ext cx="7772400" cy="0"/>
          </a:xfrm>
          <a:prstGeom prst="bentConnector3">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0C1C8B1-3F85-424A-B5AE-38828EA9EB5F}"/>
              </a:ext>
            </a:extLst>
          </p:cNvPr>
          <p:cNvCxnSpPr>
            <a:cxnSpLocks/>
          </p:cNvCxnSpPr>
          <p:nvPr/>
        </p:nvCxnSpPr>
        <p:spPr>
          <a:xfrm>
            <a:off x="510889" y="4116387"/>
            <a:ext cx="7772400" cy="0"/>
          </a:xfrm>
          <a:prstGeom prst="bentConnector3">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78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TLSHAPE_TB_00000000000000000000000000000000_ScaleContainer">
            <a:extLst>
              <a:ext uri="{FF2B5EF4-FFF2-40B4-BE49-F238E27FC236}">
                <a16:creationId xmlns:a16="http://schemas.microsoft.com/office/drawing/2014/main" id="{E8CF2CA9-FF0F-4E83-8CCE-758A80B78442}"/>
              </a:ext>
            </a:extLst>
          </p:cNvPr>
          <p:cNvSpPr/>
          <p:nvPr>
            <p:custDataLst>
              <p:tags r:id="rId1"/>
            </p:custDataLst>
          </p:nvPr>
        </p:nvSpPr>
        <p:spPr>
          <a:xfrm>
            <a:off x="1094605" y="5356147"/>
            <a:ext cx="7289800" cy="381000"/>
          </a:xfrm>
          <a:prstGeom prst="rect">
            <a:avLst/>
          </a:prstGeom>
          <a:gradFill flip="none" rotWithShape="1">
            <a:gsLst>
              <a:gs pos="0">
                <a:srgbClr val="44546A"/>
              </a:gs>
              <a:gs pos="0">
                <a:srgbClr val="44546A"/>
              </a:gs>
            </a:gsLst>
            <a:lin ang="5400000" scaled="1"/>
            <a:tileRect/>
          </a:gradFill>
          <a:ln w="22225" cap="rnd"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2225"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Task Management</a:t>
            </a:r>
          </a:p>
        </p:txBody>
      </p:sp>
      <p:sp>
        <p:nvSpPr>
          <p:cNvPr id="4" name="TextBox 3">
            <a:extLst>
              <a:ext uri="{FF2B5EF4-FFF2-40B4-BE49-F238E27FC236}">
                <a16:creationId xmlns:a16="http://schemas.microsoft.com/office/drawing/2014/main" id="{A75A6512-1C92-4312-8134-6AC02FA233E7}"/>
              </a:ext>
            </a:extLst>
          </p:cNvPr>
          <p:cNvSpPr txBox="1"/>
          <p:nvPr/>
        </p:nvSpPr>
        <p:spPr>
          <a:xfrm>
            <a:off x="531223" y="1375954"/>
            <a:ext cx="7942217" cy="2862322"/>
          </a:xfrm>
          <a:prstGeom prst="rect">
            <a:avLst/>
          </a:prstGeom>
          <a:noFill/>
        </p:spPr>
        <p:txBody>
          <a:bodyPr wrap="square" rtlCol="0">
            <a:spAutoFit/>
          </a:bodyPr>
          <a:lstStyle/>
          <a:p>
            <a:r>
              <a:rPr lang="en-US" dirty="0"/>
              <a:t>The Task management Functional Design Sessions were executed to further define the scope of requirements for the Design and Development phase of the CalSAWS Migration Project.</a:t>
            </a:r>
          </a:p>
          <a:p>
            <a:endParaRPr lang="en-US" dirty="0"/>
          </a:p>
          <a:p>
            <a:r>
              <a:rPr lang="en-US" dirty="0"/>
              <a:t>Task Management Functional Design Sessions Completed:</a:t>
            </a:r>
          </a:p>
          <a:p>
            <a:pPr marL="285750" indent="-285750">
              <a:buFont typeface="Arial" panose="020B0604020202020204" pitchFamily="34" charset="0"/>
              <a:buChar char="•"/>
            </a:pPr>
            <a:r>
              <a:rPr lang="en-US" dirty="0"/>
              <a:t>June 26</a:t>
            </a:r>
            <a:r>
              <a:rPr lang="en-US" baseline="30000" dirty="0"/>
              <a:t>th</a:t>
            </a:r>
            <a:r>
              <a:rPr lang="en-US" dirty="0"/>
              <a:t> Webinar with Imaging in-person Group</a:t>
            </a:r>
          </a:p>
          <a:p>
            <a:pPr marL="285750" indent="-285750">
              <a:buFont typeface="Arial" panose="020B0604020202020204" pitchFamily="34" charset="0"/>
              <a:buChar char="•"/>
            </a:pPr>
            <a:r>
              <a:rPr lang="en-US" dirty="0"/>
              <a:t>July 8 – July 18 in-person sessions</a:t>
            </a:r>
          </a:p>
          <a:p>
            <a:pPr marL="285750" indent="-285750">
              <a:buFont typeface="Arial" panose="020B0604020202020204" pitchFamily="34" charset="0"/>
              <a:buChar char="•"/>
            </a:pPr>
            <a:r>
              <a:rPr lang="en-US" dirty="0"/>
              <a:t>July 19-August 19</a:t>
            </a:r>
            <a:r>
              <a:rPr lang="en-US" baseline="30000" dirty="0"/>
              <a:t>th</a:t>
            </a:r>
            <a:r>
              <a:rPr lang="en-US" dirty="0"/>
              <a:t> analyze and finalize requirements</a:t>
            </a:r>
          </a:p>
          <a:p>
            <a:pPr marL="285750" indent="-285750">
              <a:buFont typeface="Arial" panose="020B0604020202020204" pitchFamily="34" charset="0"/>
              <a:buChar char="•"/>
            </a:pPr>
            <a:r>
              <a:rPr lang="en-US" dirty="0"/>
              <a:t>August 20</a:t>
            </a:r>
            <a:r>
              <a:rPr lang="en-US" baseline="30000" dirty="0"/>
              <a:t>th</a:t>
            </a:r>
            <a:r>
              <a:rPr lang="en-US" dirty="0"/>
              <a:t> Webinar with participants to confirm requirements</a:t>
            </a:r>
          </a:p>
          <a:p>
            <a:pPr marL="285750" indent="-285750">
              <a:buFont typeface="Arial" panose="020B0604020202020204" pitchFamily="34" charset="0"/>
              <a:buChar char="•"/>
            </a:pPr>
            <a:endParaRPr lang="en-US" dirty="0"/>
          </a:p>
        </p:txBody>
      </p:sp>
      <p:cxnSp>
        <p:nvCxnSpPr>
          <p:cNvPr id="6" name="OTLSHAPE_M_0c3f935ac02a4a3a8c67fe2ee492d064_Connector1">
            <a:extLst>
              <a:ext uri="{FF2B5EF4-FFF2-40B4-BE49-F238E27FC236}">
                <a16:creationId xmlns:a16="http://schemas.microsoft.com/office/drawing/2014/main" id="{C4BBB868-75C9-4881-AC2A-F81E1E1E7F1C}"/>
              </a:ext>
            </a:extLst>
          </p:cNvPr>
          <p:cNvCxnSpPr>
            <a:cxnSpLocks/>
          </p:cNvCxnSpPr>
          <p:nvPr>
            <p:custDataLst>
              <p:tags r:id="rId2"/>
            </p:custDataLst>
          </p:nvPr>
        </p:nvCxnSpPr>
        <p:spPr>
          <a:xfrm>
            <a:off x="3979024" y="4817518"/>
            <a:ext cx="0" cy="817939"/>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OTLSHAPE_M_75299c8fc52344d6986daacf74f34bf3_Connector1">
            <a:extLst>
              <a:ext uri="{FF2B5EF4-FFF2-40B4-BE49-F238E27FC236}">
                <a16:creationId xmlns:a16="http://schemas.microsoft.com/office/drawing/2014/main" id="{35C6A58C-3FB7-4E26-997B-AE33D626A011}"/>
              </a:ext>
            </a:extLst>
          </p:cNvPr>
          <p:cNvCxnSpPr>
            <a:cxnSpLocks/>
          </p:cNvCxnSpPr>
          <p:nvPr>
            <p:custDataLst>
              <p:tags r:id="rId3"/>
            </p:custDataLst>
          </p:nvPr>
        </p:nvCxnSpPr>
        <p:spPr>
          <a:xfrm>
            <a:off x="3081673" y="4853375"/>
            <a:ext cx="0" cy="560591"/>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OTLSHAPE_M_b9f40aab10864c928639c6a3af7bdce5_Connector1">
            <a:extLst>
              <a:ext uri="{FF2B5EF4-FFF2-40B4-BE49-F238E27FC236}">
                <a16:creationId xmlns:a16="http://schemas.microsoft.com/office/drawing/2014/main" id="{28EC2329-3BA0-4664-A522-EB68D4316E0D}"/>
              </a:ext>
            </a:extLst>
          </p:cNvPr>
          <p:cNvCxnSpPr>
            <a:cxnSpLocks/>
          </p:cNvCxnSpPr>
          <p:nvPr>
            <p:custDataLst>
              <p:tags r:id="rId4"/>
            </p:custDataLst>
          </p:nvPr>
        </p:nvCxnSpPr>
        <p:spPr>
          <a:xfrm flipH="1">
            <a:off x="1994494" y="4781006"/>
            <a:ext cx="8477" cy="575141"/>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TLSHAPE_TB_00000000000000000000000000000000_LeftEndCaps">
            <a:extLst>
              <a:ext uri="{FF2B5EF4-FFF2-40B4-BE49-F238E27FC236}">
                <a16:creationId xmlns:a16="http://schemas.microsoft.com/office/drawing/2014/main" id="{0A3C4A5A-1B70-4816-9430-369499B4654B}"/>
              </a:ext>
            </a:extLst>
          </p:cNvPr>
          <p:cNvSpPr txBox="1"/>
          <p:nvPr>
            <p:custDataLst>
              <p:tags r:id="rId5"/>
            </p:custDataLst>
          </p:nvPr>
        </p:nvSpPr>
        <p:spPr>
          <a:xfrm>
            <a:off x="478740" y="5488405"/>
            <a:ext cx="451662" cy="279061"/>
          </a:xfrm>
          <a:prstGeom prst="rect">
            <a:avLst/>
          </a:prstGeom>
          <a:noFill/>
        </p:spPr>
        <p:txBody>
          <a:bodyPr vert="horz" wrap="square" lIns="0" tIns="0" rIns="0" bIns="0" rtlCol="0" anchor="ctr" anchorCtr="0">
            <a:spAutoFit/>
          </a:bodyPr>
          <a:lstStyle/>
          <a:p>
            <a:pPr algn="ctr"/>
            <a:r>
              <a:rPr lang="en-US" b="1" spc="-38" dirty="0">
                <a:solidFill>
                  <a:srgbClr val="ED7D31"/>
                </a:solidFill>
                <a:latin typeface="Calibri" panose="020F0502020204030204" pitchFamily="34" charset="0"/>
              </a:rPr>
              <a:t>2019</a:t>
            </a:r>
          </a:p>
        </p:txBody>
      </p:sp>
      <p:sp>
        <p:nvSpPr>
          <p:cNvPr id="11" name="OTLSHAPE_TB_00000000000000000000000000000000_ElapsedTime">
            <a:extLst>
              <a:ext uri="{FF2B5EF4-FFF2-40B4-BE49-F238E27FC236}">
                <a16:creationId xmlns:a16="http://schemas.microsoft.com/office/drawing/2014/main" id="{AB63870C-C275-4581-9185-595EB2011C1F}"/>
              </a:ext>
            </a:extLst>
          </p:cNvPr>
          <p:cNvSpPr/>
          <p:nvPr>
            <p:custDataLst>
              <p:tags r:id="rId6"/>
            </p:custDataLst>
          </p:nvPr>
        </p:nvSpPr>
        <p:spPr>
          <a:xfrm>
            <a:off x="1094605" y="5792126"/>
            <a:ext cx="5768418" cy="47672"/>
          </a:xfrm>
          <a:prstGeom prst="rect">
            <a:avLst/>
          </a:prstGeom>
          <a:solidFill>
            <a:srgbClr val="FF0000">
              <a:alpha val="74902"/>
            </a:srgbClr>
          </a:solidFill>
          <a:ln w="22225" cap="rnd" cmpd="sng" algn="ctr">
            <a:noFill/>
            <a:prstDash val="solid"/>
          </a:ln>
          <a:effectLst/>
          <a:scene3d>
            <a:camera prst="orthographicFront"/>
            <a:lightRig rig="threePt" dir="t">
              <a:rot lat="0" lon="0" rev="0"/>
            </a:lightRig>
          </a:scene3d>
          <a:sp3d>
            <a:bevelT w="12700" h="139700"/>
          </a:sp3d>
          <a:extLst>
            <a:ext uri="{91240B29-F687-4F45-9708-019B960494DF}">
              <a14:hiddenLine xmlns:a14="http://schemas.microsoft.com/office/drawing/2010/main" w="22225"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TLSHAPE_TB_00000000000000000000000000000000_TimescaleInterval1">
            <a:extLst>
              <a:ext uri="{FF2B5EF4-FFF2-40B4-BE49-F238E27FC236}">
                <a16:creationId xmlns:a16="http://schemas.microsoft.com/office/drawing/2014/main" id="{C7E6D529-8F01-42E5-B5F6-B575B165AEEC}"/>
              </a:ext>
            </a:extLst>
          </p:cNvPr>
          <p:cNvSpPr txBox="1"/>
          <p:nvPr>
            <p:custDataLst>
              <p:tags r:id="rId7"/>
            </p:custDataLst>
          </p:nvPr>
        </p:nvSpPr>
        <p:spPr>
          <a:xfrm>
            <a:off x="1158105" y="5534909"/>
            <a:ext cx="21974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Jun</a:t>
            </a:r>
          </a:p>
        </p:txBody>
      </p:sp>
      <p:sp>
        <p:nvSpPr>
          <p:cNvPr id="13" name="OTLSHAPE_TB_00000000000000000000000000000000_TimescaleInterval2">
            <a:extLst>
              <a:ext uri="{FF2B5EF4-FFF2-40B4-BE49-F238E27FC236}">
                <a16:creationId xmlns:a16="http://schemas.microsoft.com/office/drawing/2014/main" id="{5DCC3E6E-DA99-46C8-8D26-C29FC7E8960F}"/>
              </a:ext>
            </a:extLst>
          </p:cNvPr>
          <p:cNvSpPr txBox="1"/>
          <p:nvPr>
            <p:custDataLst>
              <p:tags r:id="rId8"/>
            </p:custDataLst>
          </p:nvPr>
        </p:nvSpPr>
        <p:spPr>
          <a:xfrm>
            <a:off x="2947598" y="5534909"/>
            <a:ext cx="26815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July</a:t>
            </a:r>
          </a:p>
        </p:txBody>
      </p:sp>
      <p:sp>
        <p:nvSpPr>
          <p:cNvPr id="14" name="OTLSHAPE_TB_00000000000000000000000000000000_TimescaleInterval3">
            <a:extLst>
              <a:ext uri="{FF2B5EF4-FFF2-40B4-BE49-F238E27FC236}">
                <a16:creationId xmlns:a16="http://schemas.microsoft.com/office/drawing/2014/main" id="{2B83CB07-7E5A-4CE3-8000-4D2E76583EEF}"/>
              </a:ext>
            </a:extLst>
          </p:cNvPr>
          <p:cNvSpPr txBox="1"/>
          <p:nvPr>
            <p:custDataLst>
              <p:tags r:id="rId9"/>
            </p:custDataLst>
          </p:nvPr>
        </p:nvSpPr>
        <p:spPr>
          <a:xfrm>
            <a:off x="4796740" y="5534909"/>
            <a:ext cx="20691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Aug</a:t>
            </a:r>
          </a:p>
        </p:txBody>
      </p:sp>
      <p:sp>
        <p:nvSpPr>
          <p:cNvPr id="15" name="OTLSHAPE_TB_00000000000000000000000000000000_TimescaleInterval4">
            <a:extLst>
              <a:ext uri="{FF2B5EF4-FFF2-40B4-BE49-F238E27FC236}">
                <a16:creationId xmlns:a16="http://schemas.microsoft.com/office/drawing/2014/main" id="{023D41D6-BEAB-47A9-B362-D53E79A2E140}"/>
              </a:ext>
            </a:extLst>
          </p:cNvPr>
          <p:cNvSpPr txBox="1"/>
          <p:nvPr>
            <p:custDataLst>
              <p:tags r:id="rId10"/>
            </p:custDataLst>
          </p:nvPr>
        </p:nvSpPr>
        <p:spPr>
          <a:xfrm>
            <a:off x="6238791" y="5551092"/>
            <a:ext cx="15818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Sept</a:t>
            </a:r>
          </a:p>
        </p:txBody>
      </p:sp>
      <p:sp>
        <p:nvSpPr>
          <p:cNvPr id="16" name="OTLSHAPE_M_b9f40aab10864c928639c6a3af7bdce5_Title">
            <a:extLst>
              <a:ext uri="{FF2B5EF4-FFF2-40B4-BE49-F238E27FC236}">
                <a16:creationId xmlns:a16="http://schemas.microsoft.com/office/drawing/2014/main" id="{9245C518-5BD0-4DD3-8E9B-09E927F0D365}"/>
              </a:ext>
            </a:extLst>
          </p:cNvPr>
          <p:cNvSpPr txBox="1"/>
          <p:nvPr>
            <p:custDataLst>
              <p:tags r:id="rId11"/>
            </p:custDataLst>
          </p:nvPr>
        </p:nvSpPr>
        <p:spPr>
          <a:xfrm>
            <a:off x="2189451" y="4648253"/>
            <a:ext cx="826393" cy="677108"/>
          </a:xfrm>
          <a:prstGeom prst="rect">
            <a:avLst/>
          </a:prstGeom>
          <a:noFill/>
        </p:spPr>
        <p:txBody>
          <a:bodyPr vert="horz" wrap="square" lIns="0" tIns="0" rIns="0" bIns="0" rtlCol="0" anchor="ctr" anchorCtr="0">
            <a:spAutoFit/>
          </a:bodyPr>
          <a:lstStyle/>
          <a:p>
            <a:pPr algn="ctr"/>
            <a:r>
              <a:rPr lang="en-US" sz="1100" b="1" spc="-6" dirty="0">
                <a:solidFill>
                  <a:schemeClr val="dk1"/>
                </a:solidFill>
                <a:latin typeface="Calibri" panose="020F0502020204030204" pitchFamily="34" charset="0"/>
              </a:rPr>
              <a:t>Task Management  / Imaging Webinar </a:t>
            </a:r>
          </a:p>
        </p:txBody>
      </p:sp>
      <p:sp>
        <p:nvSpPr>
          <p:cNvPr id="17" name="OTLSHAPE_M_75299c8fc52344d6986daacf74f34bf3_Title">
            <a:extLst>
              <a:ext uri="{FF2B5EF4-FFF2-40B4-BE49-F238E27FC236}">
                <a16:creationId xmlns:a16="http://schemas.microsoft.com/office/drawing/2014/main" id="{2AC49A79-3307-4E7B-AFC2-C870BB1A8ACB}"/>
              </a:ext>
            </a:extLst>
          </p:cNvPr>
          <p:cNvSpPr txBox="1"/>
          <p:nvPr>
            <p:custDataLst>
              <p:tags r:id="rId12"/>
            </p:custDataLst>
          </p:nvPr>
        </p:nvSpPr>
        <p:spPr>
          <a:xfrm>
            <a:off x="3167398" y="4745666"/>
            <a:ext cx="786409" cy="507831"/>
          </a:xfrm>
          <a:prstGeom prst="rect">
            <a:avLst/>
          </a:prstGeom>
          <a:noFill/>
        </p:spPr>
        <p:txBody>
          <a:bodyPr vert="horz" wrap="square" lIns="0" tIns="0" rIns="0" bIns="0" rtlCol="0" anchor="ctr" anchorCtr="0">
            <a:spAutoFit/>
          </a:bodyPr>
          <a:lstStyle/>
          <a:p>
            <a:pPr algn="ctr"/>
            <a:r>
              <a:rPr lang="en-US" sz="1100" b="1" spc="-4" dirty="0">
                <a:solidFill>
                  <a:schemeClr val="dk1"/>
                </a:solidFill>
                <a:latin typeface="Calibri" panose="020F0502020204030204" pitchFamily="34" charset="0"/>
              </a:rPr>
              <a:t>Task Management Sessions </a:t>
            </a:r>
          </a:p>
        </p:txBody>
      </p:sp>
      <p:sp>
        <p:nvSpPr>
          <p:cNvPr id="18" name="OTLSHAPE_M_a5c3a7d3341e4c7093b116594ed027d9_Title">
            <a:extLst>
              <a:ext uri="{FF2B5EF4-FFF2-40B4-BE49-F238E27FC236}">
                <a16:creationId xmlns:a16="http://schemas.microsoft.com/office/drawing/2014/main" id="{9C7D6BCE-536D-4EA7-A847-BC29ED6AB2F3}"/>
              </a:ext>
            </a:extLst>
          </p:cNvPr>
          <p:cNvSpPr txBox="1"/>
          <p:nvPr>
            <p:custDataLst>
              <p:tags r:id="rId13"/>
            </p:custDataLst>
          </p:nvPr>
        </p:nvSpPr>
        <p:spPr>
          <a:xfrm>
            <a:off x="5681923" y="4889929"/>
            <a:ext cx="1181100" cy="341037"/>
          </a:xfrm>
          <a:prstGeom prst="rect">
            <a:avLst/>
          </a:prstGeom>
          <a:noFill/>
        </p:spPr>
        <p:txBody>
          <a:bodyPr vert="horz" wrap="square" lIns="0" tIns="0" rIns="0" bIns="0" rtlCol="0" anchor="ctr" anchorCtr="0">
            <a:noAutofit/>
          </a:bodyPr>
          <a:lstStyle/>
          <a:p>
            <a:pPr algn="ctr"/>
            <a:r>
              <a:rPr lang="en-US" sz="1100" b="1" spc="-4" dirty="0">
                <a:solidFill>
                  <a:schemeClr val="dk1"/>
                </a:solidFill>
                <a:latin typeface="Calibri" panose="020F0502020204030204" pitchFamily="34" charset="0"/>
              </a:rPr>
              <a:t>Confirm Requirements with Group </a:t>
            </a:r>
          </a:p>
        </p:txBody>
      </p:sp>
      <p:sp>
        <p:nvSpPr>
          <p:cNvPr id="19" name="OTLSHAPE_M_0c3f935ac02a4a3a8c67fe2ee492d064_Title">
            <a:extLst>
              <a:ext uri="{FF2B5EF4-FFF2-40B4-BE49-F238E27FC236}">
                <a16:creationId xmlns:a16="http://schemas.microsoft.com/office/drawing/2014/main" id="{1B2E297B-9151-4806-8C0E-6A9D76A0A2AC}"/>
              </a:ext>
            </a:extLst>
          </p:cNvPr>
          <p:cNvSpPr txBox="1"/>
          <p:nvPr>
            <p:custDataLst>
              <p:tags r:id="rId14"/>
            </p:custDataLst>
          </p:nvPr>
        </p:nvSpPr>
        <p:spPr>
          <a:xfrm>
            <a:off x="3964918" y="4763453"/>
            <a:ext cx="1164428" cy="682075"/>
          </a:xfrm>
          <a:prstGeom prst="rect">
            <a:avLst/>
          </a:prstGeom>
          <a:noFill/>
        </p:spPr>
        <p:txBody>
          <a:bodyPr vert="horz" wrap="square" lIns="0" tIns="0" rIns="0" bIns="0" rtlCol="0" anchor="ctr" anchorCtr="0">
            <a:noAutofit/>
          </a:bodyPr>
          <a:lstStyle/>
          <a:p>
            <a:pPr algn="ctr"/>
            <a:r>
              <a:rPr lang="en-US" sz="1100" b="1" spc="-10" dirty="0">
                <a:solidFill>
                  <a:schemeClr val="dk1"/>
                </a:solidFill>
                <a:latin typeface="Calibri" panose="020F0502020204030204" pitchFamily="34" charset="0"/>
              </a:rPr>
              <a:t>Task Management Session Analysis</a:t>
            </a:r>
          </a:p>
        </p:txBody>
      </p:sp>
      <p:sp>
        <p:nvSpPr>
          <p:cNvPr id="20" name="OTLSHAPE_M_0a0f6a87e34842dd8454b081a5de253d_Title">
            <a:extLst>
              <a:ext uri="{FF2B5EF4-FFF2-40B4-BE49-F238E27FC236}">
                <a16:creationId xmlns:a16="http://schemas.microsoft.com/office/drawing/2014/main" id="{C1B83D1D-AFA8-4B5D-9868-7BA4E6B94246}"/>
              </a:ext>
            </a:extLst>
          </p:cNvPr>
          <p:cNvSpPr txBox="1"/>
          <p:nvPr>
            <p:custDataLst>
              <p:tags r:id="rId15"/>
            </p:custDataLst>
          </p:nvPr>
        </p:nvSpPr>
        <p:spPr>
          <a:xfrm>
            <a:off x="7356693" y="4661027"/>
            <a:ext cx="786409" cy="677108"/>
          </a:xfrm>
          <a:prstGeom prst="rect">
            <a:avLst/>
          </a:prstGeom>
          <a:noFill/>
        </p:spPr>
        <p:txBody>
          <a:bodyPr vert="horz" wrap="square" lIns="0" tIns="0" rIns="0" bIns="0" rtlCol="0" anchor="ctr" anchorCtr="0">
            <a:spAutoFit/>
          </a:bodyPr>
          <a:lstStyle/>
          <a:p>
            <a:pPr algn="ctr"/>
            <a:r>
              <a:rPr lang="en-US" sz="1100" b="1" dirty="0">
                <a:solidFill>
                  <a:schemeClr val="dk1"/>
                </a:solidFill>
                <a:latin typeface="Calibri" panose="020F0502020204030204" pitchFamily="34" charset="0"/>
              </a:rPr>
              <a:t>Complete Scope of Work / Estimate</a:t>
            </a:r>
          </a:p>
        </p:txBody>
      </p:sp>
      <p:sp>
        <p:nvSpPr>
          <p:cNvPr id="22" name="OTLSHAPE_TB_00000000000000000000000000000000_TodayMarkerShape">
            <a:extLst>
              <a:ext uri="{FF2B5EF4-FFF2-40B4-BE49-F238E27FC236}">
                <a16:creationId xmlns:a16="http://schemas.microsoft.com/office/drawing/2014/main" id="{22963FF9-FA80-4BAE-AD4C-799A59A2023C}"/>
              </a:ext>
            </a:extLst>
          </p:cNvPr>
          <p:cNvSpPr/>
          <p:nvPr>
            <p:custDataLst>
              <p:tags r:id="rId16"/>
            </p:custDataLst>
          </p:nvPr>
        </p:nvSpPr>
        <p:spPr>
          <a:xfrm>
            <a:off x="6805873" y="5839798"/>
            <a:ext cx="114300" cy="127000"/>
          </a:xfrm>
          <a:prstGeom prst="triangle">
            <a:avLst/>
          </a:prstGeom>
          <a:solidFill>
            <a:srgbClr val="FF0000"/>
          </a:solidFill>
          <a:ln w="22225" cap="rnd" cmpd="sng" algn="ctr">
            <a:noFill/>
            <a:prstDash val="solid"/>
          </a:ln>
          <a:effectLst>
            <a:outerShdw>
              <a:scrgbClr r="0" g="0" b="0">
                <a:alpha val="50000"/>
              </a:scrgbClr>
            </a:outerShdw>
          </a:effectLst>
          <a:extLst>
            <a:ext uri="{91240B29-F687-4F45-9708-019B960494DF}">
              <a14:hiddenLine xmlns:a14="http://schemas.microsoft.com/office/drawing/2010/main" w="22225" cap="rnd" cmpd="sng" algn="ctr">
                <a:solidFill>
                  <a:schemeClr val="accent1">
                    <a:shade val="50000"/>
                  </a:schemeClr>
                </a:solidFill>
                <a:prstDash val="solid"/>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TLSHAPE_TB_00000000000000000000000000000000_TodayMarkerText">
            <a:extLst>
              <a:ext uri="{FF2B5EF4-FFF2-40B4-BE49-F238E27FC236}">
                <a16:creationId xmlns:a16="http://schemas.microsoft.com/office/drawing/2014/main" id="{A090A279-F1FB-4A99-BA1F-D608167678F5}"/>
              </a:ext>
            </a:extLst>
          </p:cNvPr>
          <p:cNvSpPr txBox="1"/>
          <p:nvPr>
            <p:custDataLst>
              <p:tags r:id="rId17"/>
            </p:custDataLst>
          </p:nvPr>
        </p:nvSpPr>
        <p:spPr>
          <a:xfrm>
            <a:off x="6678873" y="5958815"/>
            <a:ext cx="368300" cy="186055"/>
          </a:xfrm>
          <a:prstGeom prst="rect">
            <a:avLst/>
          </a:prstGeom>
          <a:noFill/>
        </p:spPr>
        <p:txBody>
          <a:bodyPr vert="horz" wrap="square" lIns="0" tIns="0" rIns="0" bIns="0" rtlCol="0" anchor="ctr" anchorCtr="0">
            <a:spAutoFit/>
          </a:bodyPr>
          <a:lstStyle/>
          <a:p>
            <a:pPr algn="ctr"/>
            <a:r>
              <a:rPr lang="en-US" sz="1200" spc="-12" dirty="0">
                <a:solidFill>
                  <a:schemeClr val="dk1"/>
                </a:solidFill>
                <a:latin typeface="Calibri" panose="020F0502020204030204" pitchFamily="34" charset="0"/>
              </a:rPr>
              <a:t>Today</a:t>
            </a:r>
          </a:p>
        </p:txBody>
      </p:sp>
      <p:sp>
        <p:nvSpPr>
          <p:cNvPr id="24" name="OTLSHAPE_M_b9f40aab10864c928639c6a3af7bdce5_Shape">
            <a:extLst>
              <a:ext uri="{FF2B5EF4-FFF2-40B4-BE49-F238E27FC236}">
                <a16:creationId xmlns:a16="http://schemas.microsoft.com/office/drawing/2014/main" id="{FA513228-DCF5-4537-8417-31E7C9A09328}"/>
              </a:ext>
            </a:extLst>
          </p:cNvPr>
          <p:cNvSpPr/>
          <p:nvPr>
            <p:custDataLst>
              <p:tags r:id="rId18"/>
            </p:custDataLst>
          </p:nvPr>
        </p:nvSpPr>
        <p:spPr>
          <a:xfrm rot="16200000">
            <a:off x="2003203" y="4783324"/>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TLSHAPE_M_b9f40aab10864c928639c6a3af7bdce5_Shape">
            <a:extLst>
              <a:ext uri="{FF2B5EF4-FFF2-40B4-BE49-F238E27FC236}">
                <a16:creationId xmlns:a16="http://schemas.microsoft.com/office/drawing/2014/main" id="{804FFBFE-BD8C-4FF8-A679-820C644B49BF}"/>
              </a:ext>
            </a:extLst>
          </p:cNvPr>
          <p:cNvSpPr/>
          <p:nvPr>
            <p:custDataLst>
              <p:tags r:id="rId19"/>
            </p:custDataLst>
          </p:nvPr>
        </p:nvSpPr>
        <p:spPr>
          <a:xfrm rot="16200000">
            <a:off x="3088037" y="4778513"/>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TLSHAPE_M_b9f40aab10864c928639c6a3af7bdce5_Shape">
            <a:extLst>
              <a:ext uri="{FF2B5EF4-FFF2-40B4-BE49-F238E27FC236}">
                <a16:creationId xmlns:a16="http://schemas.microsoft.com/office/drawing/2014/main" id="{D7EEA22C-7DCE-495F-9D95-0C38C3DCCA46}"/>
              </a:ext>
            </a:extLst>
          </p:cNvPr>
          <p:cNvSpPr/>
          <p:nvPr>
            <p:custDataLst>
              <p:tags r:id="rId20"/>
            </p:custDataLst>
          </p:nvPr>
        </p:nvSpPr>
        <p:spPr>
          <a:xfrm rot="16200000">
            <a:off x="3973043" y="4781006"/>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92086CA2-419B-4FF4-B3C4-2F6989A08617}"/>
              </a:ext>
            </a:extLst>
          </p:cNvPr>
          <p:cNvGrpSpPr/>
          <p:nvPr/>
        </p:nvGrpSpPr>
        <p:grpSpPr>
          <a:xfrm>
            <a:off x="5529244" y="4790597"/>
            <a:ext cx="170655" cy="913584"/>
            <a:chOff x="5529244" y="4790597"/>
            <a:chExt cx="170655" cy="913584"/>
          </a:xfrm>
        </p:grpSpPr>
        <p:cxnSp>
          <p:nvCxnSpPr>
            <p:cNvPr id="7" name="OTLSHAPE_M_a5c3a7d3341e4c7093b116594ed027d9_Connector1">
              <a:extLst>
                <a:ext uri="{FF2B5EF4-FFF2-40B4-BE49-F238E27FC236}">
                  <a16:creationId xmlns:a16="http://schemas.microsoft.com/office/drawing/2014/main" id="{5165A766-D4FF-46D7-89D5-B43AE2E87B07}"/>
                </a:ext>
              </a:extLst>
            </p:cNvPr>
            <p:cNvCxnSpPr>
              <a:cxnSpLocks/>
            </p:cNvCxnSpPr>
            <p:nvPr>
              <p:custDataLst>
                <p:tags r:id="rId26"/>
              </p:custDataLst>
            </p:nvPr>
          </p:nvCxnSpPr>
          <p:spPr>
            <a:xfrm>
              <a:off x="5529244" y="4853375"/>
              <a:ext cx="11110" cy="850806"/>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OTLSHAPE_M_b9f40aab10864c928639c6a3af7bdce5_Shape">
              <a:extLst>
                <a:ext uri="{FF2B5EF4-FFF2-40B4-BE49-F238E27FC236}">
                  <a16:creationId xmlns:a16="http://schemas.microsoft.com/office/drawing/2014/main" id="{9F5F318B-2141-42B9-8215-611C2EDE02A3}"/>
                </a:ext>
              </a:extLst>
            </p:cNvPr>
            <p:cNvSpPr/>
            <p:nvPr>
              <p:custDataLst>
                <p:tags r:id="rId27"/>
              </p:custDataLst>
            </p:nvPr>
          </p:nvSpPr>
          <p:spPr>
            <a:xfrm rot="16200000">
              <a:off x="5534799" y="4790597"/>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FE7E4CB3-231B-4207-9C56-11C582971A94}"/>
              </a:ext>
            </a:extLst>
          </p:cNvPr>
          <p:cNvGrpSpPr/>
          <p:nvPr/>
        </p:nvGrpSpPr>
        <p:grpSpPr>
          <a:xfrm>
            <a:off x="7197148" y="4777316"/>
            <a:ext cx="170655" cy="913584"/>
            <a:chOff x="5529244" y="4790597"/>
            <a:chExt cx="170655" cy="913584"/>
          </a:xfrm>
        </p:grpSpPr>
        <p:cxnSp>
          <p:nvCxnSpPr>
            <p:cNvPr id="29" name="OTLSHAPE_M_a5c3a7d3341e4c7093b116594ed027d9_Connector1">
              <a:extLst>
                <a:ext uri="{FF2B5EF4-FFF2-40B4-BE49-F238E27FC236}">
                  <a16:creationId xmlns:a16="http://schemas.microsoft.com/office/drawing/2014/main" id="{88CA2D39-D36F-4E85-A906-B2FF67548B27}"/>
                </a:ext>
              </a:extLst>
            </p:cNvPr>
            <p:cNvCxnSpPr>
              <a:cxnSpLocks/>
            </p:cNvCxnSpPr>
            <p:nvPr>
              <p:custDataLst>
                <p:tags r:id="rId24"/>
              </p:custDataLst>
            </p:nvPr>
          </p:nvCxnSpPr>
          <p:spPr>
            <a:xfrm>
              <a:off x="5529244" y="4853375"/>
              <a:ext cx="11110" cy="850806"/>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TLSHAPE_M_b9f40aab10864c928639c6a3af7bdce5_Shape">
              <a:extLst>
                <a:ext uri="{FF2B5EF4-FFF2-40B4-BE49-F238E27FC236}">
                  <a16:creationId xmlns:a16="http://schemas.microsoft.com/office/drawing/2014/main" id="{76B88596-89CB-4821-A7DE-3D57CF462A0F}"/>
                </a:ext>
              </a:extLst>
            </p:cNvPr>
            <p:cNvSpPr/>
            <p:nvPr>
              <p:custDataLst>
                <p:tags r:id="rId25"/>
              </p:custDataLst>
            </p:nvPr>
          </p:nvSpPr>
          <p:spPr>
            <a:xfrm rot="16200000">
              <a:off x="5534799" y="4790597"/>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TLSHAPE_TB_00000000000000000000000000000000_TimescaleInterval4">
            <a:extLst>
              <a:ext uri="{FF2B5EF4-FFF2-40B4-BE49-F238E27FC236}">
                <a16:creationId xmlns:a16="http://schemas.microsoft.com/office/drawing/2014/main" id="{F250A381-C13F-4085-9029-303412D9F80A}"/>
              </a:ext>
            </a:extLst>
          </p:cNvPr>
          <p:cNvSpPr txBox="1"/>
          <p:nvPr>
            <p:custDataLst>
              <p:tags r:id="rId21"/>
            </p:custDataLst>
          </p:nvPr>
        </p:nvSpPr>
        <p:spPr>
          <a:xfrm>
            <a:off x="7457333" y="5555067"/>
            <a:ext cx="15818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Oct</a:t>
            </a:r>
          </a:p>
        </p:txBody>
      </p:sp>
      <p:grpSp>
        <p:nvGrpSpPr>
          <p:cNvPr id="32" name="Group 31">
            <a:extLst>
              <a:ext uri="{FF2B5EF4-FFF2-40B4-BE49-F238E27FC236}">
                <a16:creationId xmlns:a16="http://schemas.microsoft.com/office/drawing/2014/main" id="{BF37BBDC-DCDA-428B-9B3C-9BEE477760B6}"/>
              </a:ext>
            </a:extLst>
          </p:cNvPr>
          <p:cNvGrpSpPr/>
          <p:nvPr/>
        </p:nvGrpSpPr>
        <p:grpSpPr>
          <a:xfrm>
            <a:off x="8246664" y="4779603"/>
            <a:ext cx="170655" cy="913584"/>
            <a:chOff x="5529244" y="4790597"/>
            <a:chExt cx="170655" cy="913584"/>
          </a:xfrm>
        </p:grpSpPr>
        <p:cxnSp>
          <p:nvCxnSpPr>
            <p:cNvPr id="33" name="OTLSHAPE_M_a5c3a7d3341e4c7093b116594ed027d9_Connector1">
              <a:extLst>
                <a:ext uri="{FF2B5EF4-FFF2-40B4-BE49-F238E27FC236}">
                  <a16:creationId xmlns:a16="http://schemas.microsoft.com/office/drawing/2014/main" id="{78C1498A-39B9-4ED0-9D91-7C956ABBD823}"/>
                </a:ext>
              </a:extLst>
            </p:cNvPr>
            <p:cNvCxnSpPr>
              <a:cxnSpLocks/>
            </p:cNvCxnSpPr>
            <p:nvPr>
              <p:custDataLst>
                <p:tags r:id="rId22"/>
              </p:custDataLst>
            </p:nvPr>
          </p:nvCxnSpPr>
          <p:spPr>
            <a:xfrm>
              <a:off x="5529244" y="4853375"/>
              <a:ext cx="11110" cy="850806"/>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TLSHAPE_M_b9f40aab10864c928639c6a3af7bdce5_Shape">
              <a:extLst>
                <a:ext uri="{FF2B5EF4-FFF2-40B4-BE49-F238E27FC236}">
                  <a16:creationId xmlns:a16="http://schemas.microsoft.com/office/drawing/2014/main" id="{C67A6E23-553F-4265-A3F5-D97D80B810AB}"/>
                </a:ext>
              </a:extLst>
            </p:cNvPr>
            <p:cNvSpPr/>
            <p:nvPr>
              <p:custDataLst>
                <p:tags r:id="rId23"/>
              </p:custDataLst>
            </p:nvPr>
          </p:nvSpPr>
          <p:spPr>
            <a:xfrm rot="16200000">
              <a:off x="5534799" y="4790597"/>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24427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Task Management</a:t>
            </a:r>
          </a:p>
        </p:txBody>
      </p:sp>
      <p:sp>
        <p:nvSpPr>
          <p:cNvPr id="4" name="TextBox 3">
            <a:extLst>
              <a:ext uri="{FF2B5EF4-FFF2-40B4-BE49-F238E27FC236}">
                <a16:creationId xmlns:a16="http://schemas.microsoft.com/office/drawing/2014/main" id="{A75A6512-1C92-4312-8134-6AC02FA233E7}"/>
              </a:ext>
            </a:extLst>
          </p:cNvPr>
          <p:cNvSpPr txBox="1"/>
          <p:nvPr/>
        </p:nvSpPr>
        <p:spPr>
          <a:xfrm>
            <a:off x="615369" y="993328"/>
            <a:ext cx="7942217" cy="923330"/>
          </a:xfrm>
          <a:prstGeom prst="rect">
            <a:avLst/>
          </a:prstGeom>
          <a:noFill/>
        </p:spPr>
        <p:txBody>
          <a:bodyPr wrap="square" rtlCol="0">
            <a:spAutoFit/>
          </a:bodyPr>
          <a:lstStyle/>
          <a:p>
            <a:pPr marL="285750" indent="-285750">
              <a:buFont typeface="Arial" panose="020B0604020202020204" pitchFamily="34" charset="0"/>
              <a:buChar char="•"/>
            </a:pPr>
            <a:r>
              <a:rPr lang="en-US" dirty="0"/>
              <a:t>Task requirements were updated to reflect business needs as noted by participants</a:t>
            </a:r>
          </a:p>
          <a:p>
            <a:pPr marL="285750" indent="-285750">
              <a:buFont typeface="Arial" panose="020B0604020202020204" pitchFamily="34" charset="0"/>
              <a:buChar char="•"/>
            </a:pPr>
            <a:endParaRPr lang="en-US" dirty="0"/>
          </a:p>
        </p:txBody>
      </p:sp>
      <p:sp>
        <p:nvSpPr>
          <p:cNvPr id="31" name="Teardrop 30">
            <a:extLst>
              <a:ext uri="{FF2B5EF4-FFF2-40B4-BE49-F238E27FC236}">
                <a16:creationId xmlns:a16="http://schemas.microsoft.com/office/drawing/2014/main" id="{7C27CE13-609B-46BE-8F24-0659ED2D0484}"/>
              </a:ext>
            </a:extLst>
          </p:cNvPr>
          <p:cNvSpPr/>
          <p:nvPr/>
        </p:nvSpPr>
        <p:spPr>
          <a:xfrm>
            <a:off x="663079" y="1851411"/>
            <a:ext cx="1371600" cy="1371600"/>
          </a:xfrm>
          <a:prstGeom prst="teardrop">
            <a:avLst/>
          </a:prstGeom>
          <a:solidFill>
            <a:srgbClr val="1A329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t>Create Tasks</a:t>
            </a:r>
          </a:p>
        </p:txBody>
      </p:sp>
      <p:sp>
        <p:nvSpPr>
          <p:cNvPr id="32" name="Teardrop 31">
            <a:extLst>
              <a:ext uri="{FF2B5EF4-FFF2-40B4-BE49-F238E27FC236}">
                <a16:creationId xmlns:a16="http://schemas.microsoft.com/office/drawing/2014/main" id="{D751D645-EB59-4274-8793-E5A414B63A8C}"/>
              </a:ext>
            </a:extLst>
          </p:cNvPr>
          <p:cNvSpPr/>
          <p:nvPr/>
        </p:nvSpPr>
        <p:spPr>
          <a:xfrm>
            <a:off x="663079" y="3445802"/>
            <a:ext cx="1371600" cy="1371600"/>
          </a:xfrm>
          <a:prstGeom prst="teardrop">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t>Assign Tasks</a:t>
            </a:r>
          </a:p>
        </p:txBody>
      </p:sp>
      <p:sp>
        <p:nvSpPr>
          <p:cNvPr id="33" name="Teardrop 32">
            <a:extLst>
              <a:ext uri="{FF2B5EF4-FFF2-40B4-BE49-F238E27FC236}">
                <a16:creationId xmlns:a16="http://schemas.microsoft.com/office/drawing/2014/main" id="{E62229A1-C5B6-4C3C-B7C0-ED47E77EE153}"/>
              </a:ext>
            </a:extLst>
          </p:cNvPr>
          <p:cNvSpPr/>
          <p:nvPr/>
        </p:nvSpPr>
        <p:spPr>
          <a:xfrm>
            <a:off x="616399" y="5040193"/>
            <a:ext cx="1371600" cy="1371600"/>
          </a:xfrm>
          <a:prstGeom prst="teardrop">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t>Reassign Tasks</a:t>
            </a:r>
          </a:p>
        </p:txBody>
      </p:sp>
      <p:sp>
        <p:nvSpPr>
          <p:cNvPr id="34" name="Teardrop 33">
            <a:extLst>
              <a:ext uri="{FF2B5EF4-FFF2-40B4-BE49-F238E27FC236}">
                <a16:creationId xmlns:a16="http://schemas.microsoft.com/office/drawing/2014/main" id="{CE2293DA-0C69-44B2-BC94-E952F05703C6}"/>
              </a:ext>
            </a:extLst>
          </p:cNvPr>
          <p:cNvSpPr/>
          <p:nvPr/>
        </p:nvSpPr>
        <p:spPr>
          <a:xfrm>
            <a:off x="5283060" y="1755996"/>
            <a:ext cx="1371600" cy="1371600"/>
          </a:xfrm>
          <a:prstGeom prst="teardrop">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solidFill>
                  <a:schemeClr val="bg1"/>
                </a:solidFill>
              </a:rPr>
              <a:t>Work Tasks</a:t>
            </a:r>
          </a:p>
        </p:txBody>
      </p:sp>
      <p:sp>
        <p:nvSpPr>
          <p:cNvPr id="35" name="Teardrop 34">
            <a:extLst>
              <a:ext uri="{FF2B5EF4-FFF2-40B4-BE49-F238E27FC236}">
                <a16:creationId xmlns:a16="http://schemas.microsoft.com/office/drawing/2014/main" id="{34492FF3-B6D5-47DE-B0B4-014C60FBCEEC}"/>
              </a:ext>
            </a:extLst>
          </p:cNvPr>
          <p:cNvSpPr/>
          <p:nvPr/>
        </p:nvSpPr>
        <p:spPr>
          <a:xfrm>
            <a:off x="5198338" y="3435066"/>
            <a:ext cx="1371600" cy="1371600"/>
          </a:xfrm>
          <a:prstGeom prst="teardrop">
            <a:avLst/>
          </a:prstGeom>
          <a:solidFill>
            <a:srgbClr val="11B2E8"/>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latin typeface="Century Gothic"/>
                <a:cs typeface="Century Gothic"/>
              </a:rPr>
              <a:t>Oversee Tasks</a:t>
            </a:r>
          </a:p>
        </p:txBody>
      </p:sp>
      <p:sp>
        <p:nvSpPr>
          <p:cNvPr id="5" name="TextBox 4">
            <a:extLst>
              <a:ext uri="{FF2B5EF4-FFF2-40B4-BE49-F238E27FC236}">
                <a16:creationId xmlns:a16="http://schemas.microsoft.com/office/drawing/2014/main" id="{86CA4089-B731-4763-B420-6B5B78F63795}"/>
              </a:ext>
            </a:extLst>
          </p:cNvPr>
          <p:cNvSpPr txBox="1"/>
          <p:nvPr/>
        </p:nvSpPr>
        <p:spPr>
          <a:xfrm>
            <a:off x="2059360" y="1851411"/>
            <a:ext cx="3002745" cy="1169551"/>
          </a:xfrm>
          <a:prstGeom prst="rect">
            <a:avLst/>
          </a:prstGeom>
          <a:noFill/>
        </p:spPr>
        <p:txBody>
          <a:bodyPr wrap="none" rtlCol="0">
            <a:spAutoFit/>
          </a:bodyPr>
          <a:lstStyle/>
          <a:p>
            <a:pPr marL="285750" indent="-285750">
              <a:buFont typeface="Arial" panose="020B0604020202020204" pitchFamily="34" charset="0"/>
              <a:buChar char="•"/>
            </a:pPr>
            <a:r>
              <a:rPr lang="en-US" sz="1400" dirty="0"/>
              <a:t>Manual Task Creation</a:t>
            </a:r>
          </a:p>
          <a:p>
            <a:pPr marL="285750" indent="-285750">
              <a:buFont typeface="Arial" panose="020B0604020202020204" pitchFamily="34" charset="0"/>
              <a:buChar char="•"/>
            </a:pPr>
            <a:r>
              <a:rPr lang="en-US" sz="1400" dirty="0"/>
              <a:t>Automated Actions</a:t>
            </a:r>
          </a:p>
          <a:p>
            <a:pPr marL="285750" indent="-285750">
              <a:buFont typeface="Arial" panose="020B0604020202020204" pitchFamily="34" charset="0"/>
              <a:buChar char="•"/>
            </a:pPr>
            <a:r>
              <a:rPr lang="en-US" sz="1400" dirty="0"/>
              <a:t>Image Based Tasks</a:t>
            </a:r>
          </a:p>
          <a:p>
            <a:pPr marL="285750" indent="-285750">
              <a:buFont typeface="Arial" panose="020B0604020202020204" pitchFamily="34" charset="0"/>
              <a:buChar char="•"/>
            </a:pPr>
            <a:r>
              <a:rPr lang="en-US" sz="1400" dirty="0"/>
              <a:t>Other Task Creation Methods</a:t>
            </a:r>
          </a:p>
          <a:p>
            <a:pPr marL="285750" indent="-285750">
              <a:buFont typeface="Arial" panose="020B0604020202020204" pitchFamily="34" charset="0"/>
              <a:buChar char="•"/>
            </a:pPr>
            <a:endParaRPr lang="en-US" sz="1400" dirty="0"/>
          </a:p>
        </p:txBody>
      </p:sp>
      <p:sp>
        <p:nvSpPr>
          <p:cNvPr id="11" name="TextBox 10">
            <a:extLst>
              <a:ext uri="{FF2B5EF4-FFF2-40B4-BE49-F238E27FC236}">
                <a16:creationId xmlns:a16="http://schemas.microsoft.com/office/drawing/2014/main" id="{1F260FDF-A971-43BC-8548-073E344511D5}"/>
              </a:ext>
            </a:extLst>
          </p:cNvPr>
          <p:cNvSpPr txBox="1"/>
          <p:nvPr/>
        </p:nvSpPr>
        <p:spPr>
          <a:xfrm>
            <a:off x="2115136" y="3429000"/>
            <a:ext cx="1999265" cy="954107"/>
          </a:xfrm>
          <a:prstGeom prst="rect">
            <a:avLst/>
          </a:prstGeom>
          <a:noFill/>
        </p:spPr>
        <p:txBody>
          <a:bodyPr wrap="none" rtlCol="0">
            <a:spAutoFit/>
          </a:bodyPr>
          <a:lstStyle/>
          <a:p>
            <a:pPr marL="285750" indent="-285750">
              <a:buFont typeface="Arial" panose="020B0604020202020204" pitchFamily="34" charset="0"/>
              <a:buChar char="•"/>
            </a:pPr>
            <a:r>
              <a:rPr lang="en-US" sz="1400" dirty="0"/>
              <a:t>Program Worker</a:t>
            </a:r>
          </a:p>
          <a:p>
            <a:pPr marL="285750" indent="-285750">
              <a:buFont typeface="Arial" panose="020B0604020202020204" pitchFamily="34" charset="0"/>
              <a:buChar char="•"/>
            </a:pPr>
            <a:r>
              <a:rPr lang="en-US" sz="1400" dirty="0"/>
              <a:t>Worker Schedule</a:t>
            </a:r>
          </a:p>
          <a:p>
            <a:pPr marL="285750" indent="-285750">
              <a:buFont typeface="Arial" panose="020B0604020202020204" pitchFamily="34" charset="0"/>
              <a:buChar char="•"/>
            </a:pPr>
            <a:r>
              <a:rPr lang="en-US" sz="1400" dirty="0"/>
              <a:t>Office Distribution</a:t>
            </a:r>
          </a:p>
          <a:p>
            <a:pPr marL="285750" indent="-285750">
              <a:buFont typeface="Arial" panose="020B0604020202020204" pitchFamily="34" charset="0"/>
              <a:buChar char="•"/>
            </a:pPr>
            <a:r>
              <a:rPr lang="en-US" sz="1400" dirty="0"/>
              <a:t>Task Banks</a:t>
            </a:r>
          </a:p>
        </p:txBody>
      </p:sp>
      <p:sp>
        <p:nvSpPr>
          <p:cNvPr id="12" name="TextBox 11">
            <a:extLst>
              <a:ext uri="{FF2B5EF4-FFF2-40B4-BE49-F238E27FC236}">
                <a16:creationId xmlns:a16="http://schemas.microsoft.com/office/drawing/2014/main" id="{0398D0FB-8E00-474A-8FF5-AB6E33C1102F}"/>
              </a:ext>
            </a:extLst>
          </p:cNvPr>
          <p:cNvSpPr txBox="1"/>
          <p:nvPr/>
        </p:nvSpPr>
        <p:spPr>
          <a:xfrm>
            <a:off x="2115136" y="5123954"/>
            <a:ext cx="2473754" cy="738664"/>
          </a:xfrm>
          <a:prstGeom prst="rect">
            <a:avLst/>
          </a:prstGeom>
          <a:noFill/>
        </p:spPr>
        <p:txBody>
          <a:bodyPr wrap="none" rtlCol="0">
            <a:spAutoFit/>
          </a:bodyPr>
          <a:lstStyle/>
          <a:p>
            <a:pPr marL="285750" indent="-285750">
              <a:buFont typeface="Arial" panose="020B0604020202020204" pitchFamily="34" charset="0"/>
              <a:buChar char="•"/>
            </a:pPr>
            <a:r>
              <a:rPr lang="en-US" sz="1400" dirty="0"/>
              <a:t>Manual Reassignment</a:t>
            </a:r>
          </a:p>
          <a:p>
            <a:pPr marL="285750" indent="-285750">
              <a:buFont typeface="Arial" panose="020B0604020202020204" pitchFamily="34" charset="0"/>
              <a:buChar char="•"/>
            </a:pPr>
            <a:r>
              <a:rPr lang="en-US" sz="1400" dirty="0"/>
              <a:t>Bulk Reassignment</a:t>
            </a:r>
          </a:p>
          <a:p>
            <a:pPr marL="285750" indent="-285750">
              <a:buFont typeface="Arial" panose="020B0604020202020204" pitchFamily="34" charset="0"/>
              <a:buChar char="•"/>
            </a:pPr>
            <a:r>
              <a:rPr lang="en-US" sz="1400" dirty="0"/>
              <a:t>Program Reassignment</a:t>
            </a:r>
          </a:p>
        </p:txBody>
      </p:sp>
      <p:sp>
        <p:nvSpPr>
          <p:cNvPr id="13" name="TextBox 12">
            <a:extLst>
              <a:ext uri="{FF2B5EF4-FFF2-40B4-BE49-F238E27FC236}">
                <a16:creationId xmlns:a16="http://schemas.microsoft.com/office/drawing/2014/main" id="{0DC71BEA-7B29-425E-AE86-B082F1ECB5C3}"/>
              </a:ext>
            </a:extLst>
          </p:cNvPr>
          <p:cNvSpPr txBox="1"/>
          <p:nvPr/>
        </p:nvSpPr>
        <p:spPr>
          <a:xfrm>
            <a:off x="6672241" y="1798547"/>
            <a:ext cx="2473754"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My Tasks and Task Search Pages</a:t>
            </a:r>
          </a:p>
          <a:p>
            <a:pPr marL="285750" indent="-285750">
              <a:buFont typeface="Arial" panose="020B0604020202020204" pitchFamily="34" charset="0"/>
              <a:buChar char="•"/>
            </a:pPr>
            <a:r>
              <a:rPr lang="en-US" sz="1400" dirty="0"/>
              <a:t>Worklist Pages</a:t>
            </a:r>
          </a:p>
          <a:p>
            <a:pPr marL="285750" indent="-285750">
              <a:buFont typeface="Arial" panose="020B0604020202020204" pitchFamily="34" charset="0"/>
              <a:buChar char="•"/>
            </a:pPr>
            <a:r>
              <a:rPr lang="en-US" sz="1400" dirty="0"/>
              <a:t>Get Next Button</a:t>
            </a:r>
          </a:p>
        </p:txBody>
      </p:sp>
      <p:sp>
        <p:nvSpPr>
          <p:cNvPr id="14" name="TextBox 13">
            <a:extLst>
              <a:ext uri="{FF2B5EF4-FFF2-40B4-BE49-F238E27FC236}">
                <a16:creationId xmlns:a16="http://schemas.microsoft.com/office/drawing/2014/main" id="{8F81D399-532B-499F-8AED-73E11A633B6D}"/>
              </a:ext>
            </a:extLst>
          </p:cNvPr>
          <p:cNvSpPr txBox="1"/>
          <p:nvPr/>
        </p:nvSpPr>
        <p:spPr>
          <a:xfrm>
            <a:off x="6712317" y="3474295"/>
            <a:ext cx="1952779" cy="1384995"/>
          </a:xfrm>
          <a:prstGeom prst="rect">
            <a:avLst/>
          </a:prstGeom>
          <a:noFill/>
        </p:spPr>
        <p:txBody>
          <a:bodyPr wrap="none" rtlCol="0">
            <a:spAutoFit/>
          </a:bodyPr>
          <a:lstStyle/>
          <a:p>
            <a:pPr marL="285750" indent="-285750">
              <a:buFont typeface="Arial" panose="020B0604020202020204" pitchFamily="34" charset="0"/>
              <a:buChar char="•"/>
            </a:pPr>
            <a:r>
              <a:rPr lang="en-US" sz="1400" dirty="0"/>
              <a:t>Task Reports</a:t>
            </a:r>
          </a:p>
          <a:p>
            <a:pPr marL="742950" lvl="1" indent="-285750">
              <a:buFont typeface="Arial" panose="020B0604020202020204" pitchFamily="34" charset="0"/>
              <a:buChar char="•"/>
            </a:pPr>
            <a:r>
              <a:rPr lang="en-US" sz="1400" dirty="0"/>
              <a:t>On Request</a:t>
            </a:r>
          </a:p>
          <a:p>
            <a:pPr marL="742950" lvl="1" indent="-285750">
              <a:buFont typeface="Arial" panose="020B0604020202020204" pitchFamily="34" charset="0"/>
              <a:buChar char="•"/>
            </a:pPr>
            <a:r>
              <a:rPr lang="en-US" sz="1400" dirty="0"/>
              <a:t>Extracts</a:t>
            </a:r>
          </a:p>
          <a:p>
            <a:pPr marL="285750" indent="-285750">
              <a:buFont typeface="Arial" panose="020B0604020202020204" pitchFamily="34" charset="0"/>
              <a:buChar char="•"/>
            </a:pPr>
            <a:r>
              <a:rPr lang="en-US" sz="1400" dirty="0"/>
              <a:t>Dashboard</a:t>
            </a:r>
          </a:p>
          <a:p>
            <a:pPr marL="285750" indent="-285750">
              <a:buFont typeface="Arial" panose="020B0604020202020204" pitchFamily="34" charset="0"/>
              <a:buChar char="•"/>
            </a:pPr>
            <a:r>
              <a:rPr lang="en-US" sz="1400" dirty="0"/>
              <a:t>Subscription</a:t>
            </a:r>
          </a:p>
          <a:p>
            <a:pPr marL="285750" indent="-285750">
              <a:buFont typeface="Arial" panose="020B0604020202020204" pitchFamily="34" charset="0"/>
              <a:buChar char="•"/>
            </a:pPr>
            <a:r>
              <a:rPr lang="en-US" sz="1400" dirty="0"/>
              <a:t>Quality Sampling</a:t>
            </a:r>
          </a:p>
        </p:txBody>
      </p:sp>
    </p:spTree>
    <p:extLst>
      <p:ext uri="{BB962C8B-B14F-4D97-AF65-F5344CB8AC3E}">
        <p14:creationId xmlns:p14="http://schemas.microsoft.com/office/powerpoint/2010/main" val="3722328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E45976-E16F-4EBE-A70B-ECCD5F5143B7}"/>
              </a:ext>
            </a:extLst>
          </p:cNvPr>
          <p:cNvSpPr txBox="1">
            <a:spLocks/>
          </p:cNvSpPr>
          <p:nvPr/>
        </p:nvSpPr>
        <p:spPr>
          <a:xfrm>
            <a:off x="292260" y="13536"/>
            <a:ext cx="8614634" cy="535392"/>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2800" b="0" kern="1200" baseline="0">
                <a:solidFill>
                  <a:srgbClr val="1A3292"/>
                </a:solidFill>
                <a:latin typeface="Century Gothic"/>
                <a:ea typeface="+mj-ea"/>
                <a:cs typeface="Century Gothic"/>
              </a:defRPr>
            </a:lvl1pPr>
          </a:lstStyle>
          <a:p>
            <a:r>
              <a:rPr lang="en-US" dirty="0"/>
              <a:t>Functional Design Sessions	</a:t>
            </a:r>
          </a:p>
        </p:txBody>
      </p:sp>
      <p:graphicFrame>
        <p:nvGraphicFramePr>
          <p:cNvPr id="8" name="Table 7">
            <a:extLst>
              <a:ext uri="{FF2B5EF4-FFF2-40B4-BE49-F238E27FC236}">
                <a16:creationId xmlns:a16="http://schemas.microsoft.com/office/drawing/2014/main" id="{D6A877AC-5DA5-4AA9-9904-9570BC902E4F}"/>
              </a:ext>
            </a:extLst>
          </p:cNvPr>
          <p:cNvGraphicFramePr>
            <a:graphicFrameLocks noGrp="1"/>
          </p:cNvGraphicFramePr>
          <p:nvPr>
            <p:extLst/>
          </p:nvPr>
        </p:nvGraphicFramePr>
        <p:xfrm>
          <a:off x="399874" y="1153719"/>
          <a:ext cx="8114951" cy="2206215"/>
        </p:xfrm>
        <a:graphic>
          <a:graphicData uri="http://schemas.openxmlformats.org/drawingml/2006/table">
            <a:tbl>
              <a:tblPr firstRow="1" bandRow="1">
                <a:tableStyleId>{5C22544A-7EE6-4342-B048-85BDC9FD1C3A}</a:tableStyleId>
              </a:tblPr>
              <a:tblGrid>
                <a:gridCol w="8114951">
                  <a:extLst>
                    <a:ext uri="{9D8B030D-6E8A-4147-A177-3AD203B41FA5}">
                      <a16:colId xmlns:a16="http://schemas.microsoft.com/office/drawing/2014/main" val="1591956021"/>
                    </a:ext>
                  </a:extLst>
                </a:gridCol>
              </a:tblGrid>
              <a:tr h="407895">
                <a:tc>
                  <a:txBody>
                    <a:bodyPr/>
                    <a:lstStyle/>
                    <a:p>
                      <a:r>
                        <a:rPr lang="en-US" sz="1400" dirty="0"/>
                        <a:t>Functionality – Create Tasks</a:t>
                      </a:r>
                    </a:p>
                  </a:txBody>
                  <a:tcPr/>
                </a:tc>
                <a:extLst>
                  <a:ext uri="{0D108BD9-81ED-4DB2-BD59-A6C34878D82A}">
                    <a16:rowId xmlns:a16="http://schemas.microsoft.com/office/drawing/2014/main" val="80337330"/>
                  </a:ext>
                </a:extLst>
              </a:tr>
              <a:tr h="407895">
                <a:tc>
                  <a:txBody>
                    <a:bodyPr/>
                    <a:lstStyle/>
                    <a:p>
                      <a:pPr marL="285750" indent="-285750">
                        <a:buFont typeface="Arial" panose="020B0604020202020204" pitchFamily="34" charset="0"/>
                        <a:buChar char="•"/>
                      </a:pPr>
                      <a:r>
                        <a:rPr lang="en-US" sz="1400" dirty="0"/>
                        <a:t>Updated bulk upload requirement with additional details and a confirmation flow</a:t>
                      </a:r>
                    </a:p>
                    <a:p>
                      <a:pPr marL="285750" indent="-285750">
                        <a:buFont typeface="Arial" panose="020B0604020202020204" pitchFamily="34" charset="0"/>
                        <a:buChar char="•"/>
                      </a:pPr>
                      <a:r>
                        <a:rPr lang="en-US" sz="1400" dirty="0"/>
                        <a:t>Added templates to the jail match and death match requirement</a:t>
                      </a:r>
                    </a:p>
                    <a:p>
                      <a:pPr marL="285750" indent="-285750">
                        <a:buFont typeface="Arial" panose="020B0604020202020204" pitchFamily="34" charset="0"/>
                        <a:buChar char="•"/>
                      </a:pPr>
                      <a:r>
                        <a:rPr lang="en-US" sz="1400" dirty="0"/>
                        <a:t>Consolidated document based task creation requirements</a:t>
                      </a:r>
                    </a:p>
                    <a:p>
                      <a:pPr marL="285750" indent="-285750">
                        <a:buFont typeface="Arial" panose="020B0604020202020204" pitchFamily="34" charset="0"/>
                        <a:buChar char="•"/>
                      </a:pPr>
                      <a:r>
                        <a:rPr lang="en-US" sz="1400" dirty="0"/>
                        <a:t>Updated Error Prone and High Risk task requirement</a:t>
                      </a:r>
                    </a:p>
                    <a:p>
                      <a:pPr marL="285750" indent="-285750">
                        <a:buFont typeface="Arial" panose="020B0604020202020204" pitchFamily="34" charset="0"/>
                        <a:buChar char="•"/>
                      </a:pPr>
                      <a:r>
                        <a:rPr lang="en-US" sz="1400" dirty="0"/>
                        <a:t>Added requirement for additional MEDS alert-based tasks</a:t>
                      </a:r>
                    </a:p>
                    <a:p>
                      <a:pPr marL="285750" indent="-285750">
                        <a:buFont typeface="Arial" panose="020B0604020202020204" pitchFamily="34" charset="0"/>
                        <a:buChar char="•"/>
                      </a:pPr>
                      <a:r>
                        <a:rPr lang="en-US" sz="1400" dirty="0"/>
                        <a:t>Added requirement to allow for voiding a bulk task upload</a:t>
                      </a:r>
                    </a:p>
                    <a:p>
                      <a:pPr marL="285750" indent="-285750">
                        <a:buFont typeface="Arial" panose="020B0604020202020204" pitchFamily="34" charset="0"/>
                        <a:buChar char="•"/>
                      </a:pPr>
                      <a:r>
                        <a:rPr lang="en-US" sz="1400" dirty="0"/>
                        <a:t>Added requirement to allow for referral based tasks</a:t>
                      </a:r>
                    </a:p>
                    <a:p>
                      <a:endParaRPr lang="en-US" sz="1400" dirty="0"/>
                    </a:p>
                  </a:txBody>
                  <a:tcPr/>
                </a:tc>
                <a:extLst>
                  <a:ext uri="{0D108BD9-81ED-4DB2-BD59-A6C34878D82A}">
                    <a16:rowId xmlns:a16="http://schemas.microsoft.com/office/drawing/2014/main" val="4289864242"/>
                  </a:ext>
                </a:extLst>
              </a:tr>
            </a:tbl>
          </a:graphicData>
        </a:graphic>
      </p:graphicFrame>
      <p:sp>
        <p:nvSpPr>
          <p:cNvPr id="10" name="Text Placeholder 2">
            <a:extLst>
              <a:ext uri="{FF2B5EF4-FFF2-40B4-BE49-F238E27FC236}">
                <a16:creationId xmlns:a16="http://schemas.microsoft.com/office/drawing/2014/main" id="{ADF8E120-E650-41F2-B18E-91BADA2C02B0}"/>
              </a:ext>
            </a:extLst>
          </p:cNvPr>
          <p:cNvSpPr>
            <a:spLocks noGrp="1"/>
          </p:cNvSpPr>
          <p:nvPr>
            <p:ph type="body" sz="quarter" idx="10"/>
          </p:nvPr>
        </p:nvSpPr>
        <p:spPr>
          <a:xfrm>
            <a:off x="292100" y="549275"/>
            <a:ext cx="8615363" cy="515938"/>
          </a:xfrm>
        </p:spPr>
        <p:txBody>
          <a:bodyPr/>
          <a:lstStyle/>
          <a:p>
            <a:r>
              <a:rPr lang="en-US" dirty="0"/>
              <a:t>Task Management</a:t>
            </a:r>
          </a:p>
        </p:txBody>
      </p:sp>
      <p:graphicFrame>
        <p:nvGraphicFramePr>
          <p:cNvPr id="12" name="Table 11">
            <a:extLst>
              <a:ext uri="{FF2B5EF4-FFF2-40B4-BE49-F238E27FC236}">
                <a16:creationId xmlns:a16="http://schemas.microsoft.com/office/drawing/2014/main" id="{1781745E-2623-4DA9-AE79-7483504F5812}"/>
              </a:ext>
            </a:extLst>
          </p:cNvPr>
          <p:cNvGraphicFramePr>
            <a:graphicFrameLocks noGrp="1"/>
          </p:cNvGraphicFramePr>
          <p:nvPr>
            <p:extLst/>
          </p:nvPr>
        </p:nvGraphicFramePr>
        <p:xfrm>
          <a:off x="399874" y="3655037"/>
          <a:ext cx="8114951" cy="1779495"/>
        </p:xfrm>
        <a:graphic>
          <a:graphicData uri="http://schemas.openxmlformats.org/drawingml/2006/table">
            <a:tbl>
              <a:tblPr firstRow="1" bandRow="1">
                <a:tableStyleId>{5C22544A-7EE6-4342-B048-85BDC9FD1C3A}</a:tableStyleId>
              </a:tblPr>
              <a:tblGrid>
                <a:gridCol w="8114951">
                  <a:extLst>
                    <a:ext uri="{9D8B030D-6E8A-4147-A177-3AD203B41FA5}">
                      <a16:colId xmlns:a16="http://schemas.microsoft.com/office/drawing/2014/main" val="1591956021"/>
                    </a:ext>
                  </a:extLst>
                </a:gridCol>
              </a:tblGrid>
              <a:tr h="407895">
                <a:tc>
                  <a:txBody>
                    <a:bodyPr/>
                    <a:lstStyle/>
                    <a:p>
                      <a:r>
                        <a:rPr lang="en-US" sz="1400" dirty="0"/>
                        <a:t>Functionality – Assign Tasks</a:t>
                      </a:r>
                    </a:p>
                  </a:txBody>
                  <a:tcPr/>
                </a:tc>
                <a:extLst>
                  <a:ext uri="{0D108BD9-81ED-4DB2-BD59-A6C34878D82A}">
                    <a16:rowId xmlns:a16="http://schemas.microsoft.com/office/drawing/2014/main" val="80337330"/>
                  </a:ext>
                </a:extLst>
              </a:tr>
              <a:tr h="407895">
                <a:tc>
                  <a:txBody>
                    <a:bodyPr/>
                    <a:lstStyle/>
                    <a:p>
                      <a:pPr marL="285750" indent="-285750">
                        <a:buFont typeface="Arial" panose="020B0604020202020204" pitchFamily="34" charset="0"/>
                        <a:buChar char="•"/>
                      </a:pPr>
                      <a:r>
                        <a:rPr lang="en-US" sz="1400" dirty="0"/>
                        <a:t>Updated requirement for task distribution based on worker schedule</a:t>
                      </a:r>
                    </a:p>
                    <a:p>
                      <a:pPr marL="285750" indent="-285750">
                        <a:buFont typeface="Arial" panose="020B0604020202020204" pitchFamily="34" charset="0"/>
                        <a:buChar char="•"/>
                      </a:pPr>
                      <a:r>
                        <a:rPr lang="en-US" sz="1400" dirty="0"/>
                        <a:t>Added requirement to factor in additional thresholds for task assignment, such as language, classification, etc.</a:t>
                      </a:r>
                    </a:p>
                    <a:p>
                      <a:pPr marL="285750" indent="-285750">
                        <a:buFont typeface="Arial" panose="020B0604020202020204" pitchFamily="34" charset="0"/>
                        <a:buChar char="•"/>
                      </a:pPr>
                      <a:r>
                        <a:rPr lang="en-US" sz="1400" dirty="0"/>
                        <a:t>Added requirement to build in a start date for tasks</a:t>
                      </a:r>
                    </a:p>
                    <a:p>
                      <a:pPr marL="285750" indent="-285750">
                        <a:buFont typeface="Arial" panose="020B0604020202020204" pitchFamily="34" charset="0"/>
                        <a:buChar char="•"/>
                      </a:pPr>
                      <a:r>
                        <a:rPr lang="en-US" sz="1400" dirty="0"/>
                        <a:t>Added requirement to route images based on program and program status</a:t>
                      </a:r>
                    </a:p>
                    <a:p>
                      <a:endParaRPr lang="en-US" sz="1400" dirty="0"/>
                    </a:p>
                  </a:txBody>
                  <a:tcPr/>
                </a:tc>
                <a:extLst>
                  <a:ext uri="{0D108BD9-81ED-4DB2-BD59-A6C34878D82A}">
                    <a16:rowId xmlns:a16="http://schemas.microsoft.com/office/drawing/2014/main" val="4289864242"/>
                  </a:ext>
                </a:extLst>
              </a:tr>
            </a:tbl>
          </a:graphicData>
        </a:graphic>
      </p:graphicFrame>
    </p:spTree>
    <p:extLst>
      <p:ext uri="{BB962C8B-B14F-4D97-AF65-F5344CB8AC3E}">
        <p14:creationId xmlns:p14="http://schemas.microsoft.com/office/powerpoint/2010/main" val="4101829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E45976-E16F-4EBE-A70B-ECCD5F5143B7}"/>
              </a:ext>
            </a:extLst>
          </p:cNvPr>
          <p:cNvSpPr txBox="1">
            <a:spLocks/>
          </p:cNvSpPr>
          <p:nvPr/>
        </p:nvSpPr>
        <p:spPr>
          <a:xfrm>
            <a:off x="292260" y="13536"/>
            <a:ext cx="8614634" cy="535392"/>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2800" b="0" kern="1200" baseline="0">
                <a:solidFill>
                  <a:srgbClr val="1A3292"/>
                </a:solidFill>
                <a:latin typeface="Century Gothic"/>
                <a:ea typeface="+mj-ea"/>
                <a:cs typeface="Century Gothic"/>
              </a:defRPr>
            </a:lvl1pPr>
          </a:lstStyle>
          <a:p>
            <a:r>
              <a:rPr lang="en-US" dirty="0"/>
              <a:t>Functional Design Sessions	</a:t>
            </a:r>
          </a:p>
        </p:txBody>
      </p:sp>
      <p:graphicFrame>
        <p:nvGraphicFramePr>
          <p:cNvPr id="8" name="Table 7">
            <a:extLst>
              <a:ext uri="{FF2B5EF4-FFF2-40B4-BE49-F238E27FC236}">
                <a16:creationId xmlns:a16="http://schemas.microsoft.com/office/drawing/2014/main" id="{D6A877AC-5DA5-4AA9-9904-9570BC902E4F}"/>
              </a:ext>
            </a:extLst>
          </p:cNvPr>
          <p:cNvGraphicFramePr>
            <a:graphicFrameLocks noGrp="1"/>
          </p:cNvGraphicFramePr>
          <p:nvPr>
            <p:extLst/>
          </p:nvPr>
        </p:nvGraphicFramePr>
        <p:xfrm>
          <a:off x="399874" y="1153719"/>
          <a:ext cx="8114951" cy="1139415"/>
        </p:xfrm>
        <a:graphic>
          <a:graphicData uri="http://schemas.openxmlformats.org/drawingml/2006/table">
            <a:tbl>
              <a:tblPr firstRow="1" bandRow="1">
                <a:tableStyleId>{5C22544A-7EE6-4342-B048-85BDC9FD1C3A}</a:tableStyleId>
              </a:tblPr>
              <a:tblGrid>
                <a:gridCol w="8114951">
                  <a:extLst>
                    <a:ext uri="{9D8B030D-6E8A-4147-A177-3AD203B41FA5}">
                      <a16:colId xmlns:a16="http://schemas.microsoft.com/office/drawing/2014/main" val="1591956021"/>
                    </a:ext>
                  </a:extLst>
                </a:gridCol>
              </a:tblGrid>
              <a:tr h="407895">
                <a:tc>
                  <a:txBody>
                    <a:bodyPr/>
                    <a:lstStyle/>
                    <a:p>
                      <a:r>
                        <a:rPr lang="en-US" sz="1400" dirty="0"/>
                        <a:t>Functionality – Reassign Tasks</a:t>
                      </a:r>
                    </a:p>
                  </a:txBody>
                  <a:tcPr/>
                </a:tc>
                <a:extLst>
                  <a:ext uri="{0D108BD9-81ED-4DB2-BD59-A6C34878D82A}">
                    <a16:rowId xmlns:a16="http://schemas.microsoft.com/office/drawing/2014/main" val="80337330"/>
                  </a:ext>
                </a:extLst>
              </a:tr>
              <a:tr h="407895">
                <a:tc>
                  <a:txBody>
                    <a:bodyPr/>
                    <a:lstStyle/>
                    <a:p>
                      <a:pPr marL="285750" indent="-285750">
                        <a:buFont typeface="Arial" panose="020B0604020202020204" pitchFamily="34" charset="0"/>
                        <a:buChar char="•"/>
                      </a:pPr>
                      <a:r>
                        <a:rPr lang="en-US" sz="1400" dirty="0"/>
                        <a:t>Updated task bundling requirement to be configurable</a:t>
                      </a:r>
                    </a:p>
                    <a:p>
                      <a:pPr marL="285750" indent="-285750">
                        <a:buFont typeface="Arial" panose="020B0604020202020204" pitchFamily="34" charset="0"/>
                        <a:buChar char="•"/>
                      </a:pPr>
                      <a:r>
                        <a:rPr lang="en-US" sz="1400" dirty="0"/>
                        <a:t>Updated worker assignment preview requirement to include more details</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4289864242"/>
                  </a:ext>
                </a:extLst>
              </a:tr>
            </a:tbl>
          </a:graphicData>
        </a:graphic>
      </p:graphicFrame>
      <p:sp>
        <p:nvSpPr>
          <p:cNvPr id="10" name="Text Placeholder 2">
            <a:extLst>
              <a:ext uri="{FF2B5EF4-FFF2-40B4-BE49-F238E27FC236}">
                <a16:creationId xmlns:a16="http://schemas.microsoft.com/office/drawing/2014/main" id="{ADF8E120-E650-41F2-B18E-91BADA2C02B0}"/>
              </a:ext>
            </a:extLst>
          </p:cNvPr>
          <p:cNvSpPr>
            <a:spLocks noGrp="1"/>
          </p:cNvSpPr>
          <p:nvPr>
            <p:ph type="body" sz="quarter" idx="10"/>
          </p:nvPr>
        </p:nvSpPr>
        <p:spPr>
          <a:xfrm>
            <a:off x="292100" y="549275"/>
            <a:ext cx="8615363" cy="515938"/>
          </a:xfrm>
        </p:spPr>
        <p:txBody>
          <a:bodyPr/>
          <a:lstStyle/>
          <a:p>
            <a:r>
              <a:rPr lang="en-US" dirty="0"/>
              <a:t>Task Management</a:t>
            </a:r>
          </a:p>
        </p:txBody>
      </p:sp>
      <p:graphicFrame>
        <p:nvGraphicFramePr>
          <p:cNvPr id="12" name="Table 11">
            <a:extLst>
              <a:ext uri="{FF2B5EF4-FFF2-40B4-BE49-F238E27FC236}">
                <a16:creationId xmlns:a16="http://schemas.microsoft.com/office/drawing/2014/main" id="{1781745E-2623-4DA9-AE79-7483504F5812}"/>
              </a:ext>
            </a:extLst>
          </p:cNvPr>
          <p:cNvGraphicFramePr>
            <a:graphicFrameLocks noGrp="1"/>
          </p:cNvGraphicFramePr>
          <p:nvPr>
            <p:extLst/>
          </p:nvPr>
        </p:nvGraphicFramePr>
        <p:xfrm>
          <a:off x="399873" y="2589635"/>
          <a:ext cx="8114951" cy="2206215"/>
        </p:xfrm>
        <a:graphic>
          <a:graphicData uri="http://schemas.openxmlformats.org/drawingml/2006/table">
            <a:tbl>
              <a:tblPr firstRow="1" bandRow="1">
                <a:tableStyleId>{5C22544A-7EE6-4342-B048-85BDC9FD1C3A}</a:tableStyleId>
              </a:tblPr>
              <a:tblGrid>
                <a:gridCol w="8114951">
                  <a:extLst>
                    <a:ext uri="{9D8B030D-6E8A-4147-A177-3AD203B41FA5}">
                      <a16:colId xmlns:a16="http://schemas.microsoft.com/office/drawing/2014/main" val="1591956021"/>
                    </a:ext>
                  </a:extLst>
                </a:gridCol>
              </a:tblGrid>
              <a:tr h="407895">
                <a:tc>
                  <a:txBody>
                    <a:bodyPr/>
                    <a:lstStyle/>
                    <a:p>
                      <a:r>
                        <a:rPr lang="en-US" sz="1400" dirty="0"/>
                        <a:t>Functionality – Work Tasks</a:t>
                      </a:r>
                    </a:p>
                  </a:txBody>
                  <a:tcPr/>
                </a:tc>
                <a:extLst>
                  <a:ext uri="{0D108BD9-81ED-4DB2-BD59-A6C34878D82A}">
                    <a16:rowId xmlns:a16="http://schemas.microsoft.com/office/drawing/2014/main" val="80337330"/>
                  </a:ext>
                </a:extLst>
              </a:tr>
              <a:tr h="407895">
                <a:tc>
                  <a:txBody>
                    <a:bodyPr/>
                    <a:lstStyle/>
                    <a:p>
                      <a:pPr marL="285750" indent="-285750">
                        <a:buFont typeface="Arial" panose="020B0604020202020204" pitchFamily="34" charset="0"/>
                        <a:buChar char="•"/>
                      </a:pPr>
                      <a:r>
                        <a:rPr lang="en-US" sz="1400" dirty="0"/>
                        <a:t>Updated task expedite requirement (formerly referred to as task priority)</a:t>
                      </a:r>
                    </a:p>
                    <a:p>
                      <a:pPr marL="285750" indent="-285750">
                        <a:buFont typeface="Arial" panose="020B0604020202020204" pitchFamily="34" charset="0"/>
                        <a:buChar char="•"/>
                      </a:pPr>
                      <a:r>
                        <a:rPr lang="en-US" sz="1400" dirty="0"/>
                        <a:t>Expanded task search criteria </a:t>
                      </a:r>
                    </a:p>
                    <a:p>
                      <a:pPr marL="285750" indent="-285750">
                        <a:buFont typeface="Arial" panose="020B0604020202020204" pitchFamily="34" charset="0"/>
                        <a:buChar char="•"/>
                      </a:pPr>
                      <a:r>
                        <a:rPr lang="en-US" sz="1400" dirty="0"/>
                        <a:t>Updated view images button requirement to display relevant images</a:t>
                      </a:r>
                    </a:p>
                    <a:p>
                      <a:pPr marL="285750" indent="-285750">
                        <a:buFont typeface="Arial" panose="020B0604020202020204" pitchFamily="34" charset="0"/>
                        <a:buChar char="•"/>
                      </a:pPr>
                      <a:r>
                        <a:rPr lang="en-US" sz="1400" dirty="0"/>
                        <a:t>Updated workflow requirements to include action steps for a task, plus the ability to link tasks together</a:t>
                      </a:r>
                    </a:p>
                    <a:p>
                      <a:pPr marL="285750" indent="-285750">
                        <a:buFont typeface="Arial" panose="020B0604020202020204" pitchFamily="34" charset="0"/>
                        <a:buChar char="•"/>
                      </a:pPr>
                      <a:r>
                        <a:rPr lang="en-US" sz="1400" dirty="0"/>
                        <a:t>Updated task subscription requirement with more detail</a:t>
                      </a:r>
                    </a:p>
                    <a:p>
                      <a:pPr marL="285750" indent="-285750">
                        <a:buFont typeface="Arial" panose="020B0604020202020204" pitchFamily="34" charset="0"/>
                        <a:buChar char="•"/>
                      </a:pPr>
                      <a:r>
                        <a:rPr lang="en-US" sz="1400" dirty="0"/>
                        <a:t>Added a requirement to re-open a previously closed task</a:t>
                      </a:r>
                    </a:p>
                    <a:p>
                      <a:endParaRPr lang="en-US" sz="1400" dirty="0"/>
                    </a:p>
                  </a:txBody>
                  <a:tcPr/>
                </a:tc>
                <a:extLst>
                  <a:ext uri="{0D108BD9-81ED-4DB2-BD59-A6C34878D82A}">
                    <a16:rowId xmlns:a16="http://schemas.microsoft.com/office/drawing/2014/main" val="4289864242"/>
                  </a:ext>
                </a:extLst>
              </a:tr>
            </a:tbl>
          </a:graphicData>
        </a:graphic>
      </p:graphicFrame>
      <p:graphicFrame>
        <p:nvGraphicFramePr>
          <p:cNvPr id="6" name="Table 5">
            <a:extLst>
              <a:ext uri="{FF2B5EF4-FFF2-40B4-BE49-F238E27FC236}">
                <a16:creationId xmlns:a16="http://schemas.microsoft.com/office/drawing/2014/main" id="{7004A388-BA72-4580-9027-7AB3A4B059C5}"/>
              </a:ext>
            </a:extLst>
          </p:cNvPr>
          <p:cNvGraphicFramePr>
            <a:graphicFrameLocks noGrp="1"/>
          </p:cNvGraphicFramePr>
          <p:nvPr>
            <p:extLst/>
          </p:nvPr>
        </p:nvGraphicFramePr>
        <p:xfrm>
          <a:off x="399872" y="5033628"/>
          <a:ext cx="8114951" cy="1352775"/>
        </p:xfrm>
        <a:graphic>
          <a:graphicData uri="http://schemas.openxmlformats.org/drawingml/2006/table">
            <a:tbl>
              <a:tblPr firstRow="1" bandRow="1">
                <a:tableStyleId>{5C22544A-7EE6-4342-B048-85BDC9FD1C3A}</a:tableStyleId>
              </a:tblPr>
              <a:tblGrid>
                <a:gridCol w="8114951">
                  <a:extLst>
                    <a:ext uri="{9D8B030D-6E8A-4147-A177-3AD203B41FA5}">
                      <a16:colId xmlns:a16="http://schemas.microsoft.com/office/drawing/2014/main" val="1591956021"/>
                    </a:ext>
                  </a:extLst>
                </a:gridCol>
              </a:tblGrid>
              <a:tr h="407895">
                <a:tc>
                  <a:txBody>
                    <a:bodyPr/>
                    <a:lstStyle/>
                    <a:p>
                      <a:r>
                        <a:rPr lang="en-US" sz="1400" dirty="0"/>
                        <a:t>Functionality – Oversee Tasks</a:t>
                      </a:r>
                    </a:p>
                  </a:txBody>
                  <a:tcPr/>
                </a:tc>
                <a:extLst>
                  <a:ext uri="{0D108BD9-81ED-4DB2-BD59-A6C34878D82A}">
                    <a16:rowId xmlns:a16="http://schemas.microsoft.com/office/drawing/2014/main" val="80337330"/>
                  </a:ext>
                </a:extLst>
              </a:tr>
              <a:tr h="407895">
                <a:tc>
                  <a:txBody>
                    <a:bodyPr/>
                    <a:lstStyle/>
                    <a:p>
                      <a:pPr marL="285750" indent="-285750">
                        <a:buFont typeface="Arial" panose="020B0604020202020204" pitchFamily="34" charset="0"/>
                        <a:buChar char="•"/>
                      </a:pPr>
                      <a:r>
                        <a:rPr lang="en-US" sz="1400" dirty="0"/>
                        <a:t>Updated requirement for report to show tasks and appointments assigned to unavailable staff</a:t>
                      </a:r>
                    </a:p>
                    <a:p>
                      <a:pPr marL="285750" indent="-285750">
                        <a:buFont typeface="Arial" panose="020B0604020202020204" pitchFamily="34" charset="0"/>
                        <a:buChar char="•"/>
                      </a:pPr>
                      <a:r>
                        <a:rPr lang="en-US" sz="1400" dirty="0"/>
                        <a:t>Updated task sampling requirement</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4289864242"/>
                  </a:ext>
                </a:extLst>
              </a:tr>
            </a:tbl>
          </a:graphicData>
        </a:graphic>
      </p:graphicFrame>
    </p:spTree>
    <p:extLst>
      <p:ext uri="{BB962C8B-B14F-4D97-AF65-F5344CB8AC3E}">
        <p14:creationId xmlns:p14="http://schemas.microsoft.com/office/powerpoint/2010/main" val="505687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TLSHAPE_TB_00000000000000000000000000000000_ScaleContainer">
            <a:extLst>
              <a:ext uri="{FF2B5EF4-FFF2-40B4-BE49-F238E27FC236}">
                <a16:creationId xmlns:a16="http://schemas.microsoft.com/office/drawing/2014/main" id="{E8CF2CA9-FF0F-4E83-8CCE-758A80B78442}"/>
              </a:ext>
            </a:extLst>
          </p:cNvPr>
          <p:cNvSpPr/>
          <p:nvPr>
            <p:custDataLst>
              <p:tags r:id="rId1"/>
            </p:custDataLst>
          </p:nvPr>
        </p:nvSpPr>
        <p:spPr>
          <a:xfrm>
            <a:off x="1094605" y="5356147"/>
            <a:ext cx="7289800" cy="381000"/>
          </a:xfrm>
          <a:prstGeom prst="rect">
            <a:avLst/>
          </a:prstGeom>
          <a:gradFill flip="none" rotWithShape="1">
            <a:gsLst>
              <a:gs pos="0">
                <a:srgbClr val="44546A"/>
              </a:gs>
              <a:gs pos="0">
                <a:srgbClr val="44546A"/>
              </a:gs>
            </a:gsLst>
            <a:lin ang="5400000" scaled="1"/>
            <a:tileRect/>
          </a:gradFill>
          <a:ln w="22225" cap="rnd"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2225"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Non-State Forms</a:t>
            </a:r>
          </a:p>
        </p:txBody>
      </p:sp>
      <p:sp>
        <p:nvSpPr>
          <p:cNvPr id="4" name="TextBox 3">
            <a:extLst>
              <a:ext uri="{FF2B5EF4-FFF2-40B4-BE49-F238E27FC236}">
                <a16:creationId xmlns:a16="http://schemas.microsoft.com/office/drawing/2014/main" id="{A75A6512-1C92-4312-8134-6AC02FA233E7}"/>
              </a:ext>
            </a:extLst>
          </p:cNvPr>
          <p:cNvSpPr txBox="1"/>
          <p:nvPr/>
        </p:nvSpPr>
        <p:spPr>
          <a:xfrm>
            <a:off x="531223" y="1375954"/>
            <a:ext cx="7942217" cy="3416320"/>
          </a:xfrm>
          <a:prstGeom prst="rect">
            <a:avLst/>
          </a:prstGeom>
          <a:noFill/>
        </p:spPr>
        <p:txBody>
          <a:bodyPr wrap="square" rtlCol="0">
            <a:spAutoFit/>
          </a:bodyPr>
          <a:lstStyle/>
          <a:p>
            <a:r>
              <a:rPr lang="en-US" dirty="0"/>
              <a:t>Non State Forms Functional Design Sessions Completed:</a:t>
            </a:r>
          </a:p>
          <a:p>
            <a:pPr marL="285750" indent="-285750">
              <a:buFont typeface="Arial" panose="020B0604020202020204" pitchFamily="34" charset="0"/>
              <a:buChar char="•"/>
            </a:pPr>
            <a:r>
              <a:rPr lang="en-US" dirty="0"/>
              <a:t>July 8 – August 22.  </a:t>
            </a:r>
          </a:p>
          <a:p>
            <a:pPr marL="285750" indent="-285750">
              <a:buFont typeface="Arial" panose="020B0604020202020204" pitchFamily="34" charset="0"/>
              <a:buChar char="•"/>
            </a:pPr>
            <a:r>
              <a:rPr lang="en-US" dirty="0"/>
              <a:t>Weekly In-person sessions based on functional area. Approximately 70 county staff across the six regions participated each week</a:t>
            </a:r>
          </a:p>
          <a:p>
            <a:pPr marL="285750" indent="-285750">
              <a:buFont typeface="Arial" panose="020B0604020202020204" pitchFamily="34" charset="0"/>
              <a:buChar char="•"/>
            </a:pPr>
            <a:r>
              <a:rPr lang="en-US" dirty="0"/>
              <a:t>Requirements for each form were approved by visual majority</a:t>
            </a:r>
          </a:p>
          <a:p>
            <a:pPr marL="285750" indent="-285750">
              <a:buFont typeface="Arial" panose="020B0604020202020204" pitchFamily="34" charset="0"/>
              <a:buChar char="•"/>
            </a:pPr>
            <a:r>
              <a:rPr lang="en-US" dirty="0"/>
              <a:t>Any outliers were referred to committees for discussion/approval</a:t>
            </a:r>
          </a:p>
          <a:p>
            <a:pPr marL="285750" indent="-285750">
              <a:buFont typeface="Arial" panose="020B0604020202020204" pitchFamily="34" charset="0"/>
              <a:buChar char="•"/>
            </a:pPr>
            <a:r>
              <a:rPr lang="en-US" dirty="0"/>
              <a:t>Great participation from counties!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p>
        </p:txBody>
      </p:sp>
      <p:cxnSp>
        <p:nvCxnSpPr>
          <p:cNvPr id="7" name="OTLSHAPE_M_a5c3a7d3341e4c7093b116594ed027d9_Connector1">
            <a:extLst>
              <a:ext uri="{FF2B5EF4-FFF2-40B4-BE49-F238E27FC236}">
                <a16:creationId xmlns:a16="http://schemas.microsoft.com/office/drawing/2014/main" id="{5165A766-D4FF-46D7-89D5-B43AE2E87B07}"/>
              </a:ext>
            </a:extLst>
          </p:cNvPr>
          <p:cNvCxnSpPr>
            <a:cxnSpLocks/>
          </p:cNvCxnSpPr>
          <p:nvPr>
            <p:custDataLst>
              <p:tags r:id="rId2"/>
            </p:custDataLst>
          </p:nvPr>
        </p:nvCxnSpPr>
        <p:spPr>
          <a:xfrm>
            <a:off x="5884356" y="4870158"/>
            <a:ext cx="11110" cy="850806"/>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OTLSHAPE_M_b9f40aab10864c928639c6a3af7bdce5_Connector1">
            <a:extLst>
              <a:ext uri="{FF2B5EF4-FFF2-40B4-BE49-F238E27FC236}">
                <a16:creationId xmlns:a16="http://schemas.microsoft.com/office/drawing/2014/main" id="{28EC2329-3BA0-4664-A522-EB68D4316E0D}"/>
              </a:ext>
            </a:extLst>
          </p:cNvPr>
          <p:cNvCxnSpPr>
            <a:cxnSpLocks/>
          </p:cNvCxnSpPr>
          <p:nvPr>
            <p:custDataLst>
              <p:tags r:id="rId3"/>
            </p:custDataLst>
          </p:nvPr>
        </p:nvCxnSpPr>
        <p:spPr>
          <a:xfrm>
            <a:off x="2478474" y="4868934"/>
            <a:ext cx="2583" cy="487213"/>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TLSHAPE_TB_00000000000000000000000000000000_LeftEndCaps">
            <a:extLst>
              <a:ext uri="{FF2B5EF4-FFF2-40B4-BE49-F238E27FC236}">
                <a16:creationId xmlns:a16="http://schemas.microsoft.com/office/drawing/2014/main" id="{0A3C4A5A-1B70-4816-9430-369499B4654B}"/>
              </a:ext>
            </a:extLst>
          </p:cNvPr>
          <p:cNvSpPr txBox="1"/>
          <p:nvPr>
            <p:custDataLst>
              <p:tags r:id="rId4"/>
            </p:custDataLst>
          </p:nvPr>
        </p:nvSpPr>
        <p:spPr>
          <a:xfrm>
            <a:off x="478740" y="5488405"/>
            <a:ext cx="451662" cy="279061"/>
          </a:xfrm>
          <a:prstGeom prst="rect">
            <a:avLst/>
          </a:prstGeom>
          <a:noFill/>
        </p:spPr>
        <p:txBody>
          <a:bodyPr vert="horz" wrap="square" lIns="0" tIns="0" rIns="0" bIns="0" rtlCol="0" anchor="ctr" anchorCtr="0">
            <a:spAutoFit/>
          </a:bodyPr>
          <a:lstStyle/>
          <a:p>
            <a:pPr algn="ctr"/>
            <a:r>
              <a:rPr lang="en-US" b="1" spc="-38" dirty="0">
                <a:solidFill>
                  <a:srgbClr val="ED7D31"/>
                </a:solidFill>
                <a:latin typeface="Calibri" panose="020F0502020204030204" pitchFamily="34" charset="0"/>
              </a:rPr>
              <a:t>2019</a:t>
            </a:r>
          </a:p>
        </p:txBody>
      </p:sp>
      <p:sp>
        <p:nvSpPr>
          <p:cNvPr id="11" name="OTLSHAPE_TB_00000000000000000000000000000000_ElapsedTime">
            <a:extLst>
              <a:ext uri="{FF2B5EF4-FFF2-40B4-BE49-F238E27FC236}">
                <a16:creationId xmlns:a16="http://schemas.microsoft.com/office/drawing/2014/main" id="{AB63870C-C275-4581-9185-595EB2011C1F}"/>
              </a:ext>
            </a:extLst>
          </p:cNvPr>
          <p:cNvSpPr/>
          <p:nvPr>
            <p:custDataLst>
              <p:tags r:id="rId5"/>
            </p:custDataLst>
          </p:nvPr>
        </p:nvSpPr>
        <p:spPr>
          <a:xfrm>
            <a:off x="1094605" y="5720964"/>
            <a:ext cx="5918591" cy="97252"/>
          </a:xfrm>
          <a:prstGeom prst="rect">
            <a:avLst/>
          </a:prstGeom>
          <a:solidFill>
            <a:srgbClr val="FF0000">
              <a:alpha val="74902"/>
            </a:srgbClr>
          </a:solidFill>
          <a:ln w="22225" cap="rnd" cmpd="sng" algn="ctr">
            <a:noFill/>
            <a:prstDash val="solid"/>
          </a:ln>
          <a:effectLst/>
          <a:scene3d>
            <a:camera prst="orthographicFront"/>
            <a:lightRig rig="threePt" dir="t">
              <a:rot lat="0" lon="0" rev="0"/>
            </a:lightRig>
          </a:scene3d>
          <a:sp3d>
            <a:bevelT w="12700" h="139700"/>
          </a:sp3d>
          <a:extLst>
            <a:ext uri="{91240B29-F687-4F45-9708-019B960494DF}">
              <a14:hiddenLine xmlns:a14="http://schemas.microsoft.com/office/drawing/2010/main" w="22225"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TLSHAPE_TB_00000000000000000000000000000000_TimescaleInterval1">
            <a:extLst>
              <a:ext uri="{FF2B5EF4-FFF2-40B4-BE49-F238E27FC236}">
                <a16:creationId xmlns:a16="http://schemas.microsoft.com/office/drawing/2014/main" id="{C7E6D529-8F01-42E5-B5F6-B575B165AEEC}"/>
              </a:ext>
            </a:extLst>
          </p:cNvPr>
          <p:cNvSpPr txBox="1"/>
          <p:nvPr>
            <p:custDataLst>
              <p:tags r:id="rId6"/>
            </p:custDataLst>
          </p:nvPr>
        </p:nvSpPr>
        <p:spPr>
          <a:xfrm>
            <a:off x="1158105" y="5534909"/>
            <a:ext cx="21974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Jun</a:t>
            </a:r>
          </a:p>
        </p:txBody>
      </p:sp>
      <p:sp>
        <p:nvSpPr>
          <p:cNvPr id="13" name="OTLSHAPE_TB_00000000000000000000000000000000_TimescaleInterval2">
            <a:extLst>
              <a:ext uri="{FF2B5EF4-FFF2-40B4-BE49-F238E27FC236}">
                <a16:creationId xmlns:a16="http://schemas.microsoft.com/office/drawing/2014/main" id="{5DCC3E6E-DA99-46C8-8D26-C29FC7E8960F}"/>
              </a:ext>
            </a:extLst>
          </p:cNvPr>
          <p:cNvSpPr txBox="1"/>
          <p:nvPr>
            <p:custDataLst>
              <p:tags r:id="rId7"/>
            </p:custDataLst>
          </p:nvPr>
        </p:nvSpPr>
        <p:spPr>
          <a:xfrm>
            <a:off x="2947598" y="5534909"/>
            <a:ext cx="26815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July</a:t>
            </a:r>
          </a:p>
        </p:txBody>
      </p:sp>
      <p:sp>
        <p:nvSpPr>
          <p:cNvPr id="14" name="OTLSHAPE_TB_00000000000000000000000000000000_TimescaleInterval3">
            <a:extLst>
              <a:ext uri="{FF2B5EF4-FFF2-40B4-BE49-F238E27FC236}">
                <a16:creationId xmlns:a16="http://schemas.microsoft.com/office/drawing/2014/main" id="{2B83CB07-7E5A-4CE3-8000-4D2E76583EEF}"/>
              </a:ext>
            </a:extLst>
          </p:cNvPr>
          <p:cNvSpPr txBox="1"/>
          <p:nvPr>
            <p:custDataLst>
              <p:tags r:id="rId8"/>
            </p:custDataLst>
          </p:nvPr>
        </p:nvSpPr>
        <p:spPr>
          <a:xfrm>
            <a:off x="4796740" y="5534909"/>
            <a:ext cx="20691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Aug</a:t>
            </a:r>
          </a:p>
        </p:txBody>
      </p:sp>
      <p:sp>
        <p:nvSpPr>
          <p:cNvPr id="15" name="OTLSHAPE_TB_00000000000000000000000000000000_TimescaleInterval4">
            <a:extLst>
              <a:ext uri="{FF2B5EF4-FFF2-40B4-BE49-F238E27FC236}">
                <a16:creationId xmlns:a16="http://schemas.microsoft.com/office/drawing/2014/main" id="{023D41D6-BEAB-47A9-B362-D53E79A2E140}"/>
              </a:ext>
            </a:extLst>
          </p:cNvPr>
          <p:cNvSpPr txBox="1"/>
          <p:nvPr>
            <p:custDataLst>
              <p:tags r:id="rId9"/>
            </p:custDataLst>
          </p:nvPr>
        </p:nvSpPr>
        <p:spPr>
          <a:xfrm>
            <a:off x="6363861" y="5551092"/>
            <a:ext cx="15818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Sept</a:t>
            </a:r>
          </a:p>
        </p:txBody>
      </p:sp>
      <p:sp>
        <p:nvSpPr>
          <p:cNvPr id="17" name="OTLSHAPE_M_75299c8fc52344d6986daacf74f34bf3_Title">
            <a:extLst>
              <a:ext uri="{FF2B5EF4-FFF2-40B4-BE49-F238E27FC236}">
                <a16:creationId xmlns:a16="http://schemas.microsoft.com/office/drawing/2014/main" id="{2AC49A79-3307-4E7B-AFC2-C870BB1A8ACB}"/>
              </a:ext>
            </a:extLst>
          </p:cNvPr>
          <p:cNvSpPr txBox="1"/>
          <p:nvPr>
            <p:custDataLst>
              <p:tags r:id="rId10"/>
            </p:custDataLst>
          </p:nvPr>
        </p:nvSpPr>
        <p:spPr>
          <a:xfrm>
            <a:off x="3057176" y="4826442"/>
            <a:ext cx="1938471" cy="169277"/>
          </a:xfrm>
          <a:prstGeom prst="rect">
            <a:avLst/>
          </a:prstGeom>
          <a:noFill/>
        </p:spPr>
        <p:txBody>
          <a:bodyPr vert="horz" wrap="square" lIns="0" tIns="0" rIns="0" bIns="0" rtlCol="0" anchor="ctr" anchorCtr="0">
            <a:spAutoFit/>
          </a:bodyPr>
          <a:lstStyle/>
          <a:p>
            <a:pPr algn="ctr"/>
            <a:r>
              <a:rPr lang="en-US" sz="1100" b="1" spc="-4" dirty="0">
                <a:solidFill>
                  <a:schemeClr val="dk1"/>
                </a:solidFill>
                <a:latin typeface="Calibri" panose="020F0502020204030204" pitchFamily="34" charset="0"/>
              </a:rPr>
              <a:t>Non State Form Sessions</a:t>
            </a:r>
          </a:p>
        </p:txBody>
      </p:sp>
      <p:sp>
        <p:nvSpPr>
          <p:cNvPr id="20" name="OTLSHAPE_M_0a0f6a87e34842dd8454b081a5de253d_Title">
            <a:extLst>
              <a:ext uri="{FF2B5EF4-FFF2-40B4-BE49-F238E27FC236}">
                <a16:creationId xmlns:a16="http://schemas.microsoft.com/office/drawing/2014/main" id="{C1B83D1D-AFA8-4B5D-9868-7BA4E6B94246}"/>
              </a:ext>
            </a:extLst>
          </p:cNvPr>
          <p:cNvSpPr txBox="1"/>
          <p:nvPr>
            <p:custDataLst>
              <p:tags r:id="rId11"/>
            </p:custDataLst>
          </p:nvPr>
        </p:nvSpPr>
        <p:spPr>
          <a:xfrm>
            <a:off x="7226879" y="4503827"/>
            <a:ext cx="786409" cy="677108"/>
          </a:xfrm>
          <a:prstGeom prst="rect">
            <a:avLst/>
          </a:prstGeom>
          <a:noFill/>
        </p:spPr>
        <p:txBody>
          <a:bodyPr vert="horz" wrap="square" lIns="0" tIns="0" rIns="0" bIns="0" rtlCol="0" anchor="ctr" anchorCtr="0">
            <a:spAutoFit/>
          </a:bodyPr>
          <a:lstStyle/>
          <a:p>
            <a:pPr algn="ctr"/>
            <a:r>
              <a:rPr lang="en-US" sz="1100" b="1" dirty="0">
                <a:solidFill>
                  <a:schemeClr val="dk1"/>
                </a:solidFill>
                <a:latin typeface="Calibri" panose="020F0502020204030204" pitchFamily="34" charset="0"/>
              </a:rPr>
              <a:t>Complete Scope of Work / Estimate</a:t>
            </a:r>
          </a:p>
        </p:txBody>
      </p:sp>
      <p:sp>
        <p:nvSpPr>
          <p:cNvPr id="22" name="OTLSHAPE_TB_00000000000000000000000000000000_TodayMarkerShape">
            <a:extLst>
              <a:ext uri="{FF2B5EF4-FFF2-40B4-BE49-F238E27FC236}">
                <a16:creationId xmlns:a16="http://schemas.microsoft.com/office/drawing/2014/main" id="{22963FF9-FA80-4BAE-AD4C-799A59A2023C}"/>
              </a:ext>
            </a:extLst>
          </p:cNvPr>
          <p:cNvSpPr/>
          <p:nvPr>
            <p:custDataLst>
              <p:tags r:id="rId12"/>
            </p:custDataLst>
          </p:nvPr>
        </p:nvSpPr>
        <p:spPr>
          <a:xfrm>
            <a:off x="6985108" y="5843857"/>
            <a:ext cx="114300" cy="127000"/>
          </a:xfrm>
          <a:prstGeom prst="triangle">
            <a:avLst/>
          </a:prstGeom>
          <a:solidFill>
            <a:srgbClr val="FF0000"/>
          </a:solidFill>
          <a:ln w="22225" cap="rnd" cmpd="sng" algn="ctr">
            <a:noFill/>
            <a:prstDash val="solid"/>
          </a:ln>
          <a:effectLst>
            <a:outerShdw>
              <a:scrgbClr r="0" g="0" b="0">
                <a:alpha val="50000"/>
              </a:scrgbClr>
            </a:outerShdw>
          </a:effectLst>
          <a:extLst>
            <a:ext uri="{91240B29-F687-4F45-9708-019B960494DF}">
              <a14:hiddenLine xmlns:a14="http://schemas.microsoft.com/office/drawing/2010/main" w="22225" cap="rnd" cmpd="sng" algn="ctr">
                <a:solidFill>
                  <a:schemeClr val="accent1">
                    <a:shade val="50000"/>
                  </a:schemeClr>
                </a:solidFill>
                <a:prstDash val="solid"/>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TLSHAPE_TB_00000000000000000000000000000000_TodayMarkerText">
            <a:extLst>
              <a:ext uri="{FF2B5EF4-FFF2-40B4-BE49-F238E27FC236}">
                <a16:creationId xmlns:a16="http://schemas.microsoft.com/office/drawing/2014/main" id="{A090A279-F1FB-4A99-BA1F-D608167678F5}"/>
              </a:ext>
            </a:extLst>
          </p:cNvPr>
          <p:cNvSpPr txBox="1"/>
          <p:nvPr>
            <p:custDataLst>
              <p:tags r:id="rId13"/>
            </p:custDataLst>
          </p:nvPr>
        </p:nvSpPr>
        <p:spPr>
          <a:xfrm>
            <a:off x="6858821" y="5954685"/>
            <a:ext cx="368300" cy="186055"/>
          </a:xfrm>
          <a:prstGeom prst="rect">
            <a:avLst/>
          </a:prstGeom>
          <a:noFill/>
        </p:spPr>
        <p:txBody>
          <a:bodyPr vert="horz" wrap="square" lIns="0" tIns="0" rIns="0" bIns="0" rtlCol="0" anchor="ctr" anchorCtr="0">
            <a:spAutoFit/>
          </a:bodyPr>
          <a:lstStyle/>
          <a:p>
            <a:pPr algn="ctr"/>
            <a:r>
              <a:rPr lang="en-US" sz="1200" spc="-12" dirty="0">
                <a:solidFill>
                  <a:schemeClr val="dk1"/>
                </a:solidFill>
                <a:latin typeface="Calibri" panose="020F0502020204030204" pitchFamily="34" charset="0"/>
              </a:rPr>
              <a:t>Today</a:t>
            </a:r>
          </a:p>
        </p:txBody>
      </p:sp>
      <p:sp>
        <p:nvSpPr>
          <p:cNvPr id="24" name="OTLSHAPE_M_b9f40aab10864c928639c6a3af7bdce5_Shape">
            <a:extLst>
              <a:ext uri="{FF2B5EF4-FFF2-40B4-BE49-F238E27FC236}">
                <a16:creationId xmlns:a16="http://schemas.microsoft.com/office/drawing/2014/main" id="{FA513228-DCF5-4537-8417-31E7C9A09328}"/>
              </a:ext>
            </a:extLst>
          </p:cNvPr>
          <p:cNvSpPr/>
          <p:nvPr>
            <p:custDataLst>
              <p:tags r:id="rId14"/>
            </p:custDataLst>
          </p:nvPr>
        </p:nvSpPr>
        <p:spPr>
          <a:xfrm rot="16200000">
            <a:off x="2489765" y="4831339"/>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TLSHAPE_M_b9f40aab10864c928639c6a3af7bdce5_Shape">
            <a:extLst>
              <a:ext uri="{FF2B5EF4-FFF2-40B4-BE49-F238E27FC236}">
                <a16:creationId xmlns:a16="http://schemas.microsoft.com/office/drawing/2014/main" id="{9F5F318B-2141-42B9-8215-611C2EDE02A3}"/>
              </a:ext>
            </a:extLst>
          </p:cNvPr>
          <p:cNvSpPr/>
          <p:nvPr>
            <p:custDataLst>
              <p:tags r:id="rId15"/>
            </p:custDataLst>
          </p:nvPr>
        </p:nvSpPr>
        <p:spPr>
          <a:xfrm rot="16200000">
            <a:off x="5889911" y="4831340"/>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TLSHAPE_TB_00000000000000000000000000000000_TimescaleInterval3">
            <a:extLst>
              <a:ext uri="{FF2B5EF4-FFF2-40B4-BE49-F238E27FC236}">
                <a16:creationId xmlns:a16="http://schemas.microsoft.com/office/drawing/2014/main" id="{B2A09296-2FF3-430A-9966-441B833124A8}"/>
              </a:ext>
            </a:extLst>
          </p:cNvPr>
          <p:cNvSpPr txBox="1"/>
          <p:nvPr>
            <p:custDataLst>
              <p:tags r:id="rId16"/>
            </p:custDataLst>
          </p:nvPr>
        </p:nvSpPr>
        <p:spPr>
          <a:xfrm>
            <a:off x="7722259" y="5562687"/>
            <a:ext cx="20691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Oct</a:t>
            </a:r>
          </a:p>
        </p:txBody>
      </p:sp>
      <p:grpSp>
        <p:nvGrpSpPr>
          <p:cNvPr id="26" name="Group 25">
            <a:extLst>
              <a:ext uri="{FF2B5EF4-FFF2-40B4-BE49-F238E27FC236}">
                <a16:creationId xmlns:a16="http://schemas.microsoft.com/office/drawing/2014/main" id="{ED726C0F-231C-412F-A32C-336773800424}"/>
              </a:ext>
            </a:extLst>
          </p:cNvPr>
          <p:cNvGrpSpPr/>
          <p:nvPr/>
        </p:nvGrpSpPr>
        <p:grpSpPr>
          <a:xfrm>
            <a:off x="8246664" y="4779603"/>
            <a:ext cx="170655" cy="913584"/>
            <a:chOff x="5529244" y="4790597"/>
            <a:chExt cx="170655" cy="913584"/>
          </a:xfrm>
        </p:grpSpPr>
        <p:cxnSp>
          <p:nvCxnSpPr>
            <p:cNvPr id="28" name="OTLSHAPE_M_a5c3a7d3341e4c7093b116594ed027d9_Connector1">
              <a:extLst>
                <a:ext uri="{FF2B5EF4-FFF2-40B4-BE49-F238E27FC236}">
                  <a16:creationId xmlns:a16="http://schemas.microsoft.com/office/drawing/2014/main" id="{553BD45E-CDDB-4C93-9D70-DA52F4826D0A}"/>
                </a:ext>
              </a:extLst>
            </p:cNvPr>
            <p:cNvCxnSpPr>
              <a:cxnSpLocks/>
            </p:cNvCxnSpPr>
            <p:nvPr>
              <p:custDataLst>
                <p:tags r:id="rId17"/>
              </p:custDataLst>
            </p:nvPr>
          </p:nvCxnSpPr>
          <p:spPr>
            <a:xfrm>
              <a:off x="5529244" y="4853375"/>
              <a:ext cx="11110" cy="850806"/>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TLSHAPE_M_b9f40aab10864c928639c6a3af7bdce5_Shape">
              <a:extLst>
                <a:ext uri="{FF2B5EF4-FFF2-40B4-BE49-F238E27FC236}">
                  <a16:creationId xmlns:a16="http://schemas.microsoft.com/office/drawing/2014/main" id="{FA4BC6FC-9ECE-40D4-B514-24E5184E21B5}"/>
                </a:ext>
              </a:extLst>
            </p:cNvPr>
            <p:cNvSpPr/>
            <p:nvPr>
              <p:custDataLst>
                <p:tags r:id="rId18"/>
              </p:custDataLst>
            </p:nvPr>
          </p:nvSpPr>
          <p:spPr>
            <a:xfrm rot="16200000">
              <a:off x="5534799" y="4790597"/>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70877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CF50A7-80DD-4FA6-AC18-A0403F3EB23E}"/>
              </a:ext>
            </a:extLst>
          </p:cNvPr>
          <p:cNvSpPr>
            <a:spLocks noGrp="1"/>
          </p:cNvSpPr>
          <p:nvPr>
            <p:ph type="body" sz="quarter" idx="13"/>
          </p:nvPr>
        </p:nvSpPr>
        <p:spPr/>
        <p:txBody>
          <a:bodyPr vert="horz" lIns="70338" tIns="35169" rIns="70338" bIns="35169" rtlCol="0" anchor="t">
            <a:normAutofit fontScale="25000" lnSpcReduction="20000"/>
          </a:bodyPr>
          <a:lstStyle/>
          <a:p>
            <a:pPr marL="0" indent="0">
              <a:buNone/>
            </a:pPr>
            <a:r>
              <a:rPr lang="en-US" dirty="0"/>
              <a:t>  </a:t>
            </a:r>
          </a:p>
        </p:txBody>
      </p:sp>
      <p:sp>
        <p:nvSpPr>
          <p:cNvPr id="6" name="Content Placeholder 5">
            <a:extLst>
              <a:ext uri="{FF2B5EF4-FFF2-40B4-BE49-F238E27FC236}">
                <a16:creationId xmlns:a16="http://schemas.microsoft.com/office/drawing/2014/main" id="{D9F99862-9D75-4904-9A51-CFF0C8D88832}"/>
              </a:ext>
            </a:extLst>
          </p:cNvPr>
          <p:cNvSpPr>
            <a:spLocks noGrp="1"/>
          </p:cNvSpPr>
          <p:nvPr>
            <p:ph idx="1"/>
          </p:nvPr>
        </p:nvSpPr>
        <p:spPr/>
        <p:txBody>
          <a:bodyPr/>
          <a:lstStyle/>
          <a:p>
            <a:r>
              <a:rPr lang="en-US" sz="2000" dirty="0"/>
              <a:t>Overview</a:t>
            </a:r>
          </a:p>
          <a:p>
            <a:pPr lvl="1"/>
            <a:r>
              <a:rPr lang="en-US" sz="1800" dirty="0"/>
              <a:t>Overarching goal was to develop one set of Non-State Forms for all 58 counties where possible</a:t>
            </a:r>
          </a:p>
          <a:p>
            <a:pPr lvl="1"/>
            <a:r>
              <a:rPr lang="en-US" sz="1800" dirty="0"/>
              <a:t>Reviewed 246 most frequently generated Non-State Forms across the three SAWS Systems.  Forms were mapped across the three systems e.g. New Worker Letter, Appointment Letter</a:t>
            </a:r>
          </a:p>
          <a:p>
            <a:pPr lvl="1"/>
            <a:r>
              <a:rPr lang="en-US" sz="1800" dirty="0"/>
              <a:t>Agreed to retain 161 forms with the overarching agreement to use a single Non-State Form where similar forms existed across the three SAWS Systems</a:t>
            </a:r>
          </a:p>
          <a:p>
            <a:endParaRPr lang="en-US" dirty="0"/>
          </a:p>
        </p:txBody>
      </p:sp>
      <p:sp>
        <p:nvSpPr>
          <p:cNvPr id="8" name="Title 1">
            <a:extLst>
              <a:ext uri="{FF2B5EF4-FFF2-40B4-BE49-F238E27FC236}">
                <a16:creationId xmlns:a16="http://schemas.microsoft.com/office/drawing/2014/main" id="{4C3845EB-E13D-4C7A-B22D-D00914B8D029}"/>
              </a:ext>
            </a:extLst>
          </p:cNvPr>
          <p:cNvSpPr>
            <a:spLocks noGrp="1"/>
          </p:cNvSpPr>
          <p:nvPr>
            <p:ph type="title"/>
          </p:nvPr>
        </p:nvSpPr>
        <p:spPr>
          <a:xfrm>
            <a:off x="292260" y="13536"/>
            <a:ext cx="8614634" cy="535392"/>
          </a:xfrm>
        </p:spPr>
        <p:txBody>
          <a:bodyPr/>
          <a:lstStyle/>
          <a:p>
            <a:r>
              <a:rPr lang="en-US" dirty="0"/>
              <a:t>Functional Design Sessions	</a:t>
            </a:r>
          </a:p>
        </p:txBody>
      </p:sp>
      <p:sp>
        <p:nvSpPr>
          <p:cNvPr id="9" name="Text Placeholder 2">
            <a:extLst>
              <a:ext uri="{FF2B5EF4-FFF2-40B4-BE49-F238E27FC236}">
                <a16:creationId xmlns:a16="http://schemas.microsoft.com/office/drawing/2014/main" id="{BA0EF739-3CEF-496C-8C6A-0E648C9D751F}"/>
              </a:ext>
            </a:extLst>
          </p:cNvPr>
          <p:cNvSpPr>
            <a:spLocks noGrp="1"/>
          </p:cNvSpPr>
          <p:nvPr>
            <p:ph type="body" sz="quarter" idx="10"/>
          </p:nvPr>
        </p:nvSpPr>
        <p:spPr>
          <a:xfrm>
            <a:off x="292100" y="537203"/>
            <a:ext cx="8615363" cy="515938"/>
          </a:xfrm>
        </p:spPr>
        <p:txBody>
          <a:bodyPr/>
          <a:lstStyle/>
          <a:p>
            <a:r>
              <a:rPr lang="en-US" dirty="0"/>
              <a:t>Non-State Forms</a:t>
            </a:r>
          </a:p>
        </p:txBody>
      </p:sp>
      <p:pic>
        <p:nvPicPr>
          <p:cNvPr id="2" name="Picture 1">
            <a:extLst>
              <a:ext uri="{FF2B5EF4-FFF2-40B4-BE49-F238E27FC236}">
                <a16:creationId xmlns:a16="http://schemas.microsoft.com/office/drawing/2014/main" id="{330D38B1-7FF8-4749-9132-A9BE20E6C99A}"/>
              </a:ext>
            </a:extLst>
          </p:cNvPr>
          <p:cNvPicPr>
            <a:picLocks noChangeAspect="1"/>
          </p:cNvPicPr>
          <p:nvPr/>
        </p:nvPicPr>
        <p:blipFill>
          <a:blip r:embed="rId2"/>
          <a:stretch>
            <a:fillRect/>
          </a:stretch>
        </p:blipFill>
        <p:spPr>
          <a:xfrm>
            <a:off x="2911809" y="3561505"/>
            <a:ext cx="5837909" cy="2760666"/>
          </a:xfrm>
          <a:prstGeom prst="rect">
            <a:avLst/>
          </a:prstGeom>
        </p:spPr>
      </p:pic>
    </p:spTree>
    <p:extLst>
      <p:ext uri="{BB962C8B-B14F-4D97-AF65-F5344CB8AC3E}">
        <p14:creationId xmlns:p14="http://schemas.microsoft.com/office/powerpoint/2010/main" val="4149032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TLSHAPE_TB_00000000000000000000000000000000_ScaleContainer">
            <a:extLst>
              <a:ext uri="{FF2B5EF4-FFF2-40B4-BE49-F238E27FC236}">
                <a16:creationId xmlns:a16="http://schemas.microsoft.com/office/drawing/2014/main" id="{E8CF2CA9-FF0F-4E83-8CCE-758A80B78442}"/>
              </a:ext>
            </a:extLst>
          </p:cNvPr>
          <p:cNvSpPr/>
          <p:nvPr>
            <p:custDataLst>
              <p:tags r:id="rId1"/>
            </p:custDataLst>
          </p:nvPr>
        </p:nvSpPr>
        <p:spPr>
          <a:xfrm>
            <a:off x="1094605" y="5356147"/>
            <a:ext cx="7289800" cy="381000"/>
          </a:xfrm>
          <a:prstGeom prst="rect">
            <a:avLst/>
          </a:prstGeom>
          <a:gradFill flip="none" rotWithShape="1">
            <a:gsLst>
              <a:gs pos="0">
                <a:srgbClr val="44546A"/>
              </a:gs>
              <a:gs pos="0">
                <a:srgbClr val="44546A"/>
              </a:gs>
            </a:gsLst>
            <a:lin ang="5400000" scaled="1"/>
            <a:tileRect/>
          </a:gradFill>
          <a:ln w="22225" cap="rnd"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2225"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GA/GR </a:t>
            </a:r>
          </a:p>
        </p:txBody>
      </p:sp>
      <p:sp>
        <p:nvSpPr>
          <p:cNvPr id="4" name="TextBox 3">
            <a:extLst>
              <a:ext uri="{FF2B5EF4-FFF2-40B4-BE49-F238E27FC236}">
                <a16:creationId xmlns:a16="http://schemas.microsoft.com/office/drawing/2014/main" id="{A75A6512-1C92-4312-8134-6AC02FA233E7}"/>
              </a:ext>
            </a:extLst>
          </p:cNvPr>
          <p:cNvSpPr txBox="1"/>
          <p:nvPr/>
        </p:nvSpPr>
        <p:spPr>
          <a:xfrm>
            <a:off x="531223" y="1375954"/>
            <a:ext cx="7942217" cy="3170099"/>
          </a:xfrm>
          <a:prstGeom prst="rect">
            <a:avLst/>
          </a:prstGeom>
          <a:noFill/>
        </p:spPr>
        <p:txBody>
          <a:bodyPr wrap="square" rtlCol="0">
            <a:spAutoFit/>
          </a:bodyPr>
          <a:lstStyle/>
          <a:p>
            <a:r>
              <a:rPr lang="en-US" sz="2000" dirty="0"/>
              <a:t>GA/GR Functional Design Sessions Completed:</a:t>
            </a:r>
          </a:p>
          <a:p>
            <a:pPr marL="285750" indent="-285750">
              <a:buFont typeface="Arial" panose="020B0604020202020204" pitchFamily="34" charset="0"/>
              <a:buChar char="•"/>
            </a:pPr>
            <a:r>
              <a:rPr lang="en-US" sz="2000" dirty="0"/>
              <a:t>June 24-27 in-person session</a:t>
            </a:r>
          </a:p>
          <a:p>
            <a:pPr marL="285750" indent="-285750">
              <a:buFont typeface="Arial" panose="020B0604020202020204" pitchFamily="34" charset="0"/>
              <a:buChar char="•"/>
            </a:pPr>
            <a:r>
              <a:rPr lang="en-US" sz="2000" dirty="0"/>
              <a:t>July 22-24 in-person session</a:t>
            </a:r>
          </a:p>
          <a:p>
            <a:pPr marL="285750" indent="-285750">
              <a:buFont typeface="Arial" panose="020B0604020202020204" pitchFamily="34" charset="0"/>
              <a:buChar char="•"/>
            </a:pPr>
            <a:r>
              <a:rPr lang="en-US" sz="2000" dirty="0"/>
              <a:t>August 15 requirements validation webinar</a:t>
            </a:r>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r>
              <a:rPr lang="en-US" sz="2000" dirty="0"/>
              <a:t> </a:t>
            </a:r>
          </a:p>
        </p:txBody>
      </p:sp>
      <p:cxnSp>
        <p:nvCxnSpPr>
          <p:cNvPr id="6" name="OTLSHAPE_M_0c3f935ac02a4a3a8c67fe2ee492d064_Connector1">
            <a:extLst>
              <a:ext uri="{FF2B5EF4-FFF2-40B4-BE49-F238E27FC236}">
                <a16:creationId xmlns:a16="http://schemas.microsoft.com/office/drawing/2014/main" id="{C4BBB868-75C9-4881-AC2A-F81E1E1E7F1C}"/>
              </a:ext>
            </a:extLst>
          </p:cNvPr>
          <p:cNvCxnSpPr>
            <a:cxnSpLocks/>
          </p:cNvCxnSpPr>
          <p:nvPr>
            <p:custDataLst>
              <p:tags r:id="rId2"/>
            </p:custDataLst>
          </p:nvPr>
        </p:nvCxnSpPr>
        <p:spPr>
          <a:xfrm>
            <a:off x="3979024" y="4817518"/>
            <a:ext cx="0" cy="817939"/>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OTLSHAPE_M_a5c3a7d3341e4c7093b116594ed027d9_Connector1">
            <a:extLst>
              <a:ext uri="{FF2B5EF4-FFF2-40B4-BE49-F238E27FC236}">
                <a16:creationId xmlns:a16="http://schemas.microsoft.com/office/drawing/2014/main" id="{5165A766-D4FF-46D7-89D5-B43AE2E87B07}"/>
              </a:ext>
            </a:extLst>
          </p:cNvPr>
          <p:cNvCxnSpPr>
            <a:cxnSpLocks/>
          </p:cNvCxnSpPr>
          <p:nvPr>
            <p:custDataLst>
              <p:tags r:id="rId3"/>
            </p:custDataLst>
          </p:nvPr>
        </p:nvCxnSpPr>
        <p:spPr>
          <a:xfrm>
            <a:off x="5523629" y="4870158"/>
            <a:ext cx="11110" cy="850806"/>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OTLSHAPE_M_75299c8fc52344d6986daacf74f34bf3_Connector1">
            <a:extLst>
              <a:ext uri="{FF2B5EF4-FFF2-40B4-BE49-F238E27FC236}">
                <a16:creationId xmlns:a16="http://schemas.microsoft.com/office/drawing/2014/main" id="{35C6A58C-3FB7-4E26-997B-AE33D626A011}"/>
              </a:ext>
            </a:extLst>
          </p:cNvPr>
          <p:cNvCxnSpPr>
            <a:cxnSpLocks/>
          </p:cNvCxnSpPr>
          <p:nvPr>
            <p:custDataLst>
              <p:tags r:id="rId4"/>
            </p:custDataLst>
          </p:nvPr>
        </p:nvCxnSpPr>
        <p:spPr>
          <a:xfrm>
            <a:off x="3629054" y="4848335"/>
            <a:ext cx="0" cy="560591"/>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OTLSHAPE_M_b9f40aab10864c928639c6a3af7bdce5_Connector1">
            <a:extLst>
              <a:ext uri="{FF2B5EF4-FFF2-40B4-BE49-F238E27FC236}">
                <a16:creationId xmlns:a16="http://schemas.microsoft.com/office/drawing/2014/main" id="{28EC2329-3BA0-4664-A522-EB68D4316E0D}"/>
              </a:ext>
            </a:extLst>
          </p:cNvPr>
          <p:cNvCxnSpPr>
            <a:cxnSpLocks/>
          </p:cNvCxnSpPr>
          <p:nvPr>
            <p:custDataLst>
              <p:tags r:id="rId5"/>
            </p:custDataLst>
          </p:nvPr>
        </p:nvCxnSpPr>
        <p:spPr>
          <a:xfrm>
            <a:off x="2478474" y="4868934"/>
            <a:ext cx="2583" cy="487213"/>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TLSHAPE_TB_00000000000000000000000000000000_LeftEndCaps">
            <a:extLst>
              <a:ext uri="{FF2B5EF4-FFF2-40B4-BE49-F238E27FC236}">
                <a16:creationId xmlns:a16="http://schemas.microsoft.com/office/drawing/2014/main" id="{0A3C4A5A-1B70-4816-9430-369499B4654B}"/>
              </a:ext>
            </a:extLst>
          </p:cNvPr>
          <p:cNvSpPr txBox="1"/>
          <p:nvPr>
            <p:custDataLst>
              <p:tags r:id="rId6"/>
            </p:custDataLst>
          </p:nvPr>
        </p:nvSpPr>
        <p:spPr>
          <a:xfrm>
            <a:off x="478740" y="5488405"/>
            <a:ext cx="451662" cy="279061"/>
          </a:xfrm>
          <a:prstGeom prst="rect">
            <a:avLst/>
          </a:prstGeom>
          <a:noFill/>
        </p:spPr>
        <p:txBody>
          <a:bodyPr vert="horz" wrap="square" lIns="0" tIns="0" rIns="0" bIns="0" rtlCol="0" anchor="ctr" anchorCtr="0">
            <a:spAutoFit/>
          </a:bodyPr>
          <a:lstStyle/>
          <a:p>
            <a:pPr algn="ctr"/>
            <a:r>
              <a:rPr lang="en-US" b="1" spc="-38" dirty="0">
                <a:solidFill>
                  <a:srgbClr val="ED7D31"/>
                </a:solidFill>
                <a:latin typeface="Calibri" panose="020F0502020204030204" pitchFamily="34" charset="0"/>
              </a:rPr>
              <a:t>2019</a:t>
            </a:r>
          </a:p>
        </p:txBody>
      </p:sp>
      <p:sp>
        <p:nvSpPr>
          <p:cNvPr id="11" name="OTLSHAPE_TB_00000000000000000000000000000000_ElapsedTime">
            <a:extLst>
              <a:ext uri="{FF2B5EF4-FFF2-40B4-BE49-F238E27FC236}">
                <a16:creationId xmlns:a16="http://schemas.microsoft.com/office/drawing/2014/main" id="{AB63870C-C275-4581-9185-595EB2011C1F}"/>
              </a:ext>
            </a:extLst>
          </p:cNvPr>
          <p:cNvSpPr/>
          <p:nvPr>
            <p:custDataLst>
              <p:tags r:id="rId7"/>
            </p:custDataLst>
          </p:nvPr>
        </p:nvSpPr>
        <p:spPr>
          <a:xfrm>
            <a:off x="1094605" y="5720964"/>
            <a:ext cx="5973534" cy="93013"/>
          </a:xfrm>
          <a:prstGeom prst="rect">
            <a:avLst/>
          </a:prstGeom>
          <a:solidFill>
            <a:srgbClr val="FF0000">
              <a:alpha val="74902"/>
            </a:srgbClr>
          </a:solidFill>
          <a:ln w="22225" cap="rnd" cmpd="sng" algn="ctr">
            <a:noFill/>
            <a:prstDash val="solid"/>
          </a:ln>
          <a:effectLst/>
          <a:scene3d>
            <a:camera prst="orthographicFront"/>
            <a:lightRig rig="threePt" dir="t">
              <a:rot lat="0" lon="0" rev="0"/>
            </a:lightRig>
          </a:scene3d>
          <a:sp3d>
            <a:bevelT w="12700" h="139700"/>
          </a:sp3d>
          <a:extLst>
            <a:ext uri="{91240B29-F687-4F45-9708-019B960494DF}">
              <a14:hiddenLine xmlns:a14="http://schemas.microsoft.com/office/drawing/2010/main" w="22225"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TLSHAPE_TB_00000000000000000000000000000000_TimescaleInterval1">
            <a:extLst>
              <a:ext uri="{FF2B5EF4-FFF2-40B4-BE49-F238E27FC236}">
                <a16:creationId xmlns:a16="http://schemas.microsoft.com/office/drawing/2014/main" id="{C7E6D529-8F01-42E5-B5F6-B575B165AEEC}"/>
              </a:ext>
            </a:extLst>
          </p:cNvPr>
          <p:cNvSpPr txBox="1"/>
          <p:nvPr>
            <p:custDataLst>
              <p:tags r:id="rId8"/>
            </p:custDataLst>
          </p:nvPr>
        </p:nvSpPr>
        <p:spPr>
          <a:xfrm>
            <a:off x="1158105" y="5534909"/>
            <a:ext cx="21974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Jun</a:t>
            </a:r>
          </a:p>
        </p:txBody>
      </p:sp>
      <p:sp>
        <p:nvSpPr>
          <p:cNvPr id="13" name="OTLSHAPE_TB_00000000000000000000000000000000_TimescaleInterval2">
            <a:extLst>
              <a:ext uri="{FF2B5EF4-FFF2-40B4-BE49-F238E27FC236}">
                <a16:creationId xmlns:a16="http://schemas.microsoft.com/office/drawing/2014/main" id="{5DCC3E6E-DA99-46C8-8D26-C29FC7E8960F}"/>
              </a:ext>
            </a:extLst>
          </p:cNvPr>
          <p:cNvSpPr txBox="1"/>
          <p:nvPr>
            <p:custDataLst>
              <p:tags r:id="rId9"/>
            </p:custDataLst>
          </p:nvPr>
        </p:nvSpPr>
        <p:spPr>
          <a:xfrm>
            <a:off x="2947598" y="5534909"/>
            <a:ext cx="26815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July</a:t>
            </a:r>
          </a:p>
        </p:txBody>
      </p:sp>
      <p:sp>
        <p:nvSpPr>
          <p:cNvPr id="14" name="OTLSHAPE_TB_00000000000000000000000000000000_TimescaleInterval3">
            <a:extLst>
              <a:ext uri="{FF2B5EF4-FFF2-40B4-BE49-F238E27FC236}">
                <a16:creationId xmlns:a16="http://schemas.microsoft.com/office/drawing/2014/main" id="{2B83CB07-7E5A-4CE3-8000-4D2E76583EEF}"/>
              </a:ext>
            </a:extLst>
          </p:cNvPr>
          <p:cNvSpPr txBox="1"/>
          <p:nvPr>
            <p:custDataLst>
              <p:tags r:id="rId10"/>
            </p:custDataLst>
          </p:nvPr>
        </p:nvSpPr>
        <p:spPr>
          <a:xfrm>
            <a:off x="4796740" y="5534909"/>
            <a:ext cx="20691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Aug</a:t>
            </a:r>
          </a:p>
        </p:txBody>
      </p:sp>
      <p:sp>
        <p:nvSpPr>
          <p:cNvPr id="15" name="OTLSHAPE_TB_00000000000000000000000000000000_TimescaleInterval4">
            <a:extLst>
              <a:ext uri="{FF2B5EF4-FFF2-40B4-BE49-F238E27FC236}">
                <a16:creationId xmlns:a16="http://schemas.microsoft.com/office/drawing/2014/main" id="{023D41D6-BEAB-47A9-B362-D53E79A2E140}"/>
              </a:ext>
            </a:extLst>
          </p:cNvPr>
          <p:cNvSpPr txBox="1"/>
          <p:nvPr>
            <p:custDataLst>
              <p:tags r:id="rId11"/>
            </p:custDataLst>
          </p:nvPr>
        </p:nvSpPr>
        <p:spPr>
          <a:xfrm>
            <a:off x="6393286" y="5534909"/>
            <a:ext cx="15818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Sept</a:t>
            </a:r>
          </a:p>
        </p:txBody>
      </p:sp>
      <p:sp>
        <p:nvSpPr>
          <p:cNvPr id="16" name="OTLSHAPE_M_b9f40aab10864c928639c6a3af7bdce5_Title">
            <a:extLst>
              <a:ext uri="{FF2B5EF4-FFF2-40B4-BE49-F238E27FC236}">
                <a16:creationId xmlns:a16="http://schemas.microsoft.com/office/drawing/2014/main" id="{9245C518-5BD0-4DD3-8E9B-09E927F0D365}"/>
              </a:ext>
            </a:extLst>
          </p:cNvPr>
          <p:cNvSpPr txBox="1"/>
          <p:nvPr>
            <p:custDataLst>
              <p:tags r:id="rId12"/>
            </p:custDataLst>
          </p:nvPr>
        </p:nvSpPr>
        <p:spPr>
          <a:xfrm>
            <a:off x="2121205" y="4308655"/>
            <a:ext cx="826393" cy="338554"/>
          </a:xfrm>
          <a:prstGeom prst="rect">
            <a:avLst/>
          </a:prstGeom>
          <a:noFill/>
        </p:spPr>
        <p:txBody>
          <a:bodyPr vert="horz" wrap="square" lIns="0" tIns="0" rIns="0" bIns="0" rtlCol="0" anchor="ctr" anchorCtr="0">
            <a:spAutoFit/>
          </a:bodyPr>
          <a:lstStyle/>
          <a:p>
            <a:pPr algn="ctr"/>
            <a:r>
              <a:rPr lang="en-US" sz="1100" b="1" spc="-6" dirty="0">
                <a:solidFill>
                  <a:schemeClr val="dk1"/>
                </a:solidFill>
                <a:latin typeface="Calibri" panose="020F0502020204030204" pitchFamily="34" charset="0"/>
              </a:rPr>
              <a:t>GA GR</a:t>
            </a:r>
          </a:p>
          <a:p>
            <a:pPr algn="ctr"/>
            <a:r>
              <a:rPr lang="en-US" sz="1100" b="1" spc="-6" dirty="0">
                <a:solidFill>
                  <a:schemeClr val="dk1"/>
                </a:solidFill>
                <a:latin typeface="Calibri" panose="020F0502020204030204" pitchFamily="34" charset="0"/>
              </a:rPr>
              <a:t>Session</a:t>
            </a:r>
          </a:p>
        </p:txBody>
      </p:sp>
      <p:sp>
        <p:nvSpPr>
          <p:cNvPr id="17" name="OTLSHAPE_M_75299c8fc52344d6986daacf74f34bf3_Title">
            <a:extLst>
              <a:ext uri="{FF2B5EF4-FFF2-40B4-BE49-F238E27FC236}">
                <a16:creationId xmlns:a16="http://schemas.microsoft.com/office/drawing/2014/main" id="{2AC49A79-3307-4E7B-AFC2-C870BB1A8ACB}"/>
              </a:ext>
            </a:extLst>
          </p:cNvPr>
          <p:cNvSpPr txBox="1"/>
          <p:nvPr>
            <p:custDataLst>
              <p:tags r:id="rId13"/>
            </p:custDataLst>
          </p:nvPr>
        </p:nvSpPr>
        <p:spPr>
          <a:xfrm>
            <a:off x="3237536" y="4308655"/>
            <a:ext cx="786409" cy="338554"/>
          </a:xfrm>
          <a:prstGeom prst="rect">
            <a:avLst/>
          </a:prstGeom>
          <a:noFill/>
        </p:spPr>
        <p:txBody>
          <a:bodyPr vert="horz" wrap="square" lIns="0" tIns="0" rIns="0" bIns="0" rtlCol="0" anchor="ctr" anchorCtr="0">
            <a:spAutoFit/>
          </a:bodyPr>
          <a:lstStyle/>
          <a:p>
            <a:pPr algn="ctr"/>
            <a:r>
              <a:rPr lang="en-US" sz="1100" b="1" spc="-4" dirty="0">
                <a:solidFill>
                  <a:schemeClr val="dk1"/>
                </a:solidFill>
                <a:latin typeface="Calibri" panose="020F0502020204030204" pitchFamily="34" charset="0"/>
              </a:rPr>
              <a:t>GA GR Session</a:t>
            </a:r>
          </a:p>
        </p:txBody>
      </p:sp>
      <p:sp>
        <p:nvSpPr>
          <p:cNvPr id="18" name="OTLSHAPE_M_a5c3a7d3341e4c7093b116594ed027d9_Title">
            <a:extLst>
              <a:ext uri="{FF2B5EF4-FFF2-40B4-BE49-F238E27FC236}">
                <a16:creationId xmlns:a16="http://schemas.microsoft.com/office/drawing/2014/main" id="{9C7D6BCE-536D-4EA7-A847-BC29ED6AB2F3}"/>
              </a:ext>
            </a:extLst>
          </p:cNvPr>
          <p:cNvSpPr txBox="1"/>
          <p:nvPr>
            <p:custDataLst>
              <p:tags r:id="rId14"/>
            </p:custDataLst>
          </p:nvPr>
        </p:nvSpPr>
        <p:spPr>
          <a:xfrm>
            <a:off x="5507885" y="4350600"/>
            <a:ext cx="1181100" cy="341037"/>
          </a:xfrm>
          <a:prstGeom prst="rect">
            <a:avLst/>
          </a:prstGeom>
          <a:noFill/>
        </p:spPr>
        <p:txBody>
          <a:bodyPr vert="horz" wrap="square" lIns="0" tIns="0" rIns="0" bIns="0" rtlCol="0" anchor="ctr" anchorCtr="0">
            <a:noAutofit/>
          </a:bodyPr>
          <a:lstStyle/>
          <a:p>
            <a:pPr algn="ctr"/>
            <a:r>
              <a:rPr lang="en-US" sz="1100" b="1" spc="-4" dirty="0">
                <a:solidFill>
                  <a:schemeClr val="dk1"/>
                </a:solidFill>
                <a:latin typeface="Calibri" panose="020F0502020204030204" pitchFamily="34" charset="0"/>
              </a:rPr>
              <a:t>Confirm Requirements with Group </a:t>
            </a:r>
          </a:p>
        </p:txBody>
      </p:sp>
      <p:sp>
        <p:nvSpPr>
          <p:cNvPr id="19" name="OTLSHAPE_M_0c3f935ac02a4a3a8c67fe2ee492d064_Title">
            <a:extLst>
              <a:ext uri="{FF2B5EF4-FFF2-40B4-BE49-F238E27FC236}">
                <a16:creationId xmlns:a16="http://schemas.microsoft.com/office/drawing/2014/main" id="{1B2E297B-9151-4806-8C0E-6A9D76A0A2AC}"/>
              </a:ext>
            </a:extLst>
          </p:cNvPr>
          <p:cNvSpPr txBox="1"/>
          <p:nvPr>
            <p:custDataLst>
              <p:tags r:id="rId15"/>
            </p:custDataLst>
          </p:nvPr>
        </p:nvSpPr>
        <p:spPr>
          <a:xfrm>
            <a:off x="4150990" y="4135443"/>
            <a:ext cx="1164428" cy="682075"/>
          </a:xfrm>
          <a:prstGeom prst="rect">
            <a:avLst/>
          </a:prstGeom>
          <a:noFill/>
        </p:spPr>
        <p:txBody>
          <a:bodyPr vert="horz" wrap="square" lIns="0" tIns="0" rIns="0" bIns="0" rtlCol="0" anchor="ctr" anchorCtr="0">
            <a:noAutofit/>
          </a:bodyPr>
          <a:lstStyle/>
          <a:p>
            <a:pPr algn="ctr"/>
            <a:r>
              <a:rPr lang="en-US" sz="1100" b="1" spc="-10" dirty="0">
                <a:solidFill>
                  <a:schemeClr val="dk1"/>
                </a:solidFill>
                <a:latin typeface="Calibri" panose="020F0502020204030204" pitchFamily="34" charset="0"/>
              </a:rPr>
              <a:t>Review and Analysis of feedback</a:t>
            </a:r>
          </a:p>
        </p:txBody>
      </p:sp>
      <p:sp>
        <p:nvSpPr>
          <p:cNvPr id="20" name="OTLSHAPE_M_0a0f6a87e34842dd8454b081a5de253d_Title">
            <a:extLst>
              <a:ext uri="{FF2B5EF4-FFF2-40B4-BE49-F238E27FC236}">
                <a16:creationId xmlns:a16="http://schemas.microsoft.com/office/drawing/2014/main" id="{C1B83D1D-AFA8-4B5D-9868-7BA4E6B94246}"/>
              </a:ext>
            </a:extLst>
          </p:cNvPr>
          <p:cNvSpPr txBox="1"/>
          <p:nvPr>
            <p:custDataLst>
              <p:tags r:id="rId16"/>
            </p:custDataLst>
          </p:nvPr>
        </p:nvSpPr>
        <p:spPr>
          <a:xfrm>
            <a:off x="7468811" y="4265879"/>
            <a:ext cx="786409" cy="677108"/>
          </a:xfrm>
          <a:prstGeom prst="rect">
            <a:avLst/>
          </a:prstGeom>
          <a:noFill/>
        </p:spPr>
        <p:txBody>
          <a:bodyPr vert="horz" wrap="square" lIns="0" tIns="0" rIns="0" bIns="0" rtlCol="0" anchor="ctr" anchorCtr="0">
            <a:spAutoFit/>
          </a:bodyPr>
          <a:lstStyle/>
          <a:p>
            <a:pPr algn="ctr"/>
            <a:r>
              <a:rPr lang="en-US" sz="1100" b="1" dirty="0">
                <a:solidFill>
                  <a:schemeClr val="dk1"/>
                </a:solidFill>
                <a:latin typeface="Calibri" panose="020F0502020204030204" pitchFamily="34" charset="0"/>
              </a:rPr>
              <a:t>Complete Scope of Work / Estimate</a:t>
            </a:r>
          </a:p>
        </p:txBody>
      </p:sp>
      <p:sp>
        <p:nvSpPr>
          <p:cNvPr id="22" name="OTLSHAPE_TB_00000000000000000000000000000000_TodayMarkerShape">
            <a:extLst>
              <a:ext uri="{FF2B5EF4-FFF2-40B4-BE49-F238E27FC236}">
                <a16:creationId xmlns:a16="http://schemas.microsoft.com/office/drawing/2014/main" id="{22963FF9-FA80-4BAE-AD4C-799A59A2023C}"/>
              </a:ext>
            </a:extLst>
          </p:cNvPr>
          <p:cNvSpPr/>
          <p:nvPr>
            <p:custDataLst>
              <p:tags r:id="rId17"/>
            </p:custDataLst>
          </p:nvPr>
        </p:nvSpPr>
        <p:spPr>
          <a:xfrm>
            <a:off x="6965470" y="5843857"/>
            <a:ext cx="159105" cy="110493"/>
          </a:xfrm>
          <a:prstGeom prst="triangle">
            <a:avLst/>
          </a:prstGeom>
          <a:solidFill>
            <a:srgbClr val="FF0000"/>
          </a:solidFill>
          <a:ln w="22225" cap="rnd" cmpd="sng" algn="ctr">
            <a:noFill/>
            <a:prstDash val="solid"/>
          </a:ln>
          <a:effectLst>
            <a:outerShdw>
              <a:scrgbClr r="0" g="0" b="0">
                <a:alpha val="50000"/>
              </a:scrgbClr>
            </a:outerShdw>
          </a:effectLst>
          <a:extLst>
            <a:ext uri="{91240B29-F687-4F45-9708-019B960494DF}">
              <a14:hiddenLine xmlns:a14="http://schemas.microsoft.com/office/drawing/2010/main" w="22225" cap="rnd" cmpd="sng" algn="ctr">
                <a:solidFill>
                  <a:schemeClr val="accent1">
                    <a:shade val="50000"/>
                  </a:schemeClr>
                </a:solidFill>
                <a:prstDash val="solid"/>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TLSHAPE_TB_00000000000000000000000000000000_TodayMarkerText">
            <a:extLst>
              <a:ext uri="{FF2B5EF4-FFF2-40B4-BE49-F238E27FC236}">
                <a16:creationId xmlns:a16="http://schemas.microsoft.com/office/drawing/2014/main" id="{A090A279-F1FB-4A99-BA1F-D608167678F5}"/>
              </a:ext>
            </a:extLst>
          </p:cNvPr>
          <p:cNvSpPr txBox="1"/>
          <p:nvPr>
            <p:custDataLst>
              <p:tags r:id="rId18"/>
            </p:custDataLst>
          </p:nvPr>
        </p:nvSpPr>
        <p:spPr>
          <a:xfrm>
            <a:off x="6739616" y="5943289"/>
            <a:ext cx="512672" cy="184666"/>
          </a:xfrm>
          <a:prstGeom prst="rect">
            <a:avLst/>
          </a:prstGeom>
          <a:noFill/>
        </p:spPr>
        <p:txBody>
          <a:bodyPr vert="horz" wrap="square" lIns="0" tIns="0" rIns="0" bIns="0" rtlCol="0" anchor="ctr" anchorCtr="0">
            <a:spAutoFit/>
          </a:bodyPr>
          <a:lstStyle/>
          <a:p>
            <a:pPr algn="ctr"/>
            <a:r>
              <a:rPr lang="en-US" sz="1200" spc="-12" dirty="0">
                <a:solidFill>
                  <a:schemeClr val="dk1"/>
                </a:solidFill>
                <a:latin typeface="Calibri" panose="020F0502020204030204" pitchFamily="34" charset="0"/>
              </a:rPr>
              <a:t>Today</a:t>
            </a:r>
          </a:p>
        </p:txBody>
      </p:sp>
      <p:sp>
        <p:nvSpPr>
          <p:cNvPr id="24" name="OTLSHAPE_M_b9f40aab10864c928639c6a3af7bdce5_Shape">
            <a:extLst>
              <a:ext uri="{FF2B5EF4-FFF2-40B4-BE49-F238E27FC236}">
                <a16:creationId xmlns:a16="http://schemas.microsoft.com/office/drawing/2014/main" id="{FA513228-DCF5-4537-8417-31E7C9A09328}"/>
              </a:ext>
            </a:extLst>
          </p:cNvPr>
          <p:cNvSpPr/>
          <p:nvPr>
            <p:custDataLst>
              <p:tags r:id="rId19"/>
            </p:custDataLst>
          </p:nvPr>
        </p:nvSpPr>
        <p:spPr>
          <a:xfrm rot="16200000">
            <a:off x="2489765" y="4831339"/>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TLSHAPE_M_b9f40aab10864c928639c6a3af7bdce5_Shape">
            <a:extLst>
              <a:ext uri="{FF2B5EF4-FFF2-40B4-BE49-F238E27FC236}">
                <a16:creationId xmlns:a16="http://schemas.microsoft.com/office/drawing/2014/main" id="{804FFBFE-BD8C-4FF8-A679-820C644B49BF}"/>
              </a:ext>
            </a:extLst>
          </p:cNvPr>
          <p:cNvSpPr/>
          <p:nvPr>
            <p:custDataLst>
              <p:tags r:id="rId20"/>
            </p:custDataLst>
          </p:nvPr>
        </p:nvSpPr>
        <p:spPr>
          <a:xfrm rot="16200000">
            <a:off x="3629054" y="4831340"/>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TLSHAPE_M_b9f40aab10864c928639c6a3af7bdce5_Shape">
            <a:extLst>
              <a:ext uri="{FF2B5EF4-FFF2-40B4-BE49-F238E27FC236}">
                <a16:creationId xmlns:a16="http://schemas.microsoft.com/office/drawing/2014/main" id="{D7EEA22C-7DCE-495F-9D95-0C38C3DCCA46}"/>
              </a:ext>
            </a:extLst>
          </p:cNvPr>
          <p:cNvSpPr/>
          <p:nvPr>
            <p:custDataLst>
              <p:tags r:id="rId21"/>
            </p:custDataLst>
          </p:nvPr>
        </p:nvSpPr>
        <p:spPr>
          <a:xfrm rot="16200000">
            <a:off x="3973043" y="4831340"/>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TLSHAPE_M_b9f40aab10864c928639c6a3af7bdce5_Shape">
            <a:extLst>
              <a:ext uri="{FF2B5EF4-FFF2-40B4-BE49-F238E27FC236}">
                <a16:creationId xmlns:a16="http://schemas.microsoft.com/office/drawing/2014/main" id="{9F5F318B-2141-42B9-8215-611C2EDE02A3}"/>
              </a:ext>
            </a:extLst>
          </p:cNvPr>
          <p:cNvSpPr/>
          <p:nvPr>
            <p:custDataLst>
              <p:tags r:id="rId22"/>
            </p:custDataLst>
          </p:nvPr>
        </p:nvSpPr>
        <p:spPr>
          <a:xfrm rot="16200000">
            <a:off x="5529184" y="4831340"/>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TLSHAPE_TB_00000000000000000000000000000000_TimescaleInterval3">
            <a:extLst>
              <a:ext uri="{FF2B5EF4-FFF2-40B4-BE49-F238E27FC236}">
                <a16:creationId xmlns:a16="http://schemas.microsoft.com/office/drawing/2014/main" id="{8402B6D1-46CB-47EB-8332-9403A7625B1F}"/>
              </a:ext>
            </a:extLst>
          </p:cNvPr>
          <p:cNvSpPr txBox="1"/>
          <p:nvPr>
            <p:custDataLst>
              <p:tags r:id="rId23"/>
            </p:custDataLst>
          </p:nvPr>
        </p:nvSpPr>
        <p:spPr>
          <a:xfrm>
            <a:off x="7871885" y="5534910"/>
            <a:ext cx="20691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Oct</a:t>
            </a:r>
          </a:p>
        </p:txBody>
      </p:sp>
      <p:grpSp>
        <p:nvGrpSpPr>
          <p:cNvPr id="29" name="Group 28">
            <a:extLst>
              <a:ext uri="{FF2B5EF4-FFF2-40B4-BE49-F238E27FC236}">
                <a16:creationId xmlns:a16="http://schemas.microsoft.com/office/drawing/2014/main" id="{00B2A292-84B5-4F23-A7A6-373370D9DA25}"/>
              </a:ext>
            </a:extLst>
          </p:cNvPr>
          <p:cNvGrpSpPr/>
          <p:nvPr/>
        </p:nvGrpSpPr>
        <p:grpSpPr>
          <a:xfrm>
            <a:off x="8246664" y="4779603"/>
            <a:ext cx="170655" cy="913584"/>
            <a:chOff x="5529244" y="4790597"/>
            <a:chExt cx="170655" cy="913584"/>
          </a:xfrm>
        </p:grpSpPr>
        <p:cxnSp>
          <p:nvCxnSpPr>
            <p:cNvPr id="30" name="OTLSHAPE_M_a5c3a7d3341e4c7093b116594ed027d9_Connector1">
              <a:extLst>
                <a:ext uri="{FF2B5EF4-FFF2-40B4-BE49-F238E27FC236}">
                  <a16:creationId xmlns:a16="http://schemas.microsoft.com/office/drawing/2014/main" id="{D1C71C64-CEC7-491A-A157-5569825C5680}"/>
                </a:ext>
              </a:extLst>
            </p:cNvPr>
            <p:cNvCxnSpPr>
              <a:cxnSpLocks/>
            </p:cNvCxnSpPr>
            <p:nvPr>
              <p:custDataLst>
                <p:tags r:id="rId24"/>
              </p:custDataLst>
            </p:nvPr>
          </p:nvCxnSpPr>
          <p:spPr>
            <a:xfrm>
              <a:off x="5529244" y="4853375"/>
              <a:ext cx="11110" cy="850806"/>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TLSHAPE_M_b9f40aab10864c928639c6a3af7bdce5_Shape">
              <a:extLst>
                <a:ext uri="{FF2B5EF4-FFF2-40B4-BE49-F238E27FC236}">
                  <a16:creationId xmlns:a16="http://schemas.microsoft.com/office/drawing/2014/main" id="{22619A1B-45D1-4D3A-B29E-44E1436B2D21}"/>
                </a:ext>
              </a:extLst>
            </p:cNvPr>
            <p:cNvSpPr/>
            <p:nvPr>
              <p:custDataLst>
                <p:tags r:id="rId25"/>
              </p:custDataLst>
            </p:nvPr>
          </p:nvSpPr>
          <p:spPr>
            <a:xfrm rot="16200000">
              <a:off x="5534799" y="4790597"/>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04104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CF50A7-80DD-4FA6-AC18-A0403F3EB23E}"/>
              </a:ext>
            </a:extLst>
          </p:cNvPr>
          <p:cNvSpPr>
            <a:spLocks noGrp="1"/>
          </p:cNvSpPr>
          <p:nvPr>
            <p:ph type="body" sz="quarter" idx="13"/>
          </p:nvPr>
        </p:nvSpPr>
        <p:spPr/>
        <p:txBody>
          <a:bodyPr vert="horz" lIns="70338" tIns="35169" rIns="70338" bIns="35169" rtlCol="0" anchor="t">
            <a:normAutofit fontScale="25000" lnSpcReduction="20000"/>
          </a:bodyPr>
          <a:lstStyle/>
          <a:p>
            <a:pPr marL="0" indent="0">
              <a:buNone/>
            </a:pPr>
            <a:r>
              <a:rPr lang="en-US" dirty="0"/>
              <a:t>  </a:t>
            </a:r>
          </a:p>
        </p:txBody>
      </p:sp>
      <p:sp>
        <p:nvSpPr>
          <p:cNvPr id="6" name="Content Placeholder 5">
            <a:extLst>
              <a:ext uri="{FF2B5EF4-FFF2-40B4-BE49-F238E27FC236}">
                <a16:creationId xmlns:a16="http://schemas.microsoft.com/office/drawing/2014/main" id="{D9F99862-9D75-4904-9A51-CFF0C8D88832}"/>
              </a:ext>
            </a:extLst>
          </p:cNvPr>
          <p:cNvSpPr>
            <a:spLocks noGrp="1"/>
          </p:cNvSpPr>
          <p:nvPr>
            <p:ph idx="1"/>
          </p:nvPr>
        </p:nvSpPr>
        <p:spPr/>
        <p:txBody>
          <a:bodyPr/>
          <a:lstStyle/>
          <a:p>
            <a:r>
              <a:rPr lang="en-US" sz="2000" dirty="0"/>
              <a:t>Overview</a:t>
            </a:r>
          </a:p>
          <a:p>
            <a:pPr lvl="1"/>
            <a:r>
              <a:rPr lang="en-US" dirty="0"/>
              <a:t>Existing LA County GR functionality will continue to be unchanged and  part of CalSAWS</a:t>
            </a:r>
          </a:p>
          <a:p>
            <a:pPr lvl="1"/>
            <a:r>
              <a:rPr lang="en-US" dirty="0"/>
              <a:t>Leveraging existing Consortia assets and solutions, where possible</a:t>
            </a:r>
          </a:p>
          <a:p>
            <a:pPr lvl="2"/>
            <a:r>
              <a:rPr lang="en-US" dirty="0"/>
              <a:t>Existing CalWIN rules and client correspondence</a:t>
            </a:r>
          </a:p>
          <a:p>
            <a:pPr lvl="2"/>
            <a:r>
              <a:rPr lang="en-US" dirty="0"/>
              <a:t>Existing C-IV managed GA program functionality</a:t>
            </a:r>
          </a:p>
          <a:p>
            <a:pPr lvl="1"/>
            <a:r>
              <a:rPr lang="en-US" dirty="0"/>
              <a:t>Add functionality to support existing 57 Counties GA/GR programs, including data collection, eligibility rules where appropriate, fiscal processing, periodic reporting, and employment services programs</a:t>
            </a:r>
          </a:p>
          <a:p>
            <a:endParaRPr lang="en-US" dirty="0"/>
          </a:p>
        </p:txBody>
      </p:sp>
      <p:sp>
        <p:nvSpPr>
          <p:cNvPr id="8" name="Title 1">
            <a:extLst>
              <a:ext uri="{FF2B5EF4-FFF2-40B4-BE49-F238E27FC236}">
                <a16:creationId xmlns:a16="http://schemas.microsoft.com/office/drawing/2014/main" id="{4C3845EB-E13D-4C7A-B22D-D00914B8D029}"/>
              </a:ext>
            </a:extLst>
          </p:cNvPr>
          <p:cNvSpPr>
            <a:spLocks noGrp="1"/>
          </p:cNvSpPr>
          <p:nvPr>
            <p:ph type="title"/>
          </p:nvPr>
        </p:nvSpPr>
        <p:spPr>
          <a:xfrm>
            <a:off x="292260" y="13536"/>
            <a:ext cx="8614634" cy="535392"/>
          </a:xfrm>
        </p:spPr>
        <p:txBody>
          <a:bodyPr/>
          <a:lstStyle/>
          <a:p>
            <a:r>
              <a:rPr lang="en-US" dirty="0"/>
              <a:t>Functional Design Sessions	</a:t>
            </a:r>
          </a:p>
        </p:txBody>
      </p:sp>
      <p:sp>
        <p:nvSpPr>
          <p:cNvPr id="9" name="Text Placeholder 2">
            <a:extLst>
              <a:ext uri="{FF2B5EF4-FFF2-40B4-BE49-F238E27FC236}">
                <a16:creationId xmlns:a16="http://schemas.microsoft.com/office/drawing/2014/main" id="{BA0EF739-3CEF-496C-8C6A-0E648C9D751F}"/>
              </a:ext>
            </a:extLst>
          </p:cNvPr>
          <p:cNvSpPr>
            <a:spLocks noGrp="1"/>
          </p:cNvSpPr>
          <p:nvPr>
            <p:ph type="body" sz="quarter" idx="10"/>
          </p:nvPr>
        </p:nvSpPr>
        <p:spPr>
          <a:xfrm>
            <a:off x="292100" y="537203"/>
            <a:ext cx="8615363" cy="515938"/>
          </a:xfrm>
        </p:spPr>
        <p:txBody>
          <a:bodyPr/>
          <a:lstStyle/>
          <a:p>
            <a:r>
              <a:rPr lang="en-US" dirty="0"/>
              <a:t>GA/GR</a:t>
            </a:r>
          </a:p>
        </p:txBody>
      </p:sp>
    </p:spTree>
    <p:extLst>
      <p:ext uri="{BB962C8B-B14F-4D97-AF65-F5344CB8AC3E}">
        <p14:creationId xmlns:p14="http://schemas.microsoft.com/office/powerpoint/2010/main" val="160408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8AB1-A469-439A-9647-A0B3563C6007}"/>
              </a:ext>
            </a:extLst>
          </p:cNvPr>
          <p:cNvSpPr>
            <a:spLocks noGrp="1"/>
          </p:cNvSpPr>
          <p:nvPr>
            <p:ph type="title"/>
          </p:nvPr>
        </p:nvSpPr>
        <p:spPr/>
        <p:txBody>
          <a:bodyPr/>
          <a:lstStyle/>
          <a:p>
            <a:r>
              <a:rPr lang="en-US" dirty="0"/>
              <a:t>Action Items</a:t>
            </a:r>
          </a:p>
        </p:txBody>
      </p:sp>
      <p:sp>
        <p:nvSpPr>
          <p:cNvPr id="6" name="Content Placeholder 2">
            <a:extLst>
              <a:ext uri="{FF2B5EF4-FFF2-40B4-BE49-F238E27FC236}">
                <a16:creationId xmlns:a16="http://schemas.microsoft.com/office/drawing/2014/main" id="{B78992E9-F25C-4245-8F16-A66D27300BE3}"/>
              </a:ext>
            </a:extLst>
          </p:cNvPr>
          <p:cNvSpPr>
            <a:spLocks noGrp="1"/>
          </p:cNvSpPr>
          <p:nvPr>
            <p:ph idx="1"/>
          </p:nvPr>
        </p:nvSpPr>
        <p:spPr/>
        <p:txBody>
          <a:bodyPr>
            <a:normAutofit/>
          </a:bodyPr>
          <a:lstStyle/>
          <a:p>
            <a:pPr marL="457200" indent="-457200">
              <a:buFont typeface="+mj-lt"/>
              <a:buAutoNum type="arabicPeriod" startAt="8"/>
            </a:pPr>
            <a:r>
              <a:rPr lang="en-US" sz="2000" dirty="0"/>
              <a:t>Approval and ratification of DXC Technology Services LLC Assignment, Novation and Consent Agreement contingent on approval from Alameda and receipt of the signed Assignment Agreements from Alameda, Santa Clara, San Francisco, and Yolo counties by September 30, 2019.</a:t>
            </a:r>
          </a:p>
          <a:p>
            <a:pPr marL="457200" indent="-457200">
              <a:buFont typeface="+mj-lt"/>
              <a:buAutoNum type="arabicPeriod" startAt="8"/>
            </a:pPr>
            <a:r>
              <a:rPr lang="en-US" sz="2000" dirty="0"/>
              <a:t>Approval and ratification of Infosys Public Services, Inc. Assignment, Novation and Consent Agreements contingent on approval from Alameda and receipt of the signed Assignment Agreements from Alameda and Santa Clara counties by September 30, 2019.</a:t>
            </a:r>
          </a:p>
          <a:p>
            <a:pPr marL="457200" indent="-457200">
              <a:buFont typeface="+mj-lt"/>
              <a:buAutoNum type="arabicPeriod" startAt="8"/>
            </a:pPr>
            <a:r>
              <a:rPr lang="en-US" sz="2000" dirty="0"/>
              <a:t>Approval and ratification of the California State Association of Counties Assignment, Novation and Consent Agreements contingent on approval from Alameda and receipt of the signed Assignment Agreements from Alameda, Santa Clara, San Francisco, and Yolo counties by September 30, 2019.</a:t>
            </a:r>
          </a:p>
          <a:p>
            <a:pPr marL="457200" indent="-457200">
              <a:buFont typeface="+mj-lt"/>
              <a:buAutoNum type="arabicPeriod" startAt="8"/>
            </a:pPr>
            <a:endParaRPr lang="en-US" sz="2000" dirty="0"/>
          </a:p>
          <a:p>
            <a:pPr marL="457200" indent="-457200">
              <a:buFont typeface="+mj-lt"/>
              <a:buAutoNum type="arabicPeriod" startAt="8"/>
            </a:pPr>
            <a:endParaRPr lang="en-US" sz="2000" dirty="0"/>
          </a:p>
        </p:txBody>
      </p:sp>
    </p:spTree>
    <p:extLst>
      <p:ext uri="{BB962C8B-B14F-4D97-AF65-F5344CB8AC3E}">
        <p14:creationId xmlns:p14="http://schemas.microsoft.com/office/powerpoint/2010/main" val="787129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TLSHAPE_TB_00000000000000000000000000000000_ScaleContainer">
            <a:extLst>
              <a:ext uri="{FF2B5EF4-FFF2-40B4-BE49-F238E27FC236}">
                <a16:creationId xmlns:a16="http://schemas.microsoft.com/office/drawing/2014/main" id="{E8CF2CA9-FF0F-4E83-8CCE-758A80B78442}"/>
              </a:ext>
            </a:extLst>
          </p:cNvPr>
          <p:cNvSpPr/>
          <p:nvPr>
            <p:custDataLst>
              <p:tags r:id="rId1"/>
            </p:custDataLst>
          </p:nvPr>
        </p:nvSpPr>
        <p:spPr>
          <a:xfrm>
            <a:off x="1094605" y="5356147"/>
            <a:ext cx="7289800" cy="381000"/>
          </a:xfrm>
          <a:prstGeom prst="rect">
            <a:avLst/>
          </a:prstGeom>
          <a:gradFill flip="none" rotWithShape="1">
            <a:gsLst>
              <a:gs pos="0">
                <a:srgbClr val="44546A"/>
              </a:gs>
              <a:gs pos="0">
                <a:srgbClr val="44546A"/>
              </a:gs>
            </a:gsLst>
            <a:lin ang="5400000" scaled="1"/>
            <a:tileRect/>
          </a:gradFill>
          <a:ln w="22225" cap="rnd"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2225"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APIs</a:t>
            </a:r>
          </a:p>
        </p:txBody>
      </p:sp>
      <p:sp>
        <p:nvSpPr>
          <p:cNvPr id="4" name="TextBox 3">
            <a:extLst>
              <a:ext uri="{FF2B5EF4-FFF2-40B4-BE49-F238E27FC236}">
                <a16:creationId xmlns:a16="http://schemas.microsoft.com/office/drawing/2014/main" id="{A75A6512-1C92-4312-8134-6AC02FA233E7}"/>
              </a:ext>
            </a:extLst>
          </p:cNvPr>
          <p:cNvSpPr txBox="1"/>
          <p:nvPr/>
        </p:nvSpPr>
        <p:spPr>
          <a:xfrm>
            <a:off x="531223" y="1375954"/>
            <a:ext cx="7942217" cy="2862322"/>
          </a:xfrm>
          <a:prstGeom prst="rect">
            <a:avLst/>
          </a:prstGeom>
          <a:noFill/>
        </p:spPr>
        <p:txBody>
          <a:bodyPr wrap="square" rtlCol="0">
            <a:spAutoFit/>
          </a:bodyPr>
          <a:lstStyle/>
          <a:p>
            <a:r>
              <a:rPr lang="en-US" sz="2000" dirty="0"/>
              <a:t>APIs Functional Design Sessions Completed:</a:t>
            </a:r>
          </a:p>
          <a:p>
            <a:pPr marL="285750" indent="-285750">
              <a:buFont typeface="Arial" panose="020B0604020202020204" pitchFamily="34" charset="0"/>
              <a:buChar char="•"/>
            </a:pPr>
            <a:r>
              <a:rPr lang="en-US" sz="2000" dirty="0"/>
              <a:t>July 30-August 1 in-person session</a:t>
            </a:r>
          </a:p>
          <a:p>
            <a:pPr marL="285750" indent="-285750">
              <a:buFont typeface="Arial" panose="020B0604020202020204" pitchFamily="34" charset="0"/>
              <a:buChar char="•"/>
            </a:pPr>
            <a:r>
              <a:rPr lang="en-US" sz="2000" dirty="0"/>
              <a:t>August 29 requirements validation webinar</a:t>
            </a:r>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r>
              <a:rPr lang="en-US" sz="2000" dirty="0"/>
              <a:t> </a:t>
            </a:r>
          </a:p>
        </p:txBody>
      </p:sp>
      <p:cxnSp>
        <p:nvCxnSpPr>
          <p:cNvPr id="7" name="OTLSHAPE_M_a5c3a7d3341e4c7093b116594ed027d9_Connector1">
            <a:extLst>
              <a:ext uri="{FF2B5EF4-FFF2-40B4-BE49-F238E27FC236}">
                <a16:creationId xmlns:a16="http://schemas.microsoft.com/office/drawing/2014/main" id="{5165A766-D4FF-46D7-89D5-B43AE2E87B07}"/>
              </a:ext>
            </a:extLst>
          </p:cNvPr>
          <p:cNvCxnSpPr>
            <a:cxnSpLocks/>
          </p:cNvCxnSpPr>
          <p:nvPr>
            <p:custDataLst>
              <p:tags r:id="rId2"/>
            </p:custDataLst>
          </p:nvPr>
        </p:nvCxnSpPr>
        <p:spPr>
          <a:xfrm>
            <a:off x="6236694" y="4870158"/>
            <a:ext cx="11110" cy="850806"/>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OTLSHAPE_M_75299c8fc52344d6986daacf74f34bf3_Connector1">
            <a:extLst>
              <a:ext uri="{FF2B5EF4-FFF2-40B4-BE49-F238E27FC236}">
                <a16:creationId xmlns:a16="http://schemas.microsoft.com/office/drawing/2014/main" id="{35C6A58C-3FB7-4E26-997B-AE33D626A011}"/>
              </a:ext>
            </a:extLst>
          </p:cNvPr>
          <p:cNvCxnSpPr>
            <a:cxnSpLocks/>
          </p:cNvCxnSpPr>
          <p:nvPr>
            <p:custDataLst>
              <p:tags r:id="rId3"/>
            </p:custDataLst>
          </p:nvPr>
        </p:nvCxnSpPr>
        <p:spPr>
          <a:xfrm>
            <a:off x="4778347" y="4848335"/>
            <a:ext cx="0" cy="560591"/>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TLSHAPE_TB_00000000000000000000000000000000_LeftEndCaps">
            <a:extLst>
              <a:ext uri="{FF2B5EF4-FFF2-40B4-BE49-F238E27FC236}">
                <a16:creationId xmlns:a16="http://schemas.microsoft.com/office/drawing/2014/main" id="{0A3C4A5A-1B70-4816-9430-369499B4654B}"/>
              </a:ext>
            </a:extLst>
          </p:cNvPr>
          <p:cNvSpPr txBox="1"/>
          <p:nvPr>
            <p:custDataLst>
              <p:tags r:id="rId4"/>
            </p:custDataLst>
          </p:nvPr>
        </p:nvSpPr>
        <p:spPr>
          <a:xfrm>
            <a:off x="478740" y="5488405"/>
            <a:ext cx="451662" cy="279061"/>
          </a:xfrm>
          <a:prstGeom prst="rect">
            <a:avLst/>
          </a:prstGeom>
          <a:noFill/>
        </p:spPr>
        <p:txBody>
          <a:bodyPr vert="horz" wrap="square" lIns="0" tIns="0" rIns="0" bIns="0" rtlCol="0" anchor="ctr" anchorCtr="0">
            <a:spAutoFit/>
          </a:bodyPr>
          <a:lstStyle/>
          <a:p>
            <a:pPr algn="ctr"/>
            <a:r>
              <a:rPr lang="en-US" b="1" spc="-38" dirty="0">
                <a:solidFill>
                  <a:srgbClr val="ED7D31"/>
                </a:solidFill>
                <a:latin typeface="Calibri" panose="020F0502020204030204" pitchFamily="34" charset="0"/>
              </a:rPr>
              <a:t>2019</a:t>
            </a:r>
          </a:p>
        </p:txBody>
      </p:sp>
      <p:sp>
        <p:nvSpPr>
          <p:cNvPr id="11" name="OTLSHAPE_TB_00000000000000000000000000000000_ElapsedTime">
            <a:extLst>
              <a:ext uri="{FF2B5EF4-FFF2-40B4-BE49-F238E27FC236}">
                <a16:creationId xmlns:a16="http://schemas.microsoft.com/office/drawing/2014/main" id="{AB63870C-C275-4581-9185-595EB2011C1F}"/>
              </a:ext>
            </a:extLst>
          </p:cNvPr>
          <p:cNvSpPr/>
          <p:nvPr>
            <p:custDataLst>
              <p:tags r:id="rId5"/>
            </p:custDataLst>
          </p:nvPr>
        </p:nvSpPr>
        <p:spPr>
          <a:xfrm>
            <a:off x="1094605" y="5720964"/>
            <a:ext cx="5973534" cy="93013"/>
          </a:xfrm>
          <a:prstGeom prst="rect">
            <a:avLst/>
          </a:prstGeom>
          <a:solidFill>
            <a:srgbClr val="FF0000">
              <a:alpha val="74902"/>
            </a:srgbClr>
          </a:solidFill>
          <a:ln w="22225" cap="rnd" cmpd="sng" algn="ctr">
            <a:noFill/>
            <a:prstDash val="solid"/>
          </a:ln>
          <a:effectLst/>
          <a:scene3d>
            <a:camera prst="orthographicFront"/>
            <a:lightRig rig="threePt" dir="t">
              <a:rot lat="0" lon="0" rev="0"/>
            </a:lightRig>
          </a:scene3d>
          <a:sp3d>
            <a:bevelT w="12700" h="139700"/>
          </a:sp3d>
          <a:extLst>
            <a:ext uri="{91240B29-F687-4F45-9708-019B960494DF}">
              <a14:hiddenLine xmlns:a14="http://schemas.microsoft.com/office/drawing/2010/main" w="22225"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TLSHAPE_TB_00000000000000000000000000000000_TimescaleInterval1">
            <a:extLst>
              <a:ext uri="{FF2B5EF4-FFF2-40B4-BE49-F238E27FC236}">
                <a16:creationId xmlns:a16="http://schemas.microsoft.com/office/drawing/2014/main" id="{C7E6D529-8F01-42E5-B5F6-B575B165AEEC}"/>
              </a:ext>
            </a:extLst>
          </p:cNvPr>
          <p:cNvSpPr txBox="1"/>
          <p:nvPr>
            <p:custDataLst>
              <p:tags r:id="rId6"/>
            </p:custDataLst>
          </p:nvPr>
        </p:nvSpPr>
        <p:spPr>
          <a:xfrm>
            <a:off x="1158105" y="5534909"/>
            <a:ext cx="21974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Jun</a:t>
            </a:r>
          </a:p>
        </p:txBody>
      </p:sp>
      <p:sp>
        <p:nvSpPr>
          <p:cNvPr id="13" name="OTLSHAPE_TB_00000000000000000000000000000000_TimescaleInterval2">
            <a:extLst>
              <a:ext uri="{FF2B5EF4-FFF2-40B4-BE49-F238E27FC236}">
                <a16:creationId xmlns:a16="http://schemas.microsoft.com/office/drawing/2014/main" id="{5DCC3E6E-DA99-46C8-8D26-C29FC7E8960F}"/>
              </a:ext>
            </a:extLst>
          </p:cNvPr>
          <p:cNvSpPr txBox="1"/>
          <p:nvPr>
            <p:custDataLst>
              <p:tags r:id="rId7"/>
            </p:custDataLst>
          </p:nvPr>
        </p:nvSpPr>
        <p:spPr>
          <a:xfrm>
            <a:off x="2947598" y="5534909"/>
            <a:ext cx="26815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July</a:t>
            </a:r>
          </a:p>
        </p:txBody>
      </p:sp>
      <p:sp>
        <p:nvSpPr>
          <p:cNvPr id="14" name="OTLSHAPE_TB_00000000000000000000000000000000_TimescaleInterval3">
            <a:extLst>
              <a:ext uri="{FF2B5EF4-FFF2-40B4-BE49-F238E27FC236}">
                <a16:creationId xmlns:a16="http://schemas.microsoft.com/office/drawing/2014/main" id="{2B83CB07-7E5A-4CE3-8000-4D2E76583EEF}"/>
              </a:ext>
            </a:extLst>
          </p:cNvPr>
          <p:cNvSpPr txBox="1"/>
          <p:nvPr>
            <p:custDataLst>
              <p:tags r:id="rId8"/>
            </p:custDataLst>
          </p:nvPr>
        </p:nvSpPr>
        <p:spPr>
          <a:xfrm>
            <a:off x="4796740" y="5534909"/>
            <a:ext cx="20691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Aug</a:t>
            </a:r>
          </a:p>
        </p:txBody>
      </p:sp>
      <p:sp>
        <p:nvSpPr>
          <p:cNvPr id="15" name="OTLSHAPE_TB_00000000000000000000000000000000_TimescaleInterval4">
            <a:extLst>
              <a:ext uri="{FF2B5EF4-FFF2-40B4-BE49-F238E27FC236}">
                <a16:creationId xmlns:a16="http://schemas.microsoft.com/office/drawing/2014/main" id="{023D41D6-BEAB-47A9-B362-D53E79A2E140}"/>
              </a:ext>
            </a:extLst>
          </p:cNvPr>
          <p:cNvSpPr txBox="1"/>
          <p:nvPr>
            <p:custDataLst>
              <p:tags r:id="rId9"/>
            </p:custDataLst>
          </p:nvPr>
        </p:nvSpPr>
        <p:spPr>
          <a:xfrm>
            <a:off x="6393286" y="5534909"/>
            <a:ext cx="15818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Sept</a:t>
            </a:r>
          </a:p>
        </p:txBody>
      </p:sp>
      <p:sp>
        <p:nvSpPr>
          <p:cNvPr id="17" name="OTLSHAPE_M_75299c8fc52344d6986daacf74f34bf3_Title">
            <a:extLst>
              <a:ext uri="{FF2B5EF4-FFF2-40B4-BE49-F238E27FC236}">
                <a16:creationId xmlns:a16="http://schemas.microsoft.com/office/drawing/2014/main" id="{2AC49A79-3307-4E7B-AFC2-C870BB1A8ACB}"/>
              </a:ext>
            </a:extLst>
          </p:cNvPr>
          <p:cNvSpPr txBox="1"/>
          <p:nvPr>
            <p:custDataLst>
              <p:tags r:id="rId10"/>
            </p:custDataLst>
          </p:nvPr>
        </p:nvSpPr>
        <p:spPr>
          <a:xfrm>
            <a:off x="4386829" y="4224017"/>
            <a:ext cx="786409" cy="507831"/>
          </a:xfrm>
          <a:prstGeom prst="rect">
            <a:avLst/>
          </a:prstGeom>
          <a:noFill/>
        </p:spPr>
        <p:txBody>
          <a:bodyPr vert="horz" wrap="square" lIns="0" tIns="0" rIns="0" bIns="0" rtlCol="0" anchor="ctr" anchorCtr="0">
            <a:spAutoFit/>
          </a:bodyPr>
          <a:lstStyle/>
          <a:p>
            <a:pPr algn="ctr"/>
            <a:r>
              <a:rPr lang="en-US" sz="1100" b="1" spc="-4" dirty="0">
                <a:solidFill>
                  <a:schemeClr val="dk1"/>
                </a:solidFill>
                <a:latin typeface="Calibri" panose="020F0502020204030204" pitchFamily="34" charset="0"/>
              </a:rPr>
              <a:t>Functional Design Session</a:t>
            </a:r>
          </a:p>
        </p:txBody>
      </p:sp>
      <p:sp>
        <p:nvSpPr>
          <p:cNvPr id="18" name="OTLSHAPE_M_a5c3a7d3341e4c7093b116594ed027d9_Title">
            <a:extLst>
              <a:ext uri="{FF2B5EF4-FFF2-40B4-BE49-F238E27FC236}">
                <a16:creationId xmlns:a16="http://schemas.microsoft.com/office/drawing/2014/main" id="{9C7D6BCE-536D-4EA7-A847-BC29ED6AB2F3}"/>
              </a:ext>
            </a:extLst>
          </p:cNvPr>
          <p:cNvSpPr txBox="1"/>
          <p:nvPr>
            <p:custDataLst>
              <p:tags r:id="rId11"/>
            </p:custDataLst>
          </p:nvPr>
        </p:nvSpPr>
        <p:spPr>
          <a:xfrm>
            <a:off x="5734249" y="4274325"/>
            <a:ext cx="1181100" cy="341037"/>
          </a:xfrm>
          <a:prstGeom prst="rect">
            <a:avLst/>
          </a:prstGeom>
          <a:noFill/>
        </p:spPr>
        <p:txBody>
          <a:bodyPr vert="horz" wrap="square" lIns="0" tIns="0" rIns="0" bIns="0" rtlCol="0" anchor="ctr" anchorCtr="0">
            <a:noAutofit/>
          </a:bodyPr>
          <a:lstStyle/>
          <a:p>
            <a:pPr algn="ctr"/>
            <a:r>
              <a:rPr lang="en-US" sz="1100" b="1" spc="-4" dirty="0">
                <a:solidFill>
                  <a:schemeClr val="dk1"/>
                </a:solidFill>
                <a:latin typeface="Calibri" panose="020F0502020204030204" pitchFamily="34" charset="0"/>
              </a:rPr>
              <a:t>Confirm Requirements </a:t>
            </a:r>
          </a:p>
          <a:p>
            <a:pPr algn="ctr"/>
            <a:r>
              <a:rPr lang="en-US" sz="1100" b="1" spc="-4" dirty="0">
                <a:solidFill>
                  <a:schemeClr val="dk1"/>
                </a:solidFill>
                <a:latin typeface="Calibri" panose="020F0502020204030204" pitchFamily="34" charset="0"/>
              </a:rPr>
              <a:t>with Group </a:t>
            </a:r>
          </a:p>
        </p:txBody>
      </p:sp>
      <p:sp>
        <p:nvSpPr>
          <p:cNvPr id="20" name="OTLSHAPE_M_0a0f6a87e34842dd8454b081a5de253d_Title">
            <a:extLst>
              <a:ext uri="{FF2B5EF4-FFF2-40B4-BE49-F238E27FC236}">
                <a16:creationId xmlns:a16="http://schemas.microsoft.com/office/drawing/2014/main" id="{C1B83D1D-AFA8-4B5D-9868-7BA4E6B94246}"/>
              </a:ext>
            </a:extLst>
          </p:cNvPr>
          <p:cNvSpPr txBox="1"/>
          <p:nvPr>
            <p:custDataLst>
              <p:tags r:id="rId12"/>
            </p:custDataLst>
          </p:nvPr>
        </p:nvSpPr>
        <p:spPr>
          <a:xfrm>
            <a:off x="7460255" y="4198055"/>
            <a:ext cx="786409" cy="677108"/>
          </a:xfrm>
          <a:prstGeom prst="rect">
            <a:avLst/>
          </a:prstGeom>
          <a:noFill/>
        </p:spPr>
        <p:txBody>
          <a:bodyPr vert="horz" wrap="square" lIns="0" tIns="0" rIns="0" bIns="0" rtlCol="0" anchor="ctr" anchorCtr="0">
            <a:spAutoFit/>
          </a:bodyPr>
          <a:lstStyle/>
          <a:p>
            <a:pPr algn="ctr"/>
            <a:r>
              <a:rPr lang="en-US" sz="1100" b="1" dirty="0">
                <a:solidFill>
                  <a:schemeClr val="dk1"/>
                </a:solidFill>
                <a:latin typeface="Calibri" panose="020F0502020204030204" pitchFamily="34" charset="0"/>
              </a:rPr>
              <a:t>Complete Scope of Work / Estimate</a:t>
            </a:r>
          </a:p>
        </p:txBody>
      </p:sp>
      <p:sp>
        <p:nvSpPr>
          <p:cNvPr id="22" name="OTLSHAPE_TB_00000000000000000000000000000000_TodayMarkerShape">
            <a:extLst>
              <a:ext uri="{FF2B5EF4-FFF2-40B4-BE49-F238E27FC236}">
                <a16:creationId xmlns:a16="http://schemas.microsoft.com/office/drawing/2014/main" id="{22963FF9-FA80-4BAE-AD4C-799A59A2023C}"/>
              </a:ext>
            </a:extLst>
          </p:cNvPr>
          <p:cNvSpPr/>
          <p:nvPr>
            <p:custDataLst>
              <p:tags r:id="rId13"/>
            </p:custDataLst>
          </p:nvPr>
        </p:nvSpPr>
        <p:spPr>
          <a:xfrm>
            <a:off x="6965470" y="5843857"/>
            <a:ext cx="159105" cy="110493"/>
          </a:xfrm>
          <a:prstGeom prst="triangle">
            <a:avLst/>
          </a:prstGeom>
          <a:solidFill>
            <a:srgbClr val="FF0000"/>
          </a:solidFill>
          <a:ln w="22225" cap="rnd" cmpd="sng" algn="ctr">
            <a:noFill/>
            <a:prstDash val="solid"/>
          </a:ln>
          <a:effectLst>
            <a:outerShdw>
              <a:scrgbClr r="0" g="0" b="0">
                <a:alpha val="50000"/>
              </a:scrgbClr>
            </a:outerShdw>
          </a:effectLst>
          <a:extLst>
            <a:ext uri="{91240B29-F687-4F45-9708-019B960494DF}">
              <a14:hiddenLine xmlns:a14="http://schemas.microsoft.com/office/drawing/2010/main" w="22225" cap="rnd" cmpd="sng" algn="ctr">
                <a:solidFill>
                  <a:schemeClr val="accent1">
                    <a:shade val="50000"/>
                  </a:schemeClr>
                </a:solidFill>
                <a:prstDash val="solid"/>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TLSHAPE_TB_00000000000000000000000000000000_TodayMarkerText">
            <a:extLst>
              <a:ext uri="{FF2B5EF4-FFF2-40B4-BE49-F238E27FC236}">
                <a16:creationId xmlns:a16="http://schemas.microsoft.com/office/drawing/2014/main" id="{A090A279-F1FB-4A99-BA1F-D608167678F5}"/>
              </a:ext>
            </a:extLst>
          </p:cNvPr>
          <p:cNvSpPr txBox="1"/>
          <p:nvPr>
            <p:custDataLst>
              <p:tags r:id="rId14"/>
            </p:custDataLst>
          </p:nvPr>
        </p:nvSpPr>
        <p:spPr>
          <a:xfrm>
            <a:off x="6739616" y="5943289"/>
            <a:ext cx="512672" cy="184666"/>
          </a:xfrm>
          <a:prstGeom prst="rect">
            <a:avLst/>
          </a:prstGeom>
          <a:noFill/>
        </p:spPr>
        <p:txBody>
          <a:bodyPr vert="horz" wrap="square" lIns="0" tIns="0" rIns="0" bIns="0" rtlCol="0" anchor="ctr" anchorCtr="0">
            <a:spAutoFit/>
          </a:bodyPr>
          <a:lstStyle/>
          <a:p>
            <a:pPr algn="ctr"/>
            <a:r>
              <a:rPr lang="en-US" sz="1200" spc="-12" dirty="0">
                <a:solidFill>
                  <a:schemeClr val="dk1"/>
                </a:solidFill>
                <a:latin typeface="Calibri" panose="020F0502020204030204" pitchFamily="34" charset="0"/>
              </a:rPr>
              <a:t>Today</a:t>
            </a:r>
          </a:p>
        </p:txBody>
      </p:sp>
      <p:sp>
        <p:nvSpPr>
          <p:cNvPr id="25" name="OTLSHAPE_M_b9f40aab10864c928639c6a3af7bdce5_Shape">
            <a:extLst>
              <a:ext uri="{FF2B5EF4-FFF2-40B4-BE49-F238E27FC236}">
                <a16:creationId xmlns:a16="http://schemas.microsoft.com/office/drawing/2014/main" id="{804FFBFE-BD8C-4FF8-A679-820C644B49BF}"/>
              </a:ext>
            </a:extLst>
          </p:cNvPr>
          <p:cNvSpPr/>
          <p:nvPr>
            <p:custDataLst>
              <p:tags r:id="rId15"/>
            </p:custDataLst>
          </p:nvPr>
        </p:nvSpPr>
        <p:spPr>
          <a:xfrm rot="16200000">
            <a:off x="4778347" y="4831340"/>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TLSHAPE_M_b9f40aab10864c928639c6a3af7bdce5_Shape">
            <a:extLst>
              <a:ext uri="{FF2B5EF4-FFF2-40B4-BE49-F238E27FC236}">
                <a16:creationId xmlns:a16="http://schemas.microsoft.com/office/drawing/2014/main" id="{9F5F318B-2141-42B9-8215-611C2EDE02A3}"/>
              </a:ext>
            </a:extLst>
          </p:cNvPr>
          <p:cNvSpPr/>
          <p:nvPr>
            <p:custDataLst>
              <p:tags r:id="rId16"/>
            </p:custDataLst>
          </p:nvPr>
        </p:nvSpPr>
        <p:spPr>
          <a:xfrm rot="16200000">
            <a:off x="6242249" y="4831340"/>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TLSHAPE_TB_00000000000000000000000000000000_TimescaleInterval3">
            <a:extLst>
              <a:ext uri="{FF2B5EF4-FFF2-40B4-BE49-F238E27FC236}">
                <a16:creationId xmlns:a16="http://schemas.microsoft.com/office/drawing/2014/main" id="{8402B6D1-46CB-47EB-8332-9403A7625B1F}"/>
              </a:ext>
            </a:extLst>
          </p:cNvPr>
          <p:cNvSpPr txBox="1"/>
          <p:nvPr>
            <p:custDataLst>
              <p:tags r:id="rId17"/>
            </p:custDataLst>
          </p:nvPr>
        </p:nvSpPr>
        <p:spPr>
          <a:xfrm>
            <a:off x="7871885" y="5534910"/>
            <a:ext cx="20691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Oct</a:t>
            </a:r>
          </a:p>
        </p:txBody>
      </p:sp>
      <p:grpSp>
        <p:nvGrpSpPr>
          <p:cNvPr id="29" name="Group 28">
            <a:extLst>
              <a:ext uri="{FF2B5EF4-FFF2-40B4-BE49-F238E27FC236}">
                <a16:creationId xmlns:a16="http://schemas.microsoft.com/office/drawing/2014/main" id="{00B2A292-84B5-4F23-A7A6-373370D9DA25}"/>
              </a:ext>
            </a:extLst>
          </p:cNvPr>
          <p:cNvGrpSpPr/>
          <p:nvPr/>
        </p:nvGrpSpPr>
        <p:grpSpPr>
          <a:xfrm>
            <a:off x="8246664" y="4779603"/>
            <a:ext cx="170655" cy="913584"/>
            <a:chOff x="5529244" y="4790597"/>
            <a:chExt cx="170655" cy="913584"/>
          </a:xfrm>
        </p:grpSpPr>
        <p:cxnSp>
          <p:nvCxnSpPr>
            <p:cNvPr id="30" name="OTLSHAPE_M_a5c3a7d3341e4c7093b116594ed027d9_Connector1">
              <a:extLst>
                <a:ext uri="{FF2B5EF4-FFF2-40B4-BE49-F238E27FC236}">
                  <a16:creationId xmlns:a16="http://schemas.microsoft.com/office/drawing/2014/main" id="{D1C71C64-CEC7-491A-A157-5569825C5680}"/>
                </a:ext>
              </a:extLst>
            </p:cNvPr>
            <p:cNvCxnSpPr>
              <a:cxnSpLocks/>
            </p:cNvCxnSpPr>
            <p:nvPr>
              <p:custDataLst>
                <p:tags r:id="rId18"/>
              </p:custDataLst>
            </p:nvPr>
          </p:nvCxnSpPr>
          <p:spPr>
            <a:xfrm>
              <a:off x="5529244" y="4853375"/>
              <a:ext cx="11110" cy="850806"/>
            </a:xfrm>
            <a:prstGeom prst="line">
              <a:avLst/>
            </a:prstGeom>
            <a:ln w="9525" cap="rnd"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TLSHAPE_M_b9f40aab10864c928639c6a3af7bdce5_Shape">
              <a:extLst>
                <a:ext uri="{FF2B5EF4-FFF2-40B4-BE49-F238E27FC236}">
                  <a16:creationId xmlns:a16="http://schemas.microsoft.com/office/drawing/2014/main" id="{22619A1B-45D1-4D3A-B29E-44E1436B2D21}"/>
                </a:ext>
              </a:extLst>
            </p:cNvPr>
            <p:cNvSpPr/>
            <p:nvPr>
              <p:custDataLst>
                <p:tags r:id="rId19"/>
              </p:custDataLst>
            </p:nvPr>
          </p:nvSpPr>
          <p:spPr>
            <a:xfrm rot="16200000">
              <a:off x="5534799" y="4790597"/>
              <a:ext cx="165100" cy="165100"/>
            </a:xfrm>
            <a:prstGeom prst="flowChartMerge">
              <a:avLst/>
            </a:prstGeom>
            <a:solidFill>
              <a:srgbClr val="B20E12"/>
            </a:solidFill>
            <a:ln w="22225" cap="rnd" cmpd="sng" algn="ctr">
              <a:noFill/>
              <a:prstDash val="solid"/>
            </a:ln>
            <a:effectLst/>
            <a:scene3d>
              <a:camera prst="orthographicFront"/>
              <a:lightRig rig="threePt" dir="t"/>
            </a:scene3d>
            <a:sp3d>
              <a:bevelT h="12700"/>
            </a:sp3d>
            <a:extLst>
              <a:ext uri="{91240B29-F687-4F45-9708-019B960494DF}">
                <a14:hiddenLine xmlns:a14="http://schemas.microsoft.com/office/drawing/2010/main" w="22225" cap="rnd"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164688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APIs</a:t>
            </a:r>
          </a:p>
        </p:txBody>
      </p:sp>
      <p:sp>
        <p:nvSpPr>
          <p:cNvPr id="4" name="TextBox 3">
            <a:extLst>
              <a:ext uri="{FF2B5EF4-FFF2-40B4-BE49-F238E27FC236}">
                <a16:creationId xmlns:a16="http://schemas.microsoft.com/office/drawing/2014/main" id="{A75A6512-1C92-4312-8134-6AC02FA233E7}"/>
              </a:ext>
            </a:extLst>
          </p:cNvPr>
          <p:cNvSpPr txBox="1"/>
          <p:nvPr/>
        </p:nvSpPr>
        <p:spPr>
          <a:xfrm>
            <a:off x="531223" y="1375954"/>
            <a:ext cx="7942217" cy="6647974"/>
          </a:xfrm>
          <a:prstGeom prst="rect">
            <a:avLst/>
          </a:prstGeom>
          <a:noFill/>
        </p:spPr>
        <p:txBody>
          <a:bodyPr wrap="square" rtlCol="0">
            <a:spAutoFit/>
          </a:bodyPr>
          <a:lstStyle/>
          <a:p>
            <a:pPr marL="285750" indent="-285750">
              <a:buFont typeface="Arial" panose="020B0604020202020204" pitchFamily="34" charset="0"/>
              <a:buChar char="•"/>
            </a:pPr>
            <a:r>
              <a:rPr lang="en-US" dirty="0"/>
              <a:t>Long Term Goal is to provide access to CalSAWS data via APIs  </a:t>
            </a:r>
          </a:p>
          <a:p>
            <a:pPr marL="285750" indent="-285750">
              <a:buFont typeface="Arial" panose="020B0604020202020204" pitchFamily="34" charset="0"/>
              <a:buChar char="•"/>
            </a:pPr>
            <a:r>
              <a:rPr lang="en-US" dirty="0"/>
              <a:t>Full integration of the APIs will be a phased approach</a:t>
            </a:r>
          </a:p>
          <a:p>
            <a:pPr marL="285750" indent="-285750">
              <a:buFont typeface="Arial" panose="020B0604020202020204" pitchFamily="34" charset="0"/>
              <a:buChar char="•"/>
            </a:pPr>
            <a:r>
              <a:rPr lang="en-US" dirty="0"/>
              <a:t>Initial Data Access will be provided via APIs for targeted needs and supplemented with the EDR solution</a:t>
            </a:r>
          </a:p>
          <a:p>
            <a:pPr marL="285750" indent="-285750">
              <a:buFont typeface="Arial" panose="020B0604020202020204" pitchFamily="34" charset="0"/>
              <a:buChar char="•"/>
            </a:pPr>
            <a:r>
              <a:rPr lang="en-US" dirty="0"/>
              <a:t>Initial API implementation will focus on near real-time needs for:</a:t>
            </a:r>
          </a:p>
          <a:p>
            <a:pPr marL="742950" lvl="1" indent="-285750">
              <a:buFont typeface="Arial" panose="020B0604020202020204" pitchFamily="34" charset="0"/>
              <a:buChar char="•"/>
            </a:pPr>
            <a:r>
              <a:rPr lang="en-US" dirty="0"/>
              <a:t>Lobby Management</a:t>
            </a:r>
          </a:p>
          <a:p>
            <a:pPr marL="742950" lvl="1" indent="-285750">
              <a:buFont typeface="Arial" panose="020B0604020202020204" pitchFamily="34" charset="0"/>
              <a:buChar char="•"/>
            </a:pPr>
            <a:r>
              <a:rPr lang="en-US" dirty="0"/>
              <a:t>Appointments</a:t>
            </a:r>
          </a:p>
          <a:p>
            <a:pPr marL="742950" lvl="1" indent="-285750">
              <a:buFont typeface="Arial" panose="020B0604020202020204" pitchFamily="34" charset="0"/>
              <a:buChar char="•"/>
            </a:pPr>
            <a:r>
              <a:rPr lang="en-US" dirty="0"/>
              <a:t>Worker Schedule</a:t>
            </a:r>
          </a:p>
          <a:p>
            <a:pPr marL="742950" lvl="1" indent="-285750">
              <a:buFont typeface="Arial" panose="020B0604020202020204" pitchFamily="34" charset="0"/>
              <a:buChar char="•"/>
            </a:pPr>
            <a:r>
              <a:rPr lang="en-US" dirty="0"/>
              <a:t>Employment Services</a:t>
            </a:r>
          </a:p>
          <a:p>
            <a:pPr marL="742950" lvl="1" indent="-285750">
              <a:buFont typeface="Arial" panose="020B0604020202020204" pitchFamily="34" charset="0"/>
              <a:buChar char="•"/>
            </a:pPr>
            <a:r>
              <a:rPr lang="en-US" dirty="0"/>
              <a:t>Program and Person Information</a:t>
            </a:r>
          </a:p>
          <a:p>
            <a:pPr marL="742950" lvl="1" indent="-285750">
              <a:buFont typeface="Arial" panose="020B0604020202020204" pitchFamily="34" charset="0"/>
              <a:buChar char="•"/>
            </a:pPr>
            <a:r>
              <a:rPr lang="en-US" dirty="0"/>
              <a:t>Other needs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EDR is a copy of the production schema that is refreshed on a nightly basis and made available within the CalSAWS cloud infrastructure</a:t>
            </a:r>
          </a:p>
          <a:p>
            <a:pPr marL="285750" indent="-285750">
              <a:buFont typeface="Arial" panose="020B0604020202020204" pitchFamily="34" charset="0"/>
              <a:buChar char="•"/>
            </a:pPr>
            <a:r>
              <a:rPr lang="en-US" dirty="0"/>
              <a:t>Counties will continue to be provided access to read-only schemas for ad-hoc reporting</a:t>
            </a:r>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r>
              <a:rPr lang="en-US" sz="2000" dirty="0"/>
              <a:t> </a:t>
            </a:r>
          </a:p>
        </p:txBody>
      </p:sp>
      <p:sp>
        <p:nvSpPr>
          <p:cNvPr id="12" name="OTLSHAPE_TB_00000000000000000000000000000000_TimescaleInterval1">
            <a:extLst>
              <a:ext uri="{FF2B5EF4-FFF2-40B4-BE49-F238E27FC236}">
                <a16:creationId xmlns:a16="http://schemas.microsoft.com/office/drawing/2014/main" id="{C7E6D529-8F01-42E5-B5F6-B575B165AEEC}"/>
              </a:ext>
            </a:extLst>
          </p:cNvPr>
          <p:cNvSpPr txBox="1"/>
          <p:nvPr>
            <p:custDataLst>
              <p:tags r:id="rId1"/>
            </p:custDataLst>
          </p:nvPr>
        </p:nvSpPr>
        <p:spPr>
          <a:xfrm>
            <a:off x="1158105" y="5534909"/>
            <a:ext cx="21974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Jun</a:t>
            </a:r>
          </a:p>
        </p:txBody>
      </p:sp>
      <p:sp>
        <p:nvSpPr>
          <p:cNvPr id="13" name="OTLSHAPE_TB_00000000000000000000000000000000_TimescaleInterval2">
            <a:extLst>
              <a:ext uri="{FF2B5EF4-FFF2-40B4-BE49-F238E27FC236}">
                <a16:creationId xmlns:a16="http://schemas.microsoft.com/office/drawing/2014/main" id="{5DCC3E6E-DA99-46C8-8D26-C29FC7E8960F}"/>
              </a:ext>
            </a:extLst>
          </p:cNvPr>
          <p:cNvSpPr txBox="1"/>
          <p:nvPr>
            <p:custDataLst>
              <p:tags r:id="rId2"/>
            </p:custDataLst>
          </p:nvPr>
        </p:nvSpPr>
        <p:spPr>
          <a:xfrm>
            <a:off x="2947598" y="5534909"/>
            <a:ext cx="26815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July</a:t>
            </a:r>
          </a:p>
        </p:txBody>
      </p:sp>
      <p:sp>
        <p:nvSpPr>
          <p:cNvPr id="14" name="OTLSHAPE_TB_00000000000000000000000000000000_TimescaleInterval3">
            <a:extLst>
              <a:ext uri="{FF2B5EF4-FFF2-40B4-BE49-F238E27FC236}">
                <a16:creationId xmlns:a16="http://schemas.microsoft.com/office/drawing/2014/main" id="{2B83CB07-7E5A-4CE3-8000-4D2E76583EEF}"/>
              </a:ext>
            </a:extLst>
          </p:cNvPr>
          <p:cNvSpPr txBox="1"/>
          <p:nvPr>
            <p:custDataLst>
              <p:tags r:id="rId3"/>
            </p:custDataLst>
          </p:nvPr>
        </p:nvSpPr>
        <p:spPr>
          <a:xfrm>
            <a:off x="4796740" y="5534909"/>
            <a:ext cx="20691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Aug</a:t>
            </a:r>
          </a:p>
        </p:txBody>
      </p:sp>
      <p:sp>
        <p:nvSpPr>
          <p:cNvPr id="15" name="OTLSHAPE_TB_00000000000000000000000000000000_TimescaleInterval4">
            <a:extLst>
              <a:ext uri="{FF2B5EF4-FFF2-40B4-BE49-F238E27FC236}">
                <a16:creationId xmlns:a16="http://schemas.microsoft.com/office/drawing/2014/main" id="{023D41D6-BEAB-47A9-B362-D53E79A2E140}"/>
              </a:ext>
            </a:extLst>
          </p:cNvPr>
          <p:cNvSpPr txBox="1"/>
          <p:nvPr>
            <p:custDataLst>
              <p:tags r:id="rId4"/>
            </p:custDataLst>
          </p:nvPr>
        </p:nvSpPr>
        <p:spPr>
          <a:xfrm>
            <a:off x="6393286" y="5534909"/>
            <a:ext cx="15818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Sept</a:t>
            </a:r>
          </a:p>
        </p:txBody>
      </p:sp>
      <p:sp>
        <p:nvSpPr>
          <p:cNvPr id="28" name="OTLSHAPE_TB_00000000000000000000000000000000_TimescaleInterval3">
            <a:extLst>
              <a:ext uri="{FF2B5EF4-FFF2-40B4-BE49-F238E27FC236}">
                <a16:creationId xmlns:a16="http://schemas.microsoft.com/office/drawing/2014/main" id="{8402B6D1-46CB-47EB-8332-9403A7625B1F}"/>
              </a:ext>
            </a:extLst>
          </p:cNvPr>
          <p:cNvSpPr txBox="1"/>
          <p:nvPr>
            <p:custDataLst>
              <p:tags r:id="rId5"/>
            </p:custDataLst>
          </p:nvPr>
        </p:nvSpPr>
        <p:spPr>
          <a:xfrm>
            <a:off x="7871885" y="5534910"/>
            <a:ext cx="20691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Oct</a:t>
            </a:r>
          </a:p>
        </p:txBody>
      </p:sp>
    </p:spTree>
    <p:extLst>
      <p:ext uri="{BB962C8B-B14F-4D97-AF65-F5344CB8AC3E}">
        <p14:creationId xmlns:p14="http://schemas.microsoft.com/office/powerpoint/2010/main" val="2059239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APIs</a:t>
            </a:r>
          </a:p>
        </p:txBody>
      </p:sp>
      <p:sp>
        <p:nvSpPr>
          <p:cNvPr id="4" name="TextBox 3">
            <a:extLst>
              <a:ext uri="{FF2B5EF4-FFF2-40B4-BE49-F238E27FC236}">
                <a16:creationId xmlns:a16="http://schemas.microsoft.com/office/drawing/2014/main" id="{A75A6512-1C92-4312-8134-6AC02FA233E7}"/>
              </a:ext>
            </a:extLst>
          </p:cNvPr>
          <p:cNvSpPr txBox="1"/>
          <p:nvPr/>
        </p:nvSpPr>
        <p:spPr>
          <a:xfrm>
            <a:off x="531223" y="1375954"/>
            <a:ext cx="7942217" cy="4985980"/>
          </a:xfrm>
          <a:prstGeom prst="rect">
            <a:avLst/>
          </a:prstGeom>
          <a:noFill/>
        </p:spPr>
        <p:txBody>
          <a:bodyPr wrap="square" rtlCol="0">
            <a:spAutoFit/>
          </a:bodyPr>
          <a:lstStyle/>
          <a:p>
            <a:pPr marL="285750" indent="-285750">
              <a:buFont typeface="Arial" panose="020B0604020202020204" pitchFamily="34" charset="0"/>
              <a:buChar char="•"/>
            </a:pPr>
            <a:r>
              <a:rPr lang="en-US" sz="2000" dirty="0"/>
              <a:t>APIs will provide counties access to near real-time data (based on needs) for specific needs as business domain objects or as raw data</a:t>
            </a:r>
          </a:p>
          <a:p>
            <a:pPr marL="285750" indent="-285750">
              <a:buFont typeface="Arial" panose="020B0604020202020204" pitchFamily="34" charset="0"/>
              <a:buChar char="•"/>
            </a:pPr>
            <a:r>
              <a:rPr lang="en-US" sz="2000" dirty="0"/>
              <a:t>APIs will be REST (vs SOAP or ODBC) based</a:t>
            </a:r>
          </a:p>
          <a:p>
            <a:pPr marL="285750" indent="-285750">
              <a:buFont typeface="Arial" panose="020B0604020202020204" pitchFamily="34" charset="0"/>
              <a:buChar char="•"/>
            </a:pPr>
            <a:r>
              <a:rPr lang="en-US" sz="2000" dirty="0"/>
              <a:t>APIs will be read/write depending on business need</a:t>
            </a:r>
          </a:p>
          <a:p>
            <a:pPr marL="285750" indent="-285750">
              <a:buFont typeface="Arial" panose="020B0604020202020204" pitchFamily="34" charset="0"/>
              <a:buChar char="•"/>
            </a:pPr>
            <a:r>
              <a:rPr lang="en-US" sz="2000" dirty="0"/>
              <a:t>Could Support multi-format (JSON,XML, text)</a:t>
            </a:r>
          </a:p>
          <a:p>
            <a:pPr marL="285750" indent="-285750">
              <a:buFont typeface="Arial" panose="020B0604020202020204" pitchFamily="34" charset="0"/>
              <a:buChar char="•"/>
            </a:pPr>
            <a:r>
              <a:rPr lang="en-US" sz="2000" dirty="0"/>
              <a:t>One unified API for all integrations</a:t>
            </a:r>
          </a:p>
          <a:p>
            <a:pPr marL="742950" lvl="1" indent="-285750">
              <a:buFont typeface="Arial" panose="020B0604020202020204" pitchFamily="34" charset="0"/>
              <a:buChar char="•"/>
            </a:pPr>
            <a:r>
              <a:rPr lang="en-US" sz="2000" dirty="0"/>
              <a:t>Consistent developer experience</a:t>
            </a:r>
          </a:p>
          <a:p>
            <a:pPr marL="742950" lvl="1" indent="-285750">
              <a:buFont typeface="Arial" panose="020B0604020202020204" pitchFamily="34" charset="0"/>
              <a:buChar char="•"/>
            </a:pPr>
            <a:r>
              <a:rPr lang="en-US" sz="2000" dirty="0"/>
              <a:t>Single security model</a:t>
            </a:r>
          </a:p>
          <a:p>
            <a:pPr marL="742950" lvl="1" indent="-285750">
              <a:buFont typeface="Arial" panose="020B0604020202020204" pitchFamily="34" charset="0"/>
              <a:buChar char="•"/>
            </a:pPr>
            <a:r>
              <a:rPr lang="en-US" sz="2000" dirty="0"/>
              <a:t>Single API gateway for auditing/governance</a:t>
            </a:r>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r>
              <a:rPr lang="en-US" sz="2000" dirty="0"/>
              <a:t> </a:t>
            </a:r>
          </a:p>
        </p:txBody>
      </p:sp>
      <p:sp>
        <p:nvSpPr>
          <p:cNvPr id="12" name="OTLSHAPE_TB_00000000000000000000000000000000_TimescaleInterval1">
            <a:extLst>
              <a:ext uri="{FF2B5EF4-FFF2-40B4-BE49-F238E27FC236}">
                <a16:creationId xmlns:a16="http://schemas.microsoft.com/office/drawing/2014/main" id="{C7E6D529-8F01-42E5-B5F6-B575B165AEEC}"/>
              </a:ext>
            </a:extLst>
          </p:cNvPr>
          <p:cNvSpPr txBox="1"/>
          <p:nvPr>
            <p:custDataLst>
              <p:tags r:id="rId1"/>
            </p:custDataLst>
          </p:nvPr>
        </p:nvSpPr>
        <p:spPr>
          <a:xfrm>
            <a:off x="1158105" y="5534909"/>
            <a:ext cx="21974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Jun</a:t>
            </a:r>
          </a:p>
        </p:txBody>
      </p:sp>
      <p:sp>
        <p:nvSpPr>
          <p:cNvPr id="13" name="OTLSHAPE_TB_00000000000000000000000000000000_TimescaleInterval2">
            <a:extLst>
              <a:ext uri="{FF2B5EF4-FFF2-40B4-BE49-F238E27FC236}">
                <a16:creationId xmlns:a16="http://schemas.microsoft.com/office/drawing/2014/main" id="{5DCC3E6E-DA99-46C8-8D26-C29FC7E8960F}"/>
              </a:ext>
            </a:extLst>
          </p:cNvPr>
          <p:cNvSpPr txBox="1"/>
          <p:nvPr>
            <p:custDataLst>
              <p:tags r:id="rId2"/>
            </p:custDataLst>
          </p:nvPr>
        </p:nvSpPr>
        <p:spPr>
          <a:xfrm>
            <a:off x="2947598" y="5534909"/>
            <a:ext cx="26815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July</a:t>
            </a:r>
          </a:p>
        </p:txBody>
      </p:sp>
      <p:sp>
        <p:nvSpPr>
          <p:cNvPr id="14" name="OTLSHAPE_TB_00000000000000000000000000000000_TimescaleInterval3">
            <a:extLst>
              <a:ext uri="{FF2B5EF4-FFF2-40B4-BE49-F238E27FC236}">
                <a16:creationId xmlns:a16="http://schemas.microsoft.com/office/drawing/2014/main" id="{2B83CB07-7E5A-4CE3-8000-4D2E76583EEF}"/>
              </a:ext>
            </a:extLst>
          </p:cNvPr>
          <p:cNvSpPr txBox="1"/>
          <p:nvPr>
            <p:custDataLst>
              <p:tags r:id="rId3"/>
            </p:custDataLst>
          </p:nvPr>
        </p:nvSpPr>
        <p:spPr>
          <a:xfrm>
            <a:off x="4796740" y="5534909"/>
            <a:ext cx="20691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Aug</a:t>
            </a:r>
          </a:p>
        </p:txBody>
      </p:sp>
      <p:sp>
        <p:nvSpPr>
          <p:cNvPr id="15" name="OTLSHAPE_TB_00000000000000000000000000000000_TimescaleInterval4">
            <a:extLst>
              <a:ext uri="{FF2B5EF4-FFF2-40B4-BE49-F238E27FC236}">
                <a16:creationId xmlns:a16="http://schemas.microsoft.com/office/drawing/2014/main" id="{023D41D6-BEAB-47A9-B362-D53E79A2E140}"/>
              </a:ext>
            </a:extLst>
          </p:cNvPr>
          <p:cNvSpPr txBox="1"/>
          <p:nvPr>
            <p:custDataLst>
              <p:tags r:id="rId4"/>
            </p:custDataLst>
          </p:nvPr>
        </p:nvSpPr>
        <p:spPr>
          <a:xfrm>
            <a:off x="6393286" y="5534909"/>
            <a:ext cx="15818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Sept</a:t>
            </a:r>
          </a:p>
        </p:txBody>
      </p:sp>
      <p:sp>
        <p:nvSpPr>
          <p:cNvPr id="28" name="OTLSHAPE_TB_00000000000000000000000000000000_TimescaleInterval3">
            <a:extLst>
              <a:ext uri="{FF2B5EF4-FFF2-40B4-BE49-F238E27FC236}">
                <a16:creationId xmlns:a16="http://schemas.microsoft.com/office/drawing/2014/main" id="{8402B6D1-46CB-47EB-8332-9403A7625B1F}"/>
              </a:ext>
            </a:extLst>
          </p:cNvPr>
          <p:cNvSpPr txBox="1"/>
          <p:nvPr>
            <p:custDataLst>
              <p:tags r:id="rId5"/>
            </p:custDataLst>
          </p:nvPr>
        </p:nvSpPr>
        <p:spPr>
          <a:xfrm>
            <a:off x="7871885" y="5534910"/>
            <a:ext cx="20691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Oct</a:t>
            </a:r>
          </a:p>
        </p:txBody>
      </p:sp>
    </p:spTree>
    <p:extLst>
      <p:ext uri="{BB962C8B-B14F-4D97-AF65-F5344CB8AC3E}">
        <p14:creationId xmlns:p14="http://schemas.microsoft.com/office/powerpoint/2010/main" val="37689006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CF50A7-80DD-4FA6-AC18-A0403F3EB23E}"/>
              </a:ext>
            </a:extLst>
          </p:cNvPr>
          <p:cNvSpPr>
            <a:spLocks noGrp="1"/>
          </p:cNvSpPr>
          <p:nvPr>
            <p:ph type="body" sz="quarter" idx="13"/>
          </p:nvPr>
        </p:nvSpPr>
        <p:spPr/>
        <p:txBody>
          <a:bodyPr vert="horz" lIns="70338" tIns="35169" rIns="70338" bIns="35169" rtlCol="0" anchor="t">
            <a:normAutofit fontScale="25000" lnSpcReduction="20000"/>
          </a:bodyPr>
          <a:lstStyle/>
          <a:p>
            <a:pPr marL="0" indent="0">
              <a:buNone/>
            </a:pPr>
            <a:r>
              <a:rPr lang="en-US" dirty="0"/>
              <a:t>  </a:t>
            </a:r>
          </a:p>
        </p:txBody>
      </p:sp>
      <p:sp>
        <p:nvSpPr>
          <p:cNvPr id="8" name="Title 1">
            <a:extLst>
              <a:ext uri="{FF2B5EF4-FFF2-40B4-BE49-F238E27FC236}">
                <a16:creationId xmlns:a16="http://schemas.microsoft.com/office/drawing/2014/main" id="{4C3845EB-E13D-4C7A-B22D-D00914B8D029}"/>
              </a:ext>
            </a:extLst>
          </p:cNvPr>
          <p:cNvSpPr>
            <a:spLocks noGrp="1"/>
          </p:cNvSpPr>
          <p:nvPr>
            <p:ph type="title"/>
          </p:nvPr>
        </p:nvSpPr>
        <p:spPr>
          <a:xfrm>
            <a:off x="292260" y="13536"/>
            <a:ext cx="8614634" cy="535392"/>
          </a:xfrm>
        </p:spPr>
        <p:txBody>
          <a:bodyPr/>
          <a:lstStyle/>
          <a:p>
            <a:r>
              <a:rPr lang="en-US" dirty="0"/>
              <a:t>Functional Design Sessions - Roadmap	</a:t>
            </a:r>
          </a:p>
        </p:txBody>
      </p:sp>
      <p:pic>
        <p:nvPicPr>
          <p:cNvPr id="5" name="Picture 4">
            <a:extLst>
              <a:ext uri="{FF2B5EF4-FFF2-40B4-BE49-F238E27FC236}">
                <a16:creationId xmlns:a16="http://schemas.microsoft.com/office/drawing/2014/main" id="{DD09CE58-ACDC-4DF6-9C7B-E901F8CAA16D}"/>
              </a:ext>
            </a:extLst>
          </p:cNvPr>
          <p:cNvPicPr>
            <a:picLocks noChangeAspect="1"/>
          </p:cNvPicPr>
          <p:nvPr/>
        </p:nvPicPr>
        <p:blipFill>
          <a:blip r:embed="rId2"/>
          <a:stretch>
            <a:fillRect/>
          </a:stretch>
        </p:blipFill>
        <p:spPr>
          <a:xfrm>
            <a:off x="737162" y="548928"/>
            <a:ext cx="7192491" cy="6266807"/>
          </a:xfrm>
          <a:prstGeom prst="rect">
            <a:avLst/>
          </a:prstGeom>
        </p:spPr>
      </p:pic>
    </p:spTree>
    <p:extLst>
      <p:ext uri="{BB962C8B-B14F-4D97-AF65-F5344CB8AC3E}">
        <p14:creationId xmlns:p14="http://schemas.microsoft.com/office/powerpoint/2010/main" val="3793780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EBA432-D3A3-4976-A646-13C3E184F715}"/>
              </a:ext>
            </a:extLst>
          </p:cNvPr>
          <p:cNvSpPr>
            <a:spLocks noGrp="1"/>
          </p:cNvSpPr>
          <p:nvPr>
            <p:ph type="body" sz="quarter" idx="12"/>
          </p:nvPr>
        </p:nvSpPr>
        <p:spPr>
          <a:xfrm>
            <a:off x="2673553" y="3222988"/>
            <a:ext cx="5167857" cy="1832253"/>
          </a:xfrm>
        </p:spPr>
        <p:txBody>
          <a:bodyPr>
            <a:normAutofit/>
          </a:bodyPr>
          <a:lstStyle/>
          <a:p>
            <a:r>
              <a:rPr lang="en-US" b="0" dirty="0"/>
              <a:t>Procurement Update</a:t>
            </a:r>
          </a:p>
          <a:p>
            <a:pPr marL="285750" indent="-285750">
              <a:buFont typeface="Arial" panose="020B0604020202020204" pitchFamily="34" charset="0"/>
              <a:buChar char="•"/>
            </a:pPr>
            <a:r>
              <a:rPr lang="en-US" sz="1800" b="0" dirty="0"/>
              <a:t>Portal/Mobile RFP timeline</a:t>
            </a:r>
          </a:p>
          <a:p>
            <a:pPr marL="285750" indent="-285750">
              <a:buFont typeface="Arial" panose="020B0604020202020204" pitchFamily="34" charset="0"/>
              <a:buChar char="•"/>
            </a:pPr>
            <a:r>
              <a:rPr lang="en-US" sz="1800" b="0" dirty="0"/>
              <a:t>CalWIN OCM &amp; Training RFP timeline</a:t>
            </a:r>
          </a:p>
        </p:txBody>
      </p:sp>
    </p:spTree>
    <p:extLst>
      <p:ext uri="{BB962C8B-B14F-4D97-AF65-F5344CB8AC3E}">
        <p14:creationId xmlns:p14="http://schemas.microsoft.com/office/powerpoint/2010/main" val="2698311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67BCC7-105D-4883-BED9-A619C669FAF1}"/>
              </a:ext>
            </a:extLst>
          </p:cNvPr>
          <p:cNvSpPr>
            <a:spLocks noGrp="1"/>
          </p:cNvSpPr>
          <p:nvPr>
            <p:ph type="title"/>
          </p:nvPr>
        </p:nvSpPr>
        <p:spPr/>
        <p:txBody>
          <a:bodyPr/>
          <a:lstStyle/>
          <a:p>
            <a:r>
              <a:rPr lang="en-US" dirty="0"/>
              <a:t>CalSAWS Statewide Portal/Mobile Application</a:t>
            </a:r>
          </a:p>
        </p:txBody>
      </p:sp>
      <p:sp>
        <p:nvSpPr>
          <p:cNvPr id="7" name="Content Placeholder 6">
            <a:extLst>
              <a:ext uri="{FF2B5EF4-FFF2-40B4-BE49-F238E27FC236}">
                <a16:creationId xmlns:a16="http://schemas.microsoft.com/office/drawing/2014/main" id="{83C6E8FC-0C48-48FD-9D8A-E50D80A7CD17}"/>
              </a:ext>
            </a:extLst>
          </p:cNvPr>
          <p:cNvSpPr>
            <a:spLocks noGrp="1"/>
          </p:cNvSpPr>
          <p:nvPr>
            <p:ph idx="1"/>
          </p:nvPr>
        </p:nvSpPr>
        <p:spPr>
          <a:xfrm>
            <a:off x="292259" y="993226"/>
            <a:ext cx="8615204" cy="5420637"/>
          </a:xfrm>
        </p:spPr>
        <p:txBody>
          <a:bodyPr>
            <a:normAutofit fontScale="70000" lnSpcReduction="20000"/>
          </a:bodyPr>
          <a:lstStyle/>
          <a:p>
            <a:r>
              <a:rPr lang="en-US" dirty="0"/>
              <a:t>Strategy</a:t>
            </a:r>
          </a:p>
          <a:p>
            <a:pPr lvl="1">
              <a:spcAft>
                <a:spcPts val="600"/>
              </a:spcAft>
            </a:pPr>
            <a:r>
              <a:rPr lang="en-US" dirty="0"/>
              <a:t>Conduct an open procurement to acquire vendor services to develop and implement statewide portal and mobile applications</a:t>
            </a:r>
          </a:p>
          <a:p>
            <a:pPr lvl="1">
              <a:spcAft>
                <a:spcPts val="600"/>
              </a:spcAft>
            </a:pPr>
            <a:r>
              <a:rPr lang="en-US" dirty="0"/>
              <a:t>The new portal is a critical component of the overall SAWS migration</a:t>
            </a:r>
          </a:p>
          <a:p>
            <a:pPr>
              <a:spcAft>
                <a:spcPts val="600"/>
              </a:spcAft>
            </a:pPr>
            <a:r>
              <a:rPr lang="en-US" dirty="0"/>
              <a:t>Scope and Objectives</a:t>
            </a:r>
          </a:p>
          <a:p>
            <a:pPr lvl="1">
              <a:spcAft>
                <a:spcPts val="600"/>
              </a:spcAft>
            </a:pPr>
            <a:r>
              <a:rPr lang="en-US" sz="2100" dirty="0"/>
              <a:t>Achieve the policy and business outcomes in a dynamic, intuitive, user friendly manner based on a robust User Centered Design process to provide the best user experience possible within the existing policy framework.</a:t>
            </a:r>
          </a:p>
          <a:p>
            <a:pPr lvl="1">
              <a:spcAft>
                <a:spcPts val="600"/>
              </a:spcAft>
            </a:pPr>
            <a:r>
              <a:rPr lang="en-US" sz="2100" dirty="0"/>
              <a:t>Engage stakeholders, advocates and clients in the design, development and test tasks through the UCD and test processes.</a:t>
            </a:r>
          </a:p>
          <a:p>
            <a:pPr lvl="1">
              <a:spcAft>
                <a:spcPts val="600"/>
              </a:spcAft>
            </a:pPr>
            <a:r>
              <a:rPr lang="en-US" dirty="0"/>
              <a:t>Enhance the user interface and quality of the user experience to improve program outcomes; capture, analyze and apply data about how all users are interacting with the system with the goal of continuous improvement.</a:t>
            </a:r>
          </a:p>
          <a:p>
            <a:pPr lvl="1">
              <a:spcAft>
                <a:spcPts val="600"/>
              </a:spcAft>
            </a:pPr>
            <a:r>
              <a:rPr lang="en-US" dirty="0"/>
              <a:t>Leverage existing SAWS Portal/Mobile and </a:t>
            </a:r>
            <a:r>
              <a:rPr lang="en-US" dirty="0" err="1"/>
              <a:t>CalHEERS</a:t>
            </a:r>
            <a:r>
              <a:rPr lang="en-US" dirty="0"/>
              <a:t> applications/ architectures to develop an updated Portal/Mobile solution. </a:t>
            </a:r>
          </a:p>
          <a:p>
            <a:pPr lvl="1">
              <a:spcAft>
                <a:spcPts val="600"/>
              </a:spcAft>
            </a:pPr>
            <a:r>
              <a:rPr lang="en-US" sz="2100" dirty="0"/>
              <a:t>At a minimum, experience no loss of functionality of the existing baseline portal/mobile applications in use today.</a:t>
            </a:r>
          </a:p>
          <a:p>
            <a:pPr lvl="1">
              <a:spcAft>
                <a:spcPts val="600"/>
              </a:spcAft>
            </a:pPr>
            <a:r>
              <a:rPr lang="en-US" sz="2100" dirty="0"/>
              <a:t>Establish a framework to streamline maintenance through configurability, expedite implementation of future changes and facilitate future program, practice and technology innovation.</a:t>
            </a:r>
          </a:p>
          <a:p>
            <a:pPr lvl="1">
              <a:spcAft>
                <a:spcPts val="600"/>
              </a:spcAft>
            </a:pPr>
            <a:r>
              <a:rPr lang="en-US" dirty="0"/>
              <a:t>Multiple RFP and requirements reviews during July, August and September.</a:t>
            </a:r>
          </a:p>
          <a:p>
            <a:pPr lvl="1"/>
            <a:endParaRPr lang="en-US" dirty="0"/>
          </a:p>
          <a:p>
            <a:endParaRPr lang="en-US" dirty="0"/>
          </a:p>
          <a:p>
            <a:endParaRPr lang="en-US" dirty="0"/>
          </a:p>
        </p:txBody>
      </p:sp>
      <p:sp>
        <p:nvSpPr>
          <p:cNvPr id="8" name="Text Placeholder 7">
            <a:extLst>
              <a:ext uri="{FF2B5EF4-FFF2-40B4-BE49-F238E27FC236}">
                <a16:creationId xmlns:a16="http://schemas.microsoft.com/office/drawing/2014/main" id="{D50D0E2A-9BB7-480F-9AA7-B4D0DE378FAC}"/>
              </a:ext>
            </a:extLst>
          </p:cNvPr>
          <p:cNvSpPr>
            <a:spLocks noGrp="1"/>
          </p:cNvSpPr>
          <p:nvPr>
            <p:ph type="body" sz="quarter" idx="10"/>
          </p:nvPr>
        </p:nvSpPr>
        <p:spPr>
          <a:xfrm>
            <a:off x="292100" y="457834"/>
            <a:ext cx="8615363" cy="515938"/>
          </a:xfrm>
        </p:spPr>
        <p:txBody>
          <a:bodyPr/>
          <a:lstStyle/>
          <a:p>
            <a:r>
              <a:rPr lang="en-US" dirty="0"/>
              <a:t>Strategy, Scope and Timeline</a:t>
            </a:r>
          </a:p>
        </p:txBody>
      </p:sp>
    </p:spTree>
    <p:extLst>
      <p:ext uri="{BB962C8B-B14F-4D97-AF65-F5344CB8AC3E}">
        <p14:creationId xmlns:p14="http://schemas.microsoft.com/office/powerpoint/2010/main" val="6413675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201F-C0B6-4B50-89D2-1272D9EA6C82}"/>
              </a:ext>
            </a:extLst>
          </p:cNvPr>
          <p:cNvSpPr>
            <a:spLocks noGrp="1"/>
          </p:cNvSpPr>
          <p:nvPr>
            <p:ph type="title"/>
          </p:nvPr>
        </p:nvSpPr>
        <p:spPr/>
        <p:txBody>
          <a:bodyPr/>
          <a:lstStyle/>
          <a:p>
            <a:r>
              <a:rPr lang="en-US" dirty="0"/>
              <a:t>CalSAWS Statewide Portal/Mobile Application</a:t>
            </a:r>
          </a:p>
        </p:txBody>
      </p:sp>
      <p:sp>
        <p:nvSpPr>
          <p:cNvPr id="4" name="Text Placeholder 3">
            <a:extLst>
              <a:ext uri="{FF2B5EF4-FFF2-40B4-BE49-F238E27FC236}">
                <a16:creationId xmlns:a16="http://schemas.microsoft.com/office/drawing/2014/main" id="{D8DCEC7A-1902-4288-B38F-C6B408458565}"/>
              </a:ext>
            </a:extLst>
          </p:cNvPr>
          <p:cNvSpPr>
            <a:spLocks noGrp="1"/>
          </p:cNvSpPr>
          <p:nvPr>
            <p:ph type="body" sz="quarter" idx="10"/>
          </p:nvPr>
        </p:nvSpPr>
        <p:spPr>
          <a:xfrm>
            <a:off x="292260" y="420267"/>
            <a:ext cx="8615363" cy="515938"/>
          </a:xfrm>
        </p:spPr>
        <p:txBody>
          <a:bodyPr/>
          <a:lstStyle/>
          <a:p>
            <a:r>
              <a:rPr lang="en-US" dirty="0"/>
              <a:t>Strategy, Scope and Timeline</a:t>
            </a:r>
          </a:p>
        </p:txBody>
      </p:sp>
      <p:sp>
        <p:nvSpPr>
          <p:cNvPr id="7" name="Content Placeholder 6">
            <a:extLst>
              <a:ext uri="{FF2B5EF4-FFF2-40B4-BE49-F238E27FC236}">
                <a16:creationId xmlns:a16="http://schemas.microsoft.com/office/drawing/2014/main" id="{B9194C66-A2F6-4AD8-BDB0-46A8856D50D2}"/>
              </a:ext>
            </a:extLst>
          </p:cNvPr>
          <p:cNvSpPr>
            <a:spLocks noGrp="1"/>
          </p:cNvSpPr>
          <p:nvPr>
            <p:ph idx="1"/>
          </p:nvPr>
        </p:nvSpPr>
        <p:spPr/>
        <p:txBody>
          <a:bodyPr/>
          <a:lstStyle/>
          <a:p>
            <a:r>
              <a:rPr lang="en-US" dirty="0"/>
              <a:t>Timeline</a:t>
            </a:r>
          </a:p>
          <a:p>
            <a:endParaRPr lang="en-US" dirty="0"/>
          </a:p>
          <a:p>
            <a:pPr marL="0" indent="0">
              <a:buNone/>
            </a:pPr>
            <a:endParaRPr lang="en-US" dirty="0"/>
          </a:p>
        </p:txBody>
      </p:sp>
      <p:graphicFrame>
        <p:nvGraphicFramePr>
          <p:cNvPr id="8" name="Table 7">
            <a:extLst>
              <a:ext uri="{FF2B5EF4-FFF2-40B4-BE49-F238E27FC236}">
                <a16:creationId xmlns:a16="http://schemas.microsoft.com/office/drawing/2014/main" id="{502FDDAA-D8A1-41D3-AE7E-38E79BCB3F52}"/>
              </a:ext>
            </a:extLst>
          </p:cNvPr>
          <p:cNvGraphicFramePr>
            <a:graphicFrameLocks noGrp="1"/>
          </p:cNvGraphicFramePr>
          <p:nvPr>
            <p:extLst/>
          </p:nvPr>
        </p:nvGraphicFramePr>
        <p:xfrm>
          <a:off x="292260" y="898869"/>
          <a:ext cx="8479600" cy="5242085"/>
        </p:xfrm>
        <a:graphic>
          <a:graphicData uri="http://schemas.openxmlformats.org/drawingml/2006/table">
            <a:tbl>
              <a:tblPr firstRow="1" bandRow="1">
                <a:tableStyleId>{B301B821-A1FF-4177-AEE7-76D212191A09}</a:tableStyleId>
              </a:tblPr>
              <a:tblGrid>
                <a:gridCol w="5534382">
                  <a:extLst>
                    <a:ext uri="{9D8B030D-6E8A-4147-A177-3AD203B41FA5}">
                      <a16:colId xmlns:a16="http://schemas.microsoft.com/office/drawing/2014/main" val="3001214374"/>
                    </a:ext>
                  </a:extLst>
                </a:gridCol>
                <a:gridCol w="2945218">
                  <a:extLst>
                    <a:ext uri="{9D8B030D-6E8A-4147-A177-3AD203B41FA5}">
                      <a16:colId xmlns:a16="http://schemas.microsoft.com/office/drawing/2014/main" val="3257421813"/>
                    </a:ext>
                  </a:extLst>
                </a:gridCol>
              </a:tblGrid>
              <a:tr h="322070">
                <a:tc>
                  <a:txBody>
                    <a:bodyPr/>
                    <a:lstStyle/>
                    <a:p>
                      <a:r>
                        <a:rPr lang="en-US" sz="1600" dirty="0"/>
                        <a:t>Procurement Event</a:t>
                      </a:r>
                      <a:endParaRPr lang="en-US" sz="1600" b="1" dirty="0"/>
                    </a:p>
                  </a:txBody>
                  <a:tcPr anchor="ctr"/>
                </a:tc>
                <a:tc>
                  <a:txBody>
                    <a:bodyPr/>
                    <a:lstStyle/>
                    <a:p>
                      <a:r>
                        <a:rPr lang="en-US" sz="1600" dirty="0"/>
                        <a:t>Date</a:t>
                      </a:r>
                      <a:endParaRPr lang="en-US" sz="1600" b="1" dirty="0"/>
                    </a:p>
                  </a:txBody>
                  <a:tcPr anchor="ctr"/>
                </a:tc>
                <a:extLst>
                  <a:ext uri="{0D108BD9-81ED-4DB2-BD59-A6C34878D82A}">
                    <a16:rowId xmlns:a16="http://schemas.microsoft.com/office/drawing/2014/main" val="3964747461"/>
                  </a:ext>
                </a:extLst>
              </a:tr>
              <a:tr h="261456">
                <a:tc>
                  <a:txBody>
                    <a:bodyPr/>
                    <a:lstStyle/>
                    <a:p>
                      <a:r>
                        <a:rPr lang="en-US" sz="1200" dirty="0"/>
                        <a:t>State RFP Review</a:t>
                      </a:r>
                      <a:endParaRPr lang="en-US" sz="1200" b="1" dirty="0"/>
                    </a:p>
                  </a:txBody>
                  <a:tcPr/>
                </a:tc>
                <a:tc>
                  <a:txBody>
                    <a:bodyPr/>
                    <a:lstStyle/>
                    <a:p>
                      <a:r>
                        <a:rPr lang="en-US" sz="1200" dirty="0"/>
                        <a:t>August 6 – 14, 2019</a:t>
                      </a:r>
                      <a:endParaRPr lang="en-US" sz="1200" b="0" dirty="0"/>
                    </a:p>
                  </a:txBody>
                  <a:tcPr/>
                </a:tc>
                <a:extLst>
                  <a:ext uri="{0D108BD9-81ED-4DB2-BD59-A6C34878D82A}">
                    <a16:rowId xmlns:a16="http://schemas.microsoft.com/office/drawing/2014/main" val="934848914"/>
                  </a:ext>
                </a:extLst>
              </a:tr>
              <a:tr h="292791">
                <a:tc>
                  <a:txBody>
                    <a:bodyPr/>
                    <a:lstStyle/>
                    <a:p>
                      <a:r>
                        <a:rPr lang="en-US" sz="1200" dirty="0"/>
                        <a:t>Update RFP Based on Reviews</a:t>
                      </a:r>
                      <a:endParaRPr lang="en-US" sz="1200" b="1" dirty="0"/>
                    </a:p>
                  </a:txBody>
                  <a:tcPr/>
                </a:tc>
                <a:tc>
                  <a:txBody>
                    <a:bodyPr/>
                    <a:lstStyle/>
                    <a:p>
                      <a:r>
                        <a:rPr lang="en-US" sz="1200" dirty="0"/>
                        <a:t>August 15 – 19, 2019</a:t>
                      </a:r>
                      <a:endParaRPr lang="en-US" sz="1200" b="0" dirty="0"/>
                    </a:p>
                  </a:txBody>
                  <a:tcPr/>
                </a:tc>
                <a:extLst>
                  <a:ext uri="{0D108BD9-81ED-4DB2-BD59-A6C34878D82A}">
                    <a16:rowId xmlns:a16="http://schemas.microsoft.com/office/drawing/2014/main" val="681248269"/>
                  </a:ext>
                </a:extLst>
              </a:tr>
              <a:tr h="292791">
                <a:tc>
                  <a:txBody>
                    <a:bodyPr/>
                    <a:lstStyle/>
                    <a:p>
                      <a:r>
                        <a:rPr lang="en-US" sz="1200" b="0" dirty="0"/>
                        <a:t>Prepare for and Conduct Follow-up Meeting with State Sponsors</a:t>
                      </a:r>
                    </a:p>
                  </a:txBody>
                  <a:tcPr/>
                </a:tc>
                <a:tc>
                  <a:txBody>
                    <a:bodyPr/>
                    <a:lstStyle/>
                    <a:p>
                      <a:r>
                        <a:rPr lang="en-US" sz="1200" b="0" dirty="0"/>
                        <a:t>August 14 – 23, 2019</a:t>
                      </a:r>
                    </a:p>
                  </a:txBody>
                  <a:tcPr/>
                </a:tc>
                <a:extLst>
                  <a:ext uri="{0D108BD9-81ED-4DB2-BD59-A6C34878D82A}">
                    <a16:rowId xmlns:a16="http://schemas.microsoft.com/office/drawing/2014/main" val="2652625136"/>
                  </a:ext>
                </a:extLst>
              </a:tr>
              <a:tr h="292791">
                <a:tc>
                  <a:txBody>
                    <a:bodyPr/>
                    <a:lstStyle/>
                    <a:p>
                      <a:r>
                        <a:rPr lang="en-US" sz="1200" b="0" dirty="0"/>
                        <a:t>Update RFP Based on meeting with State Sponsors</a:t>
                      </a:r>
                    </a:p>
                  </a:txBody>
                  <a:tcPr/>
                </a:tc>
                <a:tc>
                  <a:txBody>
                    <a:bodyPr/>
                    <a:lstStyle/>
                    <a:p>
                      <a:r>
                        <a:rPr lang="en-US" sz="1200" b="0" dirty="0"/>
                        <a:t>August 26 – September 4, 2019</a:t>
                      </a:r>
                    </a:p>
                  </a:txBody>
                  <a:tcPr/>
                </a:tc>
                <a:extLst>
                  <a:ext uri="{0D108BD9-81ED-4DB2-BD59-A6C34878D82A}">
                    <a16:rowId xmlns:a16="http://schemas.microsoft.com/office/drawing/2014/main" val="2305156358"/>
                  </a:ext>
                </a:extLst>
              </a:tr>
              <a:tr h="292791">
                <a:tc>
                  <a:txBody>
                    <a:bodyPr/>
                    <a:lstStyle/>
                    <a:p>
                      <a:r>
                        <a:rPr lang="en-US" sz="1200" b="0" dirty="0"/>
                        <a:t>Final State Sponsor Review</a:t>
                      </a:r>
                    </a:p>
                  </a:txBody>
                  <a:tcPr/>
                </a:tc>
                <a:tc>
                  <a:txBody>
                    <a:bodyPr/>
                    <a:lstStyle/>
                    <a:p>
                      <a:r>
                        <a:rPr lang="en-US" sz="1200" b="0" dirty="0"/>
                        <a:t>September 5 – 11, 2019</a:t>
                      </a:r>
                    </a:p>
                  </a:txBody>
                  <a:tcPr/>
                </a:tc>
                <a:extLst>
                  <a:ext uri="{0D108BD9-81ED-4DB2-BD59-A6C34878D82A}">
                    <a16:rowId xmlns:a16="http://schemas.microsoft.com/office/drawing/2014/main" val="2962161818"/>
                  </a:ext>
                </a:extLst>
              </a:tr>
              <a:tr h="4977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Prepare for and Conduct follow up meeting with State Sponsors and Advocate Community</a:t>
                      </a:r>
                      <a:endParaRPr lang="en-US" sz="1200" b="1" dirty="0"/>
                    </a:p>
                  </a:txBody>
                  <a:tcPr/>
                </a:tc>
                <a:tc>
                  <a:txBody>
                    <a:bodyPr/>
                    <a:lstStyle/>
                    <a:p>
                      <a:r>
                        <a:rPr lang="en-US" sz="1200" b="0" dirty="0"/>
                        <a:t>September 12 – 18, 2019</a:t>
                      </a:r>
                    </a:p>
                  </a:txBody>
                  <a:tcPr/>
                </a:tc>
                <a:extLst>
                  <a:ext uri="{0D108BD9-81ED-4DB2-BD59-A6C34878D82A}">
                    <a16:rowId xmlns:a16="http://schemas.microsoft.com/office/drawing/2014/main" val="3263556755"/>
                  </a:ext>
                </a:extLst>
              </a:tr>
              <a:tr h="292791">
                <a:tc>
                  <a:txBody>
                    <a:bodyPr/>
                    <a:lstStyle/>
                    <a:p>
                      <a:r>
                        <a:rPr lang="en-US" sz="1200" b="0" dirty="0"/>
                        <a:t>Final</a:t>
                      </a:r>
                      <a:r>
                        <a:rPr lang="en-US" sz="1200" b="0" baseline="0" dirty="0"/>
                        <a:t> Revisions to RFP Based on State and Stakeholder Feedback</a:t>
                      </a:r>
                      <a:endParaRPr lang="en-US" sz="1200" b="1" dirty="0"/>
                    </a:p>
                  </a:txBody>
                  <a:tcPr/>
                </a:tc>
                <a:tc>
                  <a:txBody>
                    <a:bodyPr/>
                    <a:lstStyle/>
                    <a:p>
                      <a:r>
                        <a:rPr lang="en-US" sz="1200" dirty="0"/>
                        <a:t>September 19 – 23, 2019</a:t>
                      </a:r>
                      <a:endParaRPr lang="en-US" sz="1200" b="0" dirty="0"/>
                    </a:p>
                  </a:txBody>
                  <a:tcPr/>
                </a:tc>
                <a:extLst>
                  <a:ext uri="{0D108BD9-81ED-4DB2-BD59-A6C34878D82A}">
                    <a16:rowId xmlns:a16="http://schemas.microsoft.com/office/drawing/2014/main" val="1895240369"/>
                  </a:ext>
                </a:extLst>
              </a:tr>
              <a:tr h="312651">
                <a:tc>
                  <a:txBody>
                    <a:bodyPr/>
                    <a:lstStyle/>
                    <a:p>
                      <a:r>
                        <a:rPr lang="en-US" sz="1200" dirty="0"/>
                        <a:t>Federal RFP Review and Approval</a:t>
                      </a:r>
                      <a:endParaRPr lang="en-US" sz="1200" b="1" dirty="0"/>
                    </a:p>
                  </a:txBody>
                  <a:tcPr/>
                </a:tc>
                <a:tc>
                  <a:txBody>
                    <a:bodyPr/>
                    <a:lstStyle/>
                    <a:p>
                      <a:r>
                        <a:rPr lang="en-US" sz="1200" dirty="0"/>
                        <a:t>September 24 – November 1, 2019</a:t>
                      </a:r>
                      <a:endParaRPr lang="en-US" sz="1200" b="0" dirty="0"/>
                    </a:p>
                  </a:txBody>
                  <a:tcPr/>
                </a:tc>
                <a:extLst>
                  <a:ext uri="{0D108BD9-81ED-4DB2-BD59-A6C34878D82A}">
                    <a16:rowId xmlns:a16="http://schemas.microsoft.com/office/drawing/2014/main" val="4192406503"/>
                  </a:ext>
                </a:extLst>
              </a:tr>
              <a:tr h="2795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Update RFP based on Federal Review &amp; Vendor Feedback </a:t>
                      </a:r>
                    </a:p>
                  </a:txBody>
                  <a:tcPr/>
                </a:tc>
                <a:tc>
                  <a:txBody>
                    <a:bodyPr/>
                    <a:lstStyle/>
                    <a:p>
                      <a:r>
                        <a:rPr lang="en-US" sz="1200" b="0" dirty="0"/>
                        <a:t>November</a:t>
                      </a:r>
                      <a:r>
                        <a:rPr lang="en-US" sz="1200" b="0" baseline="0" dirty="0"/>
                        <a:t> 4</a:t>
                      </a:r>
                      <a:r>
                        <a:rPr lang="en-US" sz="1200" b="0" dirty="0"/>
                        <a:t> –5, 2019</a:t>
                      </a:r>
                    </a:p>
                  </a:txBody>
                  <a:tcPr/>
                </a:tc>
                <a:extLst>
                  <a:ext uri="{0D108BD9-81ED-4DB2-BD59-A6C34878D82A}">
                    <a16:rowId xmlns:a16="http://schemas.microsoft.com/office/drawing/2014/main" val="125290816"/>
                  </a:ext>
                </a:extLst>
              </a:tr>
              <a:tr h="2927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Release of RFP</a:t>
                      </a:r>
                      <a:endParaRPr lang="en-US" sz="1200" b="1" dirty="0"/>
                    </a:p>
                  </a:txBody>
                  <a:tcPr/>
                </a:tc>
                <a:tc>
                  <a:txBody>
                    <a:bodyPr/>
                    <a:lstStyle/>
                    <a:p>
                      <a:r>
                        <a:rPr lang="en-US" sz="1200" b="0" dirty="0"/>
                        <a:t>November 6, 2019</a:t>
                      </a:r>
                    </a:p>
                  </a:txBody>
                  <a:tcPr/>
                </a:tc>
                <a:extLst>
                  <a:ext uri="{0D108BD9-81ED-4DB2-BD59-A6C34878D82A}">
                    <a16:rowId xmlns:a16="http://schemas.microsoft.com/office/drawing/2014/main" val="1536993082"/>
                  </a:ext>
                </a:extLst>
              </a:tr>
              <a:tr h="292791">
                <a:tc>
                  <a:txBody>
                    <a:bodyPr/>
                    <a:lstStyle/>
                    <a:p>
                      <a:r>
                        <a:rPr lang="en-US" sz="1200" dirty="0"/>
                        <a:t>Vendor Proposal Due Date</a:t>
                      </a:r>
                      <a:endParaRPr lang="en-US" sz="1200" b="1" dirty="0"/>
                    </a:p>
                  </a:txBody>
                  <a:tcPr/>
                </a:tc>
                <a:tc>
                  <a:txBody>
                    <a:bodyPr/>
                    <a:lstStyle/>
                    <a:p>
                      <a:r>
                        <a:rPr lang="en-US" sz="1200" dirty="0"/>
                        <a:t>January 22, 2020</a:t>
                      </a:r>
                      <a:endParaRPr lang="en-US" sz="1200" b="0" dirty="0"/>
                    </a:p>
                  </a:txBody>
                  <a:tcPr/>
                </a:tc>
                <a:extLst>
                  <a:ext uri="{0D108BD9-81ED-4DB2-BD59-A6C34878D82A}">
                    <a16:rowId xmlns:a16="http://schemas.microsoft.com/office/drawing/2014/main" val="1720974013"/>
                  </a:ext>
                </a:extLst>
              </a:tr>
              <a:tr h="292791">
                <a:tc>
                  <a:txBody>
                    <a:bodyPr/>
                    <a:lstStyle/>
                    <a:p>
                      <a:r>
                        <a:rPr lang="en-US" sz="1200" b="0" dirty="0"/>
                        <a:t>Evaluate Proposals and Prepare Vendor Selection Report</a:t>
                      </a:r>
                    </a:p>
                  </a:txBody>
                  <a:tcPr/>
                </a:tc>
                <a:tc>
                  <a:txBody>
                    <a:bodyPr/>
                    <a:lstStyle/>
                    <a:p>
                      <a:r>
                        <a:rPr lang="en-US" sz="1200" b="0" dirty="0"/>
                        <a:t>January 23</a:t>
                      </a:r>
                      <a:r>
                        <a:rPr lang="en-US" sz="1200" b="0" baseline="0" dirty="0"/>
                        <a:t> </a:t>
                      </a:r>
                      <a:r>
                        <a:rPr lang="en-US" sz="1200" b="0" dirty="0"/>
                        <a:t>– April 22, 2020</a:t>
                      </a:r>
                    </a:p>
                  </a:txBody>
                  <a:tcPr/>
                </a:tc>
                <a:extLst>
                  <a:ext uri="{0D108BD9-81ED-4DB2-BD59-A6C34878D82A}">
                    <a16:rowId xmlns:a16="http://schemas.microsoft.com/office/drawing/2014/main" val="4064927217"/>
                  </a:ext>
                </a:extLst>
              </a:tr>
              <a:tr h="292791">
                <a:tc>
                  <a:txBody>
                    <a:bodyPr/>
                    <a:lstStyle/>
                    <a:p>
                      <a:r>
                        <a:rPr lang="en-US" sz="1200" b="0" dirty="0"/>
                        <a:t>Contract</a:t>
                      </a:r>
                      <a:r>
                        <a:rPr lang="en-US" sz="1200" b="0" baseline="0" dirty="0"/>
                        <a:t> Negotiations</a:t>
                      </a:r>
                      <a:endParaRPr lang="en-US" sz="1200" b="0" dirty="0"/>
                    </a:p>
                  </a:txBody>
                  <a:tcPr/>
                </a:tc>
                <a:tc>
                  <a:txBody>
                    <a:bodyPr/>
                    <a:lstStyle/>
                    <a:p>
                      <a:r>
                        <a:rPr lang="en-US" sz="1200" b="0" dirty="0"/>
                        <a:t>April 27 – May 6, 2020</a:t>
                      </a:r>
                    </a:p>
                  </a:txBody>
                  <a:tcPr/>
                </a:tc>
                <a:extLst>
                  <a:ext uri="{0D108BD9-81ED-4DB2-BD59-A6C34878D82A}">
                    <a16:rowId xmlns:a16="http://schemas.microsoft.com/office/drawing/2014/main" val="476256436"/>
                  </a:ext>
                </a:extLst>
              </a:tr>
              <a:tr h="292791">
                <a:tc>
                  <a:txBody>
                    <a:bodyPr/>
                    <a:lstStyle/>
                    <a:p>
                      <a:r>
                        <a:rPr lang="en-US" sz="1200" b="0" dirty="0"/>
                        <a:t>State,</a:t>
                      </a:r>
                      <a:r>
                        <a:rPr lang="en-US" sz="1200" b="0" baseline="0" dirty="0"/>
                        <a:t> Federal and JPA BOD Approval of Agreement</a:t>
                      </a:r>
                      <a:endParaRPr lang="en-US" sz="1200" b="0" dirty="0"/>
                    </a:p>
                  </a:txBody>
                  <a:tcPr/>
                </a:tc>
                <a:tc>
                  <a:txBody>
                    <a:bodyPr/>
                    <a:lstStyle/>
                    <a:p>
                      <a:r>
                        <a:rPr lang="en-US" sz="1200" b="0" dirty="0"/>
                        <a:t>May 7 – August 7, 2020</a:t>
                      </a:r>
                    </a:p>
                  </a:txBody>
                  <a:tcPr/>
                </a:tc>
                <a:extLst>
                  <a:ext uri="{0D108BD9-81ED-4DB2-BD59-A6C34878D82A}">
                    <a16:rowId xmlns:a16="http://schemas.microsoft.com/office/drawing/2014/main" val="3224711279"/>
                  </a:ext>
                </a:extLst>
              </a:tr>
              <a:tr h="292791">
                <a:tc>
                  <a:txBody>
                    <a:bodyPr/>
                    <a:lstStyle/>
                    <a:p>
                      <a:r>
                        <a:rPr lang="en-US" sz="1200" dirty="0"/>
                        <a:t>Start Date of Statewide Portal/Mobile App Vendor</a:t>
                      </a:r>
                      <a:endParaRPr lang="en-US" sz="1200" b="1" dirty="0"/>
                    </a:p>
                  </a:txBody>
                  <a:tcPr/>
                </a:tc>
                <a:tc>
                  <a:txBody>
                    <a:bodyPr/>
                    <a:lstStyle/>
                    <a:p>
                      <a:r>
                        <a:rPr lang="en-US" sz="1200" dirty="0"/>
                        <a:t>August 10, 2020</a:t>
                      </a:r>
                      <a:endParaRPr lang="en-US" sz="1200" b="0" dirty="0"/>
                    </a:p>
                  </a:txBody>
                  <a:tcPr/>
                </a:tc>
                <a:extLst>
                  <a:ext uri="{0D108BD9-81ED-4DB2-BD59-A6C34878D82A}">
                    <a16:rowId xmlns:a16="http://schemas.microsoft.com/office/drawing/2014/main" val="766446390"/>
                  </a:ext>
                </a:extLst>
              </a:tr>
              <a:tr h="321849">
                <a:tc>
                  <a:txBody>
                    <a:bodyPr/>
                    <a:lstStyle/>
                    <a:p>
                      <a:r>
                        <a:rPr lang="en-US" sz="1200" dirty="0"/>
                        <a:t>Portal/Mobile App Cutover</a:t>
                      </a:r>
                      <a:endParaRPr lang="en-US" sz="1200" b="1" dirty="0"/>
                    </a:p>
                  </a:txBody>
                  <a:tcPr/>
                </a:tc>
                <a:tc>
                  <a:txBody>
                    <a:bodyPr/>
                    <a:lstStyle/>
                    <a:p>
                      <a:r>
                        <a:rPr lang="en-US" sz="1200" dirty="0"/>
                        <a:t>September 2021</a:t>
                      </a:r>
                      <a:endParaRPr lang="en-US" sz="1200" b="0" dirty="0"/>
                    </a:p>
                  </a:txBody>
                  <a:tcPr/>
                </a:tc>
                <a:extLst>
                  <a:ext uri="{0D108BD9-81ED-4DB2-BD59-A6C34878D82A}">
                    <a16:rowId xmlns:a16="http://schemas.microsoft.com/office/drawing/2014/main" val="1391494706"/>
                  </a:ext>
                </a:extLst>
              </a:tr>
            </a:tbl>
          </a:graphicData>
        </a:graphic>
      </p:graphicFrame>
    </p:spTree>
    <p:extLst>
      <p:ext uri="{BB962C8B-B14F-4D97-AF65-F5344CB8AC3E}">
        <p14:creationId xmlns:p14="http://schemas.microsoft.com/office/powerpoint/2010/main" val="15001812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67BCC7-105D-4883-BED9-A619C669FAF1}"/>
              </a:ext>
            </a:extLst>
          </p:cNvPr>
          <p:cNvSpPr>
            <a:spLocks noGrp="1"/>
          </p:cNvSpPr>
          <p:nvPr>
            <p:ph type="title"/>
          </p:nvPr>
        </p:nvSpPr>
        <p:spPr/>
        <p:txBody>
          <a:bodyPr/>
          <a:lstStyle/>
          <a:p>
            <a:r>
              <a:rPr lang="en-US" dirty="0"/>
              <a:t>CalWIN OCM and Training</a:t>
            </a:r>
          </a:p>
        </p:txBody>
      </p:sp>
      <p:sp>
        <p:nvSpPr>
          <p:cNvPr id="7" name="Content Placeholder 6">
            <a:extLst>
              <a:ext uri="{FF2B5EF4-FFF2-40B4-BE49-F238E27FC236}">
                <a16:creationId xmlns:a16="http://schemas.microsoft.com/office/drawing/2014/main" id="{83C6E8FC-0C48-48FD-9D8A-E50D80A7CD17}"/>
              </a:ext>
            </a:extLst>
          </p:cNvPr>
          <p:cNvSpPr>
            <a:spLocks noGrp="1"/>
          </p:cNvSpPr>
          <p:nvPr>
            <p:ph idx="1"/>
          </p:nvPr>
        </p:nvSpPr>
        <p:spPr/>
        <p:txBody>
          <a:bodyPr>
            <a:normAutofit fontScale="92500" lnSpcReduction="10000"/>
          </a:bodyPr>
          <a:lstStyle/>
          <a:p>
            <a:r>
              <a:rPr lang="en-US" dirty="0"/>
              <a:t>Strategy</a:t>
            </a:r>
          </a:p>
          <a:p>
            <a:pPr lvl="1">
              <a:spcAft>
                <a:spcPts val="600"/>
              </a:spcAft>
            </a:pPr>
            <a:r>
              <a:rPr lang="en-US" sz="1800" dirty="0"/>
              <a:t>Conduct an open procurement to acquire vendor services to provide Training, OCM and Implementation Support for the 18 CalWIN counties.</a:t>
            </a:r>
          </a:p>
          <a:p>
            <a:pPr lvl="1">
              <a:spcAft>
                <a:spcPts val="600"/>
              </a:spcAft>
            </a:pPr>
            <a:r>
              <a:rPr lang="en-US" sz="1800" dirty="0"/>
              <a:t>CalWIN to </a:t>
            </a:r>
            <a:r>
              <a:rPr lang="en-US" sz="1800" dirty="0" err="1"/>
              <a:t>CalSAWS</a:t>
            </a:r>
            <a:r>
              <a:rPr lang="en-US" sz="1800" dirty="0"/>
              <a:t> migration is expected in 6 waves beginning January 2022 and continuing through January 2023</a:t>
            </a:r>
          </a:p>
          <a:p>
            <a:pPr lvl="1">
              <a:spcAft>
                <a:spcPts val="600"/>
              </a:spcAft>
            </a:pPr>
            <a:r>
              <a:rPr lang="en-US" sz="1800" dirty="0" err="1"/>
              <a:t>CalWIN</a:t>
            </a:r>
            <a:r>
              <a:rPr lang="en-US" sz="1800" dirty="0"/>
              <a:t> to </a:t>
            </a:r>
            <a:r>
              <a:rPr lang="en-US" sz="1800" dirty="0" err="1"/>
              <a:t>CalSAWS</a:t>
            </a:r>
            <a:r>
              <a:rPr lang="en-US" sz="1800" dirty="0"/>
              <a:t> migration must address multiple combinations of ancillary systems and business processes.</a:t>
            </a:r>
          </a:p>
          <a:p>
            <a:pPr>
              <a:spcAft>
                <a:spcPts val="600"/>
              </a:spcAft>
            </a:pPr>
            <a:r>
              <a:rPr lang="en-US" dirty="0"/>
              <a:t>Scope and Objectives</a:t>
            </a:r>
          </a:p>
          <a:p>
            <a:pPr lvl="1">
              <a:spcAft>
                <a:spcPts val="600"/>
              </a:spcAft>
            </a:pPr>
            <a:r>
              <a:rPr lang="en-US" sz="1800" dirty="0"/>
              <a:t>Leverage existing </a:t>
            </a:r>
            <a:r>
              <a:rPr lang="en-US" sz="1800" dirty="0" err="1"/>
              <a:t>CalSAWS</a:t>
            </a:r>
            <a:r>
              <a:rPr lang="en-US" sz="1800" dirty="0"/>
              <a:t> materials and lessons learned to support the migration of the </a:t>
            </a:r>
            <a:r>
              <a:rPr lang="en-US" sz="1800" dirty="0" err="1"/>
              <a:t>CalWIN</a:t>
            </a:r>
            <a:r>
              <a:rPr lang="en-US" sz="1800" dirty="0"/>
              <a:t> Counties to </a:t>
            </a:r>
            <a:r>
              <a:rPr lang="en-US" sz="1800" dirty="0" err="1"/>
              <a:t>CalSAWS</a:t>
            </a:r>
            <a:r>
              <a:rPr lang="en-US" sz="1800" dirty="0"/>
              <a:t>. </a:t>
            </a:r>
          </a:p>
          <a:p>
            <a:pPr lvl="1">
              <a:spcAft>
                <a:spcPts val="600"/>
              </a:spcAft>
            </a:pPr>
            <a:r>
              <a:rPr lang="en-US" sz="1800" dirty="0"/>
              <a:t>Support the assessment of “As Is” </a:t>
            </a:r>
            <a:r>
              <a:rPr lang="en-US" sz="1800" dirty="0" err="1"/>
              <a:t>CalWIN</a:t>
            </a:r>
            <a:r>
              <a:rPr lang="en-US" sz="1800" dirty="0"/>
              <a:t> models and develop the plan to attain “To Be” model in </a:t>
            </a:r>
            <a:r>
              <a:rPr lang="en-US" sz="1800" dirty="0" err="1"/>
              <a:t>CalSAWS</a:t>
            </a:r>
            <a:r>
              <a:rPr lang="en-US" sz="1800" dirty="0"/>
              <a:t>.</a:t>
            </a:r>
          </a:p>
          <a:p>
            <a:pPr lvl="1">
              <a:spcAft>
                <a:spcPts val="600"/>
              </a:spcAft>
            </a:pPr>
            <a:r>
              <a:rPr lang="en-US" sz="1800" dirty="0"/>
              <a:t>Develop and deliver Re-engineered Business Processes, Training, OCM and Implementation Support that includes County specific Plans. </a:t>
            </a:r>
          </a:p>
          <a:p>
            <a:pPr lvl="1">
              <a:spcAft>
                <a:spcPts val="600"/>
              </a:spcAft>
            </a:pPr>
            <a:r>
              <a:rPr lang="en-US" sz="1800" dirty="0"/>
              <a:t>Include CalWIN County and State sponsor participation in RFP requirements development and reviews.</a:t>
            </a:r>
          </a:p>
          <a:p>
            <a:pPr lvl="1"/>
            <a:endParaRPr lang="en-US" dirty="0"/>
          </a:p>
          <a:p>
            <a:endParaRPr lang="en-US" dirty="0"/>
          </a:p>
          <a:p>
            <a:endParaRPr lang="en-US" dirty="0"/>
          </a:p>
        </p:txBody>
      </p:sp>
      <p:sp>
        <p:nvSpPr>
          <p:cNvPr id="8" name="Text Placeholder 7">
            <a:extLst>
              <a:ext uri="{FF2B5EF4-FFF2-40B4-BE49-F238E27FC236}">
                <a16:creationId xmlns:a16="http://schemas.microsoft.com/office/drawing/2014/main" id="{D50D0E2A-9BB7-480F-9AA7-B4D0DE378FAC}"/>
              </a:ext>
            </a:extLst>
          </p:cNvPr>
          <p:cNvSpPr>
            <a:spLocks noGrp="1"/>
          </p:cNvSpPr>
          <p:nvPr>
            <p:ph type="body" sz="quarter" idx="10"/>
          </p:nvPr>
        </p:nvSpPr>
        <p:spPr/>
        <p:txBody>
          <a:bodyPr/>
          <a:lstStyle/>
          <a:p>
            <a:r>
              <a:rPr lang="en-US" dirty="0"/>
              <a:t>Strategy, Scope and Timeline</a:t>
            </a:r>
          </a:p>
        </p:txBody>
      </p:sp>
    </p:spTree>
    <p:extLst>
      <p:ext uri="{BB962C8B-B14F-4D97-AF65-F5344CB8AC3E}">
        <p14:creationId xmlns:p14="http://schemas.microsoft.com/office/powerpoint/2010/main" val="470086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67BCC7-105D-4883-BED9-A619C669FAF1}"/>
              </a:ext>
            </a:extLst>
          </p:cNvPr>
          <p:cNvSpPr>
            <a:spLocks noGrp="1"/>
          </p:cNvSpPr>
          <p:nvPr>
            <p:ph type="title"/>
          </p:nvPr>
        </p:nvSpPr>
        <p:spPr/>
        <p:txBody>
          <a:bodyPr/>
          <a:lstStyle/>
          <a:p>
            <a:r>
              <a:rPr lang="en-US" dirty="0"/>
              <a:t>CalWIN OCM and Training</a:t>
            </a:r>
          </a:p>
        </p:txBody>
      </p:sp>
      <p:sp>
        <p:nvSpPr>
          <p:cNvPr id="7" name="Content Placeholder 6">
            <a:extLst>
              <a:ext uri="{FF2B5EF4-FFF2-40B4-BE49-F238E27FC236}">
                <a16:creationId xmlns:a16="http://schemas.microsoft.com/office/drawing/2014/main" id="{83C6E8FC-0C48-48FD-9D8A-E50D80A7CD17}"/>
              </a:ext>
            </a:extLst>
          </p:cNvPr>
          <p:cNvSpPr>
            <a:spLocks noGrp="1"/>
          </p:cNvSpPr>
          <p:nvPr>
            <p:ph idx="1"/>
          </p:nvPr>
        </p:nvSpPr>
        <p:spPr/>
        <p:txBody>
          <a:bodyPr/>
          <a:lstStyle/>
          <a:p>
            <a:r>
              <a:rPr lang="en-US" dirty="0"/>
              <a:t>Timeline</a:t>
            </a:r>
          </a:p>
          <a:p>
            <a:endParaRPr lang="en-US" dirty="0"/>
          </a:p>
          <a:p>
            <a:endParaRPr lang="en-US" dirty="0"/>
          </a:p>
          <a:p>
            <a:endParaRPr lang="en-US" dirty="0"/>
          </a:p>
        </p:txBody>
      </p:sp>
      <p:sp>
        <p:nvSpPr>
          <p:cNvPr id="8" name="Text Placeholder 7">
            <a:extLst>
              <a:ext uri="{FF2B5EF4-FFF2-40B4-BE49-F238E27FC236}">
                <a16:creationId xmlns:a16="http://schemas.microsoft.com/office/drawing/2014/main" id="{D50D0E2A-9BB7-480F-9AA7-B4D0DE378FAC}"/>
              </a:ext>
            </a:extLst>
          </p:cNvPr>
          <p:cNvSpPr>
            <a:spLocks noGrp="1"/>
          </p:cNvSpPr>
          <p:nvPr>
            <p:ph type="body" sz="quarter" idx="10"/>
          </p:nvPr>
        </p:nvSpPr>
        <p:spPr/>
        <p:txBody>
          <a:bodyPr/>
          <a:lstStyle/>
          <a:p>
            <a:r>
              <a:rPr lang="en-US" dirty="0"/>
              <a:t>Strategy, Scope and Timeline</a:t>
            </a:r>
          </a:p>
        </p:txBody>
      </p:sp>
      <p:graphicFrame>
        <p:nvGraphicFramePr>
          <p:cNvPr id="9" name="Table 8">
            <a:extLst>
              <a:ext uri="{FF2B5EF4-FFF2-40B4-BE49-F238E27FC236}">
                <a16:creationId xmlns:a16="http://schemas.microsoft.com/office/drawing/2014/main" id="{2DDD323C-CF78-4CCF-B986-C0BEC2CA742E}"/>
              </a:ext>
            </a:extLst>
          </p:cNvPr>
          <p:cNvGraphicFramePr>
            <a:graphicFrameLocks noGrp="1"/>
          </p:cNvGraphicFramePr>
          <p:nvPr>
            <p:extLst/>
          </p:nvPr>
        </p:nvGraphicFramePr>
        <p:xfrm>
          <a:off x="292260" y="1701482"/>
          <a:ext cx="8317274" cy="3801252"/>
        </p:xfrm>
        <a:graphic>
          <a:graphicData uri="http://schemas.openxmlformats.org/drawingml/2006/table">
            <a:tbl>
              <a:tblPr firstRow="1" firstCol="1" bandRow="1">
                <a:tableStyleId>{B301B821-A1FF-4177-AEE7-76D212191A09}</a:tableStyleId>
              </a:tblPr>
              <a:tblGrid>
                <a:gridCol w="5246391">
                  <a:extLst>
                    <a:ext uri="{9D8B030D-6E8A-4147-A177-3AD203B41FA5}">
                      <a16:colId xmlns:a16="http://schemas.microsoft.com/office/drawing/2014/main" val="351602782"/>
                    </a:ext>
                  </a:extLst>
                </a:gridCol>
                <a:gridCol w="3070883">
                  <a:extLst>
                    <a:ext uri="{9D8B030D-6E8A-4147-A177-3AD203B41FA5}">
                      <a16:colId xmlns:a16="http://schemas.microsoft.com/office/drawing/2014/main" val="741379151"/>
                    </a:ext>
                  </a:extLst>
                </a:gridCol>
              </a:tblGrid>
              <a:tr h="225959">
                <a:tc>
                  <a:txBody>
                    <a:bodyPr/>
                    <a:lstStyle/>
                    <a:p>
                      <a:r>
                        <a:rPr lang="en-US" sz="1600" dirty="0"/>
                        <a:t>Procurement Event</a:t>
                      </a:r>
                      <a:endParaRPr lang="en-US" sz="1600" b="1" dirty="0"/>
                    </a:p>
                  </a:txBody>
                  <a:tcPr/>
                </a:tc>
                <a:tc>
                  <a:txBody>
                    <a:bodyPr/>
                    <a:lstStyle/>
                    <a:p>
                      <a:r>
                        <a:rPr lang="en-US" sz="1600" dirty="0"/>
                        <a:t>Date</a:t>
                      </a:r>
                      <a:endParaRPr lang="en-US" sz="1600" b="1" dirty="0"/>
                    </a:p>
                  </a:txBody>
                  <a:tcPr/>
                </a:tc>
                <a:extLst>
                  <a:ext uri="{0D108BD9-81ED-4DB2-BD59-A6C34878D82A}">
                    <a16:rowId xmlns:a16="http://schemas.microsoft.com/office/drawing/2014/main" val="3752671666"/>
                  </a:ext>
                </a:extLst>
              </a:tr>
              <a:tr h="283508">
                <a:tc>
                  <a:txBody>
                    <a:bodyPr/>
                    <a:lstStyle/>
                    <a:p>
                      <a:pPr marL="0" marR="0">
                        <a:lnSpc>
                          <a:spcPct val="100000"/>
                        </a:lnSpc>
                        <a:spcBef>
                          <a:spcPts val="600"/>
                        </a:spcBef>
                        <a:spcAft>
                          <a:spcPts val="600"/>
                        </a:spcAft>
                      </a:pPr>
                      <a:r>
                        <a:rPr lang="en-US" sz="1400" b="0" dirty="0">
                          <a:effectLst/>
                        </a:rPr>
                        <a:t>County,</a:t>
                      </a:r>
                      <a:r>
                        <a:rPr lang="en-US" sz="1400" b="0" baseline="0" dirty="0">
                          <a:effectLst/>
                        </a:rPr>
                        <a:t> Consortium and State </a:t>
                      </a:r>
                      <a:r>
                        <a:rPr lang="en-US" sz="1400" b="0" dirty="0">
                          <a:effectLst/>
                        </a:rPr>
                        <a:t>Requirements Review</a:t>
                      </a:r>
                      <a:endParaRPr lang="en-US" sz="1400" b="0" dirty="0">
                        <a:effectLst/>
                        <a:latin typeface="Century Gothic" panose="020B0502020202020204" pitchFamily="34" charset="0"/>
                        <a:ea typeface="+mn-ea"/>
                        <a:cs typeface="Times New Roman" panose="02020603050405020304" pitchFamily="18" charset="0"/>
                      </a:endParaRPr>
                    </a:p>
                  </a:txBody>
                  <a:tcPr marL="67741" marR="67741" marT="0" marB="0" anchor="ctr"/>
                </a:tc>
                <a:tc>
                  <a:txBody>
                    <a:bodyPr/>
                    <a:lstStyle/>
                    <a:p>
                      <a:pPr>
                        <a:lnSpc>
                          <a:spcPct val="100000"/>
                        </a:lnSpc>
                      </a:pPr>
                      <a:r>
                        <a:rPr lang="en-US" sz="1400" dirty="0"/>
                        <a:t>August 7 – 15, 2019</a:t>
                      </a:r>
                    </a:p>
                  </a:txBody>
                  <a:tcPr marL="67741" marR="67741" marT="0" marB="0" anchor="ctr"/>
                </a:tc>
                <a:extLst>
                  <a:ext uri="{0D108BD9-81ED-4DB2-BD59-A6C34878D82A}">
                    <a16:rowId xmlns:a16="http://schemas.microsoft.com/office/drawing/2014/main" val="3795240280"/>
                  </a:ext>
                </a:extLst>
              </a:tr>
              <a:tr h="283508">
                <a:tc>
                  <a:txBody>
                    <a:bodyPr/>
                    <a:lstStyle/>
                    <a:p>
                      <a:pPr marL="0" marR="0">
                        <a:lnSpc>
                          <a:spcPct val="100000"/>
                        </a:lnSpc>
                        <a:spcBef>
                          <a:spcPts val="600"/>
                        </a:spcBef>
                        <a:spcAft>
                          <a:spcPts val="600"/>
                        </a:spcAft>
                      </a:pPr>
                      <a:r>
                        <a:rPr lang="en-US" sz="1400" b="0" dirty="0">
                          <a:effectLst/>
                        </a:rPr>
                        <a:t>Update</a:t>
                      </a:r>
                      <a:r>
                        <a:rPr lang="en-US" sz="1400" b="0" baseline="0" dirty="0">
                          <a:effectLst/>
                        </a:rPr>
                        <a:t> Requirements Based on Feedback</a:t>
                      </a:r>
                      <a:endParaRPr lang="en-US" sz="1400" b="0" dirty="0">
                        <a:effectLst/>
                        <a:latin typeface="Century Gothic" panose="020B0502020202020204" pitchFamily="34" charset="0"/>
                        <a:ea typeface="+mn-ea"/>
                        <a:cs typeface="Times New Roman" panose="02020603050405020304" pitchFamily="18" charset="0"/>
                      </a:endParaRPr>
                    </a:p>
                  </a:txBody>
                  <a:tcPr marL="67741" marR="67741" marT="0" marB="0" anchor="ctr"/>
                </a:tc>
                <a:tc>
                  <a:txBody>
                    <a:bodyPr/>
                    <a:lstStyle/>
                    <a:p>
                      <a:pPr>
                        <a:lnSpc>
                          <a:spcPct val="100000"/>
                        </a:lnSpc>
                      </a:pPr>
                      <a:r>
                        <a:rPr lang="en-US" sz="1400" dirty="0"/>
                        <a:t>August 16</a:t>
                      </a:r>
                      <a:r>
                        <a:rPr lang="en-US" sz="1400" baseline="0" dirty="0"/>
                        <a:t> – 26, 2019</a:t>
                      </a:r>
                      <a:endParaRPr lang="en-US" sz="1400" dirty="0"/>
                    </a:p>
                  </a:txBody>
                  <a:tcPr marL="67741" marR="67741" marT="0" marB="0" anchor="ctr"/>
                </a:tc>
                <a:extLst>
                  <a:ext uri="{0D108BD9-81ED-4DB2-BD59-A6C34878D82A}">
                    <a16:rowId xmlns:a16="http://schemas.microsoft.com/office/drawing/2014/main" val="1544885562"/>
                  </a:ext>
                </a:extLst>
              </a:tr>
              <a:tr h="283508">
                <a:tc>
                  <a:txBody>
                    <a:bodyPr/>
                    <a:lstStyle/>
                    <a:p>
                      <a:pPr marL="0" marR="0">
                        <a:lnSpc>
                          <a:spcPct val="100000"/>
                        </a:lnSpc>
                        <a:spcBef>
                          <a:spcPts val="600"/>
                        </a:spcBef>
                        <a:spcAft>
                          <a:spcPts val="600"/>
                        </a:spcAft>
                      </a:pPr>
                      <a:r>
                        <a:rPr lang="en-US" sz="1400" b="0" dirty="0">
                          <a:effectLst/>
                        </a:rPr>
                        <a:t>Final Review of Requirements</a:t>
                      </a:r>
                      <a:endParaRPr lang="en-US" sz="1400" b="0" dirty="0">
                        <a:effectLst/>
                        <a:latin typeface="Century Gothic" panose="020B0502020202020204" pitchFamily="34" charset="0"/>
                        <a:ea typeface="+mn-ea"/>
                        <a:cs typeface="Times New Roman" panose="02020603050405020304" pitchFamily="18" charset="0"/>
                      </a:endParaRPr>
                    </a:p>
                  </a:txBody>
                  <a:tcPr marL="67741" marR="67741" marT="0" marB="0" anchor="ctr"/>
                </a:tc>
                <a:tc>
                  <a:txBody>
                    <a:bodyPr/>
                    <a:lstStyle/>
                    <a:p>
                      <a:pPr>
                        <a:lnSpc>
                          <a:spcPct val="100000"/>
                        </a:lnSpc>
                      </a:pPr>
                      <a:r>
                        <a:rPr lang="en-US" sz="1400" dirty="0"/>
                        <a:t>August 27 – September 3, 2019</a:t>
                      </a:r>
                    </a:p>
                  </a:txBody>
                  <a:tcPr marL="67741" marR="67741" marT="0" marB="0" anchor="ctr"/>
                </a:tc>
                <a:extLst>
                  <a:ext uri="{0D108BD9-81ED-4DB2-BD59-A6C34878D82A}">
                    <a16:rowId xmlns:a16="http://schemas.microsoft.com/office/drawing/2014/main" val="3623584770"/>
                  </a:ext>
                </a:extLst>
              </a:tr>
              <a:tr h="283508">
                <a:tc>
                  <a:txBody>
                    <a:bodyPr/>
                    <a:lstStyle/>
                    <a:p>
                      <a:pPr marL="0" marR="0">
                        <a:lnSpc>
                          <a:spcPct val="100000"/>
                        </a:lnSpc>
                        <a:spcBef>
                          <a:spcPts val="600"/>
                        </a:spcBef>
                        <a:spcAft>
                          <a:spcPts val="600"/>
                        </a:spcAft>
                      </a:pPr>
                      <a:r>
                        <a:rPr lang="en-US" sz="1400" b="0" dirty="0">
                          <a:effectLst/>
                        </a:rPr>
                        <a:t>County and Consortium RFP Review</a:t>
                      </a:r>
                      <a:endParaRPr lang="en-US" sz="1400" b="0" dirty="0">
                        <a:effectLst/>
                        <a:latin typeface="Century Gothic" panose="020B0502020202020204" pitchFamily="34" charset="0"/>
                        <a:ea typeface="+mn-ea"/>
                        <a:cs typeface="Times New Roman" panose="02020603050405020304" pitchFamily="18" charset="0"/>
                      </a:endParaRPr>
                    </a:p>
                  </a:txBody>
                  <a:tcPr marL="67741" marR="67741" marT="0" marB="0" anchor="ctr"/>
                </a:tc>
                <a:tc>
                  <a:txBody>
                    <a:bodyPr/>
                    <a:lstStyle/>
                    <a:p>
                      <a:pPr>
                        <a:lnSpc>
                          <a:spcPct val="100000"/>
                        </a:lnSpc>
                      </a:pPr>
                      <a:r>
                        <a:rPr lang="en-US" sz="1400" dirty="0"/>
                        <a:t>September</a:t>
                      </a:r>
                      <a:r>
                        <a:rPr lang="en-US" sz="1400" baseline="0" dirty="0"/>
                        <a:t> 20 </a:t>
                      </a:r>
                      <a:r>
                        <a:rPr lang="en-US" sz="1400" dirty="0">
                          <a:effectLst/>
                        </a:rPr>
                        <a:t>–</a:t>
                      </a:r>
                      <a:r>
                        <a:rPr lang="en-US" sz="1400" baseline="0" dirty="0"/>
                        <a:t> October 3, 2019</a:t>
                      </a:r>
                      <a:endParaRPr lang="en-US" sz="1400" dirty="0"/>
                    </a:p>
                  </a:txBody>
                  <a:tcPr marL="67741" marR="67741" marT="0" marB="0" anchor="ctr"/>
                </a:tc>
                <a:extLst>
                  <a:ext uri="{0D108BD9-81ED-4DB2-BD59-A6C34878D82A}">
                    <a16:rowId xmlns:a16="http://schemas.microsoft.com/office/drawing/2014/main" val="286587005"/>
                  </a:ext>
                </a:extLst>
              </a:tr>
              <a:tr h="283508">
                <a:tc>
                  <a:txBody>
                    <a:bodyPr/>
                    <a:lstStyle/>
                    <a:p>
                      <a:pPr marL="0" marR="0">
                        <a:lnSpc>
                          <a:spcPct val="100000"/>
                        </a:lnSpc>
                        <a:spcBef>
                          <a:spcPts val="600"/>
                        </a:spcBef>
                        <a:spcAft>
                          <a:spcPts val="600"/>
                        </a:spcAft>
                      </a:pPr>
                      <a:r>
                        <a:rPr lang="en-US" sz="1400" b="0" dirty="0">
                          <a:effectLst/>
                        </a:rPr>
                        <a:t>State RFP Review and Approval</a:t>
                      </a:r>
                      <a:endParaRPr lang="en-US" sz="1400" b="0" dirty="0">
                        <a:effectLst/>
                        <a:latin typeface="Century Gothic" panose="020B0502020202020204" pitchFamily="34" charset="0"/>
                        <a:ea typeface="+mn-ea"/>
                        <a:cs typeface="Times New Roman" panose="02020603050405020304" pitchFamily="18" charset="0"/>
                      </a:endParaRPr>
                    </a:p>
                  </a:txBody>
                  <a:tcPr marL="67741" marR="67741" marT="0" marB="0" anchor="ctr"/>
                </a:tc>
                <a:tc>
                  <a:txBody>
                    <a:bodyPr/>
                    <a:lstStyle/>
                    <a:p>
                      <a:pPr>
                        <a:lnSpc>
                          <a:spcPct val="100000"/>
                        </a:lnSpc>
                      </a:pPr>
                      <a:r>
                        <a:rPr lang="en-US" sz="1400" dirty="0">
                          <a:effectLst/>
                        </a:rPr>
                        <a:t>September 20 –</a:t>
                      </a:r>
                      <a:r>
                        <a:rPr lang="en-US" sz="1400" baseline="0" dirty="0">
                          <a:effectLst/>
                        </a:rPr>
                        <a:t> October 8, 2019</a:t>
                      </a:r>
                      <a:endParaRPr lang="en-US" sz="1400" dirty="0"/>
                    </a:p>
                  </a:txBody>
                  <a:tcPr marL="67741" marR="67741" marT="0" marB="0" anchor="ctr"/>
                </a:tc>
                <a:extLst>
                  <a:ext uri="{0D108BD9-81ED-4DB2-BD59-A6C34878D82A}">
                    <a16:rowId xmlns:a16="http://schemas.microsoft.com/office/drawing/2014/main" val="3227361747"/>
                  </a:ext>
                </a:extLst>
              </a:tr>
              <a:tr h="283508">
                <a:tc>
                  <a:txBody>
                    <a:bodyPr/>
                    <a:lstStyle/>
                    <a:p>
                      <a:pPr marL="0" marR="0">
                        <a:lnSpc>
                          <a:spcPct val="100000"/>
                        </a:lnSpc>
                        <a:spcBef>
                          <a:spcPts val="600"/>
                        </a:spcBef>
                        <a:spcAft>
                          <a:spcPts val="600"/>
                        </a:spcAft>
                      </a:pPr>
                      <a:r>
                        <a:rPr lang="en-US" sz="1400" b="0" dirty="0">
                          <a:effectLst/>
                        </a:rPr>
                        <a:t>Federal RFP Review and Approval</a:t>
                      </a:r>
                      <a:endParaRPr lang="en-US" sz="1400" b="0" dirty="0">
                        <a:effectLst/>
                        <a:latin typeface="Century Gothic" panose="020B0502020202020204" pitchFamily="34" charset="0"/>
                        <a:ea typeface="+mn-ea"/>
                        <a:cs typeface="Times New Roman" panose="02020603050405020304" pitchFamily="18" charset="0"/>
                      </a:endParaRPr>
                    </a:p>
                  </a:txBody>
                  <a:tcPr marL="67741" marR="67741" marT="0" marB="0" anchor="ctr"/>
                </a:tc>
                <a:tc>
                  <a:txBody>
                    <a:bodyPr/>
                    <a:lstStyle/>
                    <a:p>
                      <a:pPr>
                        <a:lnSpc>
                          <a:spcPct val="100000"/>
                        </a:lnSpc>
                      </a:pPr>
                      <a:r>
                        <a:rPr lang="en-US" sz="1400" dirty="0">
                          <a:effectLst/>
                        </a:rPr>
                        <a:t>October 14 – December</a:t>
                      </a:r>
                      <a:r>
                        <a:rPr lang="en-US" sz="1400" baseline="0" dirty="0">
                          <a:effectLst/>
                        </a:rPr>
                        <a:t> 13</a:t>
                      </a:r>
                      <a:r>
                        <a:rPr lang="en-US" sz="1400" dirty="0">
                          <a:effectLst/>
                        </a:rPr>
                        <a:t>, 2019</a:t>
                      </a:r>
                      <a:endParaRPr lang="en-US" sz="1400" dirty="0"/>
                    </a:p>
                  </a:txBody>
                  <a:tcPr marL="67741" marR="67741" marT="0" marB="0" anchor="ctr"/>
                </a:tc>
                <a:extLst>
                  <a:ext uri="{0D108BD9-81ED-4DB2-BD59-A6C34878D82A}">
                    <a16:rowId xmlns:a16="http://schemas.microsoft.com/office/drawing/2014/main" val="3038711240"/>
                  </a:ext>
                </a:extLst>
              </a:tr>
              <a:tr h="283508">
                <a:tc>
                  <a:txBody>
                    <a:bodyPr/>
                    <a:lstStyle/>
                    <a:p>
                      <a:pPr marL="0" marR="0">
                        <a:lnSpc>
                          <a:spcPct val="100000"/>
                        </a:lnSpc>
                        <a:spcBef>
                          <a:spcPts val="600"/>
                        </a:spcBef>
                        <a:spcAft>
                          <a:spcPts val="600"/>
                        </a:spcAft>
                      </a:pPr>
                      <a:r>
                        <a:rPr lang="en-US" sz="1400" b="0" dirty="0">
                          <a:effectLst/>
                        </a:rPr>
                        <a:t>Tentative Release of RFP</a:t>
                      </a:r>
                      <a:endParaRPr lang="en-US" sz="1400" b="0" dirty="0">
                        <a:effectLst/>
                        <a:latin typeface="Century Gothic" panose="020B0502020202020204" pitchFamily="34" charset="0"/>
                        <a:ea typeface="+mn-ea"/>
                        <a:cs typeface="Times New Roman" panose="02020603050405020304" pitchFamily="18" charset="0"/>
                      </a:endParaRPr>
                    </a:p>
                  </a:txBody>
                  <a:tcPr marL="67741" marR="67741" marT="0" marB="0" anchor="ctr"/>
                </a:tc>
                <a:tc>
                  <a:txBody>
                    <a:bodyPr/>
                    <a:lstStyle/>
                    <a:p>
                      <a:pPr>
                        <a:lnSpc>
                          <a:spcPct val="100000"/>
                        </a:lnSpc>
                      </a:pPr>
                      <a:r>
                        <a:rPr lang="en-US" sz="1400" dirty="0">
                          <a:effectLst/>
                        </a:rPr>
                        <a:t>December 17, 2019</a:t>
                      </a:r>
                      <a:endParaRPr lang="en-US" sz="1400" dirty="0"/>
                    </a:p>
                  </a:txBody>
                  <a:tcPr marL="67741" marR="67741" marT="0" marB="0" anchor="ctr"/>
                </a:tc>
                <a:extLst>
                  <a:ext uri="{0D108BD9-81ED-4DB2-BD59-A6C34878D82A}">
                    <a16:rowId xmlns:a16="http://schemas.microsoft.com/office/drawing/2014/main" val="1726312206"/>
                  </a:ext>
                </a:extLst>
              </a:tr>
              <a:tr h="283508">
                <a:tc>
                  <a:txBody>
                    <a:bodyPr/>
                    <a:lstStyle/>
                    <a:p>
                      <a:pPr marL="0" marR="0">
                        <a:lnSpc>
                          <a:spcPct val="100000"/>
                        </a:lnSpc>
                        <a:spcBef>
                          <a:spcPts val="600"/>
                        </a:spcBef>
                        <a:spcAft>
                          <a:spcPts val="600"/>
                        </a:spcAft>
                      </a:pPr>
                      <a:r>
                        <a:rPr lang="en-US" sz="1400" b="0" dirty="0">
                          <a:effectLst/>
                        </a:rPr>
                        <a:t>Tentative Proposal Due Date</a:t>
                      </a:r>
                      <a:endParaRPr lang="en-US" sz="1400" b="0" dirty="0">
                        <a:effectLst/>
                        <a:latin typeface="Century Gothic" panose="020B0502020202020204" pitchFamily="34" charset="0"/>
                        <a:ea typeface="+mn-ea"/>
                        <a:cs typeface="Times New Roman" panose="02020603050405020304" pitchFamily="18" charset="0"/>
                      </a:endParaRPr>
                    </a:p>
                  </a:txBody>
                  <a:tcPr marL="67741" marR="67741" marT="0" marB="0" anchor="ctr"/>
                </a:tc>
                <a:tc>
                  <a:txBody>
                    <a:bodyPr/>
                    <a:lstStyle/>
                    <a:p>
                      <a:pPr>
                        <a:lnSpc>
                          <a:spcPct val="100000"/>
                        </a:lnSpc>
                      </a:pPr>
                      <a:r>
                        <a:rPr lang="en-US" sz="1400" dirty="0"/>
                        <a:t>February 19, 2020</a:t>
                      </a:r>
                    </a:p>
                  </a:txBody>
                  <a:tcPr marL="67741" marR="67741" marT="0" marB="0" anchor="ctr"/>
                </a:tc>
                <a:extLst>
                  <a:ext uri="{0D108BD9-81ED-4DB2-BD59-A6C34878D82A}">
                    <a16:rowId xmlns:a16="http://schemas.microsoft.com/office/drawing/2014/main" val="343679560"/>
                  </a:ext>
                </a:extLst>
              </a:tr>
              <a:tr h="283508">
                <a:tc>
                  <a:txBody>
                    <a:bodyPr/>
                    <a:lstStyle/>
                    <a:p>
                      <a:r>
                        <a:rPr lang="en-US" sz="1400" b="0" dirty="0"/>
                        <a:t>Evaluate Proposals and Prepare Vendor Selection Report</a:t>
                      </a:r>
                    </a:p>
                  </a:txBody>
                  <a:tcPr/>
                </a:tc>
                <a:tc>
                  <a:txBody>
                    <a:bodyPr/>
                    <a:lstStyle/>
                    <a:p>
                      <a:pPr>
                        <a:lnSpc>
                          <a:spcPct val="100000"/>
                        </a:lnSpc>
                      </a:pPr>
                      <a:r>
                        <a:rPr lang="en-US" sz="1400" dirty="0"/>
                        <a:t>February 20 – May 18,</a:t>
                      </a:r>
                      <a:r>
                        <a:rPr lang="en-US" sz="1400" baseline="0" dirty="0"/>
                        <a:t> 2020</a:t>
                      </a:r>
                      <a:endParaRPr lang="en-US" sz="1400" dirty="0"/>
                    </a:p>
                  </a:txBody>
                  <a:tcPr marL="67741" marR="67741" marT="0" marB="0" anchor="ctr"/>
                </a:tc>
                <a:extLst>
                  <a:ext uri="{0D108BD9-81ED-4DB2-BD59-A6C34878D82A}">
                    <a16:rowId xmlns:a16="http://schemas.microsoft.com/office/drawing/2014/main" val="2947539426"/>
                  </a:ext>
                </a:extLst>
              </a:tr>
              <a:tr h="283508">
                <a:tc>
                  <a:txBody>
                    <a:bodyPr/>
                    <a:lstStyle/>
                    <a:p>
                      <a:r>
                        <a:rPr lang="en-US" sz="1400" b="0" dirty="0"/>
                        <a:t>Contract</a:t>
                      </a:r>
                      <a:r>
                        <a:rPr lang="en-US" sz="1400" b="0" baseline="0" dirty="0"/>
                        <a:t> Negotiations</a:t>
                      </a:r>
                      <a:endParaRPr lang="en-US" sz="1400" b="0" dirty="0"/>
                    </a:p>
                  </a:txBody>
                  <a:tcPr/>
                </a:tc>
                <a:tc>
                  <a:txBody>
                    <a:bodyPr/>
                    <a:lstStyle/>
                    <a:p>
                      <a:pPr>
                        <a:lnSpc>
                          <a:spcPct val="100000"/>
                        </a:lnSpc>
                      </a:pPr>
                      <a:r>
                        <a:rPr lang="en-US" sz="1400" dirty="0"/>
                        <a:t>May 21 – June 4, 2020</a:t>
                      </a:r>
                    </a:p>
                  </a:txBody>
                  <a:tcPr marL="67741" marR="67741" marT="0" marB="0" anchor="ctr"/>
                </a:tc>
                <a:extLst>
                  <a:ext uri="{0D108BD9-81ED-4DB2-BD59-A6C34878D82A}">
                    <a16:rowId xmlns:a16="http://schemas.microsoft.com/office/drawing/2014/main" val="1062315105"/>
                  </a:ext>
                </a:extLst>
              </a:tr>
              <a:tr h="283508">
                <a:tc>
                  <a:txBody>
                    <a:bodyPr/>
                    <a:lstStyle/>
                    <a:p>
                      <a:r>
                        <a:rPr lang="en-US" sz="1400" b="0" dirty="0"/>
                        <a:t>State,</a:t>
                      </a:r>
                      <a:r>
                        <a:rPr lang="en-US" sz="1400" b="0" baseline="0" dirty="0"/>
                        <a:t> Federal and JPA BOD Approval of Agreement</a:t>
                      </a:r>
                      <a:endParaRPr lang="en-US" sz="1400" b="0" dirty="0"/>
                    </a:p>
                  </a:txBody>
                  <a:tcPr/>
                </a:tc>
                <a:tc>
                  <a:txBody>
                    <a:bodyPr/>
                    <a:lstStyle/>
                    <a:p>
                      <a:pPr>
                        <a:lnSpc>
                          <a:spcPct val="100000"/>
                        </a:lnSpc>
                      </a:pPr>
                      <a:r>
                        <a:rPr lang="en-US" sz="1400" dirty="0"/>
                        <a:t>June 5 – August 28, 2020</a:t>
                      </a:r>
                    </a:p>
                  </a:txBody>
                  <a:tcPr marL="67741" marR="67741" marT="0" marB="0" anchor="ctr"/>
                </a:tc>
                <a:extLst>
                  <a:ext uri="{0D108BD9-81ED-4DB2-BD59-A6C34878D82A}">
                    <a16:rowId xmlns:a16="http://schemas.microsoft.com/office/drawing/2014/main" val="2451351509"/>
                  </a:ext>
                </a:extLst>
              </a:tr>
              <a:tr h="283508">
                <a:tc>
                  <a:txBody>
                    <a:bodyPr/>
                    <a:lstStyle/>
                    <a:p>
                      <a:pPr marL="0" marR="0">
                        <a:lnSpc>
                          <a:spcPct val="100000"/>
                        </a:lnSpc>
                        <a:spcBef>
                          <a:spcPts val="600"/>
                        </a:spcBef>
                        <a:spcAft>
                          <a:spcPts val="600"/>
                        </a:spcAft>
                      </a:pPr>
                      <a:r>
                        <a:rPr lang="en-US" sz="1400" b="0" dirty="0">
                          <a:effectLst/>
                        </a:rPr>
                        <a:t>Tentative Start Date of </a:t>
                      </a:r>
                      <a:r>
                        <a:rPr lang="en-US" sz="1400" b="0" dirty="0" err="1">
                          <a:effectLst/>
                        </a:rPr>
                        <a:t>CalWIN</a:t>
                      </a:r>
                      <a:r>
                        <a:rPr lang="en-US" sz="1400" b="0" dirty="0">
                          <a:effectLst/>
                        </a:rPr>
                        <a:t> Vendor</a:t>
                      </a:r>
                      <a:endParaRPr lang="en-US" sz="1400" b="0" dirty="0">
                        <a:effectLst/>
                        <a:latin typeface="Century Gothic" panose="020B0502020202020204" pitchFamily="34" charset="0"/>
                        <a:ea typeface="+mn-ea"/>
                        <a:cs typeface="Times New Roman" panose="02020603050405020304" pitchFamily="18" charset="0"/>
                      </a:endParaRPr>
                    </a:p>
                  </a:txBody>
                  <a:tcPr marL="67741" marR="67741" marT="0" marB="0" anchor="ctr"/>
                </a:tc>
                <a:tc>
                  <a:txBody>
                    <a:bodyPr/>
                    <a:lstStyle/>
                    <a:p>
                      <a:pPr>
                        <a:lnSpc>
                          <a:spcPct val="100000"/>
                        </a:lnSpc>
                      </a:pPr>
                      <a:r>
                        <a:rPr lang="en-US" sz="1400" dirty="0">
                          <a:effectLst/>
                        </a:rPr>
                        <a:t>August 31, 2020</a:t>
                      </a:r>
                      <a:endParaRPr lang="en-US" sz="1400" dirty="0"/>
                    </a:p>
                  </a:txBody>
                  <a:tcPr marL="67741" marR="67741" marT="0" marB="0" anchor="ctr"/>
                </a:tc>
                <a:extLst>
                  <a:ext uri="{0D108BD9-81ED-4DB2-BD59-A6C34878D82A}">
                    <a16:rowId xmlns:a16="http://schemas.microsoft.com/office/drawing/2014/main" val="3014170921"/>
                  </a:ext>
                </a:extLst>
              </a:tr>
            </a:tbl>
          </a:graphicData>
        </a:graphic>
      </p:graphicFrame>
    </p:spTree>
    <p:extLst>
      <p:ext uri="{BB962C8B-B14F-4D97-AF65-F5344CB8AC3E}">
        <p14:creationId xmlns:p14="http://schemas.microsoft.com/office/powerpoint/2010/main" val="26376639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EBA432-D3A3-4976-A646-13C3E184F715}"/>
              </a:ext>
            </a:extLst>
          </p:cNvPr>
          <p:cNvSpPr>
            <a:spLocks noGrp="1"/>
          </p:cNvSpPr>
          <p:nvPr>
            <p:ph type="body" sz="quarter" idx="12"/>
          </p:nvPr>
        </p:nvSpPr>
        <p:spPr>
          <a:xfrm>
            <a:off x="2673553" y="3222988"/>
            <a:ext cx="5167857" cy="1832253"/>
          </a:xfrm>
        </p:spPr>
        <p:txBody>
          <a:bodyPr>
            <a:normAutofit/>
          </a:bodyPr>
          <a:lstStyle/>
          <a:p>
            <a:r>
              <a:rPr lang="en-US" b="0" dirty="0"/>
              <a:t>Status of CalSAWS Risks and Issues Reporting</a:t>
            </a:r>
            <a:endParaRPr lang="en-US" sz="1600" b="0" dirty="0"/>
          </a:p>
        </p:txBody>
      </p:sp>
    </p:spTree>
    <p:extLst>
      <p:ext uri="{BB962C8B-B14F-4D97-AF65-F5344CB8AC3E}">
        <p14:creationId xmlns:p14="http://schemas.microsoft.com/office/powerpoint/2010/main" val="3931408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B128-A14A-40C1-A940-3E2CAA95ECF3}"/>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5CA40A8F-DFAA-4DB7-A40C-37EBD9A80E72}"/>
              </a:ext>
            </a:extLst>
          </p:cNvPr>
          <p:cNvSpPr>
            <a:spLocks noGrp="1"/>
          </p:cNvSpPr>
          <p:nvPr>
            <p:ph idx="1"/>
          </p:nvPr>
        </p:nvSpPr>
        <p:spPr/>
        <p:txBody>
          <a:bodyPr>
            <a:normAutofit lnSpcReduction="10000"/>
          </a:bodyPr>
          <a:lstStyle/>
          <a:p>
            <a:pPr marL="396875" indent="-396875">
              <a:buNone/>
            </a:pPr>
            <a:r>
              <a:rPr lang="en-US" sz="2000" dirty="0"/>
              <a:t>11. </a:t>
            </a:r>
            <a:r>
              <a:rPr lang="en-US" sz="1800" dirty="0"/>
              <a:t>Approval of the Privacy and Security Agreement between the California Department of Social Services (CDSS) and the California Statewide Automated Welfare System (CalSAWS).</a:t>
            </a:r>
          </a:p>
          <a:p>
            <a:pPr marL="0" indent="0">
              <a:buNone/>
            </a:pPr>
            <a:endParaRPr lang="en-US" sz="1600" dirty="0"/>
          </a:p>
          <a:p>
            <a:pPr marL="396875" indent="-396875">
              <a:buNone/>
            </a:pPr>
            <a:r>
              <a:rPr lang="en-US" sz="2000" dirty="0"/>
              <a:t>12. </a:t>
            </a:r>
            <a:r>
              <a:rPr lang="en-US" sz="1800" dirty="0"/>
              <a:t>Approval of the Medi-Cal Privacy and Security Agreement between the Department of Health Care Services (DHCS) and the California Statewide Automated Welfare System (CalSAWS).</a:t>
            </a:r>
          </a:p>
          <a:p>
            <a:pPr marL="0" indent="0">
              <a:buNone/>
            </a:pPr>
            <a:endParaRPr lang="en-US" sz="1600" dirty="0"/>
          </a:p>
          <a:p>
            <a:pPr marL="396875" indent="-396875">
              <a:buNone/>
            </a:pPr>
            <a:r>
              <a:rPr lang="en-US" sz="2000" dirty="0"/>
              <a:t>13. Approval of RGS Amendment 28, which includes the rate for the Business Consultant position.</a:t>
            </a:r>
          </a:p>
          <a:p>
            <a:pPr marL="0" indent="0">
              <a:buNone/>
            </a:pPr>
            <a:endParaRPr lang="en-US" sz="1800" dirty="0"/>
          </a:p>
          <a:p>
            <a:pPr marL="396875" indent="-396875">
              <a:buNone/>
            </a:pPr>
            <a:r>
              <a:rPr lang="en-US" sz="2000" dirty="0"/>
              <a:t>14. </a:t>
            </a:r>
            <a:r>
              <a:rPr lang="en-US" sz="1800" dirty="0"/>
              <a:t>Approval of the Memorandum of Understanding (MOU) between the California Statewide Automated Welfare System (CalSAWS) and the State of California Department of Social Services (CDSS) to provide California Work Opportunity and Responsibility to Kids (CalWORKs) and CalFresh data of Monterey, Napa, and Stanislaus (Pilot Counties) for use by the Cross-system Analytics and Assessment for Learning and Skills Attainment (CAAL-Skills) project.</a:t>
            </a:r>
            <a:endParaRPr lang="en-US" sz="2000" dirty="0"/>
          </a:p>
        </p:txBody>
      </p:sp>
    </p:spTree>
    <p:extLst>
      <p:ext uri="{BB962C8B-B14F-4D97-AF65-F5344CB8AC3E}">
        <p14:creationId xmlns:p14="http://schemas.microsoft.com/office/powerpoint/2010/main" val="337874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320B90-9301-412E-9669-BBD32B3F732F}"/>
              </a:ext>
            </a:extLst>
          </p:cNvPr>
          <p:cNvSpPr>
            <a:spLocks noGrp="1"/>
          </p:cNvSpPr>
          <p:nvPr>
            <p:ph type="title"/>
          </p:nvPr>
        </p:nvSpPr>
        <p:spPr/>
        <p:txBody>
          <a:bodyPr/>
          <a:lstStyle/>
          <a:p>
            <a:r>
              <a:rPr lang="en-US" dirty="0"/>
              <a:t>CalSAWS Project High Risks</a:t>
            </a:r>
          </a:p>
        </p:txBody>
      </p:sp>
      <p:sp>
        <p:nvSpPr>
          <p:cNvPr id="10" name="TextBox 9">
            <a:extLst>
              <a:ext uri="{FF2B5EF4-FFF2-40B4-BE49-F238E27FC236}">
                <a16:creationId xmlns:a16="http://schemas.microsoft.com/office/drawing/2014/main" id="{789E1FE6-5D0F-4C82-AC72-B3F129C8D9ED}"/>
              </a:ext>
            </a:extLst>
          </p:cNvPr>
          <p:cNvSpPr txBox="1"/>
          <p:nvPr/>
        </p:nvSpPr>
        <p:spPr>
          <a:xfrm>
            <a:off x="1073355" y="566532"/>
            <a:ext cx="2526169" cy="600164"/>
          </a:xfrm>
          <a:prstGeom prst="rect">
            <a:avLst/>
          </a:prstGeom>
          <a:noFill/>
        </p:spPr>
        <p:txBody>
          <a:bodyPr wrap="square" rtlCol="0">
            <a:spAutoFit/>
          </a:bodyPr>
          <a:lstStyle/>
          <a:p>
            <a:r>
              <a:rPr lang="en-US" sz="1100" b="1" dirty="0">
                <a:solidFill>
                  <a:schemeClr val="bg1"/>
                </a:solidFill>
              </a:rPr>
              <a:t>104</a:t>
            </a:r>
            <a:r>
              <a:rPr lang="en-US" sz="1100" dirty="0">
                <a:solidFill>
                  <a:schemeClr val="bg1"/>
                </a:solidFill>
              </a:rPr>
              <a:t>: </a:t>
            </a:r>
            <a:r>
              <a:rPr lang="en-US" sz="1100" b="1" dirty="0">
                <a:solidFill>
                  <a:schemeClr val="bg1"/>
                </a:solidFill>
              </a:rPr>
              <a:t>Functionality Gaps between 3 systems</a:t>
            </a:r>
            <a:r>
              <a:rPr lang="en-US" sz="1100" dirty="0">
                <a:solidFill>
                  <a:schemeClr val="bg1"/>
                </a:solidFill>
              </a:rPr>
              <a:t> resulting in loss of functionality for counties</a:t>
            </a:r>
          </a:p>
        </p:txBody>
      </p:sp>
      <p:sp>
        <p:nvSpPr>
          <p:cNvPr id="21" name="TextBox 20">
            <a:extLst>
              <a:ext uri="{FF2B5EF4-FFF2-40B4-BE49-F238E27FC236}">
                <a16:creationId xmlns:a16="http://schemas.microsoft.com/office/drawing/2014/main" id="{8F40E255-EB7A-4DFE-972E-14CAD5EA7764}"/>
              </a:ext>
            </a:extLst>
          </p:cNvPr>
          <p:cNvSpPr txBox="1"/>
          <p:nvPr/>
        </p:nvSpPr>
        <p:spPr>
          <a:xfrm>
            <a:off x="-111198" y="1356153"/>
            <a:ext cx="1183729" cy="276999"/>
          </a:xfrm>
          <a:prstGeom prst="rect">
            <a:avLst/>
          </a:prstGeom>
          <a:noFill/>
        </p:spPr>
        <p:txBody>
          <a:bodyPr wrap="square" rtlCol="0">
            <a:spAutoFit/>
          </a:bodyPr>
          <a:lstStyle/>
          <a:p>
            <a:pPr algn="r"/>
            <a:r>
              <a:rPr lang="en-US" sz="1200" b="1" dirty="0"/>
              <a:t>DESCRIPTION</a:t>
            </a:r>
          </a:p>
        </p:txBody>
      </p:sp>
      <p:sp>
        <p:nvSpPr>
          <p:cNvPr id="22" name="TextBox 21">
            <a:extLst>
              <a:ext uri="{FF2B5EF4-FFF2-40B4-BE49-F238E27FC236}">
                <a16:creationId xmlns:a16="http://schemas.microsoft.com/office/drawing/2014/main" id="{822C169C-54B8-4243-BC0B-08E93631AD51}"/>
              </a:ext>
            </a:extLst>
          </p:cNvPr>
          <p:cNvSpPr txBox="1"/>
          <p:nvPr/>
        </p:nvSpPr>
        <p:spPr>
          <a:xfrm>
            <a:off x="-186105" y="2794000"/>
            <a:ext cx="1258636" cy="646331"/>
          </a:xfrm>
          <a:prstGeom prst="rect">
            <a:avLst/>
          </a:prstGeom>
          <a:noFill/>
        </p:spPr>
        <p:txBody>
          <a:bodyPr wrap="square" rtlCol="0">
            <a:spAutoFit/>
          </a:bodyPr>
          <a:lstStyle/>
          <a:p>
            <a:pPr algn="r"/>
            <a:r>
              <a:rPr lang="en-US" sz="1200" b="1" dirty="0"/>
              <a:t>MITIGATION PLAN/</a:t>
            </a:r>
          </a:p>
          <a:p>
            <a:pPr algn="r"/>
            <a:r>
              <a:rPr lang="en-US" sz="1200" b="1" dirty="0"/>
              <a:t>STATUS</a:t>
            </a:r>
          </a:p>
        </p:txBody>
      </p:sp>
      <p:sp>
        <p:nvSpPr>
          <p:cNvPr id="23" name="TextBox 22">
            <a:extLst>
              <a:ext uri="{FF2B5EF4-FFF2-40B4-BE49-F238E27FC236}">
                <a16:creationId xmlns:a16="http://schemas.microsoft.com/office/drawing/2014/main" id="{4DFC4FE5-6EA1-4B01-8F6F-CFC594BB4E45}"/>
              </a:ext>
            </a:extLst>
          </p:cNvPr>
          <p:cNvSpPr txBox="1"/>
          <p:nvPr/>
        </p:nvSpPr>
        <p:spPr>
          <a:xfrm>
            <a:off x="59951" y="4455160"/>
            <a:ext cx="1012580" cy="276999"/>
          </a:xfrm>
          <a:prstGeom prst="rect">
            <a:avLst/>
          </a:prstGeom>
          <a:noFill/>
        </p:spPr>
        <p:txBody>
          <a:bodyPr wrap="square" rtlCol="0">
            <a:spAutoFit/>
          </a:bodyPr>
          <a:lstStyle/>
          <a:p>
            <a:pPr algn="r"/>
            <a:r>
              <a:rPr lang="en-US" sz="1200" b="1" dirty="0"/>
              <a:t>OWNER(S)</a:t>
            </a:r>
          </a:p>
        </p:txBody>
      </p:sp>
      <p:sp>
        <p:nvSpPr>
          <p:cNvPr id="37" name="TextBox 36">
            <a:extLst>
              <a:ext uri="{FF2B5EF4-FFF2-40B4-BE49-F238E27FC236}">
                <a16:creationId xmlns:a16="http://schemas.microsoft.com/office/drawing/2014/main" id="{D4AE9AB8-9A46-4CA8-85A1-FC64AB9833A2}"/>
              </a:ext>
            </a:extLst>
          </p:cNvPr>
          <p:cNvSpPr txBox="1"/>
          <p:nvPr/>
        </p:nvSpPr>
        <p:spPr>
          <a:xfrm>
            <a:off x="-111198" y="566532"/>
            <a:ext cx="1183729" cy="276999"/>
          </a:xfrm>
          <a:prstGeom prst="rect">
            <a:avLst/>
          </a:prstGeom>
          <a:noFill/>
        </p:spPr>
        <p:txBody>
          <a:bodyPr wrap="square" rtlCol="0">
            <a:spAutoFit/>
          </a:bodyPr>
          <a:lstStyle/>
          <a:p>
            <a:pPr algn="r"/>
            <a:r>
              <a:rPr lang="en-US" sz="1200" b="1" dirty="0"/>
              <a:t>RISK NAME</a:t>
            </a:r>
          </a:p>
        </p:txBody>
      </p:sp>
      <p:sp>
        <p:nvSpPr>
          <p:cNvPr id="11" name="Rectangle: Rounded Corners 10">
            <a:extLst>
              <a:ext uri="{FF2B5EF4-FFF2-40B4-BE49-F238E27FC236}">
                <a16:creationId xmlns:a16="http://schemas.microsoft.com/office/drawing/2014/main" id="{E0A382D5-79F4-4837-A5D3-C32CCA3D41D9}"/>
              </a:ext>
            </a:extLst>
          </p:cNvPr>
          <p:cNvSpPr/>
          <p:nvPr/>
        </p:nvSpPr>
        <p:spPr>
          <a:xfrm>
            <a:off x="1019660" y="522864"/>
            <a:ext cx="2646354" cy="5188601"/>
          </a:xfrm>
          <a:prstGeom prst="roundRect">
            <a:avLst>
              <a:gd name="adj" fmla="val 0"/>
            </a:avLst>
          </a:prstGeom>
          <a:solidFill>
            <a:srgbClr val="3D7CC7"/>
          </a:solidFill>
          <a:ln>
            <a:solidFill>
              <a:srgbClr val="3D7C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9D0222D1-8F71-49F6-B511-A96CC4D08AAF}"/>
              </a:ext>
            </a:extLst>
          </p:cNvPr>
          <p:cNvSpPr/>
          <p:nvPr/>
        </p:nvSpPr>
        <p:spPr>
          <a:xfrm>
            <a:off x="1106882" y="1121208"/>
            <a:ext cx="2471910" cy="4415328"/>
          </a:xfrm>
          <a:prstGeom prst="roundRect">
            <a:avLst/>
          </a:prstGeom>
          <a:solidFill>
            <a:schemeClr val="bg1"/>
          </a:solidFill>
          <a:ln>
            <a:solidFill>
              <a:srgbClr val="3D7CC7"/>
            </a:solidFill>
          </a:ln>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chemeClr val="tx1"/>
              </a:solidFill>
            </a:endParaRPr>
          </a:p>
          <a:p>
            <a:pPr marL="171450" indent="-171450">
              <a:buFont typeface="Arial" panose="020B0604020202020204" pitchFamily="34" charset="0"/>
              <a:buChar char="•"/>
            </a:pPr>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sp>
        <p:nvSpPr>
          <p:cNvPr id="13" name="TextBox 12">
            <a:extLst>
              <a:ext uri="{FF2B5EF4-FFF2-40B4-BE49-F238E27FC236}">
                <a16:creationId xmlns:a16="http://schemas.microsoft.com/office/drawing/2014/main" id="{A50797BA-D2ED-40D4-93F8-6392153404DB}"/>
              </a:ext>
            </a:extLst>
          </p:cNvPr>
          <p:cNvSpPr txBox="1"/>
          <p:nvPr/>
        </p:nvSpPr>
        <p:spPr>
          <a:xfrm>
            <a:off x="1094657" y="540468"/>
            <a:ext cx="2496361" cy="553998"/>
          </a:xfrm>
          <a:prstGeom prst="rect">
            <a:avLst/>
          </a:prstGeom>
          <a:noFill/>
        </p:spPr>
        <p:txBody>
          <a:bodyPr wrap="square" rtlCol="0">
            <a:spAutoFit/>
          </a:bodyPr>
          <a:lstStyle/>
          <a:p>
            <a:r>
              <a:rPr lang="en-US" sz="1000" b="1" dirty="0">
                <a:solidFill>
                  <a:schemeClr val="bg1"/>
                </a:solidFill>
              </a:rPr>
              <a:t>201: Pace of Policy Changes may exceed capacity of App-Dev team, resulting in less automation</a:t>
            </a:r>
          </a:p>
        </p:txBody>
      </p:sp>
      <p:sp>
        <p:nvSpPr>
          <p:cNvPr id="25" name="Oval 24">
            <a:extLst>
              <a:ext uri="{FF2B5EF4-FFF2-40B4-BE49-F238E27FC236}">
                <a16:creationId xmlns:a16="http://schemas.microsoft.com/office/drawing/2014/main" id="{BF81BB78-8EBA-417E-8784-E8C938528C0B}"/>
              </a:ext>
            </a:extLst>
          </p:cNvPr>
          <p:cNvSpPr/>
          <p:nvPr/>
        </p:nvSpPr>
        <p:spPr>
          <a:xfrm>
            <a:off x="2959860" y="5051795"/>
            <a:ext cx="701400" cy="659670"/>
          </a:xfrm>
          <a:prstGeom prst="ellipse">
            <a:avLst/>
          </a:prstGeom>
          <a:solidFill>
            <a:schemeClr val="bg1"/>
          </a:solidFill>
          <a:ln>
            <a:solidFill>
              <a:srgbClr val="3D7C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1A4A1229-269C-4766-A094-049ACCE328ED}"/>
              </a:ext>
            </a:extLst>
          </p:cNvPr>
          <p:cNvSpPr txBox="1"/>
          <p:nvPr/>
        </p:nvSpPr>
        <p:spPr>
          <a:xfrm>
            <a:off x="1094046" y="1330089"/>
            <a:ext cx="2497582" cy="1446550"/>
          </a:xfrm>
          <a:prstGeom prst="rect">
            <a:avLst/>
          </a:prstGeom>
          <a:noFill/>
        </p:spPr>
        <p:txBody>
          <a:bodyPr wrap="square" rtlCol="0">
            <a:spAutoFit/>
          </a:bodyPr>
          <a:lstStyle/>
          <a:p>
            <a:r>
              <a:rPr lang="en-US" sz="1100" dirty="0"/>
              <a:t>There is a risk that the pace of policy changes could exceed the capacity of the Application Development Team during the CalSAWS DD&amp;I Phase. This may result in a reduction of required automation and increased work arounds.</a:t>
            </a:r>
          </a:p>
        </p:txBody>
      </p:sp>
      <p:sp>
        <p:nvSpPr>
          <p:cNvPr id="41" name="TextBox 40">
            <a:extLst>
              <a:ext uri="{FF2B5EF4-FFF2-40B4-BE49-F238E27FC236}">
                <a16:creationId xmlns:a16="http://schemas.microsoft.com/office/drawing/2014/main" id="{F443408C-21CD-4F10-8260-EB28E8F427BB}"/>
              </a:ext>
            </a:extLst>
          </p:cNvPr>
          <p:cNvSpPr txBox="1"/>
          <p:nvPr/>
        </p:nvSpPr>
        <p:spPr>
          <a:xfrm>
            <a:off x="1106882" y="2852839"/>
            <a:ext cx="2471910" cy="1277273"/>
          </a:xfrm>
          <a:prstGeom prst="rect">
            <a:avLst/>
          </a:prstGeom>
          <a:noFill/>
        </p:spPr>
        <p:txBody>
          <a:bodyPr wrap="square" rtlCol="0">
            <a:spAutoFit/>
          </a:bodyPr>
          <a:lstStyle/>
          <a:p>
            <a:r>
              <a:rPr lang="en-US" sz="1100" dirty="0"/>
              <a:t>One page overview on policy implementation timeline sent to CDSS, OSI, and DHCS to review and provide feedback. CWDA has been making a strong effort to inform the legislature of project timelines.</a:t>
            </a:r>
          </a:p>
        </p:txBody>
      </p:sp>
      <p:sp>
        <p:nvSpPr>
          <p:cNvPr id="42" name="TextBox 41">
            <a:extLst>
              <a:ext uri="{FF2B5EF4-FFF2-40B4-BE49-F238E27FC236}">
                <a16:creationId xmlns:a16="http://schemas.microsoft.com/office/drawing/2014/main" id="{65975ED0-99AD-460B-8251-79840AECB7D0}"/>
              </a:ext>
            </a:extLst>
          </p:cNvPr>
          <p:cNvSpPr txBox="1"/>
          <p:nvPr/>
        </p:nvSpPr>
        <p:spPr>
          <a:xfrm>
            <a:off x="1106309" y="4569220"/>
            <a:ext cx="2473056" cy="430887"/>
          </a:xfrm>
          <a:prstGeom prst="rect">
            <a:avLst/>
          </a:prstGeom>
          <a:noFill/>
        </p:spPr>
        <p:txBody>
          <a:bodyPr wrap="square" rtlCol="0">
            <a:spAutoFit/>
          </a:bodyPr>
          <a:lstStyle/>
          <a:p>
            <a:r>
              <a:rPr lang="en-US" sz="1100" dirty="0"/>
              <a:t>Karen Rapponotti, Lisa Salas, Rocky Givon</a:t>
            </a:r>
          </a:p>
        </p:txBody>
      </p:sp>
      <p:cxnSp>
        <p:nvCxnSpPr>
          <p:cNvPr id="49" name="Straight Connector 48">
            <a:extLst>
              <a:ext uri="{FF2B5EF4-FFF2-40B4-BE49-F238E27FC236}">
                <a16:creationId xmlns:a16="http://schemas.microsoft.com/office/drawing/2014/main" id="{CA94F21B-848A-4F1C-829A-5CCFE2F5FC05}"/>
              </a:ext>
            </a:extLst>
          </p:cNvPr>
          <p:cNvCxnSpPr>
            <a:cxnSpLocks/>
          </p:cNvCxnSpPr>
          <p:nvPr/>
        </p:nvCxnSpPr>
        <p:spPr>
          <a:xfrm flipV="1">
            <a:off x="1094684" y="2752361"/>
            <a:ext cx="2468352" cy="3507"/>
          </a:xfrm>
          <a:prstGeom prst="line">
            <a:avLst/>
          </a:prstGeom>
          <a:ln>
            <a:solidFill>
              <a:srgbClr val="3D7CC7"/>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FAC2291-7EBF-4243-A822-620CF10FD3D8}"/>
              </a:ext>
            </a:extLst>
          </p:cNvPr>
          <p:cNvCxnSpPr>
            <a:cxnSpLocks/>
          </p:cNvCxnSpPr>
          <p:nvPr/>
        </p:nvCxnSpPr>
        <p:spPr>
          <a:xfrm flipV="1">
            <a:off x="1102304" y="4488433"/>
            <a:ext cx="2468352" cy="3507"/>
          </a:xfrm>
          <a:prstGeom prst="line">
            <a:avLst/>
          </a:prstGeom>
          <a:ln>
            <a:solidFill>
              <a:srgbClr val="3D7CC7"/>
            </a:solidFill>
            <a:prstDash val="dash"/>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3DFA9272-847E-4CE3-834D-CE71150E3EEF}"/>
              </a:ext>
            </a:extLst>
          </p:cNvPr>
          <p:cNvSpPr/>
          <p:nvPr/>
        </p:nvSpPr>
        <p:spPr>
          <a:xfrm>
            <a:off x="3724794" y="522864"/>
            <a:ext cx="2646354" cy="5188601"/>
          </a:xfrm>
          <a:prstGeom prst="roundRect">
            <a:avLst>
              <a:gd name="adj" fmla="val 0"/>
            </a:avLst>
          </a:prstGeom>
          <a:solidFill>
            <a:srgbClr val="4BACC6"/>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CCE7C522-CEE7-4196-9C2A-E8D9B4DF6506}"/>
              </a:ext>
            </a:extLst>
          </p:cNvPr>
          <p:cNvSpPr/>
          <p:nvPr/>
        </p:nvSpPr>
        <p:spPr>
          <a:xfrm>
            <a:off x="3812016" y="1121208"/>
            <a:ext cx="2471910" cy="4415328"/>
          </a:xfrm>
          <a:prstGeom prst="roundRect">
            <a:avLst/>
          </a:prstGeom>
          <a:solidFill>
            <a:schemeClr val="bg1"/>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endParaRPr lang="en-US" sz="1200" dirty="0">
              <a:solidFill>
                <a:schemeClr val="tx1"/>
              </a:solidFill>
              <a:latin typeface="Century Gothic" panose="020B0502020202020204" pitchFamily="34" charset="0"/>
            </a:endParaRPr>
          </a:p>
          <a:p>
            <a:pPr marL="285750" indent="-285750">
              <a:buFont typeface="Arial" panose="020B0604020202020204" pitchFamily="34" charset="0"/>
              <a:buChar char="•"/>
            </a:pPr>
            <a:endParaRPr lang="en-US" sz="1200" dirty="0">
              <a:solidFill>
                <a:schemeClr val="tx1"/>
              </a:solidFill>
            </a:endParaRPr>
          </a:p>
        </p:txBody>
      </p:sp>
      <p:sp>
        <p:nvSpPr>
          <p:cNvPr id="61" name="TextBox 60">
            <a:extLst>
              <a:ext uri="{FF2B5EF4-FFF2-40B4-BE49-F238E27FC236}">
                <a16:creationId xmlns:a16="http://schemas.microsoft.com/office/drawing/2014/main" id="{885C209B-2B59-4E58-A71A-13160CC43D97}"/>
              </a:ext>
            </a:extLst>
          </p:cNvPr>
          <p:cNvSpPr txBox="1"/>
          <p:nvPr/>
        </p:nvSpPr>
        <p:spPr>
          <a:xfrm>
            <a:off x="3784887" y="540468"/>
            <a:ext cx="2526169" cy="569387"/>
          </a:xfrm>
          <a:prstGeom prst="rect">
            <a:avLst/>
          </a:prstGeom>
          <a:noFill/>
        </p:spPr>
        <p:txBody>
          <a:bodyPr wrap="square" rtlCol="0">
            <a:spAutoFit/>
          </a:bodyPr>
          <a:lstStyle/>
          <a:p>
            <a:r>
              <a:rPr lang="en-US" sz="1000" b="1" dirty="0">
                <a:solidFill>
                  <a:schemeClr val="bg1"/>
                </a:solidFill>
              </a:rPr>
              <a:t>203: Project communications must be enhanced, otherwise stakeholder / audience needs will not be met</a:t>
            </a:r>
            <a:r>
              <a:rPr lang="en-US" sz="1100" b="1" dirty="0">
                <a:solidFill>
                  <a:schemeClr val="bg1"/>
                </a:solidFill>
              </a:rPr>
              <a:t> </a:t>
            </a:r>
          </a:p>
        </p:txBody>
      </p:sp>
      <p:sp>
        <p:nvSpPr>
          <p:cNvPr id="62" name="Oval 61">
            <a:extLst>
              <a:ext uri="{FF2B5EF4-FFF2-40B4-BE49-F238E27FC236}">
                <a16:creationId xmlns:a16="http://schemas.microsoft.com/office/drawing/2014/main" id="{3FB1A4BF-609A-4039-98EB-F5565F64E5EF}"/>
              </a:ext>
            </a:extLst>
          </p:cNvPr>
          <p:cNvSpPr/>
          <p:nvPr/>
        </p:nvSpPr>
        <p:spPr>
          <a:xfrm>
            <a:off x="5657388" y="5044584"/>
            <a:ext cx="701400" cy="659670"/>
          </a:xfrm>
          <a:prstGeom prst="ellipse">
            <a:avLst/>
          </a:prstGeom>
          <a:solidFill>
            <a:schemeClr val="bg1"/>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D24B00B1-9A0D-4C8A-A4FB-B5087EB99474}"/>
              </a:ext>
            </a:extLst>
          </p:cNvPr>
          <p:cNvSpPr txBox="1"/>
          <p:nvPr/>
        </p:nvSpPr>
        <p:spPr>
          <a:xfrm>
            <a:off x="3799180" y="1330089"/>
            <a:ext cx="2497582" cy="1446550"/>
          </a:xfrm>
          <a:prstGeom prst="rect">
            <a:avLst/>
          </a:prstGeom>
          <a:noFill/>
        </p:spPr>
        <p:txBody>
          <a:bodyPr wrap="square" rtlCol="0">
            <a:spAutoFit/>
          </a:bodyPr>
          <a:lstStyle/>
          <a:p>
            <a:r>
              <a:rPr lang="en-US" sz="1100" dirty="0"/>
              <a:t>Unless the CalSAWS Project scales up and enhances Project communications, stakeholder needs for timely, tailored, and accurate information, as well as the needs of many diverse audience groups, may not be met.</a:t>
            </a:r>
          </a:p>
        </p:txBody>
      </p:sp>
      <p:sp>
        <p:nvSpPr>
          <p:cNvPr id="64" name="TextBox 63">
            <a:extLst>
              <a:ext uri="{FF2B5EF4-FFF2-40B4-BE49-F238E27FC236}">
                <a16:creationId xmlns:a16="http://schemas.microsoft.com/office/drawing/2014/main" id="{5ED726C1-A14B-40C6-AE8E-5F012288E5E1}"/>
              </a:ext>
            </a:extLst>
          </p:cNvPr>
          <p:cNvSpPr txBox="1"/>
          <p:nvPr/>
        </p:nvSpPr>
        <p:spPr>
          <a:xfrm>
            <a:off x="3812016" y="2748064"/>
            <a:ext cx="2517302" cy="1277273"/>
          </a:xfrm>
          <a:prstGeom prst="rect">
            <a:avLst/>
          </a:prstGeom>
          <a:noFill/>
        </p:spPr>
        <p:txBody>
          <a:bodyPr wrap="square" rtlCol="0">
            <a:spAutoFit/>
          </a:bodyPr>
          <a:lstStyle/>
          <a:p>
            <a:r>
              <a:rPr lang="en-US" sz="1100" dirty="0"/>
              <a:t>Launched the CalSAWS.org public facing website on 8/23/2019 and AskCalSAWS integration with ServiceNow.  Continued focus on enhanced communication activities for key project milestones.</a:t>
            </a:r>
          </a:p>
        </p:txBody>
      </p:sp>
      <p:sp>
        <p:nvSpPr>
          <p:cNvPr id="65" name="TextBox 64">
            <a:extLst>
              <a:ext uri="{FF2B5EF4-FFF2-40B4-BE49-F238E27FC236}">
                <a16:creationId xmlns:a16="http://schemas.microsoft.com/office/drawing/2014/main" id="{99AEE264-CB05-473D-B248-89FFBAB894A0}"/>
              </a:ext>
            </a:extLst>
          </p:cNvPr>
          <p:cNvSpPr txBox="1"/>
          <p:nvPr/>
        </p:nvSpPr>
        <p:spPr>
          <a:xfrm>
            <a:off x="3811443" y="4569220"/>
            <a:ext cx="2473056" cy="261610"/>
          </a:xfrm>
          <a:prstGeom prst="rect">
            <a:avLst/>
          </a:prstGeom>
          <a:noFill/>
        </p:spPr>
        <p:txBody>
          <a:bodyPr wrap="square" rtlCol="0">
            <a:spAutoFit/>
          </a:bodyPr>
          <a:lstStyle/>
          <a:p>
            <a:r>
              <a:rPr lang="en-US" sz="1100" dirty="0"/>
              <a:t>Holly Murphy, Lulu Fou</a:t>
            </a:r>
          </a:p>
        </p:txBody>
      </p:sp>
      <p:cxnSp>
        <p:nvCxnSpPr>
          <p:cNvPr id="66" name="Straight Connector 65">
            <a:extLst>
              <a:ext uri="{FF2B5EF4-FFF2-40B4-BE49-F238E27FC236}">
                <a16:creationId xmlns:a16="http://schemas.microsoft.com/office/drawing/2014/main" id="{650713FF-6BA2-4DEC-86CE-D8590DE267C3}"/>
              </a:ext>
            </a:extLst>
          </p:cNvPr>
          <p:cNvCxnSpPr>
            <a:cxnSpLocks/>
          </p:cNvCxnSpPr>
          <p:nvPr/>
        </p:nvCxnSpPr>
        <p:spPr>
          <a:xfrm flipV="1">
            <a:off x="3813795" y="2752361"/>
            <a:ext cx="2468352" cy="3507"/>
          </a:xfrm>
          <a:prstGeom prst="line">
            <a:avLst/>
          </a:prstGeom>
          <a:ln>
            <a:solidFill>
              <a:srgbClr val="4BACC6"/>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C85E370-CA74-457D-A66A-46FEFFFBF785}"/>
              </a:ext>
            </a:extLst>
          </p:cNvPr>
          <p:cNvCxnSpPr>
            <a:cxnSpLocks/>
          </p:cNvCxnSpPr>
          <p:nvPr/>
        </p:nvCxnSpPr>
        <p:spPr>
          <a:xfrm flipV="1">
            <a:off x="3821415" y="4488433"/>
            <a:ext cx="2468352" cy="3507"/>
          </a:xfrm>
          <a:prstGeom prst="line">
            <a:avLst/>
          </a:prstGeom>
          <a:ln>
            <a:solidFill>
              <a:srgbClr val="4BACC6"/>
            </a:solidFill>
            <a:prstDash val="dash"/>
          </a:ln>
        </p:spPr>
        <p:style>
          <a:lnRef idx="1">
            <a:schemeClr val="accent1"/>
          </a:lnRef>
          <a:fillRef idx="0">
            <a:schemeClr val="accent1"/>
          </a:fillRef>
          <a:effectRef idx="0">
            <a:schemeClr val="accent1"/>
          </a:effectRef>
          <a:fontRef idx="minor">
            <a:schemeClr val="tx1"/>
          </a:fontRef>
        </p:style>
      </p:cxnSp>
      <p:sp>
        <p:nvSpPr>
          <p:cNvPr id="99" name="Rectangle: Rounded Corners 98">
            <a:extLst>
              <a:ext uri="{FF2B5EF4-FFF2-40B4-BE49-F238E27FC236}">
                <a16:creationId xmlns:a16="http://schemas.microsoft.com/office/drawing/2014/main" id="{2ED1500D-F415-4B6D-8B01-4D3541056626}"/>
              </a:ext>
            </a:extLst>
          </p:cNvPr>
          <p:cNvSpPr/>
          <p:nvPr/>
        </p:nvSpPr>
        <p:spPr>
          <a:xfrm>
            <a:off x="6447079" y="522864"/>
            <a:ext cx="2646354" cy="5188601"/>
          </a:xfrm>
          <a:prstGeom prst="roundRect">
            <a:avLst>
              <a:gd name="adj" fmla="val 0"/>
            </a:avLst>
          </a:prstGeom>
          <a:solidFill>
            <a:srgbClr val="8064A2"/>
          </a:solidFill>
          <a:ln>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Rounded Corners 99">
            <a:extLst>
              <a:ext uri="{FF2B5EF4-FFF2-40B4-BE49-F238E27FC236}">
                <a16:creationId xmlns:a16="http://schemas.microsoft.com/office/drawing/2014/main" id="{9E5D2F2D-D0D0-4C4C-8D8C-6CF84E3E1F9B}"/>
              </a:ext>
            </a:extLst>
          </p:cNvPr>
          <p:cNvSpPr/>
          <p:nvPr/>
        </p:nvSpPr>
        <p:spPr>
          <a:xfrm>
            <a:off x="6534301" y="1121208"/>
            <a:ext cx="2471910" cy="4415328"/>
          </a:xfrm>
          <a:prstGeom prst="roundRect">
            <a:avLst/>
          </a:prstGeom>
          <a:solidFill>
            <a:schemeClr val="bg1"/>
          </a:solidFill>
          <a:ln>
            <a:solidFill>
              <a:srgbClr val="8064A2"/>
            </a:solidFill>
          </a:ln>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chemeClr val="tx1"/>
              </a:solidFill>
            </a:endParaRPr>
          </a:p>
          <a:p>
            <a:pPr marL="171450" indent="-171450">
              <a:buFont typeface="Arial" panose="020B0604020202020204" pitchFamily="34" charset="0"/>
              <a:buChar char="•"/>
            </a:pPr>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sp>
        <p:nvSpPr>
          <p:cNvPr id="101" name="TextBox 100">
            <a:extLst>
              <a:ext uri="{FF2B5EF4-FFF2-40B4-BE49-F238E27FC236}">
                <a16:creationId xmlns:a16="http://schemas.microsoft.com/office/drawing/2014/main" id="{0A34CBF9-2D2A-436F-ABB4-EBDB9D7F33C4}"/>
              </a:ext>
            </a:extLst>
          </p:cNvPr>
          <p:cNvSpPr txBox="1"/>
          <p:nvPr/>
        </p:nvSpPr>
        <p:spPr>
          <a:xfrm>
            <a:off x="6522076" y="540468"/>
            <a:ext cx="2496361" cy="553998"/>
          </a:xfrm>
          <a:prstGeom prst="rect">
            <a:avLst/>
          </a:prstGeom>
          <a:noFill/>
        </p:spPr>
        <p:txBody>
          <a:bodyPr wrap="square" rtlCol="0">
            <a:spAutoFit/>
          </a:bodyPr>
          <a:lstStyle/>
          <a:p>
            <a:r>
              <a:rPr lang="en-US" sz="1000" b="1" dirty="0">
                <a:solidFill>
                  <a:schemeClr val="bg1"/>
                </a:solidFill>
              </a:rPr>
              <a:t>204: Volume of changes to baseline code may cause degradation in quality &amp; increase in defects</a:t>
            </a:r>
          </a:p>
        </p:txBody>
      </p:sp>
      <p:sp>
        <p:nvSpPr>
          <p:cNvPr id="102" name="Oval 101">
            <a:extLst>
              <a:ext uri="{FF2B5EF4-FFF2-40B4-BE49-F238E27FC236}">
                <a16:creationId xmlns:a16="http://schemas.microsoft.com/office/drawing/2014/main" id="{164D74A8-7AC4-41B7-96A7-2A33DA6752B8}"/>
              </a:ext>
            </a:extLst>
          </p:cNvPr>
          <p:cNvSpPr/>
          <p:nvPr/>
        </p:nvSpPr>
        <p:spPr>
          <a:xfrm>
            <a:off x="8387279" y="5051795"/>
            <a:ext cx="701400" cy="659670"/>
          </a:xfrm>
          <a:prstGeom prst="ellipse">
            <a:avLst/>
          </a:prstGeom>
          <a:solidFill>
            <a:schemeClr val="bg1"/>
          </a:solidFill>
          <a:ln>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833E2452-B077-4FEC-9960-60DAC6365A7A}"/>
              </a:ext>
            </a:extLst>
          </p:cNvPr>
          <p:cNvSpPr txBox="1"/>
          <p:nvPr/>
        </p:nvSpPr>
        <p:spPr>
          <a:xfrm>
            <a:off x="6521465" y="1330089"/>
            <a:ext cx="2497582" cy="1107996"/>
          </a:xfrm>
          <a:prstGeom prst="rect">
            <a:avLst/>
          </a:prstGeom>
          <a:noFill/>
        </p:spPr>
        <p:txBody>
          <a:bodyPr wrap="square" rtlCol="0">
            <a:spAutoFit/>
          </a:bodyPr>
          <a:lstStyle/>
          <a:p>
            <a:r>
              <a:rPr lang="en-US" sz="1100" dirty="0"/>
              <a:t>The volume of changes introduced to the baseline code from LRS M&amp;E, DDCRs, and CalSAWS Migration may cause degradation in quality and increase in defects.</a:t>
            </a:r>
          </a:p>
        </p:txBody>
      </p:sp>
      <p:sp>
        <p:nvSpPr>
          <p:cNvPr id="104" name="TextBox 103">
            <a:extLst>
              <a:ext uri="{FF2B5EF4-FFF2-40B4-BE49-F238E27FC236}">
                <a16:creationId xmlns:a16="http://schemas.microsoft.com/office/drawing/2014/main" id="{7F65F362-35DE-49F2-9DC3-1C86DB2D9770}"/>
              </a:ext>
            </a:extLst>
          </p:cNvPr>
          <p:cNvSpPr txBox="1"/>
          <p:nvPr/>
        </p:nvSpPr>
        <p:spPr>
          <a:xfrm>
            <a:off x="6534301" y="2748064"/>
            <a:ext cx="2471910" cy="1615827"/>
          </a:xfrm>
          <a:prstGeom prst="rect">
            <a:avLst/>
          </a:prstGeom>
          <a:noFill/>
        </p:spPr>
        <p:txBody>
          <a:bodyPr wrap="square" rtlCol="0">
            <a:spAutoFit/>
          </a:bodyPr>
          <a:lstStyle/>
          <a:p>
            <a:r>
              <a:rPr lang="en-US" sz="1100" dirty="0"/>
              <a:t>The project continues to take mitigating steps, such as conducting training with new App Dev staff on testing processes and procedures; increasing the automated testing suite (expand number of scripts and coverage); and involving testers in design reviews.</a:t>
            </a:r>
          </a:p>
        </p:txBody>
      </p:sp>
      <p:sp>
        <p:nvSpPr>
          <p:cNvPr id="105" name="TextBox 104">
            <a:extLst>
              <a:ext uri="{FF2B5EF4-FFF2-40B4-BE49-F238E27FC236}">
                <a16:creationId xmlns:a16="http://schemas.microsoft.com/office/drawing/2014/main" id="{BED8DEA8-937D-4DA7-947F-70031CA8CAFC}"/>
              </a:ext>
            </a:extLst>
          </p:cNvPr>
          <p:cNvSpPr txBox="1"/>
          <p:nvPr/>
        </p:nvSpPr>
        <p:spPr>
          <a:xfrm>
            <a:off x="6533728" y="4569220"/>
            <a:ext cx="2473056" cy="430887"/>
          </a:xfrm>
          <a:prstGeom prst="rect">
            <a:avLst/>
          </a:prstGeom>
          <a:noFill/>
        </p:spPr>
        <p:txBody>
          <a:bodyPr wrap="square" rtlCol="0">
            <a:spAutoFit/>
          </a:bodyPr>
          <a:lstStyle/>
          <a:p>
            <a:r>
              <a:rPr lang="fi-FI" sz="1100" dirty="0"/>
              <a:t>Jo Anne Osborn, Lisa Salas, Dan Dean</a:t>
            </a:r>
            <a:endParaRPr lang="en-US" sz="1100" dirty="0"/>
          </a:p>
        </p:txBody>
      </p:sp>
      <p:cxnSp>
        <p:nvCxnSpPr>
          <p:cNvPr id="106" name="Straight Connector 105">
            <a:extLst>
              <a:ext uri="{FF2B5EF4-FFF2-40B4-BE49-F238E27FC236}">
                <a16:creationId xmlns:a16="http://schemas.microsoft.com/office/drawing/2014/main" id="{2B645AE0-77A7-4027-9F17-1C1BA5BF8CAF}"/>
              </a:ext>
            </a:extLst>
          </p:cNvPr>
          <p:cNvCxnSpPr>
            <a:cxnSpLocks/>
          </p:cNvCxnSpPr>
          <p:nvPr/>
        </p:nvCxnSpPr>
        <p:spPr>
          <a:xfrm flipV="1">
            <a:off x="6522103" y="2752361"/>
            <a:ext cx="2468352" cy="3507"/>
          </a:xfrm>
          <a:prstGeom prst="line">
            <a:avLst/>
          </a:prstGeom>
          <a:ln>
            <a:solidFill>
              <a:srgbClr val="8064A2"/>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CB70C05-37A5-4880-80C3-F38B28FB36CF}"/>
              </a:ext>
            </a:extLst>
          </p:cNvPr>
          <p:cNvCxnSpPr>
            <a:cxnSpLocks/>
          </p:cNvCxnSpPr>
          <p:nvPr/>
        </p:nvCxnSpPr>
        <p:spPr>
          <a:xfrm flipV="1">
            <a:off x="6529723" y="4488433"/>
            <a:ext cx="2468352" cy="3507"/>
          </a:xfrm>
          <a:prstGeom prst="line">
            <a:avLst/>
          </a:prstGeom>
          <a:ln>
            <a:solidFill>
              <a:srgbClr val="8064A2"/>
            </a:solidFill>
            <a:prstDash val="dash"/>
          </a:ln>
        </p:spPr>
        <p:style>
          <a:lnRef idx="1">
            <a:schemeClr val="accent1"/>
          </a:lnRef>
          <a:fillRef idx="0">
            <a:schemeClr val="accent1"/>
          </a:fillRef>
          <a:effectRef idx="0">
            <a:schemeClr val="accent1"/>
          </a:effectRef>
          <a:fontRef idx="minor">
            <a:schemeClr val="tx1"/>
          </a:fontRef>
        </p:style>
      </p:cxnSp>
      <p:sp>
        <p:nvSpPr>
          <p:cNvPr id="108" name="Arrow: Left-Right 107">
            <a:extLst>
              <a:ext uri="{FF2B5EF4-FFF2-40B4-BE49-F238E27FC236}">
                <a16:creationId xmlns:a16="http://schemas.microsoft.com/office/drawing/2014/main" id="{377A25D4-EFCA-422D-803C-68ED770609DB}"/>
              </a:ext>
            </a:extLst>
          </p:cNvPr>
          <p:cNvSpPr/>
          <p:nvPr/>
        </p:nvSpPr>
        <p:spPr>
          <a:xfrm>
            <a:off x="8485395" y="5240592"/>
            <a:ext cx="486159" cy="278424"/>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Arrow: Up 108">
            <a:extLst>
              <a:ext uri="{FF2B5EF4-FFF2-40B4-BE49-F238E27FC236}">
                <a16:creationId xmlns:a16="http://schemas.microsoft.com/office/drawing/2014/main" id="{CD7FD8F5-38EF-410E-839E-F0707B58D822}"/>
              </a:ext>
            </a:extLst>
          </p:cNvPr>
          <p:cNvSpPr/>
          <p:nvPr/>
        </p:nvSpPr>
        <p:spPr>
          <a:xfrm rot="7713490">
            <a:off x="3188459" y="5164895"/>
            <a:ext cx="286514" cy="447866"/>
          </a:xfrm>
          <a:prstGeom prst="up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Arrow: Left-Right 109">
            <a:extLst>
              <a:ext uri="{FF2B5EF4-FFF2-40B4-BE49-F238E27FC236}">
                <a16:creationId xmlns:a16="http://schemas.microsoft.com/office/drawing/2014/main" id="{6DCFF92D-B4A9-41F2-9FC4-9CC64CCC0BC3}"/>
              </a:ext>
            </a:extLst>
          </p:cNvPr>
          <p:cNvSpPr/>
          <p:nvPr/>
        </p:nvSpPr>
        <p:spPr>
          <a:xfrm>
            <a:off x="5756005" y="5240592"/>
            <a:ext cx="486159" cy="278424"/>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1" name="Group 110">
            <a:extLst>
              <a:ext uri="{FF2B5EF4-FFF2-40B4-BE49-F238E27FC236}">
                <a16:creationId xmlns:a16="http://schemas.microsoft.com/office/drawing/2014/main" id="{A514C64A-9AED-458F-B7A2-80F4DA0533EE}"/>
              </a:ext>
            </a:extLst>
          </p:cNvPr>
          <p:cNvGrpSpPr/>
          <p:nvPr/>
        </p:nvGrpSpPr>
        <p:grpSpPr>
          <a:xfrm>
            <a:off x="59951" y="5899742"/>
            <a:ext cx="7829687" cy="461665"/>
            <a:chOff x="59951" y="5899742"/>
            <a:chExt cx="7829687" cy="461665"/>
          </a:xfrm>
        </p:grpSpPr>
        <p:sp>
          <p:nvSpPr>
            <p:cNvPr id="112" name="TextBox 111">
              <a:extLst>
                <a:ext uri="{FF2B5EF4-FFF2-40B4-BE49-F238E27FC236}">
                  <a16:creationId xmlns:a16="http://schemas.microsoft.com/office/drawing/2014/main" id="{59B3D18A-D4F6-4EFE-ACB6-FF7A8747E1B0}"/>
                </a:ext>
              </a:extLst>
            </p:cNvPr>
            <p:cNvSpPr txBox="1"/>
            <p:nvPr/>
          </p:nvSpPr>
          <p:spPr>
            <a:xfrm>
              <a:off x="59951" y="5899742"/>
              <a:ext cx="1012580" cy="461665"/>
            </a:xfrm>
            <a:prstGeom prst="rect">
              <a:avLst/>
            </a:prstGeom>
            <a:noFill/>
          </p:spPr>
          <p:txBody>
            <a:bodyPr wrap="square" rtlCol="0">
              <a:spAutoFit/>
            </a:bodyPr>
            <a:lstStyle/>
            <a:p>
              <a:pPr algn="r"/>
              <a:r>
                <a:rPr lang="en-US" sz="1200" b="1" dirty="0"/>
                <a:t>Risk Trend </a:t>
              </a:r>
            </a:p>
            <a:p>
              <a:pPr algn="r"/>
              <a:r>
                <a:rPr lang="en-US" sz="1200" b="1" dirty="0"/>
                <a:t>Legend</a:t>
              </a:r>
            </a:p>
          </p:txBody>
        </p:sp>
        <p:sp>
          <p:nvSpPr>
            <p:cNvPr id="113" name="Rectangle: Rounded Corners 112">
              <a:extLst>
                <a:ext uri="{FF2B5EF4-FFF2-40B4-BE49-F238E27FC236}">
                  <a16:creationId xmlns:a16="http://schemas.microsoft.com/office/drawing/2014/main" id="{EA8CF7D6-C03F-4A3C-B133-2999B1042BC4}"/>
                </a:ext>
              </a:extLst>
            </p:cNvPr>
            <p:cNvSpPr/>
            <p:nvPr/>
          </p:nvSpPr>
          <p:spPr>
            <a:xfrm>
              <a:off x="1013262" y="6007371"/>
              <a:ext cx="6641151" cy="24387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endParaRPr lang="en-US" sz="1200" dirty="0">
                <a:solidFill>
                  <a:schemeClr val="tx1"/>
                </a:solidFill>
                <a:latin typeface="Century Gothic" panose="020B0502020202020204" pitchFamily="34" charset="0"/>
              </a:endParaRPr>
            </a:p>
            <a:p>
              <a:pPr marL="285750" indent="-285750">
                <a:buFont typeface="Arial" panose="020B0604020202020204" pitchFamily="34" charset="0"/>
                <a:buChar char="•"/>
              </a:pPr>
              <a:endParaRPr lang="en-US" sz="1200" dirty="0">
                <a:solidFill>
                  <a:schemeClr val="tx1"/>
                </a:solidFill>
              </a:endParaRPr>
            </a:p>
          </p:txBody>
        </p:sp>
        <p:sp>
          <p:nvSpPr>
            <p:cNvPr id="114" name="Arrow: Left-Right 113">
              <a:extLst>
                <a:ext uri="{FF2B5EF4-FFF2-40B4-BE49-F238E27FC236}">
                  <a16:creationId xmlns:a16="http://schemas.microsoft.com/office/drawing/2014/main" id="{05A28F2B-8F24-40C4-9E4E-00A2D178B3F7}"/>
                </a:ext>
              </a:extLst>
            </p:cNvPr>
            <p:cNvSpPr/>
            <p:nvPr/>
          </p:nvSpPr>
          <p:spPr>
            <a:xfrm>
              <a:off x="1063006" y="6036932"/>
              <a:ext cx="284081" cy="173718"/>
            </a:xfrm>
            <a:prstGeom prst="leftRightArrow">
              <a:avLst>
                <a:gd name="adj1" fmla="val 34816"/>
                <a:gd name="adj2"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TextBox 114">
              <a:extLst>
                <a:ext uri="{FF2B5EF4-FFF2-40B4-BE49-F238E27FC236}">
                  <a16:creationId xmlns:a16="http://schemas.microsoft.com/office/drawing/2014/main" id="{77F28DEC-83A8-4332-B879-64C714224446}"/>
                </a:ext>
              </a:extLst>
            </p:cNvPr>
            <p:cNvSpPr txBox="1"/>
            <p:nvPr/>
          </p:nvSpPr>
          <p:spPr>
            <a:xfrm>
              <a:off x="1269082" y="6024785"/>
              <a:ext cx="1028700" cy="215444"/>
            </a:xfrm>
            <a:prstGeom prst="rect">
              <a:avLst/>
            </a:prstGeom>
            <a:noFill/>
          </p:spPr>
          <p:txBody>
            <a:bodyPr wrap="square" rtlCol="0">
              <a:spAutoFit/>
            </a:bodyPr>
            <a:lstStyle/>
            <a:p>
              <a:r>
                <a:rPr lang="en-US" sz="800" dirty="0"/>
                <a:t>Remains high</a:t>
              </a:r>
            </a:p>
          </p:txBody>
        </p:sp>
        <p:sp>
          <p:nvSpPr>
            <p:cNvPr id="116" name="Arrow: Up 115">
              <a:extLst>
                <a:ext uri="{FF2B5EF4-FFF2-40B4-BE49-F238E27FC236}">
                  <a16:creationId xmlns:a16="http://schemas.microsoft.com/office/drawing/2014/main" id="{B93085C4-4CB5-47ED-BBBC-D32F1ADA2DE6}"/>
                </a:ext>
              </a:extLst>
            </p:cNvPr>
            <p:cNvSpPr/>
            <p:nvPr/>
          </p:nvSpPr>
          <p:spPr>
            <a:xfrm rot="2080021">
              <a:off x="2102429" y="6012496"/>
              <a:ext cx="183132" cy="22259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56F1DF94-3020-4EFC-BD86-D80790F48FB5}"/>
                </a:ext>
              </a:extLst>
            </p:cNvPr>
            <p:cNvSpPr txBox="1"/>
            <p:nvPr/>
          </p:nvSpPr>
          <p:spPr>
            <a:xfrm>
              <a:off x="2207556" y="6024785"/>
              <a:ext cx="1111344" cy="215444"/>
            </a:xfrm>
            <a:prstGeom prst="rect">
              <a:avLst/>
            </a:prstGeom>
            <a:noFill/>
          </p:spPr>
          <p:txBody>
            <a:bodyPr wrap="square" rtlCol="0">
              <a:spAutoFit/>
            </a:bodyPr>
            <a:lstStyle/>
            <a:p>
              <a:r>
                <a:rPr lang="en-US" sz="800" dirty="0"/>
                <a:t>Trending to Issue</a:t>
              </a:r>
            </a:p>
          </p:txBody>
        </p:sp>
        <p:sp>
          <p:nvSpPr>
            <p:cNvPr id="118" name="Arrow: Up 117">
              <a:extLst>
                <a:ext uri="{FF2B5EF4-FFF2-40B4-BE49-F238E27FC236}">
                  <a16:creationId xmlns:a16="http://schemas.microsoft.com/office/drawing/2014/main" id="{1F53F7D0-43C8-45C2-9EE6-775464F192E5}"/>
                </a:ext>
              </a:extLst>
            </p:cNvPr>
            <p:cNvSpPr/>
            <p:nvPr/>
          </p:nvSpPr>
          <p:spPr>
            <a:xfrm rot="7713490">
              <a:off x="4446978" y="6012496"/>
              <a:ext cx="183132" cy="222590"/>
            </a:xfrm>
            <a:prstGeom prst="up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TextBox 118">
              <a:extLst>
                <a:ext uri="{FF2B5EF4-FFF2-40B4-BE49-F238E27FC236}">
                  <a16:creationId xmlns:a16="http://schemas.microsoft.com/office/drawing/2014/main" id="{2BA019EA-70D7-41C5-A60D-33CE7EA0F78D}"/>
                </a:ext>
              </a:extLst>
            </p:cNvPr>
            <p:cNvSpPr txBox="1"/>
            <p:nvPr/>
          </p:nvSpPr>
          <p:spPr>
            <a:xfrm>
              <a:off x="4571834" y="6024785"/>
              <a:ext cx="1211324" cy="215444"/>
            </a:xfrm>
            <a:prstGeom prst="rect">
              <a:avLst/>
            </a:prstGeom>
            <a:noFill/>
          </p:spPr>
          <p:txBody>
            <a:bodyPr wrap="square" rtlCol="0">
              <a:spAutoFit/>
            </a:bodyPr>
            <a:lstStyle/>
            <a:p>
              <a:r>
                <a:rPr lang="en-US" sz="800" dirty="0"/>
                <a:t>Trending to Low</a:t>
              </a:r>
            </a:p>
          </p:txBody>
        </p:sp>
        <p:sp>
          <p:nvSpPr>
            <p:cNvPr id="120" name="TextBox 119">
              <a:extLst>
                <a:ext uri="{FF2B5EF4-FFF2-40B4-BE49-F238E27FC236}">
                  <a16:creationId xmlns:a16="http://schemas.microsoft.com/office/drawing/2014/main" id="{9FF2696E-B3C4-499B-B44E-C94B6B916E38}"/>
                </a:ext>
              </a:extLst>
            </p:cNvPr>
            <p:cNvSpPr txBox="1"/>
            <p:nvPr/>
          </p:nvSpPr>
          <p:spPr>
            <a:xfrm>
              <a:off x="6922193" y="6024785"/>
              <a:ext cx="967445" cy="215444"/>
            </a:xfrm>
            <a:prstGeom prst="rect">
              <a:avLst/>
            </a:prstGeom>
            <a:noFill/>
          </p:spPr>
          <p:txBody>
            <a:bodyPr wrap="square" rtlCol="0">
              <a:spAutoFit/>
            </a:bodyPr>
            <a:lstStyle/>
            <a:p>
              <a:r>
                <a:rPr lang="en-US" sz="800" dirty="0"/>
                <a:t>Retired Risk</a:t>
              </a:r>
            </a:p>
          </p:txBody>
        </p:sp>
        <p:pic>
          <p:nvPicPr>
            <p:cNvPr id="121" name="Graphic 120" descr="Smiling face with no fill">
              <a:extLst>
                <a:ext uri="{FF2B5EF4-FFF2-40B4-BE49-F238E27FC236}">
                  <a16:creationId xmlns:a16="http://schemas.microsoft.com/office/drawing/2014/main" id="{A010B027-34E9-4964-B1B5-726F32A2A5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61227" y="6000494"/>
              <a:ext cx="246594" cy="246594"/>
            </a:xfrm>
            <a:prstGeom prst="rect">
              <a:avLst/>
            </a:prstGeom>
          </p:spPr>
        </p:pic>
        <p:sp>
          <p:nvSpPr>
            <p:cNvPr id="122" name="TextBox 121">
              <a:extLst>
                <a:ext uri="{FF2B5EF4-FFF2-40B4-BE49-F238E27FC236}">
                  <a16:creationId xmlns:a16="http://schemas.microsoft.com/office/drawing/2014/main" id="{1A5794EE-FA05-4D50-BBFC-F952A67C6648}"/>
                </a:ext>
              </a:extLst>
            </p:cNvPr>
            <p:cNvSpPr txBox="1"/>
            <p:nvPr/>
          </p:nvSpPr>
          <p:spPr>
            <a:xfrm>
              <a:off x="5571282" y="6024785"/>
              <a:ext cx="1251948" cy="215444"/>
            </a:xfrm>
            <a:prstGeom prst="rect">
              <a:avLst/>
            </a:prstGeom>
            <a:noFill/>
          </p:spPr>
          <p:txBody>
            <a:bodyPr wrap="square" rtlCol="0">
              <a:spAutoFit/>
            </a:bodyPr>
            <a:lstStyle/>
            <a:p>
              <a:r>
                <a:rPr lang="en-US" sz="800" dirty="0"/>
                <a:t>Realized into an Issue</a:t>
              </a:r>
            </a:p>
          </p:txBody>
        </p:sp>
        <p:pic>
          <p:nvPicPr>
            <p:cNvPr id="123" name="Graphic 122" descr="Exclamation mark">
              <a:extLst>
                <a:ext uri="{FF2B5EF4-FFF2-40B4-BE49-F238E27FC236}">
                  <a16:creationId xmlns:a16="http://schemas.microsoft.com/office/drawing/2014/main" id="{B7E86B62-B5CD-4D99-B330-3155369756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1274" y="6036931"/>
              <a:ext cx="246594" cy="209123"/>
            </a:xfrm>
            <a:prstGeom prst="rect">
              <a:avLst/>
            </a:prstGeom>
          </p:spPr>
        </p:pic>
        <p:sp>
          <p:nvSpPr>
            <p:cNvPr id="124" name="Arrow: Up 123">
              <a:extLst>
                <a:ext uri="{FF2B5EF4-FFF2-40B4-BE49-F238E27FC236}">
                  <a16:creationId xmlns:a16="http://schemas.microsoft.com/office/drawing/2014/main" id="{7464F6C5-939F-4FA7-BBC1-34F2158FBB8F}"/>
                </a:ext>
              </a:extLst>
            </p:cNvPr>
            <p:cNvSpPr/>
            <p:nvPr/>
          </p:nvSpPr>
          <p:spPr>
            <a:xfrm rot="7713490">
              <a:off x="3192278" y="6020403"/>
              <a:ext cx="183132" cy="222590"/>
            </a:xfrm>
            <a:prstGeom prst="up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9425BC4F-E592-4676-96F1-6A95C77AF191}"/>
                </a:ext>
              </a:extLst>
            </p:cNvPr>
            <p:cNvSpPr txBox="1"/>
            <p:nvPr/>
          </p:nvSpPr>
          <p:spPr>
            <a:xfrm>
              <a:off x="3307609" y="6024785"/>
              <a:ext cx="1255653" cy="215444"/>
            </a:xfrm>
            <a:prstGeom prst="rect">
              <a:avLst/>
            </a:prstGeom>
            <a:noFill/>
          </p:spPr>
          <p:txBody>
            <a:bodyPr wrap="square" rtlCol="0">
              <a:spAutoFit/>
            </a:bodyPr>
            <a:lstStyle/>
            <a:p>
              <a:r>
                <a:rPr lang="en-US" sz="800" dirty="0"/>
                <a:t>Trending to Medium</a:t>
              </a:r>
            </a:p>
          </p:txBody>
        </p:sp>
      </p:grpSp>
    </p:spTree>
    <p:extLst>
      <p:ext uri="{BB962C8B-B14F-4D97-AF65-F5344CB8AC3E}">
        <p14:creationId xmlns:p14="http://schemas.microsoft.com/office/powerpoint/2010/main" val="23514683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320B90-9301-412E-9669-BBD32B3F732F}"/>
              </a:ext>
            </a:extLst>
          </p:cNvPr>
          <p:cNvSpPr>
            <a:spLocks noGrp="1"/>
          </p:cNvSpPr>
          <p:nvPr>
            <p:ph type="title"/>
          </p:nvPr>
        </p:nvSpPr>
        <p:spPr/>
        <p:txBody>
          <a:bodyPr/>
          <a:lstStyle/>
          <a:p>
            <a:r>
              <a:rPr lang="en-US" dirty="0"/>
              <a:t>CalSAWS Project High Risks</a:t>
            </a:r>
          </a:p>
        </p:txBody>
      </p:sp>
      <p:sp>
        <p:nvSpPr>
          <p:cNvPr id="21" name="TextBox 20">
            <a:extLst>
              <a:ext uri="{FF2B5EF4-FFF2-40B4-BE49-F238E27FC236}">
                <a16:creationId xmlns:a16="http://schemas.microsoft.com/office/drawing/2014/main" id="{8F40E255-EB7A-4DFE-972E-14CAD5EA7764}"/>
              </a:ext>
            </a:extLst>
          </p:cNvPr>
          <p:cNvSpPr txBox="1"/>
          <p:nvPr/>
        </p:nvSpPr>
        <p:spPr>
          <a:xfrm>
            <a:off x="-111198" y="1356153"/>
            <a:ext cx="1183729" cy="276999"/>
          </a:xfrm>
          <a:prstGeom prst="rect">
            <a:avLst/>
          </a:prstGeom>
          <a:noFill/>
        </p:spPr>
        <p:txBody>
          <a:bodyPr wrap="square" rtlCol="0">
            <a:spAutoFit/>
          </a:bodyPr>
          <a:lstStyle/>
          <a:p>
            <a:pPr algn="r"/>
            <a:r>
              <a:rPr lang="en-US" sz="1200" b="1" dirty="0"/>
              <a:t>DESCRIPTION</a:t>
            </a:r>
          </a:p>
        </p:txBody>
      </p:sp>
      <p:sp>
        <p:nvSpPr>
          <p:cNvPr id="22" name="TextBox 21">
            <a:extLst>
              <a:ext uri="{FF2B5EF4-FFF2-40B4-BE49-F238E27FC236}">
                <a16:creationId xmlns:a16="http://schemas.microsoft.com/office/drawing/2014/main" id="{822C169C-54B8-4243-BC0B-08E93631AD51}"/>
              </a:ext>
            </a:extLst>
          </p:cNvPr>
          <p:cNvSpPr txBox="1"/>
          <p:nvPr/>
        </p:nvSpPr>
        <p:spPr>
          <a:xfrm>
            <a:off x="-186105" y="2878903"/>
            <a:ext cx="1258636" cy="646331"/>
          </a:xfrm>
          <a:prstGeom prst="rect">
            <a:avLst/>
          </a:prstGeom>
          <a:noFill/>
        </p:spPr>
        <p:txBody>
          <a:bodyPr wrap="square" rtlCol="0">
            <a:spAutoFit/>
          </a:bodyPr>
          <a:lstStyle/>
          <a:p>
            <a:pPr algn="r"/>
            <a:r>
              <a:rPr lang="en-US" sz="1200" b="1" dirty="0"/>
              <a:t>MITIGATION PLAN/</a:t>
            </a:r>
          </a:p>
          <a:p>
            <a:pPr algn="r"/>
            <a:r>
              <a:rPr lang="en-US" sz="1200" b="1" dirty="0"/>
              <a:t>STATUS</a:t>
            </a:r>
          </a:p>
        </p:txBody>
      </p:sp>
      <p:sp>
        <p:nvSpPr>
          <p:cNvPr id="23" name="TextBox 22">
            <a:extLst>
              <a:ext uri="{FF2B5EF4-FFF2-40B4-BE49-F238E27FC236}">
                <a16:creationId xmlns:a16="http://schemas.microsoft.com/office/drawing/2014/main" id="{4DFC4FE5-6EA1-4B01-8F6F-CFC594BB4E45}"/>
              </a:ext>
            </a:extLst>
          </p:cNvPr>
          <p:cNvSpPr txBox="1"/>
          <p:nvPr/>
        </p:nvSpPr>
        <p:spPr>
          <a:xfrm>
            <a:off x="59951" y="4595284"/>
            <a:ext cx="1012580" cy="276999"/>
          </a:xfrm>
          <a:prstGeom prst="rect">
            <a:avLst/>
          </a:prstGeom>
          <a:noFill/>
        </p:spPr>
        <p:txBody>
          <a:bodyPr wrap="square" rtlCol="0">
            <a:spAutoFit/>
          </a:bodyPr>
          <a:lstStyle/>
          <a:p>
            <a:pPr algn="r"/>
            <a:r>
              <a:rPr lang="en-US" sz="1200" b="1" dirty="0"/>
              <a:t>OWNER(S)</a:t>
            </a:r>
          </a:p>
        </p:txBody>
      </p:sp>
      <p:sp>
        <p:nvSpPr>
          <p:cNvPr id="37" name="TextBox 36">
            <a:extLst>
              <a:ext uri="{FF2B5EF4-FFF2-40B4-BE49-F238E27FC236}">
                <a16:creationId xmlns:a16="http://schemas.microsoft.com/office/drawing/2014/main" id="{D4AE9AB8-9A46-4CA8-85A1-FC64AB9833A2}"/>
              </a:ext>
            </a:extLst>
          </p:cNvPr>
          <p:cNvSpPr txBox="1"/>
          <p:nvPr/>
        </p:nvSpPr>
        <p:spPr>
          <a:xfrm>
            <a:off x="-111198" y="566532"/>
            <a:ext cx="1183729" cy="276999"/>
          </a:xfrm>
          <a:prstGeom prst="rect">
            <a:avLst/>
          </a:prstGeom>
          <a:noFill/>
        </p:spPr>
        <p:txBody>
          <a:bodyPr wrap="square" rtlCol="0">
            <a:spAutoFit/>
          </a:bodyPr>
          <a:lstStyle/>
          <a:p>
            <a:pPr algn="r"/>
            <a:r>
              <a:rPr lang="en-US" sz="1200" b="1" dirty="0"/>
              <a:t>RISK NAME</a:t>
            </a:r>
          </a:p>
        </p:txBody>
      </p:sp>
      <p:sp>
        <p:nvSpPr>
          <p:cNvPr id="14" name="Rectangle: Rounded Corners 13">
            <a:extLst>
              <a:ext uri="{FF2B5EF4-FFF2-40B4-BE49-F238E27FC236}">
                <a16:creationId xmlns:a16="http://schemas.microsoft.com/office/drawing/2014/main" id="{BF8BC713-EDB7-40AC-B03C-1C243EEC11DB}"/>
              </a:ext>
            </a:extLst>
          </p:cNvPr>
          <p:cNvSpPr/>
          <p:nvPr/>
        </p:nvSpPr>
        <p:spPr>
          <a:xfrm>
            <a:off x="1063006" y="544884"/>
            <a:ext cx="2646354" cy="5188601"/>
          </a:xfrm>
          <a:prstGeom prst="roundRect">
            <a:avLst>
              <a:gd name="adj" fmla="val 0"/>
            </a:avLst>
          </a:prstGeom>
          <a:solidFill>
            <a:srgbClr val="3D7CC7"/>
          </a:solidFill>
          <a:ln>
            <a:solidFill>
              <a:srgbClr val="3D7C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DF3D4A0F-D219-481A-9CB8-0041CCBF9EDA}"/>
              </a:ext>
            </a:extLst>
          </p:cNvPr>
          <p:cNvSpPr/>
          <p:nvPr/>
        </p:nvSpPr>
        <p:spPr>
          <a:xfrm>
            <a:off x="1150228" y="1143228"/>
            <a:ext cx="2471910" cy="4415328"/>
          </a:xfrm>
          <a:prstGeom prst="roundRect">
            <a:avLst/>
          </a:prstGeom>
          <a:solidFill>
            <a:schemeClr val="bg1"/>
          </a:solidFill>
          <a:ln>
            <a:solidFill>
              <a:srgbClr val="3D7CC7"/>
            </a:solidFill>
          </a:ln>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sp>
        <p:nvSpPr>
          <p:cNvPr id="16" name="TextBox 15">
            <a:extLst>
              <a:ext uri="{FF2B5EF4-FFF2-40B4-BE49-F238E27FC236}">
                <a16:creationId xmlns:a16="http://schemas.microsoft.com/office/drawing/2014/main" id="{15BC56DB-F83F-494A-8F66-5749A7334C65}"/>
              </a:ext>
            </a:extLst>
          </p:cNvPr>
          <p:cNvSpPr txBox="1"/>
          <p:nvPr/>
        </p:nvSpPr>
        <p:spPr>
          <a:xfrm>
            <a:off x="1193904" y="562488"/>
            <a:ext cx="2384559" cy="553998"/>
          </a:xfrm>
          <a:prstGeom prst="rect">
            <a:avLst/>
          </a:prstGeom>
          <a:noFill/>
        </p:spPr>
        <p:txBody>
          <a:bodyPr wrap="square" rtlCol="0">
            <a:spAutoFit/>
          </a:bodyPr>
          <a:lstStyle/>
          <a:p>
            <a:r>
              <a:rPr lang="en-US" sz="1000" b="1" dirty="0">
                <a:solidFill>
                  <a:schemeClr val="bg1"/>
                </a:solidFill>
              </a:rPr>
              <a:t>205: A Delay of Cloud Enablement would lead to a delay in the implementation of CalSAWS</a:t>
            </a:r>
          </a:p>
        </p:txBody>
      </p:sp>
      <p:grpSp>
        <p:nvGrpSpPr>
          <p:cNvPr id="34" name="Group 33">
            <a:extLst>
              <a:ext uri="{FF2B5EF4-FFF2-40B4-BE49-F238E27FC236}">
                <a16:creationId xmlns:a16="http://schemas.microsoft.com/office/drawing/2014/main" id="{E3D5BD81-261A-4083-9A8F-1AA301C9D252}"/>
              </a:ext>
            </a:extLst>
          </p:cNvPr>
          <p:cNvGrpSpPr/>
          <p:nvPr/>
        </p:nvGrpSpPr>
        <p:grpSpPr>
          <a:xfrm>
            <a:off x="3001982" y="5066441"/>
            <a:ext cx="701400" cy="659670"/>
            <a:chOff x="3059172" y="5557962"/>
            <a:chExt cx="701400" cy="751110"/>
          </a:xfrm>
        </p:grpSpPr>
        <p:sp>
          <p:nvSpPr>
            <p:cNvPr id="35" name="Oval 34">
              <a:extLst>
                <a:ext uri="{FF2B5EF4-FFF2-40B4-BE49-F238E27FC236}">
                  <a16:creationId xmlns:a16="http://schemas.microsoft.com/office/drawing/2014/main" id="{2431F6B3-9EF2-4520-B74F-3AD14F5F7279}"/>
                </a:ext>
              </a:extLst>
            </p:cNvPr>
            <p:cNvSpPr/>
            <p:nvPr/>
          </p:nvSpPr>
          <p:spPr>
            <a:xfrm>
              <a:off x="3059172" y="5557962"/>
              <a:ext cx="701400" cy="751110"/>
            </a:xfrm>
            <a:prstGeom prst="ellipse">
              <a:avLst/>
            </a:prstGeom>
            <a:solidFill>
              <a:schemeClr val="bg1"/>
            </a:solidFill>
            <a:ln>
              <a:solidFill>
                <a:srgbClr val="3D7C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Arrow: Left-Right 35">
              <a:extLst>
                <a:ext uri="{FF2B5EF4-FFF2-40B4-BE49-F238E27FC236}">
                  <a16:creationId xmlns:a16="http://schemas.microsoft.com/office/drawing/2014/main" id="{AAB303E8-4B0D-41BE-854E-EDB115F248E7}"/>
                </a:ext>
              </a:extLst>
            </p:cNvPr>
            <p:cNvSpPr/>
            <p:nvPr/>
          </p:nvSpPr>
          <p:spPr>
            <a:xfrm>
              <a:off x="3177895" y="5773681"/>
              <a:ext cx="486159" cy="317018"/>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3C7B2523-C5FC-44E2-8A0A-CCD74E165931}"/>
              </a:ext>
            </a:extLst>
          </p:cNvPr>
          <p:cNvSpPr txBox="1"/>
          <p:nvPr/>
        </p:nvSpPr>
        <p:spPr>
          <a:xfrm>
            <a:off x="1137392" y="1352109"/>
            <a:ext cx="2497582" cy="1277273"/>
          </a:xfrm>
          <a:prstGeom prst="rect">
            <a:avLst/>
          </a:prstGeom>
          <a:noFill/>
        </p:spPr>
        <p:txBody>
          <a:bodyPr wrap="square" rtlCol="0">
            <a:spAutoFit/>
          </a:bodyPr>
          <a:lstStyle/>
          <a:p>
            <a:r>
              <a:rPr lang="en-US" sz="1100" dirty="0"/>
              <a:t>The risk caused by a delay of Cloud Enablement is that the critical path of the project may be affected, leading to a delay in the deployment of the LRS into the AWS Cloud and the implementation of CalSAWS.</a:t>
            </a:r>
          </a:p>
        </p:txBody>
      </p:sp>
      <p:sp>
        <p:nvSpPr>
          <p:cNvPr id="44" name="TextBox 43">
            <a:extLst>
              <a:ext uri="{FF2B5EF4-FFF2-40B4-BE49-F238E27FC236}">
                <a16:creationId xmlns:a16="http://schemas.microsoft.com/office/drawing/2014/main" id="{8141DE76-7358-44E0-94AC-A479325326F0}"/>
              </a:ext>
            </a:extLst>
          </p:cNvPr>
          <p:cNvSpPr txBox="1"/>
          <p:nvPr/>
        </p:nvSpPr>
        <p:spPr>
          <a:xfrm>
            <a:off x="1150228" y="2770084"/>
            <a:ext cx="2471910" cy="1107996"/>
          </a:xfrm>
          <a:prstGeom prst="rect">
            <a:avLst/>
          </a:prstGeom>
          <a:noFill/>
        </p:spPr>
        <p:txBody>
          <a:bodyPr wrap="square" rtlCol="0">
            <a:spAutoFit/>
          </a:bodyPr>
          <a:lstStyle/>
          <a:p>
            <a:r>
              <a:rPr lang="en-US" sz="1100" dirty="0"/>
              <a:t>Accenture, Consortium, and QA resources are developing a detailed readiness checklist, and meet weekly to review, and address any deviations from the plan.</a:t>
            </a:r>
          </a:p>
        </p:txBody>
      </p:sp>
      <p:sp>
        <p:nvSpPr>
          <p:cNvPr id="45" name="TextBox 44">
            <a:extLst>
              <a:ext uri="{FF2B5EF4-FFF2-40B4-BE49-F238E27FC236}">
                <a16:creationId xmlns:a16="http://schemas.microsoft.com/office/drawing/2014/main" id="{24C0F347-0EDB-4F85-B981-573B17EE5AE6}"/>
              </a:ext>
            </a:extLst>
          </p:cNvPr>
          <p:cNvSpPr txBox="1"/>
          <p:nvPr/>
        </p:nvSpPr>
        <p:spPr>
          <a:xfrm>
            <a:off x="1149655" y="4591240"/>
            <a:ext cx="2473056" cy="261610"/>
          </a:xfrm>
          <a:prstGeom prst="rect">
            <a:avLst/>
          </a:prstGeom>
          <a:noFill/>
        </p:spPr>
        <p:txBody>
          <a:bodyPr wrap="square" rtlCol="0">
            <a:spAutoFit/>
          </a:bodyPr>
          <a:lstStyle/>
          <a:p>
            <a:r>
              <a:rPr lang="en-US" sz="1100" dirty="0"/>
              <a:t>Laura Chavez, Scot Bailey</a:t>
            </a:r>
          </a:p>
        </p:txBody>
      </p:sp>
      <p:cxnSp>
        <p:nvCxnSpPr>
          <p:cNvPr id="50" name="Straight Connector 49">
            <a:extLst>
              <a:ext uri="{FF2B5EF4-FFF2-40B4-BE49-F238E27FC236}">
                <a16:creationId xmlns:a16="http://schemas.microsoft.com/office/drawing/2014/main" id="{4A0D511A-DE87-4984-8787-982018541C1E}"/>
              </a:ext>
            </a:extLst>
          </p:cNvPr>
          <p:cNvCxnSpPr>
            <a:cxnSpLocks/>
          </p:cNvCxnSpPr>
          <p:nvPr/>
        </p:nvCxnSpPr>
        <p:spPr>
          <a:xfrm flipV="1">
            <a:off x="1152007" y="2750538"/>
            <a:ext cx="2468352" cy="3507"/>
          </a:xfrm>
          <a:prstGeom prst="line">
            <a:avLst/>
          </a:prstGeom>
          <a:ln>
            <a:solidFill>
              <a:srgbClr val="3D7CC7"/>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C901695-8A8D-468A-8F16-E8DABC2B1996}"/>
              </a:ext>
            </a:extLst>
          </p:cNvPr>
          <p:cNvCxnSpPr>
            <a:cxnSpLocks/>
          </p:cNvCxnSpPr>
          <p:nvPr/>
        </p:nvCxnSpPr>
        <p:spPr>
          <a:xfrm flipV="1">
            <a:off x="1159627" y="4503504"/>
            <a:ext cx="2468352" cy="3507"/>
          </a:xfrm>
          <a:prstGeom prst="line">
            <a:avLst/>
          </a:prstGeom>
          <a:ln>
            <a:solidFill>
              <a:srgbClr val="3D7CC7"/>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455D11E-53F1-47A9-ADFE-CE7851F8C2FB}"/>
              </a:ext>
            </a:extLst>
          </p:cNvPr>
          <p:cNvGrpSpPr/>
          <p:nvPr/>
        </p:nvGrpSpPr>
        <p:grpSpPr>
          <a:xfrm>
            <a:off x="59951" y="5899742"/>
            <a:ext cx="7829687" cy="461665"/>
            <a:chOff x="59951" y="5899742"/>
            <a:chExt cx="7829687" cy="461665"/>
          </a:xfrm>
        </p:grpSpPr>
        <p:sp>
          <p:nvSpPr>
            <p:cNvPr id="52" name="TextBox 51">
              <a:extLst>
                <a:ext uri="{FF2B5EF4-FFF2-40B4-BE49-F238E27FC236}">
                  <a16:creationId xmlns:a16="http://schemas.microsoft.com/office/drawing/2014/main" id="{500F4770-0BF7-47CE-9D24-847F3B3B84AD}"/>
                </a:ext>
              </a:extLst>
            </p:cNvPr>
            <p:cNvSpPr txBox="1"/>
            <p:nvPr/>
          </p:nvSpPr>
          <p:spPr>
            <a:xfrm>
              <a:off x="59951" y="5899742"/>
              <a:ext cx="1012580" cy="461665"/>
            </a:xfrm>
            <a:prstGeom prst="rect">
              <a:avLst/>
            </a:prstGeom>
            <a:noFill/>
          </p:spPr>
          <p:txBody>
            <a:bodyPr wrap="square" rtlCol="0">
              <a:spAutoFit/>
            </a:bodyPr>
            <a:lstStyle/>
            <a:p>
              <a:pPr algn="r"/>
              <a:r>
                <a:rPr lang="en-US" sz="1200" b="1" dirty="0"/>
                <a:t>Risk Trend </a:t>
              </a:r>
            </a:p>
            <a:p>
              <a:pPr algn="r"/>
              <a:r>
                <a:rPr lang="en-US" sz="1200" b="1" dirty="0"/>
                <a:t>Legend</a:t>
              </a:r>
            </a:p>
          </p:txBody>
        </p:sp>
        <p:sp>
          <p:nvSpPr>
            <p:cNvPr id="53" name="Rectangle: Rounded Corners 52">
              <a:extLst>
                <a:ext uri="{FF2B5EF4-FFF2-40B4-BE49-F238E27FC236}">
                  <a16:creationId xmlns:a16="http://schemas.microsoft.com/office/drawing/2014/main" id="{46C5AE6F-00C2-43B3-8FAD-2D3D987EC040}"/>
                </a:ext>
              </a:extLst>
            </p:cNvPr>
            <p:cNvSpPr/>
            <p:nvPr/>
          </p:nvSpPr>
          <p:spPr>
            <a:xfrm>
              <a:off x="1013262" y="6007371"/>
              <a:ext cx="6641151" cy="24387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endParaRPr lang="en-US" sz="1200" dirty="0">
                <a:solidFill>
                  <a:schemeClr val="tx1"/>
                </a:solidFill>
                <a:latin typeface="Century Gothic" panose="020B0502020202020204" pitchFamily="34" charset="0"/>
              </a:endParaRPr>
            </a:p>
            <a:p>
              <a:pPr marL="285750" indent="-285750">
                <a:buFont typeface="Arial" panose="020B0604020202020204" pitchFamily="34" charset="0"/>
                <a:buChar char="•"/>
              </a:pPr>
              <a:endParaRPr lang="en-US" sz="1200" dirty="0">
                <a:solidFill>
                  <a:schemeClr val="tx1"/>
                </a:solidFill>
              </a:endParaRPr>
            </a:p>
          </p:txBody>
        </p:sp>
        <p:sp>
          <p:nvSpPr>
            <p:cNvPr id="70" name="Arrow: Left-Right 69">
              <a:extLst>
                <a:ext uri="{FF2B5EF4-FFF2-40B4-BE49-F238E27FC236}">
                  <a16:creationId xmlns:a16="http://schemas.microsoft.com/office/drawing/2014/main" id="{3721B795-92CE-4C7C-A3D8-70D98086EA3C}"/>
                </a:ext>
              </a:extLst>
            </p:cNvPr>
            <p:cNvSpPr/>
            <p:nvPr/>
          </p:nvSpPr>
          <p:spPr>
            <a:xfrm>
              <a:off x="1063006" y="6036932"/>
              <a:ext cx="284081" cy="173718"/>
            </a:xfrm>
            <a:prstGeom prst="leftRightArrow">
              <a:avLst>
                <a:gd name="adj1" fmla="val 34816"/>
                <a:gd name="adj2"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6156CA79-1ACC-49C1-BA48-CE51808A1B03}"/>
                </a:ext>
              </a:extLst>
            </p:cNvPr>
            <p:cNvSpPr txBox="1"/>
            <p:nvPr/>
          </p:nvSpPr>
          <p:spPr>
            <a:xfrm>
              <a:off x="1269082" y="6024785"/>
              <a:ext cx="1028700" cy="215444"/>
            </a:xfrm>
            <a:prstGeom prst="rect">
              <a:avLst/>
            </a:prstGeom>
            <a:noFill/>
          </p:spPr>
          <p:txBody>
            <a:bodyPr wrap="square" rtlCol="0">
              <a:spAutoFit/>
            </a:bodyPr>
            <a:lstStyle/>
            <a:p>
              <a:r>
                <a:rPr lang="en-US" sz="800" dirty="0"/>
                <a:t>Remains high</a:t>
              </a:r>
            </a:p>
          </p:txBody>
        </p:sp>
        <p:sp>
          <p:nvSpPr>
            <p:cNvPr id="68" name="Arrow: Up 67">
              <a:extLst>
                <a:ext uri="{FF2B5EF4-FFF2-40B4-BE49-F238E27FC236}">
                  <a16:creationId xmlns:a16="http://schemas.microsoft.com/office/drawing/2014/main" id="{481A3705-E69D-4569-9BFD-3520B8AE8B0F}"/>
                </a:ext>
              </a:extLst>
            </p:cNvPr>
            <p:cNvSpPr/>
            <p:nvPr/>
          </p:nvSpPr>
          <p:spPr>
            <a:xfrm rot="2080021">
              <a:off x="2102429" y="6012496"/>
              <a:ext cx="183132" cy="22259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A6F302A3-BCEC-44E0-AB7F-4801E50D9520}"/>
                </a:ext>
              </a:extLst>
            </p:cNvPr>
            <p:cNvSpPr txBox="1"/>
            <p:nvPr/>
          </p:nvSpPr>
          <p:spPr>
            <a:xfrm>
              <a:off x="2207556" y="6024785"/>
              <a:ext cx="1111344" cy="215444"/>
            </a:xfrm>
            <a:prstGeom prst="rect">
              <a:avLst/>
            </a:prstGeom>
            <a:noFill/>
          </p:spPr>
          <p:txBody>
            <a:bodyPr wrap="square" rtlCol="0">
              <a:spAutoFit/>
            </a:bodyPr>
            <a:lstStyle/>
            <a:p>
              <a:r>
                <a:rPr lang="en-US" sz="800" dirty="0"/>
                <a:t>Trending to Issue</a:t>
              </a:r>
            </a:p>
          </p:txBody>
        </p:sp>
        <p:sp>
          <p:nvSpPr>
            <p:cNvPr id="64" name="Arrow: Up 63">
              <a:extLst>
                <a:ext uri="{FF2B5EF4-FFF2-40B4-BE49-F238E27FC236}">
                  <a16:creationId xmlns:a16="http://schemas.microsoft.com/office/drawing/2014/main" id="{3DCF7701-0100-401C-A5FC-96997EFBDC17}"/>
                </a:ext>
              </a:extLst>
            </p:cNvPr>
            <p:cNvSpPr/>
            <p:nvPr/>
          </p:nvSpPr>
          <p:spPr>
            <a:xfrm rot="7713490">
              <a:off x="4446978" y="6012496"/>
              <a:ext cx="183132" cy="222590"/>
            </a:xfrm>
            <a:prstGeom prst="up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7DED7B5-D519-4F01-8EFC-779E69C80738}"/>
                </a:ext>
              </a:extLst>
            </p:cNvPr>
            <p:cNvSpPr txBox="1"/>
            <p:nvPr/>
          </p:nvSpPr>
          <p:spPr>
            <a:xfrm>
              <a:off x="4571834" y="6024785"/>
              <a:ext cx="1211324" cy="215444"/>
            </a:xfrm>
            <a:prstGeom prst="rect">
              <a:avLst/>
            </a:prstGeom>
            <a:noFill/>
          </p:spPr>
          <p:txBody>
            <a:bodyPr wrap="square" rtlCol="0">
              <a:spAutoFit/>
            </a:bodyPr>
            <a:lstStyle/>
            <a:p>
              <a:r>
                <a:rPr lang="en-US" sz="800" dirty="0"/>
                <a:t>Trending to Low</a:t>
              </a:r>
            </a:p>
          </p:txBody>
        </p:sp>
        <p:sp>
          <p:nvSpPr>
            <p:cNvPr id="62" name="TextBox 61">
              <a:extLst>
                <a:ext uri="{FF2B5EF4-FFF2-40B4-BE49-F238E27FC236}">
                  <a16:creationId xmlns:a16="http://schemas.microsoft.com/office/drawing/2014/main" id="{EA6772EC-7F2D-4736-97AE-6A80A744B0FB}"/>
                </a:ext>
              </a:extLst>
            </p:cNvPr>
            <p:cNvSpPr txBox="1"/>
            <p:nvPr/>
          </p:nvSpPr>
          <p:spPr>
            <a:xfrm>
              <a:off x="6922193" y="6024785"/>
              <a:ext cx="967445" cy="215444"/>
            </a:xfrm>
            <a:prstGeom prst="rect">
              <a:avLst/>
            </a:prstGeom>
            <a:noFill/>
          </p:spPr>
          <p:txBody>
            <a:bodyPr wrap="square" rtlCol="0">
              <a:spAutoFit/>
            </a:bodyPr>
            <a:lstStyle/>
            <a:p>
              <a:r>
                <a:rPr lang="en-US" sz="800" dirty="0"/>
                <a:t>Retired Risk</a:t>
              </a:r>
            </a:p>
          </p:txBody>
        </p:sp>
        <p:pic>
          <p:nvPicPr>
            <p:cNvPr id="63" name="Graphic 62" descr="Smiling face with no fill">
              <a:extLst>
                <a:ext uri="{FF2B5EF4-FFF2-40B4-BE49-F238E27FC236}">
                  <a16:creationId xmlns:a16="http://schemas.microsoft.com/office/drawing/2014/main" id="{CB266790-7209-459F-9153-EF65E058FC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61227" y="6000494"/>
              <a:ext cx="246594" cy="246594"/>
            </a:xfrm>
            <a:prstGeom prst="rect">
              <a:avLst/>
            </a:prstGeom>
          </p:spPr>
        </p:pic>
        <p:sp>
          <p:nvSpPr>
            <p:cNvPr id="60" name="TextBox 59">
              <a:extLst>
                <a:ext uri="{FF2B5EF4-FFF2-40B4-BE49-F238E27FC236}">
                  <a16:creationId xmlns:a16="http://schemas.microsoft.com/office/drawing/2014/main" id="{FCC3D1E6-7C05-44D4-80C7-591F7FDA5FF0}"/>
                </a:ext>
              </a:extLst>
            </p:cNvPr>
            <p:cNvSpPr txBox="1"/>
            <p:nvPr/>
          </p:nvSpPr>
          <p:spPr>
            <a:xfrm>
              <a:off x="5571282" y="6024785"/>
              <a:ext cx="1251948" cy="215444"/>
            </a:xfrm>
            <a:prstGeom prst="rect">
              <a:avLst/>
            </a:prstGeom>
            <a:noFill/>
          </p:spPr>
          <p:txBody>
            <a:bodyPr wrap="square" rtlCol="0">
              <a:spAutoFit/>
            </a:bodyPr>
            <a:lstStyle/>
            <a:p>
              <a:r>
                <a:rPr lang="en-US" sz="800" dirty="0"/>
                <a:t>Realized into an Issue</a:t>
              </a:r>
            </a:p>
          </p:txBody>
        </p:sp>
        <p:pic>
          <p:nvPicPr>
            <p:cNvPr id="61" name="Graphic 60" descr="Exclamation mark">
              <a:extLst>
                <a:ext uri="{FF2B5EF4-FFF2-40B4-BE49-F238E27FC236}">
                  <a16:creationId xmlns:a16="http://schemas.microsoft.com/office/drawing/2014/main" id="{2A5010AE-1C3D-4D31-9F63-E075D24D86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1274" y="6036931"/>
              <a:ext cx="246594" cy="209123"/>
            </a:xfrm>
            <a:prstGeom prst="rect">
              <a:avLst/>
            </a:prstGeom>
          </p:spPr>
        </p:pic>
        <p:sp>
          <p:nvSpPr>
            <p:cNvPr id="72" name="Arrow: Up 71">
              <a:extLst>
                <a:ext uri="{FF2B5EF4-FFF2-40B4-BE49-F238E27FC236}">
                  <a16:creationId xmlns:a16="http://schemas.microsoft.com/office/drawing/2014/main" id="{D5F98C2C-3B61-4889-9623-C1C659BD5C7C}"/>
                </a:ext>
              </a:extLst>
            </p:cNvPr>
            <p:cNvSpPr/>
            <p:nvPr/>
          </p:nvSpPr>
          <p:spPr>
            <a:xfrm rot="7713490">
              <a:off x="3192278" y="6020403"/>
              <a:ext cx="183132" cy="222590"/>
            </a:xfrm>
            <a:prstGeom prst="up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F7B449FF-CBD2-49E0-8FEE-9912112F1E4B}"/>
                </a:ext>
              </a:extLst>
            </p:cNvPr>
            <p:cNvSpPr txBox="1"/>
            <p:nvPr/>
          </p:nvSpPr>
          <p:spPr>
            <a:xfrm>
              <a:off x="3307609" y="6024785"/>
              <a:ext cx="1255653" cy="215444"/>
            </a:xfrm>
            <a:prstGeom prst="rect">
              <a:avLst/>
            </a:prstGeom>
            <a:noFill/>
          </p:spPr>
          <p:txBody>
            <a:bodyPr wrap="square" rtlCol="0">
              <a:spAutoFit/>
            </a:bodyPr>
            <a:lstStyle/>
            <a:p>
              <a:r>
                <a:rPr lang="en-US" sz="800" dirty="0"/>
                <a:t>Trending to Medium</a:t>
              </a:r>
            </a:p>
          </p:txBody>
        </p:sp>
      </p:grpSp>
      <p:sp>
        <p:nvSpPr>
          <p:cNvPr id="83" name="Rectangle: Rounded Corners 82">
            <a:extLst>
              <a:ext uri="{FF2B5EF4-FFF2-40B4-BE49-F238E27FC236}">
                <a16:creationId xmlns:a16="http://schemas.microsoft.com/office/drawing/2014/main" id="{3B134C27-2BD8-4AC0-9261-4EEE7175C4BF}"/>
              </a:ext>
            </a:extLst>
          </p:cNvPr>
          <p:cNvSpPr/>
          <p:nvPr/>
        </p:nvSpPr>
        <p:spPr>
          <a:xfrm>
            <a:off x="3800609" y="544884"/>
            <a:ext cx="2827218" cy="5188601"/>
          </a:xfrm>
          <a:prstGeom prst="roundRect">
            <a:avLst>
              <a:gd name="adj" fmla="val 0"/>
            </a:avLst>
          </a:prstGeom>
          <a:solidFill>
            <a:srgbClr val="4BACC6"/>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Rectangle: Rounded Corners 83">
            <a:extLst>
              <a:ext uri="{FF2B5EF4-FFF2-40B4-BE49-F238E27FC236}">
                <a16:creationId xmlns:a16="http://schemas.microsoft.com/office/drawing/2014/main" id="{3C9233A6-F1F6-4F85-82F3-821572A38BCA}"/>
              </a:ext>
            </a:extLst>
          </p:cNvPr>
          <p:cNvSpPr/>
          <p:nvPr/>
        </p:nvSpPr>
        <p:spPr>
          <a:xfrm>
            <a:off x="3887831" y="1143228"/>
            <a:ext cx="2640852" cy="4415328"/>
          </a:xfrm>
          <a:prstGeom prst="roundRect">
            <a:avLst/>
          </a:prstGeom>
          <a:solidFill>
            <a:schemeClr val="bg1"/>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endParaRPr lang="en-US" sz="1200" dirty="0">
              <a:solidFill>
                <a:schemeClr val="tx1"/>
              </a:solidFill>
              <a:latin typeface="Century Gothic" panose="020B0502020202020204" pitchFamily="34" charset="0"/>
            </a:endParaRPr>
          </a:p>
          <a:p>
            <a:pPr marL="285750" indent="-285750">
              <a:buFont typeface="Arial" panose="020B0604020202020204" pitchFamily="34" charset="0"/>
              <a:buChar char="•"/>
            </a:pPr>
            <a:endParaRPr lang="en-US" sz="1200" dirty="0">
              <a:solidFill>
                <a:schemeClr val="tx1"/>
              </a:solidFill>
            </a:endParaRPr>
          </a:p>
        </p:txBody>
      </p:sp>
      <p:sp>
        <p:nvSpPr>
          <p:cNvPr id="85" name="TextBox 84">
            <a:extLst>
              <a:ext uri="{FF2B5EF4-FFF2-40B4-BE49-F238E27FC236}">
                <a16:creationId xmlns:a16="http://schemas.microsoft.com/office/drawing/2014/main" id="{9A3B5667-961F-46DB-B07B-E28263A41BC1}"/>
              </a:ext>
            </a:extLst>
          </p:cNvPr>
          <p:cNvSpPr txBox="1"/>
          <p:nvPr/>
        </p:nvSpPr>
        <p:spPr>
          <a:xfrm>
            <a:off x="3860702" y="562488"/>
            <a:ext cx="2698819" cy="577081"/>
          </a:xfrm>
          <a:prstGeom prst="rect">
            <a:avLst/>
          </a:prstGeom>
          <a:noFill/>
        </p:spPr>
        <p:txBody>
          <a:bodyPr wrap="square" rtlCol="0">
            <a:spAutoFit/>
          </a:bodyPr>
          <a:lstStyle/>
          <a:p>
            <a:r>
              <a:rPr lang="en-US" sz="1050" b="1" dirty="0">
                <a:solidFill>
                  <a:schemeClr val="bg1"/>
                </a:solidFill>
              </a:rPr>
              <a:t>211: Delay in consolidated portal procurement and implementation may impact C-IV and CalWIN go-live dates</a:t>
            </a:r>
            <a:endParaRPr lang="en-US" sz="1100" b="1" dirty="0">
              <a:solidFill>
                <a:schemeClr val="bg1"/>
              </a:solidFill>
            </a:endParaRPr>
          </a:p>
        </p:txBody>
      </p:sp>
      <p:sp>
        <p:nvSpPr>
          <p:cNvPr id="87" name="TextBox 86">
            <a:extLst>
              <a:ext uri="{FF2B5EF4-FFF2-40B4-BE49-F238E27FC236}">
                <a16:creationId xmlns:a16="http://schemas.microsoft.com/office/drawing/2014/main" id="{D2FA63BB-C797-4F07-9259-F02A11E1F684}"/>
              </a:ext>
            </a:extLst>
          </p:cNvPr>
          <p:cNvSpPr txBox="1"/>
          <p:nvPr/>
        </p:nvSpPr>
        <p:spPr>
          <a:xfrm>
            <a:off x="3874995" y="1352109"/>
            <a:ext cx="2668278" cy="1200329"/>
          </a:xfrm>
          <a:prstGeom prst="rect">
            <a:avLst/>
          </a:prstGeom>
          <a:noFill/>
        </p:spPr>
        <p:txBody>
          <a:bodyPr wrap="square" rtlCol="0">
            <a:spAutoFit/>
          </a:bodyPr>
          <a:lstStyle/>
          <a:p>
            <a:r>
              <a:rPr lang="en-US" sz="1200" dirty="0"/>
              <a:t>If the consolidated portal procurement is not completed timely, the statewide portal may not be implemented in time for the C-IV and CalWIN go-live dates.</a:t>
            </a:r>
          </a:p>
        </p:txBody>
      </p:sp>
      <p:sp>
        <p:nvSpPr>
          <p:cNvPr id="88" name="TextBox 87">
            <a:extLst>
              <a:ext uri="{FF2B5EF4-FFF2-40B4-BE49-F238E27FC236}">
                <a16:creationId xmlns:a16="http://schemas.microsoft.com/office/drawing/2014/main" id="{D85835B1-FEF4-4DE2-A3BA-DCA3D59E67D9}"/>
              </a:ext>
            </a:extLst>
          </p:cNvPr>
          <p:cNvSpPr txBox="1"/>
          <p:nvPr/>
        </p:nvSpPr>
        <p:spPr>
          <a:xfrm>
            <a:off x="3887831" y="2770084"/>
            <a:ext cx="2640852" cy="830997"/>
          </a:xfrm>
          <a:prstGeom prst="rect">
            <a:avLst/>
          </a:prstGeom>
          <a:noFill/>
        </p:spPr>
        <p:txBody>
          <a:bodyPr wrap="square" rtlCol="0">
            <a:spAutoFit/>
          </a:bodyPr>
          <a:lstStyle/>
          <a:p>
            <a:r>
              <a:rPr lang="en-US" sz="1200" dirty="0"/>
              <a:t>Project met with CDSS, DHCS, and CWDA in late August, and reached consensus on a clear path forward. </a:t>
            </a:r>
          </a:p>
        </p:txBody>
      </p:sp>
      <p:sp>
        <p:nvSpPr>
          <p:cNvPr id="89" name="TextBox 88">
            <a:extLst>
              <a:ext uri="{FF2B5EF4-FFF2-40B4-BE49-F238E27FC236}">
                <a16:creationId xmlns:a16="http://schemas.microsoft.com/office/drawing/2014/main" id="{94EE2BB0-D473-40CC-9B42-871765D2BEBF}"/>
              </a:ext>
            </a:extLst>
          </p:cNvPr>
          <p:cNvSpPr txBox="1"/>
          <p:nvPr/>
        </p:nvSpPr>
        <p:spPr>
          <a:xfrm>
            <a:off x="3887258" y="4591240"/>
            <a:ext cx="2642076" cy="276999"/>
          </a:xfrm>
          <a:prstGeom prst="rect">
            <a:avLst/>
          </a:prstGeom>
          <a:noFill/>
        </p:spPr>
        <p:txBody>
          <a:bodyPr wrap="square" rtlCol="0">
            <a:spAutoFit/>
          </a:bodyPr>
          <a:lstStyle/>
          <a:p>
            <a:r>
              <a:rPr lang="en-US" sz="1200" dirty="0"/>
              <a:t>Tom Hartman</a:t>
            </a:r>
          </a:p>
        </p:txBody>
      </p:sp>
      <p:cxnSp>
        <p:nvCxnSpPr>
          <p:cNvPr id="90" name="Straight Connector 89">
            <a:extLst>
              <a:ext uri="{FF2B5EF4-FFF2-40B4-BE49-F238E27FC236}">
                <a16:creationId xmlns:a16="http://schemas.microsoft.com/office/drawing/2014/main" id="{074AA532-5739-4542-BA54-C64F468E7941}"/>
              </a:ext>
            </a:extLst>
          </p:cNvPr>
          <p:cNvCxnSpPr>
            <a:cxnSpLocks/>
          </p:cNvCxnSpPr>
          <p:nvPr/>
        </p:nvCxnSpPr>
        <p:spPr>
          <a:xfrm flipV="1">
            <a:off x="3889610" y="2752291"/>
            <a:ext cx="2653663" cy="1"/>
          </a:xfrm>
          <a:prstGeom prst="line">
            <a:avLst/>
          </a:prstGeom>
          <a:ln>
            <a:solidFill>
              <a:srgbClr val="4BACC6"/>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7792AFB-11B6-4F87-951A-F7B0FDE37D61}"/>
              </a:ext>
            </a:extLst>
          </p:cNvPr>
          <p:cNvCxnSpPr>
            <a:cxnSpLocks/>
          </p:cNvCxnSpPr>
          <p:nvPr/>
        </p:nvCxnSpPr>
        <p:spPr>
          <a:xfrm flipV="1">
            <a:off x="3897230" y="4503503"/>
            <a:ext cx="2631453" cy="3508"/>
          </a:xfrm>
          <a:prstGeom prst="line">
            <a:avLst/>
          </a:prstGeom>
          <a:ln>
            <a:solidFill>
              <a:srgbClr val="4BACC6"/>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35015D8E-AFF2-426B-A867-0D887A7132EE}"/>
              </a:ext>
            </a:extLst>
          </p:cNvPr>
          <p:cNvGrpSpPr/>
          <p:nvPr/>
        </p:nvGrpSpPr>
        <p:grpSpPr>
          <a:xfrm>
            <a:off x="5914505" y="5107767"/>
            <a:ext cx="701400" cy="659670"/>
            <a:chOff x="3059172" y="5557962"/>
            <a:chExt cx="701400" cy="751110"/>
          </a:xfrm>
        </p:grpSpPr>
        <p:sp>
          <p:nvSpPr>
            <p:cNvPr id="47" name="Oval 46">
              <a:extLst>
                <a:ext uri="{FF2B5EF4-FFF2-40B4-BE49-F238E27FC236}">
                  <a16:creationId xmlns:a16="http://schemas.microsoft.com/office/drawing/2014/main" id="{3A5DED05-EAA9-4084-B136-4432186F2AA4}"/>
                </a:ext>
              </a:extLst>
            </p:cNvPr>
            <p:cNvSpPr/>
            <p:nvPr/>
          </p:nvSpPr>
          <p:spPr>
            <a:xfrm>
              <a:off x="3059172" y="5557962"/>
              <a:ext cx="701400" cy="751110"/>
            </a:xfrm>
            <a:prstGeom prst="ellipse">
              <a:avLst/>
            </a:prstGeom>
            <a:solidFill>
              <a:schemeClr val="bg1"/>
            </a:solidFill>
            <a:ln>
              <a:solidFill>
                <a:srgbClr val="3D7C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Arrow: Left-Right 48">
              <a:extLst>
                <a:ext uri="{FF2B5EF4-FFF2-40B4-BE49-F238E27FC236}">
                  <a16:creationId xmlns:a16="http://schemas.microsoft.com/office/drawing/2014/main" id="{DE8C164B-A157-4D71-8D3D-EA0234E4C98D}"/>
                </a:ext>
              </a:extLst>
            </p:cNvPr>
            <p:cNvSpPr/>
            <p:nvPr/>
          </p:nvSpPr>
          <p:spPr>
            <a:xfrm>
              <a:off x="3177895" y="5773681"/>
              <a:ext cx="486159" cy="317018"/>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266963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717322" y="3067712"/>
            <a:ext cx="6180554" cy="1832253"/>
          </a:xfrm>
        </p:spPr>
        <p:txBody>
          <a:bodyPr/>
          <a:lstStyle/>
          <a:p>
            <a:r>
              <a:rPr lang="en-US" b="0" dirty="0"/>
              <a:t>Adjourn Meeting</a:t>
            </a:r>
            <a:endParaRPr lang="en-US" dirty="0"/>
          </a:p>
        </p:txBody>
      </p:sp>
    </p:spTree>
    <p:extLst>
      <p:ext uri="{BB962C8B-B14F-4D97-AF65-F5344CB8AC3E}">
        <p14:creationId xmlns:p14="http://schemas.microsoft.com/office/powerpoint/2010/main" val="186662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0" dirty="0"/>
              <a:t>Informational Items</a:t>
            </a:r>
            <a:endParaRPr lang="en-US" dirty="0"/>
          </a:p>
        </p:txBody>
      </p:sp>
    </p:spTree>
    <p:extLst>
      <p:ext uri="{BB962C8B-B14F-4D97-AF65-F5344CB8AC3E}">
        <p14:creationId xmlns:p14="http://schemas.microsoft.com/office/powerpoint/2010/main" val="378206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pPr algn="ctr"/>
            <a:r>
              <a:rPr lang="en-US" sz="2400" b="0" dirty="0"/>
              <a:t>CalSAWS JPA Quarterly Fiscal Report</a:t>
            </a:r>
            <a:endParaRPr lang="en-US" sz="2400" dirty="0"/>
          </a:p>
        </p:txBody>
      </p:sp>
    </p:spTree>
    <p:extLst>
      <p:ext uri="{BB962C8B-B14F-4D97-AF65-F5344CB8AC3E}">
        <p14:creationId xmlns:p14="http://schemas.microsoft.com/office/powerpoint/2010/main" val="3482947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E.TS70E1EE4hlDA5qx2aA"/>
</p:tagLst>
</file>

<file path=ppt/tags/tag17.xml><?xml version="1.0" encoding="utf-8"?>
<p:tagLst xmlns:a="http://schemas.openxmlformats.org/drawingml/2006/main" xmlns:r="http://schemas.openxmlformats.org/officeDocument/2006/relationships" xmlns:p="http://schemas.openxmlformats.org/presentationml/2006/main">
  <p:tag name="1LEVEL" val="0.2"/>
  <p:tag name="2LEVEL" val="0.1"/>
  <p:tag name="3LEVEL" val="0.05"/>
  <p:tag name="4LEVEL" val="0.03"/>
  <p:tag name="5LEVEL" val="0.0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04tND59R3qv9uPr1N5Rg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e49xkRF5j0UzYE9EpdWPg"/>
</p:tagLst>
</file>

<file path=ppt/tags/tag20.xml><?xml version="1.0" encoding="utf-8"?>
<p:tagLst xmlns:a="http://schemas.openxmlformats.org/drawingml/2006/main" xmlns:r="http://schemas.openxmlformats.org/officeDocument/2006/relationships" xmlns:p="http://schemas.openxmlformats.org/presentationml/2006/main">
  <p:tag name="NAME" val="Rectangle"/>
</p:tagLst>
</file>

<file path=ppt/tags/tag21.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9.375039"/>
  <p:tag name="WIDTH" val="165.75"/>
  <p:tag name="HEIGHT" val="19.38748"/>
  <p:tag name="TOP" val="80"/>
</p:tagLst>
</file>

<file path=ppt/tags/tag22.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9.375039"/>
  <p:tag name="WIDTH" val="165.75"/>
  <p:tag name="TOP" val="109.3874"/>
  <p:tag name="HEIGHT" val="64.12252"/>
</p:tagLst>
</file>

<file path=ppt/tags/tag23.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9.375039"/>
  <p:tag name="WIDTH" val="165.75"/>
  <p:tag name="TOP" val="183.5099"/>
  <p:tag name="HEIGHT" val="64.12252"/>
</p:tagLst>
</file>

<file path=ppt/tags/tag24.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9.375039"/>
  <p:tag name="WIDTH" val="165.75"/>
  <p:tag name="TOP" val="257.6324"/>
  <p:tag name="HEIGHT" val="64.12252"/>
</p:tagLst>
</file>

<file path=ppt/tags/tag25.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9.375039"/>
  <p:tag name="WIDTH" val="165.75"/>
  <p:tag name="TOP" val="331.755"/>
  <p:tag name="HEIGHT" val="64.12252"/>
</p:tagLst>
</file>

<file path=ppt/tags/tag26.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9.375039"/>
  <p:tag name="WIDTH" val="165.75"/>
  <p:tag name="TOP" val="405.8775"/>
  <p:tag name="HEIGHT" val="64.12252"/>
</p:tagLst>
</file>

<file path=ppt/tags/tag27.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185.125"/>
  <p:tag name="WIDTH" val="165.75"/>
  <p:tag name="HEIGHT" val="19.38748"/>
  <p:tag name="TOP" val="80"/>
</p:tagLst>
</file>

<file path=ppt/tags/tag28.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185.125"/>
  <p:tag name="WIDTH" val="165.75"/>
  <p:tag name="TOP" val="109.3875"/>
  <p:tag name="HEIGHT" val="64.12254"/>
</p:tagLst>
</file>

<file path=ppt/tags/tag29.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185.125"/>
  <p:tag name="WIDTH" val="165.75"/>
  <p:tag name="TOP" val="183.51"/>
  <p:tag name="HEIGHT" val="64.12254"/>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185.125"/>
  <p:tag name="WIDTH" val="165.75"/>
  <p:tag name="TOP" val="257.6325"/>
  <p:tag name="HEIGHT" val="64.12254"/>
</p:tagLst>
</file>

<file path=ppt/tags/tag31.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185.125"/>
  <p:tag name="WIDTH" val="165.75"/>
  <p:tag name="TOP" val="331.7551"/>
  <p:tag name="HEIGHT" val="64.12254"/>
</p:tagLst>
</file>

<file path=ppt/tags/tag32.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185.125"/>
  <p:tag name="WIDTH" val="165.75"/>
  <p:tag name="TOP" val="405.8776"/>
  <p:tag name="HEIGHT" val="64.12254"/>
</p:tagLst>
</file>

<file path=ppt/tags/tag33.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360.875"/>
  <p:tag name="WIDTH" val="165.75"/>
  <p:tag name="HEIGHT" val="19.38748"/>
  <p:tag name="TOP" val="80"/>
</p:tagLst>
</file>

<file path=ppt/tags/tag34.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360.875"/>
  <p:tag name="WIDTH" val="165.75"/>
  <p:tag name="TOP" val="109.3875"/>
  <p:tag name="HEIGHT" val="64.12254"/>
</p:tagLst>
</file>

<file path=ppt/tags/tag35.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360.875"/>
  <p:tag name="WIDTH" val="165.75"/>
  <p:tag name="TOP" val="183.51"/>
  <p:tag name="HEIGHT" val="64.12254"/>
</p:tagLst>
</file>

<file path=ppt/tags/tag36.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360.875"/>
  <p:tag name="WIDTH" val="165.75"/>
  <p:tag name="TOP" val="257.6325"/>
  <p:tag name="HEIGHT" val="64.12254"/>
</p:tagLst>
</file>

<file path=ppt/tags/tag37.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360.875"/>
  <p:tag name="WIDTH" val="165.75"/>
  <p:tag name="TOP" val="405.8776"/>
  <p:tag name="HEIGHT" val="64.12254"/>
</p:tagLst>
</file>

<file path=ppt/tags/tag38.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536.6251"/>
  <p:tag name="WIDTH" val="165.75"/>
  <p:tag name="HEIGHT" val="19.38748"/>
  <p:tag name="TOP" val="80"/>
</p:tagLst>
</file>

<file path=ppt/tags/tag39.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536.6251"/>
  <p:tag name="WIDTH" val="165.75"/>
  <p:tag name="TOP" val="109.3875"/>
  <p:tag name="HEIGHT" val="64.12254"/>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536.6251"/>
  <p:tag name="WIDTH" val="165.75"/>
  <p:tag name="TOP" val="183.51"/>
  <p:tag name="HEIGHT" val="64.12254"/>
</p:tagLst>
</file>

<file path=ppt/tags/tag41.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536.6251"/>
  <p:tag name="WIDTH" val="165.75"/>
  <p:tag name="TOP" val="257.6325"/>
  <p:tag name="HEIGHT" val="64.12254"/>
</p:tagLst>
</file>

<file path=ppt/tags/tag42.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536.6251"/>
  <p:tag name="WIDTH" val="165.75"/>
  <p:tag name="TOP" val="405.8776"/>
  <p:tag name="HEIGHT" val="64.12254"/>
</p:tagLst>
</file>

<file path=ppt/tags/tag43.xml><?xml version="1.0" encoding="utf-8"?>
<p:tagLst xmlns:a="http://schemas.openxmlformats.org/drawingml/2006/main" xmlns:r="http://schemas.openxmlformats.org/officeDocument/2006/relationships" xmlns:p="http://schemas.openxmlformats.org/presentationml/2006/main">
  <p:tag name="MTTABLE" val="HTitleDiv"/>
  <p:tag name="MTNUMBER" val="0.185896201611448"/>
</p:tagLst>
</file>

<file path=ppt/tags/tag44.xml><?xml version="1.0" encoding="utf-8"?>
<p:tagLst xmlns:a="http://schemas.openxmlformats.org/drawingml/2006/main" xmlns:r="http://schemas.openxmlformats.org/officeDocument/2006/relationships" xmlns:p="http://schemas.openxmlformats.org/presentationml/2006/main">
  <p:tag name="MTTABLE" val="HTitleDiv"/>
  <p:tag name="MTNUMBER" val="0.185896201611448"/>
</p:tagLst>
</file>

<file path=ppt/tags/tag45.xml><?xml version="1.0" encoding="utf-8"?>
<p:tagLst xmlns:a="http://schemas.openxmlformats.org/drawingml/2006/main" xmlns:r="http://schemas.openxmlformats.org/officeDocument/2006/relationships" xmlns:p="http://schemas.openxmlformats.org/presentationml/2006/main">
  <p:tag name="MTTABLE" val="HTitleDiv"/>
  <p:tag name="MTNUMBER" val="0.185896201611448"/>
</p:tagLst>
</file>

<file path=ppt/tags/tag46.xml><?xml version="1.0" encoding="utf-8"?>
<p:tagLst xmlns:a="http://schemas.openxmlformats.org/drawingml/2006/main" xmlns:r="http://schemas.openxmlformats.org/officeDocument/2006/relationships" xmlns:p="http://schemas.openxmlformats.org/presentationml/2006/main">
  <p:tag name="MTTABLE" val="HTitleDiv"/>
  <p:tag name="MTNUMBER" val="0.185896201611448"/>
</p:tagLst>
</file>

<file path=ppt/tags/tag47.xml><?xml version="1.0" encoding="utf-8"?>
<p:tagLst xmlns:a="http://schemas.openxmlformats.org/drawingml/2006/main" xmlns:r="http://schemas.openxmlformats.org/officeDocument/2006/relationships" xmlns:p="http://schemas.openxmlformats.org/presentationml/2006/main">
  <p:tag name="MTTABLE" val="HDiv"/>
  <p:tag name="MTNUMBER" val="0.185896201611448"/>
</p:tagLst>
</file>

<file path=ppt/tags/tag48.xml><?xml version="1.0" encoding="utf-8"?>
<p:tagLst xmlns:a="http://schemas.openxmlformats.org/drawingml/2006/main" xmlns:r="http://schemas.openxmlformats.org/officeDocument/2006/relationships" xmlns:p="http://schemas.openxmlformats.org/presentationml/2006/main">
  <p:tag name="MTTABLE" val="HDiv"/>
  <p:tag name="MTNUMBER" val="0.185896201611448"/>
</p:tagLst>
</file>

<file path=ppt/tags/tag49.xml><?xml version="1.0" encoding="utf-8"?>
<p:tagLst xmlns:a="http://schemas.openxmlformats.org/drawingml/2006/main" xmlns:r="http://schemas.openxmlformats.org/officeDocument/2006/relationships" xmlns:p="http://schemas.openxmlformats.org/presentationml/2006/main">
  <p:tag name="MTTABLE" val="HDiv"/>
  <p:tag name="MTNUMBER" val="0.185896201611448"/>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MTTABLE" val="HDiv"/>
  <p:tag name="MTNUMBER" val="0.185896201611448"/>
</p:tagLst>
</file>

<file path=ppt/tags/tag51.xml><?xml version="1.0" encoding="utf-8"?>
<p:tagLst xmlns:a="http://schemas.openxmlformats.org/drawingml/2006/main" xmlns:r="http://schemas.openxmlformats.org/officeDocument/2006/relationships" xmlns:p="http://schemas.openxmlformats.org/presentationml/2006/main">
  <p:tag name="MTTABLE" val="VDiv"/>
  <p:tag name="MTNUMBER" val="0.185896201611448"/>
</p:tagLst>
</file>

<file path=ppt/tags/tag52.xml><?xml version="1.0" encoding="utf-8"?>
<p:tagLst xmlns:a="http://schemas.openxmlformats.org/drawingml/2006/main" xmlns:r="http://schemas.openxmlformats.org/officeDocument/2006/relationships" xmlns:p="http://schemas.openxmlformats.org/presentationml/2006/main">
  <p:tag name="MTTABLE" val="VDiv"/>
  <p:tag name="MTNUMBER" val="0.185896201611448"/>
</p:tagLst>
</file>

<file path=ppt/tags/tag53.xml><?xml version="1.0" encoding="utf-8"?>
<p:tagLst xmlns:a="http://schemas.openxmlformats.org/drawingml/2006/main" xmlns:r="http://schemas.openxmlformats.org/officeDocument/2006/relationships" xmlns:p="http://schemas.openxmlformats.org/presentationml/2006/main">
  <p:tag name="NAME" val="Rectangle"/>
</p:tagLst>
</file>

<file path=ppt/tags/tag54.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360.875"/>
  <p:tag name="WIDTH" val="165.75"/>
  <p:tag name="TOP" val="331.7551"/>
  <p:tag name="HEIGHT" val="64.12254"/>
</p:tagLst>
</file>

<file path=ppt/tags/tag55.xml><?xml version="1.0" encoding="utf-8"?>
<p:tagLst xmlns:a="http://schemas.openxmlformats.org/drawingml/2006/main" xmlns:r="http://schemas.openxmlformats.org/officeDocument/2006/relationships" xmlns:p="http://schemas.openxmlformats.org/presentationml/2006/main">
  <p:tag name="MTTABLE" val="Cell"/>
  <p:tag name="MTNUMBER" val="0.185896201611448"/>
  <p:tag name="LEFT" val="536.6251"/>
  <p:tag name="WIDTH" val="165.75"/>
  <p:tag name="TOP" val="331.7551"/>
  <p:tag name="HEIGHT" val="64.12254"/>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A5TefXdaW8NJ6ZqcK9R6Uw"/>
</p:tagLst>
</file>

<file path=ppt/tags/tag58.xml><?xml version="1.0" encoding="utf-8"?>
<p:tagLst xmlns:a="http://schemas.openxmlformats.org/drawingml/2006/main" xmlns:r="http://schemas.openxmlformats.org/officeDocument/2006/relationships" xmlns:p="http://schemas.openxmlformats.org/presentationml/2006/main">
  <p:tag name="NAME" val="DoubleChevron3"/>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BVSYA2Ly13BQ2IKnkMnbg"/>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SAWS Presentation Template - Template" id="{6A9A770B-CFD8-6240-8318-C6A4D606EC23}" vid="{745484A2-78A2-DA4E-994D-1B2F200BEF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297237612FFB4DBC44B55A432B190E" ma:contentTypeVersion="6" ma:contentTypeDescription="Create a new document." ma:contentTypeScope="" ma:versionID="35ffc9842233265cf26f6cbe9728dc70">
  <xsd:schema xmlns:xsd="http://www.w3.org/2001/XMLSchema" xmlns:xs="http://www.w3.org/2001/XMLSchema" xmlns:p="http://schemas.microsoft.com/office/2006/metadata/properties" xmlns:ns2="0cffa99d-8075-4957-a3f9-38d6e57d32c9" xmlns:ns3="f6b1d80a-5717-428b-b7f8-dfb6a276f7b9" targetNamespace="http://schemas.microsoft.com/office/2006/metadata/properties" ma:root="true" ma:fieldsID="caef3eeb5124dedf557f394f2450d075" ns2:_="" ns3:_="">
    <xsd:import namespace="0cffa99d-8075-4957-a3f9-38d6e57d32c9"/>
    <xsd:import namespace="f6b1d80a-5717-428b-b7f8-dfb6a276f7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fa99d-8075-4957-a3f9-38d6e57d3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b1d80a-5717-428b-b7f8-dfb6a276f7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9B3F0A-28B8-4E63-92B3-64CEC0194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fa99d-8075-4957-a3f9-38d6e57d32c9"/>
    <ds:schemaRef ds:uri="f6b1d80a-5717-428b-b7f8-dfb6a276f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12F8DA-3C5B-44B5-850E-24F030B55DFB}">
  <ds:schemaRefs>
    <ds:schemaRef ds:uri="http://purl.org/dc/terms/"/>
    <ds:schemaRef ds:uri="http://schemas.openxmlformats.org/package/2006/metadata/core-properties"/>
    <ds:schemaRef ds:uri="http://schemas.microsoft.com/office/2006/documentManagement/types"/>
    <ds:schemaRef ds:uri="0cffa99d-8075-4957-a3f9-38d6e57d32c9"/>
    <ds:schemaRef ds:uri="http://purl.org/dc/elements/1.1/"/>
    <ds:schemaRef ds:uri="http://schemas.microsoft.com/office/2006/metadata/properties"/>
    <ds:schemaRef ds:uri="f6b1d80a-5717-428b-b7f8-dfb6a276f7b9"/>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60CC1E9-68FF-4B07-A654-0348A3BF1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12167</TotalTime>
  <Words>6972</Words>
  <Application>Microsoft Office PowerPoint</Application>
  <PresentationFormat>Letter Paper (8.5x11 in)</PresentationFormat>
  <Paragraphs>1360</Paragraphs>
  <Slides>72</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1" baseType="lpstr">
      <vt:lpstr>Arial</vt:lpstr>
      <vt:lpstr>Arial,Sans-Serif</vt:lpstr>
      <vt:lpstr>Calibri</vt:lpstr>
      <vt:lpstr>Century Gothic</vt:lpstr>
      <vt:lpstr>Symbol</vt:lpstr>
      <vt:lpstr>Times New Roman</vt:lpstr>
      <vt:lpstr>Wingdings</vt:lpstr>
      <vt:lpstr>Office Theme</vt:lpstr>
      <vt:lpstr>think-cell Slide</vt:lpstr>
      <vt:lpstr>September 13, 2019</vt:lpstr>
      <vt:lpstr>Agenda</vt:lpstr>
      <vt:lpstr>PowerPoint Presentation</vt:lpstr>
      <vt:lpstr>Action Items</vt:lpstr>
      <vt:lpstr>Action Items</vt:lpstr>
      <vt:lpstr>Action Items</vt:lpstr>
      <vt:lpstr>Action Items</vt:lpstr>
      <vt:lpstr>PowerPoint Presentation</vt:lpstr>
      <vt:lpstr>PowerPoint Presentation</vt:lpstr>
      <vt:lpstr>CalSAWS JPA Quarterly Fiscal Report</vt:lpstr>
      <vt:lpstr>PowerPoint Presentation</vt:lpstr>
      <vt:lpstr>CalSAWS JPA Quarterly Fiscal Report</vt:lpstr>
      <vt:lpstr>CalSAWS JPA Quarterly Fiscal Report</vt:lpstr>
      <vt:lpstr>CalSAWS JPA Quarterly Fiscal Report</vt:lpstr>
      <vt:lpstr>PowerPoint Presentation</vt:lpstr>
      <vt:lpstr>CalSAWS Staff Recruitment</vt:lpstr>
      <vt:lpstr>CalSAWS Staff Recruitment</vt:lpstr>
      <vt:lpstr>PowerPoint Presentation</vt:lpstr>
      <vt:lpstr>OCAT Background</vt:lpstr>
      <vt:lpstr>OCAT Lifecycle</vt:lpstr>
      <vt:lpstr>OCAT Lifecycle</vt:lpstr>
      <vt:lpstr>OCAT Deliverables Status</vt:lpstr>
      <vt:lpstr>OCAT Deliverables Status</vt:lpstr>
      <vt:lpstr>OCAT Design (Tentative)</vt:lpstr>
      <vt:lpstr>OCAT Design (Tentative)</vt:lpstr>
      <vt:lpstr>OCAT Design (Tentative)</vt:lpstr>
      <vt:lpstr>PowerPoint Presentation</vt:lpstr>
      <vt:lpstr>Proposed Data Retention Policy</vt:lpstr>
      <vt:lpstr>Proposed Data Retention Policy</vt:lpstr>
      <vt:lpstr>PowerPoint Presentation</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PowerPoint Presentation</vt:lpstr>
      <vt:lpstr>Pathway to Green Light </vt:lpstr>
      <vt:lpstr>On the Path to Green Light</vt:lpstr>
      <vt:lpstr>On the Path to Green Light</vt:lpstr>
      <vt:lpstr>Green Light</vt:lpstr>
      <vt:lpstr>Cutover to AWS</vt:lpstr>
      <vt:lpstr>PowerPoint Presentation</vt:lpstr>
      <vt:lpstr>Recap – Findings from CalSAWS Migration Planning Assessment</vt:lpstr>
      <vt:lpstr>Recap – Alternatives Analysis from Planning Assessment</vt:lpstr>
      <vt:lpstr>Key Activities Since CalSAWS Migration Planning Assessment </vt:lpstr>
      <vt:lpstr>Results of the Assessment</vt:lpstr>
      <vt:lpstr>Functional Design Sessions </vt:lpstr>
      <vt:lpstr>Functional Design Sessions </vt:lpstr>
      <vt:lpstr>PowerPoint Presentation</vt:lpstr>
      <vt:lpstr>PowerPoint Presentation</vt:lpstr>
      <vt:lpstr>Functional Design Sessions </vt:lpstr>
      <vt:lpstr>Functional Design Sessions </vt:lpstr>
      <vt:lpstr>Functional Design Sessions </vt:lpstr>
      <vt:lpstr>Functional Design Sessions </vt:lpstr>
      <vt:lpstr>Functional Design Sessions </vt:lpstr>
      <vt:lpstr>Functional Design Sessions </vt:lpstr>
      <vt:lpstr>Functional Design Sessions </vt:lpstr>
      <vt:lpstr>Functional Design Sessions - Roadmap </vt:lpstr>
      <vt:lpstr>PowerPoint Presentation</vt:lpstr>
      <vt:lpstr>CalSAWS Statewide Portal/Mobile Application</vt:lpstr>
      <vt:lpstr>CalSAWS Statewide Portal/Mobile Application</vt:lpstr>
      <vt:lpstr>CalWIN OCM and Training</vt:lpstr>
      <vt:lpstr>CalWIN OCM and Training</vt:lpstr>
      <vt:lpstr>PowerPoint Presentation</vt:lpstr>
      <vt:lpstr>CalSAWS Project High Risks</vt:lpstr>
      <vt:lpstr>CalSAWS Project High Risks</vt:lpstr>
      <vt:lpstr>PowerPoint Presentation</vt:lpstr>
    </vt:vector>
  </TitlesOfParts>
  <Company>ClearBest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Battermann</dc:creator>
  <cp:lastModifiedBy>Jennifer A. Smith</cp:lastModifiedBy>
  <cp:revision>648</cp:revision>
  <cp:lastPrinted>2019-09-09T16:19:56Z</cp:lastPrinted>
  <dcterms:created xsi:type="dcterms:W3CDTF">2018-12-04T04:16:31Z</dcterms:created>
  <dcterms:modified xsi:type="dcterms:W3CDTF">2019-09-09T20:16:57Z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0x01010064297237612FFB4DBC44B55A432B190E</vt:lpwstr>
  </property>
</Properties>
</file>