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5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notesSlides/notesSlide3.xml" ContentType="application/vnd.openxmlformats-officedocument.presentationml.notesSlide+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5.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4.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tags/tag2.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ppt/revisionInfo.xml" ContentType="application/vnd.ms-powerpoint.revisioninfo+xml"/>
  <Override PartName="/ppt/tags/tag31.xml" ContentType="application/vnd.openxmlformats-officedocument.presentationml.tags+xml"/>
  <Override PartName="/ppt/tags/tag30.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15.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77" r:id="rId2"/>
    <p:sldMasterId id="2147483690" r:id="rId3"/>
  </p:sldMasterIdLst>
  <p:notesMasterIdLst>
    <p:notesMasterId r:id="rId63"/>
  </p:notesMasterIdLst>
  <p:handoutMasterIdLst>
    <p:handoutMasterId r:id="rId64"/>
  </p:handoutMasterIdLst>
  <p:sldIdLst>
    <p:sldId id="269" r:id="rId4"/>
    <p:sldId id="270" r:id="rId5"/>
    <p:sldId id="366" r:id="rId6"/>
    <p:sldId id="271" r:id="rId7"/>
    <p:sldId id="272" r:id="rId8"/>
    <p:sldId id="273" r:id="rId9"/>
    <p:sldId id="274" r:id="rId10"/>
    <p:sldId id="282" r:id="rId11"/>
    <p:sldId id="275" r:id="rId12"/>
    <p:sldId id="358" r:id="rId13"/>
    <p:sldId id="359" r:id="rId14"/>
    <p:sldId id="276" r:id="rId15"/>
    <p:sldId id="277" r:id="rId16"/>
    <p:sldId id="278" r:id="rId17"/>
    <p:sldId id="279" r:id="rId18"/>
    <p:sldId id="326" r:id="rId19"/>
    <p:sldId id="327" r:id="rId20"/>
    <p:sldId id="280" r:id="rId21"/>
    <p:sldId id="332" r:id="rId22"/>
    <p:sldId id="333" r:id="rId23"/>
    <p:sldId id="334" r:id="rId24"/>
    <p:sldId id="335" r:id="rId25"/>
    <p:sldId id="336" r:id="rId26"/>
    <p:sldId id="337" r:id="rId27"/>
    <p:sldId id="338" r:id="rId28"/>
    <p:sldId id="339" r:id="rId29"/>
    <p:sldId id="340" r:id="rId30"/>
    <p:sldId id="373" r:id="rId31"/>
    <p:sldId id="283" r:id="rId32"/>
    <p:sldId id="367" r:id="rId33"/>
    <p:sldId id="294" r:id="rId34"/>
    <p:sldId id="368" r:id="rId35"/>
    <p:sldId id="328" r:id="rId36"/>
    <p:sldId id="329" r:id="rId37"/>
    <p:sldId id="330" r:id="rId38"/>
    <p:sldId id="331" r:id="rId39"/>
    <p:sldId id="369" r:id="rId40"/>
    <p:sldId id="360" r:id="rId41"/>
    <p:sldId id="361" r:id="rId42"/>
    <p:sldId id="362" r:id="rId43"/>
    <p:sldId id="363" r:id="rId44"/>
    <p:sldId id="364" r:id="rId45"/>
    <p:sldId id="312" r:id="rId46"/>
    <p:sldId id="313" r:id="rId47"/>
    <p:sldId id="314" r:id="rId48"/>
    <p:sldId id="315" r:id="rId49"/>
    <p:sldId id="316" r:id="rId50"/>
    <p:sldId id="290" r:id="rId51"/>
    <p:sldId id="347" r:id="rId52"/>
    <p:sldId id="351" r:id="rId53"/>
    <p:sldId id="349" r:id="rId54"/>
    <p:sldId id="356" r:id="rId55"/>
    <p:sldId id="357" r:id="rId56"/>
    <p:sldId id="354" r:id="rId57"/>
    <p:sldId id="353" r:id="rId58"/>
    <p:sldId id="372" r:id="rId59"/>
    <p:sldId id="291" r:id="rId60"/>
    <p:sldId id="292" r:id="rId61"/>
    <p:sldId id="293" r:id="rId62"/>
  </p:sldIdLst>
  <p:sldSz cx="9144000" cy="6858000" type="screen4x3"/>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6600"/>
    <a:srgbClr val="893611"/>
    <a:srgbClr val="A44114"/>
    <a:srgbClr val="F3B99F"/>
    <a:srgbClr val="B94917"/>
    <a:srgbClr val="000066"/>
    <a:srgbClr val="00002C"/>
    <a:srgbClr val="C4E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7155" autoAdjust="0"/>
  </p:normalViewPr>
  <p:slideViewPr>
    <p:cSldViewPr>
      <p:cViewPr varScale="1">
        <p:scale>
          <a:sx n="126" d="100"/>
          <a:sy n="126" d="100"/>
        </p:scale>
        <p:origin x="1218" y="690"/>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3149"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dirty="0"/>
          </a:p>
        </p:txBody>
      </p:sp>
      <p:sp>
        <p:nvSpPr>
          <p:cNvPr id="3481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dirty="0"/>
          </a:p>
        </p:txBody>
      </p:sp>
      <p:sp>
        <p:nvSpPr>
          <p:cNvPr id="34820" name="Rectangle 4"/>
          <p:cNvSpPr>
            <a:spLocks noGrp="1" noChangeArrowheads="1"/>
          </p:cNvSpPr>
          <p:nvPr>
            <p:ph type="ftr" sz="quarter" idx="2"/>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dirty="0"/>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F0B6EC5B-DE15-4B62-9DC0-DE1BD893DD16}" type="slidenum">
              <a:rPr lang="en-US"/>
              <a:pPr/>
              <a:t>‹#›</a:t>
            </a:fld>
            <a:endParaRPr lang="en-US" dirty="0"/>
          </a:p>
        </p:txBody>
      </p:sp>
    </p:spTree>
    <p:extLst>
      <p:ext uri="{BB962C8B-B14F-4D97-AF65-F5344CB8AC3E}">
        <p14:creationId xmlns:p14="http://schemas.microsoft.com/office/powerpoint/2010/main" val="1824868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dirty="0"/>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dirty="0"/>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6" y="4416427"/>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dirty="0"/>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823FACB9-4E35-4CB3-835A-2EBF55FAEDE3}" type="slidenum">
              <a:rPr lang="en-US"/>
              <a:pPr/>
              <a:t>‹#›</a:t>
            </a:fld>
            <a:endParaRPr lang="en-US" dirty="0"/>
          </a:p>
        </p:txBody>
      </p:sp>
    </p:spTree>
    <p:extLst>
      <p:ext uri="{BB962C8B-B14F-4D97-AF65-F5344CB8AC3E}">
        <p14:creationId xmlns:p14="http://schemas.microsoft.com/office/powerpoint/2010/main" val="971869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564B-066E-4ED6-859D-7D2EF87200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00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2564B-066E-4ED6-859D-7D2EF87200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32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23FACB9-4E35-4CB3-835A-2EBF55FAEDE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5956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22263"/>
            <a:ext cx="5454650" cy="4090987"/>
          </a:xfrm>
        </p:spPr>
      </p:sp>
      <p:sp>
        <p:nvSpPr>
          <p:cNvPr id="3" name="Notes Placeholder 2"/>
          <p:cNvSpPr>
            <a:spLocks noGrp="1"/>
          </p:cNvSpPr>
          <p:nvPr>
            <p:ph type="body" idx="1"/>
          </p:nvPr>
        </p:nvSpPr>
        <p:spPr>
          <a:xfrm>
            <a:off x="807079" y="4534933"/>
            <a:ext cx="5396243" cy="251159"/>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88139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6018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4"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5"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6"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7"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8"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9"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0"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1"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2"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3"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4"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5"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6"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7"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8"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9"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0"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1"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2"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3"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4"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5"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6"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7"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8"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9"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0"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1"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2"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3"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107" name="Title Placeholder 1"/>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a:t>Click to edit Master title style</a:t>
            </a:r>
          </a:p>
        </p:txBody>
      </p:sp>
      <p:sp>
        <p:nvSpPr>
          <p:cNvPr id="47108" name="Text Placeholder 2"/>
          <p:cNvSpPr>
            <a:spLocks noGrp="1" noChangeArrowheads="1"/>
          </p:cNvSpPr>
          <p:nvPr>
            <p:ph type="subTitle" idx="1"/>
          </p:nvPr>
        </p:nvSpPr>
        <p:spPr>
          <a:xfrm>
            <a:off x="849313" y="3049588"/>
            <a:ext cx="6248400" cy="2362200"/>
          </a:xfrm>
        </p:spPr>
        <p:txBody>
          <a:bodyPr/>
          <a:lstStyle>
            <a:lvl1pPr marL="0" indent="0" algn="r">
              <a:buFontTx/>
              <a:buNone/>
              <a:defRPr sz="2900"/>
            </a:lvl1pPr>
          </a:lstStyle>
          <a:p>
            <a:pPr lvl="0"/>
            <a:r>
              <a:rPr lang="en-US" altLang="en-US" noProof="0"/>
              <a:t>Click to edit Master subtitle style</a:t>
            </a:r>
            <a:endParaRPr lang="en-US" altLang="en-US" noProof="0" dirty="0"/>
          </a:p>
        </p:txBody>
      </p:sp>
      <p:sp>
        <p:nvSpPr>
          <p:cNvPr id="47109" name="Date Placeholder 3"/>
          <p:cNvSpPr>
            <a:spLocks noGrp="1" noChangeArrowheads="1"/>
          </p:cNvSpPr>
          <p:nvPr>
            <p:ph type="dt" sz="half" idx="2"/>
          </p:nvPr>
        </p:nvSpPr>
        <p:spPr/>
        <p:txBody>
          <a:bodyPr/>
          <a:lstStyle>
            <a:lvl1pPr>
              <a:defRPr/>
            </a:lvl1pPr>
          </a:lstStyle>
          <a:p>
            <a:fld id="{5EDED018-2C2C-4967-AD1D-CA51F6017C17}" type="datetime1">
              <a:rPr lang="en-US" altLang="en-US" smtClean="0"/>
              <a:t>6/26/2018</a:t>
            </a:fld>
            <a:endParaRPr lang="en-US" altLang="en-US" dirty="0"/>
          </a:p>
        </p:txBody>
      </p:sp>
      <p:sp>
        <p:nvSpPr>
          <p:cNvPr id="47110" name="Footer Placeholder 4"/>
          <p:cNvSpPr>
            <a:spLocks noGrp="1" noChangeArrowheads="1"/>
          </p:cNvSpPr>
          <p:nvPr>
            <p:ph type="ftr" sz="quarter" idx="3"/>
          </p:nvPr>
        </p:nvSpPr>
        <p:spPr/>
        <p:txBody>
          <a:bodyPr/>
          <a:lstStyle>
            <a:lvl1pPr>
              <a:defRPr/>
            </a:lvl1pPr>
          </a:lstStyle>
          <a:p>
            <a:r>
              <a:rPr lang="en-US" altLang="en-US" dirty="0"/>
              <a:t>Add a footer</a:t>
            </a:r>
          </a:p>
        </p:txBody>
      </p:sp>
      <p:sp>
        <p:nvSpPr>
          <p:cNvPr id="47111" name="Slide Number Placeholder 5"/>
          <p:cNvSpPr>
            <a:spLocks noGrp="1" noChangeArrowheads="1"/>
          </p:cNvSpPr>
          <p:nvPr>
            <p:ph type="sldNum" sz="quarter" idx="4"/>
          </p:nvPr>
        </p:nvSpPr>
        <p:spPr/>
        <p:txBody>
          <a:bodyPr/>
          <a:lstStyle>
            <a:lvl1pPr>
              <a:defRPr/>
            </a:lvl1pPr>
          </a:lstStyle>
          <a:p>
            <a:fld id="{32886768-32B9-4CC7-9679-92A4906C223A}" type="slidenum">
              <a:rPr lang="en-US" altLang="en-US" smtClean="0"/>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D78A5809-6542-4A21-8F2B-E12A3F656065}"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36F8212B-7355-478A-95D7-08E2048F6A57}" type="slidenum">
              <a:rPr lang="en-US" altLang="en-US" smtClean="0"/>
              <a:pPr/>
              <a:t>‹#›</a:t>
            </a:fld>
            <a:endParaRPr lang="en-US" altLang="en-US" dirty="0"/>
          </a:p>
        </p:txBody>
      </p:sp>
    </p:spTree>
    <p:extLst>
      <p:ext uri="{BB962C8B-B14F-4D97-AF65-F5344CB8AC3E}">
        <p14:creationId xmlns:p14="http://schemas.microsoft.com/office/powerpoint/2010/main" val="291156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4572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9805134F-074A-4FAC-8CCC-2120C8DD2350}"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872E90EB-6CA4-453F-8712-C339590DE034}" type="slidenum">
              <a:rPr lang="en-US" altLang="en-US"/>
              <a:pPr/>
              <a:t>‹#›</a:t>
            </a:fld>
            <a:endParaRPr lang="en-US" altLang="en-US" dirty="0"/>
          </a:p>
        </p:txBody>
      </p:sp>
    </p:spTree>
    <p:extLst>
      <p:ext uri="{BB962C8B-B14F-4D97-AF65-F5344CB8AC3E}">
        <p14:creationId xmlns:p14="http://schemas.microsoft.com/office/powerpoint/2010/main" val="411312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076950" cy="5707063"/>
          </a:xfrm>
        </p:spPr>
        <p:txBody>
          <a:bodyPr vert="eaVert"/>
          <a:lstStyle>
            <a:lvl1pPr marL="4572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BD5819CB-5C3E-4126-97D1-2F8EE367080E}"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26D251BA-4196-46F7-BF5E-DE37F6712AD1}" type="slidenum">
              <a:rPr lang="en-US" altLang="en-US"/>
              <a:pPr/>
              <a:t>‹#›</a:t>
            </a:fld>
            <a:endParaRPr lang="en-US" altLang="en-US" dirty="0"/>
          </a:p>
        </p:txBody>
      </p:sp>
    </p:spTree>
    <p:extLst>
      <p:ext uri="{BB962C8B-B14F-4D97-AF65-F5344CB8AC3E}">
        <p14:creationId xmlns:p14="http://schemas.microsoft.com/office/powerpoint/2010/main" val="32517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4"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5"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6"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7"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8"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9"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0"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1"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2"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3"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4"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5"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6"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7"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8"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9"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0"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1"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2"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3"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4"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5"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6"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7"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8"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9"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0"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1"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2"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3"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107" name="Title Placeholder 1"/>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a:t>Click to edit Master title style</a:t>
            </a:r>
          </a:p>
        </p:txBody>
      </p:sp>
      <p:sp>
        <p:nvSpPr>
          <p:cNvPr id="47108" name="Text Placeholder 2"/>
          <p:cNvSpPr>
            <a:spLocks noGrp="1" noChangeArrowheads="1"/>
          </p:cNvSpPr>
          <p:nvPr>
            <p:ph type="subTitle" idx="1"/>
          </p:nvPr>
        </p:nvSpPr>
        <p:spPr>
          <a:xfrm>
            <a:off x="849313" y="3049588"/>
            <a:ext cx="6248400" cy="2362200"/>
          </a:xfrm>
        </p:spPr>
        <p:txBody>
          <a:bodyPr/>
          <a:lstStyle>
            <a:lvl1pPr marL="0" indent="0" algn="r">
              <a:buFontTx/>
              <a:buNone/>
              <a:defRPr sz="2900"/>
            </a:lvl1pPr>
          </a:lstStyle>
          <a:p>
            <a:pPr lvl="0"/>
            <a:r>
              <a:rPr lang="en-US" altLang="en-US" noProof="0"/>
              <a:t>Click to edit Master subtitle style</a:t>
            </a:r>
            <a:endParaRPr lang="en-US" altLang="en-US" noProof="0" dirty="0"/>
          </a:p>
        </p:txBody>
      </p:sp>
      <p:sp>
        <p:nvSpPr>
          <p:cNvPr id="47109" name="Date Placeholder 3"/>
          <p:cNvSpPr>
            <a:spLocks noGrp="1" noChangeArrowheads="1"/>
          </p:cNvSpPr>
          <p:nvPr>
            <p:ph type="dt" sz="half" idx="2"/>
          </p:nvPr>
        </p:nvSpPr>
        <p:spPr/>
        <p:txBody>
          <a:bodyPr/>
          <a:lstStyle>
            <a:lvl1pPr>
              <a:defRPr/>
            </a:lvl1pPr>
          </a:lstStyle>
          <a:p>
            <a:fld id="{0AA13DF8-09FB-4B9F-BB94-4D9287C076A4}" type="datetime1">
              <a:rPr lang="en-US" altLang="en-US" smtClean="0"/>
              <a:t>6/26/2018</a:t>
            </a:fld>
            <a:endParaRPr lang="en-US" altLang="en-US" dirty="0"/>
          </a:p>
        </p:txBody>
      </p:sp>
      <p:sp>
        <p:nvSpPr>
          <p:cNvPr id="47110" name="Footer Placeholder 4"/>
          <p:cNvSpPr>
            <a:spLocks noGrp="1" noChangeArrowheads="1"/>
          </p:cNvSpPr>
          <p:nvPr>
            <p:ph type="ftr" sz="quarter" idx="3"/>
          </p:nvPr>
        </p:nvSpPr>
        <p:spPr/>
        <p:txBody>
          <a:bodyPr/>
          <a:lstStyle>
            <a:lvl1pPr>
              <a:defRPr/>
            </a:lvl1pPr>
          </a:lstStyle>
          <a:p>
            <a:r>
              <a:rPr lang="en-US" altLang="en-US" dirty="0"/>
              <a:t>Add a footer</a:t>
            </a:r>
          </a:p>
        </p:txBody>
      </p:sp>
      <p:sp>
        <p:nvSpPr>
          <p:cNvPr id="47111" name="Slide Number Placeholder 5"/>
          <p:cNvSpPr>
            <a:spLocks noGrp="1" noChangeArrowheads="1"/>
          </p:cNvSpPr>
          <p:nvPr>
            <p:ph type="sldNum" sz="quarter" idx="4"/>
          </p:nvPr>
        </p:nvSpPr>
        <p:spPr/>
        <p:txBody>
          <a:bodyPr/>
          <a:lstStyle>
            <a:lvl1pPr>
              <a:defRPr/>
            </a:lvl1pPr>
          </a:lstStyle>
          <a:p>
            <a:fld id="{32886768-32B9-4CC7-9679-92A4906C223A}" type="slidenum">
              <a:rPr lang="en-US" altLang="en-US" smtClean="0"/>
              <a:pPr/>
              <a:t>‹#›</a:t>
            </a:fld>
            <a:endParaRPr lang="en-US" altLang="en-US" dirty="0"/>
          </a:p>
        </p:txBody>
      </p:sp>
    </p:spTree>
    <p:extLst>
      <p:ext uri="{BB962C8B-B14F-4D97-AF65-F5344CB8AC3E}">
        <p14:creationId xmlns:p14="http://schemas.microsoft.com/office/powerpoint/2010/main" val="261985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48B4615-9261-41F2-ACF9-07362FD97CC3}"/>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1" name="think-cell Slide" r:id="rId4" imgW="631" imgH="631" progId="TCLayout.ActiveDocument.1">
                  <p:embed/>
                </p:oleObj>
              </mc:Choice>
              <mc:Fallback>
                <p:oleObj name="think-cell Slide" r:id="rId4" imgW="631" imgH="631" progId="TCLayout.ActiveDocument.1">
                  <p:embed/>
                  <p:pic>
                    <p:nvPicPr>
                      <p:cNvPr id="7" name="Object 6" hidden="1">
                        <a:extLst>
                          <a:ext uri="{FF2B5EF4-FFF2-40B4-BE49-F238E27FC236}">
                            <a16:creationId xmlns:a16="http://schemas.microsoft.com/office/drawing/2014/main" id="{248B4615-9261-41F2-ACF9-07362FD97CC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243840"/>
            <a:ext cx="7696200" cy="1097280"/>
          </a:xfrm>
        </p:spPr>
        <p:txBody>
          <a:bodyPr/>
          <a:lstStyle/>
          <a:p>
            <a:r>
              <a:rPr lang="en-US" dirty="0"/>
              <a:t>Click to edit Master title style</a:t>
            </a:r>
          </a:p>
        </p:txBody>
      </p:sp>
      <p:sp>
        <p:nvSpPr>
          <p:cNvPr id="3" name="Content Placeholder 2"/>
          <p:cNvSpPr>
            <a:spLocks noGrp="1"/>
          </p:cNvSpPr>
          <p:nvPr>
            <p:ph idx="1"/>
          </p:nvPr>
        </p:nvSpPr>
        <p:spPr>
          <a:xfrm>
            <a:off x="381000" y="1570640"/>
            <a:ext cx="7391400" cy="4411663"/>
          </a:xfrm>
        </p:spPr>
        <p:txBody>
          <a:bodyPr/>
          <a:lstStyle>
            <a:lvl1pPr marL="45720" indent="0">
              <a:buFontTx/>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090D1EB3-BF4D-4D01-9F58-BBC137432A30}"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a:xfrm>
            <a:off x="6705600" y="6248400"/>
            <a:ext cx="2133600" cy="457200"/>
          </a:xfrm>
        </p:spPr>
        <p:txBody>
          <a:bodyPr/>
          <a:lstStyle>
            <a:lvl1pPr>
              <a:defRPr/>
            </a:lvl1pPr>
          </a:lstStyle>
          <a:p>
            <a:fld id="{E675FF42-0E22-44DC-8DFB-F90201735E2E}" type="slidenum">
              <a:rPr lang="en-US" altLang="en-US" smtClean="0"/>
              <a:pPr/>
              <a:t>‹#›</a:t>
            </a:fld>
            <a:endParaRPr lang="en-US" altLang="en-US" dirty="0"/>
          </a:p>
        </p:txBody>
      </p:sp>
    </p:spTree>
    <p:extLst>
      <p:ext uri="{BB962C8B-B14F-4D97-AF65-F5344CB8AC3E}">
        <p14:creationId xmlns:p14="http://schemas.microsoft.com/office/powerpoint/2010/main" val="338281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29125"/>
            <a:ext cx="7772400" cy="1362075"/>
          </a:xfrm>
          <a:ln w="76200">
            <a:noFill/>
          </a:ln>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600" b="1" u="none"/>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fld id="{45FEC7B9-4BE3-4241-8BF5-4B830F4DC121}"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4783C08A-C93D-47D6-B65C-9198EDABB16F}" type="slidenum">
              <a:rPr lang="en-US" altLang="en-US" smtClean="0"/>
              <a:pPr/>
              <a:t>‹#›</a:t>
            </a:fld>
            <a:endParaRPr lang="en-US" altLang="en-US" dirty="0"/>
          </a:p>
        </p:txBody>
      </p:sp>
      <p:cxnSp>
        <p:nvCxnSpPr>
          <p:cNvPr id="8" name="Straight Connector 7">
            <a:extLst>
              <a:ext uri="{FF2B5EF4-FFF2-40B4-BE49-F238E27FC236}">
                <a16:creationId xmlns:a16="http://schemas.microsoft.com/office/drawing/2014/main" id="{E1563211-0C28-4B37-8242-9F7D800679E2}"/>
              </a:ext>
            </a:extLst>
          </p:cNvPr>
          <p:cNvCxnSpPr/>
          <p:nvPr userDrawn="1"/>
        </p:nvCxnSpPr>
        <p:spPr bwMode="auto">
          <a:xfrm>
            <a:off x="722313" y="4406900"/>
            <a:ext cx="7772400"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8015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524000"/>
            <a:ext cx="3619500" cy="4411663"/>
          </a:xfrm>
        </p:spPr>
        <p:txBody>
          <a:bodyPr/>
          <a:lstStyle>
            <a:lvl1pPr marL="4572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14900" y="1524000"/>
            <a:ext cx="3619500" cy="4411663"/>
          </a:xfrm>
        </p:spPr>
        <p:txBody>
          <a:bodyPr/>
          <a:lstStyle>
            <a:lvl1pPr marL="4572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fld id="{020B274E-0AA9-412B-819A-0E1618726893}"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A9B405D3-EAD7-4502-A4DA-EC65AB49DEFA}" type="slidenum">
              <a:rPr lang="en-US" altLang="en-US" smtClean="0"/>
              <a:pPr/>
              <a:t>‹#›</a:t>
            </a:fld>
            <a:endParaRPr lang="en-US" altLang="en-US" dirty="0"/>
          </a:p>
        </p:txBody>
      </p:sp>
    </p:spTree>
    <p:extLst>
      <p:ext uri="{BB962C8B-B14F-4D97-AF65-F5344CB8AC3E}">
        <p14:creationId xmlns:p14="http://schemas.microsoft.com/office/powerpoint/2010/main" val="25611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marL="45720" indent="0">
              <a:buFontTx/>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marL="45720" indent="0">
              <a:buFontTx/>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fld id="{6FDD6140-64F2-4998-AE28-48030E9C5150}" type="datetime1">
              <a:rPr lang="en-US" altLang="en-US" smtClean="0"/>
              <a:t>6/26/2018</a:t>
            </a:fld>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dirty="0"/>
              <a:t>Add a footer</a:t>
            </a:r>
          </a:p>
        </p:txBody>
      </p:sp>
      <p:sp>
        <p:nvSpPr>
          <p:cNvPr id="9" name="Slide Number Placeholder 8"/>
          <p:cNvSpPr>
            <a:spLocks noGrp="1"/>
          </p:cNvSpPr>
          <p:nvPr>
            <p:ph type="sldNum" sz="quarter" idx="12"/>
          </p:nvPr>
        </p:nvSpPr>
        <p:spPr/>
        <p:txBody>
          <a:bodyPr/>
          <a:lstStyle>
            <a:lvl1pPr>
              <a:defRPr/>
            </a:lvl1pPr>
          </a:lstStyle>
          <a:p>
            <a:fld id="{3FFF206F-30F6-41EF-9889-547E3AD8DC78}" type="slidenum">
              <a:rPr lang="en-US" altLang="en-US" smtClean="0"/>
              <a:pPr/>
              <a:t>‹#›</a:t>
            </a:fld>
            <a:endParaRPr lang="en-US" altLang="en-US" dirty="0"/>
          </a:p>
        </p:txBody>
      </p:sp>
    </p:spTree>
    <p:extLst>
      <p:ext uri="{BB962C8B-B14F-4D97-AF65-F5344CB8AC3E}">
        <p14:creationId xmlns:p14="http://schemas.microsoft.com/office/powerpoint/2010/main" val="3331224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9B31B4D-49D9-4206-9B2C-B98DE47E391C}" type="datetime1">
              <a:rPr lang="en-US" altLang="en-US" smtClean="0"/>
              <a:t>6/26/2018</a:t>
            </a:fld>
            <a:endParaRPr lang="en-US" altLang="en-US" dirty="0"/>
          </a:p>
        </p:txBody>
      </p:sp>
      <p:sp>
        <p:nvSpPr>
          <p:cNvPr id="4" name="Footer Placeholder 3"/>
          <p:cNvSpPr>
            <a:spLocks noGrp="1"/>
          </p:cNvSpPr>
          <p:nvPr>
            <p:ph type="ftr" sz="quarter" idx="11"/>
          </p:nvPr>
        </p:nvSpPr>
        <p:spPr/>
        <p:txBody>
          <a:bodyPr/>
          <a:lstStyle>
            <a:lvl1pPr>
              <a:defRPr/>
            </a:lvl1pPr>
          </a:lstStyle>
          <a:p>
            <a:r>
              <a:rPr lang="en-US" altLang="en-US" dirty="0"/>
              <a:t>Add a footer</a:t>
            </a:r>
          </a:p>
        </p:txBody>
      </p:sp>
      <p:sp>
        <p:nvSpPr>
          <p:cNvPr id="5" name="Slide Number Placeholder 4"/>
          <p:cNvSpPr>
            <a:spLocks noGrp="1"/>
          </p:cNvSpPr>
          <p:nvPr>
            <p:ph type="sldNum" sz="quarter" idx="12"/>
          </p:nvPr>
        </p:nvSpPr>
        <p:spPr/>
        <p:txBody>
          <a:bodyPr/>
          <a:lstStyle>
            <a:lvl1pPr>
              <a:defRPr/>
            </a:lvl1pPr>
          </a:lstStyle>
          <a:p>
            <a:fld id="{09C23741-A9CE-42E4-B480-D2ACDFA2E538}" type="slidenum">
              <a:rPr lang="en-US" altLang="en-US" smtClean="0"/>
              <a:pPr/>
              <a:t>‹#›</a:t>
            </a:fld>
            <a:endParaRPr lang="en-US" altLang="en-US" dirty="0"/>
          </a:p>
        </p:txBody>
      </p:sp>
    </p:spTree>
    <p:extLst>
      <p:ext uri="{BB962C8B-B14F-4D97-AF65-F5344CB8AC3E}">
        <p14:creationId xmlns:p14="http://schemas.microsoft.com/office/powerpoint/2010/main" val="2439344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89DFA39-09AE-40D6-905C-C5B12F7EFA95}" type="datetime1">
              <a:rPr lang="en-US" altLang="en-US" smtClean="0"/>
              <a:t>6/26/2018</a:t>
            </a:fld>
            <a:endParaRPr lang="en-US" altLang="en-US" dirty="0"/>
          </a:p>
        </p:txBody>
      </p:sp>
      <p:sp>
        <p:nvSpPr>
          <p:cNvPr id="3" name="Footer Placeholder 2"/>
          <p:cNvSpPr>
            <a:spLocks noGrp="1"/>
          </p:cNvSpPr>
          <p:nvPr>
            <p:ph type="ftr" sz="quarter" idx="11"/>
          </p:nvPr>
        </p:nvSpPr>
        <p:spPr/>
        <p:txBody>
          <a:bodyPr/>
          <a:lstStyle>
            <a:lvl1pPr>
              <a:defRPr/>
            </a:lvl1pPr>
          </a:lstStyle>
          <a:p>
            <a:r>
              <a:rPr lang="en-US" altLang="en-US" dirty="0"/>
              <a:t>Add a footer</a:t>
            </a:r>
          </a:p>
        </p:txBody>
      </p:sp>
      <p:sp>
        <p:nvSpPr>
          <p:cNvPr id="4" name="Slide Number Placeholder 3"/>
          <p:cNvSpPr>
            <a:spLocks noGrp="1"/>
          </p:cNvSpPr>
          <p:nvPr>
            <p:ph type="sldNum" sz="quarter" idx="12"/>
          </p:nvPr>
        </p:nvSpPr>
        <p:spPr/>
        <p:txBody>
          <a:bodyPr/>
          <a:lstStyle>
            <a:lvl1pPr>
              <a:defRPr/>
            </a:lvl1pPr>
          </a:lstStyle>
          <a:p>
            <a:fld id="{BBB80E7D-6259-4E39-9131-AE15CB326BFC}" type="slidenum">
              <a:rPr lang="en-US" altLang="en-US" smtClean="0"/>
              <a:pPr/>
              <a:t>‹#›</a:t>
            </a:fld>
            <a:endParaRPr lang="en-US" altLang="en-US" dirty="0"/>
          </a:p>
        </p:txBody>
      </p:sp>
    </p:spTree>
    <p:extLst>
      <p:ext uri="{BB962C8B-B14F-4D97-AF65-F5344CB8AC3E}">
        <p14:creationId xmlns:p14="http://schemas.microsoft.com/office/powerpoint/2010/main" val="342299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
            <a:ext cx="7696200" cy="1097280"/>
          </a:xfrm>
        </p:spPr>
        <p:txBody>
          <a:bodyPr/>
          <a:lstStyle/>
          <a:p>
            <a:r>
              <a:rPr lang="en-US" dirty="0"/>
              <a:t>Click to edit Master title style</a:t>
            </a:r>
          </a:p>
        </p:txBody>
      </p:sp>
      <p:sp>
        <p:nvSpPr>
          <p:cNvPr id="3" name="Content Placeholder 2"/>
          <p:cNvSpPr>
            <a:spLocks noGrp="1"/>
          </p:cNvSpPr>
          <p:nvPr>
            <p:ph idx="1"/>
          </p:nvPr>
        </p:nvSpPr>
        <p:spPr>
          <a:xfrm>
            <a:off x="381000" y="1570640"/>
            <a:ext cx="7391400" cy="4411663"/>
          </a:xfrm>
        </p:spPr>
        <p:txBody>
          <a:bodyPr/>
          <a:lstStyle>
            <a:lvl1pPr marL="45720" indent="0">
              <a:buFontTx/>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58FB689B-8045-4158-932A-49483FB23C36}"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E675FF42-0E22-44DC-8DFB-F90201735E2E}" type="slidenum">
              <a:rPr lang="en-US" altLang="en-US" smtClean="0"/>
              <a:pPr/>
              <a:t>‹#›</a:t>
            </a:fld>
            <a:endParaRPr lang="en-US" altLang="en-US" dirty="0"/>
          </a:p>
        </p:txBody>
      </p:sp>
    </p:spTree>
    <p:extLst>
      <p:ext uri="{BB962C8B-B14F-4D97-AF65-F5344CB8AC3E}">
        <p14:creationId xmlns:p14="http://schemas.microsoft.com/office/powerpoint/2010/main" val="3036072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429000" y="1435100"/>
            <a:ext cx="5111750" cy="4691063"/>
          </a:xfrm>
        </p:spPr>
        <p:txBody>
          <a:bodyPr/>
          <a:lstStyle>
            <a:lvl1pPr marL="45720" indent="0">
              <a:buFontTx/>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fld id="{4F968960-C53C-43BF-A008-4BBF88FE62B5}"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F47C3F67-93AE-448C-A30F-0F4DA97F61FA}" type="slidenum">
              <a:rPr lang="en-US" altLang="en-US" smtClean="0"/>
              <a:pPr/>
              <a:t>‹#›</a:t>
            </a:fld>
            <a:endParaRPr lang="en-US" altLang="en-US" dirty="0"/>
          </a:p>
        </p:txBody>
      </p:sp>
    </p:spTree>
    <p:extLst>
      <p:ext uri="{BB962C8B-B14F-4D97-AF65-F5344CB8AC3E}">
        <p14:creationId xmlns:p14="http://schemas.microsoft.com/office/powerpoint/2010/main" val="1887800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3BBD792E-C298-45CE-9439-E306612D4D11}"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36F8212B-7355-478A-95D7-08E2048F6A57}" type="slidenum">
              <a:rPr lang="en-US" altLang="en-US" smtClean="0"/>
              <a:pPr/>
              <a:t>‹#›</a:t>
            </a:fld>
            <a:endParaRPr lang="en-US" altLang="en-US" dirty="0"/>
          </a:p>
        </p:txBody>
      </p:sp>
    </p:spTree>
    <p:extLst>
      <p:ext uri="{BB962C8B-B14F-4D97-AF65-F5344CB8AC3E}">
        <p14:creationId xmlns:p14="http://schemas.microsoft.com/office/powerpoint/2010/main" val="1170796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4572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4818C5C-B8DA-4018-811A-926294E35539}"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872E90EB-6CA4-453F-8712-C339590DE034}" type="slidenum">
              <a:rPr lang="en-US" altLang="en-US"/>
              <a:pPr/>
              <a:t>‹#›</a:t>
            </a:fld>
            <a:endParaRPr lang="en-US" altLang="en-US" dirty="0"/>
          </a:p>
        </p:txBody>
      </p:sp>
    </p:spTree>
    <p:extLst>
      <p:ext uri="{BB962C8B-B14F-4D97-AF65-F5344CB8AC3E}">
        <p14:creationId xmlns:p14="http://schemas.microsoft.com/office/powerpoint/2010/main" val="2388472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076950" cy="5707063"/>
          </a:xfrm>
        </p:spPr>
        <p:txBody>
          <a:bodyPr vert="eaVert"/>
          <a:lstStyle>
            <a:lvl1pPr marL="4572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26E195A8-A90E-4CFF-B04C-F1CE615B5AA5}"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26D251BA-4196-46F7-BF5E-DE37F6712AD1}" type="slidenum">
              <a:rPr lang="en-US" altLang="en-US"/>
              <a:pPr/>
              <a:t>‹#›</a:t>
            </a:fld>
            <a:endParaRPr lang="en-US" altLang="en-US" dirty="0"/>
          </a:p>
        </p:txBody>
      </p:sp>
    </p:spTree>
    <p:extLst>
      <p:ext uri="{BB962C8B-B14F-4D97-AF65-F5344CB8AC3E}">
        <p14:creationId xmlns:p14="http://schemas.microsoft.com/office/powerpoint/2010/main" val="456277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4"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5"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6"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7"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8"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19"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0"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1"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2"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3"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4"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5"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6"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7"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8"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29"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0"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1"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2"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3"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4"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5"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6"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7"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8"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39"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0"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1"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2"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43"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107" name="Title Placeholder 1"/>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a:t>Click to edit Master title style</a:t>
            </a:r>
          </a:p>
        </p:txBody>
      </p:sp>
      <p:sp>
        <p:nvSpPr>
          <p:cNvPr id="47108" name="Text Placeholder 2"/>
          <p:cNvSpPr>
            <a:spLocks noGrp="1" noChangeArrowheads="1"/>
          </p:cNvSpPr>
          <p:nvPr>
            <p:ph type="subTitle" idx="1"/>
          </p:nvPr>
        </p:nvSpPr>
        <p:spPr>
          <a:xfrm>
            <a:off x="849313" y="3049588"/>
            <a:ext cx="6248400" cy="2362200"/>
          </a:xfrm>
        </p:spPr>
        <p:txBody>
          <a:bodyPr/>
          <a:lstStyle>
            <a:lvl1pPr marL="0" indent="0" algn="r">
              <a:buFontTx/>
              <a:buNone/>
              <a:defRPr sz="2900"/>
            </a:lvl1pPr>
          </a:lstStyle>
          <a:p>
            <a:pPr lvl="0"/>
            <a:r>
              <a:rPr lang="en-US" altLang="en-US" noProof="0"/>
              <a:t>Click to edit Master subtitle style</a:t>
            </a:r>
            <a:endParaRPr lang="en-US" altLang="en-US" noProof="0" dirty="0"/>
          </a:p>
        </p:txBody>
      </p:sp>
      <p:sp>
        <p:nvSpPr>
          <p:cNvPr id="47109" name="Date Placeholder 3"/>
          <p:cNvSpPr>
            <a:spLocks noGrp="1" noChangeArrowheads="1"/>
          </p:cNvSpPr>
          <p:nvPr>
            <p:ph type="dt" sz="half" idx="2"/>
          </p:nvPr>
        </p:nvSpPr>
        <p:spPr/>
        <p:txBody>
          <a:bodyPr/>
          <a:lstStyle>
            <a:lvl1pPr>
              <a:defRPr/>
            </a:lvl1pPr>
          </a:lstStyle>
          <a:p>
            <a:fld id="{AF5715D1-FED8-4904-8779-2EF9A75C77C5}" type="datetime1">
              <a:rPr lang="en-US" altLang="en-US" smtClean="0"/>
              <a:t>6/26/2018</a:t>
            </a:fld>
            <a:endParaRPr lang="en-US" altLang="en-US" dirty="0"/>
          </a:p>
        </p:txBody>
      </p:sp>
      <p:sp>
        <p:nvSpPr>
          <p:cNvPr id="47110" name="Footer Placeholder 4"/>
          <p:cNvSpPr>
            <a:spLocks noGrp="1" noChangeArrowheads="1"/>
          </p:cNvSpPr>
          <p:nvPr>
            <p:ph type="ftr" sz="quarter" idx="3"/>
          </p:nvPr>
        </p:nvSpPr>
        <p:spPr/>
        <p:txBody>
          <a:bodyPr/>
          <a:lstStyle>
            <a:lvl1pPr>
              <a:defRPr/>
            </a:lvl1pPr>
          </a:lstStyle>
          <a:p>
            <a:r>
              <a:rPr lang="en-US" altLang="en-US" dirty="0"/>
              <a:t>Add a footer</a:t>
            </a:r>
          </a:p>
        </p:txBody>
      </p:sp>
      <p:sp>
        <p:nvSpPr>
          <p:cNvPr id="47111" name="Slide Number Placeholder 5"/>
          <p:cNvSpPr>
            <a:spLocks noGrp="1" noChangeArrowheads="1"/>
          </p:cNvSpPr>
          <p:nvPr>
            <p:ph type="sldNum" sz="quarter" idx="4"/>
          </p:nvPr>
        </p:nvSpPr>
        <p:spPr/>
        <p:txBody>
          <a:bodyPr/>
          <a:lstStyle>
            <a:lvl1pPr>
              <a:defRPr/>
            </a:lvl1pPr>
          </a:lstStyle>
          <a:p>
            <a:fld id="{32886768-32B9-4CC7-9679-92A4906C223A}" type="slidenum">
              <a:rPr lang="en-US" altLang="en-US" smtClean="0"/>
              <a:pPr/>
              <a:t>‹#›</a:t>
            </a:fld>
            <a:endParaRPr lang="en-US" altLang="en-US" dirty="0"/>
          </a:p>
        </p:txBody>
      </p:sp>
    </p:spTree>
    <p:extLst>
      <p:ext uri="{BB962C8B-B14F-4D97-AF65-F5344CB8AC3E}">
        <p14:creationId xmlns:p14="http://schemas.microsoft.com/office/powerpoint/2010/main" val="1139700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43840"/>
            <a:ext cx="7696200" cy="1097280"/>
          </a:xfrm>
        </p:spPr>
        <p:txBody>
          <a:bodyPr/>
          <a:lstStyle/>
          <a:p>
            <a:r>
              <a:rPr lang="en-US" dirty="0"/>
              <a:t>Click to edit Master title style</a:t>
            </a:r>
          </a:p>
        </p:txBody>
      </p:sp>
      <p:sp>
        <p:nvSpPr>
          <p:cNvPr id="3" name="Content Placeholder 2"/>
          <p:cNvSpPr>
            <a:spLocks noGrp="1"/>
          </p:cNvSpPr>
          <p:nvPr>
            <p:ph idx="1"/>
          </p:nvPr>
        </p:nvSpPr>
        <p:spPr>
          <a:xfrm>
            <a:off x="381000" y="1570640"/>
            <a:ext cx="7391400" cy="4411663"/>
          </a:xfrm>
        </p:spPr>
        <p:txBody>
          <a:bodyPr/>
          <a:lstStyle>
            <a:lvl1pPr marL="45720" indent="0">
              <a:buFontTx/>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E3C4A42A-56D6-429C-A16A-520B54054F65}"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E675FF42-0E22-44DC-8DFB-F90201735E2E}" type="slidenum">
              <a:rPr lang="en-US" altLang="en-US" smtClean="0"/>
              <a:pPr/>
              <a:t>‹#›</a:t>
            </a:fld>
            <a:endParaRPr lang="en-US" altLang="en-US" dirty="0"/>
          </a:p>
        </p:txBody>
      </p:sp>
    </p:spTree>
    <p:extLst>
      <p:ext uri="{BB962C8B-B14F-4D97-AF65-F5344CB8AC3E}">
        <p14:creationId xmlns:p14="http://schemas.microsoft.com/office/powerpoint/2010/main" val="815596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29125"/>
            <a:ext cx="7772400" cy="1362075"/>
          </a:xfrm>
          <a:ln w="76200">
            <a:noFill/>
          </a:ln>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600" b="1" u="none"/>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fld id="{8488F65E-A70E-4471-B7DF-92048B99381B}"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4783C08A-C93D-47D6-B65C-9198EDABB16F}" type="slidenum">
              <a:rPr lang="en-US" altLang="en-US" smtClean="0"/>
              <a:pPr/>
              <a:t>‹#›</a:t>
            </a:fld>
            <a:endParaRPr lang="en-US" altLang="en-US" dirty="0"/>
          </a:p>
        </p:txBody>
      </p:sp>
      <p:cxnSp>
        <p:nvCxnSpPr>
          <p:cNvPr id="8" name="Straight Connector 7">
            <a:extLst>
              <a:ext uri="{FF2B5EF4-FFF2-40B4-BE49-F238E27FC236}">
                <a16:creationId xmlns:a16="http://schemas.microsoft.com/office/drawing/2014/main" id="{E1563211-0C28-4B37-8242-9F7D800679E2}"/>
              </a:ext>
            </a:extLst>
          </p:cNvPr>
          <p:cNvCxnSpPr/>
          <p:nvPr userDrawn="1"/>
        </p:nvCxnSpPr>
        <p:spPr bwMode="auto">
          <a:xfrm>
            <a:off x="722313" y="4406900"/>
            <a:ext cx="7772400"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9146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524000"/>
            <a:ext cx="3619500" cy="4411663"/>
          </a:xfrm>
        </p:spPr>
        <p:txBody>
          <a:bodyPr/>
          <a:lstStyle>
            <a:lvl1pPr marL="4572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14900" y="1524000"/>
            <a:ext cx="3619500" cy="4411663"/>
          </a:xfrm>
        </p:spPr>
        <p:txBody>
          <a:bodyPr/>
          <a:lstStyle>
            <a:lvl1pPr marL="4572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fld id="{4373A19B-9AAC-48FA-9502-756BD46B6022}"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A9B405D3-EAD7-4502-A4DA-EC65AB49DEFA}" type="slidenum">
              <a:rPr lang="en-US" altLang="en-US" smtClean="0"/>
              <a:pPr/>
              <a:t>‹#›</a:t>
            </a:fld>
            <a:endParaRPr lang="en-US" altLang="en-US" dirty="0"/>
          </a:p>
        </p:txBody>
      </p:sp>
    </p:spTree>
    <p:extLst>
      <p:ext uri="{BB962C8B-B14F-4D97-AF65-F5344CB8AC3E}">
        <p14:creationId xmlns:p14="http://schemas.microsoft.com/office/powerpoint/2010/main" val="1359642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marL="45720" indent="0">
              <a:buFontTx/>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marL="45720" indent="0">
              <a:buFontTx/>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fld id="{4B2DD597-2AD5-4290-B24B-2403C9A36BD3}" type="datetime1">
              <a:rPr lang="en-US" altLang="en-US" smtClean="0"/>
              <a:t>6/26/2018</a:t>
            </a:fld>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dirty="0"/>
              <a:t>Add a footer</a:t>
            </a:r>
          </a:p>
        </p:txBody>
      </p:sp>
      <p:sp>
        <p:nvSpPr>
          <p:cNvPr id="9" name="Slide Number Placeholder 8"/>
          <p:cNvSpPr>
            <a:spLocks noGrp="1"/>
          </p:cNvSpPr>
          <p:nvPr>
            <p:ph type="sldNum" sz="quarter" idx="12"/>
          </p:nvPr>
        </p:nvSpPr>
        <p:spPr/>
        <p:txBody>
          <a:bodyPr/>
          <a:lstStyle>
            <a:lvl1pPr>
              <a:defRPr/>
            </a:lvl1pPr>
          </a:lstStyle>
          <a:p>
            <a:fld id="{3FFF206F-30F6-41EF-9889-547E3AD8DC78}" type="slidenum">
              <a:rPr lang="en-US" altLang="en-US" smtClean="0"/>
              <a:pPr/>
              <a:t>‹#›</a:t>
            </a:fld>
            <a:endParaRPr lang="en-US" altLang="en-US" dirty="0"/>
          </a:p>
        </p:txBody>
      </p:sp>
    </p:spTree>
    <p:extLst>
      <p:ext uri="{BB962C8B-B14F-4D97-AF65-F5344CB8AC3E}">
        <p14:creationId xmlns:p14="http://schemas.microsoft.com/office/powerpoint/2010/main" val="2909939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2802E023-FF9E-43BD-8DBE-CD75EB4F6C5B}" type="datetime1">
              <a:rPr lang="en-US" altLang="en-US" smtClean="0"/>
              <a:t>6/26/2018</a:t>
            </a:fld>
            <a:endParaRPr lang="en-US" altLang="en-US" dirty="0"/>
          </a:p>
        </p:txBody>
      </p:sp>
      <p:sp>
        <p:nvSpPr>
          <p:cNvPr id="4" name="Footer Placeholder 3"/>
          <p:cNvSpPr>
            <a:spLocks noGrp="1"/>
          </p:cNvSpPr>
          <p:nvPr>
            <p:ph type="ftr" sz="quarter" idx="11"/>
          </p:nvPr>
        </p:nvSpPr>
        <p:spPr/>
        <p:txBody>
          <a:bodyPr/>
          <a:lstStyle>
            <a:lvl1pPr>
              <a:defRPr/>
            </a:lvl1pPr>
          </a:lstStyle>
          <a:p>
            <a:r>
              <a:rPr lang="en-US" altLang="en-US" dirty="0"/>
              <a:t>Add a footer</a:t>
            </a:r>
          </a:p>
        </p:txBody>
      </p:sp>
      <p:sp>
        <p:nvSpPr>
          <p:cNvPr id="5" name="Slide Number Placeholder 4"/>
          <p:cNvSpPr>
            <a:spLocks noGrp="1"/>
          </p:cNvSpPr>
          <p:nvPr>
            <p:ph type="sldNum" sz="quarter" idx="12"/>
          </p:nvPr>
        </p:nvSpPr>
        <p:spPr/>
        <p:txBody>
          <a:bodyPr/>
          <a:lstStyle>
            <a:lvl1pPr>
              <a:defRPr/>
            </a:lvl1pPr>
          </a:lstStyle>
          <a:p>
            <a:fld id="{09C23741-A9CE-42E4-B480-D2ACDFA2E538}" type="slidenum">
              <a:rPr lang="en-US" altLang="en-US" smtClean="0"/>
              <a:pPr/>
              <a:t>‹#›</a:t>
            </a:fld>
            <a:endParaRPr lang="en-US" altLang="en-US" dirty="0"/>
          </a:p>
        </p:txBody>
      </p:sp>
    </p:spTree>
    <p:extLst>
      <p:ext uri="{BB962C8B-B14F-4D97-AF65-F5344CB8AC3E}">
        <p14:creationId xmlns:p14="http://schemas.microsoft.com/office/powerpoint/2010/main" val="346703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29125"/>
            <a:ext cx="7772400" cy="1362075"/>
          </a:xfrm>
          <a:ln w="76200">
            <a:noFill/>
          </a:ln>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600" b="1" u="none"/>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fld id="{516B97C2-FB35-4674-B303-5D21966B1E06}"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4783C08A-C93D-47D6-B65C-9198EDABB16F}" type="slidenum">
              <a:rPr lang="en-US" altLang="en-US" smtClean="0"/>
              <a:pPr/>
              <a:t>‹#›</a:t>
            </a:fld>
            <a:endParaRPr lang="en-US" altLang="en-US" dirty="0"/>
          </a:p>
        </p:txBody>
      </p:sp>
      <p:cxnSp>
        <p:nvCxnSpPr>
          <p:cNvPr id="8" name="Straight Connector 7">
            <a:extLst>
              <a:ext uri="{FF2B5EF4-FFF2-40B4-BE49-F238E27FC236}">
                <a16:creationId xmlns:a16="http://schemas.microsoft.com/office/drawing/2014/main" id="{E1563211-0C28-4B37-8242-9F7D800679E2}"/>
              </a:ext>
            </a:extLst>
          </p:cNvPr>
          <p:cNvCxnSpPr/>
          <p:nvPr userDrawn="1"/>
        </p:nvCxnSpPr>
        <p:spPr bwMode="auto">
          <a:xfrm>
            <a:off x="722313" y="4406900"/>
            <a:ext cx="7772400"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21975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51516CF-06C9-4C61-8BFC-00BCA28145B2}" type="datetime1">
              <a:rPr lang="en-US" altLang="en-US" smtClean="0"/>
              <a:t>6/26/2018</a:t>
            </a:fld>
            <a:endParaRPr lang="en-US" altLang="en-US" dirty="0"/>
          </a:p>
        </p:txBody>
      </p:sp>
      <p:sp>
        <p:nvSpPr>
          <p:cNvPr id="3" name="Footer Placeholder 2"/>
          <p:cNvSpPr>
            <a:spLocks noGrp="1"/>
          </p:cNvSpPr>
          <p:nvPr>
            <p:ph type="ftr" sz="quarter" idx="11"/>
          </p:nvPr>
        </p:nvSpPr>
        <p:spPr/>
        <p:txBody>
          <a:bodyPr/>
          <a:lstStyle>
            <a:lvl1pPr>
              <a:defRPr/>
            </a:lvl1pPr>
          </a:lstStyle>
          <a:p>
            <a:r>
              <a:rPr lang="en-US" altLang="en-US" dirty="0"/>
              <a:t>Add a footer</a:t>
            </a:r>
          </a:p>
        </p:txBody>
      </p:sp>
      <p:sp>
        <p:nvSpPr>
          <p:cNvPr id="4" name="Slide Number Placeholder 3"/>
          <p:cNvSpPr>
            <a:spLocks noGrp="1"/>
          </p:cNvSpPr>
          <p:nvPr>
            <p:ph type="sldNum" sz="quarter" idx="12"/>
          </p:nvPr>
        </p:nvSpPr>
        <p:spPr/>
        <p:txBody>
          <a:bodyPr/>
          <a:lstStyle>
            <a:lvl1pPr>
              <a:defRPr/>
            </a:lvl1pPr>
          </a:lstStyle>
          <a:p>
            <a:fld id="{BBB80E7D-6259-4E39-9131-AE15CB326BFC}" type="slidenum">
              <a:rPr lang="en-US" altLang="en-US" smtClean="0"/>
              <a:pPr/>
              <a:t>‹#›</a:t>
            </a:fld>
            <a:endParaRPr lang="en-US" altLang="en-US" dirty="0"/>
          </a:p>
        </p:txBody>
      </p:sp>
    </p:spTree>
    <p:extLst>
      <p:ext uri="{BB962C8B-B14F-4D97-AF65-F5344CB8AC3E}">
        <p14:creationId xmlns:p14="http://schemas.microsoft.com/office/powerpoint/2010/main" val="3446005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429000" y="1435100"/>
            <a:ext cx="5111750" cy="4691063"/>
          </a:xfrm>
        </p:spPr>
        <p:txBody>
          <a:bodyPr/>
          <a:lstStyle>
            <a:lvl1pPr marL="45720" indent="0">
              <a:buFontTx/>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fld id="{A58B646E-141F-45E5-86D4-6197B1882226}"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F47C3F67-93AE-448C-A30F-0F4DA97F61FA}" type="slidenum">
              <a:rPr lang="en-US" altLang="en-US" smtClean="0"/>
              <a:pPr/>
              <a:t>‹#›</a:t>
            </a:fld>
            <a:endParaRPr lang="en-US" altLang="en-US" dirty="0"/>
          </a:p>
        </p:txBody>
      </p:sp>
    </p:spTree>
    <p:extLst>
      <p:ext uri="{BB962C8B-B14F-4D97-AF65-F5344CB8AC3E}">
        <p14:creationId xmlns:p14="http://schemas.microsoft.com/office/powerpoint/2010/main" val="219748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068850D0-71FC-4A88-A69C-6750A19E1A10}"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36F8212B-7355-478A-95D7-08E2048F6A57}" type="slidenum">
              <a:rPr lang="en-US" altLang="en-US" smtClean="0"/>
              <a:pPr/>
              <a:t>‹#›</a:t>
            </a:fld>
            <a:endParaRPr lang="en-US" altLang="en-US" dirty="0"/>
          </a:p>
        </p:txBody>
      </p:sp>
    </p:spTree>
    <p:extLst>
      <p:ext uri="{BB962C8B-B14F-4D97-AF65-F5344CB8AC3E}">
        <p14:creationId xmlns:p14="http://schemas.microsoft.com/office/powerpoint/2010/main" val="494926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4572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B9657156-786A-429C-A612-696D62F0875E}"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872E90EB-6CA4-453F-8712-C339590DE034}" type="slidenum">
              <a:rPr lang="en-US" altLang="en-US"/>
              <a:pPr/>
              <a:t>‹#›</a:t>
            </a:fld>
            <a:endParaRPr lang="en-US" altLang="en-US" dirty="0"/>
          </a:p>
        </p:txBody>
      </p:sp>
    </p:spTree>
    <p:extLst>
      <p:ext uri="{BB962C8B-B14F-4D97-AF65-F5344CB8AC3E}">
        <p14:creationId xmlns:p14="http://schemas.microsoft.com/office/powerpoint/2010/main" val="1982509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076950" cy="5707063"/>
          </a:xfrm>
        </p:spPr>
        <p:txBody>
          <a:bodyPr vert="eaVert"/>
          <a:lstStyle>
            <a:lvl1pPr marL="45720" indent="0">
              <a:buFontTx/>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5E6172A3-0809-4E0B-9632-08655EE345FF}" type="datetime1">
              <a:rPr lang="en-US" altLang="en-US" smtClean="0"/>
              <a:t>6/26/2018</a:t>
            </a:fld>
            <a:endParaRPr lang="en-US" altLang="en-US" dirty="0"/>
          </a:p>
        </p:txBody>
      </p:sp>
      <p:sp>
        <p:nvSpPr>
          <p:cNvPr id="5" name="Footer Placeholder 4"/>
          <p:cNvSpPr>
            <a:spLocks noGrp="1"/>
          </p:cNvSpPr>
          <p:nvPr>
            <p:ph type="ftr" sz="quarter" idx="11"/>
          </p:nvPr>
        </p:nvSpPr>
        <p:spPr/>
        <p:txBody>
          <a:bodyPr/>
          <a:lstStyle>
            <a:lvl1pPr>
              <a:defRPr/>
            </a:lvl1pPr>
          </a:lstStyle>
          <a:p>
            <a:r>
              <a:rPr lang="en-US" altLang="en-US" dirty="0"/>
              <a:t>Add a footer</a:t>
            </a:r>
          </a:p>
        </p:txBody>
      </p:sp>
      <p:sp>
        <p:nvSpPr>
          <p:cNvPr id="6" name="Slide Number Placeholder 5"/>
          <p:cNvSpPr>
            <a:spLocks noGrp="1"/>
          </p:cNvSpPr>
          <p:nvPr>
            <p:ph type="sldNum" sz="quarter" idx="12"/>
          </p:nvPr>
        </p:nvSpPr>
        <p:spPr/>
        <p:txBody>
          <a:bodyPr/>
          <a:lstStyle>
            <a:lvl1pPr>
              <a:defRPr/>
            </a:lvl1pPr>
          </a:lstStyle>
          <a:p>
            <a:fld id="{26D251BA-4196-46F7-BF5E-DE37F6712AD1}" type="slidenum">
              <a:rPr lang="en-US" altLang="en-US"/>
              <a:pPr/>
              <a:t>‹#›</a:t>
            </a:fld>
            <a:endParaRPr lang="en-US" altLang="en-US" dirty="0"/>
          </a:p>
        </p:txBody>
      </p:sp>
    </p:spTree>
    <p:extLst>
      <p:ext uri="{BB962C8B-B14F-4D97-AF65-F5344CB8AC3E}">
        <p14:creationId xmlns:p14="http://schemas.microsoft.com/office/powerpoint/2010/main" val="259586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258765" y="1435948"/>
            <a:ext cx="4138138" cy="4642469"/>
          </a:xfrm>
        </p:spPr>
        <p:txBody>
          <a:bodyPr vert="horz" lIns="0" tIns="0" rIns="0" bIns="0" rtlCol="0">
            <a:noAutofit/>
          </a:bodyPr>
          <a:lstStyle>
            <a:lvl1pPr>
              <a:defRPr lang="en-US" dirty="0" smtClean="0"/>
            </a:lvl1pPr>
            <a:lvl2pPr marL="0" indent="0">
              <a:buNone/>
              <a:defRPr lang="en-US" dirty="0" smtClean="0"/>
            </a:lvl2pPr>
            <a:lvl3pPr marL="150809" indent="-150809">
              <a:tabLst/>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p:nvPr>
        </p:nvSpPr>
        <p:spPr>
          <a:xfrm>
            <a:off x="4686300" y="1428656"/>
            <a:ext cx="4191000" cy="4656453"/>
          </a:xfrm>
        </p:spPr>
        <p:txBody>
          <a:bodyPr vert="horz" lIns="0" tIns="0" rIns="0" bIns="0" rtlCol="0">
            <a:noAutofit/>
          </a:bodyPr>
          <a:lstStyle>
            <a:lvl1pPr>
              <a:defRPr lang="en-US" sz="1600" b="1" dirty="0" smtClean="0"/>
            </a:lvl1pPr>
            <a:lvl2pPr marL="0" indent="0">
              <a:buNone/>
              <a:defRPr lang="en-US" sz="1600" b="0" dirty="0" smtClean="0"/>
            </a:lvl2pPr>
            <a:lvl3pPr marL="150809" indent="-150809">
              <a:tabLst/>
              <a:defRPr lang="en-US" sz="1600" b="0" dirty="0" smtClean="0"/>
            </a:lvl3pPr>
            <a:lvl4pPr>
              <a:defRPr lang="en-US" sz="1600" b="1" dirty="0" smtClean="0"/>
            </a:lvl4pPr>
            <a:lvl5pPr>
              <a:defRPr lang="en-US" sz="1600" b="1"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5" hasCustomPrompt="1"/>
          </p:nvPr>
        </p:nvSpPr>
        <p:spPr>
          <a:xfrm>
            <a:off x="258764" y="731521"/>
            <a:ext cx="8618537" cy="352213"/>
          </a:xfrm>
        </p:spPr>
        <p:txBody>
          <a:bodyPr/>
          <a:lstStyle>
            <a:lvl1pPr>
              <a:defRPr sz="2400" b="0" cap="all" spc="-150" baseline="0">
                <a:solidFill>
                  <a:schemeClr val="accent1"/>
                </a:solidFill>
                <a:latin typeface="+mj-lt"/>
              </a:defRPr>
            </a:lvl1pPr>
          </a:lstStyle>
          <a:p>
            <a:pPr lvl="0"/>
            <a:r>
              <a:rPr lang="en-US"/>
              <a:t>CLICK TO EDIT SUBTITLES</a:t>
            </a:r>
          </a:p>
        </p:txBody>
      </p:sp>
      <p:sp>
        <p:nvSpPr>
          <p:cNvPr id="11" name="Footer Placeholder 4"/>
          <p:cNvSpPr>
            <a:spLocks noGrp="1"/>
          </p:cNvSpPr>
          <p:nvPr>
            <p:ph type="ftr" sz="quarter" idx="3"/>
          </p:nvPr>
        </p:nvSpPr>
        <p:spPr>
          <a:xfrm>
            <a:off x="258764" y="6519010"/>
            <a:ext cx="4286249" cy="206375"/>
          </a:xfrm>
          <a:prstGeom prst="rect">
            <a:avLst/>
          </a:prstGeom>
        </p:spPr>
        <p:txBody>
          <a:bodyPr vert="horz" lIns="0" tIns="0" rIns="0" bIns="0" rtlCol="0" anchor="b" anchorCtr="0"/>
          <a:lstStyle>
            <a:lvl1pPr algn="l">
              <a:defRPr sz="750">
                <a:solidFill>
                  <a:schemeClr val="tx2">
                    <a:lumMod val="60000"/>
                    <a:lumOff val="40000"/>
                  </a:schemeClr>
                </a:solidFill>
                <a:latin typeface="Arial" panose="020B0604020202020204" pitchFamily="34" charset="0"/>
                <a:cs typeface="Arial" panose="020B0604020202020204" pitchFamily="34" charset="0"/>
              </a:defRPr>
            </a:lvl1pPr>
          </a:lstStyle>
          <a:p>
            <a:r>
              <a:rPr lang="en-US"/>
              <a:t>Add a footer</a:t>
            </a:r>
          </a:p>
        </p:txBody>
      </p:sp>
    </p:spTree>
    <p:extLst>
      <p:ext uri="{BB962C8B-B14F-4D97-AF65-F5344CB8AC3E}">
        <p14:creationId xmlns:p14="http://schemas.microsoft.com/office/powerpoint/2010/main" val="57952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1524000"/>
            <a:ext cx="3619500" cy="4411663"/>
          </a:xfrm>
        </p:spPr>
        <p:txBody>
          <a:bodyPr/>
          <a:lstStyle>
            <a:lvl1pPr marL="4572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14900" y="1524000"/>
            <a:ext cx="3619500" cy="4411663"/>
          </a:xfrm>
        </p:spPr>
        <p:txBody>
          <a:bodyPr/>
          <a:lstStyle>
            <a:lvl1pPr marL="45720" indent="0">
              <a:buFontTx/>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fld id="{D9BC2062-3C36-4AF9-A80D-F4CEA75B65E7}"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A9B405D3-EAD7-4502-A4DA-EC65AB49DEFA}" type="slidenum">
              <a:rPr lang="en-US" altLang="en-US" smtClean="0"/>
              <a:pPr/>
              <a:t>‹#›</a:t>
            </a:fld>
            <a:endParaRPr lang="en-US" altLang="en-US" dirty="0"/>
          </a:p>
        </p:txBody>
      </p:sp>
    </p:spTree>
    <p:extLst>
      <p:ext uri="{BB962C8B-B14F-4D97-AF65-F5344CB8AC3E}">
        <p14:creationId xmlns:p14="http://schemas.microsoft.com/office/powerpoint/2010/main" val="103735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31800" y="1680211"/>
            <a:ext cx="8229340" cy="4701540"/>
          </a:xfrm>
        </p:spPr>
        <p:txBody>
          <a:bodyPr>
            <a:normAutofit/>
          </a:bodyPr>
          <a:lstStyle>
            <a:lvl1pPr algn="l" rtl="0" eaLnBrk="1" fontAlgn="base" hangingPunct="1">
              <a:defRPr lang="en-US" sz="2800" dirty="0">
                <a:solidFill>
                  <a:schemeClr val="tx1"/>
                </a:solidFill>
                <a:latin typeface="+mn-lt"/>
                <a:ea typeface="+mn-ea"/>
                <a:cs typeface="+mn-cs"/>
              </a:defRPr>
            </a:lvl1pPr>
            <a:lvl2pPr algn="l" rtl="0" eaLnBrk="1" fontAlgn="base" hangingPunct="1">
              <a:defRPr lang="en-US" sz="2800" dirty="0">
                <a:solidFill>
                  <a:schemeClr val="tx1"/>
                </a:solidFill>
                <a:latin typeface="+mn-lt"/>
                <a:ea typeface="+mn-ea"/>
                <a:cs typeface="+mn-cs"/>
              </a:defRPr>
            </a:lvl2pPr>
            <a:lvl3pPr algn="l" rtl="0" eaLnBrk="1" fontAlgn="base" hangingPunct="1">
              <a:defRPr lang="en-US" sz="2800" dirty="0">
                <a:solidFill>
                  <a:schemeClr val="tx1"/>
                </a:solidFill>
                <a:latin typeface="+mn-lt"/>
                <a:ea typeface="+mn-ea"/>
                <a:cs typeface="+mn-cs"/>
              </a:defRPr>
            </a:lvl3pPr>
            <a:lvl4pPr marL="1658938" indent="-228600" algn="l" rtl="0" eaLnBrk="1" fontAlgn="base" hangingPunct="1">
              <a:defRPr lang="en-US" sz="2800" dirty="0">
                <a:solidFill>
                  <a:schemeClr val="tx1"/>
                </a:solidFill>
                <a:latin typeface="+mn-lt"/>
                <a:ea typeface="+mn-ea"/>
                <a:cs typeface="+mn-cs"/>
              </a:defRPr>
            </a:lvl4pPr>
            <a:lvl5pPr marL="1944688" indent="-188913" algn="l" rtl="0" eaLnBrk="1" fontAlgn="base" hangingPunct="1">
              <a:defRPr lang="en-GB" sz="2800" dirty="0">
                <a:solidFill>
                  <a:schemeClr val="tx1"/>
                </a:solidFill>
                <a:latin typeface="+mn-lt"/>
                <a:ea typeface="+mn-ea"/>
                <a:cs typeface="+mn-cs"/>
              </a:defRPr>
            </a:lvl5pPr>
          </a:lstStyle>
          <a:p>
            <a:pPr lvl="0"/>
            <a:r>
              <a:rPr lang="en-US" dirty="0"/>
              <a:t>Slide copy uses this color (20pt)</a:t>
            </a:r>
          </a:p>
          <a:p>
            <a:pPr lvl="1"/>
            <a:r>
              <a:rPr lang="en-US" dirty="0"/>
              <a:t>Bullet point level 1 (16pt)</a:t>
            </a:r>
          </a:p>
          <a:p>
            <a:pPr lvl="2"/>
            <a:r>
              <a:rPr lang="en-US" dirty="0"/>
              <a:t>Bullet point level 2 (14pt)</a:t>
            </a:r>
          </a:p>
          <a:p>
            <a:pPr lvl="3"/>
            <a:r>
              <a:rPr lang="en-US" dirty="0"/>
              <a:t>Bullet point level 3 (12pt)</a:t>
            </a:r>
          </a:p>
          <a:p>
            <a:pPr lvl="4"/>
            <a:r>
              <a:rPr lang="en-US" dirty="0"/>
              <a:t>Bullet point level 4 (11pt)</a:t>
            </a:r>
            <a:endParaRPr lang="en-GB" dirty="0"/>
          </a:p>
        </p:txBody>
      </p:sp>
      <p:sp>
        <p:nvSpPr>
          <p:cNvPr id="6" name="Title 1"/>
          <p:cNvSpPr>
            <a:spLocks noGrp="1"/>
          </p:cNvSpPr>
          <p:nvPr>
            <p:ph type="title" hasCustomPrompt="1"/>
          </p:nvPr>
        </p:nvSpPr>
        <p:spPr>
          <a:xfrm>
            <a:off x="431801" y="182176"/>
            <a:ext cx="5587999" cy="1341823"/>
          </a:xfrm>
        </p:spPr>
        <p:txBody>
          <a:bodyPr>
            <a:noAutofit/>
          </a:bodyPr>
          <a:lstStyle>
            <a:lvl1pPr algn="l" rtl="0" eaLnBrk="1" fontAlgn="base" hangingPunct="1">
              <a:spcBef>
                <a:spcPct val="0"/>
              </a:spcBef>
              <a:spcAft>
                <a:spcPct val="0"/>
              </a:spcAft>
              <a:defRPr lang="en-GB" sz="2800" b="1" dirty="0">
                <a:solidFill>
                  <a:schemeClr val="tx2"/>
                </a:solidFill>
                <a:latin typeface="+mj-lt"/>
                <a:ea typeface="+mj-ea"/>
                <a:cs typeface="+mj-cs"/>
              </a:defRPr>
            </a:lvl1pPr>
          </a:lstStyle>
          <a:p>
            <a:r>
              <a:rPr lang="en-US" dirty="0"/>
              <a:t>Slide title: can span two lines of the slide and uses this font color (28pt) </a:t>
            </a:r>
            <a:endParaRPr lang="en-GB" dirty="0"/>
          </a:p>
        </p:txBody>
      </p:sp>
    </p:spTree>
    <p:extLst>
      <p:ext uri="{BB962C8B-B14F-4D97-AF65-F5344CB8AC3E}">
        <p14:creationId xmlns:p14="http://schemas.microsoft.com/office/powerpoint/2010/main" val="316028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marL="45720" indent="0">
              <a:buFontTx/>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marL="45720" indent="0">
              <a:buFontTx/>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fld id="{A596B79D-DE0B-48DD-8CFC-0FFAE6FEC24A}" type="datetime1">
              <a:rPr lang="en-US" altLang="en-US" smtClean="0"/>
              <a:t>6/26/2018</a:t>
            </a:fld>
            <a:endParaRPr lang="en-US" altLang="en-US" dirty="0"/>
          </a:p>
        </p:txBody>
      </p:sp>
      <p:sp>
        <p:nvSpPr>
          <p:cNvPr id="8" name="Footer Placeholder 7"/>
          <p:cNvSpPr>
            <a:spLocks noGrp="1"/>
          </p:cNvSpPr>
          <p:nvPr>
            <p:ph type="ftr" sz="quarter" idx="11"/>
          </p:nvPr>
        </p:nvSpPr>
        <p:spPr/>
        <p:txBody>
          <a:bodyPr/>
          <a:lstStyle>
            <a:lvl1pPr>
              <a:defRPr/>
            </a:lvl1pPr>
          </a:lstStyle>
          <a:p>
            <a:r>
              <a:rPr lang="en-US" altLang="en-US" dirty="0"/>
              <a:t>Add a footer</a:t>
            </a:r>
          </a:p>
        </p:txBody>
      </p:sp>
      <p:sp>
        <p:nvSpPr>
          <p:cNvPr id="9" name="Slide Number Placeholder 8"/>
          <p:cNvSpPr>
            <a:spLocks noGrp="1"/>
          </p:cNvSpPr>
          <p:nvPr>
            <p:ph type="sldNum" sz="quarter" idx="12"/>
          </p:nvPr>
        </p:nvSpPr>
        <p:spPr/>
        <p:txBody>
          <a:bodyPr/>
          <a:lstStyle>
            <a:lvl1pPr>
              <a:defRPr/>
            </a:lvl1pPr>
          </a:lstStyle>
          <a:p>
            <a:fld id="{3FFF206F-30F6-41EF-9889-547E3AD8DC78}" type="slidenum">
              <a:rPr lang="en-US" altLang="en-US" smtClean="0"/>
              <a:pPr/>
              <a:t>‹#›</a:t>
            </a:fld>
            <a:endParaRPr lang="en-US" altLang="en-US" dirty="0"/>
          </a:p>
        </p:txBody>
      </p:sp>
    </p:spTree>
    <p:extLst>
      <p:ext uri="{BB962C8B-B14F-4D97-AF65-F5344CB8AC3E}">
        <p14:creationId xmlns:p14="http://schemas.microsoft.com/office/powerpoint/2010/main" val="139325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725824E-E93B-4ECD-8FCC-9238740A3AAC}" type="datetime1">
              <a:rPr lang="en-US" altLang="en-US" smtClean="0"/>
              <a:t>6/26/2018</a:t>
            </a:fld>
            <a:endParaRPr lang="en-US" altLang="en-US" dirty="0"/>
          </a:p>
        </p:txBody>
      </p:sp>
      <p:sp>
        <p:nvSpPr>
          <p:cNvPr id="4" name="Footer Placeholder 3"/>
          <p:cNvSpPr>
            <a:spLocks noGrp="1"/>
          </p:cNvSpPr>
          <p:nvPr>
            <p:ph type="ftr" sz="quarter" idx="11"/>
          </p:nvPr>
        </p:nvSpPr>
        <p:spPr/>
        <p:txBody>
          <a:bodyPr/>
          <a:lstStyle>
            <a:lvl1pPr>
              <a:defRPr/>
            </a:lvl1pPr>
          </a:lstStyle>
          <a:p>
            <a:r>
              <a:rPr lang="en-US" altLang="en-US" dirty="0"/>
              <a:t>Add a footer</a:t>
            </a:r>
          </a:p>
        </p:txBody>
      </p:sp>
      <p:sp>
        <p:nvSpPr>
          <p:cNvPr id="5" name="Slide Number Placeholder 4"/>
          <p:cNvSpPr>
            <a:spLocks noGrp="1"/>
          </p:cNvSpPr>
          <p:nvPr>
            <p:ph type="sldNum" sz="quarter" idx="12"/>
          </p:nvPr>
        </p:nvSpPr>
        <p:spPr/>
        <p:txBody>
          <a:bodyPr/>
          <a:lstStyle>
            <a:lvl1pPr>
              <a:defRPr/>
            </a:lvl1pPr>
          </a:lstStyle>
          <a:p>
            <a:fld id="{09C23741-A9CE-42E4-B480-D2ACDFA2E538}" type="slidenum">
              <a:rPr lang="en-US" altLang="en-US" smtClean="0"/>
              <a:pPr/>
              <a:t>‹#›</a:t>
            </a:fld>
            <a:endParaRPr lang="en-US" altLang="en-US" dirty="0"/>
          </a:p>
        </p:txBody>
      </p:sp>
    </p:spTree>
    <p:extLst>
      <p:ext uri="{BB962C8B-B14F-4D97-AF65-F5344CB8AC3E}">
        <p14:creationId xmlns:p14="http://schemas.microsoft.com/office/powerpoint/2010/main" val="86736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9468F5D-B058-4C62-B849-77927185E9F7}" type="datetime1">
              <a:rPr lang="en-US" altLang="en-US" smtClean="0"/>
              <a:t>6/26/2018</a:t>
            </a:fld>
            <a:endParaRPr lang="en-US" altLang="en-US" dirty="0"/>
          </a:p>
        </p:txBody>
      </p:sp>
      <p:sp>
        <p:nvSpPr>
          <p:cNvPr id="3" name="Footer Placeholder 2"/>
          <p:cNvSpPr>
            <a:spLocks noGrp="1"/>
          </p:cNvSpPr>
          <p:nvPr>
            <p:ph type="ftr" sz="quarter" idx="11"/>
          </p:nvPr>
        </p:nvSpPr>
        <p:spPr/>
        <p:txBody>
          <a:bodyPr/>
          <a:lstStyle>
            <a:lvl1pPr>
              <a:defRPr/>
            </a:lvl1pPr>
          </a:lstStyle>
          <a:p>
            <a:r>
              <a:rPr lang="en-US" altLang="en-US" dirty="0"/>
              <a:t>Add a footer</a:t>
            </a:r>
          </a:p>
        </p:txBody>
      </p:sp>
      <p:sp>
        <p:nvSpPr>
          <p:cNvPr id="4" name="Slide Number Placeholder 3"/>
          <p:cNvSpPr>
            <a:spLocks noGrp="1"/>
          </p:cNvSpPr>
          <p:nvPr>
            <p:ph type="sldNum" sz="quarter" idx="12"/>
          </p:nvPr>
        </p:nvSpPr>
        <p:spPr/>
        <p:txBody>
          <a:bodyPr/>
          <a:lstStyle>
            <a:lvl1pPr>
              <a:defRPr/>
            </a:lvl1pPr>
          </a:lstStyle>
          <a:p>
            <a:fld id="{BBB80E7D-6259-4E39-9131-AE15CB326BFC}" type="slidenum">
              <a:rPr lang="en-US" altLang="en-US" smtClean="0"/>
              <a:pPr/>
              <a:t>‹#›</a:t>
            </a:fld>
            <a:endParaRPr lang="en-US" altLang="en-US" dirty="0"/>
          </a:p>
        </p:txBody>
      </p:sp>
    </p:spTree>
    <p:extLst>
      <p:ext uri="{BB962C8B-B14F-4D97-AF65-F5344CB8AC3E}">
        <p14:creationId xmlns:p14="http://schemas.microsoft.com/office/powerpoint/2010/main" val="125109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429000" y="1435100"/>
            <a:ext cx="5111750" cy="4691063"/>
          </a:xfrm>
        </p:spPr>
        <p:txBody>
          <a:bodyPr/>
          <a:lstStyle>
            <a:lvl1pPr marL="45720" indent="0">
              <a:buFontTx/>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fld id="{4E2C1672-BD6C-4AEA-AD6A-A4FA2C7F4779}" type="datetime1">
              <a:rPr lang="en-US" altLang="en-US" smtClean="0"/>
              <a:t>6/26/2018</a:t>
            </a:fld>
            <a:endParaRPr lang="en-US" altLang="en-US" dirty="0"/>
          </a:p>
        </p:txBody>
      </p:sp>
      <p:sp>
        <p:nvSpPr>
          <p:cNvPr id="6" name="Footer Placeholder 5"/>
          <p:cNvSpPr>
            <a:spLocks noGrp="1"/>
          </p:cNvSpPr>
          <p:nvPr>
            <p:ph type="ftr" sz="quarter" idx="11"/>
          </p:nvPr>
        </p:nvSpPr>
        <p:spPr/>
        <p:txBody>
          <a:bodyPr/>
          <a:lstStyle>
            <a:lvl1pPr>
              <a:defRPr/>
            </a:lvl1pPr>
          </a:lstStyle>
          <a:p>
            <a:r>
              <a:rPr lang="en-US" altLang="en-US" dirty="0"/>
              <a:t>Add a footer</a:t>
            </a:r>
          </a:p>
        </p:txBody>
      </p:sp>
      <p:sp>
        <p:nvSpPr>
          <p:cNvPr id="7" name="Slide Number Placeholder 6"/>
          <p:cNvSpPr>
            <a:spLocks noGrp="1"/>
          </p:cNvSpPr>
          <p:nvPr>
            <p:ph type="sldNum" sz="quarter" idx="12"/>
          </p:nvPr>
        </p:nvSpPr>
        <p:spPr/>
        <p:txBody>
          <a:bodyPr/>
          <a:lstStyle>
            <a:lvl1pPr>
              <a:defRPr/>
            </a:lvl1pPr>
          </a:lstStyle>
          <a:p>
            <a:fld id="{F47C3F67-93AE-448C-A30F-0F4DA97F61FA}" type="slidenum">
              <a:rPr lang="en-US" altLang="en-US" smtClean="0"/>
              <a:pPr/>
              <a:t>‹#›</a:t>
            </a:fld>
            <a:endParaRPr lang="en-US" altLang="en-US" dirty="0"/>
          </a:p>
        </p:txBody>
      </p:sp>
    </p:spTree>
    <p:extLst>
      <p:ext uri="{BB962C8B-B14F-4D97-AF65-F5344CB8AC3E}">
        <p14:creationId xmlns:p14="http://schemas.microsoft.com/office/powerpoint/2010/main" val="153092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1.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2801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6083" name="Title Placeholder 1"/>
          <p:cNvSpPr>
            <a:spLocks noGrp="1" noChangeArrowheads="1"/>
          </p:cNvSpPr>
          <p:nvPr>
            <p:ph type="title"/>
          </p:nvPr>
        </p:nvSpPr>
        <p:spPr bwMode="auto">
          <a:xfrm>
            <a:off x="228600" y="228600"/>
            <a:ext cx="769620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46084" name="Text Placeholder 2"/>
          <p:cNvSpPr>
            <a:spLocks noGrp="1" noChangeArrowheads="1"/>
          </p:cNvSpPr>
          <p:nvPr>
            <p:ph type="body" idx="1"/>
          </p:nvPr>
        </p:nvSpPr>
        <p:spPr bwMode="auto">
          <a:xfrm>
            <a:off x="381000" y="1524000"/>
            <a:ext cx="73914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6085" name="Date Placeholder 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fld id="{DC615F7C-C171-4863-B604-5F9E46BA61FF}" type="datetime1">
              <a:rPr lang="en-US" altLang="en-US" smtClean="0"/>
              <a:t>6/26/2018</a:t>
            </a:fld>
            <a:endParaRPr lang="en-US" altLang="en-US" dirty="0"/>
          </a:p>
        </p:txBody>
      </p:sp>
      <p:sp>
        <p:nvSpPr>
          <p:cNvPr id="46086" name="Footer Placeholder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r>
              <a:rPr lang="en-US" altLang="en-US" dirty="0"/>
              <a:t>Add a footer</a:t>
            </a:r>
          </a:p>
        </p:txBody>
      </p:sp>
      <p:sp>
        <p:nvSpPr>
          <p:cNvPr id="46087" name="Slide Number Placeholder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3F9EB257-72DA-4EB2-8E7B-08676FC16D04}" type="slidenum">
              <a:rPr lang="en-US" altLang="en-US" smtClean="0"/>
              <a:pPr/>
              <a:t>‹#›</a:t>
            </a:fld>
            <a:endParaRPr lang="en-US" altLang="en-US" dirty="0"/>
          </a:p>
        </p:txBody>
      </p:sp>
      <p:pic>
        <p:nvPicPr>
          <p:cNvPr id="40" name="Picture 39">
            <a:extLst>
              <a:ext uri="{FF2B5EF4-FFF2-40B4-BE49-F238E27FC236}">
                <a16:creationId xmlns:a16="http://schemas.microsoft.com/office/drawing/2014/main" id="{5F5C3AB2-50A8-4862-8996-716191E2234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19800" y="-299604"/>
            <a:ext cx="1866899" cy="1442604"/>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703"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592A75-2367-45D2-ADFA-9ED899E65608}"/>
              </a:ext>
            </a:extLst>
          </p:cNvPr>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 name="think-cell Slide" r:id="rId15" imgW="631" imgH="631" progId="TCLayout.ActiveDocument.1">
                  <p:embed/>
                </p:oleObj>
              </mc:Choice>
              <mc:Fallback>
                <p:oleObj name="think-cell Slide" r:id="rId15" imgW="631" imgH="631" progId="TCLayout.ActiveDocument.1">
                  <p:embed/>
                  <p:pic>
                    <p:nvPicPr>
                      <p:cNvPr id="2" name="Object 1" hidden="1">
                        <a:extLst>
                          <a:ext uri="{FF2B5EF4-FFF2-40B4-BE49-F238E27FC236}">
                            <a16:creationId xmlns:a16="http://schemas.microsoft.com/office/drawing/2014/main" id="{D1592A75-2367-45D2-ADFA-9ED899E6560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46082" name="Line 2"/>
          <p:cNvSpPr>
            <a:spLocks noChangeShapeType="1"/>
          </p:cNvSpPr>
          <p:nvPr/>
        </p:nvSpPr>
        <p:spPr bwMode="auto">
          <a:xfrm>
            <a:off x="7962900" y="152400"/>
            <a:ext cx="0" cy="12801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6083" name="Title Placeholder 1"/>
          <p:cNvSpPr>
            <a:spLocks noGrp="1" noChangeArrowheads="1"/>
          </p:cNvSpPr>
          <p:nvPr>
            <p:ph type="title"/>
          </p:nvPr>
        </p:nvSpPr>
        <p:spPr bwMode="auto">
          <a:xfrm>
            <a:off x="228600" y="228600"/>
            <a:ext cx="769620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46084" name="Text Placeholder 2"/>
          <p:cNvSpPr>
            <a:spLocks noGrp="1" noChangeArrowheads="1"/>
          </p:cNvSpPr>
          <p:nvPr>
            <p:ph type="body" idx="1"/>
          </p:nvPr>
        </p:nvSpPr>
        <p:spPr bwMode="auto">
          <a:xfrm>
            <a:off x="381000" y="1524000"/>
            <a:ext cx="73914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6085" name="Date Placeholder 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fld id="{21724C3A-ED8A-4E4C-9D65-F5B2AC57561C}" type="datetime1">
              <a:rPr lang="en-US" altLang="en-US" smtClean="0"/>
              <a:t>6/26/2018</a:t>
            </a:fld>
            <a:endParaRPr lang="en-US" altLang="en-US" dirty="0"/>
          </a:p>
        </p:txBody>
      </p:sp>
      <p:sp>
        <p:nvSpPr>
          <p:cNvPr id="46086" name="Footer Placeholder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r>
              <a:rPr lang="en-US" altLang="en-US" dirty="0"/>
              <a:t>Add a footer</a:t>
            </a:r>
          </a:p>
        </p:txBody>
      </p:sp>
      <p:sp>
        <p:nvSpPr>
          <p:cNvPr id="46087" name="Slide Number Placeholder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3F9EB257-72DA-4EB2-8E7B-08676FC16D04}" type="slidenum">
              <a:rPr lang="en-US" altLang="en-US" smtClean="0"/>
              <a:pPr/>
              <a:t>‹#›</a:t>
            </a:fld>
            <a:endParaRPr lang="en-US" altLang="en-US" dirty="0"/>
          </a:p>
        </p:txBody>
      </p:sp>
      <p:pic>
        <p:nvPicPr>
          <p:cNvPr id="40" name="Picture 39">
            <a:extLst>
              <a:ext uri="{FF2B5EF4-FFF2-40B4-BE49-F238E27FC236}">
                <a16:creationId xmlns:a16="http://schemas.microsoft.com/office/drawing/2014/main" id="{5F5C3AB2-50A8-4862-8996-716191E2234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019800" y="-299604"/>
            <a:ext cx="1866899" cy="1442604"/>
          </a:xfrm>
          <a:prstGeom prst="rect">
            <a:avLst/>
          </a:prstGeom>
        </p:spPr>
      </p:pic>
    </p:spTree>
    <p:extLst>
      <p:ext uri="{BB962C8B-B14F-4D97-AF65-F5344CB8AC3E}">
        <p14:creationId xmlns:p14="http://schemas.microsoft.com/office/powerpoint/2010/main" val="29071397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2801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9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11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6083" name="Title Placeholder 1"/>
          <p:cNvSpPr>
            <a:spLocks noGrp="1" noChangeArrowheads="1"/>
          </p:cNvSpPr>
          <p:nvPr>
            <p:ph type="title"/>
          </p:nvPr>
        </p:nvSpPr>
        <p:spPr bwMode="auto">
          <a:xfrm>
            <a:off x="228600" y="228600"/>
            <a:ext cx="769620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46084" name="Text Placeholder 2"/>
          <p:cNvSpPr>
            <a:spLocks noGrp="1" noChangeArrowheads="1"/>
          </p:cNvSpPr>
          <p:nvPr>
            <p:ph type="body" idx="1"/>
          </p:nvPr>
        </p:nvSpPr>
        <p:spPr bwMode="auto">
          <a:xfrm>
            <a:off x="381000" y="1524000"/>
            <a:ext cx="73914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6085" name="Date Placeholder 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fld id="{0F598CD3-A2FD-4BBD-A601-752D4BD1A859}" type="datetime1">
              <a:rPr lang="en-US" altLang="en-US" smtClean="0"/>
              <a:t>6/26/2018</a:t>
            </a:fld>
            <a:endParaRPr lang="en-US" altLang="en-US" dirty="0"/>
          </a:p>
        </p:txBody>
      </p:sp>
      <p:sp>
        <p:nvSpPr>
          <p:cNvPr id="46086" name="Footer Placeholder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r>
              <a:rPr lang="en-US" altLang="en-US" dirty="0"/>
              <a:t>Add a footer</a:t>
            </a:r>
          </a:p>
        </p:txBody>
      </p:sp>
      <p:sp>
        <p:nvSpPr>
          <p:cNvPr id="46087" name="Slide Number Placeholder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3F9EB257-72DA-4EB2-8E7B-08676FC16D04}" type="slidenum">
              <a:rPr lang="en-US" altLang="en-US" smtClean="0"/>
              <a:pPr/>
              <a:t>‹#›</a:t>
            </a:fld>
            <a:endParaRPr lang="en-US" altLang="en-US" dirty="0"/>
          </a:p>
        </p:txBody>
      </p:sp>
      <p:pic>
        <p:nvPicPr>
          <p:cNvPr id="40" name="Picture 39">
            <a:extLst>
              <a:ext uri="{FF2B5EF4-FFF2-40B4-BE49-F238E27FC236}">
                <a16:creationId xmlns:a16="http://schemas.microsoft.com/office/drawing/2014/main" id="{5F5C3AB2-50A8-4862-8996-716191E2234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19800" y="-299604"/>
            <a:ext cx="1866899" cy="1442604"/>
          </a:xfrm>
          <a:prstGeom prst="rect">
            <a:avLst/>
          </a:prstGeom>
        </p:spPr>
      </p:pic>
    </p:spTree>
    <p:extLst>
      <p:ext uri="{BB962C8B-B14F-4D97-AF65-F5344CB8AC3E}">
        <p14:creationId xmlns:p14="http://schemas.microsoft.com/office/powerpoint/2010/main" val="20958127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xml"/><Relationship Id="rId7" Type="http://schemas.openxmlformats.org/officeDocument/2006/relationships/notesSlide" Target="../notesSlides/notesSlide3.xml"/><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slideLayout" Target="../slideLayouts/slideLayout14.xml"/><Relationship Id="rId11" Type="http://schemas.openxmlformats.org/officeDocument/2006/relationships/image" Target="../media/image7.png"/><Relationship Id="rId5" Type="http://schemas.openxmlformats.org/officeDocument/2006/relationships/tags" Target="../tags/tag6.xml"/><Relationship Id="rId10" Type="http://schemas.openxmlformats.org/officeDocument/2006/relationships/image" Target="../media/image6.jpg"/><Relationship Id="rId4" Type="http://schemas.openxmlformats.org/officeDocument/2006/relationships/tags" Target="../tags/tag5.xml"/><Relationship Id="rId9" Type="http://schemas.openxmlformats.org/officeDocument/2006/relationships/image" Target="../media/image2.emf"/></Relationships>
</file>

<file path=ppt/slides/_rels/slide3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14.xml"/><Relationship Id="rId18" Type="http://schemas.openxmlformats.org/officeDocument/2006/relationships/image" Target="../media/image8.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7.png"/><Relationship Id="rId2" Type="http://schemas.openxmlformats.org/officeDocument/2006/relationships/tags" Target="../tags/tag7.xml"/><Relationship Id="rId16" Type="http://schemas.openxmlformats.org/officeDocument/2006/relationships/image" Target="../media/image6.jpg"/><Relationship Id="rId1" Type="http://schemas.openxmlformats.org/officeDocument/2006/relationships/vmlDrawing" Target="../drawings/vmlDrawing4.v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2.emf"/><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9.xml"/><Relationship Id="rId7" Type="http://schemas.openxmlformats.org/officeDocument/2006/relationships/slideLayout" Target="../slideLayouts/slideLayout14.xml"/><Relationship Id="rId12" Type="http://schemas.openxmlformats.org/officeDocument/2006/relationships/image" Target="../media/image6.jpg"/><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tags" Target="../tags/tag22.xml"/><Relationship Id="rId11" Type="http://schemas.openxmlformats.org/officeDocument/2006/relationships/image" Target="../media/image8.png"/><Relationship Id="rId5" Type="http://schemas.openxmlformats.org/officeDocument/2006/relationships/tags" Target="../tags/tag21.xml"/><Relationship Id="rId10" Type="http://schemas.openxmlformats.org/officeDocument/2006/relationships/image" Target="../media/image7.png"/><Relationship Id="rId4" Type="http://schemas.openxmlformats.org/officeDocument/2006/relationships/tags" Target="../tags/tag20.xml"/><Relationship Id="rId9" Type="http://schemas.openxmlformats.org/officeDocument/2006/relationships/image" Target="../media/image2.emf"/></Relationships>
</file>

<file path=ppt/slides/_rels/slide3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8.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7.png"/><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tags" Target="../tags/tag27.xml"/><Relationship Id="rId11" Type="http://schemas.openxmlformats.org/officeDocument/2006/relationships/image" Target="../media/image2.emf"/><Relationship Id="rId5" Type="http://schemas.openxmlformats.org/officeDocument/2006/relationships/tags" Target="../tags/tag26.xml"/><Relationship Id="rId10" Type="http://schemas.openxmlformats.org/officeDocument/2006/relationships/oleObject" Target="../embeddings/oleObject6.bin"/><Relationship Id="rId4" Type="http://schemas.openxmlformats.org/officeDocument/2006/relationships/tags" Target="../tags/tag25.xml"/><Relationship Id="rId9" Type="http://schemas.openxmlformats.org/officeDocument/2006/relationships/slideLayout" Target="../slideLayouts/slideLayout14.xml"/><Relationship Id="rId14"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31.xml"/><Relationship Id="rId7" Type="http://schemas.openxmlformats.org/officeDocument/2006/relationships/image" Target="../media/image2.emf"/><Relationship Id="rId2" Type="http://schemas.openxmlformats.org/officeDocument/2006/relationships/tags" Target="../tags/tag3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4.xml"/><Relationship Id="rId10" Type="http://schemas.openxmlformats.org/officeDocument/2006/relationships/image" Target="../media/image12.jpg"/><Relationship Id="rId4" Type="http://schemas.openxmlformats.org/officeDocument/2006/relationships/slideLayout" Target="../slideLayouts/slideLayout25.xm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cdss.ca.gov/Portals/9/ACL/2018/18-38.pdf?ver=2018-03-29-082841-527" TargetMode="External"/><Relationship Id="rId2" Type="http://schemas.openxmlformats.org/officeDocument/2006/relationships/hyperlink" Target="http://leginfo.legislature.ca.gov/faces/billNavClient.xhtml?bill_id=201720180AB480"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leginfo.legislature.ca.gov/faces/billTextClient.xhtml?bill_id=201720180AB1811&amp;search_keywords=%22omnibus%22" TargetMode="External"/><Relationship Id="rId2" Type="http://schemas.openxmlformats.org/officeDocument/2006/relationships/hyperlink" Target="https://leginfo.legislature.ca.gov/faces/billTextClient.xhtml?bill_id=201720180SB845"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leginfo.legislature.ca.gov/faces/billTextClient.xhtml?bill_id=201720180AB1811&amp;search_keywords=%22omnibus%22" TargetMode="External"/><Relationship Id="rId2" Type="http://schemas.openxmlformats.org/officeDocument/2006/relationships/hyperlink" Target="https://leginfo.legislature.ca.gov/faces/billTextClient.xhtml?bill_id=201720180SB845"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www.cdss.ca.gov/lettersnotices/EntRes/getinfo/acin/2016/I-88_16.pdf" TargetMode="External"/><Relationship Id="rId2" Type="http://schemas.openxmlformats.org/officeDocument/2006/relationships/hyperlink" Target="http://www.cdss.ca.gov/lettersnotices/EntRes/getinfo/acin/2016/I-11_16.pdf" TargetMode="External"/><Relationship Id="rId1" Type="http://schemas.openxmlformats.org/officeDocument/2006/relationships/slideLayout" Target="../slideLayouts/slideLayout2.xml"/><Relationship Id="rId4" Type="http://schemas.openxmlformats.org/officeDocument/2006/relationships/hyperlink" Target="http://www.cdss.ca.gov/Portals/9/ACL/2018/18-08.pdf?ver=2018-01-26-152452-613"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cdss.ca.gov/Portals/9/ACL/2018/18-18.pdf?ver=2018-02-21-104535-277"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www.losangelesnorwalk.doubletree.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C61AC-03E0-463D-A8A9-590EA2A05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5464"/>
            <a:ext cx="6858000" cy="5299364"/>
          </a:xfrm>
          <a:prstGeom prst="rect">
            <a:avLst/>
          </a:prstGeom>
        </p:spPr>
      </p:pic>
      <p:sp>
        <p:nvSpPr>
          <p:cNvPr id="5" name="Subtitle 4">
            <a:extLst>
              <a:ext uri="{FF2B5EF4-FFF2-40B4-BE49-F238E27FC236}">
                <a16:creationId xmlns:a16="http://schemas.microsoft.com/office/drawing/2014/main" id="{D655BBED-E65C-4B70-99E3-9318D4F249A0}"/>
              </a:ext>
            </a:extLst>
          </p:cNvPr>
          <p:cNvSpPr>
            <a:spLocks noGrp="1"/>
          </p:cNvSpPr>
          <p:nvPr>
            <p:ph type="subTitle" idx="1"/>
          </p:nvPr>
        </p:nvSpPr>
        <p:spPr/>
        <p:txBody>
          <a:bodyPr/>
          <a:lstStyle/>
          <a:p>
            <a:r>
              <a:rPr lang="en-US" dirty="0"/>
              <a:t>JPA Board of Directors and </a:t>
            </a:r>
          </a:p>
          <a:p>
            <a:r>
              <a:rPr lang="en-US" dirty="0"/>
              <a:t>Member Representatives Meetings</a:t>
            </a:r>
          </a:p>
          <a:p>
            <a:endParaRPr lang="en-US" dirty="0"/>
          </a:p>
          <a:p>
            <a:r>
              <a:rPr lang="en-US" sz="2400" dirty="0"/>
              <a:t>June 22, 2018</a:t>
            </a:r>
          </a:p>
        </p:txBody>
      </p:sp>
    </p:spTree>
    <p:extLst>
      <p:ext uri="{BB962C8B-B14F-4D97-AF65-F5344CB8AC3E}">
        <p14:creationId xmlns:p14="http://schemas.microsoft.com/office/powerpoint/2010/main" val="342948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6C2F-5738-4735-A83B-0A91BE160020}"/>
              </a:ext>
            </a:extLst>
          </p:cNvPr>
          <p:cNvSpPr>
            <a:spLocks noGrp="1"/>
          </p:cNvSpPr>
          <p:nvPr>
            <p:ph type="title"/>
          </p:nvPr>
        </p:nvSpPr>
        <p:spPr/>
        <p:txBody>
          <a:bodyPr/>
          <a:lstStyle/>
          <a:p>
            <a:r>
              <a:rPr lang="en-US" dirty="0"/>
              <a:t>Introduce State Representative</a:t>
            </a:r>
          </a:p>
        </p:txBody>
      </p:sp>
      <p:sp>
        <p:nvSpPr>
          <p:cNvPr id="3" name="Text Placeholder 2">
            <a:extLst>
              <a:ext uri="{FF2B5EF4-FFF2-40B4-BE49-F238E27FC236}">
                <a16:creationId xmlns:a16="http://schemas.microsoft.com/office/drawing/2014/main" id="{329C7FF4-2669-4F21-8A2B-DA7346DE5422}"/>
              </a:ext>
            </a:extLst>
          </p:cNvPr>
          <p:cNvSpPr>
            <a:spLocks noGrp="1"/>
          </p:cNvSpPr>
          <p:nvPr>
            <p:ph type="body" idx="1"/>
          </p:nvPr>
        </p:nvSpPr>
        <p:spPr/>
        <p:txBody>
          <a:bodyPr/>
          <a:lstStyle/>
          <a:p>
            <a:r>
              <a:rPr lang="en-US" dirty="0"/>
              <a:t>Informational Items</a:t>
            </a:r>
          </a:p>
        </p:txBody>
      </p:sp>
      <p:sp>
        <p:nvSpPr>
          <p:cNvPr id="4" name="Slide Number Placeholder 3">
            <a:extLst>
              <a:ext uri="{FF2B5EF4-FFF2-40B4-BE49-F238E27FC236}">
                <a16:creationId xmlns:a16="http://schemas.microsoft.com/office/drawing/2014/main" id="{C79EA5E9-D61B-4B59-8E98-DDECAA43ED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83C08A-C93D-47D6-B65C-9198EDABB16F}"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8295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5392-9EC5-4E06-8BB6-C424A1E40661}"/>
              </a:ext>
            </a:extLst>
          </p:cNvPr>
          <p:cNvSpPr>
            <a:spLocks noGrp="1"/>
          </p:cNvSpPr>
          <p:nvPr>
            <p:ph type="title"/>
          </p:nvPr>
        </p:nvSpPr>
        <p:spPr/>
        <p:txBody>
          <a:bodyPr/>
          <a:lstStyle/>
          <a:p>
            <a:r>
              <a:rPr lang="en-US" dirty="0"/>
              <a:t>Introduce State Representative</a:t>
            </a:r>
          </a:p>
        </p:txBody>
      </p:sp>
      <p:sp>
        <p:nvSpPr>
          <p:cNvPr id="3" name="Content Placeholder 2">
            <a:extLst>
              <a:ext uri="{FF2B5EF4-FFF2-40B4-BE49-F238E27FC236}">
                <a16:creationId xmlns:a16="http://schemas.microsoft.com/office/drawing/2014/main" id="{EBA31120-8258-4C1D-BEA3-1EC25CE99C3D}"/>
              </a:ext>
            </a:extLst>
          </p:cNvPr>
          <p:cNvSpPr>
            <a:spLocks noGrp="1"/>
          </p:cNvSpPr>
          <p:nvPr>
            <p:ph idx="1"/>
          </p:nvPr>
        </p:nvSpPr>
        <p:spPr>
          <a:xfrm>
            <a:off x="381000" y="1570640"/>
            <a:ext cx="8610600" cy="4411663"/>
          </a:xfrm>
        </p:spPr>
        <p:txBody>
          <a:bodyPr/>
          <a:lstStyle/>
          <a:p>
            <a:r>
              <a:rPr lang="en-US" dirty="0"/>
              <a:t>Pursuant to the JPA Agreement Article II, section 2.04 (b)  the State shall have the right to select a representative to serve on the Board as the representative of the State.</a:t>
            </a:r>
          </a:p>
          <a:p>
            <a:endParaRPr lang="en-US" dirty="0"/>
          </a:p>
          <a:p>
            <a:pPr marL="502920" indent="-457200">
              <a:buFont typeface="Arial" panose="020B0604020202020204" pitchFamily="34" charset="0"/>
              <a:buChar char="•"/>
            </a:pPr>
            <a:r>
              <a:rPr lang="en-US" dirty="0"/>
              <a:t>Introduce Director of OSI, Dan Kalamaras, as the representative of the State </a:t>
            </a:r>
          </a:p>
        </p:txBody>
      </p:sp>
      <p:sp>
        <p:nvSpPr>
          <p:cNvPr id="4" name="Slide Number Placeholder 3">
            <a:extLst>
              <a:ext uri="{FF2B5EF4-FFF2-40B4-BE49-F238E27FC236}">
                <a16:creationId xmlns:a16="http://schemas.microsoft.com/office/drawing/2014/main" id="{AF28A91D-4A12-44F2-BBB8-CB4C4CBF763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158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776F4-8992-47D4-B7A1-D3CA8CCC9424}"/>
              </a:ext>
            </a:extLst>
          </p:cNvPr>
          <p:cNvSpPr>
            <a:spLocks noGrp="1"/>
          </p:cNvSpPr>
          <p:nvPr>
            <p:ph type="title"/>
          </p:nvPr>
        </p:nvSpPr>
        <p:spPr/>
        <p:txBody>
          <a:bodyPr/>
          <a:lstStyle/>
          <a:p>
            <a:r>
              <a:rPr lang="en-US" dirty="0"/>
              <a:t>JPA Board of Directors</a:t>
            </a:r>
          </a:p>
        </p:txBody>
      </p:sp>
      <p:sp>
        <p:nvSpPr>
          <p:cNvPr id="5" name="Text Placeholder 4">
            <a:extLst>
              <a:ext uri="{FF2B5EF4-FFF2-40B4-BE49-F238E27FC236}">
                <a16:creationId xmlns:a16="http://schemas.microsoft.com/office/drawing/2014/main" id="{0198AC07-710D-4BD2-AFED-887B3CFC062B}"/>
              </a:ext>
            </a:extLst>
          </p:cNvPr>
          <p:cNvSpPr>
            <a:spLocks noGrp="1"/>
          </p:cNvSpPr>
          <p:nvPr>
            <p:ph type="body" idx="1"/>
          </p:nvPr>
        </p:nvSpPr>
        <p:spPr/>
        <p:txBody>
          <a:bodyPr/>
          <a:lstStyle/>
          <a:p>
            <a:r>
              <a:rPr lang="en-US" dirty="0"/>
              <a:t>Action Items Continued</a:t>
            </a:r>
          </a:p>
        </p:txBody>
      </p:sp>
      <p:sp>
        <p:nvSpPr>
          <p:cNvPr id="2" name="Slide Number Placeholder 1">
            <a:extLst>
              <a:ext uri="{FF2B5EF4-FFF2-40B4-BE49-F238E27FC236}">
                <a16:creationId xmlns:a16="http://schemas.microsoft.com/office/drawing/2014/main" id="{4ACA52DB-953B-4BA7-A6BC-4F862221B753}"/>
              </a:ext>
            </a:extLst>
          </p:cNvPr>
          <p:cNvSpPr>
            <a:spLocks noGrp="1"/>
          </p:cNvSpPr>
          <p:nvPr>
            <p:ph type="sldNum" sz="quarter" idx="12"/>
          </p:nvPr>
        </p:nvSpPr>
        <p:spPr/>
        <p:txBody>
          <a:bodyPr/>
          <a:lstStyle/>
          <a:p>
            <a:fld id="{4783C08A-C93D-47D6-B65C-9198EDABB16F}" type="slidenum">
              <a:rPr lang="en-US" altLang="en-US" smtClean="0"/>
              <a:pPr/>
              <a:t>12</a:t>
            </a:fld>
            <a:endParaRPr lang="en-US" altLang="en-US" dirty="0"/>
          </a:p>
        </p:txBody>
      </p:sp>
    </p:spTree>
    <p:extLst>
      <p:ext uri="{BB962C8B-B14F-4D97-AF65-F5344CB8AC3E}">
        <p14:creationId xmlns:p14="http://schemas.microsoft.com/office/powerpoint/2010/main" val="2120834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1B04B4-4B7D-47C2-A589-B5415755967E}"/>
              </a:ext>
            </a:extLst>
          </p:cNvPr>
          <p:cNvSpPr>
            <a:spLocks noGrp="1"/>
          </p:cNvSpPr>
          <p:nvPr>
            <p:ph type="title"/>
          </p:nvPr>
        </p:nvSpPr>
        <p:spPr/>
        <p:txBody>
          <a:bodyPr/>
          <a:lstStyle/>
          <a:p>
            <a:r>
              <a:rPr lang="en-US" dirty="0"/>
              <a:t>JPA Board of Directors</a:t>
            </a:r>
          </a:p>
        </p:txBody>
      </p:sp>
      <p:sp>
        <p:nvSpPr>
          <p:cNvPr id="9" name="Content Placeholder 8">
            <a:extLst>
              <a:ext uri="{FF2B5EF4-FFF2-40B4-BE49-F238E27FC236}">
                <a16:creationId xmlns:a16="http://schemas.microsoft.com/office/drawing/2014/main" id="{8B119F00-BE49-43C5-8B0C-00BA5230A6F9}"/>
              </a:ext>
            </a:extLst>
          </p:cNvPr>
          <p:cNvSpPr>
            <a:spLocks noGrp="1"/>
          </p:cNvSpPr>
          <p:nvPr>
            <p:ph idx="1"/>
          </p:nvPr>
        </p:nvSpPr>
        <p:spPr>
          <a:xfrm>
            <a:off x="2514600" y="1435100"/>
            <a:ext cx="6400800" cy="4691063"/>
          </a:xfrm>
        </p:spPr>
        <p:txBody>
          <a:bodyPr>
            <a:normAutofit/>
          </a:bodyPr>
          <a:lstStyle/>
          <a:p>
            <a:pPr marL="461963" indent="-417513">
              <a:spcBef>
                <a:spcPts val="600"/>
              </a:spcBef>
              <a:spcAft>
                <a:spcPts val="600"/>
              </a:spcAft>
              <a:buSzPct val="85000"/>
              <a:buFont typeface="Wingdings" panose="05000000000000000000" pitchFamily="2" charset="2"/>
              <a:buChar char="q"/>
            </a:pPr>
            <a:r>
              <a:rPr lang="en-US" sz="2600" dirty="0"/>
              <a:t>Pursuant to the JPA Agreement, Article III, Section 3.01, the Board of Directors shall elect from among its Directors, a Chair and Vice-Chair.</a:t>
            </a:r>
          </a:p>
          <a:p>
            <a:pPr marL="1030287" lvl="1">
              <a:spcBef>
                <a:spcPts val="600"/>
              </a:spcBef>
              <a:spcAft>
                <a:spcPts val="600"/>
              </a:spcAft>
              <a:buSzPct val="85000"/>
              <a:buFont typeface="Wingdings" panose="05000000000000000000" pitchFamily="2" charset="2"/>
              <a:buChar char="q"/>
            </a:pPr>
            <a:r>
              <a:rPr lang="en-US" sz="2400" dirty="0"/>
              <a:t>Seek nominations and creation of slate for Board of Directors Chair and Vice-Chair for the period July 1, 2018, through June 30, 2019.</a:t>
            </a:r>
          </a:p>
          <a:p>
            <a:pPr marL="1030287" lvl="1">
              <a:spcBef>
                <a:spcPts val="600"/>
              </a:spcBef>
              <a:spcAft>
                <a:spcPts val="600"/>
              </a:spcAft>
              <a:buSzPct val="85000"/>
              <a:buFont typeface="Wingdings" panose="05000000000000000000" pitchFamily="2" charset="2"/>
              <a:buChar char="q"/>
            </a:pPr>
            <a:r>
              <a:rPr lang="en-US" sz="2400" dirty="0"/>
              <a:t>Proceed to elect the Chair and Vice-Chair for the period of July 1, 2018, through June 30, 2019.</a:t>
            </a:r>
          </a:p>
        </p:txBody>
      </p:sp>
      <p:sp>
        <p:nvSpPr>
          <p:cNvPr id="10" name="Text Placeholder 9">
            <a:extLst>
              <a:ext uri="{FF2B5EF4-FFF2-40B4-BE49-F238E27FC236}">
                <a16:creationId xmlns:a16="http://schemas.microsoft.com/office/drawing/2014/main" id="{D5BC11BF-4C41-45FA-A248-881CC36E29FE}"/>
              </a:ext>
            </a:extLst>
          </p:cNvPr>
          <p:cNvSpPr>
            <a:spLocks noGrp="1"/>
          </p:cNvSpPr>
          <p:nvPr>
            <p:ph type="body" sz="half" idx="2"/>
          </p:nvPr>
        </p:nvSpPr>
        <p:spPr/>
        <p:txBody>
          <a:bodyPr/>
          <a:lstStyle/>
          <a:p>
            <a:r>
              <a:rPr lang="en-US" dirty="0"/>
              <a:t>Action Items</a:t>
            </a:r>
          </a:p>
        </p:txBody>
      </p:sp>
      <p:sp>
        <p:nvSpPr>
          <p:cNvPr id="2" name="Slide Number Placeholder 1">
            <a:extLst>
              <a:ext uri="{FF2B5EF4-FFF2-40B4-BE49-F238E27FC236}">
                <a16:creationId xmlns:a16="http://schemas.microsoft.com/office/drawing/2014/main" id="{CFBF2674-6C88-45D1-AAD9-BA6563F93752}"/>
              </a:ext>
            </a:extLst>
          </p:cNvPr>
          <p:cNvSpPr>
            <a:spLocks noGrp="1"/>
          </p:cNvSpPr>
          <p:nvPr>
            <p:ph type="sldNum" sz="quarter" idx="12"/>
          </p:nvPr>
        </p:nvSpPr>
        <p:spPr/>
        <p:txBody>
          <a:bodyPr/>
          <a:lstStyle/>
          <a:p>
            <a:fld id="{F47C3F67-93AE-448C-A30F-0F4DA97F61FA}" type="slidenum">
              <a:rPr lang="en-US" altLang="en-US" smtClean="0"/>
              <a:pPr/>
              <a:t>13</a:t>
            </a:fld>
            <a:endParaRPr lang="en-US" altLang="en-US" dirty="0"/>
          </a:p>
        </p:txBody>
      </p:sp>
    </p:spTree>
    <p:extLst>
      <p:ext uri="{BB962C8B-B14F-4D97-AF65-F5344CB8AC3E}">
        <p14:creationId xmlns:p14="http://schemas.microsoft.com/office/powerpoint/2010/main" val="252502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CF4F1A-9056-4CFD-BA68-24673B18FFBD}"/>
              </a:ext>
            </a:extLst>
          </p:cNvPr>
          <p:cNvSpPr>
            <a:spLocks noGrp="1"/>
          </p:cNvSpPr>
          <p:nvPr>
            <p:ph type="title"/>
          </p:nvPr>
        </p:nvSpPr>
        <p:spPr/>
        <p:txBody>
          <a:bodyPr/>
          <a:lstStyle/>
          <a:p>
            <a:r>
              <a:rPr lang="en-US" dirty="0"/>
              <a:t>JPA Board of Directors</a:t>
            </a:r>
          </a:p>
        </p:txBody>
      </p:sp>
      <p:sp>
        <p:nvSpPr>
          <p:cNvPr id="5" name="Content Placeholder 4">
            <a:extLst>
              <a:ext uri="{FF2B5EF4-FFF2-40B4-BE49-F238E27FC236}">
                <a16:creationId xmlns:a16="http://schemas.microsoft.com/office/drawing/2014/main" id="{75DC91FE-365C-4901-8011-6FA94DC00301}"/>
              </a:ext>
            </a:extLst>
          </p:cNvPr>
          <p:cNvSpPr>
            <a:spLocks noGrp="1"/>
          </p:cNvSpPr>
          <p:nvPr>
            <p:ph idx="1"/>
          </p:nvPr>
        </p:nvSpPr>
        <p:spPr/>
        <p:txBody>
          <a:bodyPr>
            <a:normAutofit/>
          </a:bodyPr>
          <a:lstStyle/>
          <a:p>
            <a:pPr marL="331470" indent="-285750">
              <a:buSzPct val="85000"/>
              <a:buFont typeface="Wingdings" panose="05000000000000000000" pitchFamily="2" charset="2"/>
              <a:buChar char="q"/>
            </a:pPr>
            <a:r>
              <a:rPr lang="en-US" sz="2400" dirty="0"/>
              <a:t>Approve the Minutes of the May 24, 2018, JPA Regular Board Meeting</a:t>
            </a:r>
            <a:endParaRPr lang="en-US" sz="1400" dirty="0"/>
          </a:p>
          <a:p>
            <a:pPr marL="1273175" lvl="2" indent="-285750">
              <a:buSzPct val="85000"/>
              <a:buFont typeface="Wingdings" panose="05000000000000000000" pitchFamily="2" charset="2"/>
              <a:buChar char="q"/>
            </a:pPr>
            <a:endParaRPr lang="en-US" sz="200" dirty="0"/>
          </a:p>
          <a:p>
            <a:pPr marL="331470" indent="-285750">
              <a:buSzPct val="85000"/>
              <a:buFont typeface="Wingdings" panose="05000000000000000000" pitchFamily="2" charset="2"/>
              <a:buChar char="q"/>
            </a:pPr>
            <a:endParaRPr lang="en-US" sz="1600" dirty="0"/>
          </a:p>
        </p:txBody>
      </p:sp>
      <p:sp>
        <p:nvSpPr>
          <p:cNvPr id="6" name="Text Placeholder 5">
            <a:extLst>
              <a:ext uri="{FF2B5EF4-FFF2-40B4-BE49-F238E27FC236}">
                <a16:creationId xmlns:a16="http://schemas.microsoft.com/office/drawing/2014/main" id="{DC227FA1-0AC6-4695-8628-ED793D9BB523}"/>
              </a:ext>
            </a:extLst>
          </p:cNvPr>
          <p:cNvSpPr>
            <a:spLocks noGrp="1"/>
          </p:cNvSpPr>
          <p:nvPr>
            <p:ph type="body" sz="half" idx="2"/>
          </p:nvPr>
        </p:nvSpPr>
        <p:spPr/>
        <p:txBody>
          <a:bodyPr/>
          <a:lstStyle/>
          <a:p>
            <a:r>
              <a:rPr lang="en-US" dirty="0"/>
              <a:t>Action Items</a:t>
            </a:r>
          </a:p>
        </p:txBody>
      </p:sp>
      <p:sp>
        <p:nvSpPr>
          <p:cNvPr id="2" name="Slide Number Placeholder 1">
            <a:extLst>
              <a:ext uri="{FF2B5EF4-FFF2-40B4-BE49-F238E27FC236}">
                <a16:creationId xmlns:a16="http://schemas.microsoft.com/office/drawing/2014/main" id="{BBCA81F4-3023-40A4-A1E7-6F3153F97FFD}"/>
              </a:ext>
            </a:extLst>
          </p:cNvPr>
          <p:cNvSpPr>
            <a:spLocks noGrp="1"/>
          </p:cNvSpPr>
          <p:nvPr>
            <p:ph type="sldNum" sz="quarter" idx="12"/>
          </p:nvPr>
        </p:nvSpPr>
        <p:spPr/>
        <p:txBody>
          <a:bodyPr/>
          <a:lstStyle/>
          <a:p>
            <a:fld id="{F47C3F67-93AE-448C-A30F-0F4DA97F61FA}" type="slidenum">
              <a:rPr lang="en-US" altLang="en-US" smtClean="0"/>
              <a:pPr/>
              <a:t>14</a:t>
            </a:fld>
            <a:endParaRPr lang="en-US" altLang="en-US" dirty="0"/>
          </a:p>
        </p:txBody>
      </p:sp>
    </p:spTree>
    <p:extLst>
      <p:ext uri="{BB962C8B-B14F-4D97-AF65-F5344CB8AC3E}">
        <p14:creationId xmlns:p14="http://schemas.microsoft.com/office/powerpoint/2010/main" val="232111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923E52-B07C-417F-8C75-FD86D3B8258E}"/>
              </a:ext>
            </a:extLst>
          </p:cNvPr>
          <p:cNvSpPr>
            <a:spLocks noGrp="1"/>
          </p:cNvSpPr>
          <p:nvPr>
            <p:ph type="title"/>
          </p:nvPr>
        </p:nvSpPr>
        <p:spPr/>
        <p:txBody>
          <a:bodyPr/>
          <a:lstStyle/>
          <a:p>
            <a:r>
              <a:rPr lang="en-US" sz="2800" dirty="0"/>
              <a:t>JPA Board of Directors</a:t>
            </a:r>
            <a:br>
              <a:rPr lang="en-US" dirty="0"/>
            </a:br>
            <a:r>
              <a:rPr lang="en-US" sz="2400" dirty="0">
                <a:solidFill>
                  <a:schemeClr val="tx1"/>
                </a:solidFill>
              </a:rPr>
              <a:t>Action Items</a:t>
            </a:r>
            <a:endParaRPr lang="en-US" dirty="0">
              <a:solidFill>
                <a:schemeClr val="tx1"/>
              </a:solidFill>
            </a:endParaRPr>
          </a:p>
        </p:txBody>
      </p:sp>
      <p:sp>
        <p:nvSpPr>
          <p:cNvPr id="5" name="Content Placeholder 4">
            <a:extLst>
              <a:ext uri="{FF2B5EF4-FFF2-40B4-BE49-F238E27FC236}">
                <a16:creationId xmlns:a16="http://schemas.microsoft.com/office/drawing/2014/main" id="{A075BF8E-EEC6-4665-AEF7-AAD133A193F5}"/>
              </a:ext>
            </a:extLst>
          </p:cNvPr>
          <p:cNvSpPr>
            <a:spLocks noGrp="1"/>
          </p:cNvSpPr>
          <p:nvPr>
            <p:ph idx="1"/>
          </p:nvPr>
        </p:nvSpPr>
        <p:spPr>
          <a:xfrm>
            <a:off x="381000" y="1447800"/>
            <a:ext cx="8382000" cy="5134960"/>
          </a:xfrm>
        </p:spPr>
        <p:txBody>
          <a:bodyPr>
            <a:normAutofit/>
          </a:bodyPr>
          <a:lstStyle/>
          <a:p>
            <a:pPr marL="331470" indent="-285750">
              <a:buSzPct val="85000"/>
              <a:buFont typeface="Wingdings" panose="05000000000000000000" pitchFamily="2" charset="2"/>
              <a:buChar char="q"/>
            </a:pPr>
            <a:r>
              <a:rPr lang="en-US" sz="1800" dirty="0"/>
              <a:t>Authorize completion of Signature/Fund Custodian Authorization Form 04-7691-000 required by San Bernardino County Auditor-Controller/Treasurer/Tax Collector for Fiscal Year 2018/19 for the following staff:</a:t>
            </a:r>
          </a:p>
          <a:p>
            <a:pPr marL="973137" lvl="1" indent="-285750">
              <a:buSzPct val="85000"/>
              <a:buFont typeface="Wingdings" panose="05000000000000000000" pitchFamily="2" charset="2"/>
              <a:buChar char="q"/>
            </a:pPr>
            <a:r>
              <a:rPr lang="en-US" sz="1800" dirty="0"/>
              <a:t>CalACES JPA Chair</a:t>
            </a:r>
          </a:p>
          <a:p>
            <a:pPr marL="973137" lvl="1" indent="-285750">
              <a:buSzPct val="85000"/>
              <a:buFont typeface="Wingdings" panose="05000000000000000000" pitchFamily="2" charset="2"/>
              <a:buChar char="q"/>
            </a:pPr>
            <a:r>
              <a:rPr lang="en-US" sz="1800" dirty="0"/>
              <a:t>CalACES JPA Vice-Chair</a:t>
            </a:r>
          </a:p>
          <a:p>
            <a:pPr marL="973137" lvl="1" indent="-285750">
              <a:buSzPct val="85000"/>
              <a:buFont typeface="Wingdings" panose="05000000000000000000" pitchFamily="2" charset="2"/>
              <a:buChar char="q"/>
            </a:pPr>
            <a:r>
              <a:rPr lang="en-US" sz="1800" dirty="0"/>
              <a:t>CalACES Executive Director, John Boule</a:t>
            </a:r>
          </a:p>
          <a:p>
            <a:pPr marL="973137" lvl="1" indent="-285750">
              <a:buSzPct val="85000"/>
              <a:buFont typeface="Wingdings" panose="05000000000000000000" pitchFamily="2" charset="2"/>
              <a:buChar char="q"/>
            </a:pPr>
            <a:r>
              <a:rPr lang="en-US" sz="1800" dirty="0"/>
              <a:t>CalACES North Project Director, Thomas Hartman</a:t>
            </a:r>
          </a:p>
          <a:p>
            <a:pPr marL="973137" lvl="1" indent="-285750">
              <a:buSzPct val="85000"/>
              <a:buFont typeface="Wingdings" panose="05000000000000000000" pitchFamily="2" charset="2"/>
              <a:buChar char="q"/>
            </a:pPr>
            <a:r>
              <a:rPr lang="en-US" sz="1800" dirty="0"/>
              <a:t>CalACES North Deputy Director, Karen Rapponotti</a:t>
            </a:r>
          </a:p>
          <a:p>
            <a:pPr marL="973137" lvl="1" indent="-285750">
              <a:buSzPct val="85000"/>
              <a:buFont typeface="Wingdings" panose="05000000000000000000" pitchFamily="2" charset="2"/>
              <a:buChar char="q"/>
            </a:pPr>
            <a:r>
              <a:rPr lang="en-US" sz="1800" dirty="0"/>
              <a:t>CalACES South Project Director, Hayward Gee</a:t>
            </a:r>
          </a:p>
          <a:p>
            <a:pPr marL="973137" lvl="1" indent="-285750">
              <a:buSzPct val="85000"/>
              <a:buFont typeface="Wingdings" panose="05000000000000000000" pitchFamily="2" charset="2"/>
              <a:buChar char="q"/>
            </a:pPr>
            <a:r>
              <a:rPr lang="en-US" sz="1800" dirty="0"/>
              <a:t>CalACES South Deputy Director, Dorothy Avila</a:t>
            </a:r>
          </a:p>
          <a:p>
            <a:pPr lvl="1" indent="0">
              <a:buSzPct val="85000"/>
              <a:buNone/>
            </a:pPr>
            <a:endParaRPr lang="en-US" sz="1800" dirty="0"/>
          </a:p>
          <a:p>
            <a:pPr marL="341313">
              <a:buSzPct val="85000"/>
            </a:pPr>
            <a:r>
              <a:rPr lang="en-US" sz="1700" dirty="0"/>
              <a:t>***For further detail please refer to the agenda and/or executive summary***</a:t>
            </a:r>
          </a:p>
          <a:p>
            <a:pPr marL="973137" lvl="1" indent="-285750">
              <a:buSzPct val="85000"/>
              <a:buFont typeface="Wingdings" panose="05000000000000000000" pitchFamily="2" charset="2"/>
              <a:buChar char="q"/>
            </a:pPr>
            <a:endParaRPr lang="en-US" sz="1400" dirty="0"/>
          </a:p>
          <a:p>
            <a:endParaRPr lang="en-US" sz="2400" dirty="0"/>
          </a:p>
        </p:txBody>
      </p:sp>
      <p:sp>
        <p:nvSpPr>
          <p:cNvPr id="2" name="Slide Number Placeholder 1">
            <a:extLst>
              <a:ext uri="{FF2B5EF4-FFF2-40B4-BE49-F238E27FC236}">
                <a16:creationId xmlns:a16="http://schemas.microsoft.com/office/drawing/2014/main" id="{609449FC-DFD8-4C52-8C73-973F7349A189}"/>
              </a:ext>
            </a:extLst>
          </p:cNvPr>
          <p:cNvSpPr>
            <a:spLocks noGrp="1"/>
          </p:cNvSpPr>
          <p:nvPr>
            <p:ph type="sldNum" sz="quarter" idx="12"/>
          </p:nvPr>
        </p:nvSpPr>
        <p:spPr/>
        <p:txBody>
          <a:bodyPr/>
          <a:lstStyle/>
          <a:p>
            <a:fld id="{E675FF42-0E22-44DC-8DFB-F90201735E2E}" type="slidenum">
              <a:rPr lang="en-US" altLang="en-US" smtClean="0"/>
              <a:pPr/>
              <a:t>15</a:t>
            </a:fld>
            <a:endParaRPr lang="en-US" altLang="en-US" dirty="0"/>
          </a:p>
        </p:txBody>
      </p:sp>
    </p:spTree>
    <p:extLst>
      <p:ext uri="{BB962C8B-B14F-4D97-AF65-F5344CB8AC3E}">
        <p14:creationId xmlns:p14="http://schemas.microsoft.com/office/powerpoint/2010/main" val="254494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9A48-E39A-420D-B081-92412D82EE40}"/>
              </a:ext>
            </a:extLst>
          </p:cNvPr>
          <p:cNvSpPr>
            <a:spLocks noGrp="1"/>
          </p:cNvSpPr>
          <p:nvPr>
            <p:ph type="title"/>
          </p:nvPr>
        </p:nvSpPr>
        <p:spPr/>
        <p:txBody>
          <a:bodyPr/>
          <a:lstStyle/>
          <a:p>
            <a:r>
              <a:rPr lang="en-US" dirty="0"/>
              <a:t>JPA Board of Directors</a:t>
            </a:r>
          </a:p>
        </p:txBody>
      </p:sp>
      <p:sp>
        <p:nvSpPr>
          <p:cNvPr id="3" name="Content Placeholder 2">
            <a:extLst>
              <a:ext uri="{FF2B5EF4-FFF2-40B4-BE49-F238E27FC236}">
                <a16:creationId xmlns:a16="http://schemas.microsoft.com/office/drawing/2014/main" id="{550EEACD-96E7-46B5-9F5C-A204C3488FA5}"/>
              </a:ext>
            </a:extLst>
          </p:cNvPr>
          <p:cNvSpPr>
            <a:spLocks noGrp="1"/>
          </p:cNvSpPr>
          <p:nvPr>
            <p:ph idx="1"/>
          </p:nvPr>
        </p:nvSpPr>
        <p:spPr/>
        <p:txBody>
          <a:bodyPr>
            <a:normAutofit/>
          </a:bodyPr>
          <a:lstStyle/>
          <a:p>
            <a:pPr marL="502920" indent="-457200">
              <a:buFont typeface="Wingdings" panose="05000000000000000000" pitchFamily="2" charset="2"/>
              <a:buChar char="q"/>
            </a:pPr>
            <a:r>
              <a:rPr lang="en-US" sz="2400" dirty="0"/>
              <a:t>Approve Memorandum of Understanding between the California Automated Consortium Eligibility System (CalACES) and California Department of Social Services (CDSS) to provide Supplemental Nutrition Assistance Program (SNAP) recipient data retained by CalACES.</a:t>
            </a:r>
          </a:p>
        </p:txBody>
      </p:sp>
      <p:sp>
        <p:nvSpPr>
          <p:cNvPr id="4" name="Text Placeholder 3">
            <a:extLst>
              <a:ext uri="{FF2B5EF4-FFF2-40B4-BE49-F238E27FC236}">
                <a16:creationId xmlns:a16="http://schemas.microsoft.com/office/drawing/2014/main" id="{8A80DA1F-E17F-4A7D-B0FD-27710236C01F}"/>
              </a:ext>
            </a:extLst>
          </p:cNvPr>
          <p:cNvSpPr>
            <a:spLocks noGrp="1"/>
          </p:cNvSpPr>
          <p:nvPr>
            <p:ph type="body" sz="half" idx="2"/>
          </p:nvPr>
        </p:nvSpPr>
        <p:spPr/>
        <p:txBody>
          <a:bodyPr/>
          <a:lstStyle/>
          <a:p>
            <a:r>
              <a:rPr lang="en-US" dirty="0"/>
              <a:t>Action Items</a:t>
            </a:r>
          </a:p>
        </p:txBody>
      </p:sp>
      <p:sp>
        <p:nvSpPr>
          <p:cNvPr id="5" name="Slide Number Placeholder 4">
            <a:extLst>
              <a:ext uri="{FF2B5EF4-FFF2-40B4-BE49-F238E27FC236}">
                <a16:creationId xmlns:a16="http://schemas.microsoft.com/office/drawing/2014/main" id="{BE84CA24-4AA7-4158-979B-355A63A50910}"/>
              </a:ext>
            </a:extLst>
          </p:cNvPr>
          <p:cNvSpPr>
            <a:spLocks noGrp="1"/>
          </p:cNvSpPr>
          <p:nvPr>
            <p:ph type="sldNum" sz="quarter" idx="12"/>
          </p:nvPr>
        </p:nvSpPr>
        <p:spPr/>
        <p:txBody>
          <a:bodyPr/>
          <a:lstStyle/>
          <a:p>
            <a:fld id="{F47C3F67-93AE-448C-A30F-0F4DA97F61FA}" type="slidenum">
              <a:rPr lang="en-US" altLang="en-US" smtClean="0"/>
              <a:pPr/>
              <a:t>16</a:t>
            </a:fld>
            <a:endParaRPr lang="en-US" altLang="en-US" dirty="0"/>
          </a:p>
        </p:txBody>
      </p:sp>
    </p:spTree>
    <p:extLst>
      <p:ext uri="{BB962C8B-B14F-4D97-AF65-F5344CB8AC3E}">
        <p14:creationId xmlns:p14="http://schemas.microsoft.com/office/powerpoint/2010/main" val="367384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671-4402-41A0-8712-46D5604CCB1C}"/>
              </a:ext>
            </a:extLst>
          </p:cNvPr>
          <p:cNvSpPr>
            <a:spLocks noGrp="1"/>
          </p:cNvSpPr>
          <p:nvPr>
            <p:ph type="title"/>
          </p:nvPr>
        </p:nvSpPr>
        <p:spPr/>
        <p:txBody>
          <a:bodyPr/>
          <a:lstStyle/>
          <a:p>
            <a:r>
              <a:rPr lang="en-US" dirty="0"/>
              <a:t>JPA Board of Directors</a:t>
            </a:r>
          </a:p>
        </p:txBody>
      </p:sp>
      <p:sp>
        <p:nvSpPr>
          <p:cNvPr id="3" name="Content Placeholder 2">
            <a:extLst>
              <a:ext uri="{FF2B5EF4-FFF2-40B4-BE49-F238E27FC236}">
                <a16:creationId xmlns:a16="http://schemas.microsoft.com/office/drawing/2014/main" id="{767CF8B6-603B-4BF6-84A1-D7ED7145C3C8}"/>
              </a:ext>
            </a:extLst>
          </p:cNvPr>
          <p:cNvSpPr>
            <a:spLocks noGrp="1"/>
          </p:cNvSpPr>
          <p:nvPr>
            <p:ph idx="1"/>
          </p:nvPr>
        </p:nvSpPr>
        <p:spPr/>
        <p:txBody>
          <a:bodyPr>
            <a:normAutofit/>
          </a:bodyPr>
          <a:lstStyle/>
          <a:p>
            <a:pPr marL="502920" indent="-457200">
              <a:buFont typeface="Wingdings" panose="05000000000000000000" pitchFamily="2" charset="2"/>
              <a:buChar char="q"/>
            </a:pPr>
            <a:r>
              <a:rPr lang="en-US" sz="2400" dirty="0"/>
              <a:t>Approve updating the CalACES Legal Services RFP Evaluation Committee by replacing Executive Director, John Boule, and Legal Counsel, Phebe Chu, with two new members.</a:t>
            </a:r>
          </a:p>
        </p:txBody>
      </p:sp>
      <p:sp>
        <p:nvSpPr>
          <p:cNvPr id="4" name="Text Placeholder 3">
            <a:extLst>
              <a:ext uri="{FF2B5EF4-FFF2-40B4-BE49-F238E27FC236}">
                <a16:creationId xmlns:a16="http://schemas.microsoft.com/office/drawing/2014/main" id="{F0DA6EF3-EA91-4B5B-A84C-1C668FA87492}"/>
              </a:ext>
            </a:extLst>
          </p:cNvPr>
          <p:cNvSpPr>
            <a:spLocks noGrp="1"/>
          </p:cNvSpPr>
          <p:nvPr>
            <p:ph type="body" sz="half" idx="2"/>
          </p:nvPr>
        </p:nvSpPr>
        <p:spPr/>
        <p:txBody>
          <a:bodyPr/>
          <a:lstStyle/>
          <a:p>
            <a:r>
              <a:rPr lang="en-US" dirty="0"/>
              <a:t>Action Items</a:t>
            </a:r>
          </a:p>
        </p:txBody>
      </p:sp>
      <p:sp>
        <p:nvSpPr>
          <p:cNvPr id="5" name="Slide Number Placeholder 4">
            <a:extLst>
              <a:ext uri="{FF2B5EF4-FFF2-40B4-BE49-F238E27FC236}">
                <a16:creationId xmlns:a16="http://schemas.microsoft.com/office/drawing/2014/main" id="{783EB2E7-138E-48CA-85D9-E94E7F3A7CD5}"/>
              </a:ext>
            </a:extLst>
          </p:cNvPr>
          <p:cNvSpPr>
            <a:spLocks noGrp="1"/>
          </p:cNvSpPr>
          <p:nvPr>
            <p:ph type="sldNum" sz="quarter" idx="12"/>
          </p:nvPr>
        </p:nvSpPr>
        <p:spPr/>
        <p:txBody>
          <a:bodyPr/>
          <a:lstStyle/>
          <a:p>
            <a:fld id="{F47C3F67-93AE-448C-A30F-0F4DA97F61FA}" type="slidenum">
              <a:rPr lang="en-US" altLang="en-US" smtClean="0"/>
              <a:pPr/>
              <a:t>17</a:t>
            </a:fld>
            <a:endParaRPr lang="en-US" altLang="en-US" dirty="0"/>
          </a:p>
        </p:txBody>
      </p:sp>
    </p:spTree>
    <p:extLst>
      <p:ext uri="{BB962C8B-B14F-4D97-AF65-F5344CB8AC3E}">
        <p14:creationId xmlns:p14="http://schemas.microsoft.com/office/powerpoint/2010/main" val="99763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B561E-FE29-47E8-A81B-8A90311EE401}"/>
              </a:ext>
            </a:extLst>
          </p:cNvPr>
          <p:cNvSpPr>
            <a:spLocks noGrp="1"/>
          </p:cNvSpPr>
          <p:nvPr>
            <p:ph type="title"/>
          </p:nvPr>
        </p:nvSpPr>
        <p:spPr/>
        <p:txBody>
          <a:bodyPr/>
          <a:lstStyle/>
          <a:p>
            <a:r>
              <a:rPr lang="en-US" dirty="0"/>
              <a:t>LRS Replica to the AWS Cloud</a:t>
            </a:r>
            <a:br>
              <a:rPr lang="en-US" dirty="0"/>
            </a:br>
            <a:r>
              <a:rPr lang="en-US" dirty="0"/>
              <a:t>Proof of Concept</a:t>
            </a:r>
          </a:p>
        </p:txBody>
      </p:sp>
      <p:sp>
        <p:nvSpPr>
          <p:cNvPr id="5" name="Text Placeholder 4">
            <a:extLst>
              <a:ext uri="{FF2B5EF4-FFF2-40B4-BE49-F238E27FC236}">
                <a16:creationId xmlns:a16="http://schemas.microsoft.com/office/drawing/2014/main" id="{CCEFAE83-EB2E-44B9-A303-FBDDDE11E9DA}"/>
              </a:ext>
            </a:extLst>
          </p:cNvPr>
          <p:cNvSpPr>
            <a:spLocks noGrp="1"/>
          </p:cNvSpPr>
          <p:nvPr>
            <p:ph type="body" idx="1"/>
          </p:nvPr>
        </p:nvSpPr>
        <p:spPr/>
        <p:txBody>
          <a:bodyPr/>
          <a:lstStyle/>
          <a:p>
            <a:r>
              <a:rPr lang="en-US" dirty="0"/>
              <a:t>Informational Items</a:t>
            </a:r>
          </a:p>
        </p:txBody>
      </p:sp>
      <p:sp>
        <p:nvSpPr>
          <p:cNvPr id="2" name="Slide Number Placeholder 1">
            <a:extLst>
              <a:ext uri="{FF2B5EF4-FFF2-40B4-BE49-F238E27FC236}">
                <a16:creationId xmlns:a16="http://schemas.microsoft.com/office/drawing/2014/main" id="{A2AA8517-97D5-4C9B-BF45-09F2B82A99F6}"/>
              </a:ext>
            </a:extLst>
          </p:cNvPr>
          <p:cNvSpPr>
            <a:spLocks noGrp="1"/>
          </p:cNvSpPr>
          <p:nvPr>
            <p:ph type="sldNum" sz="quarter" idx="12"/>
          </p:nvPr>
        </p:nvSpPr>
        <p:spPr/>
        <p:txBody>
          <a:bodyPr/>
          <a:lstStyle/>
          <a:p>
            <a:fld id="{4783C08A-C93D-47D6-B65C-9198EDABB16F}" type="slidenum">
              <a:rPr lang="en-US" altLang="en-US" smtClean="0"/>
              <a:pPr/>
              <a:t>18</a:t>
            </a:fld>
            <a:endParaRPr lang="en-US" altLang="en-US" dirty="0"/>
          </a:p>
        </p:txBody>
      </p:sp>
    </p:spTree>
    <p:extLst>
      <p:ext uri="{BB962C8B-B14F-4D97-AF65-F5344CB8AC3E}">
        <p14:creationId xmlns:p14="http://schemas.microsoft.com/office/powerpoint/2010/main" val="116314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7E1A-4726-4A4D-936E-1547410B3991}"/>
              </a:ext>
            </a:extLst>
          </p:cNvPr>
          <p:cNvSpPr>
            <a:spLocks noGrp="1"/>
          </p:cNvSpPr>
          <p:nvPr>
            <p:ph type="title"/>
          </p:nvPr>
        </p:nvSpPr>
        <p:spPr>
          <a:xfrm>
            <a:off x="228600" y="381000"/>
            <a:ext cx="7696200" cy="1097280"/>
          </a:xfrm>
        </p:spPr>
        <p:txBody>
          <a:bodyPr/>
          <a:lstStyle/>
          <a:p>
            <a:r>
              <a:rPr lang="en-US" sz="3200" dirty="0"/>
              <a:t>LRS Replica to the AWS Cloud</a:t>
            </a:r>
            <a:br>
              <a:rPr lang="en-US" sz="3200" dirty="0"/>
            </a:br>
            <a:r>
              <a:rPr lang="en-US" sz="3200" dirty="0"/>
              <a:t>Proof of Concept</a:t>
            </a:r>
          </a:p>
        </p:txBody>
      </p:sp>
      <p:sp>
        <p:nvSpPr>
          <p:cNvPr id="4" name="Slide Number Placeholder 3">
            <a:extLst>
              <a:ext uri="{FF2B5EF4-FFF2-40B4-BE49-F238E27FC236}">
                <a16:creationId xmlns:a16="http://schemas.microsoft.com/office/drawing/2014/main" id="{AC1F7237-545D-400C-8920-D8E59BCFB5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Content Placeholder 1">
            <a:extLst>
              <a:ext uri="{FF2B5EF4-FFF2-40B4-BE49-F238E27FC236}">
                <a16:creationId xmlns:a16="http://schemas.microsoft.com/office/drawing/2014/main" id="{EE458CD1-325E-45F1-8C60-922BE7CA90FC}"/>
              </a:ext>
            </a:extLst>
          </p:cNvPr>
          <p:cNvSpPr>
            <a:spLocks noGrp="1"/>
          </p:cNvSpPr>
          <p:nvPr>
            <p:ph idx="1"/>
          </p:nvPr>
        </p:nvSpPr>
        <p:spPr>
          <a:xfrm>
            <a:off x="228600" y="1447800"/>
            <a:ext cx="8915400" cy="5243513"/>
          </a:xfrm>
        </p:spPr>
        <p:txBody>
          <a:bodyPr>
            <a:noAutofit/>
          </a:bodyPr>
          <a:lstStyle/>
          <a:p>
            <a:pPr marL="0"/>
            <a:r>
              <a:rPr lang="en-US" sz="2400" b="1" dirty="0"/>
              <a:t>Background and Goals</a:t>
            </a:r>
          </a:p>
          <a:p>
            <a:pPr marL="285750" indent="-285750">
              <a:buFont typeface="Arial" panose="020B0604020202020204" pitchFamily="34" charset="0"/>
              <a:buChar char="•"/>
            </a:pPr>
            <a:r>
              <a:rPr lang="en-US" sz="1800" dirty="0"/>
              <a:t>Consortium Planning Team selected Amazon Web Services </a:t>
            </a:r>
            <a:r>
              <a:rPr lang="en-US" sz="1800" dirty="0">
                <a:solidFill>
                  <a:schemeClr val="tx1"/>
                </a:solidFill>
              </a:rPr>
              <a:t>(AWS) </a:t>
            </a:r>
            <a:r>
              <a:rPr lang="en-US" sz="1800" dirty="0"/>
              <a:t>as the Cloud provider</a:t>
            </a:r>
          </a:p>
          <a:p>
            <a:pPr marL="627063" lvl="1" indent="-285750"/>
            <a:r>
              <a:rPr lang="en-US" sz="1400" dirty="0"/>
              <a:t>AWS is the market leader for cloud </a:t>
            </a:r>
          </a:p>
          <a:p>
            <a:pPr marL="627063" lvl="1" indent="-285750"/>
            <a:r>
              <a:rPr lang="en-US" sz="1400" dirty="0"/>
              <a:t>AWS has innovative technologies</a:t>
            </a:r>
          </a:p>
          <a:p>
            <a:pPr marL="627063" lvl="1" indent="-285750"/>
            <a:r>
              <a:rPr lang="en-US" sz="1400" dirty="0"/>
              <a:t>AWS is price competitive</a:t>
            </a:r>
          </a:p>
          <a:p>
            <a:pPr marL="627063" lvl="1" indent="-285750"/>
            <a:r>
              <a:rPr lang="en-US" sz="1400" dirty="0"/>
              <a:t>AWS is on the appropriate State procurement lists</a:t>
            </a:r>
          </a:p>
          <a:p>
            <a:pPr marL="627063" lvl="1" indent="-285750"/>
            <a:r>
              <a:rPr lang="en-US" sz="1400" dirty="0"/>
              <a:t>AWS services meet necessary Security standards, such as FedRAMP</a:t>
            </a:r>
          </a:p>
          <a:p>
            <a:pPr marL="285750" indent="-285750">
              <a:buFont typeface="Arial" panose="020B0604020202020204" pitchFamily="34" charset="0"/>
              <a:buChar char="•"/>
            </a:pPr>
            <a:r>
              <a:rPr lang="en-US" sz="1800" dirty="0"/>
              <a:t>Consortium Planning Team provided Accenture with a set of Requirements for the </a:t>
            </a:r>
            <a:r>
              <a:rPr lang="en-US" sz="1800" dirty="0" err="1"/>
              <a:t>CalACES</a:t>
            </a:r>
            <a:r>
              <a:rPr lang="en-US" sz="1800" dirty="0"/>
              <a:t> Cloud Enablement Project - Proof of Concept (“POC”).</a:t>
            </a:r>
          </a:p>
          <a:p>
            <a:pPr marL="627063" lvl="1" indent="-285750"/>
            <a:r>
              <a:rPr lang="en-US" sz="1400" dirty="0"/>
              <a:t>Set up a working replica of LRS production code and data in a non-production AWS Cloud environment (“LRS Replica”)</a:t>
            </a:r>
          </a:p>
          <a:p>
            <a:pPr marL="627063" lvl="1" indent="-285750"/>
            <a:r>
              <a:rPr lang="en-US" sz="1400" dirty="0"/>
              <a:t>Determine through performance testing if</a:t>
            </a:r>
            <a:r>
              <a:rPr lang="en-US" sz="1400" dirty="0">
                <a:solidFill>
                  <a:srgbClr val="FF0000"/>
                </a:solidFill>
              </a:rPr>
              <a:t> </a:t>
            </a:r>
            <a:r>
              <a:rPr lang="en-US" sz="1400" dirty="0"/>
              <a:t>the LRS Replica can meet the LRS performance service levels and, if successful, test simulated </a:t>
            </a:r>
            <a:r>
              <a:rPr lang="en-US" sz="1400" dirty="0" err="1"/>
              <a:t>CalACES</a:t>
            </a:r>
            <a:r>
              <a:rPr lang="en-US" sz="1400" dirty="0"/>
              <a:t> (2x) and CalSAWS  (3.3x) transaction volumes.</a:t>
            </a:r>
          </a:p>
          <a:p>
            <a:pPr marL="627063" lvl="1" indent="-285750"/>
            <a:r>
              <a:rPr lang="en-US" sz="1400" dirty="0"/>
              <a:t>Determine the time required for the LRS Replica to recover from failures and compare to current SLAs.</a:t>
            </a:r>
          </a:p>
          <a:p>
            <a:pPr marL="627063" lvl="1" indent="-285750"/>
            <a:r>
              <a:rPr lang="en-US" sz="1400" dirty="0"/>
              <a:t>Develop a roadmap for how to scale the AWS Cloud implementation of LRS/</a:t>
            </a:r>
            <a:r>
              <a:rPr lang="en-US" sz="1400" dirty="0" err="1"/>
              <a:t>CalACES</a:t>
            </a:r>
            <a:r>
              <a:rPr lang="en-US" sz="1400" dirty="0"/>
              <a:t> to support </a:t>
            </a:r>
            <a:r>
              <a:rPr lang="en-US" sz="1400" dirty="0" err="1"/>
              <a:t>CalACES</a:t>
            </a:r>
            <a:r>
              <a:rPr lang="en-US" sz="1400" dirty="0"/>
              <a:t> and </a:t>
            </a:r>
            <a:r>
              <a:rPr lang="en-US" sz="1400" dirty="0" err="1"/>
              <a:t>CalSAWS</a:t>
            </a:r>
            <a:r>
              <a:rPr lang="en-US" sz="1400" dirty="0"/>
              <a:t> volumes.</a:t>
            </a:r>
          </a:p>
          <a:p>
            <a:pPr marL="627063" lvl="1" indent="-285750"/>
            <a:r>
              <a:rPr lang="en-US" sz="1400" dirty="0"/>
              <a:t>Target 6 months, beginning July 2018, to conduct POC.</a:t>
            </a:r>
          </a:p>
          <a:p>
            <a:pPr marL="971550" lvl="1" indent="-285750"/>
            <a:endParaRPr lang="en-US" dirty="0"/>
          </a:p>
        </p:txBody>
      </p:sp>
    </p:spTree>
    <p:extLst>
      <p:ext uri="{BB962C8B-B14F-4D97-AF65-F5344CB8AC3E}">
        <p14:creationId xmlns:p14="http://schemas.microsoft.com/office/powerpoint/2010/main" val="350560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B656-4656-4646-A221-7C30814F2E69}"/>
              </a:ext>
            </a:extLst>
          </p:cNvPr>
          <p:cNvSpPr>
            <a:spLocks noGrp="1"/>
          </p:cNvSpPr>
          <p:nvPr>
            <p:ph type="title"/>
          </p:nvPr>
        </p:nvSpPr>
        <p:spPr/>
        <p:txBody>
          <a:bodyPr/>
          <a:lstStyle/>
          <a:p>
            <a:r>
              <a:rPr lang="en-US" dirty="0"/>
              <a:t>Index</a:t>
            </a:r>
          </a:p>
        </p:txBody>
      </p:sp>
      <p:graphicFrame>
        <p:nvGraphicFramePr>
          <p:cNvPr id="4" name="Content Placeholder 3">
            <a:extLst>
              <a:ext uri="{FF2B5EF4-FFF2-40B4-BE49-F238E27FC236}">
                <a16:creationId xmlns:a16="http://schemas.microsoft.com/office/drawing/2014/main" id="{8062EB57-6154-4CC5-9E2E-7ACF21D4181B}"/>
              </a:ext>
            </a:extLst>
          </p:cNvPr>
          <p:cNvGraphicFramePr>
            <a:graphicFrameLocks noGrp="1"/>
          </p:cNvGraphicFramePr>
          <p:nvPr>
            <p:ph idx="1"/>
            <p:extLst>
              <p:ext uri="{D42A27DB-BD31-4B8C-83A1-F6EECF244321}">
                <p14:modId xmlns:p14="http://schemas.microsoft.com/office/powerpoint/2010/main" val="2591458226"/>
              </p:ext>
            </p:extLst>
          </p:nvPr>
        </p:nvGraphicFramePr>
        <p:xfrm>
          <a:off x="304800" y="1554480"/>
          <a:ext cx="8522970" cy="4724400"/>
        </p:xfrm>
        <a:graphic>
          <a:graphicData uri="http://schemas.openxmlformats.org/drawingml/2006/table">
            <a:tbl>
              <a:tblPr firstRow="1" bandRow="1">
                <a:tableStyleId>{BC89EF96-8CEA-46FF-86C4-4CE0E7609802}</a:tableStyleId>
              </a:tblPr>
              <a:tblGrid>
                <a:gridCol w="6676390">
                  <a:extLst>
                    <a:ext uri="{9D8B030D-6E8A-4147-A177-3AD203B41FA5}">
                      <a16:colId xmlns:a16="http://schemas.microsoft.com/office/drawing/2014/main" val="1130806549"/>
                    </a:ext>
                  </a:extLst>
                </a:gridCol>
                <a:gridCol w="1846580">
                  <a:extLst>
                    <a:ext uri="{9D8B030D-6E8A-4147-A177-3AD203B41FA5}">
                      <a16:colId xmlns:a16="http://schemas.microsoft.com/office/drawing/2014/main" val="3075234658"/>
                    </a:ext>
                  </a:extLst>
                </a:gridCol>
              </a:tblGrid>
              <a:tr h="0">
                <a:tc>
                  <a:txBody>
                    <a:bodyPr/>
                    <a:lstStyle/>
                    <a:p>
                      <a:pPr marL="0" indent="0"/>
                      <a:r>
                        <a:rPr lang="en-US" dirty="0"/>
                        <a:t>Slide Description</a:t>
                      </a:r>
                    </a:p>
                  </a:txBody>
                  <a:tcPr/>
                </a:tc>
                <a:tc>
                  <a:txBody>
                    <a:bodyPr/>
                    <a:lstStyle/>
                    <a:p>
                      <a:pPr algn="ctr"/>
                      <a:r>
                        <a:rPr lang="en-US" dirty="0"/>
                        <a:t>Slide Numbers</a:t>
                      </a:r>
                    </a:p>
                  </a:txBody>
                  <a:tcPr/>
                </a:tc>
                <a:extLst>
                  <a:ext uri="{0D108BD9-81ED-4DB2-BD59-A6C34878D82A}">
                    <a16:rowId xmlns:a16="http://schemas.microsoft.com/office/drawing/2014/main" val="8786667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Procedural Items for JPA Member Representatives and Board Meetings</a:t>
                      </a:r>
                    </a:p>
                  </a:txBody>
                  <a:tcPr/>
                </a:tc>
                <a:tc>
                  <a:txBody>
                    <a:bodyPr/>
                    <a:lstStyle/>
                    <a:p>
                      <a:pPr algn="r"/>
                      <a:r>
                        <a:rPr lang="en-US" sz="1600" dirty="0"/>
                        <a:t>4</a:t>
                      </a:r>
                    </a:p>
                  </a:txBody>
                  <a:tcPr/>
                </a:tc>
                <a:extLst>
                  <a:ext uri="{0D108BD9-81ED-4DB2-BD59-A6C34878D82A}">
                    <a16:rowId xmlns:a16="http://schemas.microsoft.com/office/drawing/2014/main" val="25554543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JPA Member Representatives </a:t>
                      </a:r>
                      <a:r>
                        <a:rPr lang="en-US" sz="1600" baseline="0" dirty="0"/>
                        <a:t>Action Items</a:t>
                      </a:r>
                      <a:endParaRPr lang="en-US" sz="1600" dirty="0"/>
                    </a:p>
                  </a:txBody>
                  <a:tcPr/>
                </a:tc>
                <a:tc>
                  <a:txBody>
                    <a:bodyPr/>
                    <a:lstStyle/>
                    <a:p>
                      <a:pPr algn="r"/>
                      <a:r>
                        <a:rPr lang="en-US" sz="1600" dirty="0"/>
                        <a:t>5-9</a:t>
                      </a:r>
                    </a:p>
                  </a:txBody>
                  <a:tcPr/>
                </a:tc>
                <a:extLst>
                  <a:ext uri="{0D108BD9-81ED-4DB2-BD59-A6C34878D82A}">
                    <a16:rowId xmlns:a16="http://schemas.microsoft.com/office/drawing/2014/main" val="120795716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Select/Introduce </a:t>
                      </a:r>
                      <a:r>
                        <a:rPr lang="en-US" sz="1600" dirty="0">
                          <a:solidFill>
                            <a:schemeClr val="tx1"/>
                          </a:solidFill>
                        </a:rPr>
                        <a:t>Representative of the State</a:t>
                      </a:r>
                    </a:p>
                  </a:txBody>
                  <a:tcPr/>
                </a:tc>
                <a:tc>
                  <a:txBody>
                    <a:bodyPr/>
                    <a:lstStyle/>
                    <a:p>
                      <a:pPr algn="r"/>
                      <a:r>
                        <a:rPr lang="en-US" sz="1600" dirty="0"/>
                        <a:t>10-11</a:t>
                      </a:r>
                    </a:p>
                  </a:txBody>
                  <a:tcPr/>
                </a:tc>
                <a:extLst>
                  <a:ext uri="{0D108BD9-81ED-4DB2-BD59-A6C34878D82A}">
                    <a16:rowId xmlns:a16="http://schemas.microsoft.com/office/drawing/2014/main" val="171657093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JPA Board of Directors Action Items </a:t>
                      </a:r>
                    </a:p>
                  </a:txBody>
                  <a:tcPr/>
                </a:tc>
                <a:tc>
                  <a:txBody>
                    <a:bodyPr/>
                    <a:lstStyle/>
                    <a:p>
                      <a:pPr algn="r"/>
                      <a:r>
                        <a:rPr lang="en-US" sz="1600" dirty="0"/>
                        <a:t>12-17</a:t>
                      </a:r>
                    </a:p>
                  </a:txBody>
                  <a:tcPr/>
                </a:tc>
                <a:extLst>
                  <a:ext uri="{0D108BD9-81ED-4DB2-BD59-A6C34878D82A}">
                    <a16:rowId xmlns:a16="http://schemas.microsoft.com/office/drawing/2014/main" val="4159745961"/>
                  </a:ext>
                </a:extLst>
              </a:tr>
              <a:tr h="0">
                <a:tc>
                  <a:txBody>
                    <a:bodyPr/>
                    <a:lstStyle/>
                    <a:p>
                      <a:r>
                        <a:rPr lang="en-US" sz="1600" kern="1200" dirty="0">
                          <a:solidFill>
                            <a:schemeClr val="tx1"/>
                          </a:solidFill>
                          <a:effectLst/>
                          <a:latin typeface="+mn-lt"/>
                          <a:ea typeface="+mn-ea"/>
                          <a:cs typeface="+mn-cs"/>
                        </a:rPr>
                        <a:t>LRS Replica to the AWS Cloud Proof of Concept</a:t>
                      </a:r>
                      <a:endParaRPr lang="en-US" sz="1600" dirty="0"/>
                    </a:p>
                  </a:txBody>
                  <a:tcPr/>
                </a:tc>
                <a:tc>
                  <a:txBody>
                    <a:bodyPr/>
                    <a:lstStyle/>
                    <a:p>
                      <a:pPr algn="r"/>
                      <a:r>
                        <a:rPr lang="en-US" sz="1600" dirty="0"/>
                        <a:t>18-27</a:t>
                      </a:r>
                    </a:p>
                  </a:txBody>
                  <a:tcPr/>
                </a:tc>
                <a:extLst>
                  <a:ext uri="{0D108BD9-81ED-4DB2-BD59-A6C34878D82A}">
                    <a16:rowId xmlns:a16="http://schemas.microsoft.com/office/drawing/2014/main" val="227558225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JPA Board of Directors Action Items Continued</a:t>
                      </a:r>
                    </a:p>
                  </a:txBody>
                  <a:tcPr/>
                </a:tc>
                <a:tc>
                  <a:txBody>
                    <a:bodyPr/>
                    <a:lstStyle/>
                    <a:p>
                      <a:pPr algn="r"/>
                      <a:r>
                        <a:rPr lang="en-US" sz="1600" dirty="0"/>
                        <a:t>28-29</a:t>
                      </a:r>
                    </a:p>
                  </a:txBody>
                  <a:tcPr/>
                </a:tc>
                <a:extLst>
                  <a:ext uri="{0D108BD9-81ED-4DB2-BD59-A6C34878D82A}">
                    <a16:rowId xmlns:a16="http://schemas.microsoft.com/office/drawing/2014/main" val="2333055343"/>
                  </a:ext>
                </a:extLst>
              </a:tr>
              <a:tr h="0">
                <a:tc>
                  <a:txBody>
                    <a:bodyPr/>
                    <a:lstStyle/>
                    <a:p>
                      <a:r>
                        <a:rPr lang="en-US" sz="1600" dirty="0"/>
                        <a:t>Annual Audit Findings</a:t>
                      </a:r>
                    </a:p>
                  </a:txBody>
                  <a:tcPr/>
                </a:tc>
                <a:tc>
                  <a:txBody>
                    <a:bodyPr/>
                    <a:lstStyle/>
                    <a:p>
                      <a:pPr algn="r"/>
                      <a:r>
                        <a:rPr lang="en-US" sz="1600" dirty="0"/>
                        <a:t>30-31</a:t>
                      </a:r>
                    </a:p>
                  </a:txBody>
                  <a:tcPr/>
                </a:tc>
                <a:extLst>
                  <a:ext uri="{0D108BD9-81ED-4DB2-BD59-A6C34878D82A}">
                    <a16:rowId xmlns:a16="http://schemas.microsoft.com/office/drawing/2014/main" val="882559378"/>
                  </a:ext>
                </a:extLst>
              </a:tr>
              <a:tr h="0">
                <a:tc>
                  <a:txBody>
                    <a:bodyPr/>
                    <a:lstStyle/>
                    <a:p>
                      <a:r>
                        <a:rPr lang="en-US" sz="1600" kern="1200" dirty="0">
                          <a:solidFill>
                            <a:schemeClr val="tx1"/>
                          </a:solidFill>
                          <a:effectLst/>
                          <a:latin typeface="+mn-lt"/>
                          <a:ea typeface="+mn-ea"/>
                          <a:cs typeface="+mn-cs"/>
                        </a:rPr>
                        <a:t>CalACES/CalSAWS Planning Update</a:t>
                      </a:r>
                      <a:endParaRPr lang="en-US" sz="1600" dirty="0"/>
                    </a:p>
                  </a:txBody>
                  <a:tcPr/>
                </a:tc>
                <a:tc>
                  <a:txBody>
                    <a:bodyPr/>
                    <a:lstStyle/>
                    <a:p>
                      <a:pPr algn="r"/>
                      <a:r>
                        <a:rPr lang="en-US" sz="1600" dirty="0"/>
                        <a:t>32-36</a:t>
                      </a:r>
                    </a:p>
                  </a:txBody>
                  <a:tcPr/>
                </a:tc>
                <a:extLst>
                  <a:ext uri="{0D108BD9-81ED-4DB2-BD59-A6C34878D82A}">
                    <a16:rowId xmlns:a16="http://schemas.microsoft.com/office/drawing/2014/main" val="27555797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CalSAWS Requirements Gathering</a:t>
                      </a:r>
                      <a:endParaRPr lang="en-US" sz="1600" dirty="0"/>
                    </a:p>
                  </a:txBody>
                  <a:tcPr/>
                </a:tc>
                <a:tc>
                  <a:txBody>
                    <a:bodyPr/>
                    <a:lstStyle/>
                    <a:p>
                      <a:pPr algn="r"/>
                      <a:r>
                        <a:rPr lang="en-US" sz="1600" dirty="0"/>
                        <a:t>37-42</a:t>
                      </a:r>
                    </a:p>
                  </a:txBody>
                  <a:tcPr/>
                </a:tc>
                <a:extLst>
                  <a:ext uri="{0D108BD9-81ED-4DB2-BD59-A6C34878D82A}">
                    <a16:rowId xmlns:a16="http://schemas.microsoft.com/office/drawing/2014/main" val="1222441395"/>
                  </a:ext>
                </a:extLst>
              </a:tr>
              <a:tr h="0">
                <a:tc>
                  <a:txBody>
                    <a:bodyPr/>
                    <a:lstStyle/>
                    <a:p>
                      <a:r>
                        <a:rPr lang="en-US" sz="1600" kern="1200" dirty="0">
                          <a:solidFill>
                            <a:schemeClr val="tx1"/>
                          </a:solidFill>
                          <a:effectLst/>
                          <a:latin typeface="+mn-lt"/>
                          <a:ea typeface="+mn-ea"/>
                          <a:cs typeface="+mn-cs"/>
                        </a:rPr>
                        <a:t>Overview of CalSAWS Governance and Next Steps</a:t>
                      </a:r>
                      <a:endParaRPr lang="en-US" sz="1600" dirty="0"/>
                    </a:p>
                  </a:txBody>
                  <a:tcPr/>
                </a:tc>
                <a:tc>
                  <a:txBody>
                    <a:bodyPr/>
                    <a:lstStyle/>
                    <a:p>
                      <a:pPr algn="r"/>
                      <a:r>
                        <a:rPr lang="en-US" sz="1600" dirty="0"/>
                        <a:t>43-47</a:t>
                      </a:r>
                    </a:p>
                  </a:txBody>
                  <a:tcPr/>
                </a:tc>
                <a:extLst>
                  <a:ext uri="{0D108BD9-81ED-4DB2-BD59-A6C34878D82A}">
                    <a16:rowId xmlns:a16="http://schemas.microsoft.com/office/drawing/2014/main" val="3283028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M&amp;O Application and Operations Update </a:t>
                      </a:r>
                    </a:p>
                  </a:txBody>
                  <a:tcPr/>
                </a:tc>
                <a:tc>
                  <a:txBody>
                    <a:bodyPr/>
                    <a:lstStyle/>
                    <a:p>
                      <a:pPr algn="r"/>
                      <a:r>
                        <a:rPr lang="en-US" sz="1600" dirty="0"/>
                        <a:t>48</a:t>
                      </a:r>
                    </a:p>
                  </a:txBody>
                  <a:tcPr/>
                </a:tc>
                <a:extLst>
                  <a:ext uri="{0D108BD9-81ED-4DB2-BD59-A6C34878D82A}">
                    <a16:rowId xmlns:a16="http://schemas.microsoft.com/office/drawing/2014/main" val="18160416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SAWS Upcoming Activities</a:t>
                      </a:r>
                    </a:p>
                  </a:txBody>
                  <a:tcPr/>
                </a:tc>
                <a:tc>
                  <a:txBody>
                    <a:bodyPr/>
                    <a:lstStyle/>
                    <a:p>
                      <a:pPr algn="r"/>
                      <a:r>
                        <a:rPr lang="en-US" sz="1600" dirty="0"/>
                        <a:t>49</a:t>
                      </a:r>
                    </a:p>
                  </a:txBody>
                  <a:tcPr/>
                </a:tc>
                <a:extLst>
                  <a:ext uri="{0D108BD9-81ED-4DB2-BD59-A6C34878D82A}">
                    <a16:rowId xmlns:a16="http://schemas.microsoft.com/office/drawing/2014/main" val="3636198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M&amp;O Application and Operations Update Continued</a:t>
                      </a:r>
                    </a:p>
                  </a:txBody>
                  <a:tcPr/>
                </a:tc>
                <a:tc>
                  <a:txBody>
                    <a:bodyPr/>
                    <a:lstStyle/>
                    <a:p>
                      <a:pPr algn="r"/>
                      <a:r>
                        <a:rPr lang="en-US" sz="1600" dirty="0"/>
                        <a:t>50-55</a:t>
                      </a:r>
                    </a:p>
                  </a:txBody>
                  <a:tcPr/>
                </a:tc>
                <a:extLst>
                  <a:ext uri="{0D108BD9-81ED-4DB2-BD59-A6C34878D82A}">
                    <a16:rowId xmlns:a16="http://schemas.microsoft.com/office/drawing/2014/main" val="3839702348"/>
                  </a:ext>
                </a:extLst>
              </a:tr>
            </a:tbl>
          </a:graphicData>
        </a:graphic>
      </p:graphicFrame>
      <p:sp>
        <p:nvSpPr>
          <p:cNvPr id="3" name="Slide Number Placeholder 2">
            <a:extLst>
              <a:ext uri="{FF2B5EF4-FFF2-40B4-BE49-F238E27FC236}">
                <a16:creationId xmlns:a16="http://schemas.microsoft.com/office/drawing/2014/main" id="{9ED9D1AA-00BC-4258-A578-2355A13A6CE6}"/>
              </a:ext>
            </a:extLst>
          </p:cNvPr>
          <p:cNvSpPr>
            <a:spLocks noGrp="1"/>
          </p:cNvSpPr>
          <p:nvPr>
            <p:ph type="sldNum" sz="quarter" idx="12"/>
          </p:nvPr>
        </p:nvSpPr>
        <p:spPr/>
        <p:txBody>
          <a:bodyPr/>
          <a:lstStyle/>
          <a:p>
            <a:fld id="{E675FF42-0E22-44DC-8DFB-F90201735E2E}" type="slidenum">
              <a:rPr lang="en-US" altLang="en-US" smtClean="0"/>
              <a:pPr/>
              <a:t>2</a:t>
            </a:fld>
            <a:endParaRPr lang="en-US" altLang="en-US" dirty="0"/>
          </a:p>
        </p:txBody>
      </p:sp>
    </p:spTree>
    <p:extLst>
      <p:ext uri="{BB962C8B-B14F-4D97-AF65-F5344CB8AC3E}">
        <p14:creationId xmlns:p14="http://schemas.microsoft.com/office/powerpoint/2010/main" val="3190566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24CBC-AA3A-496E-B6F3-C4E69D59D553}"/>
              </a:ext>
            </a:extLst>
          </p:cNvPr>
          <p:cNvSpPr>
            <a:spLocks noGrp="1"/>
          </p:cNvSpPr>
          <p:nvPr>
            <p:ph type="title"/>
          </p:nvPr>
        </p:nvSpPr>
        <p:spPr>
          <a:xfrm>
            <a:off x="237025" y="1600200"/>
            <a:ext cx="5719680" cy="891471"/>
          </a:xfrm>
        </p:spPr>
        <p:txBody>
          <a:bodyPr/>
          <a:lstStyle/>
          <a:p>
            <a:r>
              <a:rPr lang="en-US" sz="2800" dirty="0">
                <a:solidFill>
                  <a:schemeClr val="tx1"/>
                </a:solidFill>
              </a:rPr>
              <a:t>Why Cloud?  What if Walmart had elastic parking lots? </a:t>
            </a:r>
          </a:p>
        </p:txBody>
      </p:sp>
      <p:sp>
        <p:nvSpPr>
          <p:cNvPr id="2" name="Rectangle 1">
            <a:extLst>
              <a:ext uri="{FF2B5EF4-FFF2-40B4-BE49-F238E27FC236}">
                <a16:creationId xmlns:a16="http://schemas.microsoft.com/office/drawing/2014/main" id="{D933E1AC-CD22-45CD-8F9D-DE8132098668}"/>
              </a:ext>
            </a:extLst>
          </p:cNvPr>
          <p:cNvSpPr/>
          <p:nvPr/>
        </p:nvSpPr>
        <p:spPr>
          <a:xfrm>
            <a:off x="353633" y="2699498"/>
            <a:ext cx="3740204" cy="197671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Typical Walmart Parking Lot Footprint</a:t>
            </a:r>
          </a:p>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750,000 sf </a:t>
            </a:r>
          </a:p>
        </p:txBody>
      </p:sp>
      <p:sp>
        <p:nvSpPr>
          <p:cNvPr id="90" name="Rectangle 89">
            <a:extLst>
              <a:ext uri="{FF2B5EF4-FFF2-40B4-BE49-F238E27FC236}">
                <a16:creationId xmlns:a16="http://schemas.microsoft.com/office/drawing/2014/main" id="{CD762BD6-6528-42A2-B4D0-1AE2BE904498}"/>
              </a:ext>
            </a:extLst>
          </p:cNvPr>
          <p:cNvSpPr/>
          <p:nvPr/>
        </p:nvSpPr>
        <p:spPr>
          <a:xfrm>
            <a:off x="1482706" y="2791276"/>
            <a:ext cx="1482058" cy="7472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mn-cs"/>
              </a:rPr>
              <a:t>Typical Walmart Retail Footprint </a:t>
            </a:r>
          </a:p>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mn-cs"/>
              </a:rPr>
              <a:t>250,000 sf</a:t>
            </a:r>
          </a:p>
        </p:txBody>
      </p:sp>
      <p:sp>
        <p:nvSpPr>
          <p:cNvPr id="92" name="Rectangle 91">
            <a:extLst>
              <a:ext uri="{FF2B5EF4-FFF2-40B4-BE49-F238E27FC236}">
                <a16:creationId xmlns:a16="http://schemas.microsoft.com/office/drawing/2014/main" id="{5209B60E-8042-4579-8BC2-FA3CE668A679}"/>
              </a:ext>
            </a:extLst>
          </p:cNvPr>
          <p:cNvSpPr/>
          <p:nvPr/>
        </p:nvSpPr>
        <p:spPr>
          <a:xfrm>
            <a:off x="5956705" y="2856113"/>
            <a:ext cx="1482058" cy="7472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Arrow: Right 3">
            <a:extLst>
              <a:ext uri="{FF2B5EF4-FFF2-40B4-BE49-F238E27FC236}">
                <a16:creationId xmlns:a16="http://schemas.microsoft.com/office/drawing/2014/main" id="{0DBCF546-9C40-4CF9-B3DA-6FE4C7D33804}"/>
              </a:ext>
            </a:extLst>
          </p:cNvPr>
          <p:cNvSpPr/>
          <p:nvPr/>
        </p:nvSpPr>
        <p:spPr>
          <a:xfrm>
            <a:off x="4296188" y="3502265"/>
            <a:ext cx="466805" cy="282389"/>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2494E5B8-5FDE-44FE-9AD4-DDCDFCEEE5E8}"/>
              </a:ext>
            </a:extLst>
          </p:cNvPr>
          <p:cNvSpPr/>
          <p:nvPr/>
        </p:nvSpPr>
        <p:spPr>
          <a:xfrm>
            <a:off x="5431715" y="3643460"/>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CEED9B2E-BB8D-4B2B-A8B5-1083AA62AFD6}"/>
              </a:ext>
            </a:extLst>
          </p:cNvPr>
          <p:cNvSpPr/>
          <p:nvPr/>
        </p:nvSpPr>
        <p:spPr>
          <a:xfrm>
            <a:off x="5431715" y="3890096"/>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B87970B1-3174-4E85-BC35-D20A4FCF2682}"/>
              </a:ext>
            </a:extLst>
          </p:cNvPr>
          <p:cNvSpPr/>
          <p:nvPr/>
        </p:nvSpPr>
        <p:spPr>
          <a:xfrm>
            <a:off x="5431714" y="414302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E07A5836-FDBD-4C97-AD70-E3D04CAB6B2A}"/>
              </a:ext>
            </a:extLst>
          </p:cNvPr>
          <p:cNvSpPr/>
          <p:nvPr/>
        </p:nvSpPr>
        <p:spPr>
          <a:xfrm>
            <a:off x="5431714" y="43885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EB038490-8C61-4A2F-8CD9-ED453BD240A8}"/>
              </a:ext>
            </a:extLst>
          </p:cNvPr>
          <p:cNvSpPr/>
          <p:nvPr/>
        </p:nvSpPr>
        <p:spPr>
          <a:xfrm>
            <a:off x="5947401" y="3643460"/>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14A77B5B-A775-40CF-90DC-1900E11112AD}"/>
              </a:ext>
            </a:extLst>
          </p:cNvPr>
          <p:cNvSpPr/>
          <p:nvPr/>
        </p:nvSpPr>
        <p:spPr>
          <a:xfrm>
            <a:off x="5947400" y="3890096"/>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A92AF04C-D08B-4481-9A2B-658C3340E26F}"/>
              </a:ext>
            </a:extLst>
          </p:cNvPr>
          <p:cNvSpPr/>
          <p:nvPr/>
        </p:nvSpPr>
        <p:spPr>
          <a:xfrm>
            <a:off x="5947400" y="414302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811DFCBC-1D3A-4049-86E6-A2FE85D66ECC}"/>
              </a:ext>
            </a:extLst>
          </p:cNvPr>
          <p:cNvSpPr/>
          <p:nvPr/>
        </p:nvSpPr>
        <p:spPr>
          <a:xfrm>
            <a:off x="5947400" y="43885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8D4D2278-5E5A-423A-88A3-914F890AF17E}"/>
              </a:ext>
            </a:extLst>
          </p:cNvPr>
          <p:cNvSpPr/>
          <p:nvPr/>
        </p:nvSpPr>
        <p:spPr>
          <a:xfrm>
            <a:off x="6463086" y="3637696"/>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65BB4D00-C0A7-4477-A220-60E4298621CE}"/>
              </a:ext>
            </a:extLst>
          </p:cNvPr>
          <p:cNvSpPr/>
          <p:nvPr/>
        </p:nvSpPr>
        <p:spPr>
          <a:xfrm>
            <a:off x="6463086" y="3896499"/>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E48CBE21-2139-4FD7-9E65-E78BB8B79749}"/>
              </a:ext>
            </a:extLst>
          </p:cNvPr>
          <p:cNvSpPr/>
          <p:nvPr/>
        </p:nvSpPr>
        <p:spPr>
          <a:xfrm>
            <a:off x="6463086" y="4143029"/>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411FAF67-EF2E-4170-9E38-191641B2FDEA}"/>
              </a:ext>
            </a:extLst>
          </p:cNvPr>
          <p:cNvSpPr/>
          <p:nvPr/>
        </p:nvSpPr>
        <p:spPr>
          <a:xfrm>
            <a:off x="6463086" y="43885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7592EC38-6B7C-469F-B6D6-98ADF65223BE}"/>
              </a:ext>
            </a:extLst>
          </p:cNvPr>
          <p:cNvSpPr/>
          <p:nvPr/>
        </p:nvSpPr>
        <p:spPr>
          <a:xfrm>
            <a:off x="6978770" y="3637696"/>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AFB06688-A7F2-45E0-8DA1-FFB808A11D9B}"/>
              </a:ext>
            </a:extLst>
          </p:cNvPr>
          <p:cNvSpPr/>
          <p:nvPr/>
        </p:nvSpPr>
        <p:spPr>
          <a:xfrm>
            <a:off x="6978770" y="3896499"/>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1660F25F-A078-44B4-877E-54F1757A257C}"/>
              </a:ext>
            </a:extLst>
          </p:cNvPr>
          <p:cNvSpPr/>
          <p:nvPr/>
        </p:nvSpPr>
        <p:spPr>
          <a:xfrm>
            <a:off x="6978770" y="414302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082E461A-A015-43BB-8D19-CB9764FEE779}"/>
              </a:ext>
            </a:extLst>
          </p:cNvPr>
          <p:cNvSpPr/>
          <p:nvPr/>
        </p:nvSpPr>
        <p:spPr>
          <a:xfrm>
            <a:off x="6978770" y="43885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889E61F2-DCAD-483B-8018-F12E753A2619}"/>
              </a:ext>
            </a:extLst>
          </p:cNvPr>
          <p:cNvSpPr/>
          <p:nvPr/>
        </p:nvSpPr>
        <p:spPr>
          <a:xfrm>
            <a:off x="7494453" y="2892557"/>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A7D7E3C5-5E38-41CF-9B1F-DAE05EF692F2}"/>
              </a:ext>
            </a:extLst>
          </p:cNvPr>
          <p:cNvSpPr/>
          <p:nvPr/>
        </p:nvSpPr>
        <p:spPr>
          <a:xfrm>
            <a:off x="7494452" y="3139193"/>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F37586FB-D987-4FB5-92D4-2556673DAF16}"/>
              </a:ext>
            </a:extLst>
          </p:cNvPr>
          <p:cNvSpPr/>
          <p:nvPr/>
        </p:nvSpPr>
        <p:spPr>
          <a:xfrm>
            <a:off x="7494452" y="3392126"/>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4" name="Rectangle 143">
            <a:extLst>
              <a:ext uri="{FF2B5EF4-FFF2-40B4-BE49-F238E27FC236}">
                <a16:creationId xmlns:a16="http://schemas.microsoft.com/office/drawing/2014/main" id="{73051A58-B776-438A-97C5-23AF52E121F6}"/>
              </a:ext>
            </a:extLst>
          </p:cNvPr>
          <p:cNvSpPr/>
          <p:nvPr/>
        </p:nvSpPr>
        <p:spPr>
          <a:xfrm>
            <a:off x="7494452" y="3637696"/>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5" name="Rectangle 144">
            <a:extLst>
              <a:ext uri="{FF2B5EF4-FFF2-40B4-BE49-F238E27FC236}">
                <a16:creationId xmlns:a16="http://schemas.microsoft.com/office/drawing/2014/main" id="{AE860F97-95DB-49F8-B9E7-A09E00A75F27}"/>
              </a:ext>
            </a:extLst>
          </p:cNvPr>
          <p:cNvSpPr/>
          <p:nvPr/>
        </p:nvSpPr>
        <p:spPr>
          <a:xfrm>
            <a:off x="7494452" y="38964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6" name="Rectangle 145">
            <a:extLst>
              <a:ext uri="{FF2B5EF4-FFF2-40B4-BE49-F238E27FC236}">
                <a16:creationId xmlns:a16="http://schemas.microsoft.com/office/drawing/2014/main" id="{A8D0F3B3-EE08-4E1D-A2F9-A22F613BB850}"/>
              </a:ext>
            </a:extLst>
          </p:cNvPr>
          <p:cNvSpPr/>
          <p:nvPr/>
        </p:nvSpPr>
        <p:spPr>
          <a:xfrm>
            <a:off x="7494452" y="414302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7" name="Rectangle 146">
            <a:extLst>
              <a:ext uri="{FF2B5EF4-FFF2-40B4-BE49-F238E27FC236}">
                <a16:creationId xmlns:a16="http://schemas.microsoft.com/office/drawing/2014/main" id="{2F4CCE2E-F275-4BC0-9F19-CD3DD2C8E12B}"/>
              </a:ext>
            </a:extLst>
          </p:cNvPr>
          <p:cNvSpPr/>
          <p:nvPr/>
        </p:nvSpPr>
        <p:spPr>
          <a:xfrm>
            <a:off x="7494452" y="43885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Rectangle 147">
            <a:extLst>
              <a:ext uri="{FF2B5EF4-FFF2-40B4-BE49-F238E27FC236}">
                <a16:creationId xmlns:a16="http://schemas.microsoft.com/office/drawing/2014/main" id="{843259E4-6E50-4B03-BBFB-9C761E08FD85}"/>
              </a:ext>
            </a:extLst>
          </p:cNvPr>
          <p:cNvSpPr/>
          <p:nvPr/>
        </p:nvSpPr>
        <p:spPr>
          <a:xfrm>
            <a:off x="8010135" y="2892557"/>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9" name="Rectangle 148">
            <a:extLst>
              <a:ext uri="{FF2B5EF4-FFF2-40B4-BE49-F238E27FC236}">
                <a16:creationId xmlns:a16="http://schemas.microsoft.com/office/drawing/2014/main" id="{3E108E95-A062-471C-8E3B-8C8434BB51BC}"/>
              </a:ext>
            </a:extLst>
          </p:cNvPr>
          <p:cNvSpPr/>
          <p:nvPr/>
        </p:nvSpPr>
        <p:spPr>
          <a:xfrm>
            <a:off x="8010134" y="3139193"/>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0" name="Rectangle 149">
            <a:extLst>
              <a:ext uri="{FF2B5EF4-FFF2-40B4-BE49-F238E27FC236}">
                <a16:creationId xmlns:a16="http://schemas.microsoft.com/office/drawing/2014/main" id="{DE6DDAE3-916F-44DE-BF7D-A380EA622DE0}"/>
              </a:ext>
            </a:extLst>
          </p:cNvPr>
          <p:cNvSpPr/>
          <p:nvPr/>
        </p:nvSpPr>
        <p:spPr>
          <a:xfrm>
            <a:off x="8010134" y="3392126"/>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2245B33D-44E2-4CC8-B242-9E7F33FFF018}"/>
              </a:ext>
            </a:extLst>
          </p:cNvPr>
          <p:cNvSpPr/>
          <p:nvPr/>
        </p:nvSpPr>
        <p:spPr>
          <a:xfrm>
            <a:off x="8010134" y="3637696"/>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7F62131D-F8E6-4AB6-AC04-5E177F16EA56}"/>
              </a:ext>
            </a:extLst>
          </p:cNvPr>
          <p:cNvSpPr/>
          <p:nvPr/>
        </p:nvSpPr>
        <p:spPr>
          <a:xfrm>
            <a:off x="8010134" y="38964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B9457A8D-FF75-418D-A578-84F32AD90B0D}"/>
              </a:ext>
            </a:extLst>
          </p:cNvPr>
          <p:cNvSpPr/>
          <p:nvPr/>
        </p:nvSpPr>
        <p:spPr>
          <a:xfrm>
            <a:off x="8010134" y="414302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4" name="Rectangle 153">
            <a:extLst>
              <a:ext uri="{FF2B5EF4-FFF2-40B4-BE49-F238E27FC236}">
                <a16:creationId xmlns:a16="http://schemas.microsoft.com/office/drawing/2014/main" id="{B1D03BDD-900B-4F84-9F42-CFC35575334C}"/>
              </a:ext>
            </a:extLst>
          </p:cNvPr>
          <p:cNvSpPr/>
          <p:nvPr/>
        </p:nvSpPr>
        <p:spPr>
          <a:xfrm>
            <a:off x="8010134" y="43885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5" name="Rectangle 154">
            <a:extLst>
              <a:ext uri="{FF2B5EF4-FFF2-40B4-BE49-F238E27FC236}">
                <a16:creationId xmlns:a16="http://schemas.microsoft.com/office/drawing/2014/main" id="{2E154623-2631-46AF-9AF4-A7E07DD0921D}"/>
              </a:ext>
            </a:extLst>
          </p:cNvPr>
          <p:cNvSpPr/>
          <p:nvPr/>
        </p:nvSpPr>
        <p:spPr>
          <a:xfrm>
            <a:off x="694225" y="4800600"/>
            <a:ext cx="7964501" cy="1595309"/>
          </a:xfrm>
          <a:prstGeom prst="rect">
            <a:avLst/>
          </a:prstGeom>
        </p:spPr>
        <p:txBody>
          <a:bodyPr wrap="square">
            <a:spAutoFit/>
          </a:bodyPr>
          <a:lstStyle/>
          <a:p>
            <a:pPr marL="125016" marR="0" lvl="1" indent="-125016" algn="l" defTabSz="685800" rtl="0" eaLnBrk="1" fontAlgn="auto" latinLnBrk="0" hangingPunct="1">
              <a:lnSpc>
                <a:spcPct val="90000"/>
              </a:lnSpc>
              <a:spcBef>
                <a:spcPts val="450"/>
              </a:spcBef>
              <a:spcAft>
                <a:spcPts val="0"/>
              </a:spcAft>
              <a:buClr>
                <a:srgbClr val="004DF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11K stores, 27 countries </a:t>
            </a:r>
          </a:p>
          <a:p>
            <a:pPr marL="125016" marR="0" lvl="1" indent="-125016" algn="l" defTabSz="685800" rtl="0" eaLnBrk="1" fontAlgn="auto" latinLnBrk="0" hangingPunct="1">
              <a:lnSpc>
                <a:spcPct val="90000"/>
              </a:lnSpc>
              <a:spcBef>
                <a:spcPts val="450"/>
              </a:spcBef>
              <a:spcAft>
                <a:spcPts val="0"/>
              </a:spcAft>
              <a:buClr>
                <a:srgbClr val="004DF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billion in real estate square footage ($250B replacement value)</a:t>
            </a:r>
          </a:p>
          <a:p>
            <a:pPr marL="125016" marR="0" lvl="1" indent="-125016" algn="l" defTabSz="685800" rtl="0" eaLnBrk="1" fontAlgn="auto" latinLnBrk="0" hangingPunct="1">
              <a:lnSpc>
                <a:spcPct val="90000"/>
              </a:lnSpc>
              <a:spcBef>
                <a:spcPts val="450"/>
              </a:spcBef>
              <a:spcAft>
                <a:spcPts val="0"/>
              </a:spcAft>
              <a:buClr>
                <a:srgbClr val="004DF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Retail footprint = 1.5x Manhattan, Parking lot footprint = Tampa Florida</a:t>
            </a:r>
          </a:p>
          <a:p>
            <a:pPr marL="125016" marR="0" lvl="1" indent="-125016" algn="l" defTabSz="685800" rtl="0" eaLnBrk="1" fontAlgn="auto" latinLnBrk="0" hangingPunct="1">
              <a:lnSpc>
                <a:spcPct val="90000"/>
              </a:lnSpc>
              <a:spcBef>
                <a:spcPts val="450"/>
              </a:spcBef>
              <a:spcAft>
                <a:spcPts val="0"/>
              </a:spcAft>
              <a:buClr>
                <a:srgbClr val="004DF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10K car visits per day, per Superstore </a:t>
            </a:r>
          </a:p>
          <a:p>
            <a:pPr marL="125016" marR="0" lvl="1" indent="-125016" algn="l" defTabSz="685800" rtl="0" eaLnBrk="1" fontAlgn="auto" latinLnBrk="0" hangingPunct="1">
              <a:lnSpc>
                <a:spcPct val="90000"/>
              </a:lnSpc>
              <a:spcBef>
                <a:spcPts val="450"/>
              </a:spcBef>
              <a:spcAft>
                <a:spcPts val="0"/>
              </a:spcAft>
              <a:buClr>
                <a:srgbClr val="004DF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Peak Traffic:  Black Friday, Weeks Before/After Xmas</a:t>
            </a:r>
          </a:p>
        </p:txBody>
      </p:sp>
      <p:sp>
        <p:nvSpPr>
          <p:cNvPr id="156" name="Rectangle 155">
            <a:extLst>
              <a:ext uri="{FF2B5EF4-FFF2-40B4-BE49-F238E27FC236}">
                <a16:creationId xmlns:a16="http://schemas.microsoft.com/office/drawing/2014/main" id="{6B57704D-22D5-4C42-A853-0B4C986929A8}"/>
              </a:ext>
            </a:extLst>
          </p:cNvPr>
          <p:cNvSpPr/>
          <p:nvPr/>
        </p:nvSpPr>
        <p:spPr>
          <a:xfrm>
            <a:off x="5424775" y="3378637"/>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7" name="Rectangle 156">
            <a:extLst>
              <a:ext uri="{FF2B5EF4-FFF2-40B4-BE49-F238E27FC236}">
                <a16:creationId xmlns:a16="http://schemas.microsoft.com/office/drawing/2014/main" id="{E39EA7AC-4B4C-487C-B01B-03B9182161E3}"/>
              </a:ext>
            </a:extLst>
          </p:cNvPr>
          <p:cNvSpPr/>
          <p:nvPr/>
        </p:nvSpPr>
        <p:spPr>
          <a:xfrm>
            <a:off x="5431715" y="2873475"/>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8" name="Rectangle 157">
            <a:extLst>
              <a:ext uri="{FF2B5EF4-FFF2-40B4-BE49-F238E27FC236}">
                <a16:creationId xmlns:a16="http://schemas.microsoft.com/office/drawing/2014/main" id="{9837328B-91F5-4901-A5A5-90AD093A5B19}"/>
              </a:ext>
            </a:extLst>
          </p:cNvPr>
          <p:cNvSpPr/>
          <p:nvPr/>
        </p:nvSpPr>
        <p:spPr>
          <a:xfrm>
            <a:off x="5431714" y="3120111"/>
            <a:ext cx="469298" cy="1786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59" name="Rectangle 158">
            <a:extLst>
              <a:ext uri="{FF2B5EF4-FFF2-40B4-BE49-F238E27FC236}">
                <a16:creationId xmlns:a16="http://schemas.microsoft.com/office/drawing/2014/main" id="{BEAF9880-F8E6-47D7-BCFC-0BBAAC95E95C}"/>
              </a:ext>
            </a:extLst>
          </p:cNvPr>
          <p:cNvSpPr/>
          <p:nvPr/>
        </p:nvSpPr>
        <p:spPr>
          <a:xfrm>
            <a:off x="4899785" y="2872227"/>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60" name="Rectangle 159">
            <a:extLst>
              <a:ext uri="{FF2B5EF4-FFF2-40B4-BE49-F238E27FC236}">
                <a16:creationId xmlns:a16="http://schemas.microsoft.com/office/drawing/2014/main" id="{7321C696-FEFB-4AC9-91F5-CB8E69C20F18}"/>
              </a:ext>
            </a:extLst>
          </p:cNvPr>
          <p:cNvSpPr/>
          <p:nvPr/>
        </p:nvSpPr>
        <p:spPr>
          <a:xfrm>
            <a:off x="4899784" y="3118863"/>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61" name="Rectangle 160">
            <a:extLst>
              <a:ext uri="{FF2B5EF4-FFF2-40B4-BE49-F238E27FC236}">
                <a16:creationId xmlns:a16="http://schemas.microsoft.com/office/drawing/2014/main" id="{13CA52D7-1D9D-4D3A-8402-D14525693E4F}"/>
              </a:ext>
            </a:extLst>
          </p:cNvPr>
          <p:cNvSpPr/>
          <p:nvPr/>
        </p:nvSpPr>
        <p:spPr>
          <a:xfrm>
            <a:off x="4899783" y="3371796"/>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62" name="Rectangle 161">
            <a:extLst>
              <a:ext uri="{FF2B5EF4-FFF2-40B4-BE49-F238E27FC236}">
                <a16:creationId xmlns:a16="http://schemas.microsoft.com/office/drawing/2014/main" id="{6E6C0BD5-EA71-4FA2-93C5-B7CA7F312DD6}"/>
              </a:ext>
            </a:extLst>
          </p:cNvPr>
          <p:cNvSpPr/>
          <p:nvPr/>
        </p:nvSpPr>
        <p:spPr>
          <a:xfrm>
            <a:off x="4899783" y="3617366"/>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63" name="Rectangle 162">
            <a:extLst>
              <a:ext uri="{FF2B5EF4-FFF2-40B4-BE49-F238E27FC236}">
                <a16:creationId xmlns:a16="http://schemas.microsoft.com/office/drawing/2014/main" id="{68E0DC1B-339F-47E9-AE9B-82233912929A}"/>
              </a:ext>
            </a:extLst>
          </p:cNvPr>
          <p:cNvSpPr/>
          <p:nvPr/>
        </p:nvSpPr>
        <p:spPr>
          <a:xfrm>
            <a:off x="4899783" y="387616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64" name="Rectangle 163">
            <a:extLst>
              <a:ext uri="{FF2B5EF4-FFF2-40B4-BE49-F238E27FC236}">
                <a16:creationId xmlns:a16="http://schemas.microsoft.com/office/drawing/2014/main" id="{F8D6854E-C789-4AC4-A38B-B35D049A9FC3}"/>
              </a:ext>
            </a:extLst>
          </p:cNvPr>
          <p:cNvSpPr/>
          <p:nvPr/>
        </p:nvSpPr>
        <p:spPr>
          <a:xfrm>
            <a:off x="4899783" y="412269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65" name="Rectangle 164">
            <a:extLst>
              <a:ext uri="{FF2B5EF4-FFF2-40B4-BE49-F238E27FC236}">
                <a16:creationId xmlns:a16="http://schemas.microsoft.com/office/drawing/2014/main" id="{CBF15C64-1197-4F56-8BED-46A98B637A67}"/>
              </a:ext>
            </a:extLst>
          </p:cNvPr>
          <p:cNvSpPr/>
          <p:nvPr/>
        </p:nvSpPr>
        <p:spPr>
          <a:xfrm>
            <a:off x="4899783" y="4368269"/>
            <a:ext cx="469298" cy="17865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2766C51-37A5-4B3A-8DD4-CE2EBB4560C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58541-60C9-42A2-8392-FF12533A6B7A}"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 name="Title 1">
            <a:extLst>
              <a:ext uri="{FF2B5EF4-FFF2-40B4-BE49-F238E27FC236}">
                <a16:creationId xmlns:a16="http://schemas.microsoft.com/office/drawing/2014/main" id="{2DCD36CB-2F88-4953-9700-520491AD4E2C}"/>
              </a:ext>
            </a:extLst>
          </p:cNvPr>
          <p:cNvSpPr txBox="1">
            <a:spLocks/>
          </p:cNvSpPr>
          <p:nvPr/>
        </p:nvSpPr>
        <p:spPr bwMode="auto">
          <a:xfrm>
            <a:off x="228600" y="426720"/>
            <a:ext cx="769620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lvl="0">
              <a:buClrTx/>
              <a:buSzTx/>
              <a:buNone/>
              <a:defRPr/>
            </a:pPr>
            <a:r>
              <a:rPr lang="en-US" sz="3200" kern="0" dirty="0">
                <a:solidFill>
                  <a:srgbClr val="000099"/>
                </a:solidFill>
              </a:rPr>
              <a:t>LRS Replica to the AWS Cloud</a:t>
            </a:r>
            <a:br>
              <a:rPr lang="en-US" sz="3200" kern="0" dirty="0">
                <a:solidFill>
                  <a:srgbClr val="000099"/>
                </a:solidFill>
              </a:rPr>
            </a:br>
            <a:r>
              <a:rPr lang="en-US" sz="3200" kern="0" dirty="0">
                <a:solidFill>
                  <a:srgbClr val="000099"/>
                </a:solidFill>
              </a:rPr>
              <a:t>Proof of Concept</a:t>
            </a:r>
            <a:endParaRPr kumimoji="0" lang="en-US" sz="3600" b="1" i="0" u="none" strike="noStrike" kern="0" cap="none" spc="0" normalizeH="0" baseline="0" noProof="0" dirty="0">
              <a:ln>
                <a:noFill/>
              </a:ln>
              <a:solidFill>
                <a:srgbClr val="000099"/>
              </a:solidFill>
              <a:effectLst/>
              <a:uLnTx/>
              <a:uFillTx/>
              <a:latin typeface="Arial"/>
              <a:ea typeface="+mj-ea"/>
              <a:cs typeface="+mj-cs"/>
            </a:endParaRPr>
          </a:p>
        </p:txBody>
      </p:sp>
    </p:spTree>
    <p:extLst>
      <p:ext uri="{BB962C8B-B14F-4D97-AF65-F5344CB8AC3E}">
        <p14:creationId xmlns:p14="http://schemas.microsoft.com/office/powerpoint/2010/main" val="426513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24CBC-AA3A-496E-B6F3-C4E69D59D553}"/>
              </a:ext>
            </a:extLst>
          </p:cNvPr>
          <p:cNvSpPr>
            <a:spLocks noGrp="1"/>
          </p:cNvSpPr>
          <p:nvPr>
            <p:ph type="title"/>
          </p:nvPr>
        </p:nvSpPr>
        <p:spPr>
          <a:xfrm>
            <a:off x="213993" y="1332103"/>
            <a:ext cx="4662807" cy="975064"/>
          </a:xfrm>
        </p:spPr>
        <p:txBody>
          <a:bodyPr/>
          <a:lstStyle/>
          <a:p>
            <a:r>
              <a:rPr lang="en-US" sz="2400" dirty="0">
                <a:solidFill>
                  <a:schemeClr val="tx1"/>
                </a:solidFill>
              </a:rPr>
              <a:t>Why Cloud?  Pay for usage…</a:t>
            </a:r>
            <a:br>
              <a:rPr lang="en-US" sz="2400" dirty="0">
                <a:solidFill>
                  <a:schemeClr val="tx1"/>
                </a:solidFill>
              </a:rPr>
            </a:br>
            <a:r>
              <a:rPr lang="en-US" sz="2400" dirty="0">
                <a:solidFill>
                  <a:schemeClr val="tx1"/>
                </a:solidFill>
              </a:rPr>
              <a:t>not what you think you need</a:t>
            </a:r>
          </a:p>
        </p:txBody>
      </p:sp>
      <p:graphicFrame>
        <p:nvGraphicFramePr>
          <p:cNvPr id="92" name="Content Placeholder 5">
            <a:extLst>
              <a:ext uri="{FF2B5EF4-FFF2-40B4-BE49-F238E27FC236}">
                <a16:creationId xmlns:a16="http://schemas.microsoft.com/office/drawing/2014/main" id="{2E224E7E-76AC-4BAF-BF6A-88C398DDC9B9}"/>
              </a:ext>
            </a:extLst>
          </p:cNvPr>
          <p:cNvGraphicFramePr>
            <a:graphicFrameLocks/>
          </p:cNvGraphicFramePr>
          <p:nvPr>
            <p:extLst/>
          </p:nvPr>
        </p:nvGraphicFramePr>
        <p:xfrm>
          <a:off x="383280" y="2790707"/>
          <a:ext cx="3666067" cy="3191264"/>
        </p:xfrm>
        <a:graphic>
          <a:graphicData uri="http://schemas.openxmlformats.org/drawingml/2006/table">
            <a:tbl>
              <a:tblPr firstRow="1" firstCol="1" bandRow="1"/>
              <a:tblGrid>
                <a:gridCol w="831277">
                  <a:extLst>
                    <a:ext uri="{9D8B030D-6E8A-4147-A177-3AD203B41FA5}">
                      <a16:colId xmlns:a16="http://schemas.microsoft.com/office/drawing/2014/main" val="20000"/>
                    </a:ext>
                  </a:extLst>
                </a:gridCol>
                <a:gridCol w="1422181">
                  <a:extLst>
                    <a:ext uri="{9D8B030D-6E8A-4147-A177-3AD203B41FA5}">
                      <a16:colId xmlns:a16="http://schemas.microsoft.com/office/drawing/2014/main" val="20001"/>
                    </a:ext>
                  </a:extLst>
                </a:gridCol>
                <a:gridCol w="1412609">
                  <a:extLst>
                    <a:ext uri="{9D8B030D-6E8A-4147-A177-3AD203B41FA5}">
                      <a16:colId xmlns:a16="http://schemas.microsoft.com/office/drawing/2014/main" val="20003"/>
                    </a:ext>
                  </a:extLst>
                </a:gridCol>
              </a:tblGrid>
              <a:tr h="214374">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Scalability</a:t>
                      </a:r>
                    </a:p>
                  </a:txBody>
                  <a:tcPr marL="68596" marR="68596" marT="34298" marB="34298" anchor="ctr">
                    <a:lnL w="12700" cmpd="sng">
                      <a:solidFill>
                        <a:srgbClr val="FF0000"/>
                      </a:solidFill>
                    </a:lnL>
                    <a:lnR>
                      <a:noFill/>
                    </a:lnR>
                    <a:lnT w="12700" cap="flat" cmpd="sng" algn="ctr">
                      <a:solidFill>
                        <a:srgbClr val="FF0000"/>
                      </a:solidFill>
                      <a:prstDash val="solid"/>
                      <a:round/>
                      <a:headEnd type="none" w="med" len="med"/>
                      <a:tailEnd type="none" w="med" len="med"/>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Low</a:t>
                      </a:r>
                    </a:p>
                  </a:txBody>
                  <a:tcPr marL="68596" marR="68596" marT="34298" marB="34298" anchor="ctr">
                    <a:lnL>
                      <a:noFill/>
                    </a:lnL>
                    <a:lnR>
                      <a:noFill/>
                    </a:lnR>
                    <a:lnT w="12700" cap="flat" cmpd="sng" algn="ctr">
                      <a:solidFill>
                        <a:srgbClr val="FF0000"/>
                      </a:solidFill>
                      <a:prstDash val="solid"/>
                      <a:round/>
                      <a:headEnd type="none" w="med" len="med"/>
                      <a:tailEnd type="none" w="med" len="med"/>
                    </a:lnT>
                    <a:lnB w="12700" cmpd="sng">
                      <a:solidFill>
                        <a:srgbClr val="FF0000"/>
                      </a:solidFill>
                    </a:lnB>
                    <a:lnTlToBr w="12700" cmpd="sng">
                      <a:noFill/>
                      <a:prstDash val="solid"/>
                    </a:lnTlToBr>
                    <a:lnBlToTr w="12700" cmpd="sng">
                      <a:noFill/>
                      <a:prstDash val="solid"/>
                    </a:lnBlToTr>
                    <a:solidFill>
                      <a:srgbClr val="FF0000">
                        <a:tint val="2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Nearly infinite</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1"/>
                  </a:ext>
                </a:extLst>
              </a:tr>
              <a:tr h="214374">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Elasticity</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Low</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ysClr val="window" lastClr="FFFFF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High</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14374">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Unit costs</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b="1">
                          <a:solidFill>
                            <a:srgbClr val="FF0000"/>
                          </a:solidFill>
                        </a:rPr>
                        <a:t>High</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rgbClr val="FF0000">
                        <a:tint val="2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b="1">
                          <a:solidFill>
                            <a:srgbClr val="FF0000"/>
                          </a:solidFill>
                        </a:rPr>
                        <a:t>Low</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3"/>
                  </a:ext>
                </a:extLst>
              </a:tr>
              <a:tr h="265901">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Time to value</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b="1">
                          <a:solidFill>
                            <a:srgbClr val="FF0000"/>
                          </a:solidFill>
                        </a:rPr>
                        <a:t>Weeks to Months</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ysClr val="window" lastClr="FFFFF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b="1">
                          <a:solidFill>
                            <a:srgbClr val="FF0000"/>
                          </a:solidFill>
                        </a:rPr>
                        <a:t>Seconds</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214374">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Automation</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Low</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rgbClr val="FF0000">
                        <a:tint val="2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Very High</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5"/>
                  </a:ext>
                </a:extLst>
              </a:tr>
              <a:tr h="316508">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Technology Standardisation</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Low</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ysClr val="window" lastClr="FFFFF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High</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274337">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Ability</a:t>
                      </a:r>
                      <a:r>
                        <a:rPr lang="en-AU" sz="700" baseline="0"/>
                        <a:t> to customise</a:t>
                      </a:r>
                      <a:endParaRPr lang="en-AU" sz="700"/>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High</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rgbClr val="FF0000">
                        <a:tint val="2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Low</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7"/>
                  </a:ext>
                </a:extLst>
              </a:tr>
              <a:tr h="316508">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Technology currency</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Low - Costly and time consuming</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ysClr val="window" lastClr="FFFFF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High</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316508">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Easiness to configure</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Low</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rgbClr val="FF0000">
                        <a:tint val="2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High</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09"/>
                  </a:ext>
                </a:extLst>
              </a:tr>
              <a:tr h="237923">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Pricing</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b="1">
                          <a:solidFill>
                            <a:srgbClr val="FF0000"/>
                          </a:solidFill>
                        </a:rPr>
                        <a:t>Fixed</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ysClr val="window" lastClr="FFFFF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b="1">
                          <a:solidFill>
                            <a:srgbClr val="FF0000"/>
                          </a:solidFill>
                        </a:rPr>
                        <a:t>Consumption based</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r h="316508">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Contract commitment</a:t>
                      </a:r>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Years</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rgbClr val="FF0000">
                        <a:tint val="20000"/>
                      </a:srgb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Seconds to years (e.g. Reserved Instances)</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0011"/>
                  </a:ext>
                </a:extLst>
              </a:tr>
              <a:tr h="274337">
                <a:tc>
                  <a:txBody>
                    <a:bodyPr/>
                    <a:lstStyle>
                      <a:lvl1pPr marL="0" algn="l" defTabSz="914126" rtl="0" eaLnBrk="1" latinLnBrk="0" hangingPunct="1">
                        <a:defRPr sz="1799" b="1" kern="1200">
                          <a:solidFill>
                            <a:schemeClr val="dk1"/>
                          </a:solidFill>
                          <a:latin typeface="Arial"/>
                        </a:defRPr>
                      </a:lvl1pPr>
                      <a:lvl2pPr marL="457063" algn="l" defTabSz="914126" rtl="0" eaLnBrk="1" latinLnBrk="0" hangingPunct="1">
                        <a:defRPr sz="1799" b="1" kern="1200">
                          <a:solidFill>
                            <a:schemeClr val="dk1"/>
                          </a:solidFill>
                          <a:latin typeface="Arial"/>
                        </a:defRPr>
                      </a:lvl2pPr>
                      <a:lvl3pPr marL="914126" algn="l" defTabSz="914126" rtl="0" eaLnBrk="1" latinLnBrk="0" hangingPunct="1">
                        <a:defRPr sz="1799" b="1" kern="1200">
                          <a:solidFill>
                            <a:schemeClr val="dk1"/>
                          </a:solidFill>
                          <a:latin typeface="Arial"/>
                        </a:defRPr>
                      </a:lvl3pPr>
                      <a:lvl4pPr marL="1371189" algn="l" defTabSz="914126" rtl="0" eaLnBrk="1" latinLnBrk="0" hangingPunct="1">
                        <a:defRPr sz="1799" b="1" kern="1200">
                          <a:solidFill>
                            <a:schemeClr val="dk1"/>
                          </a:solidFill>
                          <a:latin typeface="Arial"/>
                        </a:defRPr>
                      </a:lvl4pPr>
                      <a:lvl5pPr marL="1828251" algn="l" defTabSz="914126" rtl="0" eaLnBrk="1" latinLnBrk="0" hangingPunct="1">
                        <a:defRPr sz="1799" b="1" kern="1200">
                          <a:solidFill>
                            <a:schemeClr val="dk1"/>
                          </a:solidFill>
                          <a:latin typeface="Arial"/>
                        </a:defRPr>
                      </a:lvl5pPr>
                      <a:lvl6pPr marL="2285314" algn="l" defTabSz="914126" rtl="0" eaLnBrk="1" latinLnBrk="0" hangingPunct="1">
                        <a:defRPr sz="1799" b="1" kern="1200">
                          <a:solidFill>
                            <a:schemeClr val="dk1"/>
                          </a:solidFill>
                          <a:latin typeface="Arial"/>
                        </a:defRPr>
                      </a:lvl6pPr>
                      <a:lvl7pPr marL="2742377" algn="l" defTabSz="914126" rtl="0" eaLnBrk="1" latinLnBrk="0" hangingPunct="1">
                        <a:defRPr sz="1799" b="1" kern="1200">
                          <a:solidFill>
                            <a:schemeClr val="dk1"/>
                          </a:solidFill>
                          <a:latin typeface="Arial"/>
                        </a:defRPr>
                      </a:lvl7pPr>
                      <a:lvl8pPr marL="3199440" algn="l" defTabSz="914126" rtl="0" eaLnBrk="1" latinLnBrk="0" hangingPunct="1">
                        <a:defRPr sz="1799" b="1" kern="1200">
                          <a:solidFill>
                            <a:schemeClr val="dk1"/>
                          </a:solidFill>
                          <a:latin typeface="Arial"/>
                        </a:defRPr>
                      </a:lvl8pPr>
                      <a:lvl9pPr marL="3656503" algn="l" defTabSz="914126" rtl="0" eaLnBrk="1" latinLnBrk="0" hangingPunct="1">
                        <a:defRPr sz="1799" b="1" kern="1200">
                          <a:solidFill>
                            <a:schemeClr val="dk1"/>
                          </a:solidFill>
                          <a:latin typeface="Arial"/>
                        </a:defRPr>
                      </a:lvl9pPr>
                    </a:lstStyle>
                    <a:p>
                      <a:r>
                        <a:rPr lang="en-AU" sz="700"/>
                        <a:t>T&amp;Cs </a:t>
                      </a:r>
                      <a:r>
                        <a:rPr lang="en-AU" sz="700" err="1"/>
                        <a:t>negociability</a:t>
                      </a:r>
                      <a:endParaRPr lang="en-AU" sz="700"/>
                    </a:p>
                  </a:txBody>
                  <a:tcPr marL="68596" marR="68596" marT="34298" marB="34298" anchor="ctr">
                    <a:lnL w="12700" cmpd="sng">
                      <a:solidFill>
                        <a:srgbClr val="FF0000"/>
                      </a:solid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High</a:t>
                      </a:r>
                    </a:p>
                  </a:txBody>
                  <a:tcPr marL="68596" marR="68596" marT="34298" marB="34298" anchor="ctr">
                    <a:lnL>
                      <a:noFill/>
                    </a:lnL>
                    <a:lnR>
                      <a:noFill/>
                    </a:lnR>
                    <a:lnT w="12700" cmpd="sng">
                      <a:solidFill>
                        <a:srgbClr val="FF0000"/>
                      </a:solidFill>
                    </a:lnT>
                    <a:lnB w="12700" cmpd="sng">
                      <a:solidFill>
                        <a:srgbClr val="FF0000"/>
                      </a:solidFill>
                    </a:lnB>
                    <a:lnTlToBr w="12700" cmpd="sng">
                      <a:noFill/>
                      <a:prstDash val="solid"/>
                    </a:lnTlToBr>
                    <a:lnBlToTr w="12700" cmpd="sng">
                      <a:noFill/>
                      <a:prstDash val="solid"/>
                    </a:lnBlToTr>
                    <a:solidFill>
                      <a:sysClr val="window" lastClr="FFFFFF"/>
                    </a:solidFill>
                  </a:tcPr>
                </a:tc>
                <a:tc>
                  <a:txBody>
                    <a:bodyPr/>
                    <a:lstStyle>
                      <a:lvl1pPr marL="0" algn="l" defTabSz="914126" rtl="0" eaLnBrk="1" latinLnBrk="0" hangingPunct="1">
                        <a:defRPr sz="1799" kern="1200">
                          <a:solidFill>
                            <a:schemeClr val="dk1"/>
                          </a:solidFill>
                          <a:latin typeface="Arial"/>
                        </a:defRPr>
                      </a:lvl1pPr>
                      <a:lvl2pPr marL="457063" algn="l" defTabSz="914126" rtl="0" eaLnBrk="1" latinLnBrk="0" hangingPunct="1">
                        <a:defRPr sz="1799" kern="1200">
                          <a:solidFill>
                            <a:schemeClr val="dk1"/>
                          </a:solidFill>
                          <a:latin typeface="Arial"/>
                        </a:defRPr>
                      </a:lvl2pPr>
                      <a:lvl3pPr marL="914126" algn="l" defTabSz="914126" rtl="0" eaLnBrk="1" latinLnBrk="0" hangingPunct="1">
                        <a:defRPr sz="1799" kern="1200">
                          <a:solidFill>
                            <a:schemeClr val="dk1"/>
                          </a:solidFill>
                          <a:latin typeface="Arial"/>
                        </a:defRPr>
                      </a:lvl3pPr>
                      <a:lvl4pPr marL="1371189" algn="l" defTabSz="914126" rtl="0" eaLnBrk="1" latinLnBrk="0" hangingPunct="1">
                        <a:defRPr sz="1799" kern="1200">
                          <a:solidFill>
                            <a:schemeClr val="dk1"/>
                          </a:solidFill>
                          <a:latin typeface="Arial"/>
                        </a:defRPr>
                      </a:lvl4pPr>
                      <a:lvl5pPr marL="1828251" algn="l" defTabSz="914126" rtl="0" eaLnBrk="1" latinLnBrk="0" hangingPunct="1">
                        <a:defRPr sz="1799" kern="1200">
                          <a:solidFill>
                            <a:schemeClr val="dk1"/>
                          </a:solidFill>
                          <a:latin typeface="Arial"/>
                        </a:defRPr>
                      </a:lvl5pPr>
                      <a:lvl6pPr marL="2285314" algn="l" defTabSz="914126" rtl="0" eaLnBrk="1" latinLnBrk="0" hangingPunct="1">
                        <a:defRPr sz="1799" kern="1200">
                          <a:solidFill>
                            <a:schemeClr val="dk1"/>
                          </a:solidFill>
                          <a:latin typeface="Arial"/>
                        </a:defRPr>
                      </a:lvl6pPr>
                      <a:lvl7pPr marL="2742377" algn="l" defTabSz="914126" rtl="0" eaLnBrk="1" latinLnBrk="0" hangingPunct="1">
                        <a:defRPr sz="1799" kern="1200">
                          <a:solidFill>
                            <a:schemeClr val="dk1"/>
                          </a:solidFill>
                          <a:latin typeface="Arial"/>
                        </a:defRPr>
                      </a:lvl7pPr>
                      <a:lvl8pPr marL="3199440" algn="l" defTabSz="914126" rtl="0" eaLnBrk="1" latinLnBrk="0" hangingPunct="1">
                        <a:defRPr sz="1799" kern="1200">
                          <a:solidFill>
                            <a:schemeClr val="dk1"/>
                          </a:solidFill>
                          <a:latin typeface="Arial"/>
                        </a:defRPr>
                      </a:lvl8pPr>
                      <a:lvl9pPr marL="3656503" algn="l" defTabSz="914126" rtl="0" eaLnBrk="1" latinLnBrk="0" hangingPunct="1">
                        <a:defRPr sz="1799" kern="1200">
                          <a:solidFill>
                            <a:schemeClr val="dk1"/>
                          </a:solidFill>
                          <a:latin typeface="Arial"/>
                        </a:defRPr>
                      </a:lvl9pPr>
                    </a:lstStyle>
                    <a:p>
                      <a:pPr algn="ctr"/>
                      <a:r>
                        <a:rPr lang="en-AU" sz="700"/>
                        <a:t>Low</a:t>
                      </a:r>
                    </a:p>
                  </a:txBody>
                  <a:tcPr marL="68596" marR="68596" marT="34298" marB="34298" anchor="ctr">
                    <a:lnL>
                      <a:noFill/>
                    </a:lnL>
                    <a:lnR w="12700" cmpd="sng">
                      <a:solidFill>
                        <a:srgbClr val="FF0000"/>
                      </a:solidFill>
                    </a:lnR>
                    <a:lnT w="12700" cap="flat" cmpd="sng" algn="ctr">
                      <a:solidFill>
                        <a:srgbClr val="FF0000"/>
                      </a:solidFill>
                      <a:prstDash val="solid"/>
                      <a:round/>
                      <a:headEnd type="none" w="med" len="med"/>
                      <a:tailEnd type="none" w="med" len="med"/>
                    </a:lnT>
                    <a:lnB w="12700" cmpd="sng">
                      <a:solidFill>
                        <a:srgbClr val="FF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2"/>
                  </a:ext>
                </a:extLst>
              </a:tr>
            </a:tbl>
          </a:graphicData>
        </a:graphic>
      </p:graphicFrame>
      <p:sp>
        <p:nvSpPr>
          <p:cNvPr id="93" name="TextBox 92">
            <a:extLst>
              <a:ext uri="{FF2B5EF4-FFF2-40B4-BE49-F238E27FC236}">
                <a16:creationId xmlns:a16="http://schemas.microsoft.com/office/drawing/2014/main" id="{F7385C40-82CD-4089-BB60-00F6A6F3BF81}"/>
              </a:ext>
            </a:extLst>
          </p:cNvPr>
          <p:cNvSpPr txBox="1"/>
          <p:nvPr/>
        </p:nvSpPr>
        <p:spPr>
          <a:xfrm>
            <a:off x="1604323" y="2545109"/>
            <a:ext cx="1086170" cy="299582"/>
          </a:xfrm>
          <a:prstGeom prst="rect">
            <a:avLst/>
          </a:prstGeom>
        </p:spPr>
        <p:txBody>
          <a:bodyPr vert="horz" wrap="squar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 typeface="Wingdings" pitchFamily="2" charset="2"/>
              <a:buNone/>
              <a:tabLst/>
              <a:defRPr/>
            </a:pPr>
            <a:r>
              <a:rPr kumimoji="0" lang="en-US" sz="1125" b="0" i="0" u="none" strike="noStrike" kern="1200" cap="none" spc="0" normalizeH="0" baseline="0" noProof="0">
                <a:ln>
                  <a:noFill/>
                </a:ln>
                <a:solidFill>
                  <a:srgbClr val="000000"/>
                </a:solidFill>
                <a:effectLst/>
                <a:uLnTx/>
                <a:uFillTx/>
                <a:latin typeface="Arial"/>
                <a:ea typeface="+mn-ea"/>
                <a:cs typeface="+mn-cs"/>
              </a:rPr>
              <a:t>Old Way</a:t>
            </a:r>
          </a:p>
        </p:txBody>
      </p:sp>
      <p:sp>
        <p:nvSpPr>
          <p:cNvPr id="94" name="TextBox 93">
            <a:extLst>
              <a:ext uri="{FF2B5EF4-FFF2-40B4-BE49-F238E27FC236}">
                <a16:creationId xmlns:a16="http://schemas.microsoft.com/office/drawing/2014/main" id="{253F8503-88AF-4146-8D56-F97E2739A34F}"/>
              </a:ext>
            </a:extLst>
          </p:cNvPr>
          <p:cNvSpPr txBox="1"/>
          <p:nvPr/>
        </p:nvSpPr>
        <p:spPr>
          <a:xfrm>
            <a:off x="3070930" y="2550610"/>
            <a:ext cx="1086170" cy="299582"/>
          </a:xfrm>
          <a:prstGeom prst="rect">
            <a:avLst/>
          </a:prstGeom>
        </p:spPr>
        <p:txBody>
          <a:bodyPr vert="horz" wrap="square" lIns="0" tIns="0" rIns="0" bIns="0" rtlCol="0">
            <a:noAutofit/>
          </a:bodyPr>
          <a:lstStyle/>
          <a:p>
            <a:pPr marL="0" marR="0" lvl="0" indent="0" algn="l" defTabSz="685800" rtl="0" eaLnBrk="1" fontAlgn="auto" latinLnBrk="0" hangingPunct="1">
              <a:lnSpc>
                <a:spcPct val="100000"/>
              </a:lnSpc>
              <a:spcBef>
                <a:spcPts val="0"/>
              </a:spcBef>
              <a:spcAft>
                <a:spcPts val="0"/>
              </a:spcAft>
              <a:buClrTx/>
              <a:buSzTx/>
              <a:buFont typeface="Wingdings" pitchFamily="2" charset="2"/>
              <a:buNone/>
              <a:tabLst/>
              <a:defRPr/>
            </a:pPr>
            <a:r>
              <a:rPr kumimoji="0" lang="en-US" sz="1125" b="0" i="0" u="none" strike="noStrike" kern="1200" cap="none" spc="0" normalizeH="0" baseline="0" noProof="0">
                <a:ln>
                  <a:noFill/>
                </a:ln>
                <a:solidFill>
                  <a:srgbClr val="000000"/>
                </a:solidFill>
                <a:effectLst/>
                <a:uLnTx/>
                <a:uFillTx/>
                <a:latin typeface="Arial"/>
                <a:ea typeface="+mn-ea"/>
                <a:cs typeface="+mn-cs"/>
              </a:rPr>
              <a:t>New Way</a:t>
            </a:r>
          </a:p>
        </p:txBody>
      </p:sp>
      <p:cxnSp>
        <p:nvCxnSpPr>
          <p:cNvPr id="95" name="Straight Arrow Connector 94">
            <a:extLst>
              <a:ext uri="{FF2B5EF4-FFF2-40B4-BE49-F238E27FC236}">
                <a16:creationId xmlns:a16="http://schemas.microsoft.com/office/drawing/2014/main" id="{8CC15355-2139-4593-B408-DE20E42B180E}"/>
              </a:ext>
            </a:extLst>
          </p:cNvPr>
          <p:cNvCxnSpPr>
            <a:cxnSpLocks/>
          </p:cNvCxnSpPr>
          <p:nvPr/>
        </p:nvCxnSpPr>
        <p:spPr>
          <a:xfrm>
            <a:off x="2224526" y="2637620"/>
            <a:ext cx="7573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3D2296E-743F-4C02-986D-6416F7DCA317}"/>
              </a:ext>
            </a:extLst>
          </p:cNvPr>
          <p:cNvPicPr>
            <a:picLocks noChangeAspect="1"/>
          </p:cNvPicPr>
          <p:nvPr/>
        </p:nvPicPr>
        <p:blipFill>
          <a:blip r:embed="rId3"/>
          <a:stretch>
            <a:fillRect/>
          </a:stretch>
        </p:blipFill>
        <p:spPr>
          <a:xfrm>
            <a:off x="4296212" y="3207846"/>
            <a:ext cx="4511524" cy="2275152"/>
          </a:xfrm>
          <a:prstGeom prst="rect">
            <a:avLst/>
          </a:prstGeom>
        </p:spPr>
      </p:pic>
      <p:sp>
        <p:nvSpPr>
          <p:cNvPr id="2" name="TextBox 1">
            <a:extLst>
              <a:ext uri="{FF2B5EF4-FFF2-40B4-BE49-F238E27FC236}">
                <a16:creationId xmlns:a16="http://schemas.microsoft.com/office/drawing/2014/main" id="{672BB91F-9256-4BCD-9A33-0B62B647177D}"/>
              </a:ext>
            </a:extLst>
          </p:cNvPr>
          <p:cNvSpPr txBox="1"/>
          <p:nvPr/>
        </p:nvSpPr>
        <p:spPr>
          <a:xfrm>
            <a:off x="672982" y="6219913"/>
            <a:ext cx="7953998" cy="333287"/>
          </a:xfrm>
          <a:prstGeom prst="rect">
            <a:avLst/>
          </a:prstGeom>
        </p:spPr>
        <p:txBody>
          <a:bodyPr vert="horz" wrap="square" lIns="0" tIns="0" rIns="0" bIns="0" rtlCol="0">
            <a:noAutofit/>
          </a:bodyPr>
          <a:lstStyle/>
          <a:p>
            <a:pPr marL="0" marR="0" lvl="0" indent="0" algn="ctr" defTabSz="685800" rtl="0" eaLnBrk="1" fontAlgn="auto" latinLnBrk="0" hangingPunct="1">
              <a:lnSpc>
                <a:spcPct val="100000"/>
              </a:lnSpc>
              <a:spcBef>
                <a:spcPts val="0"/>
              </a:spcBef>
              <a:spcAft>
                <a:spcPts val="0"/>
              </a:spcAft>
              <a:buClrTx/>
              <a:buSzTx/>
              <a:buFont typeface="Wingdings" pitchFamily="2" charset="2"/>
              <a:buNone/>
              <a:tabLst/>
              <a:defRPr/>
            </a:pPr>
            <a:r>
              <a:rPr kumimoji="0" lang="en-US" sz="1350" b="0" i="1" u="none" strike="noStrike" kern="1200" cap="none" spc="0" normalizeH="0" baseline="0" noProof="0" dirty="0">
                <a:ln>
                  <a:noFill/>
                </a:ln>
                <a:solidFill>
                  <a:srgbClr val="000000"/>
                </a:solidFill>
                <a:effectLst/>
                <a:uLnTx/>
                <a:uFillTx/>
                <a:latin typeface="Arial"/>
                <a:ea typeface="+mn-ea"/>
                <a:cs typeface="+mn-cs"/>
              </a:rPr>
              <a:t>“In cloud, we no longer provision for the peak – we provision for the demand.”</a:t>
            </a:r>
          </a:p>
        </p:txBody>
      </p:sp>
      <p:sp>
        <p:nvSpPr>
          <p:cNvPr id="4" name="Slide Number Placeholder 3">
            <a:extLst>
              <a:ext uri="{FF2B5EF4-FFF2-40B4-BE49-F238E27FC236}">
                <a16:creationId xmlns:a16="http://schemas.microsoft.com/office/drawing/2014/main" id="{2E4C9262-DAD0-493B-BBB4-0B9A5C76237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58541-60C9-42A2-8392-FF12533A6B7A}"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Title 1">
            <a:extLst>
              <a:ext uri="{FF2B5EF4-FFF2-40B4-BE49-F238E27FC236}">
                <a16:creationId xmlns:a16="http://schemas.microsoft.com/office/drawing/2014/main" id="{86E4A0FD-5663-4B1E-B516-92BB7A4DE5E6}"/>
              </a:ext>
            </a:extLst>
          </p:cNvPr>
          <p:cNvSpPr txBox="1">
            <a:spLocks/>
          </p:cNvSpPr>
          <p:nvPr/>
        </p:nvSpPr>
        <p:spPr bwMode="auto">
          <a:xfrm>
            <a:off x="228600" y="426720"/>
            <a:ext cx="769620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lvl="0">
              <a:buClrTx/>
              <a:buSzTx/>
              <a:buNone/>
              <a:defRPr/>
            </a:pPr>
            <a:r>
              <a:rPr lang="en-US" sz="3200" kern="0" dirty="0">
                <a:solidFill>
                  <a:srgbClr val="000099"/>
                </a:solidFill>
              </a:rPr>
              <a:t>LRS Replica to the AWS Cloud</a:t>
            </a:r>
            <a:br>
              <a:rPr lang="en-US" sz="3200" kern="0" dirty="0">
                <a:solidFill>
                  <a:srgbClr val="000099"/>
                </a:solidFill>
              </a:rPr>
            </a:br>
            <a:r>
              <a:rPr lang="en-US" sz="3200" kern="0" dirty="0">
                <a:solidFill>
                  <a:srgbClr val="000099"/>
                </a:solidFill>
              </a:rPr>
              <a:t>Proof of Concept</a:t>
            </a:r>
            <a:endParaRPr kumimoji="0" lang="en-US" sz="3600" b="1" i="0" u="none" strike="noStrike" kern="0" cap="none" spc="0" normalizeH="0" baseline="0" noProof="0" dirty="0">
              <a:ln>
                <a:noFill/>
              </a:ln>
              <a:solidFill>
                <a:srgbClr val="000099"/>
              </a:solidFill>
              <a:effectLst/>
              <a:uLnTx/>
              <a:uFillTx/>
              <a:latin typeface="Arial"/>
              <a:ea typeface="+mj-ea"/>
              <a:cs typeface="+mj-cs"/>
            </a:endParaRPr>
          </a:p>
        </p:txBody>
      </p:sp>
    </p:spTree>
    <p:extLst>
      <p:ext uri="{BB962C8B-B14F-4D97-AF65-F5344CB8AC3E}">
        <p14:creationId xmlns:p14="http://schemas.microsoft.com/office/powerpoint/2010/main" val="2453183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997526-3CC5-40DF-9176-4438FFB9FE1C}"/>
              </a:ext>
            </a:extLst>
          </p:cNvPr>
          <p:cNvSpPr>
            <a:spLocks noGrp="1"/>
          </p:cNvSpPr>
          <p:nvPr>
            <p:ph type="title"/>
          </p:nvPr>
        </p:nvSpPr>
        <p:spPr>
          <a:xfrm>
            <a:off x="228600" y="426720"/>
            <a:ext cx="6172200" cy="1097280"/>
          </a:xfrm>
        </p:spPr>
        <p:txBody>
          <a:bodyPr/>
          <a:lstStyle/>
          <a:p>
            <a:r>
              <a:rPr lang="en-US" sz="3200" dirty="0">
                <a:solidFill>
                  <a:srgbClr val="000099"/>
                </a:solidFill>
              </a:rPr>
              <a:t>LRS Replica to the AWS Cloud</a:t>
            </a:r>
            <a:br>
              <a:rPr lang="en-US" sz="3200" dirty="0">
                <a:solidFill>
                  <a:srgbClr val="000099"/>
                </a:solidFill>
              </a:rPr>
            </a:br>
            <a:r>
              <a:rPr lang="en-US" sz="3200" dirty="0">
                <a:solidFill>
                  <a:srgbClr val="000099"/>
                </a:solidFill>
              </a:rPr>
              <a:t>Proof of Concept</a:t>
            </a:r>
            <a:endParaRPr lang="en-US" dirty="0"/>
          </a:p>
        </p:txBody>
      </p:sp>
      <p:sp>
        <p:nvSpPr>
          <p:cNvPr id="2" name="Slide Number Placeholder 1">
            <a:extLst>
              <a:ext uri="{FF2B5EF4-FFF2-40B4-BE49-F238E27FC236}">
                <a16:creationId xmlns:a16="http://schemas.microsoft.com/office/drawing/2014/main" id="{9E5CF06B-1C2D-4E7F-A8F5-7EB89F63B23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558541-60C9-42A2-8392-FF12533A6B7A}"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839D9DA2-DDFB-461C-84D2-5291A3D1B8F3}"/>
              </a:ext>
            </a:extLst>
          </p:cNvPr>
          <p:cNvSpPr/>
          <p:nvPr/>
        </p:nvSpPr>
        <p:spPr bwMode="auto">
          <a:xfrm>
            <a:off x="2517142" y="3657600"/>
            <a:ext cx="2209800" cy="1371600"/>
          </a:xfrm>
          <a:prstGeom prst="rect">
            <a:avLst/>
          </a:prstGeom>
          <a:solidFill>
            <a:schemeClr val="bg2">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4487"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2600" b="0" i="0" u="none" strike="noStrike" kern="1200" cap="none" spc="0" normalizeH="0" baseline="0" noProof="0" dirty="0">
                <a:ln>
                  <a:noFill/>
                </a:ln>
                <a:solidFill>
                  <a:prstClr val="black"/>
                </a:solidFill>
                <a:effectLst/>
                <a:uLnTx/>
                <a:uFillTx/>
                <a:latin typeface="Arial" charset="0"/>
                <a:ea typeface="+mn-ea"/>
                <a:cs typeface="+mn-cs"/>
              </a:rPr>
              <a:t>   </a:t>
            </a:r>
          </a:p>
          <a:p>
            <a:pPr marL="344487"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2600" b="0" i="0" u="none" strike="noStrike" kern="1200" cap="none" spc="0" normalizeH="0" baseline="0" noProof="0" dirty="0">
                <a:ln>
                  <a:noFill/>
                </a:ln>
                <a:solidFill>
                  <a:prstClr val="black"/>
                </a:solidFill>
                <a:effectLst/>
                <a:uLnTx/>
                <a:uFillTx/>
                <a:latin typeface="Arial" charset="0"/>
                <a:ea typeface="+mn-ea"/>
                <a:cs typeface="+mn-cs"/>
              </a:rPr>
              <a:t>LRS</a:t>
            </a:r>
          </a:p>
        </p:txBody>
      </p:sp>
      <p:sp>
        <p:nvSpPr>
          <p:cNvPr id="12" name="Rectangle 11">
            <a:extLst>
              <a:ext uri="{FF2B5EF4-FFF2-40B4-BE49-F238E27FC236}">
                <a16:creationId xmlns:a16="http://schemas.microsoft.com/office/drawing/2014/main" id="{87A0C216-CD9D-4EFE-8118-6DC509D01E29}"/>
              </a:ext>
            </a:extLst>
          </p:cNvPr>
          <p:cNvSpPr/>
          <p:nvPr/>
        </p:nvSpPr>
        <p:spPr bwMode="auto">
          <a:xfrm>
            <a:off x="2517142" y="2286000"/>
            <a:ext cx="2209800" cy="13716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4487"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344487"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3.3 times LRS volumes of data and transactions</a:t>
            </a:r>
          </a:p>
        </p:txBody>
      </p:sp>
      <p:sp>
        <p:nvSpPr>
          <p:cNvPr id="13" name="Rectangle 12">
            <a:extLst>
              <a:ext uri="{FF2B5EF4-FFF2-40B4-BE49-F238E27FC236}">
                <a16:creationId xmlns:a16="http://schemas.microsoft.com/office/drawing/2014/main" id="{AF0CE305-E2E2-43BF-B8F4-694DBA3C1544}"/>
              </a:ext>
            </a:extLst>
          </p:cNvPr>
          <p:cNvSpPr/>
          <p:nvPr/>
        </p:nvSpPr>
        <p:spPr bwMode="auto">
          <a:xfrm>
            <a:off x="4724400" y="3657600"/>
            <a:ext cx="2209800" cy="13716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4487"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344487"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2 times LRS volumes of data and transactions</a:t>
            </a:r>
          </a:p>
        </p:txBody>
      </p:sp>
      <p:sp>
        <p:nvSpPr>
          <p:cNvPr id="14" name="Rectangle 13">
            <a:extLst>
              <a:ext uri="{FF2B5EF4-FFF2-40B4-BE49-F238E27FC236}">
                <a16:creationId xmlns:a16="http://schemas.microsoft.com/office/drawing/2014/main" id="{7E412079-B39C-4C05-A6A8-9F9FBFE7F720}"/>
              </a:ext>
            </a:extLst>
          </p:cNvPr>
          <p:cNvSpPr/>
          <p:nvPr/>
        </p:nvSpPr>
        <p:spPr bwMode="auto">
          <a:xfrm>
            <a:off x="4724400" y="3120615"/>
            <a:ext cx="2209800" cy="533400"/>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692150" marR="0" lvl="0" indent="-347663"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26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TextBox 14">
            <a:extLst>
              <a:ext uri="{FF2B5EF4-FFF2-40B4-BE49-F238E27FC236}">
                <a16:creationId xmlns:a16="http://schemas.microsoft.com/office/drawing/2014/main" id="{44E4018E-68FE-46F2-88EC-CC4C4F354AD3}"/>
              </a:ext>
            </a:extLst>
          </p:cNvPr>
          <p:cNvSpPr txBox="1"/>
          <p:nvPr/>
        </p:nvSpPr>
        <p:spPr>
          <a:xfrm>
            <a:off x="633432" y="4097178"/>
            <a:ext cx="1593706" cy="492443"/>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2600" b="0" i="0" u="none" strike="noStrike" kern="1200" cap="none" spc="0" normalizeH="0" baseline="0" noProof="0" dirty="0" err="1">
                <a:ln>
                  <a:noFill/>
                </a:ln>
                <a:solidFill>
                  <a:prstClr val="black"/>
                </a:solidFill>
                <a:effectLst/>
                <a:uLnTx/>
                <a:uFillTx/>
                <a:latin typeface="Arial" charset="0"/>
                <a:ea typeface="+mn-ea"/>
                <a:cs typeface="+mn-cs"/>
              </a:rPr>
              <a:t>CalACES</a:t>
            </a:r>
            <a:endParaRPr kumimoji="0" lang="en-US" sz="2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01F3CB4B-2FE8-4ACA-A44D-BE400E097C3F}"/>
              </a:ext>
            </a:extLst>
          </p:cNvPr>
          <p:cNvSpPr txBox="1"/>
          <p:nvPr/>
        </p:nvSpPr>
        <p:spPr>
          <a:xfrm>
            <a:off x="3884834" y="5237796"/>
            <a:ext cx="1655068" cy="492443"/>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2600" b="0" i="0" u="none" strike="noStrike" kern="1200" cap="none" spc="0" normalizeH="0" baseline="0" noProof="0" dirty="0">
                <a:ln>
                  <a:noFill/>
                </a:ln>
                <a:solidFill>
                  <a:prstClr val="black"/>
                </a:solidFill>
                <a:effectLst/>
                <a:uLnTx/>
                <a:uFillTx/>
                <a:latin typeface="Arial" charset="0"/>
                <a:ea typeface="+mn-ea"/>
                <a:cs typeface="+mn-cs"/>
              </a:rPr>
              <a:t>CalSAWS</a:t>
            </a:r>
          </a:p>
        </p:txBody>
      </p:sp>
      <p:sp>
        <p:nvSpPr>
          <p:cNvPr id="17" name="Title 2">
            <a:extLst>
              <a:ext uri="{FF2B5EF4-FFF2-40B4-BE49-F238E27FC236}">
                <a16:creationId xmlns:a16="http://schemas.microsoft.com/office/drawing/2014/main" id="{272EFD96-1F01-4143-AC9A-EF22A0FCCB8E}"/>
              </a:ext>
            </a:extLst>
          </p:cNvPr>
          <p:cNvSpPr txBox="1">
            <a:spLocks/>
          </p:cNvSpPr>
          <p:nvPr/>
        </p:nvSpPr>
        <p:spPr bwMode="auto">
          <a:xfrm>
            <a:off x="242277" y="1316863"/>
            <a:ext cx="4662807" cy="7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a:ea typeface="+mj-ea"/>
                <a:cs typeface="+mj-cs"/>
              </a:rPr>
              <a:t>Phased Approach to POC</a:t>
            </a:r>
          </a:p>
        </p:txBody>
      </p:sp>
    </p:spTree>
    <p:extLst>
      <p:ext uri="{BB962C8B-B14F-4D97-AF65-F5344CB8AC3E}">
        <p14:creationId xmlns:p14="http://schemas.microsoft.com/office/powerpoint/2010/main" val="19566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7E1A-4726-4A4D-936E-1547410B3991}"/>
              </a:ext>
            </a:extLst>
          </p:cNvPr>
          <p:cNvSpPr>
            <a:spLocks noGrp="1"/>
          </p:cNvSpPr>
          <p:nvPr>
            <p:ph type="title"/>
          </p:nvPr>
        </p:nvSpPr>
        <p:spPr>
          <a:xfrm>
            <a:off x="228600" y="426720"/>
            <a:ext cx="7696200" cy="1097280"/>
          </a:xfrm>
        </p:spPr>
        <p:txBody>
          <a:bodyPr/>
          <a:lstStyle/>
          <a:p>
            <a:r>
              <a:rPr lang="en-US" sz="3200" dirty="0">
                <a:solidFill>
                  <a:srgbClr val="000099"/>
                </a:solidFill>
              </a:rPr>
              <a:t>LRS Replica to the AWS Cloud</a:t>
            </a:r>
            <a:br>
              <a:rPr lang="en-US" sz="3200" dirty="0">
                <a:solidFill>
                  <a:srgbClr val="000099"/>
                </a:solidFill>
              </a:rPr>
            </a:br>
            <a:r>
              <a:rPr lang="en-US" sz="3200" dirty="0">
                <a:solidFill>
                  <a:srgbClr val="000099"/>
                </a:solidFill>
              </a:rPr>
              <a:t>Proof of Concept</a:t>
            </a:r>
            <a:endParaRPr lang="en-US" dirty="0"/>
          </a:p>
        </p:txBody>
      </p:sp>
      <p:sp>
        <p:nvSpPr>
          <p:cNvPr id="4" name="Slide Number Placeholder 3">
            <a:extLst>
              <a:ext uri="{FF2B5EF4-FFF2-40B4-BE49-F238E27FC236}">
                <a16:creationId xmlns:a16="http://schemas.microsoft.com/office/drawing/2014/main" id="{AC1F7237-545D-400C-8920-D8E59BCFB5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F17387B3-B731-462A-87A2-164CE5DE49E7}"/>
              </a:ext>
            </a:extLst>
          </p:cNvPr>
          <p:cNvSpPr txBox="1"/>
          <p:nvPr/>
        </p:nvSpPr>
        <p:spPr>
          <a:xfrm>
            <a:off x="304800" y="1578042"/>
            <a:ext cx="8305800" cy="512755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Scope</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200" b="0" i="0" u="sng" strike="noStrike" kern="1200" cap="none" spc="0" normalizeH="0" baseline="0" noProof="0" dirty="0">
                <a:ln>
                  <a:noFill/>
                </a:ln>
                <a:solidFill>
                  <a:prstClr val="black"/>
                </a:solidFill>
                <a:effectLst/>
                <a:uLnTx/>
                <a:uFillTx/>
                <a:latin typeface="Arial" charset="0"/>
                <a:ea typeface="+mn-ea"/>
                <a:cs typeface="+mn-cs"/>
              </a:rPr>
              <a:t>Initial Setup Phase</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Establish connectivity and review security protocols   </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Setup environment, copy data, document configuration, and Gate Review</a:t>
            </a:r>
          </a:p>
          <a:p>
            <a:pPr marL="0" marR="0" lvl="0" indent="0" algn="l" defTabSz="914400" rtl="0" eaLnBrk="1" fontAlgn="base" latinLnBrk="0" hangingPunct="1">
              <a:lnSpc>
                <a:spcPct val="150000"/>
              </a:lnSpc>
              <a:spcBef>
                <a:spcPct val="20000"/>
              </a:spcBef>
              <a:spcAft>
                <a:spcPct val="0"/>
              </a:spcAft>
              <a:buClr>
                <a:srgbClr val="5ECCF3"/>
              </a:buClr>
              <a:buSzPct val="70000"/>
              <a:buFont typeface="Wingdings" pitchFamily="2" charset="2"/>
              <a:buNone/>
              <a:tabLst/>
              <a:defRPr/>
            </a:pPr>
            <a:r>
              <a:rPr kumimoji="0" lang="en-US" sz="1200" b="0" i="0" u="sng" strike="noStrike" kern="1200" cap="none" spc="0" normalizeH="0" baseline="0" noProof="0" dirty="0">
                <a:ln>
                  <a:noFill/>
                </a:ln>
                <a:solidFill>
                  <a:prstClr val="black"/>
                </a:solidFill>
                <a:effectLst/>
                <a:uLnTx/>
                <a:uFillTx/>
                <a:latin typeface="Arial" charset="0"/>
                <a:ea typeface="+mn-ea"/>
                <a:cs typeface="+mn-cs"/>
              </a:rPr>
              <a:t>Test Phase One (LRS Size)</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Enlarge data set to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CalACES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size for Test Phase Two</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Automated (regression) testing using existing tools and manual functional testing </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Determine recovery time for the failure of the primary database and a disaster</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Test batch window completion time at LRS size and transaction volume (1x) </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Use existing LRS performance test scripts for online response times at LRS size and transaction volume (1x) </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Gate Review</a:t>
            </a:r>
          </a:p>
          <a:p>
            <a:pPr marL="0" marR="0" lvl="0" indent="0" algn="l" defTabSz="914400" rtl="0" eaLnBrk="1" fontAlgn="base" latinLnBrk="0" hangingPunct="1">
              <a:lnSpc>
                <a:spcPct val="150000"/>
              </a:lnSpc>
              <a:spcBef>
                <a:spcPct val="20000"/>
              </a:spcBef>
              <a:spcAft>
                <a:spcPct val="0"/>
              </a:spcAft>
              <a:buClr>
                <a:srgbClr val="5ECCF3"/>
              </a:buClr>
              <a:buSzPct val="70000"/>
              <a:buFont typeface="Wingdings" pitchFamily="2" charset="2"/>
              <a:buNone/>
              <a:tabLst/>
              <a:defRPr/>
            </a:pPr>
            <a:r>
              <a:rPr kumimoji="0" lang="en-US" sz="1200" b="0" i="0" u="sng" strike="noStrike" kern="1200" cap="none" spc="0" normalizeH="0" baseline="0" noProof="0" dirty="0">
                <a:ln>
                  <a:noFill/>
                </a:ln>
                <a:solidFill>
                  <a:prstClr val="black"/>
                </a:solidFill>
                <a:effectLst/>
                <a:uLnTx/>
                <a:uFillTx/>
                <a:latin typeface="Arial" charset="0"/>
                <a:ea typeface="+mn-ea"/>
                <a:cs typeface="+mn-cs"/>
              </a:rPr>
              <a:t>Test Phase Two (</a:t>
            </a:r>
            <a:r>
              <a:rPr kumimoji="0" lang="en-US" sz="1200" b="0" i="0" u="sng" strike="noStrike" kern="1200" cap="none" spc="0" normalizeH="0" baseline="0" noProof="0" dirty="0" err="1">
                <a:ln>
                  <a:noFill/>
                </a:ln>
                <a:solidFill>
                  <a:prstClr val="black"/>
                </a:solidFill>
                <a:effectLst/>
                <a:uLnTx/>
                <a:uFillTx/>
                <a:latin typeface="Arial" charset="0"/>
                <a:ea typeface="+mn-ea"/>
                <a:cs typeface="+mn-cs"/>
              </a:rPr>
              <a:t>CalACES</a:t>
            </a:r>
            <a:r>
              <a:rPr kumimoji="0" lang="en-US" sz="1200" b="0" i="0" u="sng" strike="noStrike" kern="1200" cap="none" spc="0" normalizeH="0" baseline="0" noProof="0" dirty="0">
                <a:ln>
                  <a:noFill/>
                </a:ln>
                <a:solidFill>
                  <a:prstClr val="black"/>
                </a:solidFill>
                <a:effectLst/>
                <a:uLnTx/>
                <a:uFillTx/>
                <a:latin typeface="Arial" charset="0"/>
                <a:ea typeface="+mn-ea"/>
                <a:cs typeface="+mn-cs"/>
              </a:rPr>
              <a:t> Size)</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Enlarge data set to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CalSAWS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size for Test Phase Three</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Test batch window completion time 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CalACES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size and transaction volume (2x) </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Use existing LRS performance test scripts for online response times 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CalACES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size and transaction volume (2x) </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Gate Review</a:t>
            </a:r>
          </a:p>
          <a:p>
            <a:pPr marL="0" marR="0" lvl="0" indent="0" algn="l" defTabSz="914400" rtl="0" eaLnBrk="1" fontAlgn="base" latinLnBrk="0" hangingPunct="1">
              <a:lnSpc>
                <a:spcPct val="150000"/>
              </a:lnSpc>
              <a:spcBef>
                <a:spcPct val="20000"/>
              </a:spcBef>
              <a:spcAft>
                <a:spcPct val="0"/>
              </a:spcAft>
              <a:buClr>
                <a:srgbClr val="5ECCF3"/>
              </a:buClr>
              <a:buSzPct val="70000"/>
              <a:buFont typeface="Wingdings" pitchFamily="2" charset="2"/>
              <a:buNone/>
              <a:tabLst/>
              <a:defRPr/>
            </a:pPr>
            <a:r>
              <a:rPr kumimoji="0" lang="en-US" sz="1200" b="0" i="0" u="sng" strike="noStrike" kern="1200" cap="none" spc="0" normalizeH="0" baseline="0" noProof="0" dirty="0">
                <a:ln>
                  <a:noFill/>
                </a:ln>
                <a:solidFill>
                  <a:prstClr val="black"/>
                </a:solidFill>
                <a:effectLst/>
                <a:uLnTx/>
                <a:uFillTx/>
                <a:latin typeface="Arial" charset="0"/>
                <a:ea typeface="+mn-ea"/>
                <a:cs typeface="+mn-cs"/>
              </a:rPr>
              <a:t>Test Phase Three (</a:t>
            </a:r>
            <a:r>
              <a:rPr kumimoji="0" lang="en-US" sz="1200" b="0" i="0" u="sng" strike="noStrike" kern="1200" cap="none" spc="0" normalizeH="0" baseline="0" noProof="0" dirty="0" err="1">
                <a:ln>
                  <a:noFill/>
                </a:ln>
                <a:solidFill>
                  <a:prstClr val="black"/>
                </a:solidFill>
                <a:effectLst/>
                <a:uLnTx/>
                <a:uFillTx/>
                <a:latin typeface="Arial" charset="0"/>
                <a:ea typeface="+mn-ea"/>
                <a:cs typeface="+mn-cs"/>
              </a:rPr>
              <a:t>CalSAWS</a:t>
            </a:r>
            <a:r>
              <a:rPr kumimoji="0" lang="en-US" sz="1200" b="0" i="0" u="sng" strike="noStrike" kern="1200" cap="none" spc="0" normalizeH="0" baseline="0" noProof="0" dirty="0">
                <a:ln>
                  <a:noFill/>
                </a:ln>
                <a:solidFill>
                  <a:prstClr val="black"/>
                </a:solidFill>
                <a:effectLst/>
                <a:uLnTx/>
                <a:uFillTx/>
                <a:latin typeface="Arial" charset="0"/>
                <a:ea typeface="+mn-ea"/>
                <a:cs typeface="+mn-cs"/>
              </a:rPr>
              <a:t> Size)</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Test batch window completion time 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CalSAWS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size and transaction volume (3.3x) </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Use existing LRS performance test scripts for online response times 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CalSAWS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size and transaction volume (3.3x) </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Gate Review</a:t>
            </a:r>
          </a:p>
          <a:p>
            <a:pPr marL="0" marR="0" lvl="0" indent="0" algn="l" defTabSz="914400" rtl="0" eaLnBrk="1" fontAlgn="base" latinLnBrk="0" hangingPunct="1">
              <a:lnSpc>
                <a:spcPct val="150000"/>
              </a:lnSpc>
              <a:spcBef>
                <a:spcPct val="20000"/>
              </a:spcBef>
              <a:spcAft>
                <a:spcPct val="0"/>
              </a:spcAft>
              <a:buClr>
                <a:srgbClr val="5ECCF3"/>
              </a:buClr>
              <a:buSzPct val="70000"/>
              <a:buFont typeface="Wingdings" pitchFamily="2" charset="2"/>
              <a:buNone/>
              <a:tabLst/>
              <a:defRPr/>
            </a:pPr>
            <a:r>
              <a:rPr kumimoji="0" lang="en-US" sz="1200" b="0" i="0" u="sng" strike="noStrike" kern="1200" cap="none" spc="0" normalizeH="0" baseline="0" noProof="0" dirty="0">
                <a:ln>
                  <a:noFill/>
                </a:ln>
                <a:solidFill>
                  <a:prstClr val="black"/>
                </a:solidFill>
                <a:effectLst/>
                <a:uLnTx/>
                <a:uFillTx/>
                <a:latin typeface="Arial" charset="0"/>
                <a:ea typeface="+mn-ea"/>
                <a:cs typeface="+mn-cs"/>
              </a:rPr>
              <a:t>Preparation of LRS Application Re-Platform Roadmap Phase</a:t>
            </a:r>
          </a:p>
          <a:p>
            <a:pPr marL="457200" marR="0" lvl="0" indent="-45720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Roadmap containing recommendations to optimize the LRS Application for the AWS Cloud.  </a:t>
            </a:r>
          </a:p>
        </p:txBody>
      </p:sp>
    </p:spTree>
    <p:extLst>
      <p:ext uri="{BB962C8B-B14F-4D97-AF65-F5344CB8AC3E}">
        <p14:creationId xmlns:p14="http://schemas.microsoft.com/office/powerpoint/2010/main" val="249430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7E1A-4726-4A4D-936E-1547410B3991}"/>
              </a:ext>
            </a:extLst>
          </p:cNvPr>
          <p:cNvSpPr>
            <a:spLocks noGrp="1"/>
          </p:cNvSpPr>
          <p:nvPr>
            <p:ph type="title"/>
          </p:nvPr>
        </p:nvSpPr>
        <p:spPr>
          <a:xfrm>
            <a:off x="228600" y="426720"/>
            <a:ext cx="7696200" cy="1097280"/>
          </a:xfrm>
        </p:spPr>
        <p:txBody>
          <a:bodyPr/>
          <a:lstStyle/>
          <a:p>
            <a:r>
              <a:rPr lang="en-US" sz="3200" dirty="0">
                <a:solidFill>
                  <a:srgbClr val="000099"/>
                </a:solidFill>
              </a:rPr>
              <a:t>LRS Replica to the AWS Cloud</a:t>
            </a:r>
            <a:br>
              <a:rPr lang="en-US" sz="3200" dirty="0">
                <a:solidFill>
                  <a:srgbClr val="000099"/>
                </a:solidFill>
              </a:rPr>
            </a:br>
            <a:r>
              <a:rPr lang="en-US" sz="3200" dirty="0">
                <a:solidFill>
                  <a:srgbClr val="000099"/>
                </a:solidFill>
              </a:rPr>
              <a:t>Proof of Concept</a:t>
            </a:r>
            <a:endParaRPr lang="en-US" dirty="0"/>
          </a:p>
        </p:txBody>
      </p:sp>
      <p:sp>
        <p:nvSpPr>
          <p:cNvPr id="4" name="Slide Number Placeholder 3">
            <a:extLst>
              <a:ext uri="{FF2B5EF4-FFF2-40B4-BE49-F238E27FC236}">
                <a16:creationId xmlns:a16="http://schemas.microsoft.com/office/drawing/2014/main" id="{AC1F7237-545D-400C-8920-D8E59BCFB5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1">
            <a:extLst>
              <a:ext uri="{FF2B5EF4-FFF2-40B4-BE49-F238E27FC236}">
                <a16:creationId xmlns:a16="http://schemas.microsoft.com/office/drawing/2014/main" id="{7EDCB0F5-17F5-4F32-9604-CAE970DD2633}"/>
              </a:ext>
            </a:extLst>
          </p:cNvPr>
          <p:cNvSpPr>
            <a:spLocks noChangeArrowheads="1"/>
          </p:cNvSpPr>
          <p:nvPr/>
        </p:nvSpPr>
        <p:spPr bwMode="auto">
          <a:xfrm>
            <a:off x="304800" y="1981200"/>
            <a:ext cx="8763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tabLst>
                <a:tab pos="228600" algn="l"/>
                <a:tab pos="457200" algn="l"/>
              </a:tabLst>
              <a:defRPr>
                <a:solidFill>
                  <a:schemeClr val="tx1"/>
                </a:solidFill>
                <a:latin typeface="Arial" panose="020B0604020202020204" pitchFamily="34" charset="0"/>
              </a:defRPr>
            </a:lvl1pPr>
            <a:lvl2pPr eaLnBrk="0" hangingPunct="0">
              <a:spcBef>
                <a:spcPct val="0"/>
              </a:spcBef>
              <a:tabLst>
                <a:tab pos="228600" algn="l"/>
                <a:tab pos="457200" algn="l"/>
              </a:tabLst>
              <a:defRPr>
                <a:solidFill>
                  <a:schemeClr val="tx1"/>
                </a:solidFill>
                <a:latin typeface="Arial" panose="020B0604020202020204" pitchFamily="34" charset="0"/>
              </a:defRPr>
            </a:lvl2pPr>
            <a:lvl3pPr eaLnBrk="0" hangingPunct="0">
              <a:spcBef>
                <a:spcPct val="0"/>
              </a:spcBef>
              <a:tabLst>
                <a:tab pos="228600" algn="l"/>
                <a:tab pos="457200" algn="l"/>
              </a:tabLst>
              <a:defRPr>
                <a:solidFill>
                  <a:schemeClr val="tx1"/>
                </a:solidFill>
                <a:latin typeface="Arial" panose="020B0604020202020204" pitchFamily="34" charset="0"/>
              </a:defRPr>
            </a:lvl3pPr>
            <a:lvl4pPr eaLnBrk="0" hangingPunct="0">
              <a:spcBef>
                <a:spcPct val="0"/>
              </a:spcBef>
              <a:tabLst>
                <a:tab pos="228600" algn="l"/>
                <a:tab pos="457200" algn="l"/>
              </a:tabLst>
              <a:defRPr>
                <a:solidFill>
                  <a:schemeClr val="tx1"/>
                </a:solidFill>
                <a:latin typeface="Arial" panose="020B0604020202020204" pitchFamily="34" charset="0"/>
              </a:defRPr>
            </a:lvl4pPr>
            <a:lvl5pPr eaLnBrk="0" hangingPunct="0">
              <a:spcBef>
                <a:spcPct val="0"/>
              </a:spcBef>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As built documentation: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Technical Architecture Overview</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Infrastructure Technical Architecture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Network Technical Architecture and Topology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Database Technical Architecture</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228600" algn="l"/>
                <a:tab pos="457200" algn="l"/>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Online Performance Test Results in the LRS Monthly Performance Reporting format (as appropriate) at applicable sizes/volumes</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228600" algn="l"/>
                <a:tab pos="457200" algn="l"/>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228600" algn="l"/>
                <a:tab pos="4572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Test batch window completion times </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applicable sizes/volumes</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228600" algn="l"/>
                <a:tab pos="457200" algn="l"/>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LRS Application Re-Platform Roadmap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Recommended changes, based on results from prior phases, that may be needed to help optimize performance and availability of the LRS Application Software in the AWS Cloud.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Recommended schedule associated with the proposed changes.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High-level estimate for the effort associated with the proposed changes.</a:t>
            </a:r>
          </a:p>
        </p:txBody>
      </p:sp>
      <p:sp>
        <p:nvSpPr>
          <p:cNvPr id="8" name="Content Placeholder 1">
            <a:extLst>
              <a:ext uri="{FF2B5EF4-FFF2-40B4-BE49-F238E27FC236}">
                <a16:creationId xmlns:a16="http://schemas.microsoft.com/office/drawing/2014/main" id="{E597DA7F-8CFD-4B0A-A67E-CCA7DC4A8EF7}"/>
              </a:ext>
            </a:extLst>
          </p:cNvPr>
          <p:cNvSpPr txBox="1">
            <a:spLocks/>
          </p:cNvSpPr>
          <p:nvPr/>
        </p:nvSpPr>
        <p:spPr>
          <a:xfrm>
            <a:off x="228600" y="1524001"/>
            <a:ext cx="5257800" cy="533400"/>
          </a:xfrm>
          <a:prstGeom prst="rect">
            <a:avLst/>
          </a:prstGeom>
        </p:spPr>
        <p:txBody>
          <a:bodyPr>
            <a:normAutofit/>
          </a:bodyPr>
          <a:lst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pPr marL="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2400" b="1" i="0" u="none" strike="noStrike" kern="0" cap="none" spc="0" normalizeH="0" baseline="0" noProof="0" dirty="0">
                <a:ln>
                  <a:noFill/>
                </a:ln>
                <a:solidFill>
                  <a:prstClr val="black"/>
                </a:solidFill>
                <a:effectLst/>
                <a:uLnTx/>
                <a:uFillTx/>
                <a:latin typeface="Arial"/>
                <a:ea typeface="+mn-ea"/>
                <a:cs typeface="+mn-cs"/>
              </a:rPr>
              <a:t>POC Outputs</a:t>
            </a:r>
          </a:p>
        </p:txBody>
      </p:sp>
    </p:spTree>
    <p:extLst>
      <p:ext uri="{BB962C8B-B14F-4D97-AF65-F5344CB8AC3E}">
        <p14:creationId xmlns:p14="http://schemas.microsoft.com/office/powerpoint/2010/main" val="151285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7E1A-4726-4A4D-936E-1547410B3991}"/>
              </a:ext>
            </a:extLst>
          </p:cNvPr>
          <p:cNvSpPr>
            <a:spLocks noGrp="1"/>
          </p:cNvSpPr>
          <p:nvPr>
            <p:ph type="title"/>
          </p:nvPr>
        </p:nvSpPr>
        <p:spPr>
          <a:xfrm>
            <a:off x="228600" y="426720"/>
            <a:ext cx="7696200" cy="1097280"/>
          </a:xfrm>
        </p:spPr>
        <p:txBody>
          <a:bodyPr/>
          <a:lstStyle/>
          <a:p>
            <a:r>
              <a:rPr lang="en-US" sz="3200" dirty="0">
                <a:solidFill>
                  <a:srgbClr val="000099"/>
                </a:solidFill>
              </a:rPr>
              <a:t>LRS Replica to the AWS Cloud</a:t>
            </a:r>
            <a:br>
              <a:rPr lang="en-US" sz="3200" dirty="0">
                <a:solidFill>
                  <a:srgbClr val="000099"/>
                </a:solidFill>
              </a:rPr>
            </a:br>
            <a:r>
              <a:rPr lang="en-US" sz="3200" dirty="0">
                <a:solidFill>
                  <a:srgbClr val="000099"/>
                </a:solidFill>
              </a:rPr>
              <a:t>Proof of Concept</a:t>
            </a:r>
            <a:endParaRPr lang="en-US" dirty="0"/>
          </a:p>
        </p:txBody>
      </p:sp>
      <p:sp>
        <p:nvSpPr>
          <p:cNvPr id="4" name="Slide Number Placeholder 3">
            <a:extLst>
              <a:ext uri="{FF2B5EF4-FFF2-40B4-BE49-F238E27FC236}">
                <a16:creationId xmlns:a16="http://schemas.microsoft.com/office/drawing/2014/main" id="{AC1F7237-545D-400C-8920-D8E59BCFB5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076BAEBC-C954-4768-83E6-FD42560C027E}"/>
              </a:ext>
            </a:extLst>
          </p:cNvPr>
          <p:cNvPicPr/>
          <p:nvPr/>
        </p:nvPicPr>
        <p:blipFill rotWithShape="1">
          <a:blip r:embed="rId2" cstate="print">
            <a:extLst>
              <a:ext uri="{28A0092B-C50C-407E-A947-70E740481C1C}">
                <a14:useLocalDpi xmlns:a14="http://schemas.microsoft.com/office/drawing/2010/main" val="0"/>
              </a:ext>
            </a:extLst>
          </a:blip>
          <a:srcRect t="11524"/>
          <a:stretch/>
        </p:blipFill>
        <p:spPr bwMode="auto">
          <a:xfrm>
            <a:off x="-152400" y="2080260"/>
            <a:ext cx="9296400" cy="3634740"/>
          </a:xfrm>
          <a:prstGeom prst="rect">
            <a:avLst/>
          </a:prstGeom>
          <a:noFill/>
        </p:spPr>
      </p:pic>
      <p:sp>
        <p:nvSpPr>
          <p:cNvPr id="6" name="Content Placeholder 1">
            <a:extLst>
              <a:ext uri="{FF2B5EF4-FFF2-40B4-BE49-F238E27FC236}">
                <a16:creationId xmlns:a16="http://schemas.microsoft.com/office/drawing/2014/main" id="{B709A81D-3B14-48F4-B438-EEE6C905D681}"/>
              </a:ext>
            </a:extLst>
          </p:cNvPr>
          <p:cNvSpPr txBox="1">
            <a:spLocks/>
          </p:cNvSpPr>
          <p:nvPr/>
        </p:nvSpPr>
        <p:spPr>
          <a:xfrm>
            <a:off x="228600" y="1524001"/>
            <a:ext cx="5257800" cy="533400"/>
          </a:xfrm>
          <a:prstGeom prst="rect">
            <a:avLst/>
          </a:prstGeom>
        </p:spPr>
        <p:txBody>
          <a:bodyPr>
            <a:normAutofit/>
          </a:bodyPr>
          <a:lst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pPr marL="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2400" b="1" i="0" u="none" strike="noStrike" kern="0" cap="none" spc="0" normalizeH="0" baseline="0" noProof="0" dirty="0">
                <a:ln>
                  <a:noFill/>
                </a:ln>
                <a:solidFill>
                  <a:prstClr val="black"/>
                </a:solidFill>
                <a:effectLst/>
                <a:uLnTx/>
                <a:uFillTx/>
                <a:latin typeface="Arial"/>
                <a:ea typeface="+mn-ea"/>
                <a:cs typeface="+mn-cs"/>
              </a:rPr>
              <a:t>Timeline</a:t>
            </a:r>
          </a:p>
        </p:txBody>
      </p:sp>
    </p:spTree>
    <p:extLst>
      <p:ext uri="{BB962C8B-B14F-4D97-AF65-F5344CB8AC3E}">
        <p14:creationId xmlns:p14="http://schemas.microsoft.com/office/powerpoint/2010/main" val="1014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7E1A-4726-4A4D-936E-1547410B3991}"/>
              </a:ext>
            </a:extLst>
          </p:cNvPr>
          <p:cNvSpPr>
            <a:spLocks noGrp="1"/>
          </p:cNvSpPr>
          <p:nvPr>
            <p:ph type="title"/>
          </p:nvPr>
        </p:nvSpPr>
        <p:spPr>
          <a:xfrm>
            <a:off x="228600" y="426720"/>
            <a:ext cx="7696200" cy="1097280"/>
          </a:xfrm>
        </p:spPr>
        <p:txBody>
          <a:bodyPr/>
          <a:lstStyle/>
          <a:p>
            <a:r>
              <a:rPr lang="en-US" sz="3200" dirty="0">
                <a:solidFill>
                  <a:srgbClr val="000099"/>
                </a:solidFill>
              </a:rPr>
              <a:t>LRS Replica to the AWS Cloud</a:t>
            </a:r>
            <a:br>
              <a:rPr lang="en-US" sz="3200" dirty="0">
                <a:solidFill>
                  <a:srgbClr val="000099"/>
                </a:solidFill>
              </a:rPr>
            </a:br>
            <a:r>
              <a:rPr lang="en-US" sz="3200" dirty="0">
                <a:solidFill>
                  <a:srgbClr val="000099"/>
                </a:solidFill>
              </a:rPr>
              <a:t>Proof of Concept</a:t>
            </a:r>
            <a:endParaRPr lang="en-US" dirty="0"/>
          </a:p>
        </p:txBody>
      </p:sp>
      <p:sp>
        <p:nvSpPr>
          <p:cNvPr id="4" name="Slide Number Placeholder 3">
            <a:extLst>
              <a:ext uri="{FF2B5EF4-FFF2-40B4-BE49-F238E27FC236}">
                <a16:creationId xmlns:a16="http://schemas.microsoft.com/office/drawing/2014/main" id="{AC1F7237-545D-400C-8920-D8E59BCFB5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94AC5856-BF6D-4CE1-8900-A726CD57A5E9}"/>
              </a:ext>
            </a:extLst>
          </p:cNvPr>
          <p:cNvSpPr txBox="1"/>
          <p:nvPr/>
        </p:nvSpPr>
        <p:spPr>
          <a:xfrm>
            <a:off x="114300" y="4540009"/>
            <a:ext cx="8572500" cy="2013191"/>
          </a:xfrm>
          <a:prstGeom prst="rect">
            <a:avLst/>
          </a:prstGeom>
          <a:noFill/>
        </p:spPr>
        <p:txBody>
          <a:bodyPr wrap="square" rtlCol="0">
            <a:no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GB" sz="11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rPr>
              <a:t>AABG combines the resources, technical expertise and industry knowledge of Accenture and AWS, all through a single team. </a:t>
            </a:r>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US" sz="3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Contractor POC Leadership:</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CalACES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Technology Lead – Scot Bailey</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CalACES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Cloud Enablement Lead – Luz Esparza</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CalACES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Cloud Enablement Lead Engineer (AABG) – David Stanton</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100" b="0" i="0" u="none" strike="noStrike" kern="1200" cap="none" spc="0" normalizeH="0" baseline="0" noProof="0" dirty="0" err="1">
                <a:ln>
                  <a:noFill/>
                </a:ln>
                <a:solidFill>
                  <a:prstClr val="black"/>
                </a:solidFill>
                <a:effectLst/>
                <a:uLnTx/>
                <a:uFillTx/>
                <a:latin typeface="Arial" charset="0"/>
                <a:ea typeface="+mn-ea"/>
                <a:cs typeface="+mn-cs"/>
              </a:rPr>
              <a:t>CalACES</a:t>
            </a:r>
            <a:r>
              <a:rPr kumimoji="0" lang="en-US" sz="1100" b="0" i="0" u="none" strike="noStrike" kern="1200" cap="none" spc="0" normalizeH="0" baseline="0" noProof="0" dirty="0">
                <a:ln>
                  <a:noFill/>
                </a:ln>
                <a:solidFill>
                  <a:prstClr val="black"/>
                </a:solidFill>
                <a:effectLst/>
                <a:uLnTx/>
                <a:uFillTx/>
                <a:latin typeface="Arial" charset="0"/>
                <a:ea typeface="+mn-ea"/>
                <a:cs typeface="+mn-cs"/>
              </a:rPr>
              <a:t> Cloud AWS Enablement Lead (AWS) – Malini Saxena</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Due to the subject matter experts and higher than normal percentage of senior resources, the blended bill rate for this work is slightly higher than normal.</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100" b="0" i="0" u="none" strike="noStrike" kern="1200" cap="none" spc="0" normalizeH="0" baseline="0" noProof="0" dirty="0">
                <a:ln>
                  <a:noFill/>
                </a:ln>
                <a:solidFill>
                  <a:prstClr val="black"/>
                </a:solidFill>
                <a:effectLst/>
                <a:uLnTx/>
                <a:uFillTx/>
                <a:latin typeface="Arial" charset="0"/>
                <a:ea typeface="+mn-ea"/>
                <a:cs typeface="+mn-cs"/>
              </a:rPr>
              <a:t>Over 1,000 hours in the POC estimate are to be performed by AWS.</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GB" sz="11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US" sz="11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8" name="Oval 17">
            <a:extLst>
              <a:ext uri="{FF2B5EF4-FFF2-40B4-BE49-F238E27FC236}">
                <a16:creationId xmlns:a16="http://schemas.microsoft.com/office/drawing/2014/main" id="{F1A1F631-E4BC-4A4B-B31A-163B056EE55D}"/>
              </a:ext>
            </a:extLst>
          </p:cNvPr>
          <p:cNvSpPr/>
          <p:nvPr/>
        </p:nvSpPr>
        <p:spPr bwMode="auto">
          <a:xfrm>
            <a:off x="3581400" y="2057401"/>
            <a:ext cx="4800600" cy="2362200"/>
          </a:xfrm>
          <a:prstGeom prst="ellipse">
            <a:avLst/>
          </a:prstGeom>
          <a:solidFill>
            <a:schemeClr val="bg2">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692150" marR="0" lvl="0" indent="-347663"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26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 name="Oval 16">
            <a:extLst>
              <a:ext uri="{FF2B5EF4-FFF2-40B4-BE49-F238E27FC236}">
                <a16:creationId xmlns:a16="http://schemas.microsoft.com/office/drawing/2014/main" id="{96EAC000-F145-4D3B-A219-BDC899ECDCF5}"/>
              </a:ext>
            </a:extLst>
          </p:cNvPr>
          <p:cNvSpPr/>
          <p:nvPr/>
        </p:nvSpPr>
        <p:spPr bwMode="auto">
          <a:xfrm>
            <a:off x="457200" y="2057401"/>
            <a:ext cx="4800600" cy="2362200"/>
          </a:xfrm>
          <a:prstGeom prst="ellipse">
            <a:avLst/>
          </a:prstGeom>
          <a:solidFill>
            <a:srgbClr val="FFFF66">
              <a:alpha val="50196"/>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4487"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US" sz="2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9" name="Content Placeholder 1">
            <a:extLst>
              <a:ext uri="{FF2B5EF4-FFF2-40B4-BE49-F238E27FC236}">
                <a16:creationId xmlns:a16="http://schemas.microsoft.com/office/drawing/2014/main" id="{10E370F8-ED50-48E2-BE69-2EA03D6DF306}"/>
              </a:ext>
            </a:extLst>
          </p:cNvPr>
          <p:cNvSpPr>
            <a:spLocks noGrp="1"/>
          </p:cNvSpPr>
          <p:nvPr>
            <p:ph idx="1"/>
          </p:nvPr>
        </p:nvSpPr>
        <p:spPr>
          <a:xfrm>
            <a:off x="228600" y="1524001"/>
            <a:ext cx="5257800" cy="533400"/>
          </a:xfrm>
        </p:spPr>
        <p:txBody>
          <a:bodyPr>
            <a:noAutofit/>
          </a:bodyPr>
          <a:lstStyle/>
          <a:p>
            <a:pPr marL="0"/>
            <a:r>
              <a:rPr lang="en-US" sz="2400" b="1" dirty="0"/>
              <a:t>AWS and Accenture Team</a:t>
            </a:r>
          </a:p>
        </p:txBody>
      </p:sp>
      <p:sp>
        <p:nvSpPr>
          <p:cNvPr id="20" name="Content Placeholder 1">
            <a:extLst>
              <a:ext uri="{FF2B5EF4-FFF2-40B4-BE49-F238E27FC236}">
                <a16:creationId xmlns:a16="http://schemas.microsoft.com/office/drawing/2014/main" id="{C79C4489-4255-4B0E-A577-16354DA4DA0D}"/>
              </a:ext>
            </a:extLst>
          </p:cNvPr>
          <p:cNvSpPr txBox="1">
            <a:spLocks/>
          </p:cNvSpPr>
          <p:nvPr/>
        </p:nvSpPr>
        <p:spPr bwMode="auto">
          <a:xfrm>
            <a:off x="2362200" y="2080703"/>
            <a:ext cx="99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pPr marL="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2400" b="1" i="0" u="none" strike="noStrike" kern="0" cap="none" spc="0" normalizeH="0" baseline="0" noProof="0" dirty="0">
                <a:ln>
                  <a:noFill/>
                </a:ln>
                <a:solidFill>
                  <a:prstClr val="black"/>
                </a:solidFill>
                <a:effectLst/>
                <a:uLnTx/>
                <a:uFillTx/>
                <a:latin typeface="Arial"/>
                <a:ea typeface="+mn-ea"/>
                <a:cs typeface="+mn-cs"/>
              </a:rPr>
              <a:t>AWS</a:t>
            </a:r>
          </a:p>
        </p:txBody>
      </p:sp>
      <p:sp>
        <p:nvSpPr>
          <p:cNvPr id="21" name="Content Placeholder 1">
            <a:extLst>
              <a:ext uri="{FF2B5EF4-FFF2-40B4-BE49-F238E27FC236}">
                <a16:creationId xmlns:a16="http://schemas.microsoft.com/office/drawing/2014/main" id="{529F9827-1986-43E4-92A9-F7E0C24A1CB5}"/>
              </a:ext>
            </a:extLst>
          </p:cNvPr>
          <p:cNvSpPr txBox="1">
            <a:spLocks/>
          </p:cNvSpPr>
          <p:nvPr/>
        </p:nvSpPr>
        <p:spPr bwMode="auto">
          <a:xfrm>
            <a:off x="5181600" y="2080703"/>
            <a:ext cx="1981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pPr marL="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2400" b="1" i="0" u="none" strike="noStrike" kern="0" cap="none" spc="0" normalizeH="0" baseline="0" noProof="0" dirty="0">
                <a:ln>
                  <a:noFill/>
                </a:ln>
                <a:solidFill>
                  <a:prstClr val="black"/>
                </a:solidFill>
                <a:effectLst/>
                <a:uLnTx/>
                <a:uFillTx/>
                <a:latin typeface="Arial"/>
                <a:ea typeface="+mn-ea"/>
                <a:cs typeface="+mn-cs"/>
              </a:rPr>
              <a:t>Accenture</a:t>
            </a:r>
          </a:p>
        </p:txBody>
      </p:sp>
      <p:sp>
        <p:nvSpPr>
          <p:cNvPr id="22" name="Content Placeholder 1">
            <a:extLst>
              <a:ext uri="{FF2B5EF4-FFF2-40B4-BE49-F238E27FC236}">
                <a16:creationId xmlns:a16="http://schemas.microsoft.com/office/drawing/2014/main" id="{83A32285-ED45-4B44-B3BF-F34B31B9422C}"/>
              </a:ext>
            </a:extLst>
          </p:cNvPr>
          <p:cNvSpPr txBox="1">
            <a:spLocks/>
          </p:cNvSpPr>
          <p:nvPr/>
        </p:nvSpPr>
        <p:spPr bwMode="auto">
          <a:xfrm>
            <a:off x="3909720" y="2895600"/>
            <a:ext cx="129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pPr marL="61913"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mn-cs"/>
              </a:rPr>
              <a:t>Accenture </a:t>
            </a:r>
          </a:p>
          <a:p>
            <a:pPr marL="61913"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mn-cs"/>
              </a:rPr>
              <a:t>AWS</a:t>
            </a:r>
          </a:p>
          <a:p>
            <a:pPr marL="61913"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mn-cs"/>
              </a:rPr>
              <a:t>Business </a:t>
            </a:r>
          </a:p>
          <a:p>
            <a:pPr marL="61913"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mn-cs"/>
              </a:rPr>
              <a:t>Group</a:t>
            </a:r>
          </a:p>
        </p:txBody>
      </p:sp>
      <p:sp>
        <p:nvSpPr>
          <p:cNvPr id="25" name="TextBox 24">
            <a:extLst>
              <a:ext uri="{FF2B5EF4-FFF2-40B4-BE49-F238E27FC236}">
                <a16:creationId xmlns:a16="http://schemas.microsoft.com/office/drawing/2014/main" id="{890DD904-A46D-4595-83CC-35C2FCE93969}"/>
              </a:ext>
            </a:extLst>
          </p:cNvPr>
          <p:cNvSpPr txBox="1"/>
          <p:nvPr/>
        </p:nvSpPr>
        <p:spPr>
          <a:xfrm>
            <a:off x="5486400" y="2771065"/>
            <a:ext cx="253466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Database/Storage Specialists</a:t>
            </a:r>
          </a:p>
        </p:txBody>
      </p:sp>
      <p:sp>
        <p:nvSpPr>
          <p:cNvPr id="26" name="TextBox 25">
            <a:extLst>
              <a:ext uri="{FF2B5EF4-FFF2-40B4-BE49-F238E27FC236}">
                <a16:creationId xmlns:a16="http://schemas.microsoft.com/office/drawing/2014/main" id="{997F269A-3EA5-4816-9428-0B116A76EA58}"/>
              </a:ext>
            </a:extLst>
          </p:cNvPr>
          <p:cNvSpPr txBox="1"/>
          <p:nvPr/>
        </p:nvSpPr>
        <p:spPr>
          <a:xfrm>
            <a:off x="5898628" y="3220359"/>
            <a:ext cx="2334293"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Journey to Cloud Expertise</a:t>
            </a:r>
          </a:p>
        </p:txBody>
      </p:sp>
      <p:sp>
        <p:nvSpPr>
          <p:cNvPr id="27" name="TextBox 26">
            <a:extLst>
              <a:ext uri="{FF2B5EF4-FFF2-40B4-BE49-F238E27FC236}">
                <a16:creationId xmlns:a16="http://schemas.microsoft.com/office/drawing/2014/main" id="{24A48155-2A08-46E5-AB99-6238AA865071}"/>
              </a:ext>
            </a:extLst>
          </p:cNvPr>
          <p:cNvSpPr txBox="1"/>
          <p:nvPr/>
        </p:nvSpPr>
        <p:spPr>
          <a:xfrm>
            <a:off x="5112882" y="3654623"/>
            <a:ext cx="291066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Local Team w/ Deep Skills in LRS </a:t>
            </a:r>
          </a:p>
        </p:txBody>
      </p:sp>
      <p:sp>
        <p:nvSpPr>
          <p:cNvPr id="28" name="TextBox 27">
            <a:extLst>
              <a:ext uri="{FF2B5EF4-FFF2-40B4-BE49-F238E27FC236}">
                <a16:creationId xmlns:a16="http://schemas.microsoft.com/office/drawing/2014/main" id="{E40AD54F-BC51-4862-A5DF-B96E8E25EF04}"/>
              </a:ext>
            </a:extLst>
          </p:cNvPr>
          <p:cNvSpPr txBox="1"/>
          <p:nvPr/>
        </p:nvSpPr>
        <p:spPr>
          <a:xfrm>
            <a:off x="955115" y="2534931"/>
            <a:ext cx="253466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Database/Storage Specialists</a:t>
            </a:r>
          </a:p>
        </p:txBody>
      </p:sp>
      <p:sp>
        <p:nvSpPr>
          <p:cNvPr id="29" name="TextBox 28">
            <a:extLst>
              <a:ext uri="{FF2B5EF4-FFF2-40B4-BE49-F238E27FC236}">
                <a16:creationId xmlns:a16="http://schemas.microsoft.com/office/drawing/2014/main" id="{37990F02-87C5-4706-8ADB-B0116CDBFD2B}"/>
              </a:ext>
            </a:extLst>
          </p:cNvPr>
          <p:cNvSpPr txBox="1"/>
          <p:nvPr/>
        </p:nvSpPr>
        <p:spPr>
          <a:xfrm>
            <a:off x="609600" y="3078842"/>
            <a:ext cx="2380267"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AWS Architecture Expertise</a:t>
            </a:r>
          </a:p>
        </p:txBody>
      </p:sp>
      <p:sp>
        <p:nvSpPr>
          <p:cNvPr id="30" name="TextBox 29">
            <a:extLst>
              <a:ext uri="{FF2B5EF4-FFF2-40B4-BE49-F238E27FC236}">
                <a16:creationId xmlns:a16="http://schemas.microsoft.com/office/drawing/2014/main" id="{AAAA1070-718D-4B49-9077-3C1753500BC6}"/>
              </a:ext>
            </a:extLst>
          </p:cNvPr>
          <p:cNvSpPr txBox="1"/>
          <p:nvPr/>
        </p:nvSpPr>
        <p:spPr>
          <a:xfrm>
            <a:off x="779041" y="3652381"/>
            <a:ext cx="2972289"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Experience with State of California</a:t>
            </a:r>
          </a:p>
        </p:txBody>
      </p:sp>
      <p:sp>
        <p:nvSpPr>
          <p:cNvPr id="31" name="Content Placeholder 1">
            <a:extLst>
              <a:ext uri="{FF2B5EF4-FFF2-40B4-BE49-F238E27FC236}">
                <a16:creationId xmlns:a16="http://schemas.microsoft.com/office/drawing/2014/main" id="{9D7CDED8-433A-453A-802F-B057D8D99627}"/>
              </a:ext>
            </a:extLst>
          </p:cNvPr>
          <p:cNvSpPr txBox="1">
            <a:spLocks/>
          </p:cNvSpPr>
          <p:nvPr/>
        </p:nvSpPr>
        <p:spPr bwMode="auto">
          <a:xfrm>
            <a:off x="3771900" y="2499987"/>
            <a:ext cx="129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pPr marL="0" marR="0" lvl="0" indent="0" algn="ctr"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2400" b="1" i="0" u="none" strike="noStrike" kern="0" cap="none" spc="0" normalizeH="0" baseline="0" noProof="0" dirty="0">
                <a:ln>
                  <a:noFill/>
                </a:ln>
                <a:solidFill>
                  <a:prstClr val="black"/>
                </a:solidFill>
                <a:effectLst/>
                <a:uLnTx/>
                <a:uFillTx/>
                <a:latin typeface="Arial"/>
                <a:ea typeface="+mn-ea"/>
                <a:cs typeface="+mn-cs"/>
              </a:rPr>
              <a:t>AABG</a:t>
            </a:r>
          </a:p>
        </p:txBody>
      </p:sp>
    </p:spTree>
    <p:extLst>
      <p:ext uri="{BB962C8B-B14F-4D97-AF65-F5344CB8AC3E}">
        <p14:creationId xmlns:p14="http://schemas.microsoft.com/office/powerpoint/2010/main" val="385448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7E1A-4726-4A4D-936E-1547410B3991}"/>
              </a:ext>
            </a:extLst>
          </p:cNvPr>
          <p:cNvSpPr>
            <a:spLocks noGrp="1"/>
          </p:cNvSpPr>
          <p:nvPr>
            <p:ph type="title"/>
          </p:nvPr>
        </p:nvSpPr>
        <p:spPr>
          <a:xfrm>
            <a:off x="228600" y="426720"/>
            <a:ext cx="7696200" cy="1097280"/>
          </a:xfrm>
        </p:spPr>
        <p:txBody>
          <a:bodyPr/>
          <a:lstStyle/>
          <a:p>
            <a:r>
              <a:rPr lang="en-US" sz="3200" dirty="0">
                <a:solidFill>
                  <a:srgbClr val="000099"/>
                </a:solidFill>
              </a:rPr>
              <a:t>LRS Replica to the AWS Cloud</a:t>
            </a:r>
            <a:br>
              <a:rPr lang="en-US" sz="3200" dirty="0">
                <a:solidFill>
                  <a:srgbClr val="000099"/>
                </a:solidFill>
              </a:rPr>
            </a:br>
            <a:r>
              <a:rPr lang="en-US" sz="3200" dirty="0">
                <a:solidFill>
                  <a:srgbClr val="000099"/>
                </a:solidFill>
              </a:rPr>
              <a:t>Proof of Concept</a:t>
            </a:r>
            <a:endParaRPr lang="en-US" dirty="0"/>
          </a:p>
        </p:txBody>
      </p:sp>
      <p:sp>
        <p:nvSpPr>
          <p:cNvPr id="4" name="Slide Number Placeholder 3">
            <a:extLst>
              <a:ext uri="{FF2B5EF4-FFF2-40B4-BE49-F238E27FC236}">
                <a16:creationId xmlns:a16="http://schemas.microsoft.com/office/drawing/2014/main" id="{AC1F7237-545D-400C-8920-D8E59BCFB5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Content Placeholder 1">
            <a:extLst>
              <a:ext uri="{FF2B5EF4-FFF2-40B4-BE49-F238E27FC236}">
                <a16:creationId xmlns:a16="http://schemas.microsoft.com/office/drawing/2014/main" id="{B709A81D-3B14-48F4-B438-EEE6C905D681}"/>
              </a:ext>
            </a:extLst>
          </p:cNvPr>
          <p:cNvSpPr txBox="1">
            <a:spLocks/>
          </p:cNvSpPr>
          <p:nvPr/>
        </p:nvSpPr>
        <p:spPr>
          <a:xfrm>
            <a:off x="228600" y="1524001"/>
            <a:ext cx="5257800" cy="533400"/>
          </a:xfrm>
          <a:prstGeom prst="rect">
            <a:avLst/>
          </a:prstGeom>
        </p:spPr>
        <p:txBody>
          <a:bodyPr>
            <a:normAutofit/>
          </a:bodyPr>
          <a:lstStyle>
            <a:lvl1pPr marL="45720" indent="0" algn="l" rtl="0" eaLnBrk="1" fontAlgn="base" hangingPunct="1">
              <a:spcBef>
                <a:spcPct val="25000"/>
              </a:spcBef>
              <a:spcAft>
                <a:spcPct val="0"/>
              </a:spcAft>
              <a:buClr>
                <a:schemeClr val="tx2"/>
              </a:buClr>
              <a:buSzPct val="120000"/>
              <a:buFontTx/>
              <a:buNone/>
              <a:defRPr sz="270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sz="2400">
                <a:solidFill>
                  <a:schemeClr val="tx1"/>
                </a:solidFill>
                <a:latin typeface="+mn-lt"/>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lumMod val="75000"/>
                </a:schemeClr>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accent3">
                  <a:lumMod val="50000"/>
                </a:schemeClr>
              </a:buClr>
              <a:buSzPct val="80000"/>
              <a:buFont typeface="Wingdings" pitchFamily="2" charset="2"/>
              <a:buChar char="§"/>
              <a:defRPr sz="2000">
                <a:solidFill>
                  <a:schemeClr val="tx1"/>
                </a:solidFill>
                <a:latin typeface="+mn-lt"/>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pPr marL="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2400" b="1" i="0" u="none" strike="noStrike" kern="0" cap="none" spc="0" normalizeH="0" baseline="0" noProof="0" dirty="0">
                <a:ln>
                  <a:noFill/>
                </a:ln>
                <a:solidFill>
                  <a:prstClr val="black"/>
                </a:solidFill>
                <a:effectLst/>
                <a:uLnTx/>
                <a:uFillTx/>
                <a:latin typeface="Arial"/>
                <a:ea typeface="+mn-ea"/>
                <a:cs typeface="+mn-cs"/>
              </a:rPr>
              <a:t>Costs</a:t>
            </a:r>
          </a:p>
        </p:txBody>
      </p:sp>
      <p:pic>
        <p:nvPicPr>
          <p:cNvPr id="7" name="Picture 6">
            <a:extLst>
              <a:ext uri="{FF2B5EF4-FFF2-40B4-BE49-F238E27FC236}">
                <a16:creationId xmlns:a16="http://schemas.microsoft.com/office/drawing/2014/main" id="{FB1DA08B-D5B1-48D3-899B-977B7BD44D5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133599"/>
            <a:ext cx="8991600" cy="1828801"/>
          </a:xfrm>
          <a:prstGeom prst="rect">
            <a:avLst/>
          </a:prstGeom>
          <a:noFill/>
          <a:ln>
            <a:noFill/>
          </a:ln>
        </p:spPr>
      </p:pic>
      <p:sp>
        <p:nvSpPr>
          <p:cNvPr id="8" name="TextBox 7">
            <a:extLst>
              <a:ext uri="{FF2B5EF4-FFF2-40B4-BE49-F238E27FC236}">
                <a16:creationId xmlns:a16="http://schemas.microsoft.com/office/drawing/2014/main" id="{A53FA773-97C6-4B17-B767-DA9B7729C180}"/>
              </a:ext>
            </a:extLst>
          </p:cNvPr>
          <p:cNvSpPr txBox="1"/>
          <p:nvPr/>
        </p:nvSpPr>
        <p:spPr>
          <a:xfrm>
            <a:off x="260684" y="4038598"/>
            <a:ext cx="8686800" cy="28069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Services rate:  Blended $200/hour</a:t>
            </a:r>
          </a:p>
          <a:p>
            <a:pPr marL="285750" marR="0" lvl="0" indent="-285750" algn="l" defTabSz="914400" rtl="0" eaLnBrk="1" fontAlgn="base" latinLnBrk="0" hangingPunct="1">
              <a:lnSpc>
                <a:spcPct val="100000"/>
              </a:lnSpc>
              <a:spcBef>
                <a:spcPct val="20000"/>
              </a:spcBef>
              <a:spcAft>
                <a:spcPct val="0"/>
              </a:spcAft>
              <a:buClr>
                <a:srgbClr val="5ECCF3"/>
              </a:buClr>
              <a:buSzPct val="70000"/>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Skilled and specialized resources</a:t>
            </a:r>
          </a:p>
          <a:p>
            <a:pPr marL="285750" marR="0" lvl="0" indent="-285750" algn="l" defTabSz="914400" rtl="0" eaLnBrk="1" fontAlgn="base" latinLnBrk="0" hangingPunct="1">
              <a:lnSpc>
                <a:spcPct val="100000"/>
              </a:lnSpc>
              <a:spcBef>
                <a:spcPct val="20000"/>
              </a:spcBef>
              <a:spcAft>
                <a:spcPct val="0"/>
              </a:spcAft>
              <a:buClr>
                <a:srgbClr val="5ECCF3"/>
              </a:buClr>
              <a:buSzPct val="70000"/>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Senior, experienced resources</a:t>
            </a:r>
          </a:p>
          <a:p>
            <a:pPr marL="285750" marR="0" lvl="0" indent="-285750" algn="l" defTabSz="914400" rtl="0" eaLnBrk="1" fontAlgn="base" latinLnBrk="0" hangingPunct="1">
              <a:lnSpc>
                <a:spcPct val="100000"/>
              </a:lnSpc>
              <a:spcBef>
                <a:spcPct val="20000"/>
              </a:spcBef>
              <a:spcAft>
                <a:spcPct val="0"/>
              </a:spcAft>
              <a:buClr>
                <a:srgbClr val="5ECCF3"/>
              </a:buClr>
              <a:buSzPct val="70000"/>
              <a:buFontTx/>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Relatively small team</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In addition to consulting services it is necessary to increase network bandwidth for the POC and the total cost for six months is $13,375, making the total amendment $3,010,575.</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The Consortium has separately budgeted for AWS compute resources acquired through the California Department of Technology and some additional software.</a:t>
            </a:r>
          </a:p>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8851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776F4-8992-47D4-B7A1-D3CA8CCC9424}"/>
              </a:ext>
            </a:extLst>
          </p:cNvPr>
          <p:cNvSpPr>
            <a:spLocks noGrp="1"/>
          </p:cNvSpPr>
          <p:nvPr>
            <p:ph type="title"/>
          </p:nvPr>
        </p:nvSpPr>
        <p:spPr/>
        <p:txBody>
          <a:bodyPr/>
          <a:lstStyle/>
          <a:p>
            <a:r>
              <a:rPr lang="en-US" dirty="0"/>
              <a:t>JPA Board of Directors</a:t>
            </a:r>
          </a:p>
        </p:txBody>
      </p:sp>
      <p:sp>
        <p:nvSpPr>
          <p:cNvPr id="5" name="Text Placeholder 4">
            <a:extLst>
              <a:ext uri="{FF2B5EF4-FFF2-40B4-BE49-F238E27FC236}">
                <a16:creationId xmlns:a16="http://schemas.microsoft.com/office/drawing/2014/main" id="{0198AC07-710D-4BD2-AFED-887B3CFC062B}"/>
              </a:ext>
            </a:extLst>
          </p:cNvPr>
          <p:cNvSpPr>
            <a:spLocks noGrp="1"/>
          </p:cNvSpPr>
          <p:nvPr>
            <p:ph type="body" idx="1"/>
          </p:nvPr>
        </p:nvSpPr>
        <p:spPr/>
        <p:txBody>
          <a:bodyPr/>
          <a:lstStyle/>
          <a:p>
            <a:r>
              <a:rPr lang="en-US" dirty="0"/>
              <a:t>Action Items</a:t>
            </a:r>
          </a:p>
        </p:txBody>
      </p:sp>
      <p:sp>
        <p:nvSpPr>
          <p:cNvPr id="2" name="Slide Number Placeholder 1">
            <a:extLst>
              <a:ext uri="{FF2B5EF4-FFF2-40B4-BE49-F238E27FC236}">
                <a16:creationId xmlns:a16="http://schemas.microsoft.com/office/drawing/2014/main" id="{4ACA52DB-953B-4BA7-A6BC-4F862221B753}"/>
              </a:ext>
            </a:extLst>
          </p:cNvPr>
          <p:cNvSpPr>
            <a:spLocks noGrp="1"/>
          </p:cNvSpPr>
          <p:nvPr>
            <p:ph type="sldNum" sz="quarter" idx="12"/>
          </p:nvPr>
        </p:nvSpPr>
        <p:spPr/>
        <p:txBody>
          <a:bodyPr/>
          <a:lstStyle/>
          <a:p>
            <a:fld id="{4783C08A-C93D-47D6-B65C-9198EDABB16F}" type="slidenum">
              <a:rPr lang="en-US" altLang="en-US" smtClean="0"/>
              <a:pPr/>
              <a:t>28</a:t>
            </a:fld>
            <a:endParaRPr lang="en-US" altLang="en-US" dirty="0"/>
          </a:p>
        </p:txBody>
      </p:sp>
    </p:spTree>
    <p:extLst>
      <p:ext uri="{BB962C8B-B14F-4D97-AF65-F5344CB8AC3E}">
        <p14:creationId xmlns:p14="http://schemas.microsoft.com/office/powerpoint/2010/main" val="3805161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7F9C-2631-47D3-A91C-D4116DCD5119}"/>
              </a:ext>
            </a:extLst>
          </p:cNvPr>
          <p:cNvSpPr>
            <a:spLocks noGrp="1"/>
          </p:cNvSpPr>
          <p:nvPr>
            <p:ph type="title"/>
          </p:nvPr>
        </p:nvSpPr>
        <p:spPr/>
        <p:txBody>
          <a:bodyPr/>
          <a:lstStyle/>
          <a:p>
            <a:r>
              <a:rPr lang="en-US" dirty="0"/>
              <a:t>JPA Board of Directors</a:t>
            </a:r>
          </a:p>
        </p:txBody>
      </p:sp>
      <p:sp>
        <p:nvSpPr>
          <p:cNvPr id="3" name="Content Placeholder 2">
            <a:extLst>
              <a:ext uri="{FF2B5EF4-FFF2-40B4-BE49-F238E27FC236}">
                <a16:creationId xmlns:a16="http://schemas.microsoft.com/office/drawing/2014/main" id="{B02811EE-8CBA-49B4-A54C-034492CC5501}"/>
              </a:ext>
            </a:extLst>
          </p:cNvPr>
          <p:cNvSpPr>
            <a:spLocks noGrp="1"/>
          </p:cNvSpPr>
          <p:nvPr>
            <p:ph idx="1"/>
          </p:nvPr>
        </p:nvSpPr>
        <p:spPr>
          <a:xfrm>
            <a:off x="3352800" y="1435100"/>
            <a:ext cx="5638800" cy="5118100"/>
          </a:xfrm>
        </p:spPr>
        <p:txBody>
          <a:bodyPr>
            <a:normAutofit/>
          </a:bodyPr>
          <a:lstStyle/>
          <a:p>
            <a:pPr marL="502920" indent="-457200">
              <a:spcBef>
                <a:spcPts val="0"/>
              </a:spcBef>
              <a:spcAft>
                <a:spcPts val="0"/>
              </a:spcAft>
              <a:buSzPct val="85000"/>
              <a:buFont typeface="Wingdings" panose="05000000000000000000" pitchFamily="2" charset="2"/>
              <a:buChar char="q"/>
            </a:pPr>
            <a:r>
              <a:rPr lang="en-US" sz="1900" dirty="0"/>
              <a:t>Approve Accenture LRS Amendment No. Ten and authorize the addition of funding to the FY 18/19 CalACES Project Budget </a:t>
            </a:r>
          </a:p>
          <a:p>
            <a:pPr marL="517525">
              <a:spcBef>
                <a:spcPts val="0"/>
              </a:spcBef>
              <a:spcAft>
                <a:spcPts val="0"/>
              </a:spcAft>
              <a:buSzPct val="85000"/>
            </a:pPr>
            <a:endParaRPr lang="en-US" sz="1400" dirty="0"/>
          </a:p>
          <a:p>
            <a:pPr marL="502920" indent="-457200">
              <a:spcBef>
                <a:spcPts val="0"/>
              </a:spcBef>
              <a:spcAft>
                <a:spcPts val="0"/>
              </a:spcAft>
              <a:buSzPct val="85000"/>
              <a:buFont typeface="Wingdings" panose="05000000000000000000" pitchFamily="2" charset="2"/>
              <a:buChar char="q"/>
            </a:pPr>
            <a:r>
              <a:rPr lang="en-US" sz="1900" dirty="0"/>
              <a:t>Approve delegation of authority to the CalACES Executive Director to obtain services through the California Department of Technology from Amazon Web Services (AWS) in an amount not to exceed $500,000 to move a replica of LRS to the AWS cloud, subject to review by Legal Counsel.</a:t>
            </a:r>
          </a:p>
        </p:txBody>
      </p:sp>
      <p:sp>
        <p:nvSpPr>
          <p:cNvPr id="4" name="Text Placeholder 3">
            <a:extLst>
              <a:ext uri="{FF2B5EF4-FFF2-40B4-BE49-F238E27FC236}">
                <a16:creationId xmlns:a16="http://schemas.microsoft.com/office/drawing/2014/main" id="{22DC2C66-E38B-4855-8AE1-1F5D951E964B}"/>
              </a:ext>
            </a:extLst>
          </p:cNvPr>
          <p:cNvSpPr>
            <a:spLocks noGrp="1"/>
          </p:cNvSpPr>
          <p:nvPr>
            <p:ph type="body" sz="half" idx="2"/>
          </p:nvPr>
        </p:nvSpPr>
        <p:spPr/>
        <p:txBody>
          <a:bodyPr/>
          <a:lstStyle/>
          <a:p>
            <a:r>
              <a:rPr lang="en-US" dirty="0"/>
              <a:t>Action Items Contd.</a:t>
            </a:r>
          </a:p>
        </p:txBody>
      </p:sp>
      <p:sp>
        <p:nvSpPr>
          <p:cNvPr id="5" name="Slide Number Placeholder 4">
            <a:extLst>
              <a:ext uri="{FF2B5EF4-FFF2-40B4-BE49-F238E27FC236}">
                <a16:creationId xmlns:a16="http://schemas.microsoft.com/office/drawing/2014/main" id="{F3B1796E-8798-4809-BC6C-F2C237F8A719}"/>
              </a:ext>
            </a:extLst>
          </p:cNvPr>
          <p:cNvSpPr>
            <a:spLocks noGrp="1"/>
          </p:cNvSpPr>
          <p:nvPr>
            <p:ph type="sldNum" sz="quarter" idx="12"/>
          </p:nvPr>
        </p:nvSpPr>
        <p:spPr/>
        <p:txBody>
          <a:bodyPr/>
          <a:lstStyle/>
          <a:p>
            <a:fld id="{F47C3F67-93AE-448C-A30F-0F4DA97F61FA}" type="slidenum">
              <a:rPr lang="en-US" altLang="en-US" smtClean="0"/>
              <a:pPr/>
              <a:t>29</a:t>
            </a:fld>
            <a:endParaRPr lang="en-US" altLang="en-US" dirty="0"/>
          </a:p>
        </p:txBody>
      </p:sp>
    </p:spTree>
    <p:extLst>
      <p:ext uri="{BB962C8B-B14F-4D97-AF65-F5344CB8AC3E}">
        <p14:creationId xmlns:p14="http://schemas.microsoft.com/office/powerpoint/2010/main" val="90839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78F8-8C4A-42B8-B4E8-37313F2B8AE3}"/>
              </a:ext>
            </a:extLst>
          </p:cNvPr>
          <p:cNvSpPr>
            <a:spLocks noGrp="1"/>
          </p:cNvSpPr>
          <p:nvPr>
            <p:ph type="title"/>
          </p:nvPr>
        </p:nvSpPr>
        <p:spPr/>
        <p:txBody>
          <a:bodyPr/>
          <a:lstStyle/>
          <a:p>
            <a:r>
              <a:rPr lang="en-US" dirty="0"/>
              <a:t>Index Continued</a:t>
            </a:r>
          </a:p>
        </p:txBody>
      </p:sp>
      <p:graphicFrame>
        <p:nvGraphicFramePr>
          <p:cNvPr id="6" name="Content Placeholder 5">
            <a:extLst>
              <a:ext uri="{FF2B5EF4-FFF2-40B4-BE49-F238E27FC236}">
                <a16:creationId xmlns:a16="http://schemas.microsoft.com/office/drawing/2014/main" id="{D8B715F2-09AF-4CDC-94D4-50600BF39960}"/>
              </a:ext>
            </a:extLst>
          </p:cNvPr>
          <p:cNvGraphicFramePr>
            <a:graphicFrameLocks noGrp="1"/>
          </p:cNvGraphicFramePr>
          <p:nvPr>
            <p:ph idx="1"/>
            <p:extLst>
              <p:ext uri="{D42A27DB-BD31-4B8C-83A1-F6EECF244321}">
                <p14:modId xmlns:p14="http://schemas.microsoft.com/office/powerpoint/2010/main" val="2843485595"/>
              </p:ext>
            </p:extLst>
          </p:nvPr>
        </p:nvGraphicFramePr>
        <p:xfrm>
          <a:off x="381000" y="1570038"/>
          <a:ext cx="8458200" cy="1483360"/>
        </p:xfrm>
        <a:graphic>
          <a:graphicData uri="http://schemas.openxmlformats.org/drawingml/2006/table">
            <a:tbl>
              <a:tblPr firstRow="1" bandRow="1">
                <a:tableStyleId>{BC89EF96-8CEA-46FF-86C4-4CE0E7609802}</a:tableStyleId>
              </a:tblPr>
              <a:tblGrid>
                <a:gridCol w="6627043">
                  <a:extLst>
                    <a:ext uri="{9D8B030D-6E8A-4147-A177-3AD203B41FA5}">
                      <a16:colId xmlns:a16="http://schemas.microsoft.com/office/drawing/2014/main" val="2835359744"/>
                    </a:ext>
                  </a:extLst>
                </a:gridCol>
                <a:gridCol w="1831157">
                  <a:extLst>
                    <a:ext uri="{9D8B030D-6E8A-4147-A177-3AD203B41FA5}">
                      <a16:colId xmlns:a16="http://schemas.microsoft.com/office/drawing/2014/main" val="102388756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Description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Slide Numbers</a:t>
                      </a:r>
                    </a:p>
                  </a:txBody>
                  <a:tcPr/>
                </a:tc>
                <a:extLst>
                  <a:ext uri="{0D108BD9-81ED-4DB2-BD59-A6C34878D82A}">
                    <a16:rowId xmlns:a16="http://schemas.microsoft.com/office/drawing/2014/main" val="2415062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2018 Conference Planning  </a:t>
                      </a:r>
                    </a:p>
                  </a:txBody>
                  <a:tcPr/>
                </a:tc>
                <a:tc>
                  <a:txBody>
                    <a:bodyPr/>
                    <a:lstStyle/>
                    <a:p>
                      <a:pPr algn="r"/>
                      <a:r>
                        <a:rPr lang="en-US" dirty="0"/>
                        <a:t>56-57</a:t>
                      </a:r>
                    </a:p>
                  </a:txBody>
                  <a:tcPr/>
                </a:tc>
                <a:extLst>
                  <a:ext uri="{0D108BD9-81ED-4DB2-BD59-A6C34878D82A}">
                    <a16:rowId xmlns:a16="http://schemas.microsoft.com/office/drawing/2014/main" val="2117432356"/>
                  </a:ext>
                </a:extLst>
              </a:tr>
              <a:tr h="370840">
                <a:tc>
                  <a:txBody>
                    <a:bodyPr/>
                    <a:lstStyle/>
                    <a:p>
                      <a:r>
                        <a:rPr lang="en-US" sz="1600" kern="1200" dirty="0">
                          <a:solidFill>
                            <a:schemeClr val="tx1"/>
                          </a:solidFill>
                          <a:effectLst/>
                          <a:latin typeface="+mn-lt"/>
                          <a:ea typeface="+mn-ea"/>
                          <a:cs typeface="+mn-cs"/>
                        </a:rPr>
                        <a:t>Public Comment</a:t>
                      </a:r>
                      <a:endParaRPr lang="en-US" sz="1600" dirty="0"/>
                    </a:p>
                  </a:txBody>
                  <a:tcPr/>
                </a:tc>
                <a:tc>
                  <a:txBody>
                    <a:bodyPr/>
                    <a:lstStyle/>
                    <a:p>
                      <a:pPr algn="r"/>
                      <a:r>
                        <a:rPr lang="en-US" dirty="0"/>
                        <a:t>58</a:t>
                      </a:r>
                    </a:p>
                  </a:txBody>
                  <a:tcPr/>
                </a:tc>
                <a:extLst>
                  <a:ext uri="{0D108BD9-81ED-4DB2-BD59-A6C34878D82A}">
                    <a16:rowId xmlns:a16="http://schemas.microsoft.com/office/drawing/2014/main" val="35802461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Adjourn Meeting</a:t>
                      </a:r>
                    </a:p>
                  </a:txBody>
                  <a:tcPr/>
                </a:tc>
                <a:tc>
                  <a:txBody>
                    <a:bodyPr/>
                    <a:lstStyle/>
                    <a:p>
                      <a:pPr algn="r"/>
                      <a:r>
                        <a:rPr lang="en-US" dirty="0"/>
                        <a:t>59</a:t>
                      </a:r>
                    </a:p>
                  </a:txBody>
                  <a:tcPr/>
                </a:tc>
                <a:extLst>
                  <a:ext uri="{0D108BD9-81ED-4DB2-BD59-A6C34878D82A}">
                    <a16:rowId xmlns:a16="http://schemas.microsoft.com/office/drawing/2014/main" val="161921184"/>
                  </a:ext>
                </a:extLst>
              </a:tr>
            </a:tbl>
          </a:graphicData>
        </a:graphic>
      </p:graphicFrame>
      <p:sp>
        <p:nvSpPr>
          <p:cNvPr id="4" name="Slide Number Placeholder 3">
            <a:extLst>
              <a:ext uri="{FF2B5EF4-FFF2-40B4-BE49-F238E27FC236}">
                <a16:creationId xmlns:a16="http://schemas.microsoft.com/office/drawing/2014/main" id="{32D64A45-DD51-4613-8951-D0DEB712CDF7}"/>
              </a:ext>
            </a:extLst>
          </p:cNvPr>
          <p:cNvSpPr>
            <a:spLocks noGrp="1"/>
          </p:cNvSpPr>
          <p:nvPr>
            <p:ph type="sldNum" sz="quarter" idx="12"/>
          </p:nvPr>
        </p:nvSpPr>
        <p:spPr/>
        <p:txBody>
          <a:bodyPr/>
          <a:lstStyle/>
          <a:p>
            <a:fld id="{E675FF42-0E22-44DC-8DFB-F90201735E2E}" type="slidenum">
              <a:rPr lang="en-US" altLang="en-US" smtClean="0"/>
              <a:pPr/>
              <a:t>3</a:t>
            </a:fld>
            <a:endParaRPr lang="en-US" altLang="en-US" dirty="0"/>
          </a:p>
        </p:txBody>
      </p:sp>
    </p:spTree>
    <p:extLst>
      <p:ext uri="{BB962C8B-B14F-4D97-AF65-F5344CB8AC3E}">
        <p14:creationId xmlns:p14="http://schemas.microsoft.com/office/powerpoint/2010/main" val="119988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50F1F-7473-4EF0-B23F-7E7972B8995D}"/>
              </a:ext>
            </a:extLst>
          </p:cNvPr>
          <p:cNvSpPr>
            <a:spLocks noGrp="1"/>
          </p:cNvSpPr>
          <p:nvPr>
            <p:ph type="title"/>
          </p:nvPr>
        </p:nvSpPr>
        <p:spPr/>
        <p:txBody>
          <a:bodyPr/>
          <a:lstStyle/>
          <a:p>
            <a:r>
              <a:rPr lang="en-US" dirty="0"/>
              <a:t>Annual Audit Findings</a:t>
            </a:r>
          </a:p>
        </p:txBody>
      </p:sp>
      <p:sp>
        <p:nvSpPr>
          <p:cNvPr id="5" name="Text Placeholder 4">
            <a:extLst>
              <a:ext uri="{FF2B5EF4-FFF2-40B4-BE49-F238E27FC236}">
                <a16:creationId xmlns:a16="http://schemas.microsoft.com/office/drawing/2014/main" id="{359625ED-370D-4F27-8F3D-1D286F9B0E08}"/>
              </a:ext>
            </a:extLst>
          </p:cNvPr>
          <p:cNvSpPr>
            <a:spLocks noGrp="1"/>
          </p:cNvSpPr>
          <p:nvPr>
            <p:ph type="body" idx="1"/>
          </p:nvPr>
        </p:nvSpPr>
        <p:spPr/>
        <p:txBody>
          <a:bodyPr/>
          <a:lstStyle/>
          <a:p>
            <a:r>
              <a:rPr lang="en-US" dirty="0"/>
              <a:t>Informational Items</a:t>
            </a:r>
          </a:p>
        </p:txBody>
      </p:sp>
      <p:sp>
        <p:nvSpPr>
          <p:cNvPr id="2" name="Slide Number Placeholder 1">
            <a:extLst>
              <a:ext uri="{FF2B5EF4-FFF2-40B4-BE49-F238E27FC236}">
                <a16:creationId xmlns:a16="http://schemas.microsoft.com/office/drawing/2014/main" id="{951C6A89-F480-43B4-8F6D-0E214AEA2D3D}"/>
              </a:ext>
            </a:extLst>
          </p:cNvPr>
          <p:cNvSpPr>
            <a:spLocks noGrp="1"/>
          </p:cNvSpPr>
          <p:nvPr>
            <p:ph type="sldNum" sz="quarter" idx="12"/>
          </p:nvPr>
        </p:nvSpPr>
        <p:spPr/>
        <p:txBody>
          <a:bodyPr/>
          <a:lstStyle/>
          <a:p>
            <a:fld id="{4783C08A-C93D-47D6-B65C-9198EDABB16F}" type="slidenum">
              <a:rPr lang="en-US" altLang="en-US" smtClean="0"/>
              <a:pPr/>
              <a:t>30</a:t>
            </a:fld>
            <a:endParaRPr lang="en-US" altLang="en-US" dirty="0"/>
          </a:p>
        </p:txBody>
      </p:sp>
    </p:spTree>
    <p:extLst>
      <p:ext uri="{BB962C8B-B14F-4D97-AF65-F5344CB8AC3E}">
        <p14:creationId xmlns:p14="http://schemas.microsoft.com/office/powerpoint/2010/main" val="833835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21F0-61D0-494A-A791-5BC5ADD74E17}"/>
              </a:ext>
            </a:extLst>
          </p:cNvPr>
          <p:cNvSpPr>
            <a:spLocks noGrp="1"/>
          </p:cNvSpPr>
          <p:nvPr>
            <p:ph type="title"/>
          </p:nvPr>
        </p:nvSpPr>
        <p:spPr/>
        <p:txBody>
          <a:bodyPr/>
          <a:lstStyle/>
          <a:p>
            <a:r>
              <a:rPr lang="en-US" dirty="0"/>
              <a:t>Annual Audit Findings</a:t>
            </a:r>
          </a:p>
        </p:txBody>
      </p:sp>
      <p:sp>
        <p:nvSpPr>
          <p:cNvPr id="3" name="Content Placeholder 2">
            <a:extLst>
              <a:ext uri="{FF2B5EF4-FFF2-40B4-BE49-F238E27FC236}">
                <a16:creationId xmlns:a16="http://schemas.microsoft.com/office/drawing/2014/main" id="{B9F91414-61BE-47B4-A7ED-F47412878F20}"/>
              </a:ext>
            </a:extLst>
          </p:cNvPr>
          <p:cNvSpPr>
            <a:spLocks noGrp="1"/>
          </p:cNvSpPr>
          <p:nvPr>
            <p:ph idx="1"/>
          </p:nvPr>
        </p:nvSpPr>
        <p:spPr/>
        <p:txBody>
          <a:bodyPr>
            <a:normAutofit fontScale="92500" lnSpcReduction="20000"/>
          </a:bodyPr>
          <a:lstStyle/>
          <a:p>
            <a:pPr lvl="0">
              <a:buClr>
                <a:srgbClr val="000099"/>
              </a:buClr>
            </a:pPr>
            <a:r>
              <a:rPr lang="en-US" sz="2600" dirty="0">
                <a:solidFill>
                  <a:prstClr val="black"/>
                </a:solidFill>
              </a:rPr>
              <a:t>C-IV Year Ending June 2017 Single Audit Report and Financial Statements </a:t>
            </a:r>
          </a:p>
          <a:p>
            <a:pPr lvl="0">
              <a:buClr>
                <a:srgbClr val="000099"/>
              </a:buClr>
            </a:pPr>
            <a:r>
              <a:rPr lang="en-US" sz="2000" dirty="0">
                <a:solidFill>
                  <a:prstClr val="black"/>
                </a:solidFill>
              </a:rPr>
              <a:t>- </a:t>
            </a:r>
            <a:r>
              <a:rPr lang="en-US" sz="1800" dirty="0">
                <a:solidFill>
                  <a:prstClr val="black"/>
                </a:solidFill>
              </a:rPr>
              <a:t>performed by </a:t>
            </a:r>
            <a:r>
              <a:rPr lang="en-US" sz="1800" dirty="0" err="1">
                <a:solidFill>
                  <a:prstClr val="black"/>
                </a:solidFill>
              </a:rPr>
              <a:t>Vavrinek</a:t>
            </a:r>
            <a:r>
              <a:rPr lang="en-US" sz="1800" dirty="0">
                <a:solidFill>
                  <a:prstClr val="black"/>
                </a:solidFill>
              </a:rPr>
              <a:t>, Trine, Day &amp; Co., LLP</a:t>
            </a:r>
          </a:p>
          <a:p>
            <a:pPr lvl="0">
              <a:buClr>
                <a:srgbClr val="000099"/>
              </a:buClr>
            </a:pPr>
            <a:endParaRPr lang="en-US" sz="1900" dirty="0">
              <a:solidFill>
                <a:prstClr val="black"/>
              </a:solidFill>
            </a:endParaRPr>
          </a:p>
          <a:p>
            <a:pPr lvl="0">
              <a:buClr>
                <a:srgbClr val="000099"/>
              </a:buClr>
            </a:pPr>
            <a:r>
              <a:rPr lang="en-US" sz="1900" dirty="0">
                <a:solidFill>
                  <a:prstClr val="black"/>
                </a:solidFill>
              </a:rPr>
              <a:t>Results: There were no audit findings and the auditors found no instances of non-compliance which could have had a direct and material effect on our financial statement amounts.   </a:t>
            </a:r>
          </a:p>
          <a:p>
            <a:pPr lvl="0">
              <a:buClr>
                <a:srgbClr val="000099"/>
              </a:buClr>
            </a:pPr>
            <a:endParaRPr lang="en-US" sz="1900" dirty="0">
              <a:solidFill>
                <a:prstClr val="black"/>
              </a:solidFill>
            </a:endParaRPr>
          </a:p>
          <a:p>
            <a:pPr lvl="0">
              <a:buClr>
                <a:srgbClr val="000099"/>
              </a:buClr>
            </a:pPr>
            <a:r>
              <a:rPr lang="en-US" sz="1900" dirty="0">
                <a:solidFill>
                  <a:prstClr val="black"/>
                </a:solidFill>
              </a:rPr>
              <a:t>They further found that the financial statements “present fairly, in all material respects, the respective financial position of the governmental activities and the general fund,” of the Consortium.  The auditors made no recommendations. </a:t>
            </a:r>
          </a:p>
          <a:p>
            <a:pPr lvl="0">
              <a:buClr>
                <a:srgbClr val="000099"/>
              </a:buClr>
            </a:pPr>
            <a:endParaRPr lang="en-US" sz="2500" dirty="0">
              <a:solidFill>
                <a:prstClr val="black"/>
              </a:solidFill>
            </a:endParaRPr>
          </a:p>
          <a:p>
            <a:pPr lvl="0">
              <a:buClr>
                <a:srgbClr val="000099"/>
              </a:buClr>
            </a:pPr>
            <a:r>
              <a:rPr lang="en-US" sz="1800" dirty="0">
                <a:solidFill>
                  <a:prstClr val="black"/>
                </a:solidFill>
              </a:rPr>
              <a:t>These documents are now available on the new CalACES Web Portal (CIT 0023-18). </a:t>
            </a:r>
          </a:p>
          <a:p>
            <a:endParaRPr lang="en-US" dirty="0"/>
          </a:p>
        </p:txBody>
      </p:sp>
      <p:sp>
        <p:nvSpPr>
          <p:cNvPr id="4" name="Slide Number Placeholder 3">
            <a:extLst>
              <a:ext uri="{FF2B5EF4-FFF2-40B4-BE49-F238E27FC236}">
                <a16:creationId xmlns:a16="http://schemas.microsoft.com/office/drawing/2014/main" id="{D562D806-1402-4CAC-9915-7249394AA939}"/>
              </a:ext>
            </a:extLst>
          </p:cNvPr>
          <p:cNvSpPr>
            <a:spLocks noGrp="1"/>
          </p:cNvSpPr>
          <p:nvPr>
            <p:ph type="sldNum" sz="quarter" idx="12"/>
          </p:nvPr>
        </p:nvSpPr>
        <p:spPr/>
        <p:txBody>
          <a:bodyPr/>
          <a:lstStyle/>
          <a:p>
            <a:fld id="{E675FF42-0E22-44DC-8DFB-F90201735E2E}" type="slidenum">
              <a:rPr lang="en-US" altLang="en-US" smtClean="0"/>
              <a:pPr/>
              <a:t>31</a:t>
            </a:fld>
            <a:endParaRPr lang="en-US" altLang="en-US" dirty="0"/>
          </a:p>
        </p:txBody>
      </p:sp>
    </p:spTree>
    <p:extLst>
      <p:ext uri="{BB962C8B-B14F-4D97-AF65-F5344CB8AC3E}">
        <p14:creationId xmlns:p14="http://schemas.microsoft.com/office/powerpoint/2010/main" val="1098419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50F1F-7473-4EF0-B23F-7E7972B8995D}"/>
              </a:ext>
            </a:extLst>
          </p:cNvPr>
          <p:cNvSpPr>
            <a:spLocks noGrp="1"/>
          </p:cNvSpPr>
          <p:nvPr>
            <p:ph type="title"/>
          </p:nvPr>
        </p:nvSpPr>
        <p:spPr/>
        <p:txBody>
          <a:bodyPr/>
          <a:lstStyle/>
          <a:p>
            <a:r>
              <a:rPr lang="en-US" dirty="0"/>
              <a:t>CalACES/CalSAWS Planning Update</a:t>
            </a:r>
          </a:p>
        </p:txBody>
      </p:sp>
      <p:sp>
        <p:nvSpPr>
          <p:cNvPr id="5" name="Text Placeholder 4">
            <a:extLst>
              <a:ext uri="{FF2B5EF4-FFF2-40B4-BE49-F238E27FC236}">
                <a16:creationId xmlns:a16="http://schemas.microsoft.com/office/drawing/2014/main" id="{359625ED-370D-4F27-8F3D-1D286F9B0E08}"/>
              </a:ext>
            </a:extLst>
          </p:cNvPr>
          <p:cNvSpPr>
            <a:spLocks noGrp="1"/>
          </p:cNvSpPr>
          <p:nvPr>
            <p:ph type="body" idx="1"/>
          </p:nvPr>
        </p:nvSpPr>
        <p:spPr/>
        <p:txBody>
          <a:bodyPr/>
          <a:lstStyle/>
          <a:p>
            <a:r>
              <a:rPr lang="en-US" dirty="0"/>
              <a:t>Informational Items</a:t>
            </a:r>
          </a:p>
        </p:txBody>
      </p:sp>
      <p:sp>
        <p:nvSpPr>
          <p:cNvPr id="2" name="Slide Number Placeholder 1">
            <a:extLst>
              <a:ext uri="{FF2B5EF4-FFF2-40B4-BE49-F238E27FC236}">
                <a16:creationId xmlns:a16="http://schemas.microsoft.com/office/drawing/2014/main" id="{951C6A89-F480-43B4-8F6D-0E214AEA2D3D}"/>
              </a:ext>
            </a:extLst>
          </p:cNvPr>
          <p:cNvSpPr>
            <a:spLocks noGrp="1"/>
          </p:cNvSpPr>
          <p:nvPr>
            <p:ph type="sldNum" sz="quarter" idx="12"/>
          </p:nvPr>
        </p:nvSpPr>
        <p:spPr/>
        <p:txBody>
          <a:bodyPr/>
          <a:lstStyle/>
          <a:p>
            <a:fld id="{4783C08A-C93D-47D6-B65C-9198EDABB16F}" type="slidenum">
              <a:rPr lang="en-US" altLang="en-US" smtClean="0"/>
              <a:pPr/>
              <a:t>32</a:t>
            </a:fld>
            <a:endParaRPr lang="en-US" altLang="en-US" dirty="0"/>
          </a:p>
        </p:txBody>
      </p:sp>
    </p:spTree>
    <p:extLst>
      <p:ext uri="{BB962C8B-B14F-4D97-AF65-F5344CB8AC3E}">
        <p14:creationId xmlns:p14="http://schemas.microsoft.com/office/powerpoint/2010/main" val="213796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Object 83" hidden="1">
            <a:extLst>
              <a:ext uri="{FF2B5EF4-FFF2-40B4-BE49-F238E27FC236}">
                <a16:creationId xmlns:a16="http://schemas.microsoft.com/office/drawing/2014/main" id="{E829B6A6-85BE-4293-BF5C-53A7C1C8BAA8}"/>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4" name="think-cell Slide" r:id="rId8" imgW="631" imgH="631" progId="TCLayout.ActiveDocument.1">
                  <p:embed/>
                </p:oleObj>
              </mc:Choice>
              <mc:Fallback>
                <p:oleObj name="think-cell Slide" r:id="rId8" imgW="631" imgH="631" progId="TCLayout.ActiveDocument.1">
                  <p:embed/>
                  <p:pic>
                    <p:nvPicPr>
                      <p:cNvPr id="84" name="Object 83" hidden="1">
                        <a:extLst>
                          <a:ext uri="{FF2B5EF4-FFF2-40B4-BE49-F238E27FC236}">
                            <a16:creationId xmlns:a16="http://schemas.microsoft.com/office/drawing/2014/main" id="{E829B6A6-85BE-4293-BF5C-53A7C1C8BAA8}"/>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pic>
        <p:nvPicPr>
          <p:cNvPr id="82" name="Picture 81">
            <a:extLst>
              <a:ext uri="{FF2B5EF4-FFF2-40B4-BE49-F238E27FC236}">
                <a16:creationId xmlns:a16="http://schemas.microsoft.com/office/drawing/2014/main" id="{7F32893C-D1E6-4457-9D92-1EEB92A6BF03}"/>
              </a:ext>
            </a:extLst>
          </p:cNvPr>
          <p:cNvPicPr>
            <a:picLocks/>
          </p:cNvPicPr>
          <p:nvPr/>
        </p:nvPicPr>
        <p:blipFill rotWithShape="1">
          <a:blip r:embed="rId10">
            <a:grayscl/>
          </a:blip>
          <a:srcRect t="28892" b="28892"/>
          <a:stretch/>
        </p:blipFill>
        <p:spPr>
          <a:xfrm>
            <a:off x="0" y="1551593"/>
            <a:ext cx="9144000" cy="5306407"/>
          </a:xfrm>
          <a:prstGeom prst="rect">
            <a:avLst/>
          </a:prstGeom>
        </p:spPr>
      </p:pic>
      <p:sp>
        <p:nvSpPr>
          <p:cNvPr id="83" name="Rectangle 82">
            <a:extLst>
              <a:ext uri="{FF2B5EF4-FFF2-40B4-BE49-F238E27FC236}">
                <a16:creationId xmlns:a16="http://schemas.microsoft.com/office/drawing/2014/main" id="{5548831F-3C5C-4385-B87B-AFCB1D11B5F0}"/>
              </a:ext>
            </a:extLst>
          </p:cNvPr>
          <p:cNvSpPr>
            <a:spLocks/>
          </p:cNvSpPr>
          <p:nvPr/>
        </p:nvSpPr>
        <p:spPr>
          <a:xfrm>
            <a:off x="0" y="1551593"/>
            <a:ext cx="9144000" cy="5306407"/>
          </a:xfrm>
          <a:prstGeom prst="rect">
            <a:avLst/>
          </a:prstGeom>
          <a:solidFill>
            <a:schemeClr val="bg1">
              <a:alpha val="80000"/>
            </a:scheme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sz="18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6BC84F67-D859-4D91-9DEA-D5EA5511F8B9}"/>
              </a:ext>
            </a:extLst>
          </p:cNvPr>
          <p:cNvSpPr>
            <a:spLocks noGrp="1"/>
          </p:cNvSpPr>
          <p:nvPr>
            <p:ph type="title"/>
          </p:nvPr>
        </p:nvSpPr>
        <p:spPr/>
        <p:txBody>
          <a:bodyPr/>
          <a:lstStyle/>
          <a:p>
            <a:r>
              <a:rPr lang="en-US" sz="2800" dirty="0"/>
              <a:t>CalACES/CalSAWS </a:t>
            </a:r>
            <a:br>
              <a:rPr lang="en-US" sz="2800" dirty="0"/>
            </a:br>
            <a:r>
              <a:rPr lang="en-US" sz="2800" dirty="0"/>
              <a:t>Planning Update: Overview </a:t>
            </a:r>
          </a:p>
        </p:txBody>
      </p:sp>
      <p:grpSp>
        <p:nvGrpSpPr>
          <p:cNvPr id="79" name="Group 78">
            <a:extLst>
              <a:ext uri="{FF2B5EF4-FFF2-40B4-BE49-F238E27FC236}">
                <a16:creationId xmlns:a16="http://schemas.microsoft.com/office/drawing/2014/main" id="{E5D21005-DA9F-4330-9A49-37EDF17FB62C}"/>
              </a:ext>
            </a:extLst>
          </p:cNvPr>
          <p:cNvGrpSpPr/>
          <p:nvPr/>
        </p:nvGrpSpPr>
        <p:grpSpPr>
          <a:xfrm>
            <a:off x="152400" y="3324880"/>
            <a:ext cx="8839200" cy="718145"/>
            <a:chOff x="152400" y="2898143"/>
            <a:chExt cx="8839200" cy="718145"/>
          </a:xfrm>
        </p:grpSpPr>
        <p:sp>
          <p:nvSpPr>
            <p:cNvPr id="70" name="TextBox 69">
              <a:extLst>
                <a:ext uri="{FF2B5EF4-FFF2-40B4-BE49-F238E27FC236}">
                  <a16:creationId xmlns:a16="http://schemas.microsoft.com/office/drawing/2014/main" id="{32FC9A2A-010A-432C-83A6-DE0D58B917C9}"/>
                </a:ext>
              </a:extLst>
            </p:cNvPr>
            <p:cNvSpPr txBox="1">
              <a:spLocks/>
            </p:cNvSpPr>
            <p:nvPr/>
          </p:nvSpPr>
          <p:spPr>
            <a:xfrm>
              <a:off x="2759413" y="2898143"/>
              <a:ext cx="6232187" cy="718145"/>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800" b="1" i="0" u="none" strike="noStrike" kern="1200" cap="none" spc="0" normalizeH="0" baseline="0" noProof="0" dirty="0">
                  <a:ln>
                    <a:noFill/>
                  </a:ln>
                  <a:solidFill>
                    <a:srgbClr val="000060"/>
                  </a:solidFill>
                  <a:effectLst/>
                  <a:uLnTx/>
                  <a:uFillTx/>
                  <a:latin typeface="Century Gothic"/>
                  <a:ea typeface="+mn-ea"/>
                  <a:cs typeface="+mn-cs"/>
                </a:rPr>
                <a:t>John Boule (</a:t>
              </a:r>
              <a:r>
                <a:rPr kumimoji="0" lang="en-US" sz="1800" b="1" i="0" u="none" strike="noStrike" kern="1200" cap="none" spc="0" normalizeH="0" baseline="0" noProof="0" dirty="0" err="1">
                  <a:ln>
                    <a:noFill/>
                  </a:ln>
                  <a:solidFill>
                    <a:srgbClr val="000060"/>
                  </a:solidFill>
                  <a:effectLst/>
                  <a:uLnTx/>
                  <a:uFillTx/>
                  <a:latin typeface="Century Gothic"/>
                  <a:ea typeface="+mn-ea"/>
                  <a:cs typeface="+mn-cs"/>
                </a:rPr>
                <a:t>CalACES</a:t>
              </a:r>
              <a:r>
                <a:rPr kumimoji="0" lang="en-US" sz="1800" b="1" i="0" u="none" strike="noStrike" kern="1200" cap="none" spc="0" normalizeH="0" baseline="0" noProof="0" dirty="0">
                  <a:ln>
                    <a:noFill/>
                  </a:ln>
                  <a:solidFill>
                    <a:srgbClr val="000060"/>
                  </a:solidFill>
                  <a:effectLst/>
                  <a:uLnTx/>
                  <a:uFillTx/>
                  <a:latin typeface="Century Gothic"/>
                  <a:ea typeface="+mn-ea"/>
                  <a:cs typeface="+mn-cs"/>
                </a:rPr>
                <a:t>)</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800" b="1" i="0" u="none" strike="noStrike" kern="1200" cap="none" spc="0" normalizeH="0" baseline="0" noProof="0" dirty="0">
                  <a:ln>
                    <a:noFill/>
                  </a:ln>
                  <a:solidFill>
                    <a:srgbClr val="000060"/>
                  </a:solidFill>
                  <a:effectLst/>
                  <a:uLnTx/>
                  <a:uFillTx/>
                  <a:latin typeface="Century Gothic"/>
                  <a:ea typeface="+mn-ea"/>
                  <a:cs typeface="+mn-cs"/>
                </a:rPr>
                <a:t>Diane Alexander (WCDS </a:t>
              </a:r>
              <a:r>
                <a:rPr kumimoji="0" lang="en-US" sz="1800" b="1" i="0" u="none" strike="noStrike" kern="1200" cap="none" spc="0" normalizeH="0" baseline="0" noProof="0" dirty="0" err="1">
                  <a:ln>
                    <a:noFill/>
                  </a:ln>
                  <a:solidFill>
                    <a:srgbClr val="000060"/>
                  </a:solidFill>
                  <a:effectLst/>
                  <a:uLnTx/>
                  <a:uFillTx/>
                  <a:latin typeface="Century Gothic"/>
                  <a:ea typeface="+mn-ea"/>
                  <a:cs typeface="+mn-cs"/>
                </a:rPr>
                <a:t>CalWIN</a:t>
              </a:r>
              <a:r>
                <a:rPr kumimoji="0" lang="en-US" sz="1800" b="1" i="0" u="none" strike="noStrike" kern="1200" cap="none" spc="0" normalizeH="0" baseline="0" noProof="0" dirty="0">
                  <a:ln>
                    <a:noFill/>
                  </a:ln>
                  <a:solidFill>
                    <a:srgbClr val="000060"/>
                  </a:solidFill>
                  <a:effectLst/>
                  <a:uLnTx/>
                  <a:uFillTx/>
                  <a:latin typeface="Century Gothic"/>
                  <a:ea typeface="+mn-ea"/>
                  <a:cs typeface="+mn-cs"/>
                </a:rPr>
                <a:t>)</a:t>
              </a:r>
            </a:p>
          </p:txBody>
        </p:sp>
        <p:sp>
          <p:nvSpPr>
            <p:cNvPr id="72" name="Rectangle 70">
              <a:extLst>
                <a:ext uri="{FF2B5EF4-FFF2-40B4-BE49-F238E27FC236}">
                  <a16:creationId xmlns:a16="http://schemas.microsoft.com/office/drawing/2014/main" id="{4D236976-20D3-46F0-9A04-572072DAA345}"/>
                </a:ext>
              </a:extLst>
            </p:cNvPr>
            <p:cNvSpPr txBox="1"/>
            <p:nvPr>
              <p:custDataLst>
                <p:tags r:id="rId5"/>
              </p:custDataLst>
            </p:nvPr>
          </p:nvSpPr>
          <p:spPr>
            <a:xfrm>
              <a:off x="152400" y="2898143"/>
              <a:ext cx="2438400" cy="718145"/>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Project Sponsors</a:t>
              </a:r>
            </a:p>
          </p:txBody>
        </p:sp>
      </p:grpSp>
      <p:grpSp>
        <p:nvGrpSpPr>
          <p:cNvPr id="80" name="Group 79">
            <a:extLst>
              <a:ext uri="{FF2B5EF4-FFF2-40B4-BE49-F238E27FC236}">
                <a16:creationId xmlns:a16="http://schemas.microsoft.com/office/drawing/2014/main" id="{96DBEE47-2162-4CDF-819A-CA3D908BC9C2}"/>
              </a:ext>
            </a:extLst>
          </p:cNvPr>
          <p:cNvGrpSpPr/>
          <p:nvPr/>
        </p:nvGrpSpPr>
        <p:grpSpPr>
          <a:xfrm>
            <a:off x="152400" y="4343161"/>
            <a:ext cx="8743666" cy="1600439"/>
            <a:chOff x="152400" y="4204796"/>
            <a:chExt cx="8743666" cy="1070579"/>
          </a:xfrm>
        </p:grpSpPr>
        <p:sp>
          <p:nvSpPr>
            <p:cNvPr id="73" name="Rectangle 70">
              <a:extLst>
                <a:ext uri="{FF2B5EF4-FFF2-40B4-BE49-F238E27FC236}">
                  <a16:creationId xmlns:a16="http://schemas.microsoft.com/office/drawing/2014/main" id="{61A5898F-4EBE-4187-B273-DE8AB665C739}"/>
                </a:ext>
              </a:extLst>
            </p:cNvPr>
            <p:cNvSpPr txBox="1"/>
            <p:nvPr>
              <p:custDataLst>
                <p:tags r:id="rId4"/>
              </p:custDataLst>
            </p:nvPr>
          </p:nvSpPr>
          <p:spPr>
            <a:xfrm>
              <a:off x="152400" y="4204797"/>
              <a:ext cx="2438400" cy="1070578"/>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Working Team</a:t>
              </a:r>
            </a:p>
          </p:txBody>
        </p:sp>
        <p:sp>
          <p:nvSpPr>
            <p:cNvPr id="75" name="TextBox 74">
              <a:extLst>
                <a:ext uri="{FF2B5EF4-FFF2-40B4-BE49-F238E27FC236}">
                  <a16:creationId xmlns:a16="http://schemas.microsoft.com/office/drawing/2014/main" id="{CD914065-E20A-4F0C-9DC6-0A8E7971F69A}"/>
                </a:ext>
              </a:extLst>
            </p:cNvPr>
            <p:cNvSpPr txBox="1">
              <a:spLocks/>
            </p:cNvSpPr>
            <p:nvPr/>
          </p:nvSpPr>
          <p:spPr>
            <a:xfrm>
              <a:off x="2759413" y="4204796"/>
              <a:ext cx="6136653" cy="1070578"/>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800" b="1" i="0" u="none" strike="noStrike" kern="1200" cap="none" spc="0" normalizeH="0" baseline="0" noProof="0" dirty="0" err="1">
                  <a:ln>
                    <a:noFill/>
                  </a:ln>
                  <a:solidFill>
                    <a:srgbClr val="000060"/>
                  </a:solidFill>
                  <a:effectLst/>
                  <a:uLnTx/>
                  <a:uFillTx/>
                  <a:latin typeface="Century Gothic"/>
                  <a:ea typeface="+mn-ea"/>
                  <a:cs typeface="+mn-cs"/>
                </a:rPr>
                <a:t>CalACES</a:t>
              </a:r>
              <a:endParaRPr kumimoji="0" lang="en-US" sz="1800" b="1" i="0" u="none" strike="noStrike" kern="1200" cap="none" spc="0" normalizeH="0" baseline="0" noProof="0" dirty="0">
                <a:ln>
                  <a:noFill/>
                </a:ln>
                <a:solidFill>
                  <a:srgbClr val="000060"/>
                </a:solidFill>
                <a:effectLst/>
                <a:uLnTx/>
                <a:uFillTx/>
                <a:latin typeface="Century Gothic"/>
                <a:ea typeface="+mn-ea"/>
                <a:cs typeface="+mn-cs"/>
              </a:endParaRP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800" b="1" i="0" u="none" strike="noStrike" kern="1200" cap="none" spc="0" normalizeH="0" baseline="0" noProof="0" dirty="0">
                  <a:ln>
                    <a:noFill/>
                  </a:ln>
                  <a:solidFill>
                    <a:srgbClr val="000060"/>
                  </a:solidFill>
                  <a:effectLst/>
                  <a:uLnTx/>
                  <a:uFillTx/>
                  <a:latin typeface="Century Gothic"/>
                  <a:ea typeface="+mn-ea"/>
                  <a:cs typeface="+mn-cs"/>
                </a:rPr>
                <a:t>WCDS</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800" b="1" i="0" u="none" strike="noStrike" kern="1200" cap="none" spc="0" normalizeH="0" baseline="0" noProof="0" dirty="0" err="1">
                  <a:ln>
                    <a:noFill/>
                  </a:ln>
                  <a:solidFill>
                    <a:srgbClr val="000060"/>
                  </a:solidFill>
                  <a:effectLst/>
                  <a:uLnTx/>
                  <a:uFillTx/>
                  <a:latin typeface="Century Gothic"/>
                  <a:ea typeface="+mn-ea"/>
                  <a:cs typeface="+mn-cs"/>
                </a:rPr>
                <a:t>OSI</a:t>
              </a:r>
              <a:endParaRPr kumimoji="0" lang="en-US" sz="1800" b="1" i="0" u="none" strike="noStrike" kern="1200" cap="none" spc="0" normalizeH="0" baseline="0" noProof="0" dirty="0">
                <a:ln>
                  <a:noFill/>
                </a:ln>
                <a:solidFill>
                  <a:srgbClr val="000060"/>
                </a:solidFill>
                <a:effectLst/>
                <a:uLnTx/>
                <a:uFillTx/>
                <a:latin typeface="Century Gothic"/>
                <a:ea typeface="+mn-ea"/>
                <a:cs typeface="+mn-cs"/>
              </a:endParaRP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800" b="1" i="0" u="none" strike="noStrike" kern="1200" cap="none" spc="0" normalizeH="0" baseline="0" noProof="0" dirty="0">
                  <a:ln>
                    <a:noFill/>
                  </a:ln>
                  <a:solidFill>
                    <a:srgbClr val="000060"/>
                  </a:solidFill>
                  <a:effectLst/>
                  <a:uLnTx/>
                  <a:uFillTx/>
                  <a:latin typeface="Century Gothic"/>
                  <a:ea typeface="+mn-ea"/>
                  <a:cs typeface="+mn-cs"/>
                </a:rPr>
                <a:t>QA vendor &amp; subcontractors</a:t>
              </a:r>
            </a:p>
          </p:txBody>
        </p:sp>
      </p:grpSp>
      <p:grpSp>
        <p:nvGrpSpPr>
          <p:cNvPr id="78" name="Group 77">
            <a:extLst>
              <a:ext uri="{FF2B5EF4-FFF2-40B4-BE49-F238E27FC236}">
                <a16:creationId xmlns:a16="http://schemas.microsoft.com/office/drawing/2014/main" id="{0F485437-2EA2-491E-89D8-1CFCFE8A1E30}"/>
              </a:ext>
            </a:extLst>
          </p:cNvPr>
          <p:cNvGrpSpPr/>
          <p:nvPr/>
        </p:nvGrpSpPr>
        <p:grpSpPr>
          <a:xfrm>
            <a:off x="152400" y="1752599"/>
            <a:ext cx="8915400" cy="1272144"/>
            <a:chOff x="152400" y="1752599"/>
            <a:chExt cx="8915400" cy="1272144"/>
          </a:xfrm>
        </p:grpSpPr>
        <p:sp>
          <p:nvSpPr>
            <p:cNvPr id="71" name="Rectangle 70">
              <a:extLst>
                <a:ext uri="{FF2B5EF4-FFF2-40B4-BE49-F238E27FC236}">
                  <a16:creationId xmlns:a16="http://schemas.microsoft.com/office/drawing/2014/main" id="{0AE2C1B7-A2BB-46B0-A6C2-08223EE13710}"/>
                </a:ext>
              </a:extLst>
            </p:cNvPr>
            <p:cNvSpPr txBox="1"/>
            <p:nvPr>
              <p:custDataLst>
                <p:tags r:id="rId3"/>
              </p:custDataLst>
            </p:nvPr>
          </p:nvSpPr>
          <p:spPr>
            <a:xfrm>
              <a:off x="152400" y="1752599"/>
              <a:ext cx="2438400" cy="1272143"/>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Overall Objective</a:t>
              </a:r>
            </a:p>
          </p:txBody>
        </p:sp>
        <p:sp>
          <p:nvSpPr>
            <p:cNvPr id="77" name="TextBox 76">
              <a:extLst>
                <a:ext uri="{FF2B5EF4-FFF2-40B4-BE49-F238E27FC236}">
                  <a16:creationId xmlns:a16="http://schemas.microsoft.com/office/drawing/2014/main" id="{8F424114-BEFE-4BCE-A3A2-5AF1E5915BED}"/>
                </a:ext>
              </a:extLst>
            </p:cNvPr>
            <p:cNvSpPr txBox="1">
              <a:spLocks/>
            </p:cNvSpPr>
            <p:nvPr/>
          </p:nvSpPr>
          <p:spPr>
            <a:xfrm>
              <a:off x="2759413" y="1752600"/>
              <a:ext cx="6308387" cy="1272143"/>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800" b="1" i="0" u="none" strike="noStrike" kern="1200" cap="none" spc="0" normalizeH="0" baseline="0" noProof="0" dirty="0">
                  <a:ln>
                    <a:noFill/>
                  </a:ln>
                  <a:solidFill>
                    <a:srgbClr val="000060"/>
                  </a:solidFill>
                  <a:effectLst/>
                  <a:uLnTx/>
                  <a:uFillTx/>
                  <a:latin typeface="Century Gothic"/>
                  <a:ea typeface="+mn-ea"/>
                  <a:cs typeface="+mn-cs"/>
                </a:rPr>
                <a:t>Planning effort working to develop roadmap of overall effort to consolidate to a single system, </a:t>
              </a:r>
              <a:r>
                <a:rPr kumimoji="0" lang="en-US" sz="1800" b="1" i="0" u="none" strike="noStrike" kern="1200" cap="none" spc="0" normalizeH="0" baseline="0" noProof="0" dirty="0" err="1">
                  <a:ln>
                    <a:noFill/>
                  </a:ln>
                  <a:solidFill>
                    <a:srgbClr val="000060"/>
                  </a:solidFill>
                  <a:effectLst/>
                  <a:uLnTx/>
                  <a:uFillTx/>
                  <a:latin typeface="Century Gothic"/>
                  <a:ea typeface="+mn-ea"/>
                  <a:cs typeface="+mn-cs"/>
                </a:rPr>
                <a:t>CalSAWS</a:t>
              </a:r>
              <a:r>
                <a:rPr kumimoji="0" lang="en-US" sz="1800" b="1" i="0" u="none" strike="noStrike" kern="1200" cap="none" spc="0" normalizeH="0" baseline="0" noProof="0" dirty="0">
                  <a:ln>
                    <a:noFill/>
                  </a:ln>
                  <a:solidFill>
                    <a:srgbClr val="000060"/>
                  </a:solidFill>
                  <a:effectLst/>
                  <a:uLnTx/>
                  <a:uFillTx/>
                  <a:latin typeface="Century Gothic"/>
                  <a:ea typeface="+mn-ea"/>
                  <a:cs typeface="+mn-cs"/>
                </a:rPr>
                <a:t>, on ~2023 timeline</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800" b="1" i="0" u="none" strike="noStrike" kern="1200" cap="none" spc="0" normalizeH="0" baseline="0" noProof="0" dirty="0">
                  <a:ln>
                    <a:noFill/>
                  </a:ln>
                  <a:solidFill>
                    <a:srgbClr val="000060"/>
                  </a:solidFill>
                  <a:effectLst/>
                  <a:uLnTx/>
                  <a:uFillTx/>
                  <a:latin typeface="Century Gothic"/>
                  <a:ea typeface="+mn-ea"/>
                  <a:cs typeface="+mn-cs"/>
                </a:rPr>
                <a:t>Builds upon the previous planning efforts for </a:t>
              </a:r>
              <a:r>
                <a:rPr kumimoji="0" lang="en-US" sz="1800" b="1" i="0" u="none" strike="noStrike" kern="1200" cap="none" spc="0" normalizeH="0" baseline="0" noProof="0" dirty="0" err="1">
                  <a:ln>
                    <a:noFill/>
                  </a:ln>
                  <a:solidFill>
                    <a:srgbClr val="000060"/>
                  </a:solidFill>
                  <a:effectLst/>
                  <a:uLnTx/>
                  <a:uFillTx/>
                  <a:latin typeface="Century Gothic"/>
                  <a:ea typeface="+mn-ea"/>
                  <a:cs typeface="+mn-cs"/>
                </a:rPr>
                <a:t>CalACES</a:t>
              </a:r>
              <a:endParaRPr kumimoji="0" lang="en-US" sz="1800" b="1" i="0" u="none" strike="noStrike" kern="1200" cap="none" spc="0" normalizeH="0" baseline="0" noProof="0" dirty="0">
                <a:ln>
                  <a:noFill/>
                </a:ln>
                <a:solidFill>
                  <a:srgbClr val="000060"/>
                </a:solidFill>
                <a:effectLst/>
                <a:uLnTx/>
                <a:uFillTx/>
                <a:latin typeface="Century Gothic"/>
                <a:ea typeface="+mn-ea"/>
                <a:cs typeface="+mn-cs"/>
              </a:endParaRPr>
            </a:p>
          </p:txBody>
        </p:sp>
      </p:grpSp>
      <p:grpSp>
        <p:nvGrpSpPr>
          <p:cNvPr id="25" name="Group 24">
            <a:extLst>
              <a:ext uri="{FF2B5EF4-FFF2-40B4-BE49-F238E27FC236}">
                <a16:creationId xmlns:a16="http://schemas.microsoft.com/office/drawing/2014/main" id="{BE1F4786-BE05-448B-8301-F591A1B6A521}"/>
              </a:ext>
            </a:extLst>
          </p:cNvPr>
          <p:cNvGrpSpPr/>
          <p:nvPr/>
        </p:nvGrpSpPr>
        <p:grpSpPr>
          <a:xfrm>
            <a:off x="6705600" y="5410200"/>
            <a:ext cx="1961866" cy="909205"/>
            <a:chOff x="3128002" y="1817897"/>
            <a:chExt cx="5713257" cy="2647742"/>
          </a:xfrm>
        </p:grpSpPr>
        <p:pic>
          <p:nvPicPr>
            <p:cNvPr id="26" name="Picture 25">
              <a:extLst>
                <a:ext uri="{FF2B5EF4-FFF2-40B4-BE49-F238E27FC236}">
                  <a16:creationId xmlns:a16="http://schemas.microsoft.com/office/drawing/2014/main" id="{8364103A-68EC-4A59-A03B-FEE66E7250A7}"/>
                </a:ext>
              </a:extLst>
            </p:cNvPr>
            <p:cNvPicPr>
              <a:picLocks noChangeAspect="1"/>
            </p:cNvPicPr>
            <p:nvPr/>
          </p:nvPicPr>
          <p:blipFill rotWithShape="1">
            <a:blip r:embed="rId11">
              <a:clrChange>
                <a:clrFrom>
                  <a:srgbClr val="FEFEFE"/>
                </a:clrFrom>
                <a:clrTo>
                  <a:srgbClr val="FEFEFE">
                    <a:alpha val="0"/>
                  </a:srgbClr>
                </a:clrTo>
              </a:clrChange>
            </a:blip>
            <a:srcRect l="2714" t="21424" r="69785" b="20267"/>
            <a:stretch/>
          </p:blipFill>
          <p:spPr>
            <a:xfrm>
              <a:off x="3128002" y="1863925"/>
              <a:ext cx="801268" cy="832425"/>
            </a:xfrm>
            <a:prstGeom prst="rect">
              <a:avLst/>
            </a:prstGeom>
          </p:spPr>
        </p:pic>
        <p:pic>
          <p:nvPicPr>
            <p:cNvPr id="27" name="Picture 26">
              <a:extLst>
                <a:ext uri="{FF2B5EF4-FFF2-40B4-BE49-F238E27FC236}">
                  <a16:creationId xmlns:a16="http://schemas.microsoft.com/office/drawing/2014/main" id="{B2103DFC-C483-44E2-A56C-3CDF382620BC}"/>
                </a:ext>
              </a:extLst>
            </p:cNvPr>
            <p:cNvPicPr>
              <a:picLocks noChangeAspect="1"/>
            </p:cNvPicPr>
            <p:nvPr/>
          </p:nvPicPr>
          <p:blipFill rotWithShape="1">
            <a:blip r:embed="rId11">
              <a:clrChange>
                <a:clrFrom>
                  <a:srgbClr val="FEFEFE"/>
                </a:clrFrom>
                <a:clrTo>
                  <a:srgbClr val="FEFEFE">
                    <a:alpha val="0"/>
                  </a:srgbClr>
                </a:clrTo>
              </a:clrChange>
            </a:blip>
            <a:srcRect l="30053" t="58831" r="30376"/>
            <a:stretch/>
          </p:blipFill>
          <p:spPr>
            <a:xfrm>
              <a:off x="4296305" y="1849878"/>
              <a:ext cx="1687967" cy="860519"/>
            </a:xfrm>
            <a:prstGeom prst="rect">
              <a:avLst/>
            </a:prstGeom>
          </p:spPr>
        </p:pic>
        <p:pic>
          <p:nvPicPr>
            <p:cNvPr id="28" name="Picture 27">
              <a:extLst>
                <a:ext uri="{FF2B5EF4-FFF2-40B4-BE49-F238E27FC236}">
                  <a16:creationId xmlns:a16="http://schemas.microsoft.com/office/drawing/2014/main" id="{48961ACF-BD0C-4D63-B7D0-081A6982D3FF}"/>
                </a:ext>
              </a:extLst>
            </p:cNvPr>
            <p:cNvPicPr>
              <a:picLocks noChangeAspect="1"/>
            </p:cNvPicPr>
            <p:nvPr/>
          </p:nvPicPr>
          <p:blipFill rotWithShape="1">
            <a:blip r:embed="rId11">
              <a:clrChange>
                <a:clrFrom>
                  <a:srgbClr val="FEFEFE"/>
                </a:clrFrom>
                <a:clrTo>
                  <a:srgbClr val="FEFEFE">
                    <a:alpha val="0"/>
                  </a:srgbClr>
                </a:clrTo>
              </a:clrChange>
            </a:blip>
            <a:srcRect l="26779" r="27517" b="66296"/>
            <a:stretch/>
          </p:blipFill>
          <p:spPr>
            <a:xfrm>
              <a:off x="6203033" y="1989030"/>
              <a:ext cx="1611241" cy="582215"/>
            </a:xfrm>
            <a:prstGeom prst="rect">
              <a:avLst/>
            </a:prstGeom>
          </p:spPr>
        </p:pic>
        <p:pic>
          <p:nvPicPr>
            <p:cNvPr id="29" name="Picture 28">
              <a:extLst>
                <a:ext uri="{FF2B5EF4-FFF2-40B4-BE49-F238E27FC236}">
                  <a16:creationId xmlns:a16="http://schemas.microsoft.com/office/drawing/2014/main" id="{C40DC7B9-514A-4540-AEBA-26598FAEFE29}"/>
                </a:ext>
              </a:extLst>
            </p:cNvPr>
            <p:cNvPicPr>
              <a:picLocks noChangeAspect="1"/>
            </p:cNvPicPr>
            <p:nvPr/>
          </p:nvPicPr>
          <p:blipFill rotWithShape="1">
            <a:blip r:embed="rId11">
              <a:clrChange>
                <a:clrFrom>
                  <a:srgbClr val="FFFFFF"/>
                </a:clrFrom>
                <a:clrTo>
                  <a:srgbClr val="FFFFFF">
                    <a:alpha val="0"/>
                  </a:srgbClr>
                </a:clrTo>
              </a:clrChange>
            </a:blip>
            <a:srcRect l="73482" t="24688" r="5348" b="16442"/>
            <a:stretch/>
          </p:blipFill>
          <p:spPr>
            <a:xfrm>
              <a:off x="8162774" y="1817897"/>
              <a:ext cx="678484" cy="924481"/>
            </a:xfrm>
            <a:prstGeom prst="rect">
              <a:avLst/>
            </a:prstGeom>
          </p:spPr>
        </p:pic>
        <p:pic>
          <p:nvPicPr>
            <p:cNvPr id="30" name="Picture 29">
              <a:extLst>
                <a:ext uri="{FF2B5EF4-FFF2-40B4-BE49-F238E27FC236}">
                  <a16:creationId xmlns:a16="http://schemas.microsoft.com/office/drawing/2014/main" id="{8BF31714-B61F-4BA5-BCC9-B7770130E9D8}"/>
                </a:ext>
              </a:extLst>
            </p:cNvPr>
            <p:cNvPicPr>
              <a:picLocks noChangeAspect="1"/>
            </p:cNvPicPr>
            <p:nvPr/>
          </p:nvPicPr>
          <p:blipFill>
            <a:blip r:embed="rId12">
              <a:clrChange>
                <a:clrFrom>
                  <a:srgbClr val="FEFEFE"/>
                </a:clrFrom>
                <a:clrTo>
                  <a:srgbClr val="FEFEFE">
                    <a:alpha val="0"/>
                  </a:srgbClr>
                </a:clrTo>
              </a:clrChange>
            </a:blip>
            <a:stretch>
              <a:fillRect/>
            </a:stretch>
          </p:blipFill>
          <p:spPr>
            <a:xfrm>
              <a:off x="4666188" y="3151488"/>
              <a:ext cx="2641318" cy="1314151"/>
            </a:xfrm>
            <a:prstGeom prst="rect">
              <a:avLst/>
            </a:prstGeom>
          </p:spPr>
        </p:pic>
        <p:cxnSp>
          <p:nvCxnSpPr>
            <p:cNvPr id="31" name="Straight Connector 30">
              <a:extLst>
                <a:ext uri="{FF2B5EF4-FFF2-40B4-BE49-F238E27FC236}">
                  <a16:creationId xmlns:a16="http://schemas.microsoft.com/office/drawing/2014/main" id="{38DA8536-E303-429D-A960-33533556611C}"/>
                </a:ext>
              </a:extLst>
            </p:cNvPr>
            <p:cNvCxnSpPr/>
            <p:nvPr/>
          </p:nvCxnSpPr>
          <p:spPr>
            <a:xfrm>
              <a:off x="3132437" y="3053854"/>
              <a:ext cx="5708822" cy="0"/>
            </a:xfrm>
            <a:prstGeom prst="line">
              <a:avLst/>
            </a:prstGeom>
            <a:noFill/>
            <a:ln w="28575" cap="flat" cmpd="sng" algn="ctr">
              <a:solidFill>
                <a:srgbClr val="204762"/>
              </a:solidFill>
              <a:prstDash val="solid"/>
            </a:ln>
            <a:effectLst/>
          </p:spPr>
        </p:cxnSp>
      </p:grpSp>
      <p:sp>
        <p:nvSpPr>
          <p:cNvPr id="24" name="5. Source">
            <a:extLst>
              <a:ext uri="{FF2B5EF4-FFF2-40B4-BE49-F238E27FC236}">
                <a16:creationId xmlns:a16="http://schemas.microsoft.com/office/drawing/2014/main" id="{121AE51C-79E3-48E1-A750-E24A23546714}"/>
              </a:ext>
            </a:extLst>
          </p:cNvPr>
          <p:cNvSpPr txBox="1"/>
          <p:nvPr/>
        </p:nvSpPr>
        <p:spPr>
          <a:xfrm>
            <a:off x="6747226" y="6243735"/>
            <a:ext cx="1943100" cy="246221"/>
          </a:xfrm>
          <a:prstGeom prst="rect">
            <a:avLst/>
          </a:prstGeom>
          <a:noFill/>
        </p:spPr>
        <p:txBody>
          <a:bodyPr vert="horz" wrap="square" lIns="0" tIns="0" rIns="0" bIns="0" rtlCol="0" anchor="b" anchorCtr="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800" b="0" i="0" u="none" strike="noStrike" kern="1200" cap="none" spc="0" normalizeH="0" baseline="0" noProof="0" dirty="0">
                <a:ln>
                  <a:noFill/>
                </a:ln>
                <a:solidFill>
                  <a:srgbClr val="000060"/>
                </a:solidFill>
                <a:effectLst/>
                <a:uLnTx/>
                <a:uFillTx/>
                <a:latin typeface="Arial" charset="0"/>
                <a:ea typeface="+mn-ea"/>
                <a:cs typeface="+mn-cs"/>
              </a:rPr>
              <a:t>NOTE: All figures in this document are preliminary, to be validated and finalized</a:t>
            </a:r>
          </a:p>
        </p:txBody>
      </p:sp>
      <p:sp>
        <p:nvSpPr>
          <p:cNvPr id="4" name="Slide Number Placeholder 3">
            <a:extLst>
              <a:ext uri="{FF2B5EF4-FFF2-40B4-BE49-F238E27FC236}">
                <a16:creationId xmlns:a16="http://schemas.microsoft.com/office/drawing/2014/main" id="{AFD531DD-4861-4DC8-A253-B94AE2E406F0}"/>
              </a:ext>
            </a:extLst>
          </p:cNvPr>
          <p:cNvSpPr>
            <a:spLocks noGrp="1"/>
          </p:cNvSpPr>
          <p:nvPr>
            <p:ph type="sldNum" sz="quarter" idx="12"/>
          </p:nvPr>
        </p:nvSpPr>
        <p:spPr/>
        <p:txBody>
          <a:bodyPr/>
          <a:lstStyle/>
          <a:p>
            <a:fld id="{E675FF42-0E22-44DC-8DFB-F90201735E2E}" type="slidenum">
              <a:rPr lang="en-US" altLang="en-US" smtClean="0"/>
              <a:pPr/>
              <a:t>33</a:t>
            </a:fld>
            <a:endParaRPr lang="en-US" altLang="en-US" dirty="0"/>
          </a:p>
        </p:txBody>
      </p:sp>
    </p:spTree>
    <p:extLst>
      <p:ext uri="{BB962C8B-B14F-4D97-AF65-F5344CB8AC3E}">
        <p14:creationId xmlns:p14="http://schemas.microsoft.com/office/powerpoint/2010/main" val="83660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EB88894E-0D3F-4455-ADA3-016AA06ADB79}"/>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39" name="think-cell Slide" r:id="rId14" imgW="631" imgH="631" progId="TCLayout.ActiveDocument.1">
                  <p:embed/>
                </p:oleObj>
              </mc:Choice>
              <mc:Fallback>
                <p:oleObj name="think-cell Slide" r:id="rId14" imgW="631" imgH="631" progId="TCLayout.ActiveDocument.1">
                  <p:embed/>
                  <p:pic>
                    <p:nvPicPr>
                      <p:cNvPr id="36" name="Object 35" hidden="1">
                        <a:extLst>
                          <a:ext uri="{FF2B5EF4-FFF2-40B4-BE49-F238E27FC236}">
                            <a16:creationId xmlns:a16="http://schemas.microsoft.com/office/drawing/2014/main" id="{EB88894E-0D3F-4455-ADA3-016AA06ADB79}"/>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grpSp>
        <p:nvGrpSpPr>
          <p:cNvPr id="37" name="Group 36">
            <a:extLst>
              <a:ext uri="{FF2B5EF4-FFF2-40B4-BE49-F238E27FC236}">
                <a16:creationId xmlns:a16="http://schemas.microsoft.com/office/drawing/2014/main" id="{0EA36BC7-E185-490A-BC67-E529CFBC708E}"/>
              </a:ext>
            </a:extLst>
          </p:cNvPr>
          <p:cNvGrpSpPr>
            <a:grpSpLocks/>
          </p:cNvGrpSpPr>
          <p:nvPr/>
        </p:nvGrpSpPr>
        <p:grpSpPr>
          <a:xfrm>
            <a:off x="0" y="1551593"/>
            <a:ext cx="9144000" cy="5306407"/>
            <a:chOff x="174944" y="720813"/>
            <a:chExt cx="8734594" cy="2431209"/>
          </a:xfrm>
        </p:grpSpPr>
        <p:pic>
          <p:nvPicPr>
            <p:cNvPr id="38" name="Picture 37">
              <a:extLst>
                <a:ext uri="{FF2B5EF4-FFF2-40B4-BE49-F238E27FC236}">
                  <a16:creationId xmlns:a16="http://schemas.microsoft.com/office/drawing/2014/main" id="{1BA08D29-2295-4067-981B-FD33AAC1B596}"/>
                </a:ext>
              </a:extLst>
            </p:cNvPr>
            <p:cNvPicPr>
              <a:picLocks/>
            </p:cNvPicPr>
            <p:nvPr/>
          </p:nvPicPr>
          <p:blipFill rotWithShape="1">
            <a:blip r:embed="rId16">
              <a:grayscl/>
            </a:blip>
            <a:srcRect t="28892" b="28892"/>
            <a:stretch/>
          </p:blipFill>
          <p:spPr>
            <a:xfrm>
              <a:off x="174944" y="720813"/>
              <a:ext cx="8734594" cy="2431209"/>
            </a:xfrm>
            <a:prstGeom prst="rect">
              <a:avLst/>
            </a:prstGeom>
          </p:spPr>
        </p:pic>
        <p:sp>
          <p:nvSpPr>
            <p:cNvPr id="39" name="Rectangle 38">
              <a:extLst>
                <a:ext uri="{FF2B5EF4-FFF2-40B4-BE49-F238E27FC236}">
                  <a16:creationId xmlns:a16="http://schemas.microsoft.com/office/drawing/2014/main" id="{F9531935-00BD-45EF-9D5C-E4C982EF5531}"/>
                </a:ext>
              </a:extLst>
            </p:cNvPr>
            <p:cNvSpPr>
              <a:spLocks/>
            </p:cNvSpPr>
            <p:nvPr/>
          </p:nvSpPr>
          <p:spPr>
            <a:xfrm>
              <a:off x="174944" y="720813"/>
              <a:ext cx="8734594" cy="2431209"/>
            </a:xfrm>
            <a:prstGeom prst="rect">
              <a:avLst/>
            </a:prstGeom>
            <a:solidFill>
              <a:schemeClr val="bg1">
                <a:alpha val="80000"/>
              </a:scheme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sz="1800" b="1" i="0" u="none" strike="noStrike" kern="0" cap="none" spc="0" normalizeH="0" baseline="0" noProof="0" dirty="0" err="1">
                <a:ln>
                  <a:noFill/>
                </a:ln>
                <a:solidFill>
                  <a:srgbClr val="204762"/>
                </a:solidFill>
                <a:effectLst/>
                <a:uLnTx/>
                <a:uFillTx/>
                <a:latin typeface="Century Gothic"/>
                <a:ea typeface="+mn-ea"/>
                <a:cs typeface="+mn-cs"/>
              </a:endParaRPr>
            </a:p>
          </p:txBody>
        </p:sp>
      </p:grpSp>
      <p:sp>
        <p:nvSpPr>
          <p:cNvPr id="2" name="Title 1">
            <a:extLst>
              <a:ext uri="{FF2B5EF4-FFF2-40B4-BE49-F238E27FC236}">
                <a16:creationId xmlns:a16="http://schemas.microsoft.com/office/drawing/2014/main" id="{6BC84F67-D859-4D91-9DEA-D5EA5511F8B9}"/>
              </a:ext>
            </a:extLst>
          </p:cNvPr>
          <p:cNvSpPr>
            <a:spLocks noGrp="1"/>
          </p:cNvSpPr>
          <p:nvPr>
            <p:ph type="title"/>
          </p:nvPr>
        </p:nvSpPr>
        <p:spPr/>
        <p:txBody>
          <a:bodyPr/>
          <a:lstStyle/>
          <a:p>
            <a:r>
              <a:rPr lang="en-US" sz="2800" dirty="0"/>
              <a:t>CalACES/CalSAWS </a:t>
            </a:r>
            <a:br>
              <a:rPr lang="en-US" sz="2800" dirty="0"/>
            </a:br>
            <a:r>
              <a:rPr lang="en-US" sz="2800" dirty="0"/>
              <a:t>Planning Update: Initiatives</a:t>
            </a:r>
          </a:p>
        </p:txBody>
      </p:sp>
      <p:sp>
        <p:nvSpPr>
          <p:cNvPr id="23" name="Rectangle 70">
            <a:extLst>
              <a:ext uri="{FF2B5EF4-FFF2-40B4-BE49-F238E27FC236}">
                <a16:creationId xmlns:a16="http://schemas.microsoft.com/office/drawing/2014/main" id="{250978D2-32B2-4276-89C1-838E29645385}"/>
              </a:ext>
            </a:extLst>
          </p:cNvPr>
          <p:cNvSpPr txBox="1"/>
          <p:nvPr>
            <p:custDataLst>
              <p:tags r:id="rId3"/>
            </p:custDataLst>
          </p:nvPr>
        </p:nvSpPr>
        <p:spPr>
          <a:xfrm>
            <a:off x="363976" y="1752599"/>
            <a:ext cx="3886200" cy="1272143"/>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Technical Assessment </a:t>
            </a:r>
            <a:br>
              <a:rPr kumimoji="0" lang="en-US" sz="1800" b="1" i="0" u="none" strike="noStrike" kern="1200" cap="none" spc="0" normalizeH="0" baseline="0" noProof="0" dirty="0">
                <a:ln>
                  <a:noFill/>
                </a:ln>
                <a:solidFill>
                  <a:prstClr val="white"/>
                </a:solidFill>
                <a:effectLst/>
                <a:uLnTx/>
                <a:uFillTx/>
                <a:latin typeface="Arial"/>
                <a:ea typeface="+mn-ea"/>
                <a:cs typeface="+mn-cs"/>
              </a:rPr>
            </a:br>
            <a:r>
              <a:rPr kumimoji="0" lang="en-US" sz="1200" b="0" i="1" u="none" strike="noStrike" kern="1200" cap="none" spc="0" normalizeH="0" baseline="0" noProof="0" dirty="0">
                <a:ln>
                  <a:noFill/>
                </a:ln>
                <a:solidFill>
                  <a:prstClr val="white"/>
                </a:solidFill>
                <a:effectLst/>
                <a:uLnTx/>
                <a:uFillTx/>
                <a:latin typeface="Arial"/>
                <a:ea typeface="+mn-ea"/>
                <a:cs typeface="+mn-cs"/>
              </a:rPr>
              <a:t>(Infrastructure, Database, Portal/Mobile, </a:t>
            </a:r>
            <a:r>
              <a:rPr kumimoji="0" lang="en-US" sz="1200" b="0" i="1" u="none" strike="noStrike" kern="1200" cap="none" spc="0" normalizeH="0" baseline="0" noProof="0" dirty="0" err="1">
                <a:ln>
                  <a:noFill/>
                </a:ln>
                <a:solidFill>
                  <a:prstClr val="white"/>
                </a:solidFill>
                <a:effectLst/>
                <a:uLnTx/>
                <a:uFillTx/>
                <a:latin typeface="Arial"/>
                <a:ea typeface="+mn-ea"/>
                <a:cs typeface="+mn-cs"/>
              </a:rPr>
              <a:t>CalACES</a:t>
            </a:r>
            <a:r>
              <a:rPr kumimoji="0" lang="en-US" sz="1200" b="0" i="1" u="none" strike="noStrike" kern="1200" cap="none" spc="0" normalizeH="0" baseline="0" noProof="0" dirty="0">
                <a:ln>
                  <a:noFill/>
                </a:ln>
                <a:solidFill>
                  <a:prstClr val="white"/>
                </a:solidFill>
                <a:effectLst/>
                <a:uLnTx/>
                <a:uFillTx/>
                <a:latin typeface="Arial"/>
                <a:ea typeface="+mn-ea"/>
                <a:cs typeface="+mn-cs"/>
              </a:rPr>
              <a:t> Ancillary)</a:t>
            </a:r>
          </a:p>
        </p:txBody>
      </p:sp>
      <p:sp>
        <p:nvSpPr>
          <p:cNvPr id="24" name="Rectangle 70">
            <a:extLst>
              <a:ext uri="{FF2B5EF4-FFF2-40B4-BE49-F238E27FC236}">
                <a16:creationId xmlns:a16="http://schemas.microsoft.com/office/drawing/2014/main" id="{13B0EF99-2594-4BAD-963E-3BCE8E8FA167}"/>
              </a:ext>
            </a:extLst>
          </p:cNvPr>
          <p:cNvSpPr txBox="1"/>
          <p:nvPr>
            <p:custDataLst>
              <p:tags r:id="rId4"/>
            </p:custDataLst>
          </p:nvPr>
        </p:nvSpPr>
        <p:spPr>
          <a:xfrm>
            <a:off x="4893823" y="1752599"/>
            <a:ext cx="3886200" cy="1272143"/>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Central Migration Planning </a:t>
            </a:r>
            <a:r>
              <a:rPr kumimoji="0" lang="en-US" sz="1200" b="0" i="1" u="none" strike="noStrike" kern="1200" cap="none" spc="0" normalizeH="0" baseline="0" noProof="0" dirty="0">
                <a:ln>
                  <a:noFill/>
                </a:ln>
                <a:solidFill>
                  <a:prstClr val="white"/>
                </a:solidFill>
                <a:effectLst/>
                <a:uLnTx/>
                <a:uFillTx/>
                <a:latin typeface="Arial"/>
                <a:ea typeface="+mn-ea"/>
                <a:cs typeface="+mn-cs"/>
              </a:rPr>
              <a:t>(</a:t>
            </a:r>
            <a:r>
              <a:rPr kumimoji="0" lang="en-US" sz="1200" b="0" i="1" u="none" strike="noStrike" kern="1200" cap="none" spc="0" normalizeH="0" baseline="0" noProof="0" dirty="0" err="1">
                <a:ln>
                  <a:noFill/>
                </a:ln>
                <a:solidFill>
                  <a:prstClr val="white"/>
                </a:solidFill>
                <a:effectLst/>
                <a:uLnTx/>
                <a:uFillTx/>
                <a:latin typeface="Arial"/>
                <a:ea typeface="+mn-ea"/>
                <a:cs typeface="+mn-cs"/>
              </a:rPr>
              <a:t>CalSAWS</a:t>
            </a:r>
            <a:r>
              <a:rPr kumimoji="0" lang="en-US" sz="1200" b="0" i="1" u="none" strike="noStrike" kern="1200" cap="none" spc="0" normalizeH="0" baseline="0" noProof="0" dirty="0">
                <a:ln>
                  <a:noFill/>
                </a:ln>
                <a:solidFill>
                  <a:prstClr val="white"/>
                </a:solidFill>
                <a:effectLst/>
                <a:uLnTx/>
                <a:uFillTx/>
                <a:latin typeface="Arial"/>
                <a:ea typeface="+mn-ea"/>
                <a:cs typeface="+mn-cs"/>
              </a:rPr>
              <a:t> User Labs &amp; Requirements Gathering Sessions, Data Migration Strategy, Review of </a:t>
            </a:r>
            <a:r>
              <a:rPr kumimoji="0" lang="en-US" sz="1200" b="0" i="1" u="none" strike="noStrike" kern="1200" cap="none" spc="0" normalizeH="0" baseline="0" noProof="0" dirty="0" err="1">
                <a:ln>
                  <a:noFill/>
                </a:ln>
                <a:solidFill>
                  <a:prstClr val="white"/>
                </a:solidFill>
                <a:effectLst/>
                <a:uLnTx/>
                <a:uFillTx/>
                <a:latin typeface="Arial"/>
                <a:ea typeface="+mn-ea"/>
                <a:cs typeface="+mn-cs"/>
              </a:rPr>
              <a:t>CalACES</a:t>
            </a:r>
            <a:r>
              <a:rPr kumimoji="0" lang="en-US" sz="1200" b="0" i="1" u="none" strike="noStrike" kern="1200" cap="none" spc="0" normalizeH="0" baseline="0" noProof="0" dirty="0">
                <a:ln>
                  <a:noFill/>
                </a:ln>
                <a:solidFill>
                  <a:prstClr val="white"/>
                </a:solidFill>
                <a:effectLst/>
                <a:uLnTx/>
                <a:uFillTx/>
                <a:latin typeface="Arial"/>
                <a:ea typeface="+mn-ea"/>
                <a:cs typeface="+mn-cs"/>
              </a:rPr>
              <a:t> requirements, Consolidated Requirements for </a:t>
            </a:r>
            <a:r>
              <a:rPr kumimoji="0" lang="en-US" sz="1200" b="0" i="1" u="none" strike="noStrike" kern="1200" cap="none" spc="0" normalizeH="0" baseline="0" noProof="0" dirty="0" err="1">
                <a:ln>
                  <a:noFill/>
                </a:ln>
                <a:solidFill>
                  <a:prstClr val="white"/>
                </a:solidFill>
                <a:effectLst/>
                <a:uLnTx/>
                <a:uFillTx/>
                <a:latin typeface="Arial"/>
                <a:ea typeface="+mn-ea"/>
                <a:cs typeface="+mn-cs"/>
              </a:rPr>
              <a:t>CalSAWS</a:t>
            </a:r>
            <a:r>
              <a:rPr kumimoji="0" lang="en-US" sz="1200" b="0" i="1" u="none" strike="noStrike" kern="1200" cap="none" spc="0" normalizeH="0" baseline="0" noProof="0" dirty="0">
                <a:ln>
                  <a:noFill/>
                </a:ln>
                <a:solidFill>
                  <a:prstClr val="white"/>
                </a:solidFill>
                <a:effectLst/>
                <a:uLnTx/>
                <a:uFillTx/>
                <a:latin typeface="Arial"/>
                <a:ea typeface="+mn-ea"/>
                <a:cs typeface="+mn-cs"/>
              </a:rPr>
              <a:t>, </a:t>
            </a:r>
            <a:r>
              <a:rPr kumimoji="0" lang="en-US" sz="1200" b="0" i="1" u="none" strike="noStrike" kern="1200" cap="none" spc="0" normalizeH="0" baseline="0" noProof="0" dirty="0" err="1">
                <a:ln>
                  <a:noFill/>
                </a:ln>
                <a:solidFill>
                  <a:prstClr val="white"/>
                </a:solidFill>
                <a:effectLst/>
                <a:uLnTx/>
                <a:uFillTx/>
                <a:latin typeface="Arial"/>
                <a:ea typeface="+mn-ea"/>
                <a:cs typeface="+mn-cs"/>
              </a:rPr>
              <a:t>DD&amp;I</a:t>
            </a:r>
            <a:r>
              <a:rPr kumimoji="0" lang="en-US" sz="1200" b="0" i="1" u="none" strike="noStrike" kern="1200" cap="none" spc="0" normalizeH="0" baseline="0" noProof="0" dirty="0">
                <a:ln>
                  <a:noFill/>
                </a:ln>
                <a:solidFill>
                  <a:prstClr val="white"/>
                </a:solidFill>
                <a:effectLst/>
                <a:uLnTx/>
                <a:uFillTx/>
                <a:latin typeface="Arial"/>
                <a:ea typeface="+mn-ea"/>
                <a:cs typeface="+mn-cs"/>
              </a:rPr>
              <a:t>, </a:t>
            </a:r>
            <a:r>
              <a:rPr kumimoji="0" lang="en-US" sz="1200" b="0" i="1" u="none" strike="noStrike" kern="1200" cap="none" spc="0" normalizeH="0" baseline="0" noProof="0" dirty="0" err="1">
                <a:ln>
                  <a:noFill/>
                </a:ln>
                <a:solidFill>
                  <a:prstClr val="white"/>
                </a:solidFill>
                <a:effectLst/>
                <a:uLnTx/>
                <a:uFillTx/>
                <a:latin typeface="Arial"/>
                <a:ea typeface="+mn-ea"/>
                <a:cs typeface="+mn-cs"/>
              </a:rPr>
              <a:t>M&amp;O</a:t>
            </a:r>
            <a:r>
              <a:rPr kumimoji="0" lang="en-US" sz="1200" b="0" i="1" u="none" strike="noStrike" kern="1200" cap="none" spc="0" normalizeH="0" baseline="0" noProof="0" dirty="0">
                <a:ln>
                  <a:noFill/>
                </a:ln>
                <a:solidFill>
                  <a:prstClr val="white"/>
                </a:solidFill>
                <a:effectLst/>
                <a:uLnTx/>
                <a:uFillTx/>
                <a:latin typeface="Arial"/>
                <a:ea typeface="+mn-ea"/>
                <a:cs typeface="+mn-cs"/>
              </a:rPr>
              <a:t> cost estimates)</a:t>
            </a:r>
            <a:endParaRPr kumimoji="0" lang="en-US" sz="1800" b="1" i="1" u="none" strike="noStrike" kern="1200" cap="none" spc="0" normalizeH="0" baseline="0" noProof="0" dirty="0">
              <a:ln>
                <a:noFill/>
              </a:ln>
              <a:solidFill>
                <a:prstClr val="white"/>
              </a:solidFill>
              <a:effectLst/>
              <a:uLnTx/>
              <a:uFillTx/>
              <a:latin typeface="Arial"/>
              <a:ea typeface="+mn-ea"/>
              <a:cs typeface="+mn-cs"/>
            </a:endParaRPr>
          </a:p>
        </p:txBody>
      </p:sp>
      <p:sp>
        <p:nvSpPr>
          <p:cNvPr id="25" name="Rectangle 70">
            <a:extLst>
              <a:ext uri="{FF2B5EF4-FFF2-40B4-BE49-F238E27FC236}">
                <a16:creationId xmlns:a16="http://schemas.microsoft.com/office/drawing/2014/main" id="{F970DFC0-971F-46BF-A9C1-483F6509B1E0}"/>
              </a:ext>
            </a:extLst>
          </p:cNvPr>
          <p:cNvSpPr txBox="1"/>
          <p:nvPr>
            <p:custDataLst>
              <p:tags r:id="rId5"/>
            </p:custDataLst>
          </p:nvPr>
        </p:nvSpPr>
        <p:spPr>
          <a:xfrm>
            <a:off x="363976" y="3457659"/>
            <a:ext cx="3886200" cy="1272143"/>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800" b="1" i="0" u="none" strike="noStrike" kern="1200" cap="none" spc="0" normalizeH="0" baseline="0" noProof="0" dirty="0" err="1">
                <a:ln>
                  <a:noFill/>
                </a:ln>
                <a:solidFill>
                  <a:prstClr val="white"/>
                </a:solidFill>
                <a:effectLst/>
                <a:uLnTx/>
                <a:uFillTx/>
                <a:latin typeface="Arial"/>
                <a:ea typeface="+mn-ea"/>
                <a:cs typeface="+mn-cs"/>
              </a:rPr>
              <a:t>CalWIN</a:t>
            </a:r>
            <a:r>
              <a:rPr kumimoji="0" lang="en-US" sz="1800" b="1" i="0" u="none" strike="noStrike" kern="1200" cap="none" spc="0" normalizeH="0" baseline="0" noProof="0" dirty="0">
                <a:ln>
                  <a:noFill/>
                </a:ln>
                <a:solidFill>
                  <a:prstClr val="white"/>
                </a:solidFill>
                <a:effectLst/>
                <a:uLnTx/>
                <a:uFillTx/>
                <a:latin typeface="Arial"/>
                <a:ea typeface="+mn-ea"/>
                <a:cs typeface="+mn-cs"/>
              </a:rPr>
              <a:t> County Analysis </a:t>
            </a:r>
            <a:br>
              <a:rPr kumimoji="0" lang="en-US" sz="1800" b="1" i="0" u="none" strike="noStrike" kern="1200" cap="none" spc="0" normalizeH="0" baseline="0" noProof="0" dirty="0">
                <a:ln>
                  <a:noFill/>
                </a:ln>
                <a:solidFill>
                  <a:prstClr val="white"/>
                </a:solidFill>
                <a:effectLst/>
                <a:uLnTx/>
                <a:uFillTx/>
                <a:latin typeface="Arial"/>
                <a:ea typeface="+mn-ea"/>
                <a:cs typeface="+mn-cs"/>
              </a:rPr>
            </a:br>
            <a:r>
              <a:rPr kumimoji="0" lang="en-US" sz="1200" b="0" i="1" u="none" strike="noStrike" kern="1200" cap="none" spc="0" normalizeH="0" baseline="0" noProof="0" dirty="0">
                <a:ln>
                  <a:noFill/>
                </a:ln>
                <a:solidFill>
                  <a:prstClr val="white"/>
                </a:solidFill>
                <a:effectLst/>
                <a:uLnTx/>
                <a:uFillTx/>
                <a:latin typeface="Arial"/>
                <a:ea typeface="+mn-ea"/>
                <a:cs typeface="+mn-cs"/>
              </a:rPr>
              <a:t>(Business Processes &amp; Ancillary Systems)</a:t>
            </a:r>
          </a:p>
        </p:txBody>
      </p:sp>
      <p:sp>
        <p:nvSpPr>
          <p:cNvPr id="26" name="Rectangle 70">
            <a:extLst>
              <a:ext uri="{FF2B5EF4-FFF2-40B4-BE49-F238E27FC236}">
                <a16:creationId xmlns:a16="http://schemas.microsoft.com/office/drawing/2014/main" id="{38C03AB3-E448-4067-831C-FA23E72E0112}"/>
              </a:ext>
            </a:extLst>
          </p:cNvPr>
          <p:cNvSpPr txBox="1"/>
          <p:nvPr>
            <p:custDataLst>
              <p:tags r:id="rId6"/>
            </p:custDataLst>
          </p:nvPr>
        </p:nvSpPr>
        <p:spPr>
          <a:xfrm>
            <a:off x="4893823" y="3457659"/>
            <a:ext cx="3886200" cy="1272143"/>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Implementation Planning</a:t>
            </a:r>
          </a:p>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200" b="0" i="1" u="none" strike="noStrike" kern="1200" cap="none" spc="0" normalizeH="0" baseline="0" noProof="0" dirty="0">
                <a:ln>
                  <a:noFill/>
                </a:ln>
                <a:solidFill>
                  <a:prstClr val="white"/>
                </a:solidFill>
                <a:effectLst/>
                <a:uLnTx/>
                <a:uFillTx/>
                <a:latin typeface="Arial"/>
                <a:ea typeface="+mn-ea"/>
                <a:cs typeface="+mn-cs"/>
              </a:rPr>
              <a:t>(e.g., Procurement, Sequencing, Roadmap) </a:t>
            </a:r>
          </a:p>
        </p:txBody>
      </p:sp>
      <p:sp>
        <p:nvSpPr>
          <p:cNvPr id="27" name="Rectangle 70">
            <a:extLst>
              <a:ext uri="{FF2B5EF4-FFF2-40B4-BE49-F238E27FC236}">
                <a16:creationId xmlns:a16="http://schemas.microsoft.com/office/drawing/2014/main" id="{E634F919-3DB4-421E-A31E-3F86B2C44D28}"/>
              </a:ext>
            </a:extLst>
          </p:cNvPr>
          <p:cNvSpPr txBox="1"/>
          <p:nvPr>
            <p:custDataLst>
              <p:tags r:id="rId7"/>
            </p:custDataLst>
          </p:nvPr>
        </p:nvSpPr>
        <p:spPr>
          <a:xfrm>
            <a:off x="363976" y="5162718"/>
            <a:ext cx="3886200" cy="1272143"/>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Implementation Efforts</a:t>
            </a:r>
          </a:p>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200" b="0" i="1" u="none" strike="noStrike" kern="1200" cap="none" spc="0" normalizeH="0" baseline="0" noProof="0" dirty="0">
                <a:ln>
                  <a:noFill/>
                </a:ln>
                <a:solidFill>
                  <a:prstClr val="white"/>
                </a:solidFill>
                <a:effectLst/>
                <a:uLnTx/>
                <a:uFillTx/>
                <a:latin typeface="Arial"/>
                <a:ea typeface="+mn-ea"/>
                <a:cs typeface="+mn-cs"/>
              </a:rPr>
              <a:t>(Moving a replica of </a:t>
            </a:r>
            <a:r>
              <a:rPr kumimoji="0" lang="en-US" sz="1200" b="0" i="1" u="none" strike="noStrike" kern="1200" cap="none" spc="0" normalizeH="0" baseline="0" noProof="0" dirty="0" err="1">
                <a:ln>
                  <a:noFill/>
                </a:ln>
                <a:solidFill>
                  <a:prstClr val="white"/>
                </a:solidFill>
                <a:effectLst/>
                <a:uLnTx/>
                <a:uFillTx/>
                <a:latin typeface="Arial"/>
                <a:ea typeface="+mn-ea"/>
                <a:cs typeface="+mn-cs"/>
              </a:rPr>
              <a:t>LRS</a:t>
            </a:r>
            <a:r>
              <a:rPr kumimoji="0" lang="en-US" sz="1200" b="0" i="1" u="none" strike="noStrike" kern="1200" cap="none" spc="0" normalizeH="0" baseline="0" noProof="0" dirty="0">
                <a:ln>
                  <a:noFill/>
                </a:ln>
                <a:solidFill>
                  <a:prstClr val="white"/>
                </a:solidFill>
                <a:effectLst/>
                <a:uLnTx/>
                <a:uFillTx/>
                <a:latin typeface="Arial"/>
                <a:ea typeface="+mn-ea"/>
                <a:cs typeface="+mn-cs"/>
              </a:rPr>
              <a:t> to the cloud)</a:t>
            </a:r>
          </a:p>
        </p:txBody>
      </p:sp>
      <p:sp>
        <p:nvSpPr>
          <p:cNvPr id="31" name="Marvintrackercircle">
            <a:extLst>
              <a:ext uri="{FF2B5EF4-FFF2-40B4-BE49-F238E27FC236}">
                <a16:creationId xmlns:a16="http://schemas.microsoft.com/office/drawing/2014/main" id="{B25FD016-02E1-46FD-8561-FC4EBCD01077}"/>
              </a:ext>
            </a:extLst>
          </p:cNvPr>
          <p:cNvSpPr/>
          <p:nvPr>
            <p:custDataLst>
              <p:tags r:id="rId8"/>
            </p:custDataLst>
          </p:nvPr>
        </p:nvSpPr>
        <p:spPr bwMode="auto">
          <a:xfrm>
            <a:off x="2147056" y="1592579"/>
            <a:ext cx="320040" cy="32004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32" name="Marvintrackercircle">
            <a:extLst>
              <a:ext uri="{FF2B5EF4-FFF2-40B4-BE49-F238E27FC236}">
                <a16:creationId xmlns:a16="http://schemas.microsoft.com/office/drawing/2014/main" id="{B09E2528-B946-4B8E-AD84-CF27EEB95032}"/>
              </a:ext>
            </a:extLst>
          </p:cNvPr>
          <p:cNvSpPr/>
          <p:nvPr>
            <p:custDataLst>
              <p:tags r:id="rId9"/>
            </p:custDataLst>
          </p:nvPr>
        </p:nvSpPr>
        <p:spPr bwMode="auto">
          <a:xfrm>
            <a:off x="6727414" y="1592579"/>
            <a:ext cx="320040" cy="32004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2</a:t>
            </a:r>
          </a:p>
        </p:txBody>
      </p:sp>
      <p:sp>
        <p:nvSpPr>
          <p:cNvPr id="33" name="Marvintrackercircle">
            <a:extLst>
              <a:ext uri="{FF2B5EF4-FFF2-40B4-BE49-F238E27FC236}">
                <a16:creationId xmlns:a16="http://schemas.microsoft.com/office/drawing/2014/main" id="{89F75370-35F1-4C21-9EB1-D762EF9801C3}"/>
              </a:ext>
            </a:extLst>
          </p:cNvPr>
          <p:cNvSpPr/>
          <p:nvPr>
            <p:custDataLst>
              <p:tags r:id="rId10"/>
            </p:custDataLst>
          </p:nvPr>
        </p:nvSpPr>
        <p:spPr bwMode="auto">
          <a:xfrm>
            <a:off x="2147056" y="3297638"/>
            <a:ext cx="320040" cy="32004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3</a:t>
            </a:r>
          </a:p>
        </p:txBody>
      </p:sp>
      <p:sp>
        <p:nvSpPr>
          <p:cNvPr id="34" name="Marvintrackercircle">
            <a:extLst>
              <a:ext uri="{FF2B5EF4-FFF2-40B4-BE49-F238E27FC236}">
                <a16:creationId xmlns:a16="http://schemas.microsoft.com/office/drawing/2014/main" id="{2C79F74A-CA31-4D28-995C-D4EB192FC594}"/>
              </a:ext>
            </a:extLst>
          </p:cNvPr>
          <p:cNvSpPr/>
          <p:nvPr>
            <p:custDataLst>
              <p:tags r:id="rId11"/>
            </p:custDataLst>
          </p:nvPr>
        </p:nvSpPr>
        <p:spPr bwMode="auto">
          <a:xfrm>
            <a:off x="6727414" y="3297638"/>
            <a:ext cx="320040" cy="32004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4</a:t>
            </a:r>
          </a:p>
        </p:txBody>
      </p:sp>
      <p:sp>
        <p:nvSpPr>
          <p:cNvPr id="35" name="Marvintrackercircle">
            <a:extLst>
              <a:ext uri="{FF2B5EF4-FFF2-40B4-BE49-F238E27FC236}">
                <a16:creationId xmlns:a16="http://schemas.microsoft.com/office/drawing/2014/main" id="{FEA9C5B6-9800-49D2-AA06-BFC54BA4DF61}"/>
              </a:ext>
            </a:extLst>
          </p:cNvPr>
          <p:cNvSpPr/>
          <p:nvPr>
            <p:custDataLst>
              <p:tags r:id="rId12"/>
            </p:custDataLst>
          </p:nvPr>
        </p:nvSpPr>
        <p:spPr bwMode="auto">
          <a:xfrm>
            <a:off x="2147056" y="5002698"/>
            <a:ext cx="320040" cy="32004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5</a:t>
            </a:r>
          </a:p>
        </p:txBody>
      </p:sp>
      <p:grpSp>
        <p:nvGrpSpPr>
          <p:cNvPr id="40" name="Group 39">
            <a:extLst>
              <a:ext uri="{FF2B5EF4-FFF2-40B4-BE49-F238E27FC236}">
                <a16:creationId xmlns:a16="http://schemas.microsoft.com/office/drawing/2014/main" id="{73EBE5D6-D6B6-47AC-B8A7-98BDA16F3E6A}"/>
              </a:ext>
            </a:extLst>
          </p:cNvPr>
          <p:cNvGrpSpPr/>
          <p:nvPr/>
        </p:nvGrpSpPr>
        <p:grpSpPr>
          <a:xfrm>
            <a:off x="6705600" y="5334000"/>
            <a:ext cx="1961866" cy="909205"/>
            <a:chOff x="3128002" y="1817897"/>
            <a:chExt cx="5713257" cy="2647742"/>
          </a:xfrm>
        </p:grpSpPr>
        <p:pic>
          <p:nvPicPr>
            <p:cNvPr id="41" name="Picture 40">
              <a:extLst>
                <a:ext uri="{FF2B5EF4-FFF2-40B4-BE49-F238E27FC236}">
                  <a16:creationId xmlns:a16="http://schemas.microsoft.com/office/drawing/2014/main" id="{F0A7DA80-EC7B-4468-93C4-E1F7309A3C82}"/>
                </a:ext>
              </a:extLst>
            </p:cNvPr>
            <p:cNvPicPr>
              <a:picLocks noChangeAspect="1"/>
            </p:cNvPicPr>
            <p:nvPr/>
          </p:nvPicPr>
          <p:blipFill rotWithShape="1">
            <a:blip r:embed="rId17">
              <a:clrChange>
                <a:clrFrom>
                  <a:srgbClr val="FEFEFE"/>
                </a:clrFrom>
                <a:clrTo>
                  <a:srgbClr val="FEFEFE">
                    <a:alpha val="0"/>
                  </a:srgbClr>
                </a:clrTo>
              </a:clrChange>
            </a:blip>
            <a:srcRect l="2714" t="21424" r="69785" b="20267"/>
            <a:stretch/>
          </p:blipFill>
          <p:spPr>
            <a:xfrm>
              <a:off x="3128002" y="1863925"/>
              <a:ext cx="801268" cy="832425"/>
            </a:xfrm>
            <a:prstGeom prst="rect">
              <a:avLst/>
            </a:prstGeom>
          </p:spPr>
        </p:pic>
        <p:pic>
          <p:nvPicPr>
            <p:cNvPr id="42" name="Picture 41">
              <a:extLst>
                <a:ext uri="{FF2B5EF4-FFF2-40B4-BE49-F238E27FC236}">
                  <a16:creationId xmlns:a16="http://schemas.microsoft.com/office/drawing/2014/main" id="{53870E6C-823D-4203-87BB-B9C6ED3775F7}"/>
                </a:ext>
              </a:extLst>
            </p:cNvPr>
            <p:cNvPicPr>
              <a:picLocks noChangeAspect="1"/>
            </p:cNvPicPr>
            <p:nvPr/>
          </p:nvPicPr>
          <p:blipFill rotWithShape="1">
            <a:blip r:embed="rId17">
              <a:clrChange>
                <a:clrFrom>
                  <a:srgbClr val="FEFEFE"/>
                </a:clrFrom>
                <a:clrTo>
                  <a:srgbClr val="FEFEFE">
                    <a:alpha val="0"/>
                  </a:srgbClr>
                </a:clrTo>
              </a:clrChange>
            </a:blip>
            <a:srcRect l="30053" t="58831" r="30376"/>
            <a:stretch/>
          </p:blipFill>
          <p:spPr>
            <a:xfrm>
              <a:off x="4296305" y="1849878"/>
              <a:ext cx="1687967" cy="860519"/>
            </a:xfrm>
            <a:prstGeom prst="rect">
              <a:avLst/>
            </a:prstGeom>
          </p:spPr>
        </p:pic>
        <p:pic>
          <p:nvPicPr>
            <p:cNvPr id="43" name="Picture 42">
              <a:extLst>
                <a:ext uri="{FF2B5EF4-FFF2-40B4-BE49-F238E27FC236}">
                  <a16:creationId xmlns:a16="http://schemas.microsoft.com/office/drawing/2014/main" id="{16B7AECF-D0A8-4613-A3B1-145B9F77723C}"/>
                </a:ext>
              </a:extLst>
            </p:cNvPr>
            <p:cNvPicPr>
              <a:picLocks noChangeAspect="1"/>
            </p:cNvPicPr>
            <p:nvPr/>
          </p:nvPicPr>
          <p:blipFill rotWithShape="1">
            <a:blip r:embed="rId17">
              <a:clrChange>
                <a:clrFrom>
                  <a:srgbClr val="FEFEFE"/>
                </a:clrFrom>
                <a:clrTo>
                  <a:srgbClr val="FEFEFE">
                    <a:alpha val="0"/>
                  </a:srgbClr>
                </a:clrTo>
              </a:clrChange>
            </a:blip>
            <a:srcRect l="26779" r="27517" b="66296"/>
            <a:stretch/>
          </p:blipFill>
          <p:spPr>
            <a:xfrm>
              <a:off x="6203033" y="1989030"/>
              <a:ext cx="1611241" cy="582215"/>
            </a:xfrm>
            <a:prstGeom prst="rect">
              <a:avLst/>
            </a:prstGeom>
          </p:spPr>
        </p:pic>
        <p:pic>
          <p:nvPicPr>
            <p:cNvPr id="44" name="Picture 43">
              <a:extLst>
                <a:ext uri="{FF2B5EF4-FFF2-40B4-BE49-F238E27FC236}">
                  <a16:creationId xmlns:a16="http://schemas.microsoft.com/office/drawing/2014/main" id="{DF9D8F4A-00A8-4C27-8CE4-DBE177C8FCEF}"/>
                </a:ext>
              </a:extLst>
            </p:cNvPr>
            <p:cNvPicPr>
              <a:picLocks noChangeAspect="1"/>
            </p:cNvPicPr>
            <p:nvPr/>
          </p:nvPicPr>
          <p:blipFill rotWithShape="1">
            <a:blip r:embed="rId17">
              <a:clrChange>
                <a:clrFrom>
                  <a:srgbClr val="FFFFFF"/>
                </a:clrFrom>
                <a:clrTo>
                  <a:srgbClr val="FFFFFF">
                    <a:alpha val="0"/>
                  </a:srgbClr>
                </a:clrTo>
              </a:clrChange>
            </a:blip>
            <a:srcRect l="73482" t="24688" r="5348" b="16442"/>
            <a:stretch/>
          </p:blipFill>
          <p:spPr>
            <a:xfrm>
              <a:off x="8162774" y="1817897"/>
              <a:ext cx="678484" cy="924481"/>
            </a:xfrm>
            <a:prstGeom prst="rect">
              <a:avLst/>
            </a:prstGeom>
          </p:spPr>
        </p:pic>
        <p:pic>
          <p:nvPicPr>
            <p:cNvPr id="45" name="Picture 44">
              <a:extLst>
                <a:ext uri="{FF2B5EF4-FFF2-40B4-BE49-F238E27FC236}">
                  <a16:creationId xmlns:a16="http://schemas.microsoft.com/office/drawing/2014/main" id="{A205C84D-B775-42DB-A9FC-09E0D6B46721}"/>
                </a:ext>
              </a:extLst>
            </p:cNvPr>
            <p:cNvPicPr>
              <a:picLocks noChangeAspect="1"/>
            </p:cNvPicPr>
            <p:nvPr/>
          </p:nvPicPr>
          <p:blipFill>
            <a:blip r:embed="rId18">
              <a:clrChange>
                <a:clrFrom>
                  <a:srgbClr val="FEFEFE"/>
                </a:clrFrom>
                <a:clrTo>
                  <a:srgbClr val="FEFEFE">
                    <a:alpha val="0"/>
                  </a:srgbClr>
                </a:clrTo>
              </a:clrChange>
            </a:blip>
            <a:stretch>
              <a:fillRect/>
            </a:stretch>
          </p:blipFill>
          <p:spPr>
            <a:xfrm>
              <a:off x="4666188" y="3151488"/>
              <a:ext cx="2641318" cy="1314151"/>
            </a:xfrm>
            <a:prstGeom prst="rect">
              <a:avLst/>
            </a:prstGeom>
          </p:spPr>
        </p:pic>
        <p:cxnSp>
          <p:nvCxnSpPr>
            <p:cNvPr id="46" name="Straight Connector 45">
              <a:extLst>
                <a:ext uri="{FF2B5EF4-FFF2-40B4-BE49-F238E27FC236}">
                  <a16:creationId xmlns:a16="http://schemas.microsoft.com/office/drawing/2014/main" id="{8E878BF1-7F2C-4D5B-9C89-D44D2FB3F36E}"/>
                </a:ext>
              </a:extLst>
            </p:cNvPr>
            <p:cNvCxnSpPr/>
            <p:nvPr/>
          </p:nvCxnSpPr>
          <p:spPr>
            <a:xfrm>
              <a:off x="3132437" y="3053854"/>
              <a:ext cx="5708822" cy="0"/>
            </a:xfrm>
            <a:prstGeom prst="line">
              <a:avLst/>
            </a:prstGeom>
            <a:noFill/>
            <a:ln w="28575" cap="flat" cmpd="sng" algn="ctr">
              <a:solidFill>
                <a:srgbClr val="204762"/>
              </a:solidFill>
              <a:prstDash val="solid"/>
            </a:ln>
            <a:effectLst/>
          </p:spPr>
        </p:cxnSp>
      </p:grpSp>
      <p:sp>
        <p:nvSpPr>
          <p:cNvPr id="28" name="5. Source">
            <a:extLst>
              <a:ext uri="{FF2B5EF4-FFF2-40B4-BE49-F238E27FC236}">
                <a16:creationId xmlns:a16="http://schemas.microsoft.com/office/drawing/2014/main" id="{3F9A6936-983F-4787-AF04-FAB0448CCEC2}"/>
              </a:ext>
            </a:extLst>
          </p:cNvPr>
          <p:cNvSpPr txBox="1"/>
          <p:nvPr/>
        </p:nvSpPr>
        <p:spPr>
          <a:xfrm>
            <a:off x="6727892" y="6243735"/>
            <a:ext cx="1943100" cy="246221"/>
          </a:xfrm>
          <a:prstGeom prst="rect">
            <a:avLst/>
          </a:prstGeom>
          <a:noFill/>
        </p:spPr>
        <p:txBody>
          <a:bodyPr vert="horz" wrap="square" lIns="0" tIns="0" rIns="0" bIns="0" rtlCol="0" anchor="b" anchorCtr="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800" b="0" i="0" u="none" strike="noStrike" kern="1200" cap="none" spc="0" normalizeH="0" baseline="0" noProof="0" dirty="0">
                <a:ln>
                  <a:noFill/>
                </a:ln>
                <a:solidFill>
                  <a:srgbClr val="000060"/>
                </a:solidFill>
                <a:effectLst/>
                <a:uLnTx/>
                <a:uFillTx/>
                <a:latin typeface="Arial" charset="0"/>
                <a:ea typeface="+mn-ea"/>
                <a:cs typeface="+mn-cs"/>
              </a:rPr>
              <a:t>NOTE: All figures in this document are preliminary, to be validated and finalized</a:t>
            </a:r>
          </a:p>
        </p:txBody>
      </p:sp>
      <p:sp>
        <p:nvSpPr>
          <p:cNvPr id="4" name="Slide Number Placeholder 3">
            <a:extLst>
              <a:ext uri="{FF2B5EF4-FFF2-40B4-BE49-F238E27FC236}">
                <a16:creationId xmlns:a16="http://schemas.microsoft.com/office/drawing/2014/main" id="{565038AB-5ADF-43A8-A6C1-6EBE76A072A3}"/>
              </a:ext>
            </a:extLst>
          </p:cNvPr>
          <p:cNvSpPr>
            <a:spLocks noGrp="1"/>
          </p:cNvSpPr>
          <p:nvPr>
            <p:ph type="sldNum" sz="quarter" idx="12"/>
          </p:nvPr>
        </p:nvSpPr>
        <p:spPr/>
        <p:txBody>
          <a:bodyPr/>
          <a:lstStyle/>
          <a:p>
            <a:fld id="{E675FF42-0E22-44DC-8DFB-F90201735E2E}" type="slidenum">
              <a:rPr lang="en-US" altLang="en-US" smtClean="0"/>
              <a:pPr/>
              <a:t>34</a:t>
            </a:fld>
            <a:endParaRPr lang="en-US" altLang="en-US" dirty="0"/>
          </a:p>
        </p:txBody>
      </p:sp>
    </p:spTree>
    <p:extLst>
      <p:ext uri="{BB962C8B-B14F-4D97-AF65-F5344CB8AC3E}">
        <p14:creationId xmlns:p14="http://schemas.microsoft.com/office/powerpoint/2010/main" val="1972466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C8887FDC-757F-469D-8F68-D7FA5D0CD75A}"/>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2" name="think-cell Slide" r:id="rId8" imgW="631" imgH="631" progId="TCLayout.ActiveDocument.1">
                  <p:embed/>
                </p:oleObj>
              </mc:Choice>
              <mc:Fallback>
                <p:oleObj name="think-cell Slide" r:id="rId8" imgW="631" imgH="631" progId="TCLayout.ActiveDocument.1">
                  <p:embed/>
                  <p:pic>
                    <p:nvPicPr>
                      <p:cNvPr id="23" name="Object 22" hidden="1">
                        <a:extLst>
                          <a:ext uri="{FF2B5EF4-FFF2-40B4-BE49-F238E27FC236}">
                            <a16:creationId xmlns:a16="http://schemas.microsoft.com/office/drawing/2014/main" id="{C8887FDC-757F-469D-8F68-D7FA5D0CD75A}"/>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647660AF-0EC6-468B-91A3-BD1E0EC7E0B3}"/>
              </a:ext>
            </a:extLst>
          </p:cNvPr>
          <p:cNvGrpSpPr/>
          <p:nvPr/>
        </p:nvGrpSpPr>
        <p:grpSpPr>
          <a:xfrm>
            <a:off x="6934200" y="5798790"/>
            <a:ext cx="1961866" cy="909205"/>
            <a:chOff x="3128002" y="1817897"/>
            <a:chExt cx="5713257" cy="2647742"/>
          </a:xfrm>
        </p:grpSpPr>
        <p:pic>
          <p:nvPicPr>
            <p:cNvPr id="17" name="Picture 16">
              <a:extLst>
                <a:ext uri="{FF2B5EF4-FFF2-40B4-BE49-F238E27FC236}">
                  <a16:creationId xmlns:a16="http://schemas.microsoft.com/office/drawing/2014/main" id="{E1BB1145-E109-4CF9-8CDE-769C416B412A}"/>
                </a:ext>
              </a:extLst>
            </p:cNvPr>
            <p:cNvPicPr>
              <a:picLocks noChangeAspect="1"/>
            </p:cNvPicPr>
            <p:nvPr/>
          </p:nvPicPr>
          <p:blipFill rotWithShape="1">
            <a:blip r:embed="rId10"/>
            <a:srcRect l="2714" t="21424" r="69785" b="20267"/>
            <a:stretch/>
          </p:blipFill>
          <p:spPr>
            <a:xfrm>
              <a:off x="3128002" y="1863925"/>
              <a:ext cx="801268" cy="832425"/>
            </a:xfrm>
            <a:prstGeom prst="rect">
              <a:avLst/>
            </a:prstGeom>
          </p:spPr>
        </p:pic>
        <p:pic>
          <p:nvPicPr>
            <p:cNvPr id="18" name="Picture 17">
              <a:extLst>
                <a:ext uri="{FF2B5EF4-FFF2-40B4-BE49-F238E27FC236}">
                  <a16:creationId xmlns:a16="http://schemas.microsoft.com/office/drawing/2014/main" id="{0F46E3F8-CA59-4D67-A18B-5F87A30CBB19}"/>
                </a:ext>
              </a:extLst>
            </p:cNvPr>
            <p:cNvPicPr>
              <a:picLocks noChangeAspect="1"/>
            </p:cNvPicPr>
            <p:nvPr/>
          </p:nvPicPr>
          <p:blipFill rotWithShape="1">
            <a:blip r:embed="rId10"/>
            <a:srcRect l="30053" t="58831" r="30376"/>
            <a:stretch/>
          </p:blipFill>
          <p:spPr>
            <a:xfrm>
              <a:off x="4296305" y="1849878"/>
              <a:ext cx="1687967" cy="860519"/>
            </a:xfrm>
            <a:prstGeom prst="rect">
              <a:avLst/>
            </a:prstGeom>
          </p:spPr>
        </p:pic>
        <p:pic>
          <p:nvPicPr>
            <p:cNvPr id="19" name="Picture 18">
              <a:extLst>
                <a:ext uri="{FF2B5EF4-FFF2-40B4-BE49-F238E27FC236}">
                  <a16:creationId xmlns:a16="http://schemas.microsoft.com/office/drawing/2014/main" id="{3402070A-1D71-47E4-9570-BAD23D5D6588}"/>
                </a:ext>
              </a:extLst>
            </p:cNvPr>
            <p:cNvPicPr>
              <a:picLocks noChangeAspect="1"/>
            </p:cNvPicPr>
            <p:nvPr/>
          </p:nvPicPr>
          <p:blipFill rotWithShape="1">
            <a:blip r:embed="rId10"/>
            <a:srcRect l="26779" r="27517" b="66296"/>
            <a:stretch/>
          </p:blipFill>
          <p:spPr>
            <a:xfrm>
              <a:off x="6203033" y="1989030"/>
              <a:ext cx="1611241" cy="582215"/>
            </a:xfrm>
            <a:prstGeom prst="rect">
              <a:avLst/>
            </a:prstGeom>
          </p:spPr>
        </p:pic>
        <p:pic>
          <p:nvPicPr>
            <p:cNvPr id="20" name="Picture 19">
              <a:extLst>
                <a:ext uri="{FF2B5EF4-FFF2-40B4-BE49-F238E27FC236}">
                  <a16:creationId xmlns:a16="http://schemas.microsoft.com/office/drawing/2014/main" id="{7ED65ABF-DE9D-4BB5-894F-44A924ECBEAD}"/>
                </a:ext>
              </a:extLst>
            </p:cNvPr>
            <p:cNvPicPr>
              <a:picLocks noChangeAspect="1"/>
            </p:cNvPicPr>
            <p:nvPr/>
          </p:nvPicPr>
          <p:blipFill rotWithShape="1">
            <a:blip r:embed="rId10"/>
            <a:srcRect l="73482" t="24688" r="5348" b="16442"/>
            <a:stretch/>
          </p:blipFill>
          <p:spPr>
            <a:xfrm>
              <a:off x="8162774" y="1817897"/>
              <a:ext cx="678484" cy="924481"/>
            </a:xfrm>
            <a:prstGeom prst="rect">
              <a:avLst/>
            </a:prstGeom>
          </p:spPr>
        </p:pic>
        <p:pic>
          <p:nvPicPr>
            <p:cNvPr id="21" name="Picture 20">
              <a:extLst>
                <a:ext uri="{FF2B5EF4-FFF2-40B4-BE49-F238E27FC236}">
                  <a16:creationId xmlns:a16="http://schemas.microsoft.com/office/drawing/2014/main" id="{152B9FEF-66A6-45CC-8EBF-1A122B914169}"/>
                </a:ext>
              </a:extLst>
            </p:cNvPr>
            <p:cNvPicPr>
              <a:picLocks noChangeAspect="1"/>
            </p:cNvPicPr>
            <p:nvPr/>
          </p:nvPicPr>
          <p:blipFill>
            <a:blip r:embed="rId11"/>
            <a:stretch>
              <a:fillRect/>
            </a:stretch>
          </p:blipFill>
          <p:spPr>
            <a:xfrm>
              <a:off x="4666188" y="3151488"/>
              <a:ext cx="2641318" cy="1314151"/>
            </a:xfrm>
            <a:prstGeom prst="rect">
              <a:avLst/>
            </a:prstGeom>
          </p:spPr>
        </p:pic>
        <p:cxnSp>
          <p:nvCxnSpPr>
            <p:cNvPr id="22" name="Straight Connector 21">
              <a:extLst>
                <a:ext uri="{FF2B5EF4-FFF2-40B4-BE49-F238E27FC236}">
                  <a16:creationId xmlns:a16="http://schemas.microsoft.com/office/drawing/2014/main" id="{7D85A184-F083-476F-85C7-9261E84F9954}"/>
                </a:ext>
              </a:extLst>
            </p:cNvPr>
            <p:cNvCxnSpPr/>
            <p:nvPr/>
          </p:nvCxnSpPr>
          <p:spPr>
            <a:xfrm>
              <a:off x="3132437" y="3053854"/>
              <a:ext cx="5708822" cy="0"/>
            </a:xfrm>
            <a:prstGeom prst="line">
              <a:avLst/>
            </a:prstGeom>
            <a:noFill/>
            <a:ln w="28575" cap="flat" cmpd="sng" algn="ctr">
              <a:solidFill>
                <a:srgbClr val="204762"/>
              </a:solidFill>
              <a:prstDash val="solid"/>
            </a:ln>
            <a:effectLst/>
          </p:spPr>
        </p:cxnSp>
      </p:grpSp>
      <p:grpSp>
        <p:nvGrpSpPr>
          <p:cNvPr id="30" name="Group 29">
            <a:extLst>
              <a:ext uri="{FF2B5EF4-FFF2-40B4-BE49-F238E27FC236}">
                <a16:creationId xmlns:a16="http://schemas.microsoft.com/office/drawing/2014/main" id="{59B2C29F-8F43-4CA3-9002-75E5E3D8C26E}"/>
              </a:ext>
            </a:extLst>
          </p:cNvPr>
          <p:cNvGrpSpPr>
            <a:grpSpLocks/>
          </p:cNvGrpSpPr>
          <p:nvPr/>
        </p:nvGrpSpPr>
        <p:grpSpPr>
          <a:xfrm>
            <a:off x="0" y="1551593"/>
            <a:ext cx="9144000" cy="5306407"/>
            <a:chOff x="174944" y="720813"/>
            <a:chExt cx="8734594" cy="2431209"/>
          </a:xfrm>
        </p:grpSpPr>
        <p:pic>
          <p:nvPicPr>
            <p:cNvPr id="31" name="Picture 30">
              <a:extLst>
                <a:ext uri="{FF2B5EF4-FFF2-40B4-BE49-F238E27FC236}">
                  <a16:creationId xmlns:a16="http://schemas.microsoft.com/office/drawing/2014/main" id="{1D05EECF-D58E-4523-AE6C-AE48051ECDF3}"/>
                </a:ext>
              </a:extLst>
            </p:cNvPr>
            <p:cNvPicPr>
              <a:picLocks/>
            </p:cNvPicPr>
            <p:nvPr/>
          </p:nvPicPr>
          <p:blipFill rotWithShape="1">
            <a:blip r:embed="rId12">
              <a:grayscl/>
            </a:blip>
            <a:srcRect t="28892" b="28892"/>
            <a:stretch/>
          </p:blipFill>
          <p:spPr>
            <a:xfrm>
              <a:off x="174944" y="720813"/>
              <a:ext cx="8734594" cy="2431209"/>
            </a:xfrm>
            <a:prstGeom prst="rect">
              <a:avLst/>
            </a:prstGeom>
          </p:spPr>
        </p:pic>
        <p:sp>
          <p:nvSpPr>
            <p:cNvPr id="32" name="Rectangle 31">
              <a:extLst>
                <a:ext uri="{FF2B5EF4-FFF2-40B4-BE49-F238E27FC236}">
                  <a16:creationId xmlns:a16="http://schemas.microsoft.com/office/drawing/2014/main" id="{F0D1AE7F-EF9C-4184-88ED-01D9B4B6A492}"/>
                </a:ext>
              </a:extLst>
            </p:cNvPr>
            <p:cNvSpPr>
              <a:spLocks/>
            </p:cNvSpPr>
            <p:nvPr/>
          </p:nvSpPr>
          <p:spPr>
            <a:xfrm>
              <a:off x="174944" y="720813"/>
              <a:ext cx="8734594" cy="2431209"/>
            </a:xfrm>
            <a:prstGeom prst="rect">
              <a:avLst/>
            </a:prstGeom>
            <a:solidFill>
              <a:schemeClr val="bg1">
                <a:alpha val="80000"/>
              </a:scheme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sz="1800" b="1" i="0" u="none" strike="noStrike" kern="0" cap="none" spc="0" normalizeH="0" baseline="0" noProof="0" dirty="0" err="1">
                <a:ln>
                  <a:noFill/>
                </a:ln>
                <a:solidFill>
                  <a:srgbClr val="204762"/>
                </a:solidFill>
                <a:effectLst/>
                <a:uLnTx/>
                <a:uFillTx/>
                <a:latin typeface="Century Gothic"/>
                <a:ea typeface="+mn-ea"/>
                <a:cs typeface="+mn-cs"/>
              </a:endParaRPr>
            </a:p>
          </p:txBody>
        </p:sp>
      </p:grpSp>
      <p:sp>
        <p:nvSpPr>
          <p:cNvPr id="2" name="Title 1">
            <a:extLst>
              <a:ext uri="{FF2B5EF4-FFF2-40B4-BE49-F238E27FC236}">
                <a16:creationId xmlns:a16="http://schemas.microsoft.com/office/drawing/2014/main" id="{6BC84F67-D859-4D91-9DEA-D5EA5511F8B9}"/>
              </a:ext>
            </a:extLst>
          </p:cNvPr>
          <p:cNvSpPr>
            <a:spLocks noGrp="1"/>
          </p:cNvSpPr>
          <p:nvPr>
            <p:ph type="title"/>
          </p:nvPr>
        </p:nvSpPr>
        <p:spPr/>
        <p:txBody>
          <a:bodyPr/>
          <a:lstStyle/>
          <a:p>
            <a:r>
              <a:rPr lang="en-US" sz="2800" dirty="0"/>
              <a:t>CalACES/CalSAWS </a:t>
            </a:r>
            <a:br>
              <a:rPr lang="en-US" sz="2800" dirty="0"/>
            </a:br>
            <a:r>
              <a:rPr lang="en-US" sz="2800" dirty="0"/>
              <a:t>Planning Update: Initiative Status (1/2)</a:t>
            </a:r>
          </a:p>
        </p:txBody>
      </p:sp>
      <p:sp>
        <p:nvSpPr>
          <p:cNvPr id="24" name="Rectangle 70">
            <a:extLst>
              <a:ext uri="{FF2B5EF4-FFF2-40B4-BE49-F238E27FC236}">
                <a16:creationId xmlns:a16="http://schemas.microsoft.com/office/drawing/2014/main" id="{1A8191EC-A0B2-45EF-A9F7-45F4FBA24FEC}"/>
              </a:ext>
            </a:extLst>
          </p:cNvPr>
          <p:cNvSpPr txBox="1"/>
          <p:nvPr>
            <p:custDataLst>
              <p:tags r:id="rId3"/>
            </p:custDataLst>
          </p:nvPr>
        </p:nvSpPr>
        <p:spPr>
          <a:xfrm>
            <a:off x="363976" y="1752600"/>
            <a:ext cx="3886200" cy="878334"/>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700" b="1" i="0" u="none" strike="noStrike" kern="1200" cap="none" spc="0" normalizeH="0" baseline="0" noProof="0" dirty="0">
                <a:ln>
                  <a:noFill/>
                </a:ln>
                <a:solidFill>
                  <a:prstClr val="white"/>
                </a:solidFill>
                <a:effectLst/>
                <a:uLnTx/>
                <a:uFillTx/>
                <a:latin typeface="Arial"/>
                <a:ea typeface="+mn-ea"/>
                <a:cs typeface="+mn-cs"/>
              </a:rPr>
              <a:t>Technical Assessment </a:t>
            </a:r>
            <a:endParaRPr kumimoji="0" lang="en-US" sz="1700" b="1" i="1" u="none" strike="noStrike" kern="1200" cap="none" spc="0" normalizeH="0" baseline="0" noProof="0" dirty="0">
              <a:ln>
                <a:noFill/>
              </a:ln>
              <a:solidFill>
                <a:prstClr val="white"/>
              </a:solidFill>
              <a:effectLst/>
              <a:uLnTx/>
              <a:uFillTx/>
              <a:latin typeface="Arial"/>
              <a:ea typeface="+mn-ea"/>
              <a:cs typeface="+mn-cs"/>
            </a:endParaRPr>
          </a:p>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700" b="0" i="1" u="none" strike="noStrike" kern="1200" cap="none" spc="0" normalizeH="0" baseline="0" noProof="0" dirty="0">
                <a:ln>
                  <a:noFill/>
                </a:ln>
                <a:solidFill>
                  <a:prstClr val="white"/>
                </a:solidFill>
                <a:effectLst/>
                <a:uLnTx/>
                <a:uFillTx/>
                <a:latin typeface="Arial"/>
                <a:ea typeface="+mn-ea"/>
                <a:cs typeface="+mn-cs"/>
              </a:rPr>
              <a:t>Completed as of May 25</a:t>
            </a:r>
          </a:p>
        </p:txBody>
      </p:sp>
      <p:sp>
        <p:nvSpPr>
          <p:cNvPr id="25" name="Rectangle 70">
            <a:extLst>
              <a:ext uri="{FF2B5EF4-FFF2-40B4-BE49-F238E27FC236}">
                <a16:creationId xmlns:a16="http://schemas.microsoft.com/office/drawing/2014/main" id="{27A947AD-19EA-43C0-89CE-2C6A02148233}"/>
              </a:ext>
            </a:extLst>
          </p:cNvPr>
          <p:cNvSpPr txBox="1"/>
          <p:nvPr>
            <p:custDataLst>
              <p:tags r:id="rId4"/>
            </p:custDataLst>
          </p:nvPr>
        </p:nvSpPr>
        <p:spPr>
          <a:xfrm>
            <a:off x="4893823" y="1752600"/>
            <a:ext cx="3886200" cy="878334"/>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700" b="1" i="0" u="none" strike="noStrike" kern="1200" cap="none" spc="0" normalizeH="0" baseline="0" noProof="0" dirty="0">
                <a:ln>
                  <a:noFill/>
                </a:ln>
                <a:solidFill>
                  <a:prstClr val="white"/>
                </a:solidFill>
                <a:effectLst/>
                <a:uLnTx/>
                <a:uFillTx/>
                <a:latin typeface="Arial"/>
                <a:ea typeface="+mn-ea"/>
                <a:cs typeface="+mn-cs"/>
              </a:rPr>
              <a:t>Central Migration Planning</a:t>
            </a:r>
          </a:p>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700" b="0" i="1" u="none" strike="noStrike" kern="1200" cap="none" spc="0" normalizeH="0" baseline="0" noProof="0" dirty="0">
                <a:ln>
                  <a:noFill/>
                </a:ln>
                <a:solidFill>
                  <a:prstClr val="white"/>
                </a:solidFill>
                <a:effectLst/>
                <a:uLnTx/>
                <a:uFillTx/>
                <a:latin typeface="Arial"/>
                <a:ea typeface="+mn-ea"/>
                <a:cs typeface="+mn-cs"/>
              </a:rPr>
              <a:t>In-progress</a:t>
            </a:r>
          </a:p>
        </p:txBody>
      </p:sp>
      <p:sp>
        <p:nvSpPr>
          <p:cNvPr id="26" name="Marvintrackercircle">
            <a:extLst>
              <a:ext uri="{FF2B5EF4-FFF2-40B4-BE49-F238E27FC236}">
                <a16:creationId xmlns:a16="http://schemas.microsoft.com/office/drawing/2014/main" id="{E99B377E-A960-4066-8F72-708A52297170}"/>
              </a:ext>
            </a:extLst>
          </p:cNvPr>
          <p:cNvSpPr/>
          <p:nvPr>
            <p:custDataLst>
              <p:tags r:id="rId5"/>
            </p:custDataLst>
          </p:nvPr>
        </p:nvSpPr>
        <p:spPr bwMode="auto">
          <a:xfrm>
            <a:off x="2147056" y="1592579"/>
            <a:ext cx="320040" cy="32004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7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27" name="Marvintrackercircle">
            <a:extLst>
              <a:ext uri="{FF2B5EF4-FFF2-40B4-BE49-F238E27FC236}">
                <a16:creationId xmlns:a16="http://schemas.microsoft.com/office/drawing/2014/main" id="{0AF9B3B6-1CD4-4E58-81B9-0B7AAEE7381E}"/>
              </a:ext>
            </a:extLst>
          </p:cNvPr>
          <p:cNvSpPr/>
          <p:nvPr>
            <p:custDataLst>
              <p:tags r:id="rId6"/>
            </p:custDataLst>
          </p:nvPr>
        </p:nvSpPr>
        <p:spPr bwMode="auto">
          <a:xfrm>
            <a:off x="6727414" y="1592579"/>
            <a:ext cx="320040" cy="32004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700" b="1" i="0" u="none" strike="noStrike" kern="1200" cap="none" spc="0" normalizeH="0" baseline="0" noProof="0" dirty="0">
                <a:ln>
                  <a:noFill/>
                </a:ln>
                <a:solidFill>
                  <a:prstClr val="white"/>
                </a:solidFill>
                <a:effectLst/>
                <a:uLnTx/>
                <a:uFillTx/>
                <a:latin typeface="Arial" charset="0"/>
                <a:ea typeface="+mn-ea"/>
                <a:cs typeface="+mn-cs"/>
              </a:rPr>
              <a:t>2</a:t>
            </a:r>
          </a:p>
        </p:txBody>
      </p:sp>
      <p:sp>
        <p:nvSpPr>
          <p:cNvPr id="28" name="TextBox 27">
            <a:extLst>
              <a:ext uri="{FF2B5EF4-FFF2-40B4-BE49-F238E27FC236}">
                <a16:creationId xmlns:a16="http://schemas.microsoft.com/office/drawing/2014/main" id="{F2C14E07-DA36-4255-A142-F3C249295A48}"/>
              </a:ext>
            </a:extLst>
          </p:cNvPr>
          <p:cNvSpPr txBox="1">
            <a:spLocks/>
          </p:cNvSpPr>
          <p:nvPr/>
        </p:nvSpPr>
        <p:spPr>
          <a:xfrm>
            <a:off x="363977" y="2697753"/>
            <a:ext cx="3886199" cy="360868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err="1">
                <a:ln>
                  <a:noFill/>
                </a:ln>
                <a:solidFill>
                  <a:srgbClr val="000060"/>
                </a:solidFill>
                <a:effectLst/>
                <a:uLnTx/>
                <a:uFillTx/>
                <a:latin typeface="Century Gothic"/>
                <a:ea typeface="+mn-ea"/>
                <a:cs typeface="+mn-cs"/>
              </a:rPr>
              <a:t>CalSAWS</a:t>
            </a:r>
            <a:r>
              <a:rPr kumimoji="0" lang="en-US" sz="1700" b="1" i="0" u="none" strike="noStrike" kern="1200" cap="none" spc="0" normalizeH="0" baseline="0" noProof="0" dirty="0">
                <a:ln>
                  <a:noFill/>
                </a:ln>
                <a:solidFill>
                  <a:srgbClr val="000060"/>
                </a:solidFill>
                <a:effectLst/>
                <a:uLnTx/>
                <a:uFillTx/>
                <a:latin typeface="Century Gothic"/>
                <a:ea typeface="+mn-ea"/>
                <a:cs typeface="+mn-cs"/>
              </a:rPr>
              <a:t> end-state infrastructure hosted on Amazon Web Services on Government Cloud</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a:ln>
                  <a:noFill/>
                </a:ln>
                <a:solidFill>
                  <a:srgbClr val="000060"/>
                </a:solidFill>
                <a:effectLst/>
                <a:uLnTx/>
                <a:uFillTx/>
                <a:latin typeface="Century Gothic"/>
                <a:ea typeface="+mn-ea"/>
                <a:cs typeface="+mn-cs"/>
              </a:rPr>
              <a:t>Migration path moves replica of LRS to cloud first</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err="1">
                <a:ln>
                  <a:noFill/>
                </a:ln>
                <a:solidFill>
                  <a:srgbClr val="000060"/>
                </a:solidFill>
                <a:effectLst/>
                <a:uLnTx/>
                <a:uFillTx/>
                <a:latin typeface="Century Gothic"/>
                <a:ea typeface="+mn-ea"/>
                <a:cs typeface="+mn-cs"/>
              </a:rPr>
              <a:t>CalSAWS</a:t>
            </a:r>
            <a:r>
              <a:rPr kumimoji="0" lang="en-US" sz="1700" b="1" i="0" u="none" strike="noStrike" kern="1200" cap="none" spc="0" normalizeH="0" baseline="0" noProof="0" dirty="0">
                <a:ln>
                  <a:noFill/>
                </a:ln>
                <a:solidFill>
                  <a:srgbClr val="000060"/>
                </a:solidFill>
                <a:effectLst/>
                <a:uLnTx/>
                <a:uFillTx/>
                <a:latin typeface="Century Gothic"/>
                <a:ea typeface="+mn-ea"/>
                <a:cs typeface="+mn-cs"/>
              </a:rPr>
              <a:t> portal to be based on </a:t>
            </a:r>
            <a:r>
              <a:rPr kumimoji="0" lang="en-US" sz="1700" b="1" i="0" u="none" strike="noStrike" kern="1200" cap="none" spc="0" normalizeH="0" baseline="0" noProof="0" dirty="0" err="1">
                <a:ln>
                  <a:noFill/>
                </a:ln>
                <a:solidFill>
                  <a:srgbClr val="000060"/>
                </a:solidFill>
                <a:effectLst/>
                <a:uLnTx/>
                <a:uFillTx/>
                <a:latin typeface="Century Gothic"/>
                <a:ea typeface="+mn-ea"/>
                <a:cs typeface="+mn-cs"/>
              </a:rPr>
              <a:t>YBN</a:t>
            </a:r>
            <a:r>
              <a:rPr kumimoji="0" lang="en-US" sz="1700" b="1" i="0" u="none" strike="noStrike" kern="1200" cap="none" spc="0" normalizeH="0" baseline="0" noProof="0" dirty="0">
                <a:ln>
                  <a:noFill/>
                </a:ln>
                <a:solidFill>
                  <a:srgbClr val="000060"/>
                </a:solidFill>
                <a:effectLst/>
                <a:uLnTx/>
                <a:uFillTx/>
                <a:latin typeface="Century Gothic"/>
                <a:ea typeface="+mn-ea"/>
                <a:cs typeface="+mn-cs"/>
              </a:rPr>
              <a:t> leveraging </a:t>
            </a:r>
            <a:r>
              <a:rPr kumimoji="0" lang="en-US" sz="1700" b="1" i="0" u="none" strike="noStrike" kern="1200" cap="none" spc="0" normalizeH="0" baseline="0" noProof="0" dirty="0" err="1">
                <a:ln>
                  <a:noFill/>
                </a:ln>
                <a:solidFill>
                  <a:srgbClr val="000060"/>
                </a:solidFill>
                <a:effectLst/>
                <a:uLnTx/>
                <a:uFillTx/>
                <a:latin typeface="Century Gothic"/>
                <a:ea typeface="+mn-ea"/>
                <a:cs typeface="+mn-cs"/>
              </a:rPr>
              <a:t>CalHEERS</a:t>
            </a:r>
            <a:r>
              <a:rPr kumimoji="0" lang="en-US" sz="1700" b="1" i="0" u="none" strike="noStrike" kern="1200" cap="none" spc="0" normalizeH="0" baseline="0" noProof="0" dirty="0">
                <a:ln>
                  <a:noFill/>
                </a:ln>
                <a:solidFill>
                  <a:srgbClr val="000060"/>
                </a:solidFill>
                <a:effectLst/>
                <a:uLnTx/>
                <a:uFillTx/>
                <a:latin typeface="Century Gothic"/>
                <a:ea typeface="+mn-ea"/>
                <a:cs typeface="+mn-cs"/>
              </a:rPr>
              <a:t> infrastructure; mobile application to be based on C4Yourself </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a:ln>
                  <a:noFill/>
                </a:ln>
                <a:solidFill>
                  <a:srgbClr val="000060"/>
                </a:solidFill>
                <a:effectLst/>
                <a:uLnTx/>
                <a:uFillTx/>
                <a:latin typeface="Century Gothic"/>
                <a:ea typeface="+mn-ea"/>
                <a:cs typeface="+mn-cs"/>
              </a:rPr>
              <a:t>Most ancillary systems also consolidated due to linkages with core; few exceptions </a:t>
            </a:r>
          </a:p>
        </p:txBody>
      </p:sp>
      <p:sp>
        <p:nvSpPr>
          <p:cNvPr id="29" name="TextBox 28">
            <a:extLst>
              <a:ext uri="{FF2B5EF4-FFF2-40B4-BE49-F238E27FC236}">
                <a16:creationId xmlns:a16="http://schemas.microsoft.com/office/drawing/2014/main" id="{D51BBA1F-C1D8-4C7E-A9D2-E9D258A17882}"/>
              </a:ext>
            </a:extLst>
          </p:cNvPr>
          <p:cNvSpPr txBox="1">
            <a:spLocks/>
          </p:cNvSpPr>
          <p:nvPr/>
        </p:nvSpPr>
        <p:spPr>
          <a:xfrm>
            <a:off x="4893376" y="2697753"/>
            <a:ext cx="3886647" cy="4026743"/>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a:ln>
                  <a:noFill/>
                </a:ln>
                <a:solidFill>
                  <a:srgbClr val="000060"/>
                </a:solidFill>
                <a:effectLst/>
                <a:uLnTx/>
                <a:uFillTx/>
                <a:latin typeface="Century Gothic"/>
                <a:ea typeface="+mn-ea"/>
                <a:cs typeface="+mn-cs"/>
              </a:rPr>
              <a:t>Validity of all 560 </a:t>
            </a:r>
            <a:r>
              <a:rPr kumimoji="0" lang="en-US" sz="1700" b="1" i="0" u="none" strike="noStrike" kern="1200" cap="none" spc="0" normalizeH="0" baseline="0" noProof="0" dirty="0" err="1">
                <a:ln>
                  <a:noFill/>
                </a:ln>
                <a:solidFill>
                  <a:srgbClr val="000060"/>
                </a:solidFill>
                <a:effectLst/>
                <a:uLnTx/>
                <a:uFillTx/>
                <a:latin typeface="Century Gothic"/>
                <a:ea typeface="+mn-ea"/>
                <a:cs typeface="+mn-cs"/>
              </a:rPr>
              <a:t>CalACES</a:t>
            </a:r>
            <a:r>
              <a:rPr kumimoji="0" lang="en-US" sz="1700" b="1" i="0" u="none" strike="noStrike" kern="1200" cap="none" spc="0" normalizeH="0" baseline="0" noProof="0" dirty="0">
                <a:ln>
                  <a:noFill/>
                </a:ln>
                <a:solidFill>
                  <a:srgbClr val="000060"/>
                </a:solidFill>
                <a:effectLst/>
                <a:uLnTx/>
                <a:uFillTx/>
                <a:latin typeface="Century Gothic"/>
                <a:ea typeface="+mn-ea"/>
                <a:cs typeface="+mn-cs"/>
              </a:rPr>
              <a:t> requirements tested; 503 could be considered as critical to go-live</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a:ln>
                  <a:noFill/>
                </a:ln>
                <a:solidFill>
                  <a:srgbClr val="000060"/>
                </a:solidFill>
                <a:effectLst/>
                <a:uLnTx/>
                <a:uFillTx/>
                <a:latin typeface="Century Gothic"/>
                <a:ea typeface="+mn-ea"/>
                <a:cs typeface="+mn-cs"/>
              </a:rPr>
              <a:t>800+ comments, 6 weeks of User Labs; ~60% on CalWORKs, </a:t>
            </a:r>
            <a:r>
              <a:rPr kumimoji="0" lang="en-US" sz="1700" b="1" i="0" u="none" strike="noStrike" kern="1200" cap="none" spc="0" normalizeH="0" baseline="0" noProof="0" dirty="0" err="1">
                <a:ln>
                  <a:noFill/>
                </a:ln>
                <a:solidFill>
                  <a:srgbClr val="000060"/>
                </a:solidFill>
                <a:effectLst/>
                <a:uLnTx/>
                <a:uFillTx/>
                <a:latin typeface="Century Gothic"/>
                <a:ea typeface="+mn-ea"/>
                <a:cs typeface="+mn-cs"/>
              </a:rPr>
              <a:t>CalFresh</a:t>
            </a:r>
            <a:r>
              <a:rPr kumimoji="0" lang="en-US" sz="1700" b="1" i="0" u="none" strike="noStrike" kern="1200" cap="none" spc="0" normalizeH="0" baseline="0" noProof="0" dirty="0">
                <a:ln>
                  <a:noFill/>
                </a:ln>
                <a:solidFill>
                  <a:srgbClr val="000060"/>
                </a:solidFill>
                <a:effectLst/>
                <a:uLnTx/>
                <a:uFillTx/>
                <a:latin typeface="Century Gothic"/>
                <a:ea typeface="+mn-ea"/>
                <a:cs typeface="+mn-cs"/>
              </a:rPr>
              <a:t>, </a:t>
            </a:r>
            <a:r>
              <a:rPr kumimoji="0" lang="en-US" sz="1700" b="1" i="0" u="none" strike="noStrike" kern="1200" cap="none" spc="0" normalizeH="0" baseline="0" noProof="0" dirty="0" err="1">
                <a:ln>
                  <a:noFill/>
                </a:ln>
                <a:solidFill>
                  <a:srgbClr val="000060"/>
                </a:solidFill>
                <a:effectLst/>
                <a:uLnTx/>
                <a:uFillTx/>
                <a:latin typeface="Century Gothic"/>
                <a:ea typeface="+mn-ea"/>
                <a:cs typeface="+mn-cs"/>
              </a:rPr>
              <a:t>Medi</a:t>
            </a:r>
            <a:r>
              <a:rPr kumimoji="0" lang="en-US" sz="1700" b="1" i="0" u="none" strike="noStrike" kern="1200" cap="none" spc="0" normalizeH="0" baseline="0" noProof="0" dirty="0">
                <a:ln>
                  <a:noFill/>
                </a:ln>
                <a:solidFill>
                  <a:srgbClr val="000060"/>
                </a:solidFill>
                <a:effectLst/>
                <a:uLnTx/>
                <a:uFillTx/>
                <a:latin typeface="Century Gothic"/>
                <a:ea typeface="+mn-ea"/>
                <a:cs typeface="+mn-cs"/>
              </a:rPr>
              <a:t>-Cal</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a:ln>
                  <a:noFill/>
                </a:ln>
                <a:solidFill>
                  <a:srgbClr val="000060"/>
                </a:solidFill>
                <a:effectLst/>
                <a:uLnTx/>
                <a:uFillTx/>
                <a:latin typeface="Century Gothic"/>
                <a:ea typeface="+mn-ea"/>
                <a:cs typeface="+mn-cs"/>
              </a:rPr>
              <a:t>30 new requirements; 13 modifications to </a:t>
            </a:r>
            <a:r>
              <a:rPr kumimoji="0" lang="en-US" sz="1700" b="1" i="0" u="none" strike="noStrike" kern="1200" cap="none" spc="0" normalizeH="0" baseline="0" noProof="0" dirty="0" err="1">
                <a:ln>
                  <a:noFill/>
                </a:ln>
                <a:solidFill>
                  <a:srgbClr val="000060"/>
                </a:solidFill>
                <a:effectLst/>
                <a:uLnTx/>
                <a:uFillTx/>
                <a:latin typeface="Century Gothic"/>
                <a:ea typeface="+mn-ea"/>
                <a:cs typeface="+mn-cs"/>
              </a:rPr>
              <a:t>CalACES</a:t>
            </a:r>
            <a:r>
              <a:rPr kumimoji="0" lang="en-US" sz="1700" b="1" i="0" u="none" strike="noStrike" kern="1200" cap="none" spc="0" normalizeH="0" baseline="0" noProof="0" dirty="0">
                <a:ln>
                  <a:noFill/>
                </a:ln>
                <a:solidFill>
                  <a:srgbClr val="000060"/>
                </a:solidFill>
                <a:effectLst/>
                <a:uLnTx/>
                <a:uFillTx/>
                <a:latin typeface="Century Gothic"/>
                <a:ea typeface="+mn-ea"/>
                <a:cs typeface="+mn-cs"/>
              </a:rPr>
              <a:t> requirements </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a:ln>
                  <a:noFill/>
                </a:ln>
                <a:solidFill>
                  <a:srgbClr val="000060"/>
                </a:solidFill>
                <a:effectLst/>
                <a:uLnTx/>
                <a:uFillTx/>
                <a:latin typeface="Century Gothic"/>
                <a:ea typeface="+mn-ea"/>
                <a:cs typeface="+mn-cs"/>
              </a:rPr>
              <a:t>Data migration strategy for wave approach </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700" b="1" i="0" u="none" strike="noStrike" kern="1200" cap="none" spc="0" normalizeH="0" baseline="0" noProof="0" dirty="0">
                <a:ln>
                  <a:noFill/>
                </a:ln>
                <a:solidFill>
                  <a:srgbClr val="000060"/>
                </a:solidFill>
                <a:effectLst/>
                <a:uLnTx/>
                <a:uFillTx/>
                <a:latin typeface="Century Gothic"/>
                <a:ea typeface="+mn-ea"/>
                <a:cs typeface="+mn-cs"/>
              </a:rPr>
              <a:t>Cost analysis                                   in-progress</a:t>
            </a:r>
          </a:p>
        </p:txBody>
      </p:sp>
      <p:grpSp>
        <p:nvGrpSpPr>
          <p:cNvPr id="33" name="Group 32">
            <a:extLst>
              <a:ext uri="{FF2B5EF4-FFF2-40B4-BE49-F238E27FC236}">
                <a16:creationId xmlns:a16="http://schemas.microsoft.com/office/drawing/2014/main" id="{9D670348-8F88-4C01-B011-C6E5ABE75AF4}"/>
              </a:ext>
            </a:extLst>
          </p:cNvPr>
          <p:cNvGrpSpPr/>
          <p:nvPr/>
        </p:nvGrpSpPr>
        <p:grpSpPr>
          <a:xfrm>
            <a:off x="7086600" y="5867400"/>
            <a:ext cx="1961866" cy="909205"/>
            <a:chOff x="3128002" y="1817897"/>
            <a:chExt cx="5713257" cy="2647742"/>
          </a:xfrm>
        </p:grpSpPr>
        <p:pic>
          <p:nvPicPr>
            <p:cNvPr id="34" name="Picture 33">
              <a:extLst>
                <a:ext uri="{FF2B5EF4-FFF2-40B4-BE49-F238E27FC236}">
                  <a16:creationId xmlns:a16="http://schemas.microsoft.com/office/drawing/2014/main" id="{FFD1FE30-A8C5-46B1-8E34-17FEC5369A68}"/>
                </a:ext>
              </a:extLst>
            </p:cNvPr>
            <p:cNvPicPr>
              <a:picLocks noChangeAspect="1"/>
            </p:cNvPicPr>
            <p:nvPr/>
          </p:nvPicPr>
          <p:blipFill rotWithShape="1">
            <a:blip r:embed="rId10">
              <a:clrChange>
                <a:clrFrom>
                  <a:srgbClr val="FEFEFE"/>
                </a:clrFrom>
                <a:clrTo>
                  <a:srgbClr val="FEFEFE">
                    <a:alpha val="0"/>
                  </a:srgbClr>
                </a:clrTo>
              </a:clrChange>
            </a:blip>
            <a:srcRect l="2714" t="21424" r="69785" b="20267"/>
            <a:stretch/>
          </p:blipFill>
          <p:spPr>
            <a:xfrm>
              <a:off x="3128002" y="1863925"/>
              <a:ext cx="801268" cy="832425"/>
            </a:xfrm>
            <a:prstGeom prst="rect">
              <a:avLst/>
            </a:prstGeom>
          </p:spPr>
        </p:pic>
        <p:pic>
          <p:nvPicPr>
            <p:cNvPr id="35" name="Picture 34">
              <a:extLst>
                <a:ext uri="{FF2B5EF4-FFF2-40B4-BE49-F238E27FC236}">
                  <a16:creationId xmlns:a16="http://schemas.microsoft.com/office/drawing/2014/main" id="{C8869A78-7AD6-4DD7-B78F-BFAAA36B631E}"/>
                </a:ext>
              </a:extLst>
            </p:cNvPr>
            <p:cNvPicPr>
              <a:picLocks noChangeAspect="1"/>
            </p:cNvPicPr>
            <p:nvPr/>
          </p:nvPicPr>
          <p:blipFill rotWithShape="1">
            <a:blip r:embed="rId10">
              <a:clrChange>
                <a:clrFrom>
                  <a:srgbClr val="FEFEFE"/>
                </a:clrFrom>
                <a:clrTo>
                  <a:srgbClr val="FEFEFE">
                    <a:alpha val="0"/>
                  </a:srgbClr>
                </a:clrTo>
              </a:clrChange>
            </a:blip>
            <a:srcRect l="30053" t="58831" r="30376"/>
            <a:stretch/>
          </p:blipFill>
          <p:spPr>
            <a:xfrm>
              <a:off x="4296305" y="1849878"/>
              <a:ext cx="1687967" cy="860519"/>
            </a:xfrm>
            <a:prstGeom prst="rect">
              <a:avLst/>
            </a:prstGeom>
          </p:spPr>
        </p:pic>
        <p:pic>
          <p:nvPicPr>
            <p:cNvPr id="36" name="Picture 35">
              <a:extLst>
                <a:ext uri="{FF2B5EF4-FFF2-40B4-BE49-F238E27FC236}">
                  <a16:creationId xmlns:a16="http://schemas.microsoft.com/office/drawing/2014/main" id="{042AD10C-5C4E-4E9A-BAF8-D2E2237C9BB7}"/>
                </a:ext>
              </a:extLst>
            </p:cNvPr>
            <p:cNvPicPr>
              <a:picLocks noChangeAspect="1"/>
            </p:cNvPicPr>
            <p:nvPr/>
          </p:nvPicPr>
          <p:blipFill rotWithShape="1">
            <a:blip r:embed="rId10">
              <a:clrChange>
                <a:clrFrom>
                  <a:srgbClr val="FEFEFE"/>
                </a:clrFrom>
                <a:clrTo>
                  <a:srgbClr val="FEFEFE">
                    <a:alpha val="0"/>
                  </a:srgbClr>
                </a:clrTo>
              </a:clrChange>
            </a:blip>
            <a:srcRect l="26779" r="27517" b="66296"/>
            <a:stretch/>
          </p:blipFill>
          <p:spPr>
            <a:xfrm>
              <a:off x="6203033" y="1989030"/>
              <a:ext cx="1611241" cy="582215"/>
            </a:xfrm>
            <a:prstGeom prst="rect">
              <a:avLst/>
            </a:prstGeom>
          </p:spPr>
        </p:pic>
        <p:pic>
          <p:nvPicPr>
            <p:cNvPr id="37" name="Picture 36">
              <a:extLst>
                <a:ext uri="{FF2B5EF4-FFF2-40B4-BE49-F238E27FC236}">
                  <a16:creationId xmlns:a16="http://schemas.microsoft.com/office/drawing/2014/main" id="{998937F6-3602-4BF9-AD86-F1CC159DDE1A}"/>
                </a:ext>
              </a:extLst>
            </p:cNvPr>
            <p:cNvPicPr>
              <a:picLocks noChangeAspect="1"/>
            </p:cNvPicPr>
            <p:nvPr/>
          </p:nvPicPr>
          <p:blipFill rotWithShape="1">
            <a:blip r:embed="rId10">
              <a:clrChange>
                <a:clrFrom>
                  <a:srgbClr val="FFFFFF"/>
                </a:clrFrom>
                <a:clrTo>
                  <a:srgbClr val="FFFFFF">
                    <a:alpha val="0"/>
                  </a:srgbClr>
                </a:clrTo>
              </a:clrChange>
            </a:blip>
            <a:srcRect l="73482" t="24688" r="5348" b="16442"/>
            <a:stretch/>
          </p:blipFill>
          <p:spPr>
            <a:xfrm>
              <a:off x="8162774" y="1817897"/>
              <a:ext cx="678484" cy="924481"/>
            </a:xfrm>
            <a:prstGeom prst="rect">
              <a:avLst/>
            </a:prstGeom>
          </p:spPr>
        </p:pic>
        <p:pic>
          <p:nvPicPr>
            <p:cNvPr id="38" name="Picture 37">
              <a:extLst>
                <a:ext uri="{FF2B5EF4-FFF2-40B4-BE49-F238E27FC236}">
                  <a16:creationId xmlns:a16="http://schemas.microsoft.com/office/drawing/2014/main" id="{DC3CA68B-FD52-4F05-995A-9338D439CE23}"/>
                </a:ext>
              </a:extLst>
            </p:cNvPr>
            <p:cNvPicPr>
              <a:picLocks noChangeAspect="1"/>
            </p:cNvPicPr>
            <p:nvPr/>
          </p:nvPicPr>
          <p:blipFill>
            <a:blip r:embed="rId11">
              <a:clrChange>
                <a:clrFrom>
                  <a:srgbClr val="FEFEFE"/>
                </a:clrFrom>
                <a:clrTo>
                  <a:srgbClr val="FEFEFE">
                    <a:alpha val="0"/>
                  </a:srgbClr>
                </a:clrTo>
              </a:clrChange>
            </a:blip>
            <a:stretch>
              <a:fillRect/>
            </a:stretch>
          </p:blipFill>
          <p:spPr>
            <a:xfrm>
              <a:off x="4666188" y="3151488"/>
              <a:ext cx="2641318" cy="1314151"/>
            </a:xfrm>
            <a:prstGeom prst="rect">
              <a:avLst/>
            </a:prstGeom>
          </p:spPr>
        </p:pic>
        <p:cxnSp>
          <p:nvCxnSpPr>
            <p:cNvPr id="39" name="Straight Connector 38">
              <a:extLst>
                <a:ext uri="{FF2B5EF4-FFF2-40B4-BE49-F238E27FC236}">
                  <a16:creationId xmlns:a16="http://schemas.microsoft.com/office/drawing/2014/main" id="{2EF96BC8-92C2-4D2D-9291-511122F408E8}"/>
                </a:ext>
              </a:extLst>
            </p:cNvPr>
            <p:cNvCxnSpPr/>
            <p:nvPr/>
          </p:nvCxnSpPr>
          <p:spPr>
            <a:xfrm>
              <a:off x="3132437" y="3053854"/>
              <a:ext cx="5708822" cy="0"/>
            </a:xfrm>
            <a:prstGeom prst="line">
              <a:avLst/>
            </a:prstGeom>
            <a:noFill/>
            <a:ln w="28575" cap="flat" cmpd="sng" algn="ctr">
              <a:solidFill>
                <a:srgbClr val="204762"/>
              </a:solidFill>
              <a:prstDash val="solid"/>
            </a:ln>
            <a:effectLst/>
          </p:spPr>
        </p:cxnSp>
      </p:grpSp>
      <p:sp>
        <p:nvSpPr>
          <p:cNvPr id="40" name="5. Source">
            <a:extLst>
              <a:ext uri="{FF2B5EF4-FFF2-40B4-BE49-F238E27FC236}">
                <a16:creationId xmlns:a16="http://schemas.microsoft.com/office/drawing/2014/main" id="{F6582B63-EED3-45D4-8270-05B3B170EF17}"/>
              </a:ext>
            </a:extLst>
          </p:cNvPr>
          <p:cNvSpPr txBox="1"/>
          <p:nvPr/>
        </p:nvSpPr>
        <p:spPr>
          <a:xfrm>
            <a:off x="119063" y="6658689"/>
            <a:ext cx="7239000" cy="123111"/>
          </a:xfrm>
          <a:prstGeom prst="rect">
            <a:avLst/>
          </a:prstGeom>
          <a:noFill/>
        </p:spPr>
        <p:txBody>
          <a:bodyPr vert="horz" wrap="square" lIns="0" tIns="0" rIns="0" bIns="0" rtlCol="0" anchor="b" anchorCtr="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800" b="0" i="0" u="none" strike="noStrike" kern="1200" cap="none" spc="0" normalizeH="0" baseline="0" noProof="0" dirty="0">
                <a:ln>
                  <a:noFill/>
                </a:ln>
                <a:solidFill>
                  <a:srgbClr val="000060"/>
                </a:solidFill>
                <a:effectLst/>
                <a:uLnTx/>
                <a:uFillTx/>
                <a:latin typeface="Arial" charset="0"/>
                <a:ea typeface="+mn-ea"/>
                <a:cs typeface="+mn-cs"/>
              </a:rPr>
              <a:t>NOTE: All figures in this document are preliminary, to be validated and finalized</a:t>
            </a:r>
          </a:p>
        </p:txBody>
      </p:sp>
      <p:sp>
        <p:nvSpPr>
          <p:cNvPr id="4" name="Slide Number Placeholder 3">
            <a:extLst>
              <a:ext uri="{FF2B5EF4-FFF2-40B4-BE49-F238E27FC236}">
                <a16:creationId xmlns:a16="http://schemas.microsoft.com/office/drawing/2014/main" id="{09FE2807-AC40-4E4A-88AF-57F405900F3E}"/>
              </a:ext>
            </a:extLst>
          </p:cNvPr>
          <p:cNvSpPr>
            <a:spLocks noGrp="1"/>
          </p:cNvSpPr>
          <p:nvPr>
            <p:ph type="sldNum" sz="quarter" idx="12"/>
          </p:nvPr>
        </p:nvSpPr>
        <p:spPr/>
        <p:txBody>
          <a:bodyPr/>
          <a:lstStyle/>
          <a:p>
            <a:fld id="{E675FF42-0E22-44DC-8DFB-F90201735E2E}" type="slidenum">
              <a:rPr lang="en-US" altLang="en-US" smtClean="0"/>
              <a:pPr/>
              <a:t>35</a:t>
            </a:fld>
            <a:endParaRPr lang="en-US" altLang="en-US" dirty="0"/>
          </a:p>
        </p:txBody>
      </p:sp>
    </p:spTree>
    <p:extLst>
      <p:ext uri="{BB962C8B-B14F-4D97-AF65-F5344CB8AC3E}">
        <p14:creationId xmlns:p14="http://schemas.microsoft.com/office/powerpoint/2010/main" val="350531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7FF0C11E-95A1-4FB8-AC2E-19BE904240C4}"/>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87" name="think-cell Slide" r:id="rId10" imgW="631" imgH="631" progId="TCLayout.ActiveDocument.1">
                  <p:embed/>
                </p:oleObj>
              </mc:Choice>
              <mc:Fallback>
                <p:oleObj name="think-cell Slide" r:id="rId10" imgW="631" imgH="631" progId="TCLayout.ActiveDocument.1">
                  <p:embed/>
                  <p:pic>
                    <p:nvPicPr>
                      <p:cNvPr id="23" name="Object 22" hidden="1">
                        <a:extLst>
                          <a:ext uri="{FF2B5EF4-FFF2-40B4-BE49-F238E27FC236}">
                            <a16:creationId xmlns:a16="http://schemas.microsoft.com/office/drawing/2014/main" id="{7FF0C11E-95A1-4FB8-AC2E-19BE904240C4}"/>
                          </a:ext>
                        </a:extLst>
                      </p:cNvPr>
                      <p:cNvPicPr/>
                      <p:nvPr/>
                    </p:nvPicPr>
                    <p:blipFill>
                      <a:blip r:embed="rId11"/>
                      <a:stretch>
                        <a:fillRect/>
                      </a:stretch>
                    </p:blipFill>
                    <p:spPr>
                      <a:xfrm>
                        <a:off x="1588" y="1588"/>
                        <a:ext cx="1587" cy="1587"/>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0D9E0D06-22E9-427C-9A43-B2032E9E6C89}"/>
              </a:ext>
            </a:extLst>
          </p:cNvPr>
          <p:cNvGrpSpPr/>
          <p:nvPr/>
        </p:nvGrpSpPr>
        <p:grpSpPr>
          <a:xfrm>
            <a:off x="6934200" y="5798790"/>
            <a:ext cx="1961866" cy="909205"/>
            <a:chOff x="3128002" y="1817897"/>
            <a:chExt cx="5713257" cy="2647742"/>
          </a:xfrm>
        </p:grpSpPr>
        <p:pic>
          <p:nvPicPr>
            <p:cNvPr id="17" name="Picture 16">
              <a:extLst>
                <a:ext uri="{FF2B5EF4-FFF2-40B4-BE49-F238E27FC236}">
                  <a16:creationId xmlns:a16="http://schemas.microsoft.com/office/drawing/2014/main" id="{11B703B8-0269-4D9A-AE39-67EC5502DD74}"/>
                </a:ext>
              </a:extLst>
            </p:cNvPr>
            <p:cNvPicPr>
              <a:picLocks noChangeAspect="1"/>
            </p:cNvPicPr>
            <p:nvPr/>
          </p:nvPicPr>
          <p:blipFill rotWithShape="1">
            <a:blip r:embed="rId12"/>
            <a:srcRect l="2714" t="21424" r="69785" b="20267"/>
            <a:stretch/>
          </p:blipFill>
          <p:spPr>
            <a:xfrm>
              <a:off x="3128002" y="1863925"/>
              <a:ext cx="801268" cy="832425"/>
            </a:xfrm>
            <a:prstGeom prst="rect">
              <a:avLst/>
            </a:prstGeom>
          </p:spPr>
        </p:pic>
        <p:pic>
          <p:nvPicPr>
            <p:cNvPr id="18" name="Picture 17">
              <a:extLst>
                <a:ext uri="{FF2B5EF4-FFF2-40B4-BE49-F238E27FC236}">
                  <a16:creationId xmlns:a16="http://schemas.microsoft.com/office/drawing/2014/main" id="{93518E1B-DEB1-4C4E-95B1-558B27BF9CA7}"/>
                </a:ext>
              </a:extLst>
            </p:cNvPr>
            <p:cNvPicPr>
              <a:picLocks noChangeAspect="1"/>
            </p:cNvPicPr>
            <p:nvPr/>
          </p:nvPicPr>
          <p:blipFill rotWithShape="1">
            <a:blip r:embed="rId12"/>
            <a:srcRect l="30053" t="58831" r="30376"/>
            <a:stretch/>
          </p:blipFill>
          <p:spPr>
            <a:xfrm>
              <a:off x="4296305" y="1849878"/>
              <a:ext cx="1687967" cy="860519"/>
            </a:xfrm>
            <a:prstGeom prst="rect">
              <a:avLst/>
            </a:prstGeom>
          </p:spPr>
        </p:pic>
        <p:pic>
          <p:nvPicPr>
            <p:cNvPr id="19" name="Picture 18">
              <a:extLst>
                <a:ext uri="{FF2B5EF4-FFF2-40B4-BE49-F238E27FC236}">
                  <a16:creationId xmlns:a16="http://schemas.microsoft.com/office/drawing/2014/main" id="{BB61A3CF-C54A-4E50-856B-D7F57CA14F1A}"/>
                </a:ext>
              </a:extLst>
            </p:cNvPr>
            <p:cNvPicPr>
              <a:picLocks noChangeAspect="1"/>
            </p:cNvPicPr>
            <p:nvPr/>
          </p:nvPicPr>
          <p:blipFill rotWithShape="1">
            <a:blip r:embed="rId12"/>
            <a:srcRect l="26779" r="27517" b="66296"/>
            <a:stretch/>
          </p:blipFill>
          <p:spPr>
            <a:xfrm>
              <a:off x="6203033" y="1989030"/>
              <a:ext cx="1611241" cy="582215"/>
            </a:xfrm>
            <a:prstGeom prst="rect">
              <a:avLst/>
            </a:prstGeom>
          </p:spPr>
        </p:pic>
        <p:pic>
          <p:nvPicPr>
            <p:cNvPr id="20" name="Picture 19">
              <a:extLst>
                <a:ext uri="{FF2B5EF4-FFF2-40B4-BE49-F238E27FC236}">
                  <a16:creationId xmlns:a16="http://schemas.microsoft.com/office/drawing/2014/main" id="{50057B7C-DDEF-4B0D-BDCB-44B30840DAA8}"/>
                </a:ext>
              </a:extLst>
            </p:cNvPr>
            <p:cNvPicPr>
              <a:picLocks noChangeAspect="1"/>
            </p:cNvPicPr>
            <p:nvPr/>
          </p:nvPicPr>
          <p:blipFill rotWithShape="1">
            <a:blip r:embed="rId12"/>
            <a:srcRect l="73482" t="24688" r="5348" b="16442"/>
            <a:stretch/>
          </p:blipFill>
          <p:spPr>
            <a:xfrm>
              <a:off x="8162774" y="1817897"/>
              <a:ext cx="678484" cy="924481"/>
            </a:xfrm>
            <a:prstGeom prst="rect">
              <a:avLst/>
            </a:prstGeom>
          </p:spPr>
        </p:pic>
        <p:pic>
          <p:nvPicPr>
            <p:cNvPr id="21" name="Picture 20">
              <a:extLst>
                <a:ext uri="{FF2B5EF4-FFF2-40B4-BE49-F238E27FC236}">
                  <a16:creationId xmlns:a16="http://schemas.microsoft.com/office/drawing/2014/main" id="{C69553B8-A05A-4040-8EE5-CED770EDE422}"/>
                </a:ext>
              </a:extLst>
            </p:cNvPr>
            <p:cNvPicPr>
              <a:picLocks noChangeAspect="1"/>
            </p:cNvPicPr>
            <p:nvPr/>
          </p:nvPicPr>
          <p:blipFill>
            <a:blip r:embed="rId13"/>
            <a:stretch>
              <a:fillRect/>
            </a:stretch>
          </p:blipFill>
          <p:spPr>
            <a:xfrm>
              <a:off x="4666188" y="3151488"/>
              <a:ext cx="2641318" cy="1314151"/>
            </a:xfrm>
            <a:prstGeom prst="rect">
              <a:avLst/>
            </a:prstGeom>
          </p:spPr>
        </p:pic>
        <p:cxnSp>
          <p:nvCxnSpPr>
            <p:cNvPr id="22" name="Straight Connector 21">
              <a:extLst>
                <a:ext uri="{FF2B5EF4-FFF2-40B4-BE49-F238E27FC236}">
                  <a16:creationId xmlns:a16="http://schemas.microsoft.com/office/drawing/2014/main" id="{6E68F2E1-1273-4644-985D-75308E594A86}"/>
                </a:ext>
              </a:extLst>
            </p:cNvPr>
            <p:cNvCxnSpPr/>
            <p:nvPr/>
          </p:nvCxnSpPr>
          <p:spPr>
            <a:xfrm>
              <a:off x="3132437" y="3053854"/>
              <a:ext cx="5708822" cy="0"/>
            </a:xfrm>
            <a:prstGeom prst="line">
              <a:avLst/>
            </a:prstGeom>
            <a:noFill/>
            <a:ln w="28575" cap="flat" cmpd="sng" algn="ctr">
              <a:solidFill>
                <a:srgbClr val="204762"/>
              </a:solidFill>
              <a:prstDash val="solid"/>
            </a:ln>
            <a:effectLst/>
          </p:spPr>
        </p:cxnSp>
      </p:grpSp>
      <p:grpSp>
        <p:nvGrpSpPr>
          <p:cNvPr id="43" name="Group 42">
            <a:extLst>
              <a:ext uri="{FF2B5EF4-FFF2-40B4-BE49-F238E27FC236}">
                <a16:creationId xmlns:a16="http://schemas.microsoft.com/office/drawing/2014/main" id="{7B99638F-2103-4907-8881-AD962E98C1E0}"/>
              </a:ext>
            </a:extLst>
          </p:cNvPr>
          <p:cNvGrpSpPr>
            <a:grpSpLocks/>
          </p:cNvGrpSpPr>
          <p:nvPr/>
        </p:nvGrpSpPr>
        <p:grpSpPr>
          <a:xfrm>
            <a:off x="0" y="1551593"/>
            <a:ext cx="9144000" cy="5306407"/>
            <a:chOff x="174944" y="720813"/>
            <a:chExt cx="8734594" cy="2431209"/>
          </a:xfrm>
        </p:grpSpPr>
        <p:pic>
          <p:nvPicPr>
            <p:cNvPr id="44" name="Picture 43">
              <a:extLst>
                <a:ext uri="{FF2B5EF4-FFF2-40B4-BE49-F238E27FC236}">
                  <a16:creationId xmlns:a16="http://schemas.microsoft.com/office/drawing/2014/main" id="{9C0C6DF9-AB9C-4FD5-8AF5-A90F5B114F76}"/>
                </a:ext>
              </a:extLst>
            </p:cNvPr>
            <p:cNvPicPr>
              <a:picLocks/>
            </p:cNvPicPr>
            <p:nvPr/>
          </p:nvPicPr>
          <p:blipFill rotWithShape="1">
            <a:blip r:embed="rId14">
              <a:grayscl/>
            </a:blip>
            <a:srcRect t="28892" b="28892"/>
            <a:stretch/>
          </p:blipFill>
          <p:spPr>
            <a:xfrm>
              <a:off x="174944" y="720813"/>
              <a:ext cx="8734594" cy="2431209"/>
            </a:xfrm>
            <a:prstGeom prst="rect">
              <a:avLst/>
            </a:prstGeom>
          </p:spPr>
        </p:pic>
        <p:sp>
          <p:nvSpPr>
            <p:cNvPr id="45" name="Rectangle 44">
              <a:extLst>
                <a:ext uri="{FF2B5EF4-FFF2-40B4-BE49-F238E27FC236}">
                  <a16:creationId xmlns:a16="http://schemas.microsoft.com/office/drawing/2014/main" id="{1E8475B1-AA46-4C70-B346-1C3449768B2F}"/>
                </a:ext>
              </a:extLst>
            </p:cNvPr>
            <p:cNvSpPr>
              <a:spLocks/>
            </p:cNvSpPr>
            <p:nvPr/>
          </p:nvSpPr>
          <p:spPr>
            <a:xfrm>
              <a:off x="174944" y="720813"/>
              <a:ext cx="8734594" cy="2431209"/>
            </a:xfrm>
            <a:prstGeom prst="rect">
              <a:avLst/>
            </a:prstGeom>
            <a:solidFill>
              <a:schemeClr val="bg1">
                <a:alpha val="80000"/>
              </a:scheme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sz="1800" b="1" i="0" u="none" strike="noStrike" kern="0" cap="none" spc="0" normalizeH="0" baseline="0" noProof="0" dirty="0" err="1">
                <a:ln>
                  <a:noFill/>
                </a:ln>
                <a:solidFill>
                  <a:srgbClr val="204762"/>
                </a:solidFill>
                <a:effectLst/>
                <a:uLnTx/>
                <a:uFillTx/>
                <a:latin typeface="Century Gothic"/>
                <a:ea typeface="+mn-ea"/>
                <a:cs typeface="+mn-cs"/>
              </a:endParaRPr>
            </a:p>
          </p:txBody>
        </p:sp>
      </p:grpSp>
      <p:sp>
        <p:nvSpPr>
          <p:cNvPr id="2" name="Title 1">
            <a:extLst>
              <a:ext uri="{FF2B5EF4-FFF2-40B4-BE49-F238E27FC236}">
                <a16:creationId xmlns:a16="http://schemas.microsoft.com/office/drawing/2014/main" id="{6BC84F67-D859-4D91-9DEA-D5EA5511F8B9}"/>
              </a:ext>
            </a:extLst>
          </p:cNvPr>
          <p:cNvSpPr>
            <a:spLocks noGrp="1"/>
          </p:cNvSpPr>
          <p:nvPr>
            <p:ph type="title"/>
          </p:nvPr>
        </p:nvSpPr>
        <p:spPr>
          <a:xfrm>
            <a:off x="228600" y="243840"/>
            <a:ext cx="6934200" cy="1097280"/>
          </a:xfrm>
        </p:spPr>
        <p:txBody>
          <a:bodyPr/>
          <a:lstStyle/>
          <a:p>
            <a:r>
              <a:rPr lang="en-US" sz="2800" dirty="0"/>
              <a:t>CalACES/CalSAWS </a:t>
            </a:r>
            <a:br>
              <a:rPr lang="en-US" sz="2800" dirty="0"/>
            </a:br>
            <a:r>
              <a:rPr lang="en-US" sz="2800" dirty="0"/>
              <a:t>Planning Update: Initiative Status (2/2)</a:t>
            </a:r>
          </a:p>
        </p:txBody>
      </p:sp>
      <p:grpSp>
        <p:nvGrpSpPr>
          <p:cNvPr id="37" name="Group 36">
            <a:extLst>
              <a:ext uri="{FF2B5EF4-FFF2-40B4-BE49-F238E27FC236}">
                <a16:creationId xmlns:a16="http://schemas.microsoft.com/office/drawing/2014/main" id="{34EBE843-4D36-4C43-96E0-5A31225BD2D6}"/>
              </a:ext>
            </a:extLst>
          </p:cNvPr>
          <p:cNvGrpSpPr/>
          <p:nvPr/>
        </p:nvGrpSpPr>
        <p:grpSpPr>
          <a:xfrm>
            <a:off x="152399" y="1572360"/>
            <a:ext cx="2821468" cy="1711046"/>
            <a:chOff x="228600" y="1794154"/>
            <a:chExt cx="2821468" cy="1711046"/>
          </a:xfrm>
        </p:grpSpPr>
        <p:sp>
          <p:nvSpPr>
            <p:cNvPr id="24" name="Rectangle 70">
              <a:extLst>
                <a:ext uri="{FF2B5EF4-FFF2-40B4-BE49-F238E27FC236}">
                  <a16:creationId xmlns:a16="http://schemas.microsoft.com/office/drawing/2014/main" id="{96ADFC6E-E83F-4331-BB6F-2D07647318FF}"/>
                </a:ext>
              </a:extLst>
            </p:cNvPr>
            <p:cNvSpPr txBox="1"/>
            <p:nvPr>
              <p:custDataLst>
                <p:tags r:id="rId7"/>
              </p:custDataLst>
            </p:nvPr>
          </p:nvSpPr>
          <p:spPr>
            <a:xfrm>
              <a:off x="228600" y="1985336"/>
              <a:ext cx="2821468" cy="1519864"/>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600" b="1" i="0" u="none" strike="noStrike" kern="1200" cap="none" spc="0" normalizeH="0" baseline="0" noProof="0" dirty="0" err="1">
                  <a:ln>
                    <a:noFill/>
                  </a:ln>
                  <a:solidFill>
                    <a:prstClr val="white"/>
                  </a:solidFill>
                  <a:effectLst/>
                  <a:uLnTx/>
                  <a:uFillTx/>
                  <a:latin typeface="Arial"/>
                  <a:ea typeface="+mn-ea"/>
                  <a:cs typeface="+mn-cs"/>
                </a:rPr>
                <a:t>CalWIN</a:t>
              </a:r>
              <a:r>
                <a:rPr kumimoji="0" lang="en-US" sz="1600" b="1" i="0" u="none" strike="noStrike" kern="1200" cap="none" spc="0" normalizeH="0" baseline="0" noProof="0" dirty="0">
                  <a:ln>
                    <a:noFill/>
                  </a:ln>
                  <a:solidFill>
                    <a:prstClr val="white"/>
                  </a:solidFill>
                  <a:effectLst/>
                  <a:uLnTx/>
                  <a:uFillTx/>
                  <a:latin typeface="Arial"/>
                  <a:ea typeface="+mn-ea"/>
                  <a:cs typeface="+mn-cs"/>
                </a:rPr>
                <a:t> County Analysis </a:t>
              </a:r>
              <a:r>
                <a:rPr kumimoji="0" lang="en-US" sz="1600" b="0" i="1" u="none" strike="noStrike" kern="1200" cap="none" spc="0" normalizeH="0" baseline="0" noProof="0" dirty="0">
                  <a:ln>
                    <a:noFill/>
                  </a:ln>
                  <a:solidFill>
                    <a:prstClr val="white"/>
                  </a:solidFill>
                  <a:effectLst/>
                  <a:uLnTx/>
                  <a:uFillTx/>
                  <a:latin typeface="Arial"/>
                  <a:ea typeface="+mn-ea"/>
                  <a:cs typeface="+mn-cs"/>
                </a:rPr>
                <a:t>(County visits completed; Analysis in-progress)</a:t>
              </a:r>
            </a:p>
          </p:txBody>
        </p:sp>
        <p:sp>
          <p:nvSpPr>
            <p:cNvPr id="27" name="Marvintrackercircle">
              <a:extLst>
                <a:ext uri="{FF2B5EF4-FFF2-40B4-BE49-F238E27FC236}">
                  <a16:creationId xmlns:a16="http://schemas.microsoft.com/office/drawing/2014/main" id="{327D731B-F608-41B3-908B-E59831250F64}"/>
                </a:ext>
              </a:extLst>
            </p:cNvPr>
            <p:cNvSpPr/>
            <p:nvPr>
              <p:custDataLst>
                <p:tags r:id="rId8"/>
              </p:custDataLst>
            </p:nvPr>
          </p:nvSpPr>
          <p:spPr bwMode="auto">
            <a:xfrm>
              <a:off x="1456454" y="1794154"/>
              <a:ext cx="365760" cy="36576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Arial" charset="0"/>
                  <a:ea typeface="+mn-ea"/>
                  <a:cs typeface="+mn-cs"/>
                </a:rPr>
                <a:t>3</a:t>
              </a:r>
            </a:p>
          </p:txBody>
        </p:sp>
      </p:grpSp>
      <p:grpSp>
        <p:nvGrpSpPr>
          <p:cNvPr id="36" name="Group 35">
            <a:extLst>
              <a:ext uri="{FF2B5EF4-FFF2-40B4-BE49-F238E27FC236}">
                <a16:creationId xmlns:a16="http://schemas.microsoft.com/office/drawing/2014/main" id="{B857CA9B-340C-4264-BB9F-F8DAEF1E1133}"/>
              </a:ext>
            </a:extLst>
          </p:cNvPr>
          <p:cNvGrpSpPr/>
          <p:nvPr/>
        </p:nvGrpSpPr>
        <p:grpSpPr>
          <a:xfrm>
            <a:off x="3161266" y="1572360"/>
            <a:ext cx="2821468" cy="1711046"/>
            <a:chOff x="3237466" y="1794154"/>
            <a:chExt cx="2821468" cy="1711046"/>
          </a:xfrm>
        </p:grpSpPr>
        <p:sp>
          <p:nvSpPr>
            <p:cNvPr id="25" name="Rectangle 70">
              <a:extLst>
                <a:ext uri="{FF2B5EF4-FFF2-40B4-BE49-F238E27FC236}">
                  <a16:creationId xmlns:a16="http://schemas.microsoft.com/office/drawing/2014/main" id="{A6729054-9301-49CE-875F-FDFC46E46F5E}"/>
                </a:ext>
              </a:extLst>
            </p:cNvPr>
            <p:cNvSpPr txBox="1"/>
            <p:nvPr>
              <p:custDataLst>
                <p:tags r:id="rId5"/>
              </p:custDataLst>
            </p:nvPr>
          </p:nvSpPr>
          <p:spPr>
            <a:xfrm>
              <a:off x="3237466" y="1985336"/>
              <a:ext cx="2821468" cy="1519864"/>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Implementation Planning</a:t>
              </a:r>
            </a:p>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600" b="0" i="1" u="none" strike="noStrike" kern="1200" cap="none" spc="0" normalizeH="0" baseline="0" noProof="0" dirty="0">
                  <a:ln>
                    <a:noFill/>
                  </a:ln>
                  <a:solidFill>
                    <a:prstClr val="white"/>
                  </a:solidFill>
                  <a:effectLst/>
                  <a:uLnTx/>
                  <a:uFillTx/>
                  <a:latin typeface="Arial"/>
                  <a:ea typeface="+mn-ea"/>
                  <a:cs typeface="+mn-cs"/>
                </a:rPr>
                <a:t>(To be kicked off)</a:t>
              </a:r>
            </a:p>
          </p:txBody>
        </p:sp>
        <p:sp>
          <p:nvSpPr>
            <p:cNvPr id="28" name="Marvintrackercircle">
              <a:extLst>
                <a:ext uri="{FF2B5EF4-FFF2-40B4-BE49-F238E27FC236}">
                  <a16:creationId xmlns:a16="http://schemas.microsoft.com/office/drawing/2014/main" id="{1F0D5EF5-A064-4BFC-BE2F-3B1AD0A3F49F}"/>
                </a:ext>
              </a:extLst>
            </p:cNvPr>
            <p:cNvSpPr/>
            <p:nvPr>
              <p:custDataLst>
                <p:tags r:id="rId6"/>
              </p:custDataLst>
            </p:nvPr>
          </p:nvSpPr>
          <p:spPr bwMode="auto">
            <a:xfrm>
              <a:off x="4465320" y="1794154"/>
              <a:ext cx="365760" cy="36576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Arial" charset="0"/>
                  <a:ea typeface="+mn-ea"/>
                  <a:cs typeface="+mn-cs"/>
                </a:rPr>
                <a:t>4</a:t>
              </a:r>
            </a:p>
          </p:txBody>
        </p:sp>
      </p:grpSp>
      <p:grpSp>
        <p:nvGrpSpPr>
          <p:cNvPr id="35" name="Group 34">
            <a:extLst>
              <a:ext uri="{FF2B5EF4-FFF2-40B4-BE49-F238E27FC236}">
                <a16:creationId xmlns:a16="http://schemas.microsoft.com/office/drawing/2014/main" id="{9CB07C62-3DFC-4352-9091-9776A093EB36}"/>
              </a:ext>
            </a:extLst>
          </p:cNvPr>
          <p:cNvGrpSpPr/>
          <p:nvPr/>
        </p:nvGrpSpPr>
        <p:grpSpPr>
          <a:xfrm>
            <a:off x="6170132" y="1572361"/>
            <a:ext cx="2821468" cy="1711045"/>
            <a:chOff x="6246333" y="1794155"/>
            <a:chExt cx="2821468" cy="1711045"/>
          </a:xfrm>
        </p:grpSpPr>
        <p:sp>
          <p:nvSpPr>
            <p:cNvPr id="26" name="Rectangle 70">
              <a:extLst>
                <a:ext uri="{FF2B5EF4-FFF2-40B4-BE49-F238E27FC236}">
                  <a16:creationId xmlns:a16="http://schemas.microsoft.com/office/drawing/2014/main" id="{D6B7DF65-A87B-4B66-BCC8-BE8EC2C71DCA}"/>
                </a:ext>
              </a:extLst>
            </p:cNvPr>
            <p:cNvSpPr txBox="1"/>
            <p:nvPr>
              <p:custDataLst>
                <p:tags r:id="rId3"/>
              </p:custDataLst>
            </p:nvPr>
          </p:nvSpPr>
          <p:spPr>
            <a:xfrm>
              <a:off x="6246333" y="1985335"/>
              <a:ext cx="2821468" cy="1519865"/>
            </a:xfrm>
            <a:prstGeom prst="rect">
              <a:avLst/>
            </a:prstGeom>
            <a:solidFill>
              <a:srgbClr val="002060"/>
            </a:solidFill>
            <a:ln w="9525">
              <a:solidFill>
                <a:schemeClr val="bg1"/>
              </a:solidFill>
              <a:miter lim="800000"/>
              <a:headEnd/>
              <a:tailEnd/>
            </a:ln>
            <a:effectLst/>
          </p:spPr>
          <p:txBody>
            <a:bodyPr vert="horz" wrap="square" lIns="76200" tIns="76200" rIns="76200" bIns="76200" numCol="1" anchor="ctr" anchorCtr="0" compatLnSpc="1">
              <a:prstTxWarp prst="textNoShape">
                <a:avLst/>
              </a:prstTxWarp>
              <a:noAutofit/>
            </a:bodyPr>
            <a:lstStyle>
              <a:lvl1pPr marL="45720" lvl="0" indent="0" eaLnBrk="1" hangingPunct="1">
                <a:spcBef>
                  <a:spcPct val="25000"/>
                </a:spcBef>
                <a:buClr>
                  <a:schemeClr val="tx2"/>
                </a:buClr>
                <a:buSzPct val="120000"/>
                <a:buFontTx/>
                <a:buNone/>
                <a:defRPr sz="2700">
                  <a:latin typeface="+mn-lt"/>
                </a:defRPr>
              </a:lvl1pPr>
              <a:lvl2pPr marL="687387" lvl="1" indent="-342900" eaLnBrk="1" hangingPunct="1">
                <a:spcBef>
                  <a:spcPct val="0"/>
                </a:spcBef>
                <a:spcAft>
                  <a:spcPct val="25000"/>
                </a:spcAft>
                <a:buClr>
                  <a:schemeClr val="accent2">
                    <a:lumMod val="75000"/>
                  </a:schemeClr>
                </a:buClr>
                <a:buSzPct val="80000"/>
                <a:buFont typeface="Arial" panose="020B0604020202020204" pitchFamily="34" charset="0"/>
                <a:buChar char="•"/>
                <a:defRPr sz="2400">
                  <a:latin typeface="+mn-lt"/>
                </a:defRPr>
              </a:lvl2pPr>
              <a:lvl3pPr marL="987425" lvl="2" indent="-293688" eaLnBrk="1" hangingPunct="1">
                <a:spcBef>
                  <a:spcPct val="0"/>
                </a:spcBef>
                <a:spcAft>
                  <a:spcPct val="25000"/>
                </a:spcAft>
                <a:buClr>
                  <a:schemeClr val="accent1">
                    <a:lumMod val="50000"/>
                  </a:schemeClr>
                </a:buClr>
                <a:buSzPct val="50000"/>
                <a:defRPr sz="2200">
                  <a:latin typeface="+mn-lt"/>
                </a:defRPr>
              </a:lvl3pPr>
              <a:lvl4pPr marL="1281113" lvl="3" indent="-292100" eaLnBrk="1" hangingPunct="1">
                <a:buClr>
                  <a:schemeClr val="tx2">
                    <a:lumMod val="75000"/>
                  </a:schemeClr>
                </a:buClr>
                <a:buSzPct val="75000"/>
                <a:buChar char="§"/>
                <a:defRPr sz="2000">
                  <a:latin typeface="+mn-lt"/>
                </a:defRPr>
              </a:lvl4pPr>
              <a:lvl5pPr marL="1598613" lvl="4" indent="-315913" eaLnBrk="1" hangingPunct="1">
                <a:buClr>
                  <a:schemeClr val="accent3">
                    <a:lumMod val="50000"/>
                  </a:schemeClr>
                </a:buClr>
                <a:buSzPct val="80000"/>
                <a:buChar char="§"/>
                <a:defRPr sz="2000">
                  <a:latin typeface="+mn-lt"/>
                </a:defRPr>
              </a:lvl5pPr>
              <a:lvl6pPr marL="1920240" indent="-315913" fontAlgn="base">
                <a:spcBef>
                  <a:spcPct val="20000"/>
                </a:spcBef>
                <a:spcAft>
                  <a:spcPct val="0"/>
                </a:spcAft>
                <a:buClr>
                  <a:schemeClr val="accent6">
                    <a:lumMod val="50000"/>
                  </a:schemeClr>
                </a:buClr>
                <a:buSzPct val="80000"/>
                <a:buFont typeface="Wingdings" pitchFamily="2" charset="2"/>
                <a:buChar char="§"/>
                <a:defRPr sz="2000">
                  <a:latin typeface="+mn-lt"/>
                </a:defRPr>
              </a:lvl6pPr>
              <a:lvl7pPr marL="224028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7pPr>
              <a:lvl8pPr marL="2651760" indent="-315913" fontAlgn="base">
                <a:spcBef>
                  <a:spcPct val="20000"/>
                </a:spcBef>
                <a:spcAft>
                  <a:spcPct val="0"/>
                </a:spcAft>
                <a:buClr>
                  <a:schemeClr val="bg2">
                    <a:lumMod val="75000"/>
                  </a:schemeClr>
                </a:buClr>
                <a:buSzPct val="80000"/>
                <a:buFont typeface="Wingdings" pitchFamily="2" charset="2"/>
                <a:buChar char="§"/>
                <a:defRPr sz="2000">
                  <a:latin typeface="+mn-lt"/>
                </a:defRPr>
              </a:lvl8pPr>
              <a:lvl9pPr marL="3108960" indent="-315913" fontAlgn="base">
                <a:spcBef>
                  <a:spcPct val="20000"/>
                </a:spcBef>
                <a:spcAft>
                  <a:spcPct val="0"/>
                </a:spcAft>
                <a:buClr>
                  <a:schemeClr val="accent2">
                    <a:lumMod val="50000"/>
                  </a:schemeClr>
                </a:buClr>
                <a:buSzPct val="80000"/>
                <a:buFont typeface="Wingdings" pitchFamily="2" charset="2"/>
                <a:buChar char="§"/>
                <a:defRPr sz="2000">
                  <a:latin typeface="+mn-lt"/>
                </a:defRPr>
              </a:lvl9pPr>
            </a:lstStyle>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Implementation Efforts</a:t>
              </a:r>
            </a:p>
            <a:p>
              <a:pPr marL="45720" marR="0" lvl="0" indent="0" algn="l" defTabSz="914400" rtl="0" eaLnBrk="1" fontAlgn="base" latinLnBrk="0" hangingPunct="1">
                <a:lnSpc>
                  <a:spcPct val="100000"/>
                </a:lnSpc>
                <a:spcBef>
                  <a:spcPct val="25000"/>
                </a:spcBef>
                <a:spcAft>
                  <a:spcPct val="0"/>
                </a:spcAft>
                <a:buClr>
                  <a:srgbClr val="000099"/>
                </a:buClr>
                <a:buSzPct val="120000"/>
                <a:buFontTx/>
                <a:buNone/>
                <a:tabLst/>
                <a:defRPr/>
              </a:pPr>
              <a:r>
                <a:rPr kumimoji="0" lang="en-US" sz="1600" b="0" i="1" u="none" strike="noStrike" kern="1200" cap="none" spc="0" normalizeH="0" baseline="0" noProof="0" dirty="0">
                  <a:ln>
                    <a:noFill/>
                  </a:ln>
                  <a:solidFill>
                    <a:prstClr val="white"/>
                  </a:solidFill>
                  <a:effectLst/>
                  <a:uLnTx/>
                  <a:uFillTx/>
                  <a:latin typeface="Arial"/>
                  <a:ea typeface="+mn-ea"/>
                  <a:cs typeface="+mn-cs"/>
                </a:rPr>
                <a:t>(Planning/TBD)</a:t>
              </a:r>
            </a:p>
          </p:txBody>
        </p:sp>
        <p:sp>
          <p:nvSpPr>
            <p:cNvPr id="29" name="Marvintrackercircle">
              <a:extLst>
                <a:ext uri="{FF2B5EF4-FFF2-40B4-BE49-F238E27FC236}">
                  <a16:creationId xmlns:a16="http://schemas.microsoft.com/office/drawing/2014/main" id="{97AD9F67-37C2-4282-8569-4642AFF4AB80}"/>
                </a:ext>
              </a:extLst>
            </p:cNvPr>
            <p:cNvSpPr/>
            <p:nvPr>
              <p:custDataLst>
                <p:tags r:id="rId4"/>
              </p:custDataLst>
            </p:nvPr>
          </p:nvSpPr>
          <p:spPr bwMode="auto">
            <a:xfrm>
              <a:off x="7474187" y="1794155"/>
              <a:ext cx="365760" cy="365760"/>
            </a:xfrm>
            <a:prstGeom prst="ellipse">
              <a:avLst/>
            </a:prstGeom>
            <a:solidFill>
              <a:srgbClr val="002060"/>
            </a:solidFill>
            <a:ln w="9525" cap="flat" cmpd="sng" algn="ctr">
              <a:solidFill>
                <a:schemeClr val="bg1"/>
              </a:solidFill>
              <a:prstDash val="solid"/>
              <a:round/>
              <a:headEnd type="none" w="med" len="med"/>
              <a:tailEnd type="none" w="med" len="med"/>
            </a:ln>
            <a:effectLst/>
            <a:extLst/>
          </p:spPr>
          <p:txBody>
            <a:bodyPr vert="horz" wrap="none" lIns="0" tIns="0" rIns="0" bIns="0" numCol="1" rtlCol="0" anchor="ctr" anchorCtr="1"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600" b="1" i="0" u="none" strike="noStrike" kern="1200" cap="none" spc="0" normalizeH="0" baseline="0" noProof="0" dirty="0">
                  <a:ln>
                    <a:noFill/>
                  </a:ln>
                  <a:solidFill>
                    <a:prstClr val="white"/>
                  </a:solidFill>
                  <a:effectLst/>
                  <a:uLnTx/>
                  <a:uFillTx/>
                  <a:latin typeface="Arial" charset="0"/>
                  <a:ea typeface="+mn-ea"/>
                  <a:cs typeface="+mn-cs"/>
                </a:rPr>
                <a:t>5</a:t>
              </a:r>
            </a:p>
          </p:txBody>
        </p:sp>
      </p:grpSp>
      <p:sp>
        <p:nvSpPr>
          <p:cNvPr id="39" name="TextBox 38">
            <a:extLst>
              <a:ext uri="{FF2B5EF4-FFF2-40B4-BE49-F238E27FC236}">
                <a16:creationId xmlns:a16="http://schemas.microsoft.com/office/drawing/2014/main" id="{87E97738-1F67-4FD7-A1BE-BBCB4C0B7664}"/>
              </a:ext>
            </a:extLst>
          </p:cNvPr>
          <p:cNvSpPr txBox="1">
            <a:spLocks/>
          </p:cNvSpPr>
          <p:nvPr/>
        </p:nvSpPr>
        <p:spPr>
          <a:xfrm>
            <a:off x="152398" y="3359606"/>
            <a:ext cx="2924465" cy="3252172"/>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600" b="1" i="0" u="none" strike="noStrike" kern="1200" cap="none" spc="0" normalizeH="0" baseline="0" noProof="0" dirty="0">
                <a:ln>
                  <a:noFill/>
                </a:ln>
                <a:solidFill>
                  <a:srgbClr val="000060"/>
                </a:solidFill>
                <a:effectLst/>
                <a:uLnTx/>
                <a:uFillTx/>
                <a:latin typeface="Century Gothic"/>
                <a:ea typeface="+mn-ea"/>
                <a:cs typeface="+mn-cs"/>
              </a:rPr>
              <a:t>~10-15 additional core requirements (~2% incremental to existing requirements)</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600" b="1" i="0" u="none" strike="noStrike" kern="1200" cap="none" spc="0" normalizeH="0" baseline="0" noProof="0" dirty="0">
                <a:ln>
                  <a:noFill/>
                </a:ln>
                <a:solidFill>
                  <a:srgbClr val="000060"/>
                </a:solidFill>
                <a:effectLst/>
                <a:uLnTx/>
                <a:uFillTx/>
                <a:latin typeface="Century Gothic"/>
                <a:ea typeface="+mn-ea"/>
                <a:cs typeface="+mn-cs"/>
              </a:rPr>
              <a:t>Many </a:t>
            </a:r>
            <a:r>
              <a:rPr kumimoji="0" lang="en-US" sz="1600" b="1" i="0" u="none" strike="noStrike" kern="1200" cap="none" spc="0" normalizeH="0" baseline="0" noProof="0" dirty="0" err="1">
                <a:ln>
                  <a:noFill/>
                </a:ln>
                <a:solidFill>
                  <a:srgbClr val="000060"/>
                </a:solidFill>
                <a:effectLst/>
                <a:uLnTx/>
                <a:uFillTx/>
                <a:latin typeface="Century Gothic"/>
                <a:ea typeface="+mn-ea"/>
                <a:cs typeface="+mn-cs"/>
              </a:rPr>
              <a:t>CalWIN</a:t>
            </a:r>
            <a:r>
              <a:rPr kumimoji="0" lang="en-US" sz="1600" b="1" i="0" u="none" strike="noStrike" kern="1200" cap="none" spc="0" normalizeH="0" baseline="0" noProof="0" dirty="0">
                <a:ln>
                  <a:noFill/>
                </a:ln>
                <a:solidFill>
                  <a:srgbClr val="000060"/>
                </a:solidFill>
                <a:effectLst/>
                <a:uLnTx/>
                <a:uFillTx/>
                <a:latin typeface="Century Gothic"/>
                <a:ea typeface="+mn-ea"/>
                <a:cs typeface="+mn-cs"/>
              </a:rPr>
              <a:t> ancillary systems likely addressable by </a:t>
            </a:r>
            <a:r>
              <a:rPr kumimoji="0" lang="en-US" sz="1600" b="1" i="0" u="none" strike="noStrike" kern="1200" cap="none" spc="0" normalizeH="0" baseline="0" noProof="0" dirty="0" err="1">
                <a:ln>
                  <a:noFill/>
                </a:ln>
                <a:solidFill>
                  <a:srgbClr val="000060"/>
                </a:solidFill>
                <a:effectLst/>
                <a:uLnTx/>
                <a:uFillTx/>
                <a:latin typeface="Century Gothic"/>
                <a:ea typeface="+mn-ea"/>
                <a:cs typeface="+mn-cs"/>
              </a:rPr>
              <a:t>CalACES</a:t>
            </a:r>
            <a:r>
              <a:rPr kumimoji="0" lang="en-US" sz="1600" b="1" i="0" u="none" strike="noStrike" kern="1200" cap="none" spc="0" normalizeH="0" baseline="0" noProof="0" dirty="0">
                <a:ln>
                  <a:noFill/>
                </a:ln>
                <a:solidFill>
                  <a:srgbClr val="000060"/>
                </a:solidFill>
                <a:effectLst/>
                <a:uLnTx/>
                <a:uFillTx/>
                <a:latin typeface="Century Gothic"/>
                <a:ea typeface="+mn-ea"/>
                <a:cs typeface="+mn-cs"/>
              </a:rPr>
              <a:t> core and ancillary systems</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600" b="1" i="0" u="none" strike="noStrike" kern="1200" cap="none" spc="0" normalizeH="0" baseline="0" noProof="0" dirty="0">
                <a:ln>
                  <a:noFill/>
                </a:ln>
                <a:solidFill>
                  <a:srgbClr val="000060"/>
                </a:solidFill>
                <a:effectLst/>
                <a:uLnTx/>
                <a:uFillTx/>
                <a:latin typeface="Century Gothic"/>
                <a:ea typeface="+mn-ea"/>
                <a:cs typeface="+mn-cs"/>
              </a:rPr>
              <a:t>Significant innovations in ancillary systems to be retained (or potentially incorporated into </a:t>
            </a:r>
            <a:r>
              <a:rPr kumimoji="0" lang="en-US" sz="1600" b="1" i="0" u="none" strike="noStrike" kern="1200" cap="none" spc="0" normalizeH="0" baseline="0" noProof="0" dirty="0" err="1">
                <a:ln>
                  <a:noFill/>
                </a:ln>
                <a:solidFill>
                  <a:srgbClr val="000060"/>
                </a:solidFill>
                <a:effectLst/>
                <a:uLnTx/>
                <a:uFillTx/>
                <a:latin typeface="Century Gothic"/>
                <a:ea typeface="+mn-ea"/>
                <a:cs typeface="+mn-cs"/>
              </a:rPr>
              <a:t>CalSAWS</a:t>
            </a:r>
            <a:r>
              <a:rPr kumimoji="0" lang="en-US" sz="1600" b="1" i="0" u="none" strike="noStrike" kern="1200" cap="none" spc="0" normalizeH="0" baseline="0" noProof="0" dirty="0">
                <a:ln>
                  <a:noFill/>
                </a:ln>
                <a:solidFill>
                  <a:srgbClr val="000060"/>
                </a:solidFill>
                <a:effectLst/>
                <a:uLnTx/>
                <a:uFillTx/>
                <a:latin typeface="Century Gothic"/>
                <a:ea typeface="+mn-ea"/>
                <a:cs typeface="+mn-cs"/>
              </a:rPr>
              <a:t>) </a:t>
            </a:r>
          </a:p>
        </p:txBody>
      </p:sp>
      <p:sp>
        <p:nvSpPr>
          <p:cNvPr id="40" name="TextBox 39">
            <a:extLst>
              <a:ext uri="{FF2B5EF4-FFF2-40B4-BE49-F238E27FC236}">
                <a16:creationId xmlns:a16="http://schemas.microsoft.com/office/drawing/2014/main" id="{67476A3E-9E8D-47DA-BD30-0CC384C992CD}"/>
              </a:ext>
            </a:extLst>
          </p:cNvPr>
          <p:cNvSpPr txBox="1">
            <a:spLocks/>
          </p:cNvSpPr>
          <p:nvPr/>
        </p:nvSpPr>
        <p:spPr>
          <a:xfrm>
            <a:off x="3151984" y="3359606"/>
            <a:ext cx="2821468" cy="2364750"/>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600" b="1" i="0" u="none" strike="noStrike" kern="1200" cap="none" spc="0" normalizeH="0" baseline="0" noProof="0" dirty="0">
                <a:ln>
                  <a:noFill/>
                </a:ln>
                <a:solidFill>
                  <a:srgbClr val="000060"/>
                </a:solidFill>
                <a:effectLst/>
                <a:uLnTx/>
                <a:uFillTx/>
                <a:latin typeface="Century Gothic"/>
                <a:ea typeface="+mn-ea"/>
                <a:cs typeface="+mn-cs"/>
              </a:rPr>
              <a:t>Development of baselined timelines for procurements, with approximate completion ~2023</a:t>
            </a:r>
          </a:p>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600" b="1" i="0" u="none" strike="noStrike" kern="1200" cap="none" spc="0" normalizeH="0" baseline="0" noProof="0" dirty="0">
                <a:ln>
                  <a:noFill/>
                </a:ln>
                <a:solidFill>
                  <a:srgbClr val="000060"/>
                </a:solidFill>
                <a:effectLst/>
                <a:uLnTx/>
                <a:uFillTx/>
                <a:latin typeface="Century Gothic"/>
                <a:ea typeface="+mn-ea"/>
                <a:cs typeface="+mn-cs"/>
              </a:rPr>
              <a:t>Analysis around procurement blocks, timeline and sequencing underway</a:t>
            </a:r>
          </a:p>
        </p:txBody>
      </p:sp>
      <p:sp>
        <p:nvSpPr>
          <p:cNvPr id="42" name="TextBox 41">
            <a:extLst>
              <a:ext uri="{FF2B5EF4-FFF2-40B4-BE49-F238E27FC236}">
                <a16:creationId xmlns:a16="http://schemas.microsoft.com/office/drawing/2014/main" id="{8C85EB2B-82DC-41B1-B62A-92916AFC2BA7}"/>
              </a:ext>
            </a:extLst>
          </p:cNvPr>
          <p:cNvSpPr txBox="1">
            <a:spLocks/>
          </p:cNvSpPr>
          <p:nvPr/>
        </p:nvSpPr>
        <p:spPr>
          <a:xfrm>
            <a:off x="6199984" y="3359606"/>
            <a:ext cx="2821468" cy="1231106"/>
          </a:xfrm>
          <a:prstGeom prst="rect">
            <a:avLst/>
          </a:prstGeom>
        </p:spPr>
        <p:txBody>
          <a:bodyPr vert="horz" wrap="square" lIns="0" tIns="0" rIns="0" bIns="0" rtlCol="0" anchor="t" anchorCtr="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92024" marR="0" lvl="1" indent="-195987" algn="l" defTabSz="913526" rtl="0" eaLnBrk="1" fontAlgn="base" latinLnBrk="0" hangingPunct="1">
              <a:lnSpc>
                <a:spcPct val="100000"/>
              </a:lnSpc>
              <a:spcBef>
                <a:spcPct val="50000"/>
              </a:spcBef>
              <a:spcAft>
                <a:spcPts val="200"/>
              </a:spcAft>
              <a:buClr>
                <a:srgbClr val="000060"/>
              </a:buClr>
              <a:buSzPct val="125000"/>
              <a:buFont typeface="Arial" charset="0"/>
              <a:buChar char="▪"/>
              <a:tabLst/>
              <a:defRPr/>
            </a:pPr>
            <a:r>
              <a:rPr kumimoji="0" lang="en-US" sz="1600" b="1" i="0" u="none" strike="noStrike" kern="1200" cap="none" spc="0" normalizeH="0" baseline="0" noProof="0" dirty="0" err="1">
                <a:ln>
                  <a:noFill/>
                </a:ln>
                <a:solidFill>
                  <a:srgbClr val="000060"/>
                </a:solidFill>
                <a:effectLst/>
                <a:uLnTx/>
                <a:uFillTx/>
                <a:latin typeface="Century Gothic"/>
                <a:ea typeface="+mn-ea"/>
                <a:cs typeface="+mn-cs"/>
              </a:rPr>
              <a:t>CalACES</a:t>
            </a:r>
            <a:r>
              <a:rPr kumimoji="0" lang="en-US" sz="1600" b="1" i="0" u="none" strike="noStrike" kern="1200" cap="none" spc="0" normalizeH="0" baseline="0" noProof="0" dirty="0">
                <a:ln>
                  <a:noFill/>
                </a:ln>
                <a:solidFill>
                  <a:srgbClr val="000060"/>
                </a:solidFill>
                <a:effectLst/>
                <a:uLnTx/>
                <a:uFillTx/>
                <a:latin typeface="Century Gothic"/>
                <a:ea typeface="+mn-ea"/>
                <a:cs typeface="+mn-cs"/>
              </a:rPr>
              <a:t> decided to conduct proof of concept of LRS to cloud; performance testing at 58-county volume levels</a:t>
            </a:r>
          </a:p>
        </p:txBody>
      </p:sp>
      <p:grpSp>
        <p:nvGrpSpPr>
          <p:cNvPr id="46" name="Group 45">
            <a:extLst>
              <a:ext uri="{FF2B5EF4-FFF2-40B4-BE49-F238E27FC236}">
                <a16:creationId xmlns:a16="http://schemas.microsoft.com/office/drawing/2014/main" id="{36EBB68A-9717-46A8-AC0D-684D191754CB}"/>
              </a:ext>
            </a:extLst>
          </p:cNvPr>
          <p:cNvGrpSpPr/>
          <p:nvPr/>
        </p:nvGrpSpPr>
        <p:grpSpPr>
          <a:xfrm>
            <a:off x="6781800" y="5181600"/>
            <a:ext cx="1961866" cy="909205"/>
            <a:chOff x="3128002" y="1817897"/>
            <a:chExt cx="5713257" cy="2647742"/>
          </a:xfrm>
        </p:grpSpPr>
        <p:pic>
          <p:nvPicPr>
            <p:cNvPr id="47" name="Picture 46">
              <a:extLst>
                <a:ext uri="{FF2B5EF4-FFF2-40B4-BE49-F238E27FC236}">
                  <a16:creationId xmlns:a16="http://schemas.microsoft.com/office/drawing/2014/main" id="{F631F31C-5B9B-4B55-A387-0DADDCBFEA9D}"/>
                </a:ext>
              </a:extLst>
            </p:cNvPr>
            <p:cNvPicPr>
              <a:picLocks noChangeAspect="1"/>
            </p:cNvPicPr>
            <p:nvPr/>
          </p:nvPicPr>
          <p:blipFill rotWithShape="1">
            <a:blip r:embed="rId12">
              <a:clrChange>
                <a:clrFrom>
                  <a:srgbClr val="FEFEFE"/>
                </a:clrFrom>
                <a:clrTo>
                  <a:srgbClr val="FEFEFE">
                    <a:alpha val="0"/>
                  </a:srgbClr>
                </a:clrTo>
              </a:clrChange>
            </a:blip>
            <a:srcRect l="2714" t="21424" r="69785" b="20267"/>
            <a:stretch/>
          </p:blipFill>
          <p:spPr>
            <a:xfrm>
              <a:off x="3128002" y="1863925"/>
              <a:ext cx="801268" cy="832425"/>
            </a:xfrm>
            <a:prstGeom prst="rect">
              <a:avLst/>
            </a:prstGeom>
          </p:spPr>
        </p:pic>
        <p:pic>
          <p:nvPicPr>
            <p:cNvPr id="48" name="Picture 47">
              <a:extLst>
                <a:ext uri="{FF2B5EF4-FFF2-40B4-BE49-F238E27FC236}">
                  <a16:creationId xmlns:a16="http://schemas.microsoft.com/office/drawing/2014/main" id="{15019C0B-899F-4D58-BB65-3AF4E7DAC1BA}"/>
                </a:ext>
              </a:extLst>
            </p:cNvPr>
            <p:cNvPicPr>
              <a:picLocks noChangeAspect="1"/>
            </p:cNvPicPr>
            <p:nvPr/>
          </p:nvPicPr>
          <p:blipFill rotWithShape="1">
            <a:blip r:embed="rId12">
              <a:clrChange>
                <a:clrFrom>
                  <a:srgbClr val="FEFEFE"/>
                </a:clrFrom>
                <a:clrTo>
                  <a:srgbClr val="FEFEFE">
                    <a:alpha val="0"/>
                  </a:srgbClr>
                </a:clrTo>
              </a:clrChange>
            </a:blip>
            <a:srcRect l="30053" t="58831" r="30376"/>
            <a:stretch/>
          </p:blipFill>
          <p:spPr>
            <a:xfrm>
              <a:off x="4296305" y="1849878"/>
              <a:ext cx="1687967" cy="860519"/>
            </a:xfrm>
            <a:prstGeom prst="rect">
              <a:avLst/>
            </a:prstGeom>
          </p:spPr>
        </p:pic>
        <p:pic>
          <p:nvPicPr>
            <p:cNvPr id="49" name="Picture 48">
              <a:extLst>
                <a:ext uri="{FF2B5EF4-FFF2-40B4-BE49-F238E27FC236}">
                  <a16:creationId xmlns:a16="http://schemas.microsoft.com/office/drawing/2014/main" id="{25257DBB-9046-48F1-9339-6952885A8694}"/>
                </a:ext>
              </a:extLst>
            </p:cNvPr>
            <p:cNvPicPr>
              <a:picLocks noChangeAspect="1"/>
            </p:cNvPicPr>
            <p:nvPr/>
          </p:nvPicPr>
          <p:blipFill rotWithShape="1">
            <a:blip r:embed="rId12">
              <a:clrChange>
                <a:clrFrom>
                  <a:srgbClr val="FEFEFE"/>
                </a:clrFrom>
                <a:clrTo>
                  <a:srgbClr val="FEFEFE">
                    <a:alpha val="0"/>
                  </a:srgbClr>
                </a:clrTo>
              </a:clrChange>
            </a:blip>
            <a:srcRect l="26779" r="27517" b="66296"/>
            <a:stretch/>
          </p:blipFill>
          <p:spPr>
            <a:xfrm>
              <a:off x="6203033" y="1989030"/>
              <a:ext cx="1611241" cy="582215"/>
            </a:xfrm>
            <a:prstGeom prst="rect">
              <a:avLst/>
            </a:prstGeom>
          </p:spPr>
        </p:pic>
        <p:pic>
          <p:nvPicPr>
            <p:cNvPr id="50" name="Picture 49">
              <a:extLst>
                <a:ext uri="{FF2B5EF4-FFF2-40B4-BE49-F238E27FC236}">
                  <a16:creationId xmlns:a16="http://schemas.microsoft.com/office/drawing/2014/main" id="{EDD3648D-5CD3-4DD0-BE28-0992D7BED98C}"/>
                </a:ext>
              </a:extLst>
            </p:cNvPr>
            <p:cNvPicPr>
              <a:picLocks noChangeAspect="1"/>
            </p:cNvPicPr>
            <p:nvPr/>
          </p:nvPicPr>
          <p:blipFill rotWithShape="1">
            <a:blip r:embed="rId12">
              <a:clrChange>
                <a:clrFrom>
                  <a:srgbClr val="FFFFFF"/>
                </a:clrFrom>
                <a:clrTo>
                  <a:srgbClr val="FFFFFF">
                    <a:alpha val="0"/>
                  </a:srgbClr>
                </a:clrTo>
              </a:clrChange>
            </a:blip>
            <a:srcRect l="73482" t="24688" r="5348" b="16442"/>
            <a:stretch/>
          </p:blipFill>
          <p:spPr>
            <a:xfrm>
              <a:off x="8162774" y="1817897"/>
              <a:ext cx="678484" cy="924481"/>
            </a:xfrm>
            <a:prstGeom prst="rect">
              <a:avLst/>
            </a:prstGeom>
          </p:spPr>
        </p:pic>
        <p:pic>
          <p:nvPicPr>
            <p:cNvPr id="51" name="Picture 50">
              <a:extLst>
                <a:ext uri="{FF2B5EF4-FFF2-40B4-BE49-F238E27FC236}">
                  <a16:creationId xmlns:a16="http://schemas.microsoft.com/office/drawing/2014/main" id="{C71DDBDE-1CDB-4A7E-8CAA-2D1499BEFAFF}"/>
                </a:ext>
              </a:extLst>
            </p:cNvPr>
            <p:cNvPicPr>
              <a:picLocks noChangeAspect="1"/>
            </p:cNvPicPr>
            <p:nvPr/>
          </p:nvPicPr>
          <p:blipFill>
            <a:blip r:embed="rId13">
              <a:clrChange>
                <a:clrFrom>
                  <a:srgbClr val="FEFEFE"/>
                </a:clrFrom>
                <a:clrTo>
                  <a:srgbClr val="FEFEFE">
                    <a:alpha val="0"/>
                  </a:srgbClr>
                </a:clrTo>
              </a:clrChange>
            </a:blip>
            <a:stretch>
              <a:fillRect/>
            </a:stretch>
          </p:blipFill>
          <p:spPr>
            <a:xfrm>
              <a:off x="4666188" y="3151488"/>
              <a:ext cx="2641318" cy="1314151"/>
            </a:xfrm>
            <a:prstGeom prst="rect">
              <a:avLst/>
            </a:prstGeom>
          </p:spPr>
        </p:pic>
        <p:cxnSp>
          <p:nvCxnSpPr>
            <p:cNvPr id="52" name="Straight Connector 51">
              <a:extLst>
                <a:ext uri="{FF2B5EF4-FFF2-40B4-BE49-F238E27FC236}">
                  <a16:creationId xmlns:a16="http://schemas.microsoft.com/office/drawing/2014/main" id="{53FEE27B-9C06-4D70-944C-7F4F7068106F}"/>
                </a:ext>
              </a:extLst>
            </p:cNvPr>
            <p:cNvCxnSpPr/>
            <p:nvPr/>
          </p:nvCxnSpPr>
          <p:spPr>
            <a:xfrm>
              <a:off x="3132437" y="3053854"/>
              <a:ext cx="5708822" cy="0"/>
            </a:xfrm>
            <a:prstGeom prst="line">
              <a:avLst/>
            </a:prstGeom>
            <a:noFill/>
            <a:ln w="28575" cap="flat" cmpd="sng" algn="ctr">
              <a:solidFill>
                <a:srgbClr val="204762"/>
              </a:solidFill>
              <a:prstDash val="solid"/>
            </a:ln>
            <a:effectLst/>
          </p:spPr>
        </p:cxnSp>
      </p:grpSp>
      <p:sp>
        <p:nvSpPr>
          <p:cNvPr id="34" name="5. Source">
            <a:extLst>
              <a:ext uri="{FF2B5EF4-FFF2-40B4-BE49-F238E27FC236}">
                <a16:creationId xmlns:a16="http://schemas.microsoft.com/office/drawing/2014/main" id="{1A8DB29D-3B6F-44E6-94F7-2BE6FE394B70}"/>
              </a:ext>
            </a:extLst>
          </p:cNvPr>
          <p:cNvSpPr txBox="1"/>
          <p:nvPr/>
        </p:nvSpPr>
        <p:spPr>
          <a:xfrm>
            <a:off x="6781800" y="6243735"/>
            <a:ext cx="1943100" cy="246221"/>
          </a:xfrm>
          <a:prstGeom prst="rect">
            <a:avLst/>
          </a:prstGeom>
          <a:noFill/>
        </p:spPr>
        <p:txBody>
          <a:bodyPr vert="horz" wrap="square" lIns="0" tIns="0" rIns="0" bIns="0" rtlCol="0" anchor="b" anchorCtr="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800" b="0" i="0" u="none" strike="noStrike" kern="1200" cap="none" spc="0" normalizeH="0" baseline="0" noProof="0" dirty="0">
                <a:ln>
                  <a:noFill/>
                </a:ln>
                <a:solidFill>
                  <a:srgbClr val="000060"/>
                </a:solidFill>
                <a:effectLst/>
                <a:uLnTx/>
                <a:uFillTx/>
                <a:latin typeface="Arial" charset="0"/>
                <a:ea typeface="+mn-ea"/>
                <a:cs typeface="+mn-cs"/>
              </a:rPr>
              <a:t>NOTE: All figures in this document are preliminary, to be validated and finalized</a:t>
            </a:r>
          </a:p>
        </p:txBody>
      </p:sp>
      <p:sp>
        <p:nvSpPr>
          <p:cNvPr id="4" name="Slide Number Placeholder 3">
            <a:extLst>
              <a:ext uri="{FF2B5EF4-FFF2-40B4-BE49-F238E27FC236}">
                <a16:creationId xmlns:a16="http://schemas.microsoft.com/office/drawing/2014/main" id="{8121ABA5-56FD-4BFA-8F82-7D6562351B11}"/>
              </a:ext>
            </a:extLst>
          </p:cNvPr>
          <p:cNvSpPr>
            <a:spLocks noGrp="1"/>
          </p:cNvSpPr>
          <p:nvPr>
            <p:ph type="sldNum" sz="quarter" idx="12"/>
          </p:nvPr>
        </p:nvSpPr>
        <p:spPr/>
        <p:txBody>
          <a:bodyPr/>
          <a:lstStyle/>
          <a:p>
            <a:fld id="{E675FF42-0E22-44DC-8DFB-F90201735E2E}" type="slidenum">
              <a:rPr lang="en-US" altLang="en-US" smtClean="0"/>
              <a:pPr/>
              <a:t>36</a:t>
            </a:fld>
            <a:endParaRPr lang="en-US" altLang="en-US" dirty="0"/>
          </a:p>
        </p:txBody>
      </p:sp>
    </p:spTree>
    <p:extLst>
      <p:ext uri="{BB962C8B-B14F-4D97-AF65-F5344CB8AC3E}">
        <p14:creationId xmlns:p14="http://schemas.microsoft.com/office/powerpoint/2010/main" val="410678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50F1F-7473-4EF0-B23F-7E7972B8995D}"/>
              </a:ext>
            </a:extLst>
          </p:cNvPr>
          <p:cNvSpPr>
            <a:spLocks noGrp="1"/>
          </p:cNvSpPr>
          <p:nvPr>
            <p:ph type="title"/>
          </p:nvPr>
        </p:nvSpPr>
        <p:spPr/>
        <p:txBody>
          <a:bodyPr/>
          <a:lstStyle/>
          <a:p>
            <a:r>
              <a:rPr lang="en-US" dirty="0"/>
              <a:t>CalSAWS Requirements Gathering</a:t>
            </a:r>
          </a:p>
        </p:txBody>
      </p:sp>
      <p:sp>
        <p:nvSpPr>
          <p:cNvPr id="5" name="Text Placeholder 4">
            <a:extLst>
              <a:ext uri="{FF2B5EF4-FFF2-40B4-BE49-F238E27FC236}">
                <a16:creationId xmlns:a16="http://schemas.microsoft.com/office/drawing/2014/main" id="{359625ED-370D-4F27-8F3D-1D286F9B0E08}"/>
              </a:ext>
            </a:extLst>
          </p:cNvPr>
          <p:cNvSpPr>
            <a:spLocks noGrp="1"/>
          </p:cNvSpPr>
          <p:nvPr>
            <p:ph type="body" idx="1"/>
          </p:nvPr>
        </p:nvSpPr>
        <p:spPr/>
        <p:txBody>
          <a:bodyPr/>
          <a:lstStyle/>
          <a:p>
            <a:r>
              <a:rPr lang="en-US" dirty="0"/>
              <a:t>Informational Items</a:t>
            </a:r>
          </a:p>
        </p:txBody>
      </p:sp>
      <p:sp>
        <p:nvSpPr>
          <p:cNvPr id="2" name="Slide Number Placeholder 1">
            <a:extLst>
              <a:ext uri="{FF2B5EF4-FFF2-40B4-BE49-F238E27FC236}">
                <a16:creationId xmlns:a16="http://schemas.microsoft.com/office/drawing/2014/main" id="{951C6A89-F480-43B4-8F6D-0E214AEA2D3D}"/>
              </a:ext>
            </a:extLst>
          </p:cNvPr>
          <p:cNvSpPr>
            <a:spLocks noGrp="1"/>
          </p:cNvSpPr>
          <p:nvPr>
            <p:ph type="sldNum" sz="quarter" idx="12"/>
          </p:nvPr>
        </p:nvSpPr>
        <p:spPr/>
        <p:txBody>
          <a:bodyPr/>
          <a:lstStyle/>
          <a:p>
            <a:fld id="{4783C08A-C93D-47D6-B65C-9198EDABB16F}" type="slidenum">
              <a:rPr lang="en-US" altLang="en-US" smtClean="0"/>
              <a:pPr/>
              <a:t>37</a:t>
            </a:fld>
            <a:endParaRPr lang="en-US" altLang="en-US" dirty="0"/>
          </a:p>
        </p:txBody>
      </p:sp>
    </p:spTree>
    <p:extLst>
      <p:ext uri="{BB962C8B-B14F-4D97-AF65-F5344CB8AC3E}">
        <p14:creationId xmlns:p14="http://schemas.microsoft.com/office/powerpoint/2010/main" val="385828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8C0-B0FE-4F07-BC66-8F3F7366389F}"/>
              </a:ext>
            </a:extLst>
          </p:cNvPr>
          <p:cNvSpPr>
            <a:spLocks noGrp="1"/>
          </p:cNvSpPr>
          <p:nvPr>
            <p:ph type="title"/>
          </p:nvPr>
        </p:nvSpPr>
        <p:spPr/>
        <p:txBody>
          <a:bodyPr/>
          <a:lstStyle/>
          <a:p>
            <a:r>
              <a:rPr lang="en-US" dirty="0"/>
              <a:t>CalSAWS Requirements Gathering</a:t>
            </a:r>
          </a:p>
        </p:txBody>
      </p:sp>
      <p:sp>
        <p:nvSpPr>
          <p:cNvPr id="4" name="Slide Number Placeholder 3">
            <a:extLst>
              <a:ext uri="{FF2B5EF4-FFF2-40B4-BE49-F238E27FC236}">
                <a16:creationId xmlns:a16="http://schemas.microsoft.com/office/drawing/2014/main" id="{2AB5FC26-26E9-4006-9E77-7F96795EF7D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1" name="Content Placeholder 10">
            <a:extLst>
              <a:ext uri="{FF2B5EF4-FFF2-40B4-BE49-F238E27FC236}">
                <a16:creationId xmlns:a16="http://schemas.microsoft.com/office/drawing/2014/main" id="{E83343B6-539E-4728-8538-6DA76259F2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048000"/>
            <a:ext cx="4340687" cy="2590800"/>
          </a:xfrm>
        </p:spPr>
      </p:pic>
      <p:sp>
        <p:nvSpPr>
          <p:cNvPr id="3" name="Rectangle 2">
            <a:extLst>
              <a:ext uri="{FF2B5EF4-FFF2-40B4-BE49-F238E27FC236}">
                <a16:creationId xmlns:a16="http://schemas.microsoft.com/office/drawing/2014/main" id="{2ECEB335-FF8C-4400-912A-4E7B62B0DCFA}"/>
              </a:ext>
            </a:extLst>
          </p:cNvPr>
          <p:cNvSpPr/>
          <p:nvPr/>
        </p:nvSpPr>
        <p:spPr>
          <a:xfrm>
            <a:off x="152400" y="1524000"/>
            <a:ext cx="4572000" cy="1292662"/>
          </a:xfrm>
          <a:prstGeom prst="rect">
            <a:avLst/>
          </a:prstGeom>
        </p:spPr>
        <p:txBody>
          <a:bodyPr>
            <a:spAutoFit/>
          </a:bodyPr>
          <a:lstStyle/>
          <a:p>
            <a:pPr algn="ctr">
              <a:buNone/>
            </a:pPr>
            <a:r>
              <a:rPr lang="en-US" dirty="0" err="1"/>
              <a:t>CalSAWS</a:t>
            </a:r>
            <a:r>
              <a:rPr lang="en-US" dirty="0"/>
              <a:t> Leadership Team Requirements Gathering Video </a:t>
            </a:r>
          </a:p>
        </p:txBody>
      </p:sp>
      <p:sp>
        <p:nvSpPr>
          <p:cNvPr id="6" name="TextBox 5">
            <a:extLst>
              <a:ext uri="{FF2B5EF4-FFF2-40B4-BE49-F238E27FC236}">
                <a16:creationId xmlns:a16="http://schemas.microsoft.com/office/drawing/2014/main" id="{CDD2E00D-00C1-4659-AAA5-62D2008CDD04}"/>
              </a:ext>
            </a:extLst>
          </p:cNvPr>
          <p:cNvSpPr txBox="1"/>
          <p:nvPr/>
        </p:nvSpPr>
        <p:spPr>
          <a:xfrm>
            <a:off x="4953000" y="1524000"/>
            <a:ext cx="2877033" cy="4262705"/>
          </a:xfrm>
          <a:prstGeom prst="rect">
            <a:avLst/>
          </a:prstGeom>
        </p:spPr>
        <p:txBody>
          <a:bodyPr vert="horz" wrap="square" lIns="0" tIns="0" rIns="0" bIns="0" rtlCol="0">
            <a:spAutoFit/>
          </a:bodyPr>
          <a:lstStyle>
            <a:lvl1pPr marL="0" lvl="0" indent="0" defTabSz="913526" eaLnBrk="1" latinLnBrk="0" hangingPunct="1">
              <a:buClr>
                <a:schemeClr val="tx2"/>
              </a:buClr>
              <a:buSzPct val="100000"/>
              <a:defRPr sz="1600" baseline="0">
                <a:latin typeface="+mn-lt"/>
              </a:defRPr>
            </a:lvl1pPr>
            <a:lvl2pPr marL="192024" lvl="1" indent="-195987" defTabSz="913526" eaLnBrk="1" latinLnBrk="0" hangingPunct="1">
              <a:buClr>
                <a:schemeClr val="tx2"/>
              </a:buClr>
              <a:buSzPct val="125000"/>
              <a:buFont typeface="Arial" charset="0"/>
              <a:buChar char="▪"/>
              <a:defRPr sz="1600" baseline="0">
                <a:latin typeface="+mn-lt"/>
              </a:defRPr>
            </a:lvl2pPr>
            <a:lvl3pPr marL="457200" lvl="2" indent="-267255" defTabSz="913526" eaLnBrk="1" latinLnBrk="0" hangingPunct="1">
              <a:buClr>
                <a:schemeClr val="tx2"/>
              </a:buClr>
              <a:buSzPct val="120000"/>
              <a:buFont typeface="Arial" charset="0"/>
              <a:buChar char="–"/>
              <a:defRPr sz="1600" baseline="0">
                <a:latin typeface="+mn-lt"/>
              </a:defRPr>
            </a:lvl3pPr>
            <a:lvl4pPr marL="612648" lvl="3" indent="-158733" defTabSz="913526" eaLnBrk="1" latinLnBrk="0" hangingPunct="1">
              <a:buClr>
                <a:schemeClr val="tx2"/>
              </a:buClr>
              <a:buSzPct val="120000"/>
              <a:buFont typeface="Arial" charset="0"/>
              <a:buChar char="▫"/>
              <a:defRPr sz="1600" baseline="0">
                <a:latin typeface="+mn-lt"/>
              </a:defRPr>
            </a:lvl4pPr>
            <a:lvl5pPr marL="749808" lvl="4" indent="-128016" defTabSz="913526" eaLnBrk="1" latinLnBrk="0" hangingPunct="1">
              <a:buClr>
                <a:schemeClr val="tx2"/>
              </a:buClr>
              <a:buSzPct val="89000"/>
              <a:buFont typeface="Arial" charset="0"/>
              <a:buChar char="-"/>
              <a:defRPr sz="1600"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spcAft>
                <a:spcPts val="600"/>
              </a:spcAft>
            </a:pPr>
            <a:r>
              <a:rPr lang="en-US" sz="1400" dirty="0"/>
              <a:t>Featuring words from:</a:t>
            </a:r>
          </a:p>
          <a:p>
            <a:pPr lvl="1">
              <a:spcAft>
                <a:spcPts val="600"/>
              </a:spcAft>
            </a:pPr>
            <a:r>
              <a:rPr lang="en-US" sz="1400" b="1" dirty="0">
                <a:solidFill>
                  <a:schemeClr val="tx2"/>
                </a:solidFill>
              </a:rPr>
              <a:t>Scott </a:t>
            </a:r>
            <a:r>
              <a:rPr lang="en-US" sz="1400" b="1" dirty="0" err="1">
                <a:solidFill>
                  <a:schemeClr val="tx2"/>
                </a:solidFill>
              </a:rPr>
              <a:t>Pettygrove</a:t>
            </a:r>
            <a:r>
              <a:rPr lang="en-US" sz="1400" dirty="0"/>
              <a:t>, Director of Merced County HSA and Chair of </a:t>
            </a:r>
            <a:r>
              <a:rPr lang="en-US" sz="1400" dirty="0" err="1"/>
              <a:t>CalACES</a:t>
            </a:r>
            <a:r>
              <a:rPr lang="en-US" sz="1400" dirty="0"/>
              <a:t> JPA</a:t>
            </a:r>
          </a:p>
          <a:p>
            <a:pPr lvl="1">
              <a:spcAft>
                <a:spcPts val="600"/>
              </a:spcAft>
            </a:pPr>
            <a:r>
              <a:rPr lang="en-US" sz="1400" b="1" dirty="0">
                <a:solidFill>
                  <a:schemeClr val="tx2"/>
                </a:solidFill>
              </a:rPr>
              <a:t>Antonia Jimenez</a:t>
            </a:r>
            <a:r>
              <a:rPr lang="en-US" sz="1400" dirty="0"/>
              <a:t>, Director of Los Angeles County DPSS and Vice-Chairperson of the </a:t>
            </a:r>
            <a:r>
              <a:rPr lang="en-US" sz="1400" dirty="0" err="1"/>
              <a:t>CalACES</a:t>
            </a:r>
            <a:r>
              <a:rPr lang="en-US" sz="1400" dirty="0"/>
              <a:t> JPA</a:t>
            </a:r>
          </a:p>
          <a:p>
            <a:pPr lvl="1">
              <a:spcAft>
                <a:spcPts val="600"/>
              </a:spcAft>
            </a:pPr>
            <a:r>
              <a:rPr lang="en-US" sz="1400" b="1" dirty="0">
                <a:solidFill>
                  <a:schemeClr val="tx2"/>
                </a:solidFill>
              </a:rPr>
              <a:t>Bobby Cagle</a:t>
            </a:r>
            <a:r>
              <a:rPr lang="en-US" sz="1400" dirty="0"/>
              <a:t>, Director of Los Angeles County DCFS</a:t>
            </a:r>
          </a:p>
          <a:p>
            <a:pPr lvl="1">
              <a:spcAft>
                <a:spcPts val="600"/>
              </a:spcAft>
            </a:pPr>
            <a:r>
              <a:rPr lang="en-US" sz="1400" b="1" dirty="0">
                <a:solidFill>
                  <a:schemeClr val="tx2"/>
                </a:solidFill>
              </a:rPr>
              <a:t>Barry Zimmerman</a:t>
            </a:r>
            <a:r>
              <a:rPr lang="en-US" sz="1400" dirty="0"/>
              <a:t>, Director of Ventura County HSA and Co-Chair of the </a:t>
            </a:r>
            <a:r>
              <a:rPr lang="en-US" sz="1400" dirty="0" err="1"/>
              <a:t>CalWIN</a:t>
            </a:r>
            <a:r>
              <a:rPr lang="en-US" sz="1400" dirty="0"/>
              <a:t> Board of Directors</a:t>
            </a:r>
          </a:p>
          <a:p>
            <a:pPr lvl="1">
              <a:spcAft>
                <a:spcPts val="600"/>
              </a:spcAft>
            </a:pPr>
            <a:r>
              <a:rPr lang="en-US" sz="1400" b="1" dirty="0">
                <a:solidFill>
                  <a:schemeClr val="tx2"/>
                </a:solidFill>
              </a:rPr>
              <a:t>Ann Edwards</a:t>
            </a:r>
            <a:r>
              <a:rPr lang="en-US" sz="1400" dirty="0"/>
              <a:t>, Director of Sacramento County DHA and Co-Chair of the </a:t>
            </a:r>
            <a:r>
              <a:rPr lang="en-US" sz="1400" dirty="0" err="1"/>
              <a:t>CalSAWS</a:t>
            </a:r>
            <a:r>
              <a:rPr lang="en-US" sz="1400" dirty="0"/>
              <a:t> Leadership Team</a:t>
            </a:r>
          </a:p>
        </p:txBody>
      </p:sp>
    </p:spTree>
    <p:extLst>
      <p:ext uri="{BB962C8B-B14F-4D97-AF65-F5344CB8AC3E}">
        <p14:creationId xmlns:p14="http://schemas.microsoft.com/office/powerpoint/2010/main" val="3071859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CBD487B-196D-4D1E-AA0A-7703BEC0E2F9}"/>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78" name="think-cell Slide" r:id="rId6" imgW="631" imgH="631" progId="TCLayout.ActiveDocument.1">
                  <p:embed/>
                </p:oleObj>
              </mc:Choice>
              <mc:Fallback>
                <p:oleObj name="think-cell Slide" r:id="rId6" imgW="631" imgH="631" progId="TCLayout.ActiveDocument.1">
                  <p:embed/>
                  <p:pic>
                    <p:nvPicPr>
                      <p:cNvPr id="7" name="Object 6" hidden="1">
                        <a:extLst>
                          <a:ext uri="{FF2B5EF4-FFF2-40B4-BE49-F238E27FC236}">
                            <a16:creationId xmlns:a16="http://schemas.microsoft.com/office/drawing/2014/main" id="{ACBD487B-196D-4D1E-AA0A-7703BEC0E2F9}"/>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D7FC5C2-5989-4101-B4D3-57A2504E05E5}"/>
              </a:ext>
            </a:extLst>
          </p:cNvPr>
          <p:cNvSpPr>
            <a:spLocks noGrp="1"/>
          </p:cNvSpPr>
          <p:nvPr>
            <p:ph type="title"/>
          </p:nvPr>
        </p:nvSpPr>
        <p:spPr>
          <a:xfrm>
            <a:off x="205615" y="280286"/>
            <a:ext cx="7696200"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2000" dirty="0"/>
              <a:t>Overview of Weeks 1 to 4</a:t>
            </a:r>
          </a:p>
        </p:txBody>
      </p:sp>
      <p:sp>
        <p:nvSpPr>
          <p:cNvPr id="37" name="Rectangle: Top Corners Rounded 36">
            <a:extLst>
              <a:ext uri="{FF2B5EF4-FFF2-40B4-BE49-F238E27FC236}">
                <a16:creationId xmlns:a16="http://schemas.microsoft.com/office/drawing/2014/main" id="{977A2361-FD35-45AD-B1D6-DA750918292B}"/>
              </a:ext>
            </a:extLst>
          </p:cNvPr>
          <p:cNvSpPr>
            <a:spLocks/>
          </p:cNvSpPr>
          <p:nvPr/>
        </p:nvSpPr>
        <p:spPr>
          <a:xfrm>
            <a:off x="93786" y="720201"/>
            <a:ext cx="2914650" cy="295275"/>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38" name="4. Footnote">
            <a:extLst>
              <a:ext uri="{FF2B5EF4-FFF2-40B4-BE49-F238E27FC236}">
                <a16:creationId xmlns:a16="http://schemas.microsoft.com/office/drawing/2014/main" id="{EF662802-70AD-4E55-8BC5-D8F18343D4BA}"/>
              </a:ext>
            </a:extLst>
          </p:cNvPr>
          <p:cNvSpPr txBox="1">
            <a:spLocks noChangeArrowheads="1"/>
          </p:cNvSpPr>
          <p:nvPr/>
        </p:nvSpPr>
        <p:spPr bwMode="auto">
          <a:xfrm>
            <a:off x="193305" y="761142"/>
            <a:ext cx="270547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Scope so far</a:t>
            </a:r>
          </a:p>
        </p:txBody>
      </p:sp>
      <p:sp>
        <p:nvSpPr>
          <p:cNvPr id="39" name="Rectangle 38">
            <a:extLst>
              <a:ext uri="{FF2B5EF4-FFF2-40B4-BE49-F238E27FC236}">
                <a16:creationId xmlns:a16="http://schemas.microsoft.com/office/drawing/2014/main" id="{83B06D06-F194-43BE-A3C0-0E312E344E2D}"/>
              </a:ext>
            </a:extLst>
          </p:cNvPr>
          <p:cNvSpPr>
            <a:spLocks/>
          </p:cNvSpPr>
          <p:nvPr/>
        </p:nvSpPr>
        <p:spPr>
          <a:xfrm>
            <a:off x="93786" y="2543212"/>
            <a:ext cx="4169870" cy="3895843"/>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1200" cap="none" spc="0" normalizeH="0" baseline="0" noProof="0" dirty="0" err="1">
              <a:ln>
                <a:noFill/>
              </a:ln>
              <a:solidFill>
                <a:srgbClr val="000000"/>
              </a:solidFill>
              <a:effectLst/>
              <a:uLnTx/>
              <a:uFillTx/>
              <a:latin typeface="Century Gothic"/>
              <a:ea typeface="+mn-ea"/>
              <a:cs typeface="+mn-cs"/>
            </a:endParaRPr>
          </a:p>
        </p:txBody>
      </p:sp>
      <p:sp>
        <p:nvSpPr>
          <p:cNvPr id="40" name="Rectangle: Top Corners Rounded 39">
            <a:extLst>
              <a:ext uri="{FF2B5EF4-FFF2-40B4-BE49-F238E27FC236}">
                <a16:creationId xmlns:a16="http://schemas.microsoft.com/office/drawing/2014/main" id="{EAC498E4-F318-4D09-A92A-6F3085F1C051}"/>
              </a:ext>
            </a:extLst>
          </p:cNvPr>
          <p:cNvSpPr>
            <a:spLocks/>
          </p:cNvSpPr>
          <p:nvPr/>
        </p:nvSpPr>
        <p:spPr>
          <a:xfrm>
            <a:off x="93786" y="2286827"/>
            <a:ext cx="2914650" cy="295275"/>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41" name="4. Footnote">
            <a:extLst>
              <a:ext uri="{FF2B5EF4-FFF2-40B4-BE49-F238E27FC236}">
                <a16:creationId xmlns:a16="http://schemas.microsoft.com/office/drawing/2014/main" id="{1988D332-7DDC-44D2-AA2B-7F345B388170}"/>
              </a:ext>
            </a:extLst>
          </p:cNvPr>
          <p:cNvSpPr txBox="1">
            <a:spLocks noChangeArrowheads="1"/>
          </p:cNvSpPr>
          <p:nvPr/>
        </p:nvSpPr>
        <p:spPr bwMode="auto">
          <a:xfrm>
            <a:off x="193305" y="2327768"/>
            <a:ext cx="270547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Counties represented (58)</a:t>
            </a:r>
          </a:p>
        </p:txBody>
      </p:sp>
      <p:sp>
        <p:nvSpPr>
          <p:cNvPr id="64" name="Rectangle 63">
            <a:extLst>
              <a:ext uri="{FF2B5EF4-FFF2-40B4-BE49-F238E27FC236}">
                <a16:creationId xmlns:a16="http://schemas.microsoft.com/office/drawing/2014/main" id="{63141047-FEC0-4601-9CE2-52C959FE1C58}"/>
              </a:ext>
            </a:extLst>
          </p:cNvPr>
          <p:cNvSpPr>
            <a:spLocks/>
          </p:cNvSpPr>
          <p:nvPr/>
        </p:nvSpPr>
        <p:spPr>
          <a:xfrm>
            <a:off x="69294" y="1005951"/>
            <a:ext cx="4169870" cy="1072460"/>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1200" cap="none" spc="0" normalizeH="0" baseline="0" noProof="0" dirty="0" err="1">
              <a:ln>
                <a:noFill/>
              </a:ln>
              <a:solidFill>
                <a:srgbClr val="000000"/>
              </a:solidFill>
              <a:effectLst/>
              <a:uLnTx/>
              <a:uFillTx/>
              <a:latin typeface="Century Gothic"/>
              <a:ea typeface="+mn-ea"/>
              <a:cs typeface="+mn-cs"/>
            </a:endParaRPr>
          </a:p>
        </p:txBody>
      </p:sp>
      <p:grpSp>
        <p:nvGrpSpPr>
          <p:cNvPr id="17" name="Group 16">
            <a:extLst>
              <a:ext uri="{FF2B5EF4-FFF2-40B4-BE49-F238E27FC236}">
                <a16:creationId xmlns:a16="http://schemas.microsoft.com/office/drawing/2014/main" id="{FFD0983D-2708-4B9F-85FB-D156C2373A13}"/>
              </a:ext>
            </a:extLst>
          </p:cNvPr>
          <p:cNvGrpSpPr/>
          <p:nvPr/>
        </p:nvGrpSpPr>
        <p:grpSpPr>
          <a:xfrm>
            <a:off x="205615" y="1021989"/>
            <a:ext cx="1130098" cy="961880"/>
            <a:chOff x="230107" y="1021989"/>
            <a:chExt cx="1130098" cy="961880"/>
          </a:xfrm>
        </p:grpSpPr>
        <p:sp>
          <p:nvSpPr>
            <p:cNvPr id="46" name="Rectangle 45">
              <a:extLst>
                <a:ext uri="{FF2B5EF4-FFF2-40B4-BE49-F238E27FC236}">
                  <a16:creationId xmlns:a16="http://schemas.microsoft.com/office/drawing/2014/main" id="{5C3C4106-0EE4-486D-8D5F-A713967C8B7C}"/>
                </a:ext>
              </a:extLst>
            </p:cNvPr>
            <p:cNvSpPr>
              <a:spLocks/>
            </p:cNvSpPr>
            <p:nvPr/>
          </p:nvSpPr>
          <p:spPr>
            <a:xfrm>
              <a:off x="230107" y="1180504"/>
              <a:ext cx="1130098"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CalWORKs/ </a:t>
              </a:r>
              <a:r>
                <a:rPr kumimoji="0" lang="en-US" sz="1200" b="0" i="0" u="none" strike="noStrike" kern="1200" cap="none" spc="0" normalizeH="0" baseline="0" noProof="0" dirty="0" err="1">
                  <a:ln>
                    <a:noFill/>
                  </a:ln>
                  <a:solidFill>
                    <a:srgbClr val="204762"/>
                  </a:solidFill>
                  <a:effectLst/>
                  <a:uLnTx/>
                  <a:uFillTx/>
                  <a:latin typeface="Century Gothic"/>
                  <a:ea typeface="+mn-ea"/>
                  <a:cs typeface="+mn-cs"/>
                </a:rPr>
                <a:t>CalFresh</a:t>
              </a:r>
              <a:endParaRPr kumimoji="0" lang="en-US" sz="1200" b="0" i="0" u="none" strike="noStrike" kern="1200" cap="none" spc="0" normalizeH="0" baseline="0" noProof="0" dirty="0">
                <a:ln>
                  <a:noFill/>
                </a:ln>
                <a:solidFill>
                  <a:srgbClr val="204762"/>
                </a:solidFill>
                <a:effectLst/>
                <a:uLnTx/>
                <a:uFillTx/>
                <a:latin typeface="Century Gothic"/>
                <a:ea typeface="+mn-ea"/>
                <a:cs typeface="+mn-cs"/>
              </a:endParaRPr>
            </a:p>
          </p:txBody>
        </p:sp>
        <p:sp>
          <p:nvSpPr>
            <p:cNvPr id="47" name="Rectangle 46">
              <a:extLst>
                <a:ext uri="{FF2B5EF4-FFF2-40B4-BE49-F238E27FC236}">
                  <a16:creationId xmlns:a16="http://schemas.microsoft.com/office/drawing/2014/main" id="{5068921C-A936-4FAC-9218-7A792D21C5D2}"/>
                </a:ext>
              </a:extLst>
            </p:cNvPr>
            <p:cNvSpPr>
              <a:spLocks/>
            </p:cNvSpPr>
            <p:nvPr/>
          </p:nvSpPr>
          <p:spPr>
            <a:xfrm>
              <a:off x="230107" y="1021989"/>
              <a:ext cx="942194" cy="246221"/>
            </a:xfrm>
            <a:prstGeom prst="rect">
              <a:avLst/>
            </a:prstGeom>
          </p:spPr>
          <p:txBody>
            <a:bodyPr wrap="square">
              <a:spAutoFit/>
            </a:bodyPr>
            <a:lstStyle/>
            <a:p>
              <a:pPr marL="803275" marR="0" lvl="0" indent="-803275"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Week 1</a:t>
              </a:r>
            </a:p>
          </p:txBody>
        </p:sp>
        <p:cxnSp>
          <p:nvCxnSpPr>
            <p:cNvPr id="48" name="Straight Connector 47">
              <a:extLst>
                <a:ext uri="{FF2B5EF4-FFF2-40B4-BE49-F238E27FC236}">
                  <a16:creationId xmlns:a16="http://schemas.microsoft.com/office/drawing/2014/main" id="{37A66A4D-E8F7-4ADA-BB64-A749D99CF3FF}"/>
                </a:ext>
              </a:extLst>
            </p:cNvPr>
            <p:cNvCxnSpPr/>
            <p:nvPr/>
          </p:nvCxnSpPr>
          <p:spPr>
            <a:xfrm>
              <a:off x="245835" y="1069469"/>
              <a:ext cx="0" cy="9144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A88E8AB-BB4B-4AF0-8C3D-5BE1AB2A10A9}"/>
              </a:ext>
            </a:extLst>
          </p:cNvPr>
          <p:cNvGrpSpPr/>
          <p:nvPr/>
        </p:nvGrpSpPr>
        <p:grpSpPr>
          <a:xfrm>
            <a:off x="1175992" y="1021989"/>
            <a:ext cx="1205214" cy="989512"/>
            <a:chOff x="1428527" y="1021989"/>
            <a:chExt cx="1205214" cy="989512"/>
          </a:xfrm>
        </p:grpSpPr>
        <p:cxnSp>
          <p:nvCxnSpPr>
            <p:cNvPr id="52" name="Straight Connector 51">
              <a:extLst>
                <a:ext uri="{FF2B5EF4-FFF2-40B4-BE49-F238E27FC236}">
                  <a16:creationId xmlns:a16="http://schemas.microsoft.com/office/drawing/2014/main" id="{F7518F16-0F81-4794-AD36-FCA3074B879E}"/>
                </a:ext>
              </a:extLst>
            </p:cNvPr>
            <p:cNvCxnSpPr>
              <a:cxnSpLocks/>
            </p:cNvCxnSpPr>
            <p:nvPr/>
          </p:nvCxnSpPr>
          <p:spPr>
            <a:xfrm>
              <a:off x="1448687" y="1079240"/>
              <a:ext cx="0" cy="9144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1AAF547-697E-4C13-B223-B0844ED78032}"/>
                </a:ext>
              </a:extLst>
            </p:cNvPr>
            <p:cNvGrpSpPr/>
            <p:nvPr/>
          </p:nvGrpSpPr>
          <p:grpSpPr>
            <a:xfrm>
              <a:off x="1428527" y="1021989"/>
              <a:ext cx="1205214" cy="989512"/>
              <a:chOff x="1428527" y="1021989"/>
              <a:chExt cx="1205214" cy="989512"/>
            </a:xfrm>
          </p:grpSpPr>
          <p:sp>
            <p:nvSpPr>
              <p:cNvPr id="51" name="Rectangle 50">
                <a:extLst>
                  <a:ext uri="{FF2B5EF4-FFF2-40B4-BE49-F238E27FC236}">
                    <a16:creationId xmlns:a16="http://schemas.microsoft.com/office/drawing/2014/main" id="{2C98F9DA-B61B-443E-9549-74A66E26A94B}"/>
                  </a:ext>
                </a:extLst>
              </p:cNvPr>
              <p:cNvSpPr>
                <a:spLocks/>
              </p:cNvSpPr>
              <p:nvPr/>
            </p:nvSpPr>
            <p:spPr>
              <a:xfrm>
                <a:off x="1428527" y="1021989"/>
                <a:ext cx="1205214" cy="246221"/>
              </a:xfrm>
              <a:prstGeom prst="rect">
                <a:avLst/>
              </a:prstGeom>
            </p:spPr>
            <p:txBody>
              <a:bodyPr wrap="square">
                <a:spAutoFit/>
              </a:bodyPr>
              <a:lstStyle/>
              <a:p>
                <a:pPr marL="803275" marR="0" lvl="0" indent="-803275"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Week 2</a:t>
                </a:r>
              </a:p>
            </p:txBody>
          </p:sp>
          <p:sp>
            <p:nvSpPr>
              <p:cNvPr id="145" name="Rectangle 144">
                <a:extLst>
                  <a:ext uri="{FF2B5EF4-FFF2-40B4-BE49-F238E27FC236}">
                    <a16:creationId xmlns:a16="http://schemas.microsoft.com/office/drawing/2014/main" id="{27043485-7532-484B-B5D5-31591EBDB48F}"/>
                  </a:ext>
                </a:extLst>
              </p:cNvPr>
              <p:cNvSpPr>
                <a:spLocks/>
              </p:cNvSpPr>
              <p:nvPr/>
            </p:nvSpPr>
            <p:spPr>
              <a:xfrm>
                <a:off x="1428527" y="1180504"/>
                <a:ext cx="1149128"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204762"/>
                    </a:solidFill>
                    <a:effectLst/>
                    <a:uLnTx/>
                    <a:uFillTx/>
                    <a:latin typeface="Century Gothic"/>
                    <a:ea typeface="+mn-ea"/>
                    <a:cs typeface="+mn-cs"/>
                  </a:rPr>
                  <a:t>Medi</a:t>
                </a:r>
                <a:r>
                  <a:rPr kumimoji="0" lang="en-US" sz="1200" b="0" i="0" u="none" strike="noStrike" kern="1200" cap="none" spc="0" normalizeH="0" baseline="0" noProof="0" dirty="0">
                    <a:ln>
                      <a:noFill/>
                    </a:ln>
                    <a:solidFill>
                      <a:srgbClr val="204762"/>
                    </a:solidFill>
                    <a:effectLst/>
                    <a:uLnTx/>
                    <a:uFillTx/>
                    <a:latin typeface="Century Gothic"/>
                    <a:ea typeface="+mn-ea"/>
                    <a:cs typeface="+mn-cs"/>
                  </a:rPr>
                  <a:t>-Cal/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CMSP/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204762"/>
                    </a:solidFill>
                    <a:effectLst/>
                    <a:uLnTx/>
                    <a:uFillTx/>
                    <a:latin typeface="Century Gothic"/>
                    <a:ea typeface="+mn-ea"/>
                    <a:cs typeface="+mn-cs"/>
                  </a:rPr>
                  <a:t>CalFresh</a:t>
                </a:r>
                <a:endParaRPr kumimoji="0" lang="en-US" sz="1200" b="0" i="0" u="none" strike="noStrike" kern="1200" cap="none" spc="0" normalizeH="0" baseline="0" noProof="0" dirty="0">
                  <a:ln>
                    <a:noFill/>
                  </a:ln>
                  <a:solidFill>
                    <a:srgbClr val="204762"/>
                  </a:solidFill>
                  <a:effectLst/>
                  <a:uLnTx/>
                  <a:uFillTx/>
                  <a:latin typeface="Century Gothic"/>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204762"/>
                  </a:solidFill>
                  <a:effectLst/>
                  <a:uLnTx/>
                  <a:uFillTx/>
                  <a:latin typeface="Century Gothic"/>
                  <a:ea typeface="+mn-ea"/>
                  <a:cs typeface="+mn-cs"/>
                </a:endParaRPr>
              </a:p>
            </p:txBody>
          </p:sp>
        </p:grpSp>
      </p:grpSp>
      <p:sp>
        <p:nvSpPr>
          <p:cNvPr id="33" name="Rectangle 32">
            <a:extLst>
              <a:ext uri="{FF2B5EF4-FFF2-40B4-BE49-F238E27FC236}">
                <a16:creationId xmlns:a16="http://schemas.microsoft.com/office/drawing/2014/main" id="{0CD12596-6AF4-46D1-A299-E3B3A61DE563}"/>
              </a:ext>
            </a:extLst>
          </p:cNvPr>
          <p:cNvSpPr>
            <a:spLocks/>
          </p:cNvSpPr>
          <p:nvPr/>
        </p:nvSpPr>
        <p:spPr>
          <a:xfrm>
            <a:off x="4494301" y="1005951"/>
            <a:ext cx="4649699" cy="5433104"/>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204762"/>
              </a:buClr>
              <a:buSzTx/>
              <a:buFontTx/>
              <a:buNone/>
              <a:tabLst/>
              <a:defRPr/>
            </a:pPr>
            <a:endParaRPr kumimoji="0" lang="en-US" sz="1400" b="0" i="0" u="none" strike="noStrike" kern="1200" cap="none" spc="0" normalizeH="0" baseline="0" noProof="0" dirty="0" err="1">
              <a:ln>
                <a:noFill/>
              </a:ln>
              <a:solidFill>
                <a:srgbClr val="000000"/>
              </a:solidFill>
              <a:effectLst/>
              <a:uLnTx/>
              <a:uFillTx/>
              <a:latin typeface="Century Gothic"/>
              <a:ea typeface="+mn-ea"/>
              <a:cs typeface="+mn-cs"/>
            </a:endParaRPr>
          </a:p>
        </p:txBody>
      </p:sp>
      <p:grpSp>
        <p:nvGrpSpPr>
          <p:cNvPr id="61" name="Group 60">
            <a:extLst>
              <a:ext uri="{FF2B5EF4-FFF2-40B4-BE49-F238E27FC236}">
                <a16:creationId xmlns:a16="http://schemas.microsoft.com/office/drawing/2014/main" id="{D0DD9C62-EDDF-4A23-BCC5-440DF88B81E8}"/>
              </a:ext>
            </a:extLst>
          </p:cNvPr>
          <p:cNvGrpSpPr/>
          <p:nvPr/>
        </p:nvGrpSpPr>
        <p:grpSpPr>
          <a:xfrm>
            <a:off x="4494301" y="709966"/>
            <a:ext cx="2914650" cy="295275"/>
            <a:chOff x="4803832" y="708596"/>
            <a:chExt cx="2914650" cy="295275"/>
          </a:xfrm>
        </p:grpSpPr>
        <p:sp>
          <p:nvSpPr>
            <p:cNvPr id="62" name="Rectangle: Top Corners Rounded 61">
              <a:extLst>
                <a:ext uri="{FF2B5EF4-FFF2-40B4-BE49-F238E27FC236}">
                  <a16:creationId xmlns:a16="http://schemas.microsoft.com/office/drawing/2014/main" id="{5DC564C7-732F-4344-92EF-9E600A752E6C}"/>
                </a:ext>
              </a:extLst>
            </p:cNvPr>
            <p:cNvSpPr>
              <a:spLocks/>
            </p:cNvSpPr>
            <p:nvPr/>
          </p:nvSpPr>
          <p:spPr>
            <a:xfrm>
              <a:off x="4803832" y="708596"/>
              <a:ext cx="2914650" cy="295275"/>
            </a:xfrm>
            <a:prstGeom prst="round2Same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err="1">
                <a:ln>
                  <a:noFill/>
                </a:ln>
                <a:solidFill>
                  <a:srgbClr val="204762"/>
                </a:solidFill>
                <a:effectLst/>
                <a:uLnTx/>
                <a:uFillTx/>
                <a:latin typeface="Century Gothic"/>
                <a:ea typeface="+mn-ea"/>
                <a:cs typeface="+mn-cs"/>
              </a:endParaRPr>
            </a:p>
          </p:txBody>
        </p:sp>
        <p:sp>
          <p:nvSpPr>
            <p:cNvPr id="63" name="4. Footnote">
              <a:extLst>
                <a:ext uri="{FF2B5EF4-FFF2-40B4-BE49-F238E27FC236}">
                  <a16:creationId xmlns:a16="http://schemas.microsoft.com/office/drawing/2014/main" id="{E516B3D4-A50F-4223-A85A-B8D9366D5D82}"/>
                </a:ext>
              </a:extLst>
            </p:cNvPr>
            <p:cNvSpPr txBox="1">
              <a:spLocks noChangeArrowheads="1"/>
            </p:cNvSpPr>
            <p:nvPr/>
          </p:nvSpPr>
          <p:spPr bwMode="auto">
            <a:xfrm>
              <a:off x="4903351" y="749537"/>
              <a:ext cx="270547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75" marR="0" lvl="0" indent="-104775" algn="l" defTabSz="89535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Attendees </a:t>
              </a:r>
            </a:p>
          </p:txBody>
        </p:sp>
      </p:grpSp>
      <p:grpSp>
        <p:nvGrpSpPr>
          <p:cNvPr id="10" name="Group 9">
            <a:extLst>
              <a:ext uri="{FF2B5EF4-FFF2-40B4-BE49-F238E27FC236}">
                <a16:creationId xmlns:a16="http://schemas.microsoft.com/office/drawing/2014/main" id="{61694649-BCA3-4355-8095-4EC6156ED6F5}"/>
              </a:ext>
            </a:extLst>
          </p:cNvPr>
          <p:cNvGrpSpPr>
            <a:grpSpLocks/>
          </p:cNvGrpSpPr>
          <p:nvPr/>
        </p:nvGrpSpPr>
        <p:grpSpPr>
          <a:xfrm>
            <a:off x="4558484" y="1006441"/>
            <a:ext cx="1603443" cy="604432"/>
            <a:chOff x="5709650" y="1021989"/>
            <a:chExt cx="2567582" cy="604432"/>
          </a:xfrm>
        </p:grpSpPr>
        <p:sp>
          <p:nvSpPr>
            <p:cNvPr id="151" name="Rectangle 150">
              <a:extLst>
                <a:ext uri="{FF2B5EF4-FFF2-40B4-BE49-F238E27FC236}">
                  <a16:creationId xmlns:a16="http://schemas.microsoft.com/office/drawing/2014/main" id="{78A12132-B40A-4F1A-B23C-26D48A70C31C}"/>
                </a:ext>
              </a:extLst>
            </p:cNvPr>
            <p:cNvSpPr>
              <a:spLocks/>
            </p:cNvSpPr>
            <p:nvPr/>
          </p:nvSpPr>
          <p:spPr>
            <a:xfrm>
              <a:off x="5709650" y="1180504"/>
              <a:ext cx="1483507"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111</a:t>
              </a:r>
            </a:p>
          </p:txBody>
        </p:sp>
        <p:sp>
          <p:nvSpPr>
            <p:cNvPr id="152" name="Rectangle 151">
              <a:extLst>
                <a:ext uri="{FF2B5EF4-FFF2-40B4-BE49-F238E27FC236}">
                  <a16:creationId xmlns:a16="http://schemas.microsoft.com/office/drawing/2014/main" id="{2F028E7F-7ED6-41DC-85F4-DD35AEA5A595}"/>
                </a:ext>
              </a:extLst>
            </p:cNvPr>
            <p:cNvSpPr>
              <a:spLocks/>
            </p:cNvSpPr>
            <p:nvPr/>
          </p:nvSpPr>
          <p:spPr>
            <a:xfrm>
              <a:off x="5709650" y="1021989"/>
              <a:ext cx="2567582" cy="246221"/>
            </a:xfrm>
            <a:prstGeom prst="rect">
              <a:avLst/>
            </a:prstGeom>
          </p:spPr>
          <p:txBody>
            <a:bodyPr wrap="square">
              <a:spAutoFit/>
            </a:bodyPr>
            <a:lstStyle/>
            <a:p>
              <a:pPr marL="803275" marR="0" lvl="0" indent="-803275"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Week 1</a:t>
              </a:r>
            </a:p>
          </p:txBody>
        </p:sp>
        <p:cxnSp>
          <p:nvCxnSpPr>
            <p:cNvPr id="153" name="Straight Connector 152">
              <a:extLst>
                <a:ext uri="{FF2B5EF4-FFF2-40B4-BE49-F238E27FC236}">
                  <a16:creationId xmlns:a16="http://schemas.microsoft.com/office/drawing/2014/main" id="{B976DD11-D1C3-4B0F-A961-753D93CE984D}"/>
                </a:ext>
              </a:extLst>
            </p:cNvPr>
            <p:cNvCxnSpPr/>
            <p:nvPr/>
          </p:nvCxnSpPr>
          <p:spPr>
            <a:xfrm>
              <a:off x="5759511" y="1069470"/>
              <a:ext cx="0" cy="55695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E5AEFBA-CB53-435F-AAAB-9C8016A33377}"/>
              </a:ext>
            </a:extLst>
          </p:cNvPr>
          <p:cNvGrpSpPr>
            <a:grpSpLocks/>
          </p:cNvGrpSpPr>
          <p:nvPr/>
        </p:nvGrpSpPr>
        <p:grpSpPr>
          <a:xfrm>
            <a:off x="5447158" y="1030965"/>
            <a:ext cx="1603443" cy="604432"/>
            <a:chOff x="6603268" y="1021990"/>
            <a:chExt cx="2010216" cy="604431"/>
          </a:xfrm>
        </p:grpSpPr>
        <p:sp>
          <p:nvSpPr>
            <p:cNvPr id="154" name="Rectangle 153">
              <a:extLst>
                <a:ext uri="{FF2B5EF4-FFF2-40B4-BE49-F238E27FC236}">
                  <a16:creationId xmlns:a16="http://schemas.microsoft.com/office/drawing/2014/main" id="{073FE83B-058C-4333-A3F0-052E83F887C7}"/>
                </a:ext>
              </a:extLst>
            </p:cNvPr>
            <p:cNvSpPr>
              <a:spLocks/>
            </p:cNvSpPr>
            <p:nvPr/>
          </p:nvSpPr>
          <p:spPr>
            <a:xfrm>
              <a:off x="6603268" y="1021990"/>
              <a:ext cx="2010216" cy="246221"/>
            </a:xfrm>
            <a:prstGeom prst="rect">
              <a:avLst/>
            </a:prstGeom>
          </p:spPr>
          <p:txBody>
            <a:bodyPr wrap="square">
              <a:noAutofit/>
            </a:bodyPr>
            <a:lstStyle/>
            <a:p>
              <a:pPr marL="803275" marR="0" lvl="0" indent="-803275"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Week 2</a:t>
              </a:r>
            </a:p>
          </p:txBody>
        </p:sp>
        <p:cxnSp>
          <p:nvCxnSpPr>
            <p:cNvPr id="155" name="Straight Connector 154">
              <a:extLst>
                <a:ext uri="{FF2B5EF4-FFF2-40B4-BE49-F238E27FC236}">
                  <a16:creationId xmlns:a16="http://schemas.microsoft.com/office/drawing/2014/main" id="{92F085A2-C334-46CF-8778-65A1948F23FD}"/>
                </a:ext>
              </a:extLst>
            </p:cNvPr>
            <p:cNvCxnSpPr/>
            <p:nvPr/>
          </p:nvCxnSpPr>
          <p:spPr>
            <a:xfrm>
              <a:off x="6655327" y="1069470"/>
              <a:ext cx="0" cy="55695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4ADEFCD3-F577-44AF-A280-8188172864FC}"/>
                </a:ext>
              </a:extLst>
            </p:cNvPr>
            <p:cNvSpPr>
              <a:spLocks/>
            </p:cNvSpPr>
            <p:nvPr/>
          </p:nvSpPr>
          <p:spPr>
            <a:xfrm>
              <a:off x="6715714" y="1180504"/>
              <a:ext cx="1259789" cy="276999"/>
            </a:xfrm>
            <a:prstGeom prst="rect">
              <a:avLst/>
            </a:prstGeom>
          </p:spPr>
          <p:txBody>
            <a:bodyPr wrap="square">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94</a:t>
              </a:r>
            </a:p>
          </p:txBody>
        </p:sp>
      </p:grpSp>
      <p:grpSp>
        <p:nvGrpSpPr>
          <p:cNvPr id="4" name="Group 3">
            <a:extLst>
              <a:ext uri="{FF2B5EF4-FFF2-40B4-BE49-F238E27FC236}">
                <a16:creationId xmlns:a16="http://schemas.microsoft.com/office/drawing/2014/main" id="{86DE7B20-EF1D-44BE-BE38-BBB0DE57B97D}"/>
              </a:ext>
            </a:extLst>
          </p:cNvPr>
          <p:cNvGrpSpPr/>
          <p:nvPr/>
        </p:nvGrpSpPr>
        <p:grpSpPr>
          <a:xfrm>
            <a:off x="590962" y="2706576"/>
            <a:ext cx="3064507" cy="3551195"/>
            <a:chOff x="322351" y="2078515"/>
            <a:chExt cx="3708054" cy="4296946"/>
          </a:xfrm>
        </p:grpSpPr>
        <p:sp>
          <p:nvSpPr>
            <p:cNvPr id="192" name="Freeform 5">
              <a:extLst>
                <a:ext uri="{FF2B5EF4-FFF2-40B4-BE49-F238E27FC236}">
                  <a16:creationId xmlns:a16="http://schemas.microsoft.com/office/drawing/2014/main" id="{6767DFBD-E670-46C3-A96A-F9B68F00AC9E}"/>
                </a:ext>
              </a:extLst>
            </p:cNvPr>
            <p:cNvSpPr>
              <a:spLocks/>
            </p:cNvSpPr>
            <p:nvPr/>
          </p:nvSpPr>
          <p:spPr bwMode="gray">
            <a:xfrm rot="20555047">
              <a:off x="1153169" y="3028396"/>
              <a:ext cx="310499" cy="365293"/>
            </a:xfrm>
            <a:custGeom>
              <a:avLst/>
              <a:gdLst>
                <a:gd name="T0" fmla="*/ 17 w 221"/>
                <a:gd name="T1" fmla="*/ 198 h 260"/>
                <a:gd name="T2" fmla="*/ 23 w 221"/>
                <a:gd name="T3" fmla="*/ 181 h 260"/>
                <a:gd name="T4" fmla="*/ 28 w 221"/>
                <a:gd name="T5" fmla="*/ 170 h 260"/>
                <a:gd name="T6" fmla="*/ 11 w 221"/>
                <a:gd name="T7" fmla="*/ 158 h 260"/>
                <a:gd name="T8" fmla="*/ 0 w 221"/>
                <a:gd name="T9" fmla="*/ 153 h 260"/>
                <a:gd name="T10" fmla="*/ 6 w 221"/>
                <a:gd name="T11" fmla="*/ 141 h 260"/>
                <a:gd name="T12" fmla="*/ 11 w 221"/>
                <a:gd name="T13" fmla="*/ 130 h 260"/>
                <a:gd name="T14" fmla="*/ 17 w 221"/>
                <a:gd name="T15" fmla="*/ 119 h 260"/>
                <a:gd name="T16" fmla="*/ 23 w 221"/>
                <a:gd name="T17" fmla="*/ 113 h 260"/>
                <a:gd name="T18" fmla="*/ 28 w 221"/>
                <a:gd name="T19" fmla="*/ 102 h 260"/>
                <a:gd name="T20" fmla="*/ 23 w 221"/>
                <a:gd name="T21" fmla="*/ 102 h 260"/>
                <a:gd name="T22" fmla="*/ 23 w 221"/>
                <a:gd name="T23" fmla="*/ 90 h 260"/>
                <a:gd name="T24" fmla="*/ 17 w 221"/>
                <a:gd name="T25" fmla="*/ 79 h 260"/>
                <a:gd name="T26" fmla="*/ 11 w 221"/>
                <a:gd name="T27" fmla="*/ 62 h 260"/>
                <a:gd name="T28" fmla="*/ 17 w 221"/>
                <a:gd name="T29" fmla="*/ 56 h 260"/>
                <a:gd name="T30" fmla="*/ 23 w 221"/>
                <a:gd name="T31" fmla="*/ 45 h 260"/>
                <a:gd name="T32" fmla="*/ 80 w 221"/>
                <a:gd name="T33" fmla="*/ 56 h 260"/>
                <a:gd name="T34" fmla="*/ 97 w 221"/>
                <a:gd name="T35" fmla="*/ 51 h 260"/>
                <a:gd name="T36" fmla="*/ 102 w 221"/>
                <a:gd name="T37" fmla="*/ 39 h 260"/>
                <a:gd name="T38" fmla="*/ 125 w 221"/>
                <a:gd name="T39" fmla="*/ 39 h 260"/>
                <a:gd name="T40" fmla="*/ 131 w 221"/>
                <a:gd name="T41" fmla="*/ 28 h 260"/>
                <a:gd name="T42" fmla="*/ 148 w 221"/>
                <a:gd name="T43" fmla="*/ 11 h 260"/>
                <a:gd name="T44" fmla="*/ 170 w 221"/>
                <a:gd name="T45" fmla="*/ 11 h 260"/>
                <a:gd name="T46" fmla="*/ 182 w 221"/>
                <a:gd name="T47" fmla="*/ 11 h 260"/>
                <a:gd name="T48" fmla="*/ 193 w 221"/>
                <a:gd name="T49" fmla="*/ 5 h 260"/>
                <a:gd name="T50" fmla="*/ 193 w 221"/>
                <a:gd name="T51" fmla="*/ 17 h 260"/>
                <a:gd name="T52" fmla="*/ 199 w 221"/>
                <a:gd name="T53" fmla="*/ 28 h 260"/>
                <a:gd name="T54" fmla="*/ 193 w 221"/>
                <a:gd name="T55" fmla="*/ 34 h 260"/>
                <a:gd name="T56" fmla="*/ 182 w 221"/>
                <a:gd name="T57" fmla="*/ 39 h 260"/>
                <a:gd name="T58" fmla="*/ 176 w 221"/>
                <a:gd name="T59" fmla="*/ 62 h 260"/>
                <a:gd name="T60" fmla="*/ 170 w 221"/>
                <a:gd name="T61" fmla="*/ 79 h 260"/>
                <a:gd name="T62" fmla="*/ 170 w 221"/>
                <a:gd name="T63" fmla="*/ 79 h 260"/>
                <a:gd name="T64" fmla="*/ 176 w 221"/>
                <a:gd name="T65" fmla="*/ 96 h 260"/>
                <a:gd name="T66" fmla="*/ 176 w 221"/>
                <a:gd name="T67" fmla="*/ 107 h 260"/>
                <a:gd name="T68" fmla="*/ 182 w 221"/>
                <a:gd name="T69" fmla="*/ 119 h 260"/>
                <a:gd name="T70" fmla="*/ 187 w 221"/>
                <a:gd name="T71" fmla="*/ 124 h 260"/>
                <a:gd name="T72" fmla="*/ 193 w 221"/>
                <a:gd name="T73" fmla="*/ 136 h 260"/>
                <a:gd name="T74" fmla="*/ 199 w 221"/>
                <a:gd name="T75" fmla="*/ 147 h 260"/>
                <a:gd name="T76" fmla="*/ 204 w 221"/>
                <a:gd name="T77" fmla="*/ 158 h 260"/>
                <a:gd name="T78" fmla="*/ 210 w 221"/>
                <a:gd name="T79" fmla="*/ 170 h 260"/>
                <a:gd name="T80" fmla="*/ 216 w 221"/>
                <a:gd name="T81" fmla="*/ 187 h 260"/>
                <a:gd name="T82" fmla="*/ 216 w 221"/>
                <a:gd name="T83" fmla="*/ 192 h 260"/>
                <a:gd name="T84" fmla="*/ 210 w 221"/>
                <a:gd name="T85" fmla="*/ 198 h 260"/>
                <a:gd name="T86" fmla="*/ 199 w 221"/>
                <a:gd name="T87" fmla="*/ 204 h 260"/>
                <a:gd name="T88" fmla="*/ 187 w 221"/>
                <a:gd name="T89" fmla="*/ 215 h 260"/>
                <a:gd name="T90" fmla="*/ 176 w 221"/>
                <a:gd name="T91" fmla="*/ 215 h 260"/>
                <a:gd name="T92" fmla="*/ 159 w 221"/>
                <a:gd name="T93" fmla="*/ 215 h 260"/>
                <a:gd name="T94" fmla="*/ 148 w 221"/>
                <a:gd name="T95" fmla="*/ 221 h 260"/>
                <a:gd name="T96" fmla="*/ 142 w 221"/>
                <a:gd name="T97" fmla="*/ 232 h 260"/>
                <a:gd name="T98" fmla="*/ 142 w 221"/>
                <a:gd name="T99" fmla="*/ 238 h 260"/>
                <a:gd name="T100" fmla="*/ 131 w 221"/>
                <a:gd name="T101" fmla="*/ 249 h 260"/>
                <a:gd name="T102" fmla="*/ 114 w 221"/>
                <a:gd name="T103" fmla="*/ 255 h 260"/>
                <a:gd name="T104" fmla="*/ 97 w 221"/>
                <a:gd name="T105" fmla="*/ 255 h 260"/>
                <a:gd name="T106" fmla="*/ 91 w 221"/>
                <a:gd name="T107" fmla="*/ 255 h 260"/>
                <a:gd name="T108" fmla="*/ 74 w 221"/>
                <a:gd name="T109" fmla="*/ 255 h 260"/>
                <a:gd name="T110" fmla="*/ 68 w 221"/>
                <a:gd name="T111" fmla="*/ 255 h 260"/>
                <a:gd name="T112" fmla="*/ 68 w 221"/>
                <a:gd name="T113" fmla="*/ 249 h 260"/>
                <a:gd name="T114" fmla="*/ 0 w 221"/>
                <a:gd name="T115" fmla="*/ 232 h 260"/>
                <a:gd name="T116" fmla="*/ 6 w 221"/>
                <a:gd name="T117" fmla="*/ 2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260">
                  <a:moveTo>
                    <a:pt x="11" y="209"/>
                  </a:moveTo>
                  <a:lnTo>
                    <a:pt x="17" y="204"/>
                  </a:lnTo>
                  <a:lnTo>
                    <a:pt x="17" y="198"/>
                  </a:lnTo>
                  <a:lnTo>
                    <a:pt x="23" y="192"/>
                  </a:lnTo>
                  <a:lnTo>
                    <a:pt x="23" y="187"/>
                  </a:lnTo>
                  <a:lnTo>
                    <a:pt x="23" y="181"/>
                  </a:lnTo>
                  <a:lnTo>
                    <a:pt x="28" y="181"/>
                  </a:lnTo>
                  <a:lnTo>
                    <a:pt x="28" y="175"/>
                  </a:lnTo>
                  <a:lnTo>
                    <a:pt x="28" y="170"/>
                  </a:lnTo>
                  <a:lnTo>
                    <a:pt x="34" y="170"/>
                  </a:lnTo>
                  <a:lnTo>
                    <a:pt x="34" y="164"/>
                  </a:lnTo>
                  <a:lnTo>
                    <a:pt x="11" y="158"/>
                  </a:lnTo>
                  <a:lnTo>
                    <a:pt x="6" y="158"/>
                  </a:lnTo>
                  <a:lnTo>
                    <a:pt x="0" y="158"/>
                  </a:lnTo>
                  <a:lnTo>
                    <a:pt x="0" y="153"/>
                  </a:lnTo>
                  <a:lnTo>
                    <a:pt x="0" y="147"/>
                  </a:lnTo>
                  <a:lnTo>
                    <a:pt x="6" y="147"/>
                  </a:lnTo>
                  <a:lnTo>
                    <a:pt x="6" y="141"/>
                  </a:lnTo>
                  <a:lnTo>
                    <a:pt x="6" y="136"/>
                  </a:lnTo>
                  <a:lnTo>
                    <a:pt x="11" y="136"/>
                  </a:lnTo>
                  <a:lnTo>
                    <a:pt x="11" y="130"/>
                  </a:lnTo>
                  <a:lnTo>
                    <a:pt x="11" y="124"/>
                  </a:lnTo>
                  <a:lnTo>
                    <a:pt x="17" y="124"/>
                  </a:lnTo>
                  <a:lnTo>
                    <a:pt x="17" y="119"/>
                  </a:lnTo>
                  <a:lnTo>
                    <a:pt x="11" y="113"/>
                  </a:lnTo>
                  <a:lnTo>
                    <a:pt x="17" y="113"/>
                  </a:lnTo>
                  <a:lnTo>
                    <a:pt x="23" y="113"/>
                  </a:lnTo>
                  <a:lnTo>
                    <a:pt x="28" y="113"/>
                  </a:lnTo>
                  <a:lnTo>
                    <a:pt x="28" y="107"/>
                  </a:lnTo>
                  <a:lnTo>
                    <a:pt x="28" y="102"/>
                  </a:lnTo>
                  <a:lnTo>
                    <a:pt x="28" y="96"/>
                  </a:lnTo>
                  <a:lnTo>
                    <a:pt x="28" y="102"/>
                  </a:lnTo>
                  <a:lnTo>
                    <a:pt x="23" y="102"/>
                  </a:lnTo>
                  <a:lnTo>
                    <a:pt x="28" y="96"/>
                  </a:lnTo>
                  <a:lnTo>
                    <a:pt x="23" y="96"/>
                  </a:lnTo>
                  <a:lnTo>
                    <a:pt x="23" y="90"/>
                  </a:lnTo>
                  <a:lnTo>
                    <a:pt x="23" y="85"/>
                  </a:lnTo>
                  <a:lnTo>
                    <a:pt x="17" y="85"/>
                  </a:lnTo>
                  <a:lnTo>
                    <a:pt x="17" y="79"/>
                  </a:lnTo>
                  <a:lnTo>
                    <a:pt x="17" y="73"/>
                  </a:lnTo>
                  <a:lnTo>
                    <a:pt x="11" y="68"/>
                  </a:lnTo>
                  <a:lnTo>
                    <a:pt x="11" y="62"/>
                  </a:lnTo>
                  <a:lnTo>
                    <a:pt x="17" y="62"/>
                  </a:lnTo>
                  <a:lnTo>
                    <a:pt x="11" y="56"/>
                  </a:lnTo>
                  <a:lnTo>
                    <a:pt x="17" y="56"/>
                  </a:lnTo>
                  <a:lnTo>
                    <a:pt x="17" y="51"/>
                  </a:lnTo>
                  <a:lnTo>
                    <a:pt x="23" y="51"/>
                  </a:lnTo>
                  <a:lnTo>
                    <a:pt x="23" y="45"/>
                  </a:lnTo>
                  <a:lnTo>
                    <a:pt x="62" y="56"/>
                  </a:lnTo>
                  <a:lnTo>
                    <a:pt x="80" y="62"/>
                  </a:lnTo>
                  <a:lnTo>
                    <a:pt x="80" y="56"/>
                  </a:lnTo>
                  <a:lnTo>
                    <a:pt x="85" y="62"/>
                  </a:lnTo>
                  <a:lnTo>
                    <a:pt x="91" y="56"/>
                  </a:lnTo>
                  <a:lnTo>
                    <a:pt x="97" y="51"/>
                  </a:lnTo>
                  <a:lnTo>
                    <a:pt x="97" y="45"/>
                  </a:lnTo>
                  <a:lnTo>
                    <a:pt x="102" y="45"/>
                  </a:lnTo>
                  <a:lnTo>
                    <a:pt x="102" y="39"/>
                  </a:lnTo>
                  <a:lnTo>
                    <a:pt x="108" y="39"/>
                  </a:lnTo>
                  <a:lnTo>
                    <a:pt x="114" y="34"/>
                  </a:lnTo>
                  <a:lnTo>
                    <a:pt x="125" y="39"/>
                  </a:lnTo>
                  <a:lnTo>
                    <a:pt x="125" y="34"/>
                  </a:lnTo>
                  <a:lnTo>
                    <a:pt x="125" y="39"/>
                  </a:lnTo>
                  <a:lnTo>
                    <a:pt x="131" y="28"/>
                  </a:lnTo>
                  <a:lnTo>
                    <a:pt x="136" y="22"/>
                  </a:lnTo>
                  <a:lnTo>
                    <a:pt x="142" y="22"/>
                  </a:lnTo>
                  <a:lnTo>
                    <a:pt x="148" y="11"/>
                  </a:lnTo>
                  <a:lnTo>
                    <a:pt x="148" y="5"/>
                  </a:lnTo>
                  <a:lnTo>
                    <a:pt x="165" y="11"/>
                  </a:lnTo>
                  <a:lnTo>
                    <a:pt x="170" y="11"/>
                  </a:lnTo>
                  <a:lnTo>
                    <a:pt x="176" y="11"/>
                  </a:lnTo>
                  <a:lnTo>
                    <a:pt x="176" y="5"/>
                  </a:lnTo>
                  <a:lnTo>
                    <a:pt x="182" y="11"/>
                  </a:lnTo>
                  <a:lnTo>
                    <a:pt x="182" y="5"/>
                  </a:lnTo>
                  <a:lnTo>
                    <a:pt x="187" y="0"/>
                  </a:lnTo>
                  <a:lnTo>
                    <a:pt x="193" y="5"/>
                  </a:lnTo>
                  <a:lnTo>
                    <a:pt x="193" y="17"/>
                  </a:lnTo>
                  <a:lnTo>
                    <a:pt x="199" y="17"/>
                  </a:lnTo>
                  <a:lnTo>
                    <a:pt x="193" y="17"/>
                  </a:lnTo>
                  <a:lnTo>
                    <a:pt x="199" y="17"/>
                  </a:lnTo>
                  <a:lnTo>
                    <a:pt x="193" y="28"/>
                  </a:lnTo>
                  <a:lnTo>
                    <a:pt x="199" y="28"/>
                  </a:lnTo>
                  <a:lnTo>
                    <a:pt x="199" y="34"/>
                  </a:lnTo>
                  <a:lnTo>
                    <a:pt x="193" y="28"/>
                  </a:lnTo>
                  <a:lnTo>
                    <a:pt x="193" y="34"/>
                  </a:lnTo>
                  <a:lnTo>
                    <a:pt x="187" y="34"/>
                  </a:lnTo>
                  <a:lnTo>
                    <a:pt x="187" y="39"/>
                  </a:lnTo>
                  <a:lnTo>
                    <a:pt x="182" y="39"/>
                  </a:lnTo>
                  <a:lnTo>
                    <a:pt x="182" y="45"/>
                  </a:lnTo>
                  <a:lnTo>
                    <a:pt x="176" y="56"/>
                  </a:lnTo>
                  <a:lnTo>
                    <a:pt x="176" y="62"/>
                  </a:lnTo>
                  <a:lnTo>
                    <a:pt x="170" y="73"/>
                  </a:lnTo>
                  <a:lnTo>
                    <a:pt x="176" y="73"/>
                  </a:lnTo>
                  <a:lnTo>
                    <a:pt x="170" y="79"/>
                  </a:lnTo>
                  <a:lnTo>
                    <a:pt x="170" y="73"/>
                  </a:lnTo>
                  <a:lnTo>
                    <a:pt x="165" y="79"/>
                  </a:lnTo>
                  <a:lnTo>
                    <a:pt x="170" y="79"/>
                  </a:lnTo>
                  <a:lnTo>
                    <a:pt x="170" y="90"/>
                  </a:lnTo>
                  <a:lnTo>
                    <a:pt x="170" y="96"/>
                  </a:lnTo>
                  <a:lnTo>
                    <a:pt x="176" y="96"/>
                  </a:lnTo>
                  <a:lnTo>
                    <a:pt x="176" y="102"/>
                  </a:lnTo>
                  <a:lnTo>
                    <a:pt x="182" y="102"/>
                  </a:lnTo>
                  <a:lnTo>
                    <a:pt x="176" y="107"/>
                  </a:lnTo>
                  <a:lnTo>
                    <a:pt x="182" y="107"/>
                  </a:lnTo>
                  <a:lnTo>
                    <a:pt x="182" y="113"/>
                  </a:lnTo>
                  <a:lnTo>
                    <a:pt x="182" y="119"/>
                  </a:lnTo>
                  <a:lnTo>
                    <a:pt x="187" y="119"/>
                  </a:lnTo>
                  <a:lnTo>
                    <a:pt x="182" y="124"/>
                  </a:lnTo>
                  <a:lnTo>
                    <a:pt x="187" y="124"/>
                  </a:lnTo>
                  <a:lnTo>
                    <a:pt x="187" y="130"/>
                  </a:lnTo>
                  <a:lnTo>
                    <a:pt x="193" y="130"/>
                  </a:lnTo>
                  <a:lnTo>
                    <a:pt x="193" y="136"/>
                  </a:lnTo>
                  <a:lnTo>
                    <a:pt x="193" y="141"/>
                  </a:lnTo>
                  <a:lnTo>
                    <a:pt x="199" y="141"/>
                  </a:lnTo>
                  <a:lnTo>
                    <a:pt x="199" y="147"/>
                  </a:lnTo>
                  <a:lnTo>
                    <a:pt x="199" y="153"/>
                  </a:lnTo>
                  <a:lnTo>
                    <a:pt x="199" y="158"/>
                  </a:lnTo>
                  <a:lnTo>
                    <a:pt x="204" y="158"/>
                  </a:lnTo>
                  <a:lnTo>
                    <a:pt x="204" y="164"/>
                  </a:lnTo>
                  <a:lnTo>
                    <a:pt x="204" y="170"/>
                  </a:lnTo>
                  <a:lnTo>
                    <a:pt x="210" y="170"/>
                  </a:lnTo>
                  <a:lnTo>
                    <a:pt x="210" y="175"/>
                  </a:lnTo>
                  <a:lnTo>
                    <a:pt x="210" y="187"/>
                  </a:lnTo>
                  <a:lnTo>
                    <a:pt x="216" y="187"/>
                  </a:lnTo>
                  <a:lnTo>
                    <a:pt x="216" y="192"/>
                  </a:lnTo>
                  <a:lnTo>
                    <a:pt x="221" y="192"/>
                  </a:lnTo>
                  <a:lnTo>
                    <a:pt x="216" y="192"/>
                  </a:lnTo>
                  <a:lnTo>
                    <a:pt x="221" y="198"/>
                  </a:lnTo>
                  <a:lnTo>
                    <a:pt x="221" y="204"/>
                  </a:lnTo>
                  <a:lnTo>
                    <a:pt x="210" y="198"/>
                  </a:lnTo>
                  <a:lnTo>
                    <a:pt x="210" y="204"/>
                  </a:lnTo>
                  <a:lnTo>
                    <a:pt x="204" y="204"/>
                  </a:lnTo>
                  <a:lnTo>
                    <a:pt x="199" y="204"/>
                  </a:lnTo>
                  <a:lnTo>
                    <a:pt x="199" y="215"/>
                  </a:lnTo>
                  <a:lnTo>
                    <a:pt x="193" y="215"/>
                  </a:lnTo>
                  <a:lnTo>
                    <a:pt x="187" y="215"/>
                  </a:lnTo>
                  <a:lnTo>
                    <a:pt x="182" y="209"/>
                  </a:lnTo>
                  <a:lnTo>
                    <a:pt x="176" y="209"/>
                  </a:lnTo>
                  <a:lnTo>
                    <a:pt x="176" y="215"/>
                  </a:lnTo>
                  <a:lnTo>
                    <a:pt x="165" y="209"/>
                  </a:lnTo>
                  <a:lnTo>
                    <a:pt x="159" y="209"/>
                  </a:lnTo>
                  <a:lnTo>
                    <a:pt x="159" y="215"/>
                  </a:lnTo>
                  <a:lnTo>
                    <a:pt x="153" y="215"/>
                  </a:lnTo>
                  <a:lnTo>
                    <a:pt x="153" y="221"/>
                  </a:lnTo>
                  <a:lnTo>
                    <a:pt x="148" y="221"/>
                  </a:lnTo>
                  <a:lnTo>
                    <a:pt x="148" y="226"/>
                  </a:lnTo>
                  <a:lnTo>
                    <a:pt x="142" y="226"/>
                  </a:lnTo>
                  <a:lnTo>
                    <a:pt x="142" y="232"/>
                  </a:lnTo>
                  <a:lnTo>
                    <a:pt x="148" y="232"/>
                  </a:lnTo>
                  <a:lnTo>
                    <a:pt x="142" y="232"/>
                  </a:lnTo>
                  <a:lnTo>
                    <a:pt x="142" y="238"/>
                  </a:lnTo>
                  <a:lnTo>
                    <a:pt x="136" y="238"/>
                  </a:lnTo>
                  <a:lnTo>
                    <a:pt x="136" y="243"/>
                  </a:lnTo>
                  <a:lnTo>
                    <a:pt x="131" y="249"/>
                  </a:lnTo>
                  <a:lnTo>
                    <a:pt x="125" y="255"/>
                  </a:lnTo>
                  <a:lnTo>
                    <a:pt x="119" y="255"/>
                  </a:lnTo>
                  <a:lnTo>
                    <a:pt x="114" y="255"/>
                  </a:lnTo>
                  <a:lnTo>
                    <a:pt x="108" y="255"/>
                  </a:lnTo>
                  <a:lnTo>
                    <a:pt x="102" y="255"/>
                  </a:lnTo>
                  <a:lnTo>
                    <a:pt x="97" y="255"/>
                  </a:lnTo>
                  <a:lnTo>
                    <a:pt x="97" y="260"/>
                  </a:lnTo>
                  <a:lnTo>
                    <a:pt x="97" y="255"/>
                  </a:lnTo>
                  <a:lnTo>
                    <a:pt x="91" y="255"/>
                  </a:lnTo>
                  <a:lnTo>
                    <a:pt x="85" y="255"/>
                  </a:lnTo>
                  <a:lnTo>
                    <a:pt x="80" y="255"/>
                  </a:lnTo>
                  <a:lnTo>
                    <a:pt x="74" y="255"/>
                  </a:lnTo>
                  <a:lnTo>
                    <a:pt x="74" y="249"/>
                  </a:lnTo>
                  <a:lnTo>
                    <a:pt x="68" y="249"/>
                  </a:lnTo>
                  <a:lnTo>
                    <a:pt x="68" y="255"/>
                  </a:lnTo>
                  <a:lnTo>
                    <a:pt x="62" y="255"/>
                  </a:lnTo>
                  <a:lnTo>
                    <a:pt x="62" y="249"/>
                  </a:lnTo>
                  <a:lnTo>
                    <a:pt x="68" y="249"/>
                  </a:lnTo>
                  <a:lnTo>
                    <a:pt x="57" y="249"/>
                  </a:lnTo>
                  <a:lnTo>
                    <a:pt x="28" y="243"/>
                  </a:lnTo>
                  <a:lnTo>
                    <a:pt x="0" y="232"/>
                  </a:lnTo>
                  <a:lnTo>
                    <a:pt x="6" y="226"/>
                  </a:lnTo>
                  <a:lnTo>
                    <a:pt x="6" y="221"/>
                  </a:lnTo>
                  <a:lnTo>
                    <a:pt x="6" y="215"/>
                  </a:lnTo>
                  <a:lnTo>
                    <a:pt x="11" y="215"/>
                  </a:lnTo>
                  <a:lnTo>
                    <a:pt x="11" y="209"/>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3" name="Freeform 6">
              <a:extLst>
                <a:ext uri="{FF2B5EF4-FFF2-40B4-BE49-F238E27FC236}">
                  <a16:creationId xmlns:a16="http://schemas.microsoft.com/office/drawing/2014/main" id="{C64EF5E9-5F81-4434-9A0B-77F21BDA9700}"/>
                </a:ext>
              </a:extLst>
            </p:cNvPr>
            <p:cNvSpPr>
              <a:spLocks/>
            </p:cNvSpPr>
            <p:nvPr/>
          </p:nvSpPr>
          <p:spPr bwMode="gray">
            <a:xfrm rot="20555047">
              <a:off x="939426" y="3312855"/>
              <a:ext cx="293640" cy="295045"/>
            </a:xfrm>
            <a:custGeom>
              <a:avLst/>
              <a:gdLst>
                <a:gd name="T0" fmla="*/ 130 w 209"/>
                <a:gd name="T1" fmla="*/ 193 h 210"/>
                <a:gd name="T2" fmla="*/ 79 w 209"/>
                <a:gd name="T3" fmla="*/ 181 h 210"/>
                <a:gd name="T4" fmla="*/ 62 w 209"/>
                <a:gd name="T5" fmla="*/ 170 h 210"/>
                <a:gd name="T6" fmla="*/ 51 w 209"/>
                <a:gd name="T7" fmla="*/ 159 h 210"/>
                <a:gd name="T8" fmla="*/ 51 w 209"/>
                <a:gd name="T9" fmla="*/ 147 h 210"/>
                <a:gd name="T10" fmla="*/ 56 w 209"/>
                <a:gd name="T11" fmla="*/ 142 h 210"/>
                <a:gd name="T12" fmla="*/ 45 w 209"/>
                <a:gd name="T13" fmla="*/ 130 h 210"/>
                <a:gd name="T14" fmla="*/ 39 w 209"/>
                <a:gd name="T15" fmla="*/ 125 h 210"/>
                <a:gd name="T16" fmla="*/ 45 w 209"/>
                <a:gd name="T17" fmla="*/ 119 h 210"/>
                <a:gd name="T18" fmla="*/ 45 w 209"/>
                <a:gd name="T19" fmla="*/ 119 h 210"/>
                <a:gd name="T20" fmla="*/ 45 w 209"/>
                <a:gd name="T21" fmla="*/ 108 h 210"/>
                <a:gd name="T22" fmla="*/ 45 w 209"/>
                <a:gd name="T23" fmla="*/ 96 h 210"/>
                <a:gd name="T24" fmla="*/ 51 w 209"/>
                <a:gd name="T25" fmla="*/ 91 h 210"/>
                <a:gd name="T26" fmla="*/ 56 w 209"/>
                <a:gd name="T27" fmla="*/ 85 h 210"/>
                <a:gd name="T28" fmla="*/ 51 w 209"/>
                <a:gd name="T29" fmla="*/ 79 h 210"/>
                <a:gd name="T30" fmla="*/ 45 w 209"/>
                <a:gd name="T31" fmla="*/ 74 h 210"/>
                <a:gd name="T32" fmla="*/ 34 w 209"/>
                <a:gd name="T33" fmla="*/ 74 h 210"/>
                <a:gd name="T34" fmla="*/ 28 w 209"/>
                <a:gd name="T35" fmla="*/ 68 h 210"/>
                <a:gd name="T36" fmla="*/ 22 w 209"/>
                <a:gd name="T37" fmla="*/ 62 h 210"/>
                <a:gd name="T38" fmla="*/ 17 w 209"/>
                <a:gd name="T39" fmla="*/ 57 h 210"/>
                <a:gd name="T40" fmla="*/ 11 w 209"/>
                <a:gd name="T41" fmla="*/ 51 h 210"/>
                <a:gd name="T42" fmla="*/ 5 w 209"/>
                <a:gd name="T43" fmla="*/ 45 h 210"/>
                <a:gd name="T44" fmla="*/ 0 w 209"/>
                <a:gd name="T45" fmla="*/ 34 h 210"/>
                <a:gd name="T46" fmla="*/ 0 w 209"/>
                <a:gd name="T47" fmla="*/ 23 h 210"/>
                <a:gd name="T48" fmla="*/ 5 w 209"/>
                <a:gd name="T49" fmla="*/ 17 h 210"/>
                <a:gd name="T50" fmla="*/ 11 w 209"/>
                <a:gd name="T51" fmla="*/ 6 h 210"/>
                <a:gd name="T52" fmla="*/ 5 w 209"/>
                <a:gd name="T53" fmla="*/ 0 h 210"/>
                <a:gd name="T54" fmla="*/ 22 w 209"/>
                <a:gd name="T55" fmla="*/ 6 h 210"/>
                <a:gd name="T56" fmla="*/ 45 w 209"/>
                <a:gd name="T57" fmla="*/ 11 h 210"/>
                <a:gd name="T58" fmla="*/ 141 w 209"/>
                <a:gd name="T59" fmla="*/ 40 h 210"/>
                <a:gd name="T60" fmla="*/ 158 w 209"/>
                <a:gd name="T61" fmla="*/ 34 h 210"/>
                <a:gd name="T62" fmla="*/ 187 w 209"/>
                <a:gd name="T63" fmla="*/ 45 h 210"/>
                <a:gd name="T64" fmla="*/ 181 w 209"/>
                <a:gd name="T65" fmla="*/ 51 h 210"/>
                <a:gd name="T66" fmla="*/ 209 w 209"/>
                <a:gd name="T67" fmla="*/ 62 h 210"/>
                <a:gd name="T68" fmla="*/ 204 w 209"/>
                <a:gd name="T69" fmla="*/ 68 h 210"/>
                <a:gd name="T70" fmla="*/ 204 w 209"/>
                <a:gd name="T71" fmla="*/ 79 h 210"/>
                <a:gd name="T72" fmla="*/ 198 w 209"/>
                <a:gd name="T73" fmla="*/ 91 h 210"/>
                <a:gd name="T74" fmla="*/ 192 w 209"/>
                <a:gd name="T75" fmla="*/ 96 h 210"/>
                <a:gd name="T76" fmla="*/ 187 w 209"/>
                <a:gd name="T77" fmla="*/ 102 h 210"/>
                <a:gd name="T78" fmla="*/ 187 w 209"/>
                <a:gd name="T79" fmla="*/ 108 h 210"/>
                <a:gd name="T80" fmla="*/ 187 w 209"/>
                <a:gd name="T81" fmla="*/ 108 h 210"/>
                <a:gd name="T82" fmla="*/ 187 w 209"/>
                <a:gd name="T83" fmla="*/ 113 h 210"/>
                <a:gd name="T84" fmla="*/ 181 w 209"/>
                <a:gd name="T85" fmla="*/ 119 h 210"/>
                <a:gd name="T86" fmla="*/ 181 w 209"/>
                <a:gd name="T87" fmla="*/ 130 h 210"/>
                <a:gd name="T88" fmla="*/ 175 w 209"/>
                <a:gd name="T89" fmla="*/ 136 h 210"/>
                <a:gd name="T90" fmla="*/ 181 w 209"/>
                <a:gd name="T91" fmla="*/ 147 h 210"/>
                <a:gd name="T92" fmla="*/ 181 w 209"/>
                <a:gd name="T93" fmla="*/ 159 h 210"/>
                <a:gd name="T94" fmla="*/ 187 w 209"/>
                <a:gd name="T95" fmla="*/ 164 h 210"/>
                <a:gd name="T96" fmla="*/ 192 w 209"/>
                <a:gd name="T97" fmla="*/ 170 h 210"/>
                <a:gd name="T98" fmla="*/ 192 w 209"/>
                <a:gd name="T99" fmla="*/ 181 h 210"/>
                <a:gd name="T100" fmla="*/ 198 w 209"/>
                <a:gd name="T101" fmla="*/ 187 h 210"/>
                <a:gd name="T102" fmla="*/ 192 w 209"/>
                <a:gd name="T103" fmla="*/ 193 h 210"/>
                <a:gd name="T104" fmla="*/ 187 w 209"/>
                <a:gd name="T105" fmla="*/ 198 h 210"/>
                <a:gd name="T106" fmla="*/ 181 w 209"/>
                <a:gd name="T107" fmla="*/ 20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210">
                  <a:moveTo>
                    <a:pt x="181" y="210"/>
                  </a:moveTo>
                  <a:lnTo>
                    <a:pt x="130" y="193"/>
                  </a:lnTo>
                  <a:lnTo>
                    <a:pt x="96" y="181"/>
                  </a:lnTo>
                  <a:lnTo>
                    <a:pt x="79" y="181"/>
                  </a:lnTo>
                  <a:lnTo>
                    <a:pt x="62" y="176"/>
                  </a:lnTo>
                  <a:lnTo>
                    <a:pt x="62" y="170"/>
                  </a:lnTo>
                  <a:lnTo>
                    <a:pt x="56" y="170"/>
                  </a:lnTo>
                  <a:lnTo>
                    <a:pt x="51" y="159"/>
                  </a:lnTo>
                  <a:lnTo>
                    <a:pt x="51" y="153"/>
                  </a:lnTo>
                  <a:lnTo>
                    <a:pt x="51" y="147"/>
                  </a:lnTo>
                  <a:lnTo>
                    <a:pt x="56" y="147"/>
                  </a:lnTo>
                  <a:lnTo>
                    <a:pt x="56" y="142"/>
                  </a:lnTo>
                  <a:lnTo>
                    <a:pt x="51" y="136"/>
                  </a:lnTo>
                  <a:lnTo>
                    <a:pt x="45" y="130"/>
                  </a:lnTo>
                  <a:lnTo>
                    <a:pt x="45" y="125"/>
                  </a:lnTo>
                  <a:lnTo>
                    <a:pt x="39" y="125"/>
                  </a:lnTo>
                  <a:lnTo>
                    <a:pt x="39" y="119"/>
                  </a:lnTo>
                  <a:lnTo>
                    <a:pt x="45" y="119"/>
                  </a:lnTo>
                  <a:lnTo>
                    <a:pt x="39" y="119"/>
                  </a:lnTo>
                  <a:lnTo>
                    <a:pt x="45" y="119"/>
                  </a:lnTo>
                  <a:lnTo>
                    <a:pt x="45" y="113"/>
                  </a:lnTo>
                  <a:lnTo>
                    <a:pt x="45" y="108"/>
                  </a:lnTo>
                  <a:lnTo>
                    <a:pt x="45" y="102"/>
                  </a:lnTo>
                  <a:lnTo>
                    <a:pt x="45" y="96"/>
                  </a:lnTo>
                  <a:lnTo>
                    <a:pt x="51" y="96"/>
                  </a:lnTo>
                  <a:lnTo>
                    <a:pt x="51" y="91"/>
                  </a:lnTo>
                  <a:lnTo>
                    <a:pt x="56" y="91"/>
                  </a:lnTo>
                  <a:lnTo>
                    <a:pt x="56" y="85"/>
                  </a:lnTo>
                  <a:lnTo>
                    <a:pt x="51" y="85"/>
                  </a:lnTo>
                  <a:lnTo>
                    <a:pt x="51" y="79"/>
                  </a:lnTo>
                  <a:lnTo>
                    <a:pt x="51" y="74"/>
                  </a:lnTo>
                  <a:lnTo>
                    <a:pt x="45" y="74"/>
                  </a:lnTo>
                  <a:lnTo>
                    <a:pt x="39" y="74"/>
                  </a:lnTo>
                  <a:lnTo>
                    <a:pt x="34" y="74"/>
                  </a:lnTo>
                  <a:lnTo>
                    <a:pt x="34" y="68"/>
                  </a:lnTo>
                  <a:lnTo>
                    <a:pt x="28" y="68"/>
                  </a:lnTo>
                  <a:lnTo>
                    <a:pt x="28" y="62"/>
                  </a:lnTo>
                  <a:lnTo>
                    <a:pt x="22" y="62"/>
                  </a:lnTo>
                  <a:lnTo>
                    <a:pt x="17" y="62"/>
                  </a:lnTo>
                  <a:lnTo>
                    <a:pt x="17" y="57"/>
                  </a:lnTo>
                  <a:lnTo>
                    <a:pt x="11" y="57"/>
                  </a:lnTo>
                  <a:lnTo>
                    <a:pt x="11" y="51"/>
                  </a:lnTo>
                  <a:lnTo>
                    <a:pt x="11" y="45"/>
                  </a:lnTo>
                  <a:lnTo>
                    <a:pt x="5" y="45"/>
                  </a:lnTo>
                  <a:lnTo>
                    <a:pt x="5" y="40"/>
                  </a:lnTo>
                  <a:lnTo>
                    <a:pt x="0" y="34"/>
                  </a:lnTo>
                  <a:lnTo>
                    <a:pt x="0" y="28"/>
                  </a:lnTo>
                  <a:lnTo>
                    <a:pt x="0" y="23"/>
                  </a:lnTo>
                  <a:lnTo>
                    <a:pt x="0" y="17"/>
                  </a:lnTo>
                  <a:lnTo>
                    <a:pt x="5" y="17"/>
                  </a:lnTo>
                  <a:lnTo>
                    <a:pt x="11" y="11"/>
                  </a:lnTo>
                  <a:lnTo>
                    <a:pt x="11" y="6"/>
                  </a:lnTo>
                  <a:lnTo>
                    <a:pt x="5" y="6"/>
                  </a:lnTo>
                  <a:lnTo>
                    <a:pt x="5" y="0"/>
                  </a:lnTo>
                  <a:lnTo>
                    <a:pt x="11" y="6"/>
                  </a:lnTo>
                  <a:lnTo>
                    <a:pt x="22" y="6"/>
                  </a:lnTo>
                  <a:lnTo>
                    <a:pt x="28" y="6"/>
                  </a:lnTo>
                  <a:lnTo>
                    <a:pt x="45" y="11"/>
                  </a:lnTo>
                  <a:lnTo>
                    <a:pt x="85" y="23"/>
                  </a:lnTo>
                  <a:lnTo>
                    <a:pt x="141" y="40"/>
                  </a:lnTo>
                  <a:lnTo>
                    <a:pt x="153" y="45"/>
                  </a:lnTo>
                  <a:lnTo>
                    <a:pt x="158" y="34"/>
                  </a:lnTo>
                  <a:lnTo>
                    <a:pt x="158" y="40"/>
                  </a:lnTo>
                  <a:lnTo>
                    <a:pt x="187" y="45"/>
                  </a:lnTo>
                  <a:lnTo>
                    <a:pt x="187" y="51"/>
                  </a:lnTo>
                  <a:lnTo>
                    <a:pt x="181" y="51"/>
                  </a:lnTo>
                  <a:lnTo>
                    <a:pt x="181" y="57"/>
                  </a:lnTo>
                  <a:lnTo>
                    <a:pt x="209" y="62"/>
                  </a:lnTo>
                  <a:lnTo>
                    <a:pt x="209" y="68"/>
                  </a:lnTo>
                  <a:lnTo>
                    <a:pt x="204" y="68"/>
                  </a:lnTo>
                  <a:lnTo>
                    <a:pt x="204" y="74"/>
                  </a:lnTo>
                  <a:lnTo>
                    <a:pt x="204" y="79"/>
                  </a:lnTo>
                  <a:lnTo>
                    <a:pt x="198" y="85"/>
                  </a:lnTo>
                  <a:lnTo>
                    <a:pt x="198" y="91"/>
                  </a:lnTo>
                  <a:lnTo>
                    <a:pt x="192" y="91"/>
                  </a:lnTo>
                  <a:lnTo>
                    <a:pt x="192" y="96"/>
                  </a:lnTo>
                  <a:lnTo>
                    <a:pt x="187" y="96"/>
                  </a:lnTo>
                  <a:lnTo>
                    <a:pt x="187" y="102"/>
                  </a:lnTo>
                  <a:lnTo>
                    <a:pt x="181" y="102"/>
                  </a:lnTo>
                  <a:lnTo>
                    <a:pt x="187" y="108"/>
                  </a:lnTo>
                  <a:lnTo>
                    <a:pt x="181" y="108"/>
                  </a:lnTo>
                  <a:lnTo>
                    <a:pt x="187" y="108"/>
                  </a:lnTo>
                  <a:lnTo>
                    <a:pt x="181" y="113"/>
                  </a:lnTo>
                  <a:lnTo>
                    <a:pt x="187" y="113"/>
                  </a:lnTo>
                  <a:lnTo>
                    <a:pt x="187" y="119"/>
                  </a:lnTo>
                  <a:lnTo>
                    <a:pt x="181" y="119"/>
                  </a:lnTo>
                  <a:lnTo>
                    <a:pt x="181" y="125"/>
                  </a:lnTo>
                  <a:lnTo>
                    <a:pt x="181" y="130"/>
                  </a:lnTo>
                  <a:lnTo>
                    <a:pt x="181" y="136"/>
                  </a:lnTo>
                  <a:lnTo>
                    <a:pt x="175" y="136"/>
                  </a:lnTo>
                  <a:lnTo>
                    <a:pt x="181" y="142"/>
                  </a:lnTo>
                  <a:lnTo>
                    <a:pt x="181" y="147"/>
                  </a:lnTo>
                  <a:lnTo>
                    <a:pt x="181" y="153"/>
                  </a:lnTo>
                  <a:lnTo>
                    <a:pt x="181" y="159"/>
                  </a:lnTo>
                  <a:lnTo>
                    <a:pt x="187" y="159"/>
                  </a:lnTo>
                  <a:lnTo>
                    <a:pt x="187" y="164"/>
                  </a:lnTo>
                  <a:lnTo>
                    <a:pt x="192" y="164"/>
                  </a:lnTo>
                  <a:lnTo>
                    <a:pt x="192" y="170"/>
                  </a:lnTo>
                  <a:lnTo>
                    <a:pt x="192" y="176"/>
                  </a:lnTo>
                  <a:lnTo>
                    <a:pt x="192" y="181"/>
                  </a:lnTo>
                  <a:lnTo>
                    <a:pt x="192" y="187"/>
                  </a:lnTo>
                  <a:lnTo>
                    <a:pt x="198" y="187"/>
                  </a:lnTo>
                  <a:lnTo>
                    <a:pt x="198" y="193"/>
                  </a:lnTo>
                  <a:lnTo>
                    <a:pt x="192" y="193"/>
                  </a:lnTo>
                  <a:lnTo>
                    <a:pt x="187" y="193"/>
                  </a:lnTo>
                  <a:lnTo>
                    <a:pt x="187" y="198"/>
                  </a:lnTo>
                  <a:lnTo>
                    <a:pt x="181" y="198"/>
                  </a:lnTo>
                  <a:lnTo>
                    <a:pt x="181" y="204"/>
                  </a:lnTo>
                  <a:lnTo>
                    <a:pt x="181" y="21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4" name="Freeform 7">
              <a:extLst>
                <a:ext uri="{FF2B5EF4-FFF2-40B4-BE49-F238E27FC236}">
                  <a16:creationId xmlns:a16="http://schemas.microsoft.com/office/drawing/2014/main" id="{6971FC3B-CDE2-4F1A-A772-B9D839F13C12}"/>
                </a:ext>
              </a:extLst>
            </p:cNvPr>
            <p:cNvSpPr>
              <a:spLocks/>
            </p:cNvSpPr>
            <p:nvPr/>
          </p:nvSpPr>
          <p:spPr bwMode="gray">
            <a:xfrm rot="20555047">
              <a:off x="440309" y="2139307"/>
              <a:ext cx="262730" cy="318929"/>
            </a:xfrm>
            <a:custGeom>
              <a:avLst/>
              <a:gdLst>
                <a:gd name="T0" fmla="*/ 11 w 187"/>
                <a:gd name="T1" fmla="*/ 159 h 227"/>
                <a:gd name="T2" fmla="*/ 11 w 187"/>
                <a:gd name="T3" fmla="*/ 142 h 227"/>
                <a:gd name="T4" fmla="*/ 17 w 187"/>
                <a:gd name="T5" fmla="*/ 136 h 227"/>
                <a:gd name="T6" fmla="*/ 17 w 187"/>
                <a:gd name="T7" fmla="*/ 125 h 227"/>
                <a:gd name="T8" fmla="*/ 17 w 187"/>
                <a:gd name="T9" fmla="*/ 108 h 227"/>
                <a:gd name="T10" fmla="*/ 17 w 187"/>
                <a:gd name="T11" fmla="*/ 85 h 227"/>
                <a:gd name="T12" fmla="*/ 11 w 187"/>
                <a:gd name="T13" fmla="*/ 74 h 227"/>
                <a:gd name="T14" fmla="*/ 6 w 187"/>
                <a:gd name="T15" fmla="*/ 74 h 227"/>
                <a:gd name="T16" fmla="*/ 0 w 187"/>
                <a:gd name="T17" fmla="*/ 68 h 227"/>
                <a:gd name="T18" fmla="*/ 6 w 187"/>
                <a:gd name="T19" fmla="*/ 57 h 227"/>
                <a:gd name="T20" fmla="*/ 17 w 187"/>
                <a:gd name="T21" fmla="*/ 45 h 227"/>
                <a:gd name="T22" fmla="*/ 28 w 187"/>
                <a:gd name="T23" fmla="*/ 17 h 227"/>
                <a:gd name="T24" fmla="*/ 34 w 187"/>
                <a:gd name="T25" fmla="*/ 6 h 227"/>
                <a:gd name="T26" fmla="*/ 40 w 187"/>
                <a:gd name="T27" fmla="*/ 0 h 227"/>
                <a:gd name="T28" fmla="*/ 51 w 187"/>
                <a:gd name="T29" fmla="*/ 6 h 227"/>
                <a:gd name="T30" fmla="*/ 62 w 187"/>
                <a:gd name="T31" fmla="*/ 6 h 227"/>
                <a:gd name="T32" fmla="*/ 68 w 187"/>
                <a:gd name="T33" fmla="*/ 11 h 227"/>
                <a:gd name="T34" fmla="*/ 79 w 187"/>
                <a:gd name="T35" fmla="*/ 17 h 227"/>
                <a:gd name="T36" fmla="*/ 91 w 187"/>
                <a:gd name="T37" fmla="*/ 17 h 227"/>
                <a:gd name="T38" fmla="*/ 102 w 187"/>
                <a:gd name="T39" fmla="*/ 23 h 227"/>
                <a:gd name="T40" fmla="*/ 113 w 187"/>
                <a:gd name="T41" fmla="*/ 23 h 227"/>
                <a:gd name="T42" fmla="*/ 119 w 187"/>
                <a:gd name="T43" fmla="*/ 28 h 227"/>
                <a:gd name="T44" fmla="*/ 130 w 187"/>
                <a:gd name="T45" fmla="*/ 28 h 227"/>
                <a:gd name="T46" fmla="*/ 142 w 187"/>
                <a:gd name="T47" fmla="*/ 34 h 227"/>
                <a:gd name="T48" fmla="*/ 159 w 187"/>
                <a:gd name="T49" fmla="*/ 40 h 227"/>
                <a:gd name="T50" fmla="*/ 170 w 187"/>
                <a:gd name="T51" fmla="*/ 40 h 227"/>
                <a:gd name="T52" fmla="*/ 176 w 187"/>
                <a:gd name="T53" fmla="*/ 45 h 227"/>
                <a:gd name="T54" fmla="*/ 187 w 187"/>
                <a:gd name="T55" fmla="*/ 45 h 227"/>
                <a:gd name="T56" fmla="*/ 181 w 187"/>
                <a:gd name="T57" fmla="*/ 51 h 227"/>
                <a:gd name="T58" fmla="*/ 181 w 187"/>
                <a:gd name="T59" fmla="*/ 62 h 227"/>
                <a:gd name="T60" fmla="*/ 176 w 187"/>
                <a:gd name="T61" fmla="*/ 68 h 227"/>
                <a:gd name="T62" fmla="*/ 170 w 187"/>
                <a:gd name="T63" fmla="*/ 74 h 227"/>
                <a:gd name="T64" fmla="*/ 159 w 187"/>
                <a:gd name="T65" fmla="*/ 74 h 227"/>
                <a:gd name="T66" fmla="*/ 153 w 187"/>
                <a:gd name="T67" fmla="*/ 79 h 227"/>
                <a:gd name="T68" fmla="*/ 147 w 187"/>
                <a:gd name="T69" fmla="*/ 74 h 227"/>
                <a:gd name="T70" fmla="*/ 147 w 187"/>
                <a:gd name="T71" fmla="*/ 79 h 227"/>
                <a:gd name="T72" fmla="*/ 142 w 187"/>
                <a:gd name="T73" fmla="*/ 85 h 227"/>
                <a:gd name="T74" fmla="*/ 130 w 187"/>
                <a:gd name="T75" fmla="*/ 85 h 227"/>
                <a:gd name="T76" fmla="*/ 130 w 187"/>
                <a:gd name="T77" fmla="*/ 96 h 227"/>
                <a:gd name="T78" fmla="*/ 125 w 187"/>
                <a:gd name="T79" fmla="*/ 102 h 227"/>
                <a:gd name="T80" fmla="*/ 125 w 187"/>
                <a:gd name="T81" fmla="*/ 113 h 227"/>
                <a:gd name="T82" fmla="*/ 125 w 187"/>
                <a:gd name="T83" fmla="*/ 125 h 227"/>
                <a:gd name="T84" fmla="*/ 119 w 187"/>
                <a:gd name="T85" fmla="*/ 130 h 227"/>
                <a:gd name="T86" fmla="*/ 113 w 187"/>
                <a:gd name="T87" fmla="*/ 136 h 227"/>
                <a:gd name="T88" fmla="*/ 113 w 187"/>
                <a:gd name="T89" fmla="*/ 147 h 227"/>
                <a:gd name="T90" fmla="*/ 108 w 187"/>
                <a:gd name="T91" fmla="*/ 153 h 227"/>
                <a:gd name="T92" fmla="*/ 102 w 187"/>
                <a:gd name="T93" fmla="*/ 159 h 227"/>
                <a:gd name="T94" fmla="*/ 108 w 187"/>
                <a:gd name="T95" fmla="*/ 164 h 227"/>
                <a:gd name="T96" fmla="*/ 102 w 187"/>
                <a:gd name="T97" fmla="*/ 170 h 227"/>
                <a:gd name="T98" fmla="*/ 108 w 187"/>
                <a:gd name="T99" fmla="*/ 176 h 227"/>
                <a:gd name="T100" fmla="*/ 113 w 187"/>
                <a:gd name="T101" fmla="*/ 181 h 227"/>
                <a:gd name="T102" fmla="*/ 113 w 187"/>
                <a:gd name="T103" fmla="*/ 187 h 227"/>
                <a:gd name="T104" fmla="*/ 108 w 187"/>
                <a:gd name="T105" fmla="*/ 193 h 227"/>
                <a:gd name="T106" fmla="*/ 108 w 187"/>
                <a:gd name="T107" fmla="*/ 204 h 227"/>
                <a:gd name="T108" fmla="*/ 108 w 187"/>
                <a:gd name="T109" fmla="*/ 210 h 227"/>
                <a:gd name="T110" fmla="*/ 102 w 187"/>
                <a:gd name="T111" fmla="*/ 215 h 227"/>
                <a:gd name="T112" fmla="*/ 102 w 187"/>
                <a:gd name="T113" fmla="*/ 221 h 227"/>
                <a:gd name="T114" fmla="*/ 96 w 187"/>
                <a:gd name="T115" fmla="*/ 227 h 227"/>
                <a:gd name="T116" fmla="*/ 68 w 187"/>
                <a:gd name="T117" fmla="*/ 221 h 227"/>
                <a:gd name="T118" fmla="*/ 51 w 187"/>
                <a:gd name="T119" fmla="*/ 187 h 227"/>
                <a:gd name="T120" fmla="*/ 23 w 187"/>
                <a:gd name="T121" fmla="*/ 176 h 227"/>
                <a:gd name="T122" fmla="*/ 11 w 187"/>
                <a:gd name="T123"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 h="227">
                  <a:moveTo>
                    <a:pt x="11" y="176"/>
                  </a:moveTo>
                  <a:lnTo>
                    <a:pt x="11" y="159"/>
                  </a:lnTo>
                  <a:lnTo>
                    <a:pt x="17" y="147"/>
                  </a:lnTo>
                  <a:lnTo>
                    <a:pt x="11" y="142"/>
                  </a:lnTo>
                  <a:lnTo>
                    <a:pt x="11" y="136"/>
                  </a:lnTo>
                  <a:lnTo>
                    <a:pt x="17" y="136"/>
                  </a:lnTo>
                  <a:lnTo>
                    <a:pt x="17" y="130"/>
                  </a:lnTo>
                  <a:lnTo>
                    <a:pt x="17" y="125"/>
                  </a:lnTo>
                  <a:lnTo>
                    <a:pt x="17" y="113"/>
                  </a:lnTo>
                  <a:lnTo>
                    <a:pt x="17" y="108"/>
                  </a:lnTo>
                  <a:lnTo>
                    <a:pt x="17" y="91"/>
                  </a:lnTo>
                  <a:lnTo>
                    <a:pt x="17" y="85"/>
                  </a:lnTo>
                  <a:lnTo>
                    <a:pt x="17" y="79"/>
                  </a:lnTo>
                  <a:lnTo>
                    <a:pt x="11" y="74"/>
                  </a:lnTo>
                  <a:lnTo>
                    <a:pt x="11" y="79"/>
                  </a:lnTo>
                  <a:lnTo>
                    <a:pt x="6" y="74"/>
                  </a:lnTo>
                  <a:lnTo>
                    <a:pt x="6" y="68"/>
                  </a:lnTo>
                  <a:lnTo>
                    <a:pt x="0" y="68"/>
                  </a:lnTo>
                  <a:lnTo>
                    <a:pt x="0" y="62"/>
                  </a:lnTo>
                  <a:lnTo>
                    <a:pt x="6" y="57"/>
                  </a:lnTo>
                  <a:lnTo>
                    <a:pt x="11" y="51"/>
                  </a:lnTo>
                  <a:lnTo>
                    <a:pt x="17" y="45"/>
                  </a:lnTo>
                  <a:lnTo>
                    <a:pt x="23" y="34"/>
                  </a:lnTo>
                  <a:lnTo>
                    <a:pt x="28" y="17"/>
                  </a:lnTo>
                  <a:lnTo>
                    <a:pt x="28" y="11"/>
                  </a:lnTo>
                  <a:lnTo>
                    <a:pt x="34" y="6"/>
                  </a:lnTo>
                  <a:lnTo>
                    <a:pt x="34" y="0"/>
                  </a:lnTo>
                  <a:lnTo>
                    <a:pt x="40" y="0"/>
                  </a:lnTo>
                  <a:lnTo>
                    <a:pt x="45" y="6"/>
                  </a:lnTo>
                  <a:lnTo>
                    <a:pt x="51" y="6"/>
                  </a:lnTo>
                  <a:lnTo>
                    <a:pt x="57" y="6"/>
                  </a:lnTo>
                  <a:lnTo>
                    <a:pt x="62" y="6"/>
                  </a:lnTo>
                  <a:lnTo>
                    <a:pt x="62" y="11"/>
                  </a:lnTo>
                  <a:lnTo>
                    <a:pt x="68" y="11"/>
                  </a:lnTo>
                  <a:lnTo>
                    <a:pt x="74" y="11"/>
                  </a:lnTo>
                  <a:lnTo>
                    <a:pt x="79" y="17"/>
                  </a:lnTo>
                  <a:lnTo>
                    <a:pt x="85" y="17"/>
                  </a:lnTo>
                  <a:lnTo>
                    <a:pt x="91" y="17"/>
                  </a:lnTo>
                  <a:lnTo>
                    <a:pt x="96" y="17"/>
                  </a:lnTo>
                  <a:lnTo>
                    <a:pt x="102" y="23"/>
                  </a:lnTo>
                  <a:lnTo>
                    <a:pt x="108" y="23"/>
                  </a:lnTo>
                  <a:lnTo>
                    <a:pt x="113" y="23"/>
                  </a:lnTo>
                  <a:lnTo>
                    <a:pt x="113" y="28"/>
                  </a:lnTo>
                  <a:lnTo>
                    <a:pt x="119" y="28"/>
                  </a:lnTo>
                  <a:lnTo>
                    <a:pt x="125" y="28"/>
                  </a:lnTo>
                  <a:lnTo>
                    <a:pt x="130" y="28"/>
                  </a:lnTo>
                  <a:lnTo>
                    <a:pt x="136" y="34"/>
                  </a:lnTo>
                  <a:lnTo>
                    <a:pt x="142" y="34"/>
                  </a:lnTo>
                  <a:lnTo>
                    <a:pt x="153" y="40"/>
                  </a:lnTo>
                  <a:lnTo>
                    <a:pt x="159" y="40"/>
                  </a:lnTo>
                  <a:lnTo>
                    <a:pt x="164" y="40"/>
                  </a:lnTo>
                  <a:lnTo>
                    <a:pt x="170" y="40"/>
                  </a:lnTo>
                  <a:lnTo>
                    <a:pt x="170" y="45"/>
                  </a:lnTo>
                  <a:lnTo>
                    <a:pt x="176" y="45"/>
                  </a:lnTo>
                  <a:lnTo>
                    <a:pt x="181" y="45"/>
                  </a:lnTo>
                  <a:lnTo>
                    <a:pt x="187" y="45"/>
                  </a:lnTo>
                  <a:lnTo>
                    <a:pt x="187" y="51"/>
                  </a:lnTo>
                  <a:lnTo>
                    <a:pt x="181" y="51"/>
                  </a:lnTo>
                  <a:lnTo>
                    <a:pt x="181" y="57"/>
                  </a:lnTo>
                  <a:lnTo>
                    <a:pt x="181" y="62"/>
                  </a:lnTo>
                  <a:lnTo>
                    <a:pt x="176" y="62"/>
                  </a:lnTo>
                  <a:lnTo>
                    <a:pt x="176" y="68"/>
                  </a:lnTo>
                  <a:lnTo>
                    <a:pt x="170" y="68"/>
                  </a:lnTo>
                  <a:lnTo>
                    <a:pt x="170" y="74"/>
                  </a:lnTo>
                  <a:lnTo>
                    <a:pt x="164" y="74"/>
                  </a:lnTo>
                  <a:lnTo>
                    <a:pt x="159" y="74"/>
                  </a:lnTo>
                  <a:lnTo>
                    <a:pt x="159" y="79"/>
                  </a:lnTo>
                  <a:lnTo>
                    <a:pt x="153" y="79"/>
                  </a:lnTo>
                  <a:lnTo>
                    <a:pt x="153" y="74"/>
                  </a:lnTo>
                  <a:lnTo>
                    <a:pt x="147" y="74"/>
                  </a:lnTo>
                  <a:lnTo>
                    <a:pt x="142" y="79"/>
                  </a:lnTo>
                  <a:lnTo>
                    <a:pt x="147" y="79"/>
                  </a:lnTo>
                  <a:lnTo>
                    <a:pt x="142" y="79"/>
                  </a:lnTo>
                  <a:lnTo>
                    <a:pt x="142" y="85"/>
                  </a:lnTo>
                  <a:lnTo>
                    <a:pt x="136" y="85"/>
                  </a:lnTo>
                  <a:lnTo>
                    <a:pt x="130" y="85"/>
                  </a:lnTo>
                  <a:lnTo>
                    <a:pt x="130" y="91"/>
                  </a:lnTo>
                  <a:lnTo>
                    <a:pt x="130" y="96"/>
                  </a:lnTo>
                  <a:lnTo>
                    <a:pt x="130" y="102"/>
                  </a:lnTo>
                  <a:lnTo>
                    <a:pt x="125" y="102"/>
                  </a:lnTo>
                  <a:lnTo>
                    <a:pt x="125" y="108"/>
                  </a:lnTo>
                  <a:lnTo>
                    <a:pt x="125" y="113"/>
                  </a:lnTo>
                  <a:lnTo>
                    <a:pt x="125" y="119"/>
                  </a:lnTo>
                  <a:lnTo>
                    <a:pt x="125" y="125"/>
                  </a:lnTo>
                  <a:lnTo>
                    <a:pt x="125" y="130"/>
                  </a:lnTo>
                  <a:lnTo>
                    <a:pt x="119" y="130"/>
                  </a:lnTo>
                  <a:lnTo>
                    <a:pt x="119" y="136"/>
                  </a:lnTo>
                  <a:lnTo>
                    <a:pt x="113" y="136"/>
                  </a:lnTo>
                  <a:lnTo>
                    <a:pt x="113" y="142"/>
                  </a:lnTo>
                  <a:lnTo>
                    <a:pt x="113" y="147"/>
                  </a:lnTo>
                  <a:lnTo>
                    <a:pt x="108" y="147"/>
                  </a:lnTo>
                  <a:lnTo>
                    <a:pt x="108" y="153"/>
                  </a:lnTo>
                  <a:lnTo>
                    <a:pt x="102" y="153"/>
                  </a:lnTo>
                  <a:lnTo>
                    <a:pt x="102" y="159"/>
                  </a:lnTo>
                  <a:lnTo>
                    <a:pt x="108" y="159"/>
                  </a:lnTo>
                  <a:lnTo>
                    <a:pt x="108" y="164"/>
                  </a:lnTo>
                  <a:lnTo>
                    <a:pt x="108" y="170"/>
                  </a:lnTo>
                  <a:lnTo>
                    <a:pt x="102" y="170"/>
                  </a:lnTo>
                  <a:lnTo>
                    <a:pt x="102" y="176"/>
                  </a:lnTo>
                  <a:lnTo>
                    <a:pt x="108" y="176"/>
                  </a:lnTo>
                  <a:lnTo>
                    <a:pt x="108" y="181"/>
                  </a:lnTo>
                  <a:lnTo>
                    <a:pt x="113" y="181"/>
                  </a:lnTo>
                  <a:lnTo>
                    <a:pt x="108" y="181"/>
                  </a:lnTo>
                  <a:lnTo>
                    <a:pt x="113" y="187"/>
                  </a:lnTo>
                  <a:lnTo>
                    <a:pt x="108" y="187"/>
                  </a:lnTo>
                  <a:lnTo>
                    <a:pt x="108" y="193"/>
                  </a:lnTo>
                  <a:lnTo>
                    <a:pt x="108" y="198"/>
                  </a:lnTo>
                  <a:lnTo>
                    <a:pt x="108" y="204"/>
                  </a:lnTo>
                  <a:lnTo>
                    <a:pt x="113" y="204"/>
                  </a:lnTo>
                  <a:lnTo>
                    <a:pt x="108" y="210"/>
                  </a:lnTo>
                  <a:lnTo>
                    <a:pt x="108" y="215"/>
                  </a:lnTo>
                  <a:lnTo>
                    <a:pt x="102" y="215"/>
                  </a:lnTo>
                  <a:lnTo>
                    <a:pt x="96" y="215"/>
                  </a:lnTo>
                  <a:lnTo>
                    <a:pt x="102" y="221"/>
                  </a:lnTo>
                  <a:lnTo>
                    <a:pt x="96" y="221"/>
                  </a:lnTo>
                  <a:lnTo>
                    <a:pt x="96" y="227"/>
                  </a:lnTo>
                  <a:lnTo>
                    <a:pt x="91" y="227"/>
                  </a:lnTo>
                  <a:lnTo>
                    <a:pt x="68" y="221"/>
                  </a:lnTo>
                  <a:lnTo>
                    <a:pt x="74" y="193"/>
                  </a:lnTo>
                  <a:lnTo>
                    <a:pt x="51" y="187"/>
                  </a:lnTo>
                  <a:lnTo>
                    <a:pt x="28" y="176"/>
                  </a:lnTo>
                  <a:lnTo>
                    <a:pt x="23" y="176"/>
                  </a:lnTo>
                  <a:lnTo>
                    <a:pt x="17" y="176"/>
                  </a:lnTo>
                  <a:lnTo>
                    <a:pt x="11" y="176"/>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5" name="Freeform 8">
              <a:extLst>
                <a:ext uri="{FF2B5EF4-FFF2-40B4-BE49-F238E27FC236}">
                  <a16:creationId xmlns:a16="http://schemas.microsoft.com/office/drawing/2014/main" id="{C39463F0-9A79-483B-A50C-D7258BF87595}"/>
                </a:ext>
              </a:extLst>
            </p:cNvPr>
            <p:cNvSpPr>
              <a:spLocks/>
            </p:cNvSpPr>
            <p:nvPr/>
          </p:nvSpPr>
          <p:spPr bwMode="gray">
            <a:xfrm rot="20555047">
              <a:off x="1469195" y="3498311"/>
              <a:ext cx="438352" cy="247275"/>
            </a:xfrm>
            <a:custGeom>
              <a:avLst/>
              <a:gdLst>
                <a:gd name="T0" fmla="*/ 295 w 312"/>
                <a:gd name="T1" fmla="*/ 45 h 176"/>
                <a:gd name="T2" fmla="*/ 300 w 312"/>
                <a:gd name="T3" fmla="*/ 62 h 176"/>
                <a:gd name="T4" fmla="*/ 312 w 312"/>
                <a:gd name="T5" fmla="*/ 74 h 176"/>
                <a:gd name="T6" fmla="*/ 312 w 312"/>
                <a:gd name="T7" fmla="*/ 91 h 176"/>
                <a:gd name="T8" fmla="*/ 306 w 312"/>
                <a:gd name="T9" fmla="*/ 102 h 176"/>
                <a:gd name="T10" fmla="*/ 300 w 312"/>
                <a:gd name="T11" fmla="*/ 113 h 176"/>
                <a:gd name="T12" fmla="*/ 289 w 312"/>
                <a:gd name="T13" fmla="*/ 125 h 176"/>
                <a:gd name="T14" fmla="*/ 249 w 312"/>
                <a:gd name="T15" fmla="*/ 136 h 176"/>
                <a:gd name="T16" fmla="*/ 238 w 312"/>
                <a:gd name="T17" fmla="*/ 142 h 176"/>
                <a:gd name="T18" fmla="*/ 232 w 312"/>
                <a:gd name="T19" fmla="*/ 153 h 176"/>
                <a:gd name="T20" fmla="*/ 215 w 312"/>
                <a:gd name="T21" fmla="*/ 153 h 176"/>
                <a:gd name="T22" fmla="*/ 210 w 312"/>
                <a:gd name="T23" fmla="*/ 165 h 176"/>
                <a:gd name="T24" fmla="*/ 193 w 312"/>
                <a:gd name="T25" fmla="*/ 170 h 176"/>
                <a:gd name="T26" fmla="*/ 176 w 312"/>
                <a:gd name="T27" fmla="*/ 170 h 176"/>
                <a:gd name="T28" fmla="*/ 159 w 312"/>
                <a:gd name="T29" fmla="*/ 170 h 176"/>
                <a:gd name="T30" fmla="*/ 142 w 312"/>
                <a:gd name="T31" fmla="*/ 170 h 176"/>
                <a:gd name="T32" fmla="*/ 125 w 312"/>
                <a:gd name="T33" fmla="*/ 170 h 176"/>
                <a:gd name="T34" fmla="*/ 108 w 312"/>
                <a:gd name="T35" fmla="*/ 170 h 176"/>
                <a:gd name="T36" fmla="*/ 96 w 312"/>
                <a:gd name="T37" fmla="*/ 165 h 176"/>
                <a:gd name="T38" fmla="*/ 91 w 312"/>
                <a:gd name="T39" fmla="*/ 153 h 176"/>
                <a:gd name="T40" fmla="*/ 79 w 312"/>
                <a:gd name="T41" fmla="*/ 142 h 176"/>
                <a:gd name="T42" fmla="*/ 68 w 312"/>
                <a:gd name="T43" fmla="*/ 136 h 176"/>
                <a:gd name="T44" fmla="*/ 62 w 312"/>
                <a:gd name="T45" fmla="*/ 136 h 176"/>
                <a:gd name="T46" fmla="*/ 51 w 312"/>
                <a:gd name="T47" fmla="*/ 142 h 176"/>
                <a:gd name="T48" fmla="*/ 45 w 312"/>
                <a:gd name="T49" fmla="*/ 142 h 176"/>
                <a:gd name="T50" fmla="*/ 34 w 312"/>
                <a:gd name="T51" fmla="*/ 136 h 176"/>
                <a:gd name="T52" fmla="*/ 23 w 312"/>
                <a:gd name="T53" fmla="*/ 142 h 176"/>
                <a:gd name="T54" fmla="*/ 11 w 312"/>
                <a:gd name="T55" fmla="*/ 136 h 176"/>
                <a:gd name="T56" fmla="*/ 6 w 312"/>
                <a:gd name="T57" fmla="*/ 74 h 176"/>
                <a:gd name="T58" fmla="*/ 0 w 312"/>
                <a:gd name="T59" fmla="*/ 62 h 176"/>
                <a:gd name="T60" fmla="*/ 11 w 312"/>
                <a:gd name="T61" fmla="*/ 51 h 176"/>
                <a:gd name="T62" fmla="*/ 17 w 312"/>
                <a:gd name="T63" fmla="*/ 34 h 176"/>
                <a:gd name="T64" fmla="*/ 23 w 312"/>
                <a:gd name="T65" fmla="*/ 40 h 176"/>
                <a:gd name="T66" fmla="*/ 28 w 312"/>
                <a:gd name="T67" fmla="*/ 28 h 176"/>
                <a:gd name="T68" fmla="*/ 34 w 312"/>
                <a:gd name="T69" fmla="*/ 17 h 176"/>
                <a:gd name="T70" fmla="*/ 45 w 312"/>
                <a:gd name="T71" fmla="*/ 11 h 176"/>
                <a:gd name="T72" fmla="*/ 62 w 312"/>
                <a:gd name="T73" fmla="*/ 11 h 176"/>
                <a:gd name="T74" fmla="*/ 68 w 312"/>
                <a:gd name="T75" fmla="*/ 6 h 176"/>
                <a:gd name="T76" fmla="*/ 74 w 312"/>
                <a:gd name="T77" fmla="*/ 6 h 176"/>
                <a:gd name="T78" fmla="*/ 85 w 312"/>
                <a:gd name="T79" fmla="*/ 11 h 176"/>
                <a:gd name="T80" fmla="*/ 96 w 312"/>
                <a:gd name="T81" fmla="*/ 6 h 176"/>
                <a:gd name="T82" fmla="*/ 108 w 312"/>
                <a:gd name="T83" fmla="*/ 0 h 176"/>
                <a:gd name="T84" fmla="*/ 113 w 312"/>
                <a:gd name="T85" fmla="*/ 0 h 176"/>
                <a:gd name="T86" fmla="*/ 125 w 312"/>
                <a:gd name="T87" fmla="*/ 6 h 176"/>
                <a:gd name="T88" fmla="*/ 130 w 312"/>
                <a:gd name="T89" fmla="*/ 17 h 176"/>
                <a:gd name="T90" fmla="*/ 136 w 312"/>
                <a:gd name="T91" fmla="*/ 28 h 176"/>
                <a:gd name="T92" fmla="*/ 147 w 312"/>
                <a:gd name="T93" fmla="*/ 34 h 176"/>
                <a:gd name="T94" fmla="*/ 153 w 312"/>
                <a:gd name="T95" fmla="*/ 40 h 176"/>
                <a:gd name="T96" fmla="*/ 170 w 312"/>
                <a:gd name="T97" fmla="*/ 40 h 176"/>
                <a:gd name="T98" fmla="*/ 181 w 312"/>
                <a:gd name="T99" fmla="*/ 34 h 176"/>
                <a:gd name="T100" fmla="*/ 187 w 312"/>
                <a:gd name="T101" fmla="*/ 23 h 176"/>
                <a:gd name="T102" fmla="*/ 238 w 312"/>
                <a:gd name="T103" fmla="*/ 28 h 176"/>
                <a:gd name="T104" fmla="*/ 266 w 312"/>
                <a:gd name="T105" fmla="*/ 2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76">
                  <a:moveTo>
                    <a:pt x="300" y="28"/>
                  </a:moveTo>
                  <a:lnTo>
                    <a:pt x="295" y="40"/>
                  </a:lnTo>
                  <a:lnTo>
                    <a:pt x="295" y="45"/>
                  </a:lnTo>
                  <a:lnTo>
                    <a:pt x="295" y="51"/>
                  </a:lnTo>
                  <a:lnTo>
                    <a:pt x="300" y="57"/>
                  </a:lnTo>
                  <a:lnTo>
                    <a:pt x="300" y="62"/>
                  </a:lnTo>
                  <a:lnTo>
                    <a:pt x="300" y="68"/>
                  </a:lnTo>
                  <a:lnTo>
                    <a:pt x="306" y="68"/>
                  </a:lnTo>
                  <a:lnTo>
                    <a:pt x="312" y="74"/>
                  </a:lnTo>
                  <a:lnTo>
                    <a:pt x="312" y="79"/>
                  </a:lnTo>
                  <a:lnTo>
                    <a:pt x="312" y="85"/>
                  </a:lnTo>
                  <a:lnTo>
                    <a:pt x="312" y="91"/>
                  </a:lnTo>
                  <a:lnTo>
                    <a:pt x="312" y="96"/>
                  </a:lnTo>
                  <a:lnTo>
                    <a:pt x="312" y="102"/>
                  </a:lnTo>
                  <a:lnTo>
                    <a:pt x="306" y="102"/>
                  </a:lnTo>
                  <a:lnTo>
                    <a:pt x="300" y="108"/>
                  </a:lnTo>
                  <a:lnTo>
                    <a:pt x="295" y="113"/>
                  </a:lnTo>
                  <a:lnTo>
                    <a:pt x="300" y="113"/>
                  </a:lnTo>
                  <a:lnTo>
                    <a:pt x="295" y="113"/>
                  </a:lnTo>
                  <a:lnTo>
                    <a:pt x="289" y="119"/>
                  </a:lnTo>
                  <a:lnTo>
                    <a:pt x="289" y="125"/>
                  </a:lnTo>
                  <a:lnTo>
                    <a:pt x="283" y="125"/>
                  </a:lnTo>
                  <a:lnTo>
                    <a:pt x="249" y="142"/>
                  </a:lnTo>
                  <a:lnTo>
                    <a:pt x="249" y="136"/>
                  </a:lnTo>
                  <a:lnTo>
                    <a:pt x="244" y="136"/>
                  </a:lnTo>
                  <a:lnTo>
                    <a:pt x="238" y="136"/>
                  </a:lnTo>
                  <a:lnTo>
                    <a:pt x="238" y="142"/>
                  </a:lnTo>
                  <a:lnTo>
                    <a:pt x="238" y="148"/>
                  </a:lnTo>
                  <a:lnTo>
                    <a:pt x="232" y="148"/>
                  </a:lnTo>
                  <a:lnTo>
                    <a:pt x="232" y="153"/>
                  </a:lnTo>
                  <a:lnTo>
                    <a:pt x="227" y="153"/>
                  </a:lnTo>
                  <a:lnTo>
                    <a:pt x="221" y="153"/>
                  </a:lnTo>
                  <a:lnTo>
                    <a:pt x="215" y="153"/>
                  </a:lnTo>
                  <a:lnTo>
                    <a:pt x="210" y="153"/>
                  </a:lnTo>
                  <a:lnTo>
                    <a:pt x="210" y="159"/>
                  </a:lnTo>
                  <a:lnTo>
                    <a:pt x="210" y="165"/>
                  </a:lnTo>
                  <a:lnTo>
                    <a:pt x="204" y="165"/>
                  </a:lnTo>
                  <a:lnTo>
                    <a:pt x="198" y="165"/>
                  </a:lnTo>
                  <a:lnTo>
                    <a:pt x="193" y="170"/>
                  </a:lnTo>
                  <a:lnTo>
                    <a:pt x="187" y="170"/>
                  </a:lnTo>
                  <a:lnTo>
                    <a:pt x="181" y="176"/>
                  </a:lnTo>
                  <a:lnTo>
                    <a:pt x="176" y="170"/>
                  </a:lnTo>
                  <a:lnTo>
                    <a:pt x="170" y="170"/>
                  </a:lnTo>
                  <a:lnTo>
                    <a:pt x="164" y="170"/>
                  </a:lnTo>
                  <a:lnTo>
                    <a:pt x="159" y="170"/>
                  </a:lnTo>
                  <a:lnTo>
                    <a:pt x="153" y="170"/>
                  </a:lnTo>
                  <a:lnTo>
                    <a:pt x="147" y="170"/>
                  </a:lnTo>
                  <a:lnTo>
                    <a:pt x="142" y="170"/>
                  </a:lnTo>
                  <a:lnTo>
                    <a:pt x="136" y="170"/>
                  </a:lnTo>
                  <a:lnTo>
                    <a:pt x="130" y="170"/>
                  </a:lnTo>
                  <a:lnTo>
                    <a:pt x="125" y="170"/>
                  </a:lnTo>
                  <a:lnTo>
                    <a:pt x="113" y="170"/>
                  </a:lnTo>
                  <a:lnTo>
                    <a:pt x="108" y="165"/>
                  </a:lnTo>
                  <a:lnTo>
                    <a:pt x="108" y="170"/>
                  </a:lnTo>
                  <a:lnTo>
                    <a:pt x="108" y="165"/>
                  </a:lnTo>
                  <a:lnTo>
                    <a:pt x="102" y="165"/>
                  </a:lnTo>
                  <a:lnTo>
                    <a:pt x="96" y="165"/>
                  </a:lnTo>
                  <a:lnTo>
                    <a:pt x="96" y="159"/>
                  </a:lnTo>
                  <a:lnTo>
                    <a:pt x="91" y="159"/>
                  </a:lnTo>
                  <a:lnTo>
                    <a:pt x="91" y="153"/>
                  </a:lnTo>
                  <a:lnTo>
                    <a:pt x="85" y="148"/>
                  </a:lnTo>
                  <a:lnTo>
                    <a:pt x="79" y="148"/>
                  </a:lnTo>
                  <a:lnTo>
                    <a:pt x="79" y="142"/>
                  </a:lnTo>
                  <a:lnTo>
                    <a:pt x="74" y="142"/>
                  </a:lnTo>
                  <a:lnTo>
                    <a:pt x="68" y="142"/>
                  </a:lnTo>
                  <a:lnTo>
                    <a:pt x="68" y="136"/>
                  </a:lnTo>
                  <a:lnTo>
                    <a:pt x="62" y="136"/>
                  </a:lnTo>
                  <a:lnTo>
                    <a:pt x="68" y="136"/>
                  </a:lnTo>
                  <a:lnTo>
                    <a:pt x="62" y="136"/>
                  </a:lnTo>
                  <a:lnTo>
                    <a:pt x="57" y="136"/>
                  </a:lnTo>
                  <a:lnTo>
                    <a:pt x="51" y="136"/>
                  </a:lnTo>
                  <a:lnTo>
                    <a:pt x="51" y="142"/>
                  </a:lnTo>
                  <a:lnTo>
                    <a:pt x="51" y="136"/>
                  </a:lnTo>
                  <a:lnTo>
                    <a:pt x="45" y="136"/>
                  </a:lnTo>
                  <a:lnTo>
                    <a:pt x="45" y="142"/>
                  </a:lnTo>
                  <a:lnTo>
                    <a:pt x="40" y="142"/>
                  </a:lnTo>
                  <a:lnTo>
                    <a:pt x="34" y="142"/>
                  </a:lnTo>
                  <a:lnTo>
                    <a:pt x="34" y="136"/>
                  </a:lnTo>
                  <a:lnTo>
                    <a:pt x="28" y="136"/>
                  </a:lnTo>
                  <a:lnTo>
                    <a:pt x="23" y="136"/>
                  </a:lnTo>
                  <a:lnTo>
                    <a:pt x="23" y="142"/>
                  </a:lnTo>
                  <a:lnTo>
                    <a:pt x="23" y="136"/>
                  </a:lnTo>
                  <a:lnTo>
                    <a:pt x="17" y="136"/>
                  </a:lnTo>
                  <a:lnTo>
                    <a:pt x="11" y="136"/>
                  </a:lnTo>
                  <a:lnTo>
                    <a:pt x="11" y="131"/>
                  </a:lnTo>
                  <a:lnTo>
                    <a:pt x="6" y="96"/>
                  </a:lnTo>
                  <a:lnTo>
                    <a:pt x="6" y="74"/>
                  </a:lnTo>
                  <a:lnTo>
                    <a:pt x="6" y="68"/>
                  </a:lnTo>
                  <a:lnTo>
                    <a:pt x="0" y="68"/>
                  </a:lnTo>
                  <a:lnTo>
                    <a:pt x="0" y="62"/>
                  </a:lnTo>
                  <a:lnTo>
                    <a:pt x="6" y="57"/>
                  </a:lnTo>
                  <a:lnTo>
                    <a:pt x="11" y="57"/>
                  </a:lnTo>
                  <a:lnTo>
                    <a:pt x="11" y="51"/>
                  </a:lnTo>
                  <a:lnTo>
                    <a:pt x="17" y="45"/>
                  </a:lnTo>
                  <a:lnTo>
                    <a:pt x="17" y="40"/>
                  </a:lnTo>
                  <a:lnTo>
                    <a:pt x="17" y="34"/>
                  </a:lnTo>
                  <a:lnTo>
                    <a:pt x="17" y="40"/>
                  </a:lnTo>
                  <a:lnTo>
                    <a:pt x="23" y="34"/>
                  </a:lnTo>
                  <a:lnTo>
                    <a:pt x="23" y="40"/>
                  </a:lnTo>
                  <a:lnTo>
                    <a:pt x="23" y="34"/>
                  </a:lnTo>
                  <a:lnTo>
                    <a:pt x="28" y="34"/>
                  </a:lnTo>
                  <a:lnTo>
                    <a:pt x="28" y="28"/>
                  </a:lnTo>
                  <a:lnTo>
                    <a:pt x="34" y="28"/>
                  </a:lnTo>
                  <a:lnTo>
                    <a:pt x="34" y="23"/>
                  </a:lnTo>
                  <a:lnTo>
                    <a:pt x="34" y="17"/>
                  </a:lnTo>
                  <a:lnTo>
                    <a:pt x="40" y="17"/>
                  </a:lnTo>
                  <a:lnTo>
                    <a:pt x="40" y="11"/>
                  </a:lnTo>
                  <a:lnTo>
                    <a:pt x="45" y="11"/>
                  </a:lnTo>
                  <a:lnTo>
                    <a:pt x="51" y="11"/>
                  </a:lnTo>
                  <a:lnTo>
                    <a:pt x="57" y="11"/>
                  </a:lnTo>
                  <a:lnTo>
                    <a:pt x="62" y="11"/>
                  </a:lnTo>
                  <a:lnTo>
                    <a:pt x="62" y="6"/>
                  </a:lnTo>
                  <a:lnTo>
                    <a:pt x="68" y="11"/>
                  </a:lnTo>
                  <a:lnTo>
                    <a:pt x="68" y="6"/>
                  </a:lnTo>
                  <a:lnTo>
                    <a:pt x="68" y="0"/>
                  </a:lnTo>
                  <a:lnTo>
                    <a:pt x="74" y="0"/>
                  </a:lnTo>
                  <a:lnTo>
                    <a:pt x="74" y="6"/>
                  </a:lnTo>
                  <a:lnTo>
                    <a:pt x="79" y="6"/>
                  </a:lnTo>
                  <a:lnTo>
                    <a:pt x="85" y="6"/>
                  </a:lnTo>
                  <a:lnTo>
                    <a:pt x="85" y="11"/>
                  </a:lnTo>
                  <a:lnTo>
                    <a:pt x="91" y="11"/>
                  </a:lnTo>
                  <a:lnTo>
                    <a:pt x="91" y="6"/>
                  </a:lnTo>
                  <a:lnTo>
                    <a:pt x="96" y="6"/>
                  </a:lnTo>
                  <a:lnTo>
                    <a:pt x="96" y="0"/>
                  </a:lnTo>
                  <a:lnTo>
                    <a:pt x="102" y="0"/>
                  </a:lnTo>
                  <a:lnTo>
                    <a:pt x="108" y="0"/>
                  </a:lnTo>
                  <a:lnTo>
                    <a:pt x="113" y="0"/>
                  </a:lnTo>
                  <a:lnTo>
                    <a:pt x="119" y="0"/>
                  </a:lnTo>
                  <a:lnTo>
                    <a:pt x="113" y="0"/>
                  </a:lnTo>
                  <a:lnTo>
                    <a:pt x="119" y="0"/>
                  </a:lnTo>
                  <a:lnTo>
                    <a:pt x="119" y="6"/>
                  </a:lnTo>
                  <a:lnTo>
                    <a:pt x="125" y="6"/>
                  </a:lnTo>
                  <a:lnTo>
                    <a:pt x="125" y="11"/>
                  </a:lnTo>
                  <a:lnTo>
                    <a:pt x="130" y="11"/>
                  </a:lnTo>
                  <a:lnTo>
                    <a:pt x="130" y="17"/>
                  </a:lnTo>
                  <a:lnTo>
                    <a:pt x="130" y="23"/>
                  </a:lnTo>
                  <a:lnTo>
                    <a:pt x="136" y="23"/>
                  </a:lnTo>
                  <a:lnTo>
                    <a:pt x="136" y="28"/>
                  </a:lnTo>
                  <a:lnTo>
                    <a:pt x="142" y="28"/>
                  </a:lnTo>
                  <a:lnTo>
                    <a:pt x="147" y="28"/>
                  </a:lnTo>
                  <a:lnTo>
                    <a:pt x="147" y="34"/>
                  </a:lnTo>
                  <a:lnTo>
                    <a:pt x="153" y="34"/>
                  </a:lnTo>
                  <a:lnTo>
                    <a:pt x="147" y="40"/>
                  </a:lnTo>
                  <a:lnTo>
                    <a:pt x="153" y="40"/>
                  </a:lnTo>
                  <a:lnTo>
                    <a:pt x="159" y="40"/>
                  </a:lnTo>
                  <a:lnTo>
                    <a:pt x="164" y="40"/>
                  </a:lnTo>
                  <a:lnTo>
                    <a:pt x="170" y="40"/>
                  </a:lnTo>
                  <a:lnTo>
                    <a:pt x="176" y="40"/>
                  </a:lnTo>
                  <a:lnTo>
                    <a:pt x="176" y="34"/>
                  </a:lnTo>
                  <a:lnTo>
                    <a:pt x="181" y="34"/>
                  </a:lnTo>
                  <a:lnTo>
                    <a:pt x="181" y="28"/>
                  </a:lnTo>
                  <a:lnTo>
                    <a:pt x="187" y="28"/>
                  </a:lnTo>
                  <a:lnTo>
                    <a:pt x="187" y="23"/>
                  </a:lnTo>
                  <a:lnTo>
                    <a:pt x="193" y="17"/>
                  </a:lnTo>
                  <a:lnTo>
                    <a:pt x="221" y="23"/>
                  </a:lnTo>
                  <a:lnTo>
                    <a:pt x="238" y="28"/>
                  </a:lnTo>
                  <a:lnTo>
                    <a:pt x="255" y="28"/>
                  </a:lnTo>
                  <a:lnTo>
                    <a:pt x="261" y="28"/>
                  </a:lnTo>
                  <a:lnTo>
                    <a:pt x="266" y="23"/>
                  </a:lnTo>
                  <a:lnTo>
                    <a:pt x="300" y="2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6" name="Freeform 9">
              <a:extLst>
                <a:ext uri="{FF2B5EF4-FFF2-40B4-BE49-F238E27FC236}">
                  <a16:creationId xmlns:a16="http://schemas.microsoft.com/office/drawing/2014/main" id="{7681033D-6000-4684-9A09-C0B1FB596B2C}"/>
                </a:ext>
              </a:extLst>
            </p:cNvPr>
            <p:cNvSpPr>
              <a:spLocks/>
            </p:cNvSpPr>
            <p:nvPr/>
          </p:nvSpPr>
          <p:spPr bwMode="gray">
            <a:xfrm rot="20555047">
              <a:off x="878972" y="3126088"/>
              <a:ext cx="325954" cy="278185"/>
            </a:xfrm>
            <a:custGeom>
              <a:avLst/>
              <a:gdLst>
                <a:gd name="T0" fmla="*/ 181 w 232"/>
                <a:gd name="T1" fmla="*/ 193 h 198"/>
                <a:gd name="T2" fmla="*/ 187 w 232"/>
                <a:gd name="T3" fmla="*/ 187 h 198"/>
                <a:gd name="T4" fmla="*/ 158 w 232"/>
                <a:gd name="T5" fmla="*/ 176 h 198"/>
                <a:gd name="T6" fmla="*/ 153 w 232"/>
                <a:gd name="T7" fmla="*/ 181 h 198"/>
                <a:gd name="T8" fmla="*/ 85 w 232"/>
                <a:gd name="T9" fmla="*/ 159 h 198"/>
                <a:gd name="T10" fmla="*/ 28 w 232"/>
                <a:gd name="T11" fmla="*/ 142 h 198"/>
                <a:gd name="T12" fmla="*/ 11 w 232"/>
                <a:gd name="T13" fmla="*/ 142 h 198"/>
                <a:gd name="T14" fmla="*/ 17 w 232"/>
                <a:gd name="T15" fmla="*/ 125 h 198"/>
                <a:gd name="T16" fmla="*/ 22 w 232"/>
                <a:gd name="T17" fmla="*/ 113 h 198"/>
                <a:gd name="T18" fmla="*/ 28 w 232"/>
                <a:gd name="T19" fmla="*/ 102 h 198"/>
                <a:gd name="T20" fmla="*/ 28 w 232"/>
                <a:gd name="T21" fmla="*/ 79 h 198"/>
                <a:gd name="T22" fmla="*/ 17 w 232"/>
                <a:gd name="T23" fmla="*/ 74 h 198"/>
                <a:gd name="T24" fmla="*/ 0 w 232"/>
                <a:gd name="T25" fmla="*/ 68 h 198"/>
                <a:gd name="T26" fmla="*/ 11 w 232"/>
                <a:gd name="T27" fmla="*/ 28 h 198"/>
                <a:gd name="T28" fmla="*/ 11 w 232"/>
                <a:gd name="T29" fmla="*/ 17 h 198"/>
                <a:gd name="T30" fmla="*/ 5 w 232"/>
                <a:gd name="T31" fmla="*/ 0 h 198"/>
                <a:gd name="T32" fmla="*/ 79 w 232"/>
                <a:gd name="T33" fmla="*/ 17 h 198"/>
                <a:gd name="T34" fmla="*/ 158 w 232"/>
                <a:gd name="T35" fmla="*/ 45 h 198"/>
                <a:gd name="T36" fmla="*/ 192 w 232"/>
                <a:gd name="T37" fmla="*/ 57 h 198"/>
                <a:gd name="T38" fmla="*/ 215 w 232"/>
                <a:gd name="T39" fmla="*/ 68 h 198"/>
                <a:gd name="T40" fmla="*/ 221 w 232"/>
                <a:gd name="T41" fmla="*/ 74 h 198"/>
                <a:gd name="T42" fmla="*/ 221 w 232"/>
                <a:gd name="T43" fmla="*/ 85 h 198"/>
                <a:gd name="T44" fmla="*/ 221 w 232"/>
                <a:gd name="T45" fmla="*/ 91 h 198"/>
                <a:gd name="T46" fmla="*/ 226 w 232"/>
                <a:gd name="T47" fmla="*/ 85 h 198"/>
                <a:gd name="T48" fmla="*/ 226 w 232"/>
                <a:gd name="T49" fmla="*/ 96 h 198"/>
                <a:gd name="T50" fmla="*/ 221 w 232"/>
                <a:gd name="T51" fmla="*/ 102 h 198"/>
                <a:gd name="T52" fmla="*/ 209 w 232"/>
                <a:gd name="T53" fmla="*/ 102 h 198"/>
                <a:gd name="T54" fmla="*/ 215 w 232"/>
                <a:gd name="T55" fmla="*/ 113 h 198"/>
                <a:gd name="T56" fmla="*/ 209 w 232"/>
                <a:gd name="T57" fmla="*/ 119 h 198"/>
                <a:gd name="T58" fmla="*/ 204 w 232"/>
                <a:gd name="T59" fmla="*/ 125 h 198"/>
                <a:gd name="T60" fmla="*/ 204 w 232"/>
                <a:gd name="T61" fmla="*/ 136 h 198"/>
                <a:gd name="T62" fmla="*/ 198 w 232"/>
                <a:gd name="T63" fmla="*/ 142 h 198"/>
                <a:gd name="T64" fmla="*/ 204 w 232"/>
                <a:gd name="T65" fmla="*/ 147 h 198"/>
                <a:gd name="T66" fmla="*/ 232 w 232"/>
                <a:gd name="T67" fmla="*/ 153 h 198"/>
                <a:gd name="T68" fmla="*/ 226 w 232"/>
                <a:gd name="T69" fmla="*/ 159 h 198"/>
                <a:gd name="T70" fmla="*/ 226 w 232"/>
                <a:gd name="T71" fmla="*/ 170 h 198"/>
                <a:gd name="T72" fmla="*/ 221 w 232"/>
                <a:gd name="T73" fmla="*/ 176 h 198"/>
                <a:gd name="T74" fmla="*/ 215 w 232"/>
                <a:gd name="T75" fmla="*/ 187 h 198"/>
                <a:gd name="T76" fmla="*/ 209 w 232"/>
                <a:gd name="T7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98">
                  <a:moveTo>
                    <a:pt x="209" y="198"/>
                  </a:moveTo>
                  <a:lnTo>
                    <a:pt x="181" y="193"/>
                  </a:lnTo>
                  <a:lnTo>
                    <a:pt x="181" y="187"/>
                  </a:lnTo>
                  <a:lnTo>
                    <a:pt x="187" y="187"/>
                  </a:lnTo>
                  <a:lnTo>
                    <a:pt x="187" y="181"/>
                  </a:lnTo>
                  <a:lnTo>
                    <a:pt x="158" y="176"/>
                  </a:lnTo>
                  <a:lnTo>
                    <a:pt x="158" y="170"/>
                  </a:lnTo>
                  <a:lnTo>
                    <a:pt x="153" y="181"/>
                  </a:lnTo>
                  <a:lnTo>
                    <a:pt x="141" y="176"/>
                  </a:lnTo>
                  <a:lnTo>
                    <a:pt x="85" y="159"/>
                  </a:lnTo>
                  <a:lnTo>
                    <a:pt x="45" y="147"/>
                  </a:lnTo>
                  <a:lnTo>
                    <a:pt x="28" y="142"/>
                  </a:lnTo>
                  <a:lnTo>
                    <a:pt x="22" y="142"/>
                  </a:lnTo>
                  <a:lnTo>
                    <a:pt x="11" y="142"/>
                  </a:lnTo>
                  <a:lnTo>
                    <a:pt x="17" y="130"/>
                  </a:lnTo>
                  <a:lnTo>
                    <a:pt x="17" y="125"/>
                  </a:lnTo>
                  <a:lnTo>
                    <a:pt x="22" y="119"/>
                  </a:lnTo>
                  <a:lnTo>
                    <a:pt x="22" y="113"/>
                  </a:lnTo>
                  <a:lnTo>
                    <a:pt x="28" y="108"/>
                  </a:lnTo>
                  <a:lnTo>
                    <a:pt x="28" y="102"/>
                  </a:lnTo>
                  <a:lnTo>
                    <a:pt x="34" y="79"/>
                  </a:lnTo>
                  <a:lnTo>
                    <a:pt x="28" y="79"/>
                  </a:lnTo>
                  <a:lnTo>
                    <a:pt x="22" y="79"/>
                  </a:lnTo>
                  <a:lnTo>
                    <a:pt x="17" y="74"/>
                  </a:lnTo>
                  <a:lnTo>
                    <a:pt x="11" y="74"/>
                  </a:lnTo>
                  <a:lnTo>
                    <a:pt x="0" y="68"/>
                  </a:lnTo>
                  <a:lnTo>
                    <a:pt x="0" y="57"/>
                  </a:lnTo>
                  <a:lnTo>
                    <a:pt x="11" y="28"/>
                  </a:lnTo>
                  <a:lnTo>
                    <a:pt x="5" y="28"/>
                  </a:lnTo>
                  <a:lnTo>
                    <a:pt x="11" y="17"/>
                  </a:lnTo>
                  <a:lnTo>
                    <a:pt x="5" y="11"/>
                  </a:lnTo>
                  <a:lnTo>
                    <a:pt x="5" y="0"/>
                  </a:lnTo>
                  <a:lnTo>
                    <a:pt x="28" y="6"/>
                  </a:lnTo>
                  <a:lnTo>
                    <a:pt x="79" y="17"/>
                  </a:lnTo>
                  <a:lnTo>
                    <a:pt x="147" y="40"/>
                  </a:lnTo>
                  <a:lnTo>
                    <a:pt x="158" y="45"/>
                  </a:lnTo>
                  <a:lnTo>
                    <a:pt x="181" y="51"/>
                  </a:lnTo>
                  <a:lnTo>
                    <a:pt x="192" y="57"/>
                  </a:lnTo>
                  <a:lnTo>
                    <a:pt x="215" y="62"/>
                  </a:lnTo>
                  <a:lnTo>
                    <a:pt x="215" y="68"/>
                  </a:lnTo>
                  <a:lnTo>
                    <a:pt x="215" y="74"/>
                  </a:lnTo>
                  <a:lnTo>
                    <a:pt x="221" y="74"/>
                  </a:lnTo>
                  <a:lnTo>
                    <a:pt x="221" y="79"/>
                  </a:lnTo>
                  <a:lnTo>
                    <a:pt x="221" y="85"/>
                  </a:lnTo>
                  <a:lnTo>
                    <a:pt x="226" y="85"/>
                  </a:lnTo>
                  <a:lnTo>
                    <a:pt x="221" y="91"/>
                  </a:lnTo>
                  <a:lnTo>
                    <a:pt x="226" y="91"/>
                  </a:lnTo>
                  <a:lnTo>
                    <a:pt x="226" y="85"/>
                  </a:lnTo>
                  <a:lnTo>
                    <a:pt x="226" y="91"/>
                  </a:lnTo>
                  <a:lnTo>
                    <a:pt x="226" y="96"/>
                  </a:lnTo>
                  <a:lnTo>
                    <a:pt x="226" y="102"/>
                  </a:lnTo>
                  <a:lnTo>
                    <a:pt x="221" y="102"/>
                  </a:lnTo>
                  <a:lnTo>
                    <a:pt x="215" y="102"/>
                  </a:lnTo>
                  <a:lnTo>
                    <a:pt x="209" y="102"/>
                  </a:lnTo>
                  <a:lnTo>
                    <a:pt x="215" y="108"/>
                  </a:lnTo>
                  <a:lnTo>
                    <a:pt x="215" y="113"/>
                  </a:lnTo>
                  <a:lnTo>
                    <a:pt x="209" y="113"/>
                  </a:lnTo>
                  <a:lnTo>
                    <a:pt x="209" y="119"/>
                  </a:lnTo>
                  <a:lnTo>
                    <a:pt x="209" y="125"/>
                  </a:lnTo>
                  <a:lnTo>
                    <a:pt x="204" y="125"/>
                  </a:lnTo>
                  <a:lnTo>
                    <a:pt x="204" y="130"/>
                  </a:lnTo>
                  <a:lnTo>
                    <a:pt x="204" y="136"/>
                  </a:lnTo>
                  <a:lnTo>
                    <a:pt x="198" y="136"/>
                  </a:lnTo>
                  <a:lnTo>
                    <a:pt x="198" y="142"/>
                  </a:lnTo>
                  <a:lnTo>
                    <a:pt x="198" y="147"/>
                  </a:lnTo>
                  <a:lnTo>
                    <a:pt x="204" y="147"/>
                  </a:lnTo>
                  <a:lnTo>
                    <a:pt x="209" y="147"/>
                  </a:lnTo>
                  <a:lnTo>
                    <a:pt x="232" y="153"/>
                  </a:lnTo>
                  <a:lnTo>
                    <a:pt x="232" y="159"/>
                  </a:lnTo>
                  <a:lnTo>
                    <a:pt x="226" y="159"/>
                  </a:lnTo>
                  <a:lnTo>
                    <a:pt x="226" y="164"/>
                  </a:lnTo>
                  <a:lnTo>
                    <a:pt x="226" y="170"/>
                  </a:lnTo>
                  <a:lnTo>
                    <a:pt x="221" y="170"/>
                  </a:lnTo>
                  <a:lnTo>
                    <a:pt x="221" y="176"/>
                  </a:lnTo>
                  <a:lnTo>
                    <a:pt x="221" y="181"/>
                  </a:lnTo>
                  <a:lnTo>
                    <a:pt x="215" y="187"/>
                  </a:lnTo>
                  <a:lnTo>
                    <a:pt x="215" y="193"/>
                  </a:lnTo>
                  <a:lnTo>
                    <a:pt x="209" y="19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7" name="Freeform 10">
              <a:extLst>
                <a:ext uri="{FF2B5EF4-FFF2-40B4-BE49-F238E27FC236}">
                  <a16:creationId xmlns:a16="http://schemas.microsoft.com/office/drawing/2014/main" id="{2649BD5B-927B-4A31-9A80-AAA3BA435C44}"/>
                </a:ext>
              </a:extLst>
            </p:cNvPr>
            <p:cNvSpPr>
              <a:spLocks/>
            </p:cNvSpPr>
            <p:nvPr/>
          </p:nvSpPr>
          <p:spPr bwMode="gray">
            <a:xfrm rot="20555047">
              <a:off x="322351" y="2416915"/>
              <a:ext cx="436947" cy="684222"/>
            </a:xfrm>
            <a:custGeom>
              <a:avLst/>
              <a:gdLst>
                <a:gd name="T0" fmla="*/ 51 w 311"/>
                <a:gd name="T1" fmla="*/ 448 h 487"/>
                <a:gd name="T2" fmla="*/ 39 w 311"/>
                <a:gd name="T3" fmla="*/ 442 h 487"/>
                <a:gd name="T4" fmla="*/ 45 w 311"/>
                <a:gd name="T5" fmla="*/ 425 h 487"/>
                <a:gd name="T6" fmla="*/ 39 w 311"/>
                <a:gd name="T7" fmla="*/ 408 h 487"/>
                <a:gd name="T8" fmla="*/ 22 w 311"/>
                <a:gd name="T9" fmla="*/ 385 h 487"/>
                <a:gd name="T10" fmla="*/ 0 w 311"/>
                <a:gd name="T11" fmla="*/ 346 h 487"/>
                <a:gd name="T12" fmla="*/ 11 w 311"/>
                <a:gd name="T13" fmla="*/ 334 h 487"/>
                <a:gd name="T14" fmla="*/ 11 w 311"/>
                <a:gd name="T15" fmla="*/ 300 h 487"/>
                <a:gd name="T16" fmla="*/ 22 w 311"/>
                <a:gd name="T17" fmla="*/ 266 h 487"/>
                <a:gd name="T18" fmla="*/ 39 w 311"/>
                <a:gd name="T19" fmla="*/ 244 h 487"/>
                <a:gd name="T20" fmla="*/ 79 w 311"/>
                <a:gd name="T21" fmla="*/ 204 h 487"/>
                <a:gd name="T22" fmla="*/ 107 w 311"/>
                <a:gd name="T23" fmla="*/ 175 h 487"/>
                <a:gd name="T24" fmla="*/ 119 w 311"/>
                <a:gd name="T25" fmla="*/ 158 h 487"/>
                <a:gd name="T26" fmla="*/ 136 w 311"/>
                <a:gd name="T27" fmla="*/ 136 h 487"/>
                <a:gd name="T28" fmla="*/ 136 w 311"/>
                <a:gd name="T29" fmla="*/ 119 h 487"/>
                <a:gd name="T30" fmla="*/ 130 w 311"/>
                <a:gd name="T31" fmla="*/ 113 h 487"/>
                <a:gd name="T32" fmla="*/ 141 w 311"/>
                <a:gd name="T33" fmla="*/ 90 h 487"/>
                <a:gd name="T34" fmla="*/ 164 w 311"/>
                <a:gd name="T35" fmla="*/ 51 h 487"/>
                <a:gd name="T36" fmla="*/ 187 w 311"/>
                <a:gd name="T37" fmla="*/ 11 h 487"/>
                <a:gd name="T38" fmla="*/ 198 w 311"/>
                <a:gd name="T39" fmla="*/ 0 h 487"/>
                <a:gd name="T40" fmla="*/ 209 w 311"/>
                <a:gd name="T41" fmla="*/ 0 h 487"/>
                <a:gd name="T42" fmla="*/ 255 w 311"/>
                <a:gd name="T43" fmla="*/ 17 h 487"/>
                <a:gd name="T44" fmla="*/ 272 w 311"/>
                <a:gd name="T45" fmla="*/ 51 h 487"/>
                <a:gd name="T46" fmla="*/ 311 w 311"/>
                <a:gd name="T47" fmla="*/ 68 h 487"/>
                <a:gd name="T48" fmla="*/ 311 w 311"/>
                <a:gd name="T49" fmla="*/ 79 h 487"/>
                <a:gd name="T50" fmla="*/ 311 w 311"/>
                <a:gd name="T51" fmla="*/ 90 h 487"/>
                <a:gd name="T52" fmla="*/ 306 w 311"/>
                <a:gd name="T53" fmla="*/ 96 h 487"/>
                <a:gd name="T54" fmla="*/ 311 w 311"/>
                <a:gd name="T55" fmla="*/ 107 h 487"/>
                <a:gd name="T56" fmla="*/ 306 w 311"/>
                <a:gd name="T57" fmla="*/ 113 h 487"/>
                <a:gd name="T58" fmla="*/ 306 w 311"/>
                <a:gd name="T59" fmla="*/ 124 h 487"/>
                <a:gd name="T60" fmla="*/ 311 w 311"/>
                <a:gd name="T61" fmla="*/ 130 h 487"/>
                <a:gd name="T62" fmla="*/ 300 w 311"/>
                <a:gd name="T63" fmla="*/ 136 h 487"/>
                <a:gd name="T64" fmla="*/ 300 w 311"/>
                <a:gd name="T65" fmla="*/ 147 h 487"/>
                <a:gd name="T66" fmla="*/ 294 w 311"/>
                <a:gd name="T67" fmla="*/ 158 h 487"/>
                <a:gd name="T68" fmla="*/ 289 w 311"/>
                <a:gd name="T69" fmla="*/ 153 h 487"/>
                <a:gd name="T70" fmla="*/ 289 w 311"/>
                <a:gd name="T71" fmla="*/ 164 h 487"/>
                <a:gd name="T72" fmla="*/ 294 w 311"/>
                <a:gd name="T73" fmla="*/ 164 h 487"/>
                <a:gd name="T74" fmla="*/ 294 w 311"/>
                <a:gd name="T75" fmla="*/ 175 h 487"/>
                <a:gd name="T76" fmla="*/ 294 w 311"/>
                <a:gd name="T77" fmla="*/ 187 h 487"/>
                <a:gd name="T78" fmla="*/ 289 w 311"/>
                <a:gd name="T79" fmla="*/ 187 h 487"/>
                <a:gd name="T80" fmla="*/ 277 w 311"/>
                <a:gd name="T81" fmla="*/ 193 h 487"/>
                <a:gd name="T82" fmla="*/ 277 w 311"/>
                <a:gd name="T83" fmla="*/ 204 h 487"/>
                <a:gd name="T84" fmla="*/ 266 w 311"/>
                <a:gd name="T85" fmla="*/ 204 h 487"/>
                <a:gd name="T86" fmla="*/ 260 w 311"/>
                <a:gd name="T87" fmla="*/ 210 h 487"/>
                <a:gd name="T88" fmla="*/ 260 w 311"/>
                <a:gd name="T89" fmla="*/ 198 h 487"/>
                <a:gd name="T90" fmla="*/ 255 w 311"/>
                <a:gd name="T91" fmla="*/ 193 h 487"/>
                <a:gd name="T92" fmla="*/ 249 w 311"/>
                <a:gd name="T93" fmla="*/ 198 h 487"/>
                <a:gd name="T94" fmla="*/ 238 w 311"/>
                <a:gd name="T95" fmla="*/ 198 h 487"/>
                <a:gd name="T96" fmla="*/ 238 w 311"/>
                <a:gd name="T97" fmla="*/ 198 h 487"/>
                <a:gd name="T98" fmla="*/ 238 w 311"/>
                <a:gd name="T99" fmla="*/ 210 h 487"/>
                <a:gd name="T100" fmla="*/ 238 w 311"/>
                <a:gd name="T101" fmla="*/ 210 h 487"/>
                <a:gd name="T102" fmla="*/ 238 w 311"/>
                <a:gd name="T103" fmla="*/ 221 h 487"/>
                <a:gd name="T104" fmla="*/ 238 w 311"/>
                <a:gd name="T105" fmla="*/ 232 h 487"/>
                <a:gd name="T106" fmla="*/ 238 w 311"/>
                <a:gd name="T107" fmla="*/ 244 h 487"/>
                <a:gd name="T108" fmla="*/ 238 w 311"/>
                <a:gd name="T109" fmla="*/ 244 h 487"/>
                <a:gd name="T110" fmla="*/ 238 w 311"/>
                <a:gd name="T111" fmla="*/ 244 h 487"/>
                <a:gd name="T112" fmla="*/ 232 w 311"/>
                <a:gd name="T113" fmla="*/ 249 h 487"/>
                <a:gd name="T114" fmla="*/ 232 w 311"/>
                <a:gd name="T115" fmla="*/ 261 h 487"/>
                <a:gd name="T116" fmla="*/ 221 w 311"/>
                <a:gd name="T117" fmla="*/ 306 h 487"/>
                <a:gd name="T118" fmla="*/ 187 w 311"/>
                <a:gd name="T119" fmla="*/ 414 h 487"/>
                <a:gd name="T120" fmla="*/ 62 w 311"/>
                <a:gd name="T121" fmla="*/ 45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 h="487">
                  <a:moveTo>
                    <a:pt x="51" y="453"/>
                  </a:moveTo>
                  <a:lnTo>
                    <a:pt x="51" y="448"/>
                  </a:lnTo>
                  <a:lnTo>
                    <a:pt x="45" y="442"/>
                  </a:lnTo>
                  <a:lnTo>
                    <a:pt x="39" y="442"/>
                  </a:lnTo>
                  <a:lnTo>
                    <a:pt x="45" y="431"/>
                  </a:lnTo>
                  <a:lnTo>
                    <a:pt x="45" y="425"/>
                  </a:lnTo>
                  <a:lnTo>
                    <a:pt x="45" y="414"/>
                  </a:lnTo>
                  <a:lnTo>
                    <a:pt x="39" y="408"/>
                  </a:lnTo>
                  <a:lnTo>
                    <a:pt x="28" y="402"/>
                  </a:lnTo>
                  <a:lnTo>
                    <a:pt x="22" y="385"/>
                  </a:lnTo>
                  <a:lnTo>
                    <a:pt x="5" y="363"/>
                  </a:lnTo>
                  <a:lnTo>
                    <a:pt x="0" y="346"/>
                  </a:lnTo>
                  <a:lnTo>
                    <a:pt x="5" y="340"/>
                  </a:lnTo>
                  <a:lnTo>
                    <a:pt x="11" y="334"/>
                  </a:lnTo>
                  <a:lnTo>
                    <a:pt x="11" y="306"/>
                  </a:lnTo>
                  <a:lnTo>
                    <a:pt x="11" y="300"/>
                  </a:lnTo>
                  <a:lnTo>
                    <a:pt x="11" y="289"/>
                  </a:lnTo>
                  <a:lnTo>
                    <a:pt x="22" y="266"/>
                  </a:lnTo>
                  <a:lnTo>
                    <a:pt x="28" y="261"/>
                  </a:lnTo>
                  <a:lnTo>
                    <a:pt x="39" y="244"/>
                  </a:lnTo>
                  <a:lnTo>
                    <a:pt x="51" y="232"/>
                  </a:lnTo>
                  <a:lnTo>
                    <a:pt x="79" y="204"/>
                  </a:lnTo>
                  <a:lnTo>
                    <a:pt x="96" y="187"/>
                  </a:lnTo>
                  <a:lnTo>
                    <a:pt x="107" y="175"/>
                  </a:lnTo>
                  <a:lnTo>
                    <a:pt x="119" y="164"/>
                  </a:lnTo>
                  <a:lnTo>
                    <a:pt x="119" y="158"/>
                  </a:lnTo>
                  <a:lnTo>
                    <a:pt x="124" y="147"/>
                  </a:lnTo>
                  <a:lnTo>
                    <a:pt x="136" y="136"/>
                  </a:lnTo>
                  <a:lnTo>
                    <a:pt x="136" y="130"/>
                  </a:lnTo>
                  <a:lnTo>
                    <a:pt x="136" y="119"/>
                  </a:lnTo>
                  <a:lnTo>
                    <a:pt x="130" y="119"/>
                  </a:lnTo>
                  <a:lnTo>
                    <a:pt x="130" y="113"/>
                  </a:lnTo>
                  <a:lnTo>
                    <a:pt x="136" y="90"/>
                  </a:lnTo>
                  <a:lnTo>
                    <a:pt x="141" y="90"/>
                  </a:lnTo>
                  <a:lnTo>
                    <a:pt x="153" y="79"/>
                  </a:lnTo>
                  <a:lnTo>
                    <a:pt x="164" y="51"/>
                  </a:lnTo>
                  <a:lnTo>
                    <a:pt x="181" y="17"/>
                  </a:lnTo>
                  <a:lnTo>
                    <a:pt x="187" y="11"/>
                  </a:lnTo>
                  <a:lnTo>
                    <a:pt x="192" y="0"/>
                  </a:lnTo>
                  <a:lnTo>
                    <a:pt x="198" y="0"/>
                  </a:lnTo>
                  <a:lnTo>
                    <a:pt x="204" y="0"/>
                  </a:lnTo>
                  <a:lnTo>
                    <a:pt x="209" y="0"/>
                  </a:lnTo>
                  <a:lnTo>
                    <a:pt x="232" y="11"/>
                  </a:lnTo>
                  <a:lnTo>
                    <a:pt x="255" y="17"/>
                  </a:lnTo>
                  <a:lnTo>
                    <a:pt x="249" y="45"/>
                  </a:lnTo>
                  <a:lnTo>
                    <a:pt x="272" y="51"/>
                  </a:lnTo>
                  <a:lnTo>
                    <a:pt x="311" y="62"/>
                  </a:lnTo>
                  <a:lnTo>
                    <a:pt x="311" y="68"/>
                  </a:lnTo>
                  <a:lnTo>
                    <a:pt x="311" y="73"/>
                  </a:lnTo>
                  <a:lnTo>
                    <a:pt x="311" y="79"/>
                  </a:lnTo>
                  <a:lnTo>
                    <a:pt x="311" y="85"/>
                  </a:lnTo>
                  <a:lnTo>
                    <a:pt x="311" y="90"/>
                  </a:lnTo>
                  <a:lnTo>
                    <a:pt x="311" y="96"/>
                  </a:lnTo>
                  <a:lnTo>
                    <a:pt x="306" y="96"/>
                  </a:lnTo>
                  <a:lnTo>
                    <a:pt x="311" y="102"/>
                  </a:lnTo>
                  <a:lnTo>
                    <a:pt x="311" y="107"/>
                  </a:lnTo>
                  <a:lnTo>
                    <a:pt x="306" y="107"/>
                  </a:lnTo>
                  <a:lnTo>
                    <a:pt x="306" y="113"/>
                  </a:lnTo>
                  <a:lnTo>
                    <a:pt x="306" y="119"/>
                  </a:lnTo>
                  <a:lnTo>
                    <a:pt x="306" y="124"/>
                  </a:lnTo>
                  <a:lnTo>
                    <a:pt x="311" y="124"/>
                  </a:lnTo>
                  <a:lnTo>
                    <a:pt x="311" y="130"/>
                  </a:lnTo>
                  <a:lnTo>
                    <a:pt x="306" y="136"/>
                  </a:lnTo>
                  <a:lnTo>
                    <a:pt x="300" y="136"/>
                  </a:lnTo>
                  <a:lnTo>
                    <a:pt x="300" y="141"/>
                  </a:lnTo>
                  <a:lnTo>
                    <a:pt x="300" y="147"/>
                  </a:lnTo>
                  <a:lnTo>
                    <a:pt x="294" y="153"/>
                  </a:lnTo>
                  <a:lnTo>
                    <a:pt x="294" y="158"/>
                  </a:lnTo>
                  <a:lnTo>
                    <a:pt x="289" y="158"/>
                  </a:lnTo>
                  <a:lnTo>
                    <a:pt x="289" y="153"/>
                  </a:lnTo>
                  <a:lnTo>
                    <a:pt x="289" y="158"/>
                  </a:lnTo>
                  <a:lnTo>
                    <a:pt x="289" y="164"/>
                  </a:lnTo>
                  <a:lnTo>
                    <a:pt x="289" y="170"/>
                  </a:lnTo>
                  <a:lnTo>
                    <a:pt x="294" y="164"/>
                  </a:lnTo>
                  <a:lnTo>
                    <a:pt x="294" y="170"/>
                  </a:lnTo>
                  <a:lnTo>
                    <a:pt x="294" y="175"/>
                  </a:lnTo>
                  <a:lnTo>
                    <a:pt x="294" y="181"/>
                  </a:lnTo>
                  <a:lnTo>
                    <a:pt x="294" y="187"/>
                  </a:lnTo>
                  <a:lnTo>
                    <a:pt x="289" y="181"/>
                  </a:lnTo>
                  <a:lnTo>
                    <a:pt x="289" y="187"/>
                  </a:lnTo>
                  <a:lnTo>
                    <a:pt x="283" y="193"/>
                  </a:lnTo>
                  <a:lnTo>
                    <a:pt x="277" y="193"/>
                  </a:lnTo>
                  <a:lnTo>
                    <a:pt x="277" y="198"/>
                  </a:lnTo>
                  <a:lnTo>
                    <a:pt x="277" y="204"/>
                  </a:lnTo>
                  <a:lnTo>
                    <a:pt x="272" y="204"/>
                  </a:lnTo>
                  <a:lnTo>
                    <a:pt x="266" y="204"/>
                  </a:lnTo>
                  <a:lnTo>
                    <a:pt x="266" y="210"/>
                  </a:lnTo>
                  <a:lnTo>
                    <a:pt x="260" y="210"/>
                  </a:lnTo>
                  <a:lnTo>
                    <a:pt x="260" y="204"/>
                  </a:lnTo>
                  <a:lnTo>
                    <a:pt x="260" y="198"/>
                  </a:lnTo>
                  <a:lnTo>
                    <a:pt x="255" y="198"/>
                  </a:lnTo>
                  <a:lnTo>
                    <a:pt x="255" y="193"/>
                  </a:lnTo>
                  <a:lnTo>
                    <a:pt x="249" y="193"/>
                  </a:lnTo>
                  <a:lnTo>
                    <a:pt x="249" y="198"/>
                  </a:lnTo>
                  <a:lnTo>
                    <a:pt x="243" y="198"/>
                  </a:lnTo>
                  <a:lnTo>
                    <a:pt x="238" y="198"/>
                  </a:lnTo>
                  <a:lnTo>
                    <a:pt x="238" y="193"/>
                  </a:lnTo>
                  <a:lnTo>
                    <a:pt x="238" y="198"/>
                  </a:lnTo>
                  <a:lnTo>
                    <a:pt x="238" y="204"/>
                  </a:lnTo>
                  <a:lnTo>
                    <a:pt x="238" y="210"/>
                  </a:lnTo>
                  <a:lnTo>
                    <a:pt x="232" y="210"/>
                  </a:lnTo>
                  <a:lnTo>
                    <a:pt x="238" y="210"/>
                  </a:lnTo>
                  <a:lnTo>
                    <a:pt x="238" y="215"/>
                  </a:lnTo>
                  <a:lnTo>
                    <a:pt x="238" y="221"/>
                  </a:lnTo>
                  <a:lnTo>
                    <a:pt x="238" y="227"/>
                  </a:lnTo>
                  <a:lnTo>
                    <a:pt x="238" y="232"/>
                  </a:lnTo>
                  <a:lnTo>
                    <a:pt x="238" y="238"/>
                  </a:lnTo>
                  <a:lnTo>
                    <a:pt x="238" y="244"/>
                  </a:lnTo>
                  <a:lnTo>
                    <a:pt x="238" y="238"/>
                  </a:lnTo>
                  <a:lnTo>
                    <a:pt x="238" y="244"/>
                  </a:lnTo>
                  <a:lnTo>
                    <a:pt x="232" y="244"/>
                  </a:lnTo>
                  <a:lnTo>
                    <a:pt x="238" y="244"/>
                  </a:lnTo>
                  <a:lnTo>
                    <a:pt x="238" y="249"/>
                  </a:lnTo>
                  <a:lnTo>
                    <a:pt x="232" y="249"/>
                  </a:lnTo>
                  <a:lnTo>
                    <a:pt x="232" y="255"/>
                  </a:lnTo>
                  <a:lnTo>
                    <a:pt x="232" y="261"/>
                  </a:lnTo>
                  <a:lnTo>
                    <a:pt x="232" y="266"/>
                  </a:lnTo>
                  <a:lnTo>
                    <a:pt x="221" y="306"/>
                  </a:lnTo>
                  <a:lnTo>
                    <a:pt x="209" y="334"/>
                  </a:lnTo>
                  <a:lnTo>
                    <a:pt x="187" y="414"/>
                  </a:lnTo>
                  <a:lnTo>
                    <a:pt x="158" y="487"/>
                  </a:lnTo>
                  <a:lnTo>
                    <a:pt x="62" y="453"/>
                  </a:lnTo>
                  <a:lnTo>
                    <a:pt x="51" y="45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8" name="Freeform 11">
              <a:extLst>
                <a:ext uri="{FF2B5EF4-FFF2-40B4-BE49-F238E27FC236}">
                  <a16:creationId xmlns:a16="http://schemas.microsoft.com/office/drawing/2014/main" id="{B27D5F73-BE84-4B0D-B60F-87ACDB3461E8}"/>
                </a:ext>
              </a:extLst>
            </p:cNvPr>
            <p:cNvSpPr>
              <a:spLocks/>
            </p:cNvSpPr>
            <p:nvPr/>
          </p:nvSpPr>
          <p:spPr bwMode="gray">
            <a:xfrm rot="20555047">
              <a:off x="801329" y="3270101"/>
              <a:ext cx="223391" cy="421492"/>
            </a:xfrm>
            <a:custGeom>
              <a:avLst/>
              <a:gdLst>
                <a:gd name="T0" fmla="*/ 102 w 159"/>
                <a:gd name="T1" fmla="*/ 74 h 300"/>
                <a:gd name="T2" fmla="*/ 102 w 159"/>
                <a:gd name="T3" fmla="*/ 85 h 300"/>
                <a:gd name="T4" fmla="*/ 97 w 159"/>
                <a:gd name="T5" fmla="*/ 96 h 300"/>
                <a:gd name="T6" fmla="*/ 102 w 159"/>
                <a:gd name="T7" fmla="*/ 113 h 300"/>
                <a:gd name="T8" fmla="*/ 108 w 159"/>
                <a:gd name="T9" fmla="*/ 125 h 300"/>
                <a:gd name="T10" fmla="*/ 119 w 159"/>
                <a:gd name="T11" fmla="*/ 130 h 300"/>
                <a:gd name="T12" fmla="*/ 131 w 159"/>
                <a:gd name="T13" fmla="*/ 136 h 300"/>
                <a:gd name="T14" fmla="*/ 142 w 159"/>
                <a:gd name="T15" fmla="*/ 142 h 300"/>
                <a:gd name="T16" fmla="*/ 148 w 159"/>
                <a:gd name="T17" fmla="*/ 153 h 300"/>
                <a:gd name="T18" fmla="*/ 148 w 159"/>
                <a:gd name="T19" fmla="*/ 159 h 300"/>
                <a:gd name="T20" fmla="*/ 142 w 159"/>
                <a:gd name="T21" fmla="*/ 170 h 300"/>
                <a:gd name="T22" fmla="*/ 142 w 159"/>
                <a:gd name="T23" fmla="*/ 187 h 300"/>
                <a:gd name="T24" fmla="*/ 136 w 159"/>
                <a:gd name="T25" fmla="*/ 187 h 300"/>
                <a:gd name="T26" fmla="*/ 142 w 159"/>
                <a:gd name="T27" fmla="*/ 198 h 300"/>
                <a:gd name="T28" fmla="*/ 153 w 159"/>
                <a:gd name="T29" fmla="*/ 215 h 300"/>
                <a:gd name="T30" fmla="*/ 148 w 159"/>
                <a:gd name="T31" fmla="*/ 227 h 300"/>
                <a:gd name="T32" fmla="*/ 159 w 159"/>
                <a:gd name="T33" fmla="*/ 244 h 300"/>
                <a:gd name="T34" fmla="*/ 142 w 159"/>
                <a:gd name="T35" fmla="*/ 244 h 300"/>
                <a:gd name="T36" fmla="*/ 142 w 159"/>
                <a:gd name="T37" fmla="*/ 249 h 300"/>
                <a:gd name="T38" fmla="*/ 142 w 159"/>
                <a:gd name="T39" fmla="*/ 266 h 300"/>
                <a:gd name="T40" fmla="*/ 136 w 159"/>
                <a:gd name="T41" fmla="*/ 278 h 300"/>
                <a:gd name="T42" fmla="*/ 125 w 159"/>
                <a:gd name="T43" fmla="*/ 283 h 300"/>
                <a:gd name="T44" fmla="*/ 68 w 159"/>
                <a:gd name="T45" fmla="*/ 295 h 300"/>
                <a:gd name="T46" fmla="*/ 63 w 159"/>
                <a:gd name="T47" fmla="*/ 283 h 300"/>
                <a:gd name="T48" fmla="*/ 57 w 159"/>
                <a:gd name="T49" fmla="*/ 272 h 300"/>
                <a:gd name="T50" fmla="*/ 51 w 159"/>
                <a:gd name="T51" fmla="*/ 261 h 300"/>
                <a:gd name="T52" fmla="*/ 51 w 159"/>
                <a:gd name="T53" fmla="*/ 244 h 300"/>
                <a:gd name="T54" fmla="*/ 40 w 159"/>
                <a:gd name="T55" fmla="*/ 238 h 300"/>
                <a:gd name="T56" fmla="*/ 34 w 159"/>
                <a:gd name="T57" fmla="*/ 227 h 300"/>
                <a:gd name="T58" fmla="*/ 29 w 159"/>
                <a:gd name="T59" fmla="*/ 215 h 300"/>
                <a:gd name="T60" fmla="*/ 17 w 159"/>
                <a:gd name="T61" fmla="*/ 204 h 300"/>
                <a:gd name="T62" fmla="*/ 17 w 159"/>
                <a:gd name="T63" fmla="*/ 193 h 300"/>
                <a:gd name="T64" fmla="*/ 17 w 159"/>
                <a:gd name="T65" fmla="*/ 176 h 300"/>
                <a:gd name="T66" fmla="*/ 12 w 159"/>
                <a:gd name="T67" fmla="*/ 170 h 300"/>
                <a:gd name="T68" fmla="*/ 0 w 159"/>
                <a:gd name="T69" fmla="*/ 164 h 300"/>
                <a:gd name="T70" fmla="*/ 0 w 159"/>
                <a:gd name="T71" fmla="*/ 147 h 300"/>
                <a:gd name="T72" fmla="*/ 6 w 159"/>
                <a:gd name="T73" fmla="*/ 130 h 300"/>
                <a:gd name="T74" fmla="*/ 12 w 159"/>
                <a:gd name="T75" fmla="*/ 113 h 300"/>
                <a:gd name="T76" fmla="*/ 23 w 159"/>
                <a:gd name="T77" fmla="*/ 108 h 300"/>
                <a:gd name="T78" fmla="*/ 29 w 159"/>
                <a:gd name="T79" fmla="*/ 108 h 300"/>
                <a:gd name="T80" fmla="*/ 29 w 159"/>
                <a:gd name="T81" fmla="*/ 102 h 300"/>
                <a:gd name="T82" fmla="*/ 40 w 159"/>
                <a:gd name="T83" fmla="*/ 102 h 300"/>
                <a:gd name="T84" fmla="*/ 40 w 159"/>
                <a:gd name="T85" fmla="*/ 85 h 300"/>
                <a:gd name="T86" fmla="*/ 40 w 159"/>
                <a:gd name="T87" fmla="*/ 68 h 300"/>
                <a:gd name="T88" fmla="*/ 34 w 159"/>
                <a:gd name="T89" fmla="*/ 51 h 300"/>
                <a:gd name="T90" fmla="*/ 40 w 159"/>
                <a:gd name="T91" fmla="*/ 34 h 300"/>
                <a:gd name="T92" fmla="*/ 51 w 159"/>
                <a:gd name="T93" fmla="*/ 11 h 300"/>
                <a:gd name="T94" fmla="*/ 80 w 159"/>
                <a:gd name="T95" fmla="*/ 17 h 300"/>
                <a:gd name="T96" fmla="*/ 97 w 159"/>
                <a:gd name="T97" fmla="*/ 6 h 300"/>
                <a:gd name="T98" fmla="*/ 114 w 159"/>
                <a:gd name="T99" fmla="*/ 6 h 300"/>
                <a:gd name="T100" fmla="*/ 131 w 159"/>
                <a:gd name="T101" fmla="*/ 11 h 300"/>
                <a:gd name="T102" fmla="*/ 119 w 159"/>
                <a:gd name="T103" fmla="*/ 45 h 300"/>
                <a:gd name="T104" fmla="*/ 114 w 159"/>
                <a:gd name="T105" fmla="*/ 6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9" h="300">
                  <a:moveTo>
                    <a:pt x="108" y="74"/>
                  </a:moveTo>
                  <a:lnTo>
                    <a:pt x="102" y="68"/>
                  </a:lnTo>
                  <a:lnTo>
                    <a:pt x="102" y="74"/>
                  </a:lnTo>
                  <a:lnTo>
                    <a:pt x="108" y="74"/>
                  </a:lnTo>
                  <a:lnTo>
                    <a:pt x="108" y="79"/>
                  </a:lnTo>
                  <a:lnTo>
                    <a:pt x="102" y="85"/>
                  </a:lnTo>
                  <a:lnTo>
                    <a:pt x="97" y="85"/>
                  </a:lnTo>
                  <a:lnTo>
                    <a:pt x="97" y="91"/>
                  </a:lnTo>
                  <a:lnTo>
                    <a:pt x="97" y="96"/>
                  </a:lnTo>
                  <a:lnTo>
                    <a:pt x="97" y="102"/>
                  </a:lnTo>
                  <a:lnTo>
                    <a:pt x="102" y="108"/>
                  </a:lnTo>
                  <a:lnTo>
                    <a:pt x="102" y="113"/>
                  </a:lnTo>
                  <a:lnTo>
                    <a:pt x="108" y="113"/>
                  </a:lnTo>
                  <a:lnTo>
                    <a:pt x="108" y="119"/>
                  </a:lnTo>
                  <a:lnTo>
                    <a:pt x="108" y="125"/>
                  </a:lnTo>
                  <a:lnTo>
                    <a:pt x="114" y="125"/>
                  </a:lnTo>
                  <a:lnTo>
                    <a:pt x="114" y="130"/>
                  </a:lnTo>
                  <a:lnTo>
                    <a:pt x="119" y="130"/>
                  </a:lnTo>
                  <a:lnTo>
                    <a:pt x="125" y="130"/>
                  </a:lnTo>
                  <a:lnTo>
                    <a:pt x="125" y="136"/>
                  </a:lnTo>
                  <a:lnTo>
                    <a:pt x="131" y="136"/>
                  </a:lnTo>
                  <a:lnTo>
                    <a:pt x="131" y="142"/>
                  </a:lnTo>
                  <a:lnTo>
                    <a:pt x="136" y="142"/>
                  </a:lnTo>
                  <a:lnTo>
                    <a:pt x="142" y="142"/>
                  </a:lnTo>
                  <a:lnTo>
                    <a:pt x="148" y="142"/>
                  </a:lnTo>
                  <a:lnTo>
                    <a:pt x="148" y="147"/>
                  </a:lnTo>
                  <a:lnTo>
                    <a:pt x="148" y="153"/>
                  </a:lnTo>
                  <a:lnTo>
                    <a:pt x="153" y="153"/>
                  </a:lnTo>
                  <a:lnTo>
                    <a:pt x="153" y="159"/>
                  </a:lnTo>
                  <a:lnTo>
                    <a:pt x="148" y="159"/>
                  </a:lnTo>
                  <a:lnTo>
                    <a:pt x="148" y="164"/>
                  </a:lnTo>
                  <a:lnTo>
                    <a:pt x="142" y="164"/>
                  </a:lnTo>
                  <a:lnTo>
                    <a:pt x="142" y="170"/>
                  </a:lnTo>
                  <a:lnTo>
                    <a:pt x="142" y="176"/>
                  </a:lnTo>
                  <a:lnTo>
                    <a:pt x="142" y="181"/>
                  </a:lnTo>
                  <a:lnTo>
                    <a:pt x="142" y="187"/>
                  </a:lnTo>
                  <a:lnTo>
                    <a:pt x="136" y="187"/>
                  </a:lnTo>
                  <a:lnTo>
                    <a:pt x="142" y="187"/>
                  </a:lnTo>
                  <a:lnTo>
                    <a:pt x="136" y="187"/>
                  </a:lnTo>
                  <a:lnTo>
                    <a:pt x="136" y="193"/>
                  </a:lnTo>
                  <a:lnTo>
                    <a:pt x="142" y="193"/>
                  </a:lnTo>
                  <a:lnTo>
                    <a:pt x="142" y="198"/>
                  </a:lnTo>
                  <a:lnTo>
                    <a:pt x="148" y="204"/>
                  </a:lnTo>
                  <a:lnTo>
                    <a:pt x="153" y="210"/>
                  </a:lnTo>
                  <a:lnTo>
                    <a:pt x="153" y="215"/>
                  </a:lnTo>
                  <a:lnTo>
                    <a:pt x="148" y="215"/>
                  </a:lnTo>
                  <a:lnTo>
                    <a:pt x="148" y="221"/>
                  </a:lnTo>
                  <a:lnTo>
                    <a:pt x="148" y="227"/>
                  </a:lnTo>
                  <a:lnTo>
                    <a:pt x="153" y="238"/>
                  </a:lnTo>
                  <a:lnTo>
                    <a:pt x="159" y="238"/>
                  </a:lnTo>
                  <a:lnTo>
                    <a:pt x="159" y="244"/>
                  </a:lnTo>
                  <a:lnTo>
                    <a:pt x="148" y="238"/>
                  </a:lnTo>
                  <a:lnTo>
                    <a:pt x="142" y="238"/>
                  </a:lnTo>
                  <a:lnTo>
                    <a:pt x="142" y="244"/>
                  </a:lnTo>
                  <a:lnTo>
                    <a:pt x="136" y="244"/>
                  </a:lnTo>
                  <a:lnTo>
                    <a:pt x="142" y="244"/>
                  </a:lnTo>
                  <a:lnTo>
                    <a:pt x="142" y="249"/>
                  </a:lnTo>
                  <a:lnTo>
                    <a:pt x="142" y="255"/>
                  </a:lnTo>
                  <a:lnTo>
                    <a:pt x="136" y="261"/>
                  </a:lnTo>
                  <a:lnTo>
                    <a:pt x="142" y="266"/>
                  </a:lnTo>
                  <a:lnTo>
                    <a:pt x="142" y="272"/>
                  </a:lnTo>
                  <a:lnTo>
                    <a:pt x="142" y="278"/>
                  </a:lnTo>
                  <a:lnTo>
                    <a:pt x="136" y="278"/>
                  </a:lnTo>
                  <a:lnTo>
                    <a:pt x="131" y="278"/>
                  </a:lnTo>
                  <a:lnTo>
                    <a:pt x="131" y="283"/>
                  </a:lnTo>
                  <a:lnTo>
                    <a:pt x="125" y="283"/>
                  </a:lnTo>
                  <a:lnTo>
                    <a:pt x="108" y="300"/>
                  </a:lnTo>
                  <a:lnTo>
                    <a:pt x="68" y="300"/>
                  </a:lnTo>
                  <a:lnTo>
                    <a:pt x="68" y="295"/>
                  </a:lnTo>
                  <a:lnTo>
                    <a:pt x="68" y="289"/>
                  </a:lnTo>
                  <a:lnTo>
                    <a:pt x="63" y="289"/>
                  </a:lnTo>
                  <a:lnTo>
                    <a:pt x="63" y="283"/>
                  </a:lnTo>
                  <a:lnTo>
                    <a:pt x="57" y="283"/>
                  </a:lnTo>
                  <a:lnTo>
                    <a:pt x="57" y="278"/>
                  </a:lnTo>
                  <a:lnTo>
                    <a:pt x="57" y="272"/>
                  </a:lnTo>
                  <a:lnTo>
                    <a:pt x="57" y="266"/>
                  </a:lnTo>
                  <a:lnTo>
                    <a:pt x="57" y="261"/>
                  </a:lnTo>
                  <a:lnTo>
                    <a:pt x="51" y="261"/>
                  </a:lnTo>
                  <a:lnTo>
                    <a:pt x="51" y="255"/>
                  </a:lnTo>
                  <a:lnTo>
                    <a:pt x="51" y="249"/>
                  </a:lnTo>
                  <a:lnTo>
                    <a:pt x="51" y="244"/>
                  </a:lnTo>
                  <a:lnTo>
                    <a:pt x="46" y="244"/>
                  </a:lnTo>
                  <a:lnTo>
                    <a:pt x="46" y="238"/>
                  </a:lnTo>
                  <a:lnTo>
                    <a:pt x="40" y="238"/>
                  </a:lnTo>
                  <a:lnTo>
                    <a:pt x="40" y="232"/>
                  </a:lnTo>
                  <a:lnTo>
                    <a:pt x="40" y="227"/>
                  </a:lnTo>
                  <a:lnTo>
                    <a:pt x="34" y="227"/>
                  </a:lnTo>
                  <a:lnTo>
                    <a:pt x="34" y="221"/>
                  </a:lnTo>
                  <a:lnTo>
                    <a:pt x="29" y="221"/>
                  </a:lnTo>
                  <a:lnTo>
                    <a:pt x="29" y="215"/>
                  </a:lnTo>
                  <a:lnTo>
                    <a:pt x="23" y="210"/>
                  </a:lnTo>
                  <a:lnTo>
                    <a:pt x="17" y="210"/>
                  </a:lnTo>
                  <a:lnTo>
                    <a:pt x="17" y="204"/>
                  </a:lnTo>
                  <a:lnTo>
                    <a:pt x="17" y="198"/>
                  </a:lnTo>
                  <a:lnTo>
                    <a:pt x="12" y="198"/>
                  </a:lnTo>
                  <a:lnTo>
                    <a:pt x="17" y="193"/>
                  </a:lnTo>
                  <a:lnTo>
                    <a:pt x="12" y="193"/>
                  </a:lnTo>
                  <a:lnTo>
                    <a:pt x="17" y="181"/>
                  </a:lnTo>
                  <a:lnTo>
                    <a:pt x="17" y="176"/>
                  </a:lnTo>
                  <a:lnTo>
                    <a:pt x="12" y="176"/>
                  </a:lnTo>
                  <a:lnTo>
                    <a:pt x="6" y="176"/>
                  </a:lnTo>
                  <a:lnTo>
                    <a:pt x="12" y="170"/>
                  </a:lnTo>
                  <a:lnTo>
                    <a:pt x="6" y="170"/>
                  </a:lnTo>
                  <a:lnTo>
                    <a:pt x="6" y="164"/>
                  </a:lnTo>
                  <a:lnTo>
                    <a:pt x="0" y="164"/>
                  </a:lnTo>
                  <a:lnTo>
                    <a:pt x="6" y="153"/>
                  </a:lnTo>
                  <a:lnTo>
                    <a:pt x="6" y="147"/>
                  </a:lnTo>
                  <a:lnTo>
                    <a:pt x="0" y="147"/>
                  </a:lnTo>
                  <a:lnTo>
                    <a:pt x="0" y="142"/>
                  </a:lnTo>
                  <a:lnTo>
                    <a:pt x="0" y="136"/>
                  </a:lnTo>
                  <a:lnTo>
                    <a:pt x="6" y="130"/>
                  </a:lnTo>
                  <a:lnTo>
                    <a:pt x="6" y="125"/>
                  </a:lnTo>
                  <a:lnTo>
                    <a:pt x="12" y="125"/>
                  </a:lnTo>
                  <a:lnTo>
                    <a:pt x="12" y="113"/>
                  </a:lnTo>
                  <a:lnTo>
                    <a:pt x="17" y="113"/>
                  </a:lnTo>
                  <a:lnTo>
                    <a:pt x="23" y="113"/>
                  </a:lnTo>
                  <a:lnTo>
                    <a:pt x="23" y="108"/>
                  </a:lnTo>
                  <a:lnTo>
                    <a:pt x="23" y="113"/>
                  </a:lnTo>
                  <a:lnTo>
                    <a:pt x="23" y="108"/>
                  </a:lnTo>
                  <a:lnTo>
                    <a:pt x="29" y="108"/>
                  </a:lnTo>
                  <a:lnTo>
                    <a:pt x="29" y="102"/>
                  </a:lnTo>
                  <a:lnTo>
                    <a:pt x="29" y="108"/>
                  </a:lnTo>
                  <a:lnTo>
                    <a:pt x="29" y="102"/>
                  </a:lnTo>
                  <a:lnTo>
                    <a:pt x="34" y="102"/>
                  </a:lnTo>
                  <a:lnTo>
                    <a:pt x="34" y="96"/>
                  </a:lnTo>
                  <a:lnTo>
                    <a:pt x="40" y="102"/>
                  </a:lnTo>
                  <a:lnTo>
                    <a:pt x="40" y="96"/>
                  </a:lnTo>
                  <a:lnTo>
                    <a:pt x="40" y="91"/>
                  </a:lnTo>
                  <a:lnTo>
                    <a:pt x="40" y="85"/>
                  </a:lnTo>
                  <a:lnTo>
                    <a:pt x="34" y="85"/>
                  </a:lnTo>
                  <a:lnTo>
                    <a:pt x="40" y="74"/>
                  </a:lnTo>
                  <a:lnTo>
                    <a:pt x="40" y="68"/>
                  </a:lnTo>
                  <a:lnTo>
                    <a:pt x="40" y="57"/>
                  </a:lnTo>
                  <a:lnTo>
                    <a:pt x="40" y="51"/>
                  </a:lnTo>
                  <a:lnTo>
                    <a:pt x="34" y="51"/>
                  </a:lnTo>
                  <a:lnTo>
                    <a:pt x="40" y="40"/>
                  </a:lnTo>
                  <a:lnTo>
                    <a:pt x="34" y="40"/>
                  </a:lnTo>
                  <a:lnTo>
                    <a:pt x="40" y="34"/>
                  </a:lnTo>
                  <a:lnTo>
                    <a:pt x="40" y="28"/>
                  </a:lnTo>
                  <a:lnTo>
                    <a:pt x="46" y="11"/>
                  </a:lnTo>
                  <a:lnTo>
                    <a:pt x="51" y="11"/>
                  </a:lnTo>
                  <a:lnTo>
                    <a:pt x="57" y="11"/>
                  </a:lnTo>
                  <a:lnTo>
                    <a:pt x="63" y="11"/>
                  </a:lnTo>
                  <a:lnTo>
                    <a:pt x="80" y="17"/>
                  </a:lnTo>
                  <a:lnTo>
                    <a:pt x="80" y="11"/>
                  </a:lnTo>
                  <a:lnTo>
                    <a:pt x="91" y="17"/>
                  </a:lnTo>
                  <a:lnTo>
                    <a:pt x="97" y="6"/>
                  </a:lnTo>
                  <a:lnTo>
                    <a:pt x="97" y="0"/>
                  </a:lnTo>
                  <a:lnTo>
                    <a:pt x="108" y="6"/>
                  </a:lnTo>
                  <a:lnTo>
                    <a:pt x="114" y="6"/>
                  </a:lnTo>
                  <a:lnTo>
                    <a:pt x="119" y="11"/>
                  </a:lnTo>
                  <a:lnTo>
                    <a:pt x="125" y="11"/>
                  </a:lnTo>
                  <a:lnTo>
                    <a:pt x="131" y="11"/>
                  </a:lnTo>
                  <a:lnTo>
                    <a:pt x="125" y="34"/>
                  </a:lnTo>
                  <a:lnTo>
                    <a:pt x="125" y="40"/>
                  </a:lnTo>
                  <a:lnTo>
                    <a:pt x="119" y="45"/>
                  </a:lnTo>
                  <a:lnTo>
                    <a:pt x="119" y="51"/>
                  </a:lnTo>
                  <a:lnTo>
                    <a:pt x="114" y="57"/>
                  </a:lnTo>
                  <a:lnTo>
                    <a:pt x="114" y="62"/>
                  </a:lnTo>
                  <a:lnTo>
                    <a:pt x="108" y="74"/>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9" name="Freeform 12">
              <a:extLst>
                <a:ext uri="{FF2B5EF4-FFF2-40B4-BE49-F238E27FC236}">
                  <a16:creationId xmlns:a16="http://schemas.microsoft.com/office/drawing/2014/main" id="{6D8122C9-4D93-4FB1-BB28-7737E84BBDE1}"/>
                </a:ext>
              </a:extLst>
            </p:cNvPr>
            <p:cNvSpPr>
              <a:spLocks/>
            </p:cNvSpPr>
            <p:nvPr/>
          </p:nvSpPr>
          <p:spPr bwMode="gray">
            <a:xfrm rot="20555047">
              <a:off x="1395969" y="2469793"/>
              <a:ext cx="518435" cy="764306"/>
            </a:xfrm>
            <a:custGeom>
              <a:avLst/>
              <a:gdLst>
                <a:gd name="T0" fmla="*/ 369 w 369"/>
                <a:gd name="T1" fmla="*/ 96 h 544"/>
                <a:gd name="T2" fmla="*/ 363 w 369"/>
                <a:gd name="T3" fmla="*/ 113 h 544"/>
                <a:gd name="T4" fmla="*/ 352 w 369"/>
                <a:gd name="T5" fmla="*/ 153 h 544"/>
                <a:gd name="T6" fmla="*/ 346 w 369"/>
                <a:gd name="T7" fmla="*/ 187 h 544"/>
                <a:gd name="T8" fmla="*/ 340 w 369"/>
                <a:gd name="T9" fmla="*/ 204 h 544"/>
                <a:gd name="T10" fmla="*/ 335 w 369"/>
                <a:gd name="T11" fmla="*/ 215 h 544"/>
                <a:gd name="T12" fmla="*/ 329 w 369"/>
                <a:gd name="T13" fmla="*/ 238 h 544"/>
                <a:gd name="T14" fmla="*/ 323 w 369"/>
                <a:gd name="T15" fmla="*/ 266 h 544"/>
                <a:gd name="T16" fmla="*/ 318 w 369"/>
                <a:gd name="T17" fmla="*/ 289 h 544"/>
                <a:gd name="T18" fmla="*/ 306 w 369"/>
                <a:gd name="T19" fmla="*/ 317 h 544"/>
                <a:gd name="T20" fmla="*/ 301 w 369"/>
                <a:gd name="T21" fmla="*/ 329 h 544"/>
                <a:gd name="T22" fmla="*/ 301 w 369"/>
                <a:gd name="T23" fmla="*/ 346 h 544"/>
                <a:gd name="T24" fmla="*/ 295 w 369"/>
                <a:gd name="T25" fmla="*/ 368 h 544"/>
                <a:gd name="T26" fmla="*/ 289 w 369"/>
                <a:gd name="T27" fmla="*/ 385 h 544"/>
                <a:gd name="T28" fmla="*/ 284 w 369"/>
                <a:gd name="T29" fmla="*/ 402 h 544"/>
                <a:gd name="T30" fmla="*/ 278 w 369"/>
                <a:gd name="T31" fmla="*/ 419 h 544"/>
                <a:gd name="T32" fmla="*/ 272 w 369"/>
                <a:gd name="T33" fmla="*/ 431 h 544"/>
                <a:gd name="T34" fmla="*/ 272 w 369"/>
                <a:gd name="T35" fmla="*/ 448 h 544"/>
                <a:gd name="T36" fmla="*/ 267 w 369"/>
                <a:gd name="T37" fmla="*/ 465 h 544"/>
                <a:gd name="T38" fmla="*/ 261 w 369"/>
                <a:gd name="T39" fmla="*/ 482 h 544"/>
                <a:gd name="T40" fmla="*/ 255 w 369"/>
                <a:gd name="T41" fmla="*/ 493 h 544"/>
                <a:gd name="T42" fmla="*/ 250 w 369"/>
                <a:gd name="T43" fmla="*/ 516 h 544"/>
                <a:gd name="T44" fmla="*/ 244 w 369"/>
                <a:gd name="T45" fmla="*/ 533 h 544"/>
                <a:gd name="T46" fmla="*/ 238 w 369"/>
                <a:gd name="T47" fmla="*/ 544 h 544"/>
                <a:gd name="T48" fmla="*/ 210 w 369"/>
                <a:gd name="T49" fmla="*/ 527 h 544"/>
                <a:gd name="T50" fmla="*/ 221 w 369"/>
                <a:gd name="T51" fmla="*/ 521 h 544"/>
                <a:gd name="T52" fmla="*/ 233 w 369"/>
                <a:gd name="T53" fmla="*/ 482 h 544"/>
                <a:gd name="T54" fmla="*/ 238 w 369"/>
                <a:gd name="T55" fmla="*/ 465 h 544"/>
                <a:gd name="T56" fmla="*/ 227 w 369"/>
                <a:gd name="T57" fmla="*/ 453 h 544"/>
                <a:gd name="T58" fmla="*/ 227 w 369"/>
                <a:gd name="T59" fmla="*/ 436 h 544"/>
                <a:gd name="T60" fmla="*/ 221 w 369"/>
                <a:gd name="T61" fmla="*/ 425 h 544"/>
                <a:gd name="T62" fmla="*/ 221 w 369"/>
                <a:gd name="T63" fmla="*/ 402 h 544"/>
                <a:gd name="T64" fmla="*/ 193 w 369"/>
                <a:gd name="T65" fmla="*/ 391 h 544"/>
                <a:gd name="T66" fmla="*/ 187 w 369"/>
                <a:gd name="T67" fmla="*/ 380 h 544"/>
                <a:gd name="T68" fmla="*/ 182 w 369"/>
                <a:gd name="T69" fmla="*/ 368 h 544"/>
                <a:gd name="T70" fmla="*/ 170 w 369"/>
                <a:gd name="T71" fmla="*/ 351 h 544"/>
                <a:gd name="T72" fmla="*/ 165 w 369"/>
                <a:gd name="T73" fmla="*/ 340 h 544"/>
                <a:gd name="T74" fmla="*/ 165 w 369"/>
                <a:gd name="T75" fmla="*/ 334 h 544"/>
                <a:gd name="T76" fmla="*/ 148 w 369"/>
                <a:gd name="T77" fmla="*/ 323 h 544"/>
                <a:gd name="T78" fmla="*/ 125 w 369"/>
                <a:gd name="T79" fmla="*/ 312 h 544"/>
                <a:gd name="T80" fmla="*/ 114 w 369"/>
                <a:gd name="T81" fmla="*/ 306 h 544"/>
                <a:gd name="T82" fmla="*/ 108 w 369"/>
                <a:gd name="T83" fmla="*/ 317 h 544"/>
                <a:gd name="T84" fmla="*/ 97 w 369"/>
                <a:gd name="T85" fmla="*/ 323 h 544"/>
                <a:gd name="T86" fmla="*/ 85 w 369"/>
                <a:gd name="T87" fmla="*/ 334 h 544"/>
                <a:gd name="T88" fmla="*/ 74 w 369"/>
                <a:gd name="T89" fmla="*/ 329 h 544"/>
                <a:gd name="T90" fmla="*/ 57 w 369"/>
                <a:gd name="T91" fmla="*/ 323 h 544"/>
                <a:gd name="T92" fmla="*/ 46 w 369"/>
                <a:gd name="T93" fmla="*/ 312 h 544"/>
                <a:gd name="T94" fmla="*/ 63 w 369"/>
                <a:gd name="T95" fmla="*/ 249 h 544"/>
                <a:gd name="T96" fmla="*/ 17 w 369"/>
                <a:gd name="T97" fmla="*/ 187 h 544"/>
                <a:gd name="T98" fmla="*/ 46 w 369"/>
                <a:gd name="T99" fmla="*/ 85 h 544"/>
                <a:gd name="T100" fmla="*/ 221 w 369"/>
                <a:gd name="T101" fmla="*/ 45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544">
                  <a:moveTo>
                    <a:pt x="369" y="85"/>
                  </a:moveTo>
                  <a:lnTo>
                    <a:pt x="369" y="91"/>
                  </a:lnTo>
                  <a:lnTo>
                    <a:pt x="369" y="96"/>
                  </a:lnTo>
                  <a:lnTo>
                    <a:pt x="369" y="102"/>
                  </a:lnTo>
                  <a:lnTo>
                    <a:pt x="363" y="108"/>
                  </a:lnTo>
                  <a:lnTo>
                    <a:pt x="363" y="113"/>
                  </a:lnTo>
                  <a:lnTo>
                    <a:pt x="357" y="136"/>
                  </a:lnTo>
                  <a:lnTo>
                    <a:pt x="357" y="142"/>
                  </a:lnTo>
                  <a:lnTo>
                    <a:pt x="352" y="153"/>
                  </a:lnTo>
                  <a:lnTo>
                    <a:pt x="346" y="170"/>
                  </a:lnTo>
                  <a:lnTo>
                    <a:pt x="346" y="181"/>
                  </a:lnTo>
                  <a:lnTo>
                    <a:pt x="346" y="187"/>
                  </a:lnTo>
                  <a:lnTo>
                    <a:pt x="340" y="187"/>
                  </a:lnTo>
                  <a:lnTo>
                    <a:pt x="340" y="193"/>
                  </a:lnTo>
                  <a:lnTo>
                    <a:pt x="340" y="204"/>
                  </a:lnTo>
                  <a:lnTo>
                    <a:pt x="335" y="204"/>
                  </a:lnTo>
                  <a:lnTo>
                    <a:pt x="335" y="210"/>
                  </a:lnTo>
                  <a:lnTo>
                    <a:pt x="335" y="215"/>
                  </a:lnTo>
                  <a:lnTo>
                    <a:pt x="335" y="221"/>
                  </a:lnTo>
                  <a:lnTo>
                    <a:pt x="329" y="232"/>
                  </a:lnTo>
                  <a:lnTo>
                    <a:pt x="329" y="238"/>
                  </a:lnTo>
                  <a:lnTo>
                    <a:pt x="329" y="244"/>
                  </a:lnTo>
                  <a:lnTo>
                    <a:pt x="323" y="261"/>
                  </a:lnTo>
                  <a:lnTo>
                    <a:pt x="323" y="266"/>
                  </a:lnTo>
                  <a:lnTo>
                    <a:pt x="318" y="272"/>
                  </a:lnTo>
                  <a:lnTo>
                    <a:pt x="318" y="283"/>
                  </a:lnTo>
                  <a:lnTo>
                    <a:pt x="318" y="289"/>
                  </a:lnTo>
                  <a:lnTo>
                    <a:pt x="312" y="289"/>
                  </a:lnTo>
                  <a:lnTo>
                    <a:pt x="312" y="300"/>
                  </a:lnTo>
                  <a:lnTo>
                    <a:pt x="306" y="317"/>
                  </a:lnTo>
                  <a:lnTo>
                    <a:pt x="306" y="323"/>
                  </a:lnTo>
                  <a:lnTo>
                    <a:pt x="306" y="329"/>
                  </a:lnTo>
                  <a:lnTo>
                    <a:pt x="301" y="329"/>
                  </a:lnTo>
                  <a:lnTo>
                    <a:pt x="301" y="334"/>
                  </a:lnTo>
                  <a:lnTo>
                    <a:pt x="301" y="340"/>
                  </a:lnTo>
                  <a:lnTo>
                    <a:pt x="301" y="346"/>
                  </a:lnTo>
                  <a:lnTo>
                    <a:pt x="295" y="351"/>
                  </a:lnTo>
                  <a:lnTo>
                    <a:pt x="295" y="357"/>
                  </a:lnTo>
                  <a:lnTo>
                    <a:pt x="295" y="368"/>
                  </a:lnTo>
                  <a:lnTo>
                    <a:pt x="289" y="374"/>
                  </a:lnTo>
                  <a:lnTo>
                    <a:pt x="289" y="380"/>
                  </a:lnTo>
                  <a:lnTo>
                    <a:pt x="289" y="385"/>
                  </a:lnTo>
                  <a:lnTo>
                    <a:pt x="284" y="391"/>
                  </a:lnTo>
                  <a:lnTo>
                    <a:pt x="284" y="397"/>
                  </a:lnTo>
                  <a:lnTo>
                    <a:pt x="284" y="402"/>
                  </a:lnTo>
                  <a:lnTo>
                    <a:pt x="284" y="408"/>
                  </a:lnTo>
                  <a:lnTo>
                    <a:pt x="278" y="414"/>
                  </a:lnTo>
                  <a:lnTo>
                    <a:pt x="278" y="419"/>
                  </a:lnTo>
                  <a:lnTo>
                    <a:pt x="278" y="425"/>
                  </a:lnTo>
                  <a:lnTo>
                    <a:pt x="278" y="431"/>
                  </a:lnTo>
                  <a:lnTo>
                    <a:pt x="272" y="431"/>
                  </a:lnTo>
                  <a:lnTo>
                    <a:pt x="272" y="436"/>
                  </a:lnTo>
                  <a:lnTo>
                    <a:pt x="272" y="442"/>
                  </a:lnTo>
                  <a:lnTo>
                    <a:pt x="272" y="448"/>
                  </a:lnTo>
                  <a:lnTo>
                    <a:pt x="267" y="453"/>
                  </a:lnTo>
                  <a:lnTo>
                    <a:pt x="267" y="459"/>
                  </a:lnTo>
                  <a:lnTo>
                    <a:pt x="267" y="465"/>
                  </a:lnTo>
                  <a:lnTo>
                    <a:pt x="267" y="470"/>
                  </a:lnTo>
                  <a:lnTo>
                    <a:pt x="261" y="476"/>
                  </a:lnTo>
                  <a:lnTo>
                    <a:pt x="261" y="482"/>
                  </a:lnTo>
                  <a:lnTo>
                    <a:pt x="261" y="487"/>
                  </a:lnTo>
                  <a:lnTo>
                    <a:pt x="255" y="487"/>
                  </a:lnTo>
                  <a:lnTo>
                    <a:pt x="255" y="493"/>
                  </a:lnTo>
                  <a:lnTo>
                    <a:pt x="255" y="499"/>
                  </a:lnTo>
                  <a:lnTo>
                    <a:pt x="250" y="510"/>
                  </a:lnTo>
                  <a:lnTo>
                    <a:pt x="250" y="516"/>
                  </a:lnTo>
                  <a:lnTo>
                    <a:pt x="250" y="521"/>
                  </a:lnTo>
                  <a:lnTo>
                    <a:pt x="250" y="527"/>
                  </a:lnTo>
                  <a:lnTo>
                    <a:pt x="244" y="533"/>
                  </a:lnTo>
                  <a:lnTo>
                    <a:pt x="244" y="538"/>
                  </a:lnTo>
                  <a:lnTo>
                    <a:pt x="238" y="538"/>
                  </a:lnTo>
                  <a:lnTo>
                    <a:pt x="238" y="544"/>
                  </a:lnTo>
                  <a:lnTo>
                    <a:pt x="216" y="538"/>
                  </a:lnTo>
                  <a:lnTo>
                    <a:pt x="210" y="533"/>
                  </a:lnTo>
                  <a:lnTo>
                    <a:pt x="210" y="527"/>
                  </a:lnTo>
                  <a:lnTo>
                    <a:pt x="216" y="527"/>
                  </a:lnTo>
                  <a:lnTo>
                    <a:pt x="216" y="521"/>
                  </a:lnTo>
                  <a:lnTo>
                    <a:pt x="221" y="521"/>
                  </a:lnTo>
                  <a:lnTo>
                    <a:pt x="221" y="516"/>
                  </a:lnTo>
                  <a:lnTo>
                    <a:pt x="227" y="510"/>
                  </a:lnTo>
                  <a:lnTo>
                    <a:pt x="233" y="482"/>
                  </a:lnTo>
                  <a:lnTo>
                    <a:pt x="238" y="476"/>
                  </a:lnTo>
                  <a:lnTo>
                    <a:pt x="233" y="476"/>
                  </a:lnTo>
                  <a:lnTo>
                    <a:pt x="238" y="465"/>
                  </a:lnTo>
                  <a:lnTo>
                    <a:pt x="233" y="465"/>
                  </a:lnTo>
                  <a:lnTo>
                    <a:pt x="233" y="459"/>
                  </a:lnTo>
                  <a:lnTo>
                    <a:pt x="227" y="453"/>
                  </a:lnTo>
                  <a:lnTo>
                    <a:pt x="227" y="448"/>
                  </a:lnTo>
                  <a:lnTo>
                    <a:pt x="227" y="442"/>
                  </a:lnTo>
                  <a:lnTo>
                    <a:pt x="227" y="436"/>
                  </a:lnTo>
                  <a:lnTo>
                    <a:pt x="221" y="436"/>
                  </a:lnTo>
                  <a:lnTo>
                    <a:pt x="227" y="425"/>
                  </a:lnTo>
                  <a:lnTo>
                    <a:pt x="221" y="425"/>
                  </a:lnTo>
                  <a:lnTo>
                    <a:pt x="227" y="414"/>
                  </a:lnTo>
                  <a:lnTo>
                    <a:pt x="216" y="414"/>
                  </a:lnTo>
                  <a:lnTo>
                    <a:pt x="221" y="402"/>
                  </a:lnTo>
                  <a:lnTo>
                    <a:pt x="216" y="402"/>
                  </a:lnTo>
                  <a:lnTo>
                    <a:pt x="199" y="397"/>
                  </a:lnTo>
                  <a:lnTo>
                    <a:pt x="193" y="391"/>
                  </a:lnTo>
                  <a:lnTo>
                    <a:pt x="193" y="385"/>
                  </a:lnTo>
                  <a:lnTo>
                    <a:pt x="187" y="385"/>
                  </a:lnTo>
                  <a:lnTo>
                    <a:pt x="187" y="380"/>
                  </a:lnTo>
                  <a:lnTo>
                    <a:pt x="187" y="374"/>
                  </a:lnTo>
                  <a:lnTo>
                    <a:pt x="182" y="374"/>
                  </a:lnTo>
                  <a:lnTo>
                    <a:pt x="182" y="368"/>
                  </a:lnTo>
                  <a:lnTo>
                    <a:pt x="182" y="363"/>
                  </a:lnTo>
                  <a:lnTo>
                    <a:pt x="176" y="357"/>
                  </a:lnTo>
                  <a:lnTo>
                    <a:pt x="170" y="351"/>
                  </a:lnTo>
                  <a:lnTo>
                    <a:pt x="176" y="351"/>
                  </a:lnTo>
                  <a:lnTo>
                    <a:pt x="170" y="346"/>
                  </a:lnTo>
                  <a:lnTo>
                    <a:pt x="165" y="340"/>
                  </a:lnTo>
                  <a:lnTo>
                    <a:pt x="170" y="340"/>
                  </a:lnTo>
                  <a:lnTo>
                    <a:pt x="165" y="340"/>
                  </a:lnTo>
                  <a:lnTo>
                    <a:pt x="165" y="334"/>
                  </a:lnTo>
                  <a:lnTo>
                    <a:pt x="159" y="334"/>
                  </a:lnTo>
                  <a:lnTo>
                    <a:pt x="159" y="329"/>
                  </a:lnTo>
                  <a:lnTo>
                    <a:pt x="148" y="323"/>
                  </a:lnTo>
                  <a:lnTo>
                    <a:pt x="148" y="317"/>
                  </a:lnTo>
                  <a:lnTo>
                    <a:pt x="142" y="317"/>
                  </a:lnTo>
                  <a:lnTo>
                    <a:pt x="125" y="312"/>
                  </a:lnTo>
                  <a:lnTo>
                    <a:pt x="119" y="306"/>
                  </a:lnTo>
                  <a:lnTo>
                    <a:pt x="119" y="312"/>
                  </a:lnTo>
                  <a:lnTo>
                    <a:pt x="114" y="306"/>
                  </a:lnTo>
                  <a:lnTo>
                    <a:pt x="114" y="312"/>
                  </a:lnTo>
                  <a:lnTo>
                    <a:pt x="108" y="312"/>
                  </a:lnTo>
                  <a:lnTo>
                    <a:pt x="108" y="317"/>
                  </a:lnTo>
                  <a:lnTo>
                    <a:pt x="102" y="317"/>
                  </a:lnTo>
                  <a:lnTo>
                    <a:pt x="97" y="317"/>
                  </a:lnTo>
                  <a:lnTo>
                    <a:pt x="97" y="323"/>
                  </a:lnTo>
                  <a:lnTo>
                    <a:pt x="91" y="323"/>
                  </a:lnTo>
                  <a:lnTo>
                    <a:pt x="85" y="323"/>
                  </a:lnTo>
                  <a:lnTo>
                    <a:pt x="85" y="334"/>
                  </a:lnTo>
                  <a:lnTo>
                    <a:pt x="80" y="334"/>
                  </a:lnTo>
                  <a:lnTo>
                    <a:pt x="68" y="334"/>
                  </a:lnTo>
                  <a:lnTo>
                    <a:pt x="74" y="329"/>
                  </a:lnTo>
                  <a:lnTo>
                    <a:pt x="68" y="329"/>
                  </a:lnTo>
                  <a:lnTo>
                    <a:pt x="68" y="323"/>
                  </a:lnTo>
                  <a:lnTo>
                    <a:pt x="57" y="323"/>
                  </a:lnTo>
                  <a:lnTo>
                    <a:pt x="57" y="317"/>
                  </a:lnTo>
                  <a:lnTo>
                    <a:pt x="51" y="317"/>
                  </a:lnTo>
                  <a:lnTo>
                    <a:pt x="46" y="312"/>
                  </a:lnTo>
                  <a:lnTo>
                    <a:pt x="51" y="306"/>
                  </a:lnTo>
                  <a:lnTo>
                    <a:pt x="46" y="306"/>
                  </a:lnTo>
                  <a:lnTo>
                    <a:pt x="63" y="249"/>
                  </a:lnTo>
                  <a:lnTo>
                    <a:pt x="0" y="232"/>
                  </a:lnTo>
                  <a:lnTo>
                    <a:pt x="6" y="215"/>
                  </a:lnTo>
                  <a:lnTo>
                    <a:pt x="17" y="187"/>
                  </a:lnTo>
                  <a:lnTo>
                    <a:pt x="23" y="164"/>
                  </a:lnTo>
                  <a:lnTo>
                    <a:pt x="46" y="91"/>
                  </a:lnTo>
                  <a:lnTo>
                    <a:pt x="46" y="85"/>
                  </a:lnTo>
                  <a:lnTo>
                    <a:pt x="46" y="79"/>
                  </a:lnTo>
                  <a:lnTo>
                    <a:pt x="68" y="0"/>
                  </a:lnTo>
                  <a:lnTo>
                    <a:pt x="221" y="45"/>
                  </a:lnTo>
                  <a:lnTo>
                    <a:pt x="369" y="85"/>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0" name="Freeform 13">
              <a:extLst>
                <a:ext uri="{FF2B5EF4-FFF2-40B4-BE49-F238E27FC236}">
                  <a16:creationId xmlns:a16="http://schemas.microsoft.com/office/drawing/2014/main" id="{4A79A7D4-1E73-4E47-B400-10CE78611CF5}"/>
                </a:ext>
              </a:extLst>
            </p:cNvPr>
            <p:cNvSpPr>
              <a:spLocks/>
            </p:cNvSpPr>
            <p:nvPr/>
          </p:nvSpPr>
          <p:spPr bwMode="gray">
            <a:xfrm rot="20555047">
              <a:off x="518838" y="3025640"/>
              <a:ext cx="406037" cy="620998"/>
            </a:xfrm>
            <a:custGeom>
              <a:avLst/>
              <a:gdLst>
                <a:gd name="T0" fmla="*/ 255 w 289"/>
                <a:gd name="T1" fmla="*/ 227 h 442"/>
                <a:gd name="T2" fmla="*/ 227 w 289"/>
                <a:gd name="T3" fmla="*/ 221 h 442"/>
                <a:gd name="T4" fmla="*/ 210 w 289"/>
                <a:gd name="T5" fmla="*/ 221 h 442"/>
                <a:gd name="T6" fmla="*/ 198 w 289"/>
                <a:gd name="T7" fmla="*/ 250 h 442"/>
                <a:gd name="T8" fmla="*/ 204 w 289"/>
                <a:gd name="T9" fmla="*/ 261 h 442"/>
                <a:gd name="T10" fmla="*/ 204 w 289"/>
                <a:gd name="T11" fmla="*/ 284 h 442"/>
                <a:gd name="T12" fmla="*/ 204 w 289"/>
                <a:gd name="T13" fmla="*/ 301 h 442"/>
                <a:gd name="T14" fmla="*/ 198 w 289"/>
                <a:gd name="T15" fmla="*/ 306 h 442"/>
                <a:gd name="T16" fmla="*/ 193 w 289"/>
                <a:gd name="T17" fmla="*/ 318 h 442"/>
                <a:gd name="T18" fmla="*/ 187 w 289"/>
                <a:gd name="T19" fmla="*/ 318 h 442"/>
                <a:gd name="T20" fmla="*/ 187 w 289"/>
                <a:gd name="T21" fmla="*/ 323 h 442"/>
                <a:gd name="T22" fmla="*/ 176 w 289"/>
                <a:gd name="T23" fmla="*/ 335 h 442"/>
                <a:gd name="T24" fmla="*/ 164 w 289"/>
                <a:gd name="T25" fmla="*/ 346 h 442"/>
                <a:gd name="T26" fmla="*/ 170 w 289"/>
                <a:gd name="T27" fmla="*/ 357 h 442"/>
                <a:gd name="T28" fmla="*/ 170 w 289"/>
                <a:gd name="T29" fmla="*/ 374 h 442"/>
                <a:gd name="T30" fmla="*/ 170 w 289"/>
                <a:gd name="T31" fmla="*/ 386 h 442"/>
                <a:gd name="T32" fmla="*/ 181 w 289"/>
                <a:gd name="T33" fmla="*/ 391 h 442"/>
                <a:gd name="T34" fmla="*/ 176 w 289"/>
                <a:gd name="T35" fmla="*/ 408 h 442"/>
                <a:gd name="T36" fmla="*/ 181 w 289"/>
                <a:gd name="T37" fmla="*/ 420 h 442"/>
                <a:gd name="T38" fmla="*/ 193 w 289"/>
                <a:gd name="T39" fmla="*/ 431 h 442"/>
                <a:gd name="T40" fmla="*/ 204 w 289"/>
                <a:gd name="T41" fmla="*/ 437 h 442"/>
                <a:gd name="T42" fmla="*/ 164 w 289"/>
                <a:gd name="T43" fmla="*/ 431 h 442"/>
                <a:gd name="T44" fmla="*/ 142 w 289"/>
                <a:gd name="T45" fmla="*/ 425 h 442"/>
                <a:gd name="T46" fmla="*/ 108 w 289"/>
                <a:gd name="T47" fmla="*/ 425 h 442"/>
                <a:gd name="T48" fmla="*/ 74 w 289"/>
                <a:gd name="T49" fmla="*/ 414 h 442"/>
                <a:gd name="T50" fmla="*/ 40 w 289"/>
                <a:gd name="T51" fmla="*/ 414 h 442"/>
                <a:gd name="T52" fmla="*/ 40 w 289"/>
                <a:gd name="T53" fmla="*/ 420 h 442"/>
                <a:gd name="T54" fmla="*/ 23 w 289"/>
                <a:gd name="T55" fmla="*/ 403 h 442"/>
                <a:gd name="T56" fmla="*/ 11 w 289"/>
                <a:gd name="T57" fmla="*/ 374 h 442"/>
                <a:gd name="T58" fmla="*/ 0 w 289"/>
                <a:gd name="T59" fmla="*/ 352 h 442"/>
                <a:gd name="T60" fmla="*/ 6 w 289"/>
                <a:gd name="T61" fmla="*/ 340 h 442"/>
                <a:gd name="T62" fmla="*/ 23 w 289"/>
                <a:gd name="T63" fmla="*/ 318 h 442"/>
                <a:gd name="T64" fmla="*/ 23 w 289"/>
                <a:gd name="T65" fmla="*/ 284 h 442"/>
                <a:gd name="T66" fmla="*/ 17 w 289"/>
                <a:gd name="T67" fmla="*/ 244 h 442"/>
                <a:gd name="T68" fmla="*/ 28 w 289"/>
                <a:gd name="T69" fmla="*/ 199 h 442"/>
                <a:gd name="T70" fmla="*/ 40 w 289"/>
                <a:gd name="T71" fmla="*/ 176 h 442"/>
                <a:gd name="T72" fmla="*/ 57 w 289"/>
                <a:gd name="T73" fmla="*/ 153 h 442"/>
                <a:gd name="T74" fmla="*/ 62 w 289"/>
                <a:gd name="T75" fmla="*/ 114 h 442"/>
                <a:gd name="T76" fmla="*/ 57 w 289"/>
                <a:gd name="T77" fmla="*/ 91 h 442"/>
                <a:gd name="T78" fmla="*/ 62 w 289"/>
                <a:gd name="T79" fmla="*/ 63 h 442"/>
                <a:gd name="T80" fmla="*/ 51 w 289"/>
                <a:gd name="T81" fmla="*/ 34 h 442"/>
                <a:gd name="T82" fmla="*/ 40 w 289"/>
                <a:gd name="T83" fmla="*/ 0 h 442"/>
                <a:gd name="T84" fmla="*/ 147 w 289"/>
                <a:gd name="T85" fmla="*/ 40 h 442"/>
                <a:gd name="T86" fmla="*/ 289 w 289"/>
                <a:gd name="T87" fmla="*/ 91 h 442"/>
                <a:gd name="T88" fmla="*/ 289 w 289"/>
                <a:gd name="T89" fmla="*/ 102 h 442"/>
                <a:gd name="T90" fmla="*/ 278 w 289"/>
                <a:gd name="T91" fmla="*/ 108 h 442"/>
                <a:gd name="T92" fmla="*/ 266 w 289"/>
                <a:gd name="T93" fmla="*/ 125 h 442"/>
                <a:gd name="T94" fmla="*/ 266 w 289"/>
                <a:gd name="T95" fmla="*/ 136 h 442"/>
                <a:gd name="T96" fmla="*/ 272 w 289"/>
                <a:gd name="T97" fmla="*/ 159 h 442"/>
                <a:gd name="T98" fmla="*/ 261 w 289"/>
                <a:gd name="T99" fmla="*/ 19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9" h="442">
                  <a:moveTo>
                    <a:pt x="261" y="210"/>
                  </a:moveTo>
                  <a:lnTo>
                    <a:pt x="261" y="216"/>
                  </a:lnTo>
                  <a:lnTo>
                    <a:pt x="255" y="227"/>
                  </a:lnTo>
                  <a:lnTo>
                    <a:pt x="244" y="221"/>
                  </a:lnTo>
                  <a:lnTo>
                    <a:pt x="244" y="227"/>
                  </a:lnTo>
                  <a:lnTo>
                    <a:pt x="227" y="221"/>
                  </a:lnTo>
                  <a:lnTo>
                    <a:pt x="221" y="221"/>
                  </a:lnTo>
                  <a:lnTo>
                    <a:pt x="215" y="221"/>
                  </a:lnTo>
                  <a:lnTo>
                    <a:pt x="210" y="221"/>
                  </a:lnTo>
                  <a:lnTo>
                    <a:pt x="204" y="238"/>
                  </a:lnTo>
                  <a:lnTo>
                    <a:pt x="204" y="244"/>
                  </a:lnTo>
                  <a:lnTo>
                    <a:pt x="198" y="250"/>
                  </a:lnTo>
                  <a:lnTo>
                    <a:pt x="204" y="250"/>
                  </a:lnTo>
                  <a:lnTo>
                    <a:pt x="198" y="261"/>
                  </a:lnTo>
                  <a:lnTo>
                    <a:pt x="204" y="261"/>
                  </a:lnTo>
                  <a:lnTo>
                    <a:pt x="204" y="267"/>
                  </a:lnTo>
                  <a:lnTo>
                    <a:pt x="204" y="278"/>
                  </a:lnTo>
                  <a:lnTo>
                    <a:pt x="204" y="284"/>
                  </a:lnTo>
                  <a:lnTo>
                    <a:pt x="198" y="295"/>
                  </a:lnTo>
                  <a:lnTo>
                    <a:pt x="204" y="295"/>
                  </a:lnTo>
                  <a:lnTo>
                    <a:pt x="204" y="301"/>
                  </a:lnTo>
                  <a:lnTo>
                    <a:pt x="204" y="306"/>
                  </a:lnTo>
                  <a:lnTo>
                    <a:pt x="204" y="312"/>
                  </a:lnTo>
                  <a:lnTo>
                    <a:pt x="198" y="306"/>
                  </a:lnTo>
                  <a:lnTo>
                    <a:pt x="198" y="312"/>
                  </a:lnTo>
                  <a:lnTo>
                    <a:pt x="193" y="312"/>
                  </a:lnTo>
                  <a:lnTo>
                    <a:pt x="193" y="318"/>
                  </a:lnTo>
                  <a:lnTo>
                    <a:pt x="193" y="312"/>
                  </a:lnTo>
                  <a:lnTo>
                    <a:pt x="193" y="318"/>
                  </a:lnTo>
                  <a:lnTo>
                    <a:pt x="187" y="318"/>
                  </a:lnTo>
                  <a:lnTo>
                    <a:pt x="187" y="323"/>
                  </a:lnTo>
                  <a:lnTo>
                    <a:pt x="187" y="318"/>
                  </a:lnTo>
                  <a:lnTo>
                    <a:pt x="187" y="323"/>
                  </a:lnTo>
                  <a:lnTo>
                    <a:pt x="181" y="323"/>
                  </a:lnTo>
                  <a:lnTo>
                    <a:pt x="176" y="323"/>
                  </a:lnTo>
                  <a:lnTo>
                    <a:pt x="176" y="335"/>
                  </a:lnTo>
                  <a:lnTo>
                    <a:pt x="170" y="335"/>
                  </a:lnTo>
                  <a:lnTo>
                    <a:pt x="170" y="340"/>
                  </a:lnTo>
                  <a:lnTo>
                    <a:pt x="164" y="346"/>
                  </a:lnTo>
                  <a:lnTo>
                    <a:pt x="164" y="352"/>
                  </a:lnTo>
                  <a:lnTo>
                    <a:pt x="164" y="357"/>
                  </a:lnTo>
                  <a:lnTo>
                    <a:pt x="170" y="357"/>
                  </a:lnTo>
                  <a:lnTo>
                    <a:pt x="170" y="363"/>
                  </a:lnTo>
                  <a:lnTo>
                    <a:pt x="164" y="374"/>
                  </a:lnTo>
                  <a:lnTo>
                    <a:pt x="170" y="374"/>
                  </a:lnTo>
                  <a:lnTo>
                    <a:pt x="170" y="380"/>
                  </a:lnTo>
                  <a:lnTo>
                    <a:pt x="176" y="380"/>
                  </a:lnTo>
                  <a:lnTo>
                    <a:pt x="170" y="386"/>
                  </a:lnTo>
                  <a:lnTo>
                    <a:pt x="176" y="386"/>
                  </a:lnTo>
                  <a:lnTo>
                    <a:pt x="181" y="386"/>
                  </a:lnTo>
                  <a:lnTo>
                    <a:pt x="181" y="391"/>
                  </a:lnTo>
                  <a:lnTo>
                    <a:pt x="176" y="403"/>
                  </a:lnTo>
                  <a:lnTo>
                    <a:pt x="181" y="403"/>
                  </a:lnTo>
                  <a:lnTo>
                    <a:pt x="176" y="408"/>
                  </a:lnTo>
                  <a:lnTo>
                    <a:pt x="181" y="408"/>
                  </a:lnTo>
                  <a:lnTo>
                    <a:pt x="181" y="414"/>
                  </a:lnTo>
                  <a:lnTo>
                    <a:pt x="181" y="420"/>
                  </a:lnTo>
                  <a:lnTo>
                    <a:pt x="187" y="420"/>
                  </a:lnTo>
                  <a:lnTo>
                    <a:pt x="193" y="425"/>
                  </a:lnTo>
                  <a:lnTo>
                    <a:pt x="193" y="431"/>
                  </a:lnTo>
                  <a:lnTo>
                    <a:pt x="198" y="431"/>
                  </a:lnTo>
                  <a:lnTo>
                    <a:pt x="198" y="437"/>
                  </a:lnTo>
                  <a:lnTo>
                    <a:pt x="204" y="437"/>
                  </a:lnTo>
                  <a:lnTo>
                    <a:pt x="204" y="442"/>
                  </a:lnTo>
                  <a:lnTo>
                    <a:pt x="176" y="431"/>
                  </a:lnTo>
                  <a:lnTo>
                    <a:pt x="164" y="431"/>
                  </a:lnTo>
                  <a:lnTo>
                    <a:pt x="159" y="425"/>
                  </a:lnTo>
                  <a:lnTo>
                    <a:pt x="147" y="425"/>
                  </a:lnTo>
                  <a:lnTo>
                    <a:pt x="142" y="425"/>
                  </a:lnTo>
                  <a:lnTo>
                    <a:pt x="130" y="425"/>
                  </a:lnTo>
                  <a:lnTo>
                    <a:pt x="130" y="431"/>
                  </a:lnTo>
                  <a:lnTo>
                    <a:pt x="108" y="425"/>
                  </a:lnTo>
                  <a:lnTo>
                    <a:pt x="96" y="425"/>
                  </a:lnTo>
                  <a:lnTo>
                    <a:pt x="91" y="420"/>
                  </a:lnTo>
                  <a:lnTo>
                    <a:pt x="74" y="414"/>
                  </a:lnTo>
                  <a:lnTo>
                    <a:pt x="74" y="425"/>
                  </a:lnTo>
                  <a:lnTo>
                    <a:pt x="57" y="420"/>
                  </a:lnTo>
                  <a:lnTo>
                    <a:pt x="40" y="414"/>
                  </a:lnTo>
                  <a:lnTo>
                    <a:pt x="40" y="420"/>
                  </a:lnTo>
                  <a:lnTo>
                    <a:pt x="40" y="414"/>
                  </a:lnTo>
                  <a:lnTo>
                    <a:pt x="40" y="420"/>
                  </a:lnTo>
                  <a:lnTo>
                    <a:pt x="34" y="420"/>
                  </a:lnTo>
                  <a:lnTo>
                    <a:pt x="34" y="414"/>
                  </a:lnTo>
                  <a:lnTo>
                    <a:pt x="23" y="403"/>
                  </a:lnTo>
                  <a:lnTo>
                    <a:pt x="23" y="397"/>
                  </a:lnTo>
                  <a:lnTo>
                    <a:pt x="11" y="386"/>
                  </a:lnTo>
                  <a:lnTo>
                    <a:pt x="11" y="374"/>
                  </a:lnTo>
                  <a:lnTo>
                    <a:pt x="6" y="357"/>
                  </a:lnTo>
                  <a:lnTo>
                    <a:pt x="0" y="357"/>
                  </a:lnTo>
                  <a:lnTo>
                    <a:pt x="0" y="352"/>
                  </a:lnTo>
                  <a:lnTo>
                    <a:pt x="0" y="346"/>
                  </a:lnTo>
                  <a:lnTo>
                    <a:pt x="6" y="346"/>
                  </a:lnTo>
                  <a:lnTo>
                    <a:pt x="6" y="340"/>
                  </a:lnTo>
                  <a:lnTo>
                    <a:pt x="11" y="335"/>
                  </a:lnTo>
                  <a:lnTo>
                    <a:pt x="17" y="329"/>
                  </a:lnTo>
                  <a:lnTo>
                    <a:pt x="23" y="318"/>
                  </a:lnTo>
                  <a:lnTo>
                    <a:pt x="23" y="301"/>
                  </a:lnTo>
                  <a:lnTo>
                    <a:pt x="23" y="289"/>
                  </a:lnTo>
                  <a:lnTo>
                    <a:pt x="23" y="284"/>
                  </a:lnTo>
                  <a:lnTo>
                    <a:pt x="17" y="267"/>
                  </a:lnTo>
                  <a:lnTo>
                    <a:pt x="23" y="255"/>
                  </a:lnTo>
                  <a:lnTo>
                    <a:pt x="17" y="244"/>
                  </a:lnTo>
                  <a:lnTo>
                    <a:pt x="23" y="216"/>
                  </a:lnTo>
                  <a:lnTo>
                    <a:pt x="23" y="210"/>
                  </a:lnTo>
                  <a:lnTo>
                    <a:pt x="28" y="199"/>
                  </a:lnTo>
                  <a:lnTo>
                    <a:pt x="28" y="193"/>
                  </a:lnTo>
                  <a:lnTo>
                    <a:pt x="34" y="187"/>
                  </a:lnTo>
                  <a:lnTo>
                    <a:pt x="40" y="176"/>
                  </a:lnTo>
                  <a:lnTo>
                    <a:pt x="51" y="165"/>
                  </a:lnTo>
                  <a:lnTo>
                    <a:pt x="57" y="159"/>
                  </a:lnTo>
                  <a:lnTo>
                    <a:pt x="57" y="153"/>
                  </a:lnTo>
                  <a:lnTo>
                    <a:pt x="57" y="142"/>
                  </a:lnTo>
                  <a:lnTo>
                    <a:pt x="57" y="136"/>
                  </a:lnTo>
                  <a:lnTo>
                    <a:pt x="62" y="114"/>
                  </a:lnTo>
                  <a:lnTo>
                    <a:pt x="62" y="102"/>
                  </a:lnTo>
                  <a:lnTo>
                    <a:pt x="57" y="102"/>
                  </a:lnTo>
                  <a:lnTo>
                    <a:pt x="57" y="91"/>
                  </a:lnTo>
                  <a:lnTo>
                    <a:pt x="62" y="85"/>
                  </a:lnTo>
                  <a:lnTo>
                    <a:pt x="62" y="68"/>
                  </a:lnTo>
                  <a:lnTo>
                    <a:pt x="62" y="63"/>
                  </a:lnTo>
                  <a:lnTo>
                    <a:pt x="57" y="57"/>
                  </a:lnTo>
                  <a:lnTo>
                    <a:pt x="51" y="51"/>
                  </a:lnTo>
                  <a:lnTo>
                    <a:pt x="51" y="34"/>
                  </a:lnTo>
                  <a:lnTo>
                    <a:pt x="51" y="29"/>
                  </a:lnTo>
                  <a:lnTo>
                    <a:pt x="45" y="17"/>
                  </a:lnTo>
                  <a:lnTo>
                    <a:pt x="40" y="0"/>
                  </a:lnTo>
                  <a:lnTo>
                    <a:pt x="51" y="0"/>
                  </a:lnTo>
                  <a:lnTo>
                    <a:pt x="147" y="34"/>
                  </a:lnTo>
                  <a:lnTo>
                    <a:pt x="147" y="40"/>
                  </a:lnTo>
                  <a:lnTo>
                    <a:pt x="170" y="46"/>
                  </a:lnTo>
                  <a:lnTo>
                    <a:pt x="289" y="85"/>
                  </a:lnTo>
                  <a:lnTo>
                    <a:pt x="289" y="91"/>
                  </a:lnTo>
                  <a:lnTo>
                    <a:pt x="283" y="97"/>
                  </a:lnTo>
                  <a:lnTo>
                    <a:pt x="289" y="97"/>
                  </a:lnTo>
                  <a:lnTo>
                    <a:pt x="289" y="102"/>
                  </a:lnTo>
                  <a:lnTo>
                    <a:pt x="283" y="102"/>
                  </a:lnTo>
                  <a:lnTo>
                    <a:pt x="278" y="102"/>
                  </a:lnTo>
                  <a:lnTo>
                    <a:pt x="278" y="108"/>
                  </a:lnTo>
                  <a:lnTo>
                    <a:pt x="272" y="114"/>
                  </a:lnTo>
                  <a:lnTo>
                    <a:pt x="272" y="119"/>
                  </a:lnTo>
                  <a:lnTo>
                    <a:pt x="266" y="125"/>
                  </a:lnTo>
                  <a:lnTo>
                    <a:pt x="272" y="125"/>
                  </a:lnTo>
                  <a:lnTo>
                    <a:pt x="272" y="131"/>
                  </a:lnTo>
                  <a:lnTo>
                    <a:pt x="266" y="136"/>
                  </a:lnTo>
                  <a:lnTo>
                    <a:pt x="266" y="142"/>
                  </a:lnTo>
                  <a:lnTo>
                    <a:pt x="266" y="153"/>
                  </a:lnTo>
                  <a:lnTo>
                    <a:pt x="272" y="159"/>
                  </a:lnTo>
                  <a:lnTo>
                    <a:pt x="266" y="170"/>
                  </a:lnTo>
                  <a:lnTo>
                    <a:pt x="272" y="170"/>
                  </a:lnTo>
                  <a:lnTo>
                    <a:pt x="261" y="199"/>
                  </a:lnTo>
                  <a:lnTo>
                    <a:pt x="261" y="21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1" name="Freeform 14">
              <a:extLst>
                <a:ext uri="{FF2B5EF4-FFF2-40B4-BE49-F238E27FC236}">
                  <a16:creationId xmlns:a16="http://schemas.microsoft.com/office/drawing/2014/main" id="{037A49CB-5321-4B84-B46F-0F5FF394862F}"/>
                </a:ext>
              </a:extLst>
            </p:cNvPr>
            <p:cNvSpPr>
              <a:spLocks/>
            </p:cNvSpPr>
            <p:nvPr/>
          </p:nvSpPr>
          <p:spPr bwMode="gray">
            <a:xfrm rot="20555047">
              <a:off x="1305380" y="2101260"/>
              <a:ext cx="556370" cy="486121"/>
            </a:xfrm>
            <a:custGeom>
              <a:avLst/>
              <a:gdLst>
                <a:gd name="T0" fmla="*/ 22 w 396"/>
                <a:gd name="T1" fmla="*/ 176 h 346"/>
                <a:gd name="T2" fmla="*/ 39 w 396"/>
                <a:gd name="T3" fmla="*/ 108 h 346"/>
                <a:gd name="T4" fmla="*/ 62 w 396"/>
                <a:gd name="T5" fmla="*/ 23 h 346"/>
                <a:gd name="T6" fmla="*/ 73 w 396"/>
                <a:gd name="T7" fmla="*/ 0 h 346"/>
                <a:gd name="T8" fmla="*/ 79 w 396"/>
                <a:gd name="T9" fmla="*/ 6 h 346"/>
                <a:gd name="T10" fmla="*/ 90 w 396"/>
                <a:gd name="T11" fmla="*/ 6 h 346"/>
                <a:gd name="T12" fmla="*/ 96 w 396"/>
                <a:gd name="T13" fmla="*/ 11 h 346"/>
                <a:gd name="T14" fmla="*/ 107 w 396"/>
                <a:gd name="T15" fmla="*/ 11 h 346"/>
                <a:gd name="T16" fmla="*/ 119 w 396"/>
                <a:gd name="T17" fmla="*/ 17 h 346"/>
                <a:gd name="T18" fmla="*/ 130 w 396"/>
                <a:gd name="T19" fmla="*/ 17 h 346"/>
                <a:gd name="T20" fmla="*/ 136 w 396"/>
                <a:gd name="T21" fmla="*/ 23 h 346"/>
                <a:gd name="T22" fmla="*/ 147 w 396"/>
                <a:gd name="T23" fmla="*/ 23 h 346"/>
                <a:gd name="T24" fmla="*/ 158 w 396"/>
                <a:gd name="T25" fmla="*/ 28 h 346"/>
                <a:gd name="T26" fmla="*/ 170 w 396"/>
                <a:gd name="T27" fmla="*/ 28 h 346"/>
                <a:gd name="T28" fmla="*/ 181 w 396"/>
                <a:gd name="T29" fmla="*/ 34 h 346"/>
                <a:gd name="T30" fmla="*/ 192 w 396"/>
                <a:gd name="T31" fmla="*/ 40 h 346"/>
                <a:gd name="T32" fmla="*/ 204 w 396"/>
                <a:gd name="T33" fmla="*/ 40 h 346"/>
                <a:gd name="T34" fmla="*/ 209 w 396"/>
                <a:gd name="T35" fmla="*/ 45 h 346"/>
                <a:gd name="T36" fmla="*/ 221 w 396"/>
                <a:gd name="T37" fmla="*/ 45 h 346"/>
                <a:gd name="T38" fmla="*/ 232 w 396"/>
                <a:gd name="T39" fmla="*/ 45 h 346"/>
                <a:gd name="T40" fmla="*/ 243 w 396"/>
                <a:gd name="T41" fmla="*/ 51 h 346"/>
                <a:gd name="T42" fmla="*/ 255 w 396"/>
                <a:gd name="T43" fmla="*/ 57 h 346"/>
                <a:gd name="T44" fmla="*/ 266 w 396"/>
                <a:gd name="T45" fmla="*/ 57 h 346"/>
                <a:gd name="T46" fmla="*/ 272 w 396"/>
                <a:gd name="T47" fmla="*/ 62 h 346"/>
                <a:gd name="T48" fmla="*/ 283 w 396"/>
                <a:gd name="T49" fmla="*/ 62 h 346"/>
                <a:gd name="T50" fmla="*/ 294 w 396"/>
                <a:gd name="T51" fmla="*/ 68 h 346"/>
                <a:gd name="T52" fmla="*/ 311 w 396"/>
                <a:gd name="T53" fmla="*/ 74 h 346"/>
                <a:gd name="T54" fmla="*/ 328 w 396"/>
                <a:gd name="T55" fmla="*/ 74 h 346"/>
                <a:gd name="T56" fmla="*/ 334 w 396"/>
                <a:gd name="T57" fmla="*/ 79 h 346"/>
                <a:gd name="T58" fmla="*/ 345 w 396"/>
                <a:gd name="T59" fmla="*/ 79 h 346"/>
                <a:gd name="T60" fmla="*/ 351 w 396"/>
                <a:gd name="T61" fmla="*/ 85 h 346"/>
                <a:gd name="T62" fmla="*/ 362 w 396"/>
                <a:gd name="T63" fmla="*/ 85 h 346"/>
                <a:gd name="T64" fmla="*/ 374 w 396"/>
                <a:gd name="T65" fmla="*/ 85 h 346"/>
                <a:gd name="T66" fmla="*/ 385 w 396"/>
                <a:gd name="T67" fmla="*/ 91 h 346"/>
                <a:gd name="T68" fmla="*/ 396 w 396"/>
                <a:gd name="T69" fmla="*/ 91 h 346"/>
                <a:gd name="T70" fmla="*/ 396 w 396"/>
                <a:gd name="T71" fmla="*/ 102 h 346"/>
                <a:gd name="T72" fmla="*/ 391 w 396"/>
                <a:gd name="T73" fmla="*/ 125 h 346"/>
                <a:gd name="T74" fmla="*/ 385 w 396"/>
                <a:gd name="T75" fmla="*/ 142 h 346"/>
                <a:gd name="T76" fmla="*/ 379 w 396"/>
                <a:gd name="T77" fmla="*/ 153 h 346"/>
                <a:gd name="T78" fmla="*/ 379 w 396"/>
                <a:gd name="T79" fmla="*/ 164 h 346"/>
                <a:gd name="T80" fmla="*/ 374 w 396"/>
                <a:gd name="T81" fmla="*/ 182 h 346"/>
                <a:gd name="T82" fmla="*/ 368 w 396"/>
                <a:gd name="T83" fmla="*/ 193 h 346"/>
                <a:gd name="T84" fmla="*/ 362 w 396"/>
                <a:gd name="T85" fmla="*/ 210 h 346"/>
                <a:gd name="T86" fmla="*/ 357 w 396"/>
                <a:gd name="T87" fmla="*/ 233 h 346"/>
                <a:gd name="T88" fmla="*/ 351 w 396"/>
                <a:gd name="T89" fmla="*/ 250 h 346"/>
                <a:gd name="T90" fmla="*/ 351 w 396"/>
                <a:gd name="T91" fmla="*/ 267 h 346"/>
                <a:gd name="T92" fmla="*/ 345 w 396"/>
                <a:gd name="T93" fmla="*/ 278 h 346"/>
                <a:gd name="T94" fmla="*/ 340 w 396"/>
                <a:gd name="T95" fmla="*/ 295 h 346"/>
                <a:gd name="T96" fmla="*/ 334 w 396"/>
                <a:gd name="T97" fmla="*/ 306 h 346"/>
                <a:gd name="T98" fmla="*/ 334 w 396"/>
                <a:gd name="T99" fmla="*/ 318 h 346"/>
                <a:gd name="T100" fmla="*/ 328 w 396"/>
                <a:gd name="T101" fmla="*/ 323 h 346"/>
                <a:gd name="T102" fmla="*/ 328 w 396"/>
                <a:gd name="T103" fmla="*/ 340 h 346"/>
                <a:gd name="T104" fmla="*/ 323 w 396"/>
                <a:gd name="T105" fmla="*/ 346 h 346"/>
                <a:gd name="T106" fmla="*/ 22 w 396"/>
                <a:gd name="T107" fmla="*/ 26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6" h="346">
                  <a:moveTo>
                    <a:pt x="0" y="255"/>
                  </a:moveTo>
                  <a:lnTo>
                    <a:pt x="22" y="176"/>
                  </a:lnTo>
                  <a:lnTo>
                    <a:pt x="39" y="119"/>
                  </a:lnTo>
                  <a:lnTo>
                    <a:pt x="39" y="108"/>
                  </a:lnTo>
                  <a:lnTo>
                    <a:pt x="51" y="68"/>
                  </a:lnTo>
                  <a:lnTo>
                    <a:pt x="62" y="23"/>
                  </a:lnTo>
                  <a:lnTo>
                    <a:pt x="68" y="17"/>
                  </a:lnTo>
                  <a:lnTo>
                    <a:pt x="73" y="0"/>
                  </a:lnTo>
                  <a:lnTo>
                    <a:pt x="79" y="0"/>
                  </a:lnTo>
                  <a:lnTo>
                    <a:pt x="79" y="6"/>
                  </a:lnTo>
                  <a:lnTo>
                    <a:pt x="85" y="6"/>
                  </a:lnTo>
                  <a:lnTo>
                    <a:pt x="90" y="6"/>
                  </a:lnTo>
                  <a:lnTo>
                    <a:pt x="96" y="6"/>
                  </a:lnTo>
                  <a:lnTo>
                    <a:pt x="96" y="11"/>
                  </a:lnTo>
                  <a:lnTo>
                    <a:pt x="102" y="11"/>
                  </a:lnTo>
                  <a:lnTo>
                    <a:pt x="107" y="11"/>
                  </a:lnTo>
                  <a:lnTo>
                    <a:pt x="113" y="11"/>
                  </a:lnTo>
                  <a:lnTo>
                    <a:pt x="119" y="17"/>
                  </a:lnTo>
                  <a:lnTo>
                    <a:pt x="124" y="17"/>
                  </a:lnTo>
                  <a:lnTo>
                    <a:pt x="130" y="17"/>
                  </a:lnTo>
                  <a:lnTo>
                    <a:pt x="136" y="17"/>
                  </a:lnTo>
                  <a:lnTo>
                    <a:pt x="136" y="23"/>
                  </a:lnTo>
                  <a:lnTo>
                    <a:pt x="141" y="23"/>
                  </a:lnTo>
                  <a:lnTo>
                    <a:pt x="147" y="23"/>
                  </a:lnTo>
                  <a:lnTo>
                    <a:pt x="153" y="23"/>
                  </a:lnTo>
                  <a:lnTo>
                    <a:pt x="158" y="28"/>
                  </a:lnTo>
                  <a:lnTo>
                    <a:pt x="164" y="28"/>
                  </a:lnTo>
                  <a:lnTo>
                    <a:pt x="170" y="28"/>
                  </a:lnTo>
                  <a:lnTo>
                    <a:pt x="175" y="34"/>
                  </a:lnTo>
                  <a:lnTo>
                    <a:pt x="181" y="34"/>
                  </a:lnTo>
                  <a:lnTo>
                    <a:pt x="187" y="34"/>
                  </a:lnTo>
                  <a:lnTo>
                    <a:pt x="192" y="40"/>
                  </a:lnTo>
                  <a:lnTo>
                    <a:pt x="198" y="40"/>
                  </a:lnTo>
                  <a:lnTo>
                    <a:pt x="204" y="40"/>
                  </a:lnTo>
                  <a:lnTo>
                    <a:pt x="209" y="40"/>
                  </a:lnTo>
                  <a:lnTo>
                    <a:pt x="209" y="45"/>
                  </a:lnTo>
                  <a:lnTo>
                    <a:pt x="215" y="45"/>
                  </a:lnTo>
                  <a:lnTo>
                    <a:pt x="221" y="45"/>
                  </a:lnTo>
                  <a:lnTo>
                    <a:pt x="226" y="45"/>
                  </a:lnTo>
                  <a:lnTo>
                    <a:pt x="232" y="45"/>
                  </a:lnTo>
                  <a:lnTo>
                    <a:pt x="238" y="51"/>
                  </a:lnTo>
                  <a:lnTo>
                    <a:pt x="243" y="51"/>
                  </a:lnTo>
                  <a:lnTo>
                    <a:pt x="249" y="57"/>
                  </a:lnTo>
                  <a:lnTo>
                    <a:pt x="255" y="57"/>
                  </a:lnTo>
                  <a:lnTo>
                    <a:pt x="260" y="57"/>
                  </a:lnTo>
                  <a:lnTo>
                    <a:pt x="266" y="57"/>
                  </a:lnTo>
                  <a:lnTo>
                    <a:pt x="272" y="57"/>
                  </a:lnTo>
                  <a:lnTo>
                    <a:pt x="272" y="62"/>
                  </a:lnTo>
                  <a:lnTo>
                    <a:pt x="277" y="62"/>
                  </a:lnTo>
                  <a:lnTo>
                    <a:pt x="283" y="62"/>
                  </a:lnTo>
                  <a:lnTo>
                    <a:pt x="289" y="62"/>
                  </a:lnTo>
                  <a:lnTo>
                    <a:pt x="294" y="68"/>
                  </a:lnTo>
                  <a:lnTo>
                    <a:pt x="306" y="68"/>
                  </a:lnTo>
                  <a:lnTo>
                    <a:pt x="311" y="74"/>
                  </a:lnTo>
                  <a:lnTo>
                    <a:pt x="323" y="74"/>
                  </a:lnTo>
                  <a:lnTo>
                    <a:pt x="328" y="74"/>
                  </a:lnTo>
                  <a:lnTo>
                    <a:pt x="328" y="79"/>
                  </a:lnTo>
                  <a:lnTo>
                    <a:pt x="334" y="79"/>
                  </a:lnTo>
                  <a:lnTo>
                    <a:pt x="340" y="79"/>
                  </a:lnTo>
                  <a:lnTo>
                    <a:pt x="345" y="79"/>
                  </a:lnTo>
                  <a:lnTo>
                    <a:pt x="351" y="79"/>
                  </a:lnTo>
                  <a:lnTo>
                    <a:pt x="351" y="85"/>
                  </a:lnTo>
                  <a:lnTo>
                    <a:pt x="357" y="85"/>
                  </a:lnTo>
                  <a:lnTo>
                    <a:pt x="362" y="85"/>
                  </a:lnTo>
                  <a:lnTo>
                    <a:pt x="368" y="85"/>
                  </a:lnTo>
                  <a:lnTo>
                    <a:pt x="374" y="85"/>
                  </a:lnTo>
                  <a:lnTo>
                    <a:pt x="379" y="91"/>
                  </a:lnTo>
                  <a:lnTo>
                    <a:pt x="385" y="91"/>
                  </a:lnTo>
                  <a:lnTo>
                    <a:pt x="391" y="91"/>
                  </a:lnTo>
                  <a:lnTo>
                    <a:pt x="396" y="91"/>
                  </a:lnTo>
                  <a:lnTo>
                    <a:pt x="396" y="96"/>
                  </a:lnTo>
                  <a:lnTo>
                    <a:pt x="396" y="102"/>
                  </a:lnTo>
                  <a:lnTo>
                    <a:pt x="391" y="119"/>
                  </a:lnTo>
                  <a:lnTo>
                    <a:pt x="391" y="125"/>
                  </a:lnTo>
                  <a:lnTo>
                    <a:pt x="385" y="130"/>
                  </a:lnTo>
                  <a:lnTo>
                    <a:pt x="385" y="142"/>
                  </a:lnTo>
                  <a:lnTo>
                    <a:pt x="385" y="147"/>
                  </a:lnTo>
                  <a:lnTo>
                    <a:pt x="379" y="153"/>
                  </a:lnTo>
                  <a:lnTo>
                    <a:pt x="379" y="159"/>
                  </a:lnTo>
                  <a:lnTo>
                    <a:pt x="379" y="164"/>
                  </a:lnTo>
                  <a:lnTo>
                    <a:pt x="374" y="170"/>
                  </a:lnTo>
                  <a:lnTo>
                    <a:pt x="374" y="182"/>
                  </a:lnTo>
                  <a:lnTo>
                    <a:pt x="368" y="187"/>
                  </a:lnTo>
                  <a:lnTo>
                    <a:pt x="368" y="193"/>
                  </a:lnTo>
                  <a:lnTo>
                    <a:pt x="368" y="199"/>
                  </a:lnTo>
                  <a:lnTo>
                    <a:pt x="362" y="210"/>
                  </a:lnTo>
                  <a:lnTo>
                    <a:pt x="362" y="221"/>
                  </a:lnTo>
                  <a:lnTo>
                    <a:pt x="357" y="233"/>
                  </a:lnTo>
                  <a:lnTo>
                    <a:pt x="357" y="244"/>
                  </a:lnTo>
                  <a:lnTo>
                    <a:pt x="351" y="250"/>
                  </a:lnTo>
                  <a:lnTo>
                    <a:pt x="351" y="255"/>
                  </a:lnTo>
                  <a:lnTo>
                    <a:pt x="351" y="267"/>
                  </a:lnTo>
                  <a:lnTo>
                    <a:pt x="345" y="272"/>
                  </a:lnTo>
                  <a:lnTo>
                    <a:pt x="345" y="278"/>
                  </a:lnTo>
                  <a:lnTo>
                    <a:pt x="340" y="289"/>
                  </a:lnTo>
                  <a:lnTo>
                    <a:pt x="340" y="295"/>
                  </a:lnTo>
                  <a:lnTo>
                    <a:pt x="340" y="301"/>
                  </a:lnTo>
                  <a:lnTo>
                    <a:pt x="334" y="306"/>
                  </a:lnTo>
                  <a:lnTo>
                    <a:pt x="334" y="312"/>
                  </a:lnTo>
                  <a:lnTo>
                    <a:pt x="334" y="318"/>
                  </a:lnTo>
                  <a:lnTo>
                    <a:pt x="334" y="323"/>
                  </a:lnTo>
                  <a:lnTo>
                    <a:pt x="328" y="323"/>
                  </a:lnTo>
                  <a:lnTo>
                    <a:pt x="328" y="329"/>
                  </a:lnTo>
                  <a:lnTo>
                    <a:pt x="328" y="340"/>
                  </a:lnTo>
                  <a:lnTo>
                    <a:pt x="328" y="346"/>
                  </a:lnTo>
                  <a:lnTo>
                    <a:pt x="323" y="346"/>
                  </a:lnTo>
                  <a:lnTo>
                    <a:pt x="175" y="306"/>
                  </a:lnTo>
                  <a:lnTo>
                    <a:pt x="22" y="261"/>
                  </a:lnTo>
                  <a:lnTo>
                    <a:pt x="0" y="255"/>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2" name="Freeform 15">
              <a:extLst>
                <a:ext uri="{FF2B5EF4-FFF2-40B4-BE49-F238E27FC236}">
                  <a16:creationId xmlns:a16="http://schemas.microsoft.com/office/drawing/2014/main" id="{21CE9D18-63BB-4531-A90D-F206003D377A}"/>
                </a:ext>
              </a:extLst>
            </p:cNvPr>
            <p:cNvSpPr>
              <a:spLocks/>
            </p:cNvSpPr>
            <p:nvPr/>
          </p:nvSpPr>
          <p:spPr bwMode="gray">
            <a:xfrm rot="20555047">
              <a:off x="973225" y="3598383"/>
              <a:ext cx="167192" cy="334384"/>
            </a:xfrm>
            <a:custGeom>
              <a:avLst/>
              <a:gdLst>
                <a:gd name="T0" fmla="*/ 68 w 119"/>
                <a:gd name="T1" fmla="*/ 28 h 238"/>
                <a:gd name="T2" fmla="*/ 79 w 119"/>
                <a:gd name="T3" fmla="*/ 23 h 238"/>
                <a:gd name="T4" fmla="*/ 85 w 119"/>
                <a:gd name="T5" fmla="*/ 11 h 238"/>
                <a:gd name="T6" fmla="*/ 85 w 119"/>
                <a:gd name="T7" fmla="*/ 6 h 238"/>
                <a:gd name="T8" fmla="*/ 91 w 119"/>
                <a:gd name="T9" fmla="*/ 17 h 238"/>
                <a:gd name="T10" fmla="*/ 102 w 119"/>
                <a:gd name="T11" fmla="*/ 17 h 238"/>
                <a:gd name="T12" fmla="*/ 108 w 119"/>
                <a:gd name="T13" fmla="*/ 28 h 238"/>
                <a:gd name="T14" fmla="*/ 108 w 119"/>
                <a:gd name="T15" fmla="*/ 45 h 238"/>
                <a:gd name="T16" fmla="*/ 108 w 119"/>
                <a:gd name="T17" fmla="*/ 57 h 238"/>
                <a:gd name="T18" fmla="*/ 108 w 119"/>
                <a:gd name="T19" fmla="*/ 62 h 238"/>
                <a:gd name="T20" fmla="*/ 113 w 119"/>
                <a:gd name="T21" fmla="*/ 74 h 238"/>
                <a:gd name="T22" fmla="*/ 119 w 119"/>
                <a:gd name="T23" fmla="*/ 85 h 238"/>
                <a:gd name="T24" fmla="*/ 113 w 119"/>
                <a:gd name="T25" fmla="*/ 96 h 238"/>
                <a:gd name="T26" fmla="*/ 119 w 119"/>
                <a:gd name="T27" fmla="*/ 96 h 238"/>
                <a:gd name="T28" fmla="*/ 119 w 119"/>
                <a:gd name="T29" fmla="*/ 113 h 238"/>
                <a:gd name="T30" fmla="*/ 119 w 119"/>
                <a:gd name="T31" fmla="*/ 136 h 238"/>
                <a:gd name="T32" fmla="*/ 108 w 119"/>
                <a:gd name="T33" fmla="*/ 159 h 238"/>
                <a:gd name="T34" fmla="*/ 113 w 119"/>
                <a:gd name="T35" fmla="*/ 181 h 238"/>
                <a:gd name="T36" fmla="*/ 96 w 119"/>
                <a:gd name="T37" fmla="*/ 193 h 238"/>
                <a:gd name="T38" fmla="*/ 74 w 119"/>
                <a:gd name="T39" fmla="*/ 193 h 238"/>
                <a:gd name="T40" fmla="*/ 74 w 119"/>
                <a:gd name="T41" fmla="*/ 199 h 238"/>
                <a:gd name="T42" fmla="*/ 68 w 119"/>
                <a:gd name="T43" fmla="*/ 204 h 238"/>
                <a:gd name="T44" fmla="*/ 74 w 119"/>
                <a:gd name="T45" fmla="*/ 216 h 238"/>
                <a:gd name="T46" fmla="*/ 68 w 119"/>
                <a:gd name="T47" fmla="*/ 227 h 238"/>
                <a:gd name="T48" fmla="*/ 68 w 119"/>
                <a:gd name="T49" fmla="*/ 233 h 238"/>
                <a:gd name="T50" fmla="*/ 68 w 119"/>
                <a:gd name="T51" fmla="*/ 238 h 238"/>
                <a:gd name="T52" fmla="*/ 51 w 119"/>
                <a:gd name="T53" fmla="*/ 233 h 238"/>
                <a:gd name="T54" fmla="*/ 23 w 119"/>
                <a:gd name="T55" fmla="*/ 221 h 238"/>
                <a:gd name="T56" fmla="*/ 28 w 119"/>
                <a:gd name="T57" fmla="*/ 210 h 238"/>
                <a:gd name="T58" fmla="*/ 34 w 119"/>
                <a:gd name="T59" fmla="*/ 210 h 238"/>
                <a:gd name="T60" fmla="*/ 34 w 119"/>
                <a:gd name="T61" fmla="*/ 193 h 238"/>
                <a:gd name="T62" fmla="*/ 34 w 119"/>
                <a:gd name="T63" fmla="*/ 187 h 238"/>
                <a:gd name="T64" fmla="*/ 28 w 119"/>
                <a:gd name="T65" fmla="*/ 176 h 238"/>
                <a:gd name="T66" fmla="*/ 28 w 119"/>
                <a:gd name="T67" fmla="*/ 170 h 238"/>
                <a:gd name="T68" fmla="*/ 28 w 119"/>
                <a:gd name="T69" fmla="*/ 164 h 238"/>
                <a:gd name="T70" fmla="*/ 28 w 119"/>
                <a:gd name="T71" fmla="*/ 153 h 238"/>
                <a:gd name="T72" fmla="*/ 23 w 119"/>
                <a:gd name="T73" fmla="*/ 142 h 238"/>
                <a:gd name="T74" fmla="*/ 23 w 119"/>
                <a:gd name="T75" fmla="*/ 130 h 238"/>
                <a:gd name="T76" fmla="*/ 23 w 119"/>
                <a:gd name="T77" fmla="*/ 125 h 238"/>
                <a:gd name="T78" fmla="*/ 17 w 119"/>
                <a:gd name="T79" fmla="*/ 108 h 238"/>
                <a:gd name="T80" fmla="*/ 11 w 119"/>
                <a:gd name="T81" fmla="*/ 96 h 238"/>
                <a:gd name="T82" fmla="*/ 6 w 119"/>
                <a:gd name="T83" fmla="*/ 85 h 238"/>
                <a:gd name="T84" fmla="*/ 6 w 119"/>
                <a:gd name="T85" fmla="*/ 74 h 238"/>
                <a:gd name="T86" fmla="*/ 6 w 119"/>
                <a:gd name="T87" fmla="*/ 62 h 238"/>
                <a:gd name="T88" fmla="*/ 11 w 119"/>
                <a:gd name="T89" fmla="*/ 4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38">
                  <a:moveTo>
                    <a:pt x="11" y="45"/>
                  </a:moveTo>
                  <a:lnTo>
                    <a:pt x="51" y="45"/>
                  </a:lnTo>
                  <a:lnTo>
                    <a:pt x="68" y="28"/>
                  </a:lnTo>
                  <a:lnTo>
                    <a:pt x="74" y="28"/>
                  </a:lnTo>
                  <a:lnTo>
                    <a:pt x="74" y="23"/>
                  </a:lnTo>
                  <a:lnTo>
                    <a:pt x="79" y="23"/>
                  </a:lnTo>
                  <a:lnTo>
                    <a:pt x="85" y="23"/>
                  </a:lnTo>
                  <a:lnTo>
                    <a:pt x="85" y="17"/>
                  </a:lnTo>
                  <a:lnTo>
                    <a:pt x="85" y="11"/>
                  </a:lnTo>
                  <a:lnTo>
                    <a:pt x="79" y="6"/>
                  </a:lnTo>
                  <a:lnTo>
                    <a:pt x="85" y="0"/>
                  </a:lnTo>
                  <a:lnTo>
                    <a:pt x="85" y="6"/>
                  </a:lnTo>
                  <a:lnTo>
                    <a:pt x="85" y="11"/>
                  </a:lnTo>
                  <a:lnTo>
                    <a:pt x="91" y="11"/>
                  </a:lnTo>
                  <a:lnTo>
                    <a:pt x="91" y="17"/>
                  </a:lnTo>
                  <a:lnTo>
                    <a:pt x="96" y="11"/>
                  </a:lnTo>
                  <a:lnTo>
                    <a:pt x="102" y="11"/>
                  </a:lnTo>
                  <a:lnTo>
                    <a:pt x="102" y="17"/>
                  </a:lnTo>
                  <a:lnTo>
                    <a:pt x="108" y="17"/>
                  </a:lnTo>
                  <a:lnTo>
                    <a:pt x="108" y="23"/>
                  </a:lnTo>
                  <a:lnTo>
                    <a:pt x="108" y="28"/>
                  </a:lnTo>
                  <a:lnTo>
                    <a:pt x="108" y="34"/>
                  </a:lnTo>
                  <a:lnTo>
                    <a:pt x="108" y="40"/>
                  </a:lnTo>
                  <a:lnTo>
                    <a:pt x="108" y="45"/>
                  </a:lnTo>
                  <a:lnTo>
                    <a:pt x="108" y="51"/>
                  </a:lnTo>
                  <a:lnTo>
                    <a:pt x="113" y="57"/>
                  </a:lnTo>
                  <a:lnTo>
                    <a:pt x="108" y="57"/>
                  </a:lnTo>
                  <a:lnTo>
                    <a:pt x="113" y="57"/>
                  </a:lnTo>
                  <a:lnTo>
                    <a:pt x="108" y="57"/>
                  </a:lnTo>
                  <a:lnTo>
                    <a:pt x="108" y="62"/>
                  </a:lnTo>
                  <a:lnTo>
                    <a:pt x="108" y="68"/>
                  </a:lnTo>
                  <a:lnTo>
                    <a:pt x="113" y="68"/>
                  </a:lnTo>
                  <a:lnTo>
                    <a:pt x="113" y="74"/>
                  </a:lnTo>
                  <a:lnTo>
                    <a:pt x="113" y="79"/>
                  </a:lnTo>
                  <a:lnTo>
                    <a:pt x="119" y="79"/>
                  </a:lnTo>
                  <a:lnTo>
                    <a:pt x="119" y="85"/>
                  </a:lnTo>
                  <a:lnTo>
                    <a:pt x="119" y="91"/>
                  </a:lnTo>
                  <a:lnTo>
                    <a:pt x="113" y="91"/>
                  </a:lnTo>
                  <a:lnTo>
                    <a:pt x="113" y="96"/>
                  </a:lnTo>
                  <a:lnTo>
                    <a:pt x="119" y="96"/>
                  </a:lnTo>
                  <a:lnTo>
                    <a:pt x="119" y="91"/>
                  </a:lnTo>
                  <a:lnTo>
                    <a:pt x="119" y="96"/>
                  </a:lnTo>
                  <a:lnTo>
                    <a:pt x="119" y="102"/>
                  </a:lnTo>
                  <a:lnTo>
                    <a:pt x="119" y="108"/>
                  </a:lnTo>
                  <a:lnTo>
                    <a:pt x="119" y="113"/>
                  </a:lnTo>
                  <a:lnTo>
                    <a:pt x="119" y="125"/>
                  </a:lnTo>
                  <a:lnTo>
                    <a:pt x="119" y="130"/>
                  </a:lnTo>
                  <a:lnTo>
                    <a:pt x="119" y="136"/>
                  </a:lnTo>
                  <a:lnTo>
                    <a:pt x="113" y="142"/>
                  </a:lnTo>
                  <a:lnTo>
                    <a:pt x="108" y="153"/>
                  </a:lnTo>
                  <a:lnTo>
                    <a:pt x="108" y="159"/>
                  </a:lnTo>
                  <a:lnTo>
                    <a:pt x="108" y="164"/>
                  </a:lnTo>
                  <a:lnTo>
                    <a:pt x="113" y="170"/>
                  </a:lnTo>
                  <a:lnTo>
                    <a:pt x="113" y="181"/>
                  </a:lnTo>
                  <a:lnTo>
                    <a:pt x="113" y="187"/>
                  </a:lnTo>
                  <a:lnTo>
                    <a:pt x="113" y="193"/>
                  </a:lnTo>
                  <a:lnTo>
                    <a:pt x="96" y="193"/>
                  </a:lnTo>
                  <a:lnTo>
                    <a:pt x="79" y="187"/>
                  </a:lnTo>
                  <a:lnTo>
                    <a:pt x="79" y="193"/>
                  </a:lnTo>
                  <a:lnTo>
                    <a:pt x="74" y="193"/>
                  </a:lnTo>
                  <a:lnTo>
                    <a:pt x="79" y="193"/>
                  </a:lnTo>
                  <a:lnTo>
                    <a:pt x="79" y="199"/>
                  </a:lnTo>
                  <a:lnTo>
                    <a:pt x="74" y="199"/>
                  </a:lnTo>
                  <a:lnTo>
                    <a:pt x="68" y="204"/>
                  </a:lnTo>
                  <a:lnTo>
                    <a:pt x="74" y="204"/>
                  </a:lnTo>
                  <a:lnTo>
                    <a:pt x="68" y="204"/>
                  </a:lnTo>
                  <a:lnTo>
                    <a:pt x="68" y="210"/>
                  </a:lnTo>
                  <a:lnTo>
                    <a:pt x="74" y="210"/>
                  </a:lnTo>
                  <a:lnTo>
                    <a:pt x="74" y="216"/>
                  </a:lnTo>
                  <a:lnTo>
                    <a:pt x="74" y="221"/>
                  </a:lnTo>
                  <a:lnTo>
                    <a:pt x="68" y="221"/>
                  </a:lnTo>
                  <a:lnTo>
                    <a:pt x="68" y="227"/>
                  </a:lnTo>
                  <a:lnTo>
                    <a:pt x="62" y="227"/>
                  </a:lnTo>
                  <a:lnTo>
                    <a:pt x="62" y="233"/>
                  </a:lnTo>
                  <a:lnTo>
                    <a:pt x="68" y="233"/>
                  </a:lnTo>
                  <a:lnTo>
                    <a:pt x="62" y="233"/>
                  </a:lnTo>
                  <a:lnTo>
                    <a:pt x="68" y="233"/>
                  </a:lnTo>
                  <a:lnTo>
                    <a:pt x="68" y="238"/>
                  </a:lnTo>
                  <a:lnTo>
                    <a:pt x="62" y="238"/>
                  </a:lnTo>
                  <a:lnTo>
                    <a:pt x="57" y="233"/>
                  </a:lnTo>
                  <a:lnTo>
                    <a:pt x="51" y="233"/>
                  </a:lnTo>
                  <a:lnTo>
                    <a:pt x="45" y="233"/>
                  </a:lnTo>
                  <a:lnTo>
                    <a:pt x="17" y="221"/>
                  </a:lnTo>
                  <a:lnTo>
                    <a:pt x="23" y="221"/>
                  </a:lnTo>
                  <a:lnTo>
                    <a:pt x="28" y="221"/>
                  </a:lnTo>
                  <a:lnTo>
                    <a:pt x="28" y="216"/>
                  </a:lnTo>
                  <a:lnTo>
                    <a:pt x="28" y="210"/>
                  </a:lnTo>
                  <a:lnTo>
                    <a:pt x="34" y="210"/>
                  </a:lnTo>
                  <a:lnTo>
                    <a:pt x="34" y="216"/>
                  </a:lnTo>
                  <a:lnTo>
                    <a:pt x="34" y="210"/>
                  </a:lnTo>
                  <a:lnTo>
                    <a:pt x="34" y="204"/>
                  </a:lnTo>
                  <a:lnTo>
                    <a:pt x="34" y="199"/>
                  </a:lnTo>
                  <a:lnTo>
                    <a:pt x="34" y="193"/>
                  </a:lnTo>
                  <a:lnTo>
                    <a:pt x="28" y="193"/>
                  </a:lnTo>
                  <a:lnTo>
                    <a:pt x="28" y="187"/>
                  </a:lnTo>
                  <a:lnTo>
                    <a:pt x="34" y="187"/>
                  </a:lnTo>
                  <a:lnTo>
                    <a:pt x="28" y="187"/>
                  </a:lnTo>
                  <a:lnTo>
                    <a:pt x="28" y="181"/>
                  </a:lnTo>
                  <a:lnTo>
                    <a:pt x="28" y="176"/>
                  </a:lnTo>
                  <a:lnTo>
                    <a:pt x="34" y="176"/>
                  </a:lnTo>
                  <a:lnTo>
                    <a:pt x="34" y="170"/>
                  </a:lnTo>
                  <a:lnTo>
                    <a:pt x="28" y="170"/>
                  </a:lnTo>
                  <a:lnTo>
                    <a:pt x="28" y="164"/>
                  </a:lnTo>
                  <a:lnTo>
                    <a:pt x="34" y="164"/>
                  </a:lnTo>
                  <a:lnTo>
                    <a:pt x="28" y="164"/>
                  </a:lnTo>
                  <a:lnTo>
                    <a:pt x="28" y="159"/>
                  </a:lnTo>
                  <a:lnTo>
                    <a:pt x="23" y="153"/>
                  </a:lnTo>
                  <a:lnTo>
                    <a:pt x="28" y="153"/>
                  </a:lnTo>
                  <a:lnTo>
                    <a:pt x="28" y="147"/>
                  </a:lnTo>
                  <a:lnTo>
                    <a:pt x="23" y="147"/>
                  </a:lnTo>
                  <a:lnTo>
                    <a:pt x="23" y="142"/>
                  </a:lnTo>
                  <a:lnTo>
                    <a:pt x="23" y="136"/>
                  </a:lnTo>
                  <a:lnTo>
                    <a:pt x="17" y="130"/>
                  </a:lnTo>
                  <a:lnTo>
                    <a:pt x="23" y="130"/>
                  </a:lnTo>
                  <a:lnTo>
                    <a:pt x="23" y="125"/>
                  </a:lnTo>
                  <a:lnTo>
                    <a:pt x="28" y="125"/>
                  </a:lnTo>
                  <a:lnTo>
                    <a:pt x="23" y="125"/>
                  </a:lnTo>
                  <a:lnTo>
                    <a:pt x="23" y="119"/>
                  </a:lnTo>
                  <a:lnTo>
                    <a:pt x="17" y="113"/>
                  </a:lnTo>
                  <a:lnTo>
                    <a:pt x="17" y="108"/>
                  </a:lnTo>
                  <a:lnTo>
                    <a:pt x="17" y="102"/>
                  </a:lnTo>
                  <a:lnTo>
                    <a:pt x="17" y="96"/>
                  </a:lnTo>
                  <a:lnTo>
                    <a:pt x="11" y="96"/>
                  </a:lnTo>
                  <a:lnTo>
                    <a:pt x="11" y="91"/>
                  </a:lnTo>
                  <a:lnTo>
                    <a:pt x="11" y="85"/>
                  </a:lnTo>
                  <a:lnTo>
                    <a:pt x="6" y="85"/>
                  </a:lnTo>
                  <a:lnTo>
                    <a:pt x="6" y="79"/>
                  </a:lnTo>
                  <a:lnTo>
                    <a:pt x="0" y="79"/>
                  </a:lnTo>
                  <a:lnTo>
                    <a:pt x="6" y="74"/>
                  </a:lnTo>
                  <a:lnTo>
                    <a:pt x="0" y="74"/>
                  </a:lnTo>
                  <a:lnTo>
                    <a:pt x="0" y="68"/>
                  </a:lnTo>
                  <a:lnTo>
                    <a:pt x="6" y="62"/>
                  </a:lnTo>
                  <a:lnTo>
                    <a:pt x="6" y="57"/>
                  </a:lnTo>
                  <a:lnTo>
                    <a:pt x="11" y="51"/>
                  </a:lnTo>
                  <a:lnTo>
                    <a:pt x="11" y="45"/>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3" name="Freeform 16">
              <a:extLst>
                <a:ext uri="{FF2B5EF4-FFF2-40B4-BE49-F238E27FC236}">
                  <a16:creationId xmlns:a16="http://schemas.microsoft.com/office/drawing/2014/main" id="{89B760DD-5EEF-4DE5-86B7-7F5A3E8B6F0D}"/>
                </a:ext>
              </a:extLst>
            </p:cNvPr>
            <p:cNvSpPr>
              <a:spLocks/>
            </p:cNvSpPr>
            <p:nvPr/>
          </p:nvSpPr>
          <p:spPr bwMode="gray">
            <a:xfrm rot="20555047">
              <a:off x="1395737" y="3289867"/>
              <a:ext cx="469261" cy="191076"/>
            </a:xfrm>
            <a:custGeom>
              <a:avLst/>
              <a:gdLst>
                <a:gd name="T0" fmla="*/ 272 w 334"/>
                <a:gd name="T1" fmla="*/ 91 h 136"/>
                <a:gd name="T2" fmla="*/ 170 w 334"/>
                <a:gd name="T3" fmla="*/ 68 h 136"/>
                <a:gd name="T4" fmla="*/ 164 w 334"/>
                <a:gd name="T5" fmla="*/ 68 h 136"/>
                <a:gd name="T6" fmla="*/ 159 w 334"/>
                <a:gd name="T7" fmla="*/ 62 h 136"/>
                <a:gd name="T8" fmla="*/ 159 w 334"/>
                <a:gd name="T9" fmla="*/ 68 h 136"/>
                <a:gd name="T10" fmla="*/ 142 w 334"/>
                <a:gd name="T11" fmla="*/ 68 h 136"/>
                <a:gd name="T12" fmla="*/ 130 w 334"/>
                <a:gd name="T13" fmla="*/ 74 h 136"/>
                <a:gd name="T14" fmla="*/ 119 w 334"/>
                <a:gd name="T15" fmla="*/ 79 h 136"/>
                <a:gd name="T16" fmla="*/ 108 w 334"/>
                <a:gd name="T17" fmla="*/ 91 h 136"/>
                <a:gd name="T18" fmla="*/ 96 w 334"/>
                <a:gd name="T19" fmla="*/ 96 h 136"/>
                <a:gd name="T20" fmla="*/ 85 w 334"/>
                <a:gd name="T21" fmla="*/ 102 h 136"/>
                <a:gd name="T22" fmla="*/ 68 w 334"/>
                <a:gd name="T23" fmla="*/ 113 h 136"/>
                <a:gd name="T24" fmla="*/ 62 w 334"/>
                <a:gd name="T25" fmla="*/ 125 h 136"/>
                <a:gd name="T26" fmla="*/ 51 w 334"/>
                <a:gd name="T27" fmla="*/ 130 h 136"/>
                <a:gd name="T28" fmla="*/ 45 w 334"/>
                <a:gd name="T29" fmla="*/ 130 h 136"/>
                <a:gd name="T30" fmla="*/ 34 w 334"/>
                <a:gd name="T31" fmla="*/ 125 h 136"/>
                <a:gd name="T32" fmla="*/ 23 w 334"/>
                <a:gd name="T33" fmla="*/ 119 h 136"/>
                <a:gd name="T34" fmla="*/ 17 w 334"/>
                <a:gd name="T35" fmla="*/ 125 h 136"/>
                <a:gd name="T36" fmla="*/ 11 w 334"/>
                <a:gd name="T37" fmla="*/ 125 h 136"/>
                <a:gd name="T38" fmla="*/ 6 w 334"/>
                <a:gd name="T39" fmla="*/ 113 h 136"/>
                <a:gd name="T40" fmla="*/ 6 w 334"/>
                <a:gd name="T41" fmla="*/ 85 h 136"/>
                <a:gd name="T42" fmla="*/ 23 w 334"/>
                <a:gd name="T43" fmla="*/ 45 h 136"/>
                <a:gd name="T44" fmla="*/ 28 w 334"/>
                <a:gd name="T45" fmla="*/ 34 h 136"/>
                <a:gd name="T46" fmla="*/ 40 w 334"/>
                <a:gd name="T47" fmla="*/ 34 h 136"/>
                <a:gd name="T48" fmla="*/ 51 w 334"/>
                <a:gd name="T49" fmla="*/ 23 h 136"/>
                <a:gd name="T50" fmla="*/ 57 w 334"/>
                <a:gd name="T51" fmla="*/ 23 h 136"/>
                <a:gd name="T52" fmla="*/ 62 w 334"/>
                <a:gd name="T53" fmla="*/ 11 h 136"/>
                <a:gd name="T54" fmla="*/ 74 w 334"/>
                <a:gd name="T55" fmla="*/ 11 h 136"/>
                <a:gd name="T56" fmla="*/ 85 w 334"/>
                <a:gd name="T57" fmla="*/ 17 h 136"/>
                <a:gd name="T58" fmla="*/ 91 w 334"/>
                <a:gd name="T59" fmla="*/ 11 h 136"/>
                <a:gd name="T60" fmla="*/ 108 w 334"/>
                <a:gd name="T61" fmla="*/ 11 h 136"/>
                <a:gd name="T62" fmla="*/ 113 w 334"/>
                <a:gd name="T63" fmla="*/ 11 h 136"/>
                <a:gd name="T64" fmla="*/ 119 w 334"/>
                <a:gd name="T65" fmla="*/ 11 h 136"/>
                <a:gd name="T66" fmla="*/ 130 w 334"/>
                <a:gd name="T67" fmla="*/ 17 h 136"/>
                <a:gd name="T68" fmla="*/ 130 w 334"/>
                <a:gd name="T69" fmla="*/ 11 h 136"/>
                <a:gd name="T70" fmla="*/ 136 w 334"/>
                <a:gd name="T71" fmla="*/ 11 h 136"/>
                <a:gd name="T72" fmla="*/ 147 w 334"/>
                <a:gd name="T73" fmla="*/ 17 h 136"/>
                <a:gd name="T74" fmla="*/ 153 w 334"/>
                <a:gd name="T75" fmla="*/ 17 h 136"/>
                <a:gd name="T76" fmla="*/ 159 w 334"/>
                <a:gd name="T77" fmla="*/ 11 h 136"/>
                <a:gd name="T78" fmla="*/ 176 w 334"/>
                <a:gd name="T79" fmla="*/ 0 h 136"/>
                <a:gd name="T80" fmla="*/ 193 w 334"/>
                <a:gd name="T81" fmla="*/ 0 h 136"/>
                <a:gd name="T82" fmla="*/ 204 w 334"/>
                <a:gd name="T83" fmla="*/ 6 h 136"/>
                <a:gd name="T84" fmla="*/ 210 w 334"/>
                <a:gd name="T85" fmla="*/ 17 h 136"/>
                <a:gd name="T86" fmla="*/ 215 w 334"/>
                <a:gd name="T87" fmla="*/ 28 h 136"/>
                <a:gd name="T88" fmla="*/ 329 w 334"/>
                <a:gd name="T89" fmla="*/ 74 h 136"/>
                <a:gd name="T90" fmla="*/ 323 w 334"/>
                <a:gd name="T91" fmla="*/ 85 h 136"/>
                <a:gd name="T92" fmla="*/ 323 w 334"/>
                <a:gd name="T93"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 h="136">
                  <a:moveTo>
                    <a:pt x="323" y="108"/>
                  </a:moveTo>
                  <a:lnTo>
                    <a:pt x="312" y="102"/>
                  </a:lnTo>
                  <a:lnTo>
                    <a:pt x="272" y="91"/>
                  </a:lnTo>
                  <a:lnTo>
                    <a:pt x="210" y="74"/>
                  </a:lnTo>
                  <a:lnTo>
                    <a:pt x="170" y="62"/>
                  </a:lnTo>
                  <a:lnTo>
                    <a:pt x="170" y="68"/>
                  </a:lnTo>
                  <a:lnTo>
                    <a:pt x="164" y="68"/>
                  </a:lnTo>
                  <a:lnTo>
                    <a:pt x="164" y="62"/>
                  </a:lnTo>
                  <a:lnTo>
                    <a:pt x="164" y="68"/>
                  </a:lnTo>
                  <a:lnTo>
                    <a:pt x="164" y="62"/>
                  </a:lnTo>
                  <a:lnTo>
                    <a:pt x="164" y="68"/>
                  </a:lnTo>
                  <a:lnTo>
                    <a:pt x="159" y="62"/>
                  </a:lnTo>
                  <a:lnTo>
                    <a:pt x="159" y="68"/>
                  </a:lnTo>
                  <a:lnTo>
                    <a:pt x="159" y="62"/>
                  </a:lnTo>
                  <a:lnTo>
                    <a:pt x="159" y="68"/>
                  </a:lnTo>
                  <a:lnTo>
                    <a:pt x="153" y="68"/>
                  </a:lnTo>
                  <a:lnTo>
                    <a:pt x="147" y="68"/>
                  </a:lnTo>
                  <a:lnTo>
                    <a:pt x="142" y="68"/>
                  </a:lnTo>
                  <a:lnTo>
                    <a:pt x="142" y="74"/>
                  </a:lnTo>
                  <a:lnTo>
                    <a:pt x="136" y="74"/>
                  </a:lnTo>
                  <a:lnTo>
                    <a:pt x="130" y="74"/>
                  </a:lnTo>
                  <a:lnTo>
                    <a:pt x="130" y="79"/>
                  </a:lnTo>
                  <a:lnTo>
                    <a:pt x="125" y="79"/>
                  </a:lnTo>
                  <a:lnTo>
                    <a:pt x="119" y="79"/>
                  </a:lnTo>
                  <a:lnTo>
                    <a:pt x="119" y="85"/>
                  </a:lnTo>
                  <a:lnTo>
                    <a:pt x="113" y="85"/>
                  </a:lnTo>
                  <a:lnTo>
                    <a:pt x="108" y="91"/>
                  </a:lnTo>
                  <a:lnTo>
                    <a:pt x="102" y="91"/>
                  </a:lnTo>
                  <a:lnTo>
                    <a:pt x="96" y="91"/>
                  </a:lnTo>
                  <a:lnTo>
                    <a:pt x="96" y="96"/>
                  </a:lnTo>
                  <a:lnTo>
                    <a:pt x="91" y="96"/>
                  </a:lnTo>
                  <a:lnTo>
                    <a:pt x="85" y="96"/>
                  </a:lnTo>
                  <a:lnTo>
                    <a:pt x="85" y="102"/>
                  </a:lnTo>
                  <a:lnTo>
                    <a:pt x="79" y="102"/>
                  </a:lnTo>
                  <a:lnTo>
                    <a:pt x="74" y="108"/>
                  </a:lnTo>
                  <a:lnTo>
                    <a:pt x="68" y="113"/>
                  </a:lnTo>
                  <a:lnTo>
                    <a:pt x="68" y="119"/>
                  </a:lnTo>
                  <a:lnTo>
                    <a:pt x="62" y="119"/>
                  </a:lnTo>
                  <a:lnTo>
                    <a:pt x="62" y="125"/>
                  </a:lnTo>
                  <a:lnTo>
                    <a:pt x="57" y="125"/>
                  </a:lnTo>
                  <a:lnTo>
                    <a:pt x="57" y="130"/>
                  </a:lnTo>
                  <a:lnTo>
                    <a:pt x="51" y="130"/>
                  </a:lnTo>
                  <a:lnTo>
                    <a:pt x="45" y="130"/>
                  </a:lnTo>
                  <a:lnTo>
                    <a:pt x="45" y="136"/>
                  </a:lnTo>
                  <a:lnTo>
                    <a:pt x="45" y="130"/>
                  </a:lnTo>
                  <a:lnTo>
                    <a:pt x="40" y="130"/>
                  </a:lnTo>
                  <a:lnTo>
                    <a:pt x="34" y="130"/>
                  </a:lnTo>
                  <a:lnTo>
                    <a:pt x="34" y="125"/>
                  </a:lnTo>
                  <a:lnTo>
                    <a:pt x="34" y="119"/>
                  </a:lnTo>
                  <a:lnTo>
                    <a:pt x="28" y="119"/>
                  </a:lnTo>
                  <a:lnTo>
                    <a:pt x="23" y="119"/>
                  </a:lnTo>
                  <a:lnTo>
                    <a:pt x="23" y="125"/>
                  </a:lnTo>
                  <a:lnTo>
                    <a:pt x="17" y="119"/>
                  </a:lnTo>
                  <a:lnTo>
                    <a:pt x="17" y="125"/>
                  </a:lnTo>
                  <a:lnTo>
                    <a:pt x="17" y="119"/>
                  </a:lnTo>
                  <a:lnTo>
                    <a:pt x="11" y="119"/>
                  </a:lnTo>
                  <a:lnTo>
                    <a:pt x="11" y="125"/>
                  </a:lnTo>
                  <a:lnTo>
                    <a:pt x="11" y="119"/>
                  </a:lnTo>
                  <a:lnTo>
                    <a:pt x="6" y="119"/>
                  </a:lnTo>
                  <a:lnTo>
                    <a:pt x="6" y="113"/>
                  </a:lnTo>
                  <a:lnTo>
                    <a:pt x="0" y="113"/>
                  </a:lnTo>
                  <a:lnTo>
                    <a:pt x="0" y="108"/>
                  </a:lnTo>
                  <a:lnTo>
                    <a:pt x="6" y="85"/>
                  </a:lnTo>
                  <a:lnTo>
                    <a:pt x="17" y="51"/>
                  </a:lnTo>
                  <a:lnTo>
                    <a:pt x="17" y="45"/>
                  </a:lnTo>
                  <a:lnTo>
                    <a:pt x="23" y="45"/>
                  </a:lnTo>
                  <a:lnTo>
                    <a:pt x="23" y="40"/>
                  </a:lnTo>
                  <a:lnTo>
                    <a:pt x="23" y="34"/>
                  </a:lnTo>
                  <a:lnTo>
                    <a:pt x="28" y="34"/>
                  </a:lnTo>
                  <a:lnTo>
                    <a:pt x="34" y="40"/>
                  </a:lnTo>
                  <a:lnTo>
                    <a:pt x="34" y="34"/>
                  </a:lnTo>
                  <a:lnTo>
                    <a:pt x="40" y="34"/>
                  </a:lnTo>
                  <a:lnTo>
                    <a:pt x="40" y="28"/>
                  </a:lnTo>
                  <a:lnTo>
                    <a:pt x="45" y="23"/>
                  </a:lnTo>
                  <a:lnTo>
                    <a:pt x="51" y="23"/>
                  </a:lnTo>
                  <a:lnTo>
                    <a:pt x="51" y="28"/>
                  </a:lnTo>
                  <a:lnTo>
                    <a:pt x="51" y="23"/>
                  </a:lnTo>
                  <a:lnTo>
                    <a:pt x="57" y="23"/>
                  </a:lnTo>
                  <a:lnTo>
                    <a:pt x="57" y="17"/>
                  </a:lnTo>
                  <a:lnTo>
                    <a:pt x="62" y="17"/>
                  </a:lnTo>
                  <a:lnTo>
                    <a:pt x="62" y="11"/>
                  </a:lnTo>
                  <a:lnTo>
                    <a:pt x="68" y="11"/>
                  </a:lnTo>
                  <a:lnTo>
                    <a:pt x="68" y="17"/>
                  </a:lnTo>
                  <a:lnTo>
                    <a:pt x="74" y="11"/>
                  </a:lnTo>
                  <a:lnTo>
                    <a:pt x="79" y="11"/>
                  </a:lnTo>
                  <a:lnTo>
                    <a:pt x="85" y="11"/>
                  </a:lnTo>
                  <a:lnTo>
                    <a:pt x="85" y="17"/>
                  </a:lnTo>
                  <a:lnTo>
                    <a:pt x="91" y="17"/>
                  </a:lnTo>
                  <a:lnTo>
                    <a:pt x="96" y="17"/>
                  </a:lnTo>
                  <a:lnTo>
                    <a:pt x="91" y="11"/>
                  </a:lnTo>
                  <a:lnTo>
                    <a:pt x="96" y="11"/>
                  </a:lnTo>
                  <a:lnTo>
                    <a:pt x="102" y="11"/>
                  </a:lnTo>
                  <a:lnTo>
                    <a:pt x="108" y="11"/>
                  </a:lnTo>
                  <a:lnTo>
                    <a:pt x="113" y="11"/>
                  </a:lnTo>
                  <a:lnTo>
                    <a:pt x="113" y="17"/>
                  </a:lnTo>
                  <a:lnTo>
                    <a:pt x="113" y="11"/>
                  </a:lnTo>
                  <a:lnTo>
                    <a:pt x="119" y="11"/>
                  </a:lnTo>
                  <a:lnTo>
                    <a:pt x="119" y="17"/>
                  </a:lnTo>
                  <a:lnTo>
                    <a:pt x="119" y="11"/>
                  </a:lnTo>
                  <a:lnTo>
                    <a:pt x="125" y="17"/>
                  </a:lnTo>
                  <a:lnTo>
                    <a:pt x="125" y="11"/>
                  </a:lnTo>
                  <a:lnTo>
                    <a:pt x="130" y="17"/>
                  </a:lnTo>
                  <a:lnTo>
                    <a:pt x="130" y="11"/>
                  </a:lnTo>
                  <a:lnTo>
                    <a:pt x="130" y="17"/>
                  </a:lnTo>
                  <a:lnTo>
                    <a:pt x="130" y="11"/>
                  </a:lnTo>
                  <a:lnTo>
                    <a:pt x="136" y="11"/>
                  </a:lnTo>
                  <a:lnTo>
                    <a:pt x="136" y="17"/>
                  </a:lnTo>
                  <a:lnTo>
                    <a:pt x="136" y="11"/>
                  </a:lnTo>
                  <a:lnTo>
                    <a:pt x="136" y="17"/>
                  </a:lnTo>
                  <a:lnTo>
                    <a:pt x="142" y="17"/>
                  </a:lnTo>
                  <a:lnTo>
                    <a:pt x="147" y="17"/>
                  </a:lnTo>
                  <a:lnTo>
                    <a:pt x="153" y="17"/>
                  </a:lnTo>
                  <a:lnTo>
                    <a:pt x="153" y="11"/>
                  </a:lnTo>
                  <a:lnTo>
                    <a:pt x="153" y="17"/>
                  </a:lnTo>
                  <a:lnTo>
                    <a:pt x="153" y="11"/>
                  </a:lnTo>
                  <a:lnTo>
                    <a:pt x="159" y="17"/>
                  </a:lnTo>
                  <a:lnTo>
                    <a:pt x="159" y="11"/>
                  </a:lnTo>
                  <a:lnTo>
                    <a:pt x="164" y="11"/>
                  </a:lnTo>
                  <a:lnTo>
                    <a:pt x="170" y="6"/>
                  </a:lnTo>
                  <a:lnTo>
                    <a:pt x="176" y="0"/>
                  </a:lnTo>
                  <a:lnTo>
                    <a:pt x="181" y="0"/>
                  </a:lnTo>
                  <a:lnTo>
                    <a:pt x="187" y="0"/>
                  </a:lnTo>
                  <a:lnTo>
                    <a:pt x="193" y="0"/>
                  </a:lnTo>
                  <a:lnTo>
                    <a:pt x="198" y="0"/>
                  </a:lnTo>
                  <a:lnTo>
                    <a:pt x="198" y="6"/>
                  </a:lnTo>
                  <a:lnTo>
                    <a:pt x="204" y="6"/>
                  </a:lnTo>
                  <a:lnTo>
                    <a:pt x="210" y="6"/>
                  </a:lnTo>
                  <a:lnTo>
                    <a:pt x="210" y="11"/>
                  </a:lnTo>
                  <a:lnTo>
                    <a:pt x="210" y="17"/>
                  </a:lnTo>
                  <a:lnTo>
                    <a:pt x="210" y="23"/>
                  </a:lnTo>
                  <a:lnTo>
                    <a:pt x="210" y="28"/>
                  </a:lnTo>
                  <a:lnTo>
                    <a:pt x="215" y="28"/>
                  </a:lnTo>
                  <a:lnTo>
                    <a:pt x="215" y="34"/>
                  </a:lnTo>
                  <a:lnTo>
                    <a:pt x="334" y="68"/>
                  </a:lnTo>
                  <a:lnTo>
                    <a:pt x="329" y="74"/>
                  </a:lnTo>
                  <a:lnTo>
                    <a:pt x="329" y="79"/>
                  </a:lnTo>
                  <a:lnTo>
                    <a:pt x="329" y="85"/>
                  </a:lnTo>
                  <a:lnTo>
                    <a:pt x="323" y="85"/>
                  </a:lnTo>
                  <a:lnTo>
                    <a:pt x="323" y="96"/>
                  </a:lnTo>
                  <a:lnTo>
                    <a:pt x="323" y="102"/>
                  </a:lnTo>
                  <a:lnTo>
                    <a:pt x="323" y="10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4" name="Freeform 17">
              <a:extLst>
                <a:ext uri="{FF2B5EF4-FFF2-40B4-BE49-F238E27FC236}">
                  <a16:creationId xmlns:a16="http://schemas.microsoft.com/office/drawing/2014/main" id="{92B95F69-FBFA-4511-B3A5-B6E069131A08}"/>
                </a:ext>
              </a:extLst>
            </p:cNvPr>
            <p:cNvSpPr>
              <a:spLocks/>
            </p:cNvSpPr>
            <p:nvPr/>
          </p:nvSpPr>
          <p:spPr bwMode="gray">
            <a:xfrm rot="20555047">
              <a:off x="1317177" y="3391375"/>
              <a:ext cx="566204" cy="223391"/>
            </a:xfrm>
            <a:custGeom>
              <a:avLst/>
              <a:gdLst>
                <a:gd name="T0" fmla="*/ 341 w 403"/>
                <a:gd name="T1" fmla="*/ 119 h 159"/>
                <a:gd name="T2" fmla="*/ 301 w 403"/>
                <a:gd name="T3" fmla="*/ 114 h 159"/>
                <a:gd name="T4" fmla="*/ 267 w 403"/>
                <a:gd name="T5" fmla="*/ 119 h 159"/>
                <a:gd name="T6" fmla="*/ 256 w 403"/>
                <a:gd name="T7" fmla="*/ 125 h 159"/>
                <a:gd name="T8" fmla="*/ 244 w 403"/>
                <a:gd name="T9" fmla="*/ 131 h 159"/>
                <a:gd name="T10" fmla="*/ 227 w 403"/>
                <a:gd name="T11" fmla="*/ 131 h 159"/>
                <a:gd name="T12" fmla="*/ 227 w 403"/>
                <a:gd name="T13" fmla="*/ 119 h 159"/>
                <a:gd name="T14" fmla="*/ 216 w 403"/>
                <a:gd name="T15" fmla="*/ 114 h 159"/>
                <a:gd name="T16" fmla="*/ 210 w 403"/>
                <a:gd name="T17" fmla="*/ 102 h 159"/>
                <a:gd name="T18" fmla="*/ 199 w 403"/>
                <a:gd name="T19" fmla="*/ 97 h 159"/>
                <a:gd name="T20" fmla="*/ 199 w 403"/>
                <a:gd name="T21" fmla="*/ 91 h 159"/>
                <a:gd name="T22" fmla="*/ 182 w 403"/>
                <a:gd name="T23" fmla="*/ 91 h 159"/>
                <a:gd name="T24" fmla="*/ 171 w 403"/>
                <a:gd name="T25" fmla="*/ 97 h 159"/>
                <a:gd name="T26" fmla="*/ 165 w 403"/>
                <a:gd name="T27" fmla="*/ 97 h 159"/>
                <a:gd name="T28" fmla="*/ 154 w 403"/>
                <a:gd name="T29" fmla="*/ 91 h 159"/>
                <a:gd name="T30" fmla="*/ 148 w 403"/>
                <a:gd name="T31" fmla="*/ 102 h 159"/>
                <a:gd name="T32" fmla="*/ 137 w 403"/>
                <a:gd name="T33" fmla="*/ 102 h 159"/>
                <a:gd name="T34" fmla="*/ 120 w 403"/>
                <a:gd name="T35" fmla="*/ 102 h 159"/>
                <a:gd name="T36" fmla="*/ 114 w 403"/>
                <a:gd name="T37" fmla="*/ 114 h 159"/>
                <a:gd name="T38" fmla="*/ 108 w 403"/>
                <a:gd name="T39" fmla="*/ 125 h 159"/>
                <a:gd name="T40" fmla="*/ 103 w 403"/>
                <a:gd name="T41" fmla="*/ 125 h 159"/>
                <a:gd name="T42" fmla="*/ 97 w 403"/>
                <a:gd name="T43" fmla="*/ 131 h 159"/>
                <a:gd name="T44" fmla="*/ 91 w 403"/>
                <a:gd name="T45" fmla="*/ 148 h 159"/>
                <a:gd name="T46" fmla="*/ 80 w 403"/>
                <a:gd name="T47" fmla="*/ 159 h 159"/>
                <a:gd name="T48" fmla="*/ 63 w 403"/>
                <a:gd name="T49" fmla="*/ 153 h 159"/>
                <a:gd name="T50" fmla="*/ 46 w 403"/>
                <a:gd name="T51" fmla="*/ 148 h 159"/>
                <a:gd name="T52" fmla="*/ 23 w 403"/>
                <a:gd name="T53" fmla="*/ 136 h 159"/>
                <a:gd name="T54" fmla="*/ 23 w 403"/>
                <a:gd name="T55" fmla="*/ 68 h 159"/>
                <a:gd name="T56" fmla="*/ 46 w 403"/>
                <a:gd name="T57" fmla="*/ 51 h 159"/>
                <a:gd name="T58" fmla="*/ 63 w 403"/>
                <a:gd name="T59" fmla="*/ 46 h 159"/>
                <a:gd name="T60" fmla="*/ 74 w 403"/>
                <a:gd name="T61" fmla="*/ 46 h 159"/>
                <a:gd name="T62" fmla="*/ 86 w 403"/>
                <a:gd name="T63" fmla="*/ 51 h 159"/>
                <a:gd name="T64" fmla="*/ 91 w 403"/>
                <a:gd name="T65" fmla="*/ 63 h 159"/>
                <a:gd name="T66" fmla="*/ 97 w 403"/>
                <a:gd name="T67" fmla="*/ 63 h 159"/>
                <a:gd name="T68" fmla="*/ 103 w 403"/>
                <a:gd name="T69" fmla="*/ 57 h 159"/>
                <a:gd name="T70" fmla="*/ 114 w 403"/>
                <a:gd name="T71" fmla="*/ 63 h 159"/>
                <a:gd name="T72" fmla="*/ 125 w 403"/>
                <a:gd name="T73" fmla="*/ 68 h 159"/>
                <a:gd name="T74" fmla="*/ 131 w 403"/>
                <a:gd name="T75" fmla="*/ 68 h 159"/>
                <a:gd name="T76" fmla="*/ 142 w 403"/>
                <a:gd name="T77" fmla="*/ 63 h 159"/>
                <a:gd name="T78" fmla="*/ 148 w 403"/>
                <a:gd name="T79" fmla="*/ 51 h 159"/>
                <a:gd name="T80" fmla="*/ 165 w 403"/>
                <a:gd name="T81" fmla="*/ 40 h 159"/>
                <a:gd name="T82" fmla="*/ 176 w 403"/>
                <a:gd name="T83" fmla="*/ 34 h 159"/>
                <a:gd name="T84" fmla="*/ 188 w 403"/>
                <a:gd name="T85" fmla="*/ 29 h 159"/>
                <a:gd name="T86" fmla="*/ 199 w 403"/>
                <a:gd name="T87" fmla="*/ 17 h 159"/>
                <a:gd name="T88" fmla="*/ 210 w 403"/>
                <a:gd name="T89" fmla="*/ 12 h 159"/>
                <a:gd name="T90" fmla="*/ 222 w 403"/>
                <a:gd name="T91" fmla="*/ 6 h 159"/>
                <a:gd name="T92" fmla="*/ 239 w 403"/>
                <a:gd name="T93" fmla="*/ 6 h 159"/>
                <a:gd name="T94" fmla="*/ 239 w 403"/>
                <a:gd name="T95" fmla="*/ 0 h 159"/>
                <a:gd name="T96" fmla="*/ 244 w 403"/>
                <a:gd name="T97" fmla="*/ 6 h 159"/>
                <a:gd name="T98" fmla="*/ 250 w 403"/>
                <a:gd name="T99" fmla="*/ 6 h 159"/>
                <a:gd name="T100" fmla="*/ 352 w 403"/>
                <a:gd name="T101" fmla="*/ 29 h 159"/>
                <a:gd name="T102" fmla="*/ 397 w 403"/>
                <a:gd name="T103" fmla="*/ 46 h 159"/>
                <a:gd name="T104" fmla="*/ 392 w 403"/>
                <a:gd name="T105" fmla="*/ 63 h 159"/>
                <a:gd name="T106" fmla="*/ 392 w 403"/>
                <a:gd name="T107" fmla="*/ 80 h 159"/>
                <a:gd name="T108" fmla="*/ 386 w 403"/>
                <a:gd name="T109" fmla="*/ 97 h 159"/>
                <a:gd name="T110" fmla="*/ 380 w 403"/>
                <a:gd name="T111"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159">
                  <a:moveTo>
                    <a:pt x="380" y="119"/>
                  </a:moveTo>
                  <a:lnTo>
                    <a:pt x="346" y="114"/>
                  </a:lnTo>
                  <a:lnTo>
                    <a:pt x="341" y="119"/>
                  </a:lnTo>
                  <a:lnTo>
                    <a:pt x="335" y="119"/>
                  </a:lnTo>
                  <a:lnTo>
                    <a:pt x="318" y="119"/>
                  </a:lnTo>
                  <a:lnTo>
                    <a:pt x="301" y="114"/>
                  </a:lnTo>
                  <a:lnTo>
                    <a:pt x="273" y="108"/>
                  </a:lnTo>
                  <a:lnTo>
                    <a:pt x="267" y="114"/>
                  </a:lnTo>
                  <a:lnTo>
                    <a:pt x="267" y="119"/>
                  </a:lnTo>
                  <a:lnTo>
                    <a:pt x="261" y="119"/>
                  </a:lnTo>
                  <a:lnTo>
                    <a:pt x="261" y="125"/>
                  </a:lnTo>
                  <a:lnTo>
                    <a:pt x="256" y="125"/>
                  </a:lnTo>
                  <a:lnTo>
                    <a:pt x="256" y="131"/>
                  </a:lnTo>
                  <a:lnTo>
                    <a:pt x="250" y="131"/>
                  </a:lnTo>
                  <a:lnTo>
                    <a:pt x="244" y="131"/>
                  </a:lnTo>
                  <a:lnTo>
                    <a:pt x="239" y="131"/>
                  </a:lnTo>
                  <a:lnTo>
                    <a:pt x="233" y="131"/>
                  </a:lnTo>
                  <a:lnTo>
                    <a:pt x="227" y="131"/>
                  </a:lnTo>
                  <a:lnTo>
                    <a:pt x="233" y="125"/>
                  </a:lnTo>
                  <a:lnTo>
                    <a:pt x="227" y="125"/>
                  </a:lnTo>
                  <a:lnTo>
                    <a:pt x="227" y="119"/>
                  </a:lnTo>
                  <a:lnTo>
                    <a:pt x="222" y="119"/>
                  </a:lnTo>
                  <a:lnTo>
                    <a:pt x="216" y="119"/>
                  </a:lnTo>
                  <a:lnTo>
                    <a:pt x="216" y="114"/>
                  </a:lnTo>
                  <a:lnTo>
                    <a:pt x="210" y="114"/>
                  </a:lnTo>
                  <a:lnTo>
                    <a:pt x="210" y="108"/>
                  </a:lnTo>
                  <a:lnTo>
                    <a:pt x="210" y="102"/>
                  </a:lnTo>
                  <a:lnTo>
                    <a:pt x="205" y="102"/>
                  </a:lnTo>
                  <a:lnTo>
                    <a:pt x="205" y="97"/>
                  </a:lnTo>
                  <a:lnTo>
                    <a:pt x="199" y="97"/>
                  </a:lnTo>
                  <a:lnTo>
                    <a:pt x="199" y="91"/>
                  </a:lnTo>
                  <a:lnTo>
                    <a:pt x="193" y="91"/>
                  </a:lnTo>
                  <a:lnTo>
                    <a:pt x="199" y="91"/>
                  </a:lnTo>
                  <a:lnTo>
                    <a:pt x="193" y="91"/>
                  </a:lnTo>
                  <a:lnTo>
                    <a:pt x="188" y="91"/>
                  </a:lnTo>
                  <a:lnTo>
                    <a:pt x="182" y="91"/>
                  </a:lnTo>
                  <a:lnTo>
                    <a:pt x="176" y="91"/>
                  </a:lnTo>
                  <a:lnTo>
                    <a:pt x="176" y="97"/>
                  </a:lnTo>
                  <a:lnTo>
                    <a:pt x="171" y="97"/>
                  </a:lnTo>
                  <a:lnTo>
                    <a:pt x="171" y="102"/>
                  </a:lnTo>
                  <a:lnTo>
                    <a:pt x="165" y="102"/>
                  </a:lnTo>
                  <a:lnTo>
                    <a:pt x="165" y="97"/>
                  </a:lnTo>
                  <a:lnTo>
                    <a:pt x="159" y="97"/>
                  </a:lnTo>
                  <a:lnTo>
                    <a:pt x="154" y="97"/>
                  </a:lnTo>
                  <a:lnTo>
                    <a:pt x="154" y="91"/>
                  </a:lnTo>
                  <a:lnTo>
                    <a:pt x="148" y="91"/>
                  </a:lnTo>
                  <a:lnTo>
                    <a:pt x="148" y="97"/>
                  </a:lnTo>
                  <a:lnTo>
                    <a:pt x="148" y="102"/>
                  </a:lnTo>
                  <a:lnTo>
                    <a:pt x="142" y="97"/>
                  </a:lnTo>
                  <a:lnTo>
                    <a:pt x="142" y="102"/>
                  </a:lnTo>
                  <a:lnTo>
                    <a:pt x="137" y="102"/>
                  </a:lnTo>
                  <a:lnTo>
                    <a:pt x="131" y="102"/>
                  </a:lnTo>
                  <a:lnTo>
                    <a:pt x="125" y="102"/>
                  </a:lnTo>
                  <a:lnTo>
                    <a:pt x="120" y="102"/>
                  </a:lnTo>
                  <a:lnTo>
                    <a:pt x="120" y="108"/>
                  </a:lnTo>
                  <a:lnTo>
                    <a:pt x="114" y="108"/>
                  </a:lnTo>
                  <a:lnTo>
                    <a:pt x="114" y="114"/>
                  </a:lnTo>
                  <a:lnTo>
                    <a:pt x="114" y="119"/>
                  </a:lnTo>
                  <a:lnTo>
                    <a:pt x="108" y="119"/>
                  </a:lnTo>
                  <a:lnTo>
                    <a:pt x="108" y="125"/>
                  </a:lnTo>
                  <a:lnTo>
                    <a:pt x="103" y="125"/>
                  </a:lnTo>
                  <a:lnTo>
                    <a:pt x="103" y="131"/>
                  </a:lnTo>
                  <a:lnTo>
                    <a:pt x="103" y="125"/>
                  </a:lnTo>
                  <a:lnTo>
                    <a:pt x="97" y="131"/>
                  </a:lnTo>
                  <a:lnTo>
                    <a:pt x="97" y="125"/>
                  </a:lnTo>
                  <a:lnTo>
                    <a:pt x="97" y="131"/>
                  </a:lnTo>
                  <a:lnTo>
                    <a:pt x="97" y="136"/>
                  </a:lnTo>
                  <a:lnTo>
                    <a:pt x="91" y="142"/>
                  </a:lnTo>
                  <a:lnTo>
                    <a:pt x="91" y="148"/>
                  </a:lnTo>
                  <a:lnTo>
                    <a:pt x="86" y="148"/>
                  </a:lnTo>
                  <a:lnTo>
                    <a:pt x="80" y="153"/>
                  </a:lnTo>
                  <a:lnTo>
                    <a:pt x="80" y="159"/>
                  </a:lnTo>
                  <a:lnTo>
                    <a:pt x="74" y="153"/>
                  </a:lnTo>
                  <a:lnTo>
                    <a:pt x="69" y="153"/>
                  </a:lnTo>
                  <a:lnTo>
                    <a:pt x="63" y="153"/>
                  </a:lnTo>
                  <a:lnTo>
                    <a:pt x="57" y="148"/>
                  </a:lnTo>
                  <a:lnTo>
                    <a:pt x="52" y="148"/>
                  </a:lnTo>
                  <a:lnTo>
                    <a:pt x="46" y="148"/>
                  </a:lnTo>
                  <a:lnTo>
                    <a:pt x="46" y="142"/>
                  </a:lnTo>
                  <a:lnTo>
                    <a:pt x="40" y="142"/>
                  </a:lnTo>
                  <a:lnTo>
                    <a:pt x="23" y="136"/>
                  </a:lnTo>
                  <a:lnTo>
                    <a:pt x="0" y="125"/>
                  </a:lnTo>
                  <a:lnTo>
                    <a:pt x="6" y="125"/>
                  </a:lnTo>
                  <a:lnTo>
                    <a:pt x="23" y="68"/>
                  </a:lnTo>
                  <a:lnTo>
                    <a:pt x="35" y="74"/>
                  </a:lnTo>
                  <a:lnTo>
                    <a:pt x="40" y="51"/>
                  </a:lnTo>
                  <a:lnTo>
                    <a:pt x="46" y="51"/>
                  </a:lnTo>
                  <a:lnTo>
                    <a:pt x="52" y="46"/>
                  </a:lnTo>
                  <a:lnTo>
                    <a:pt x="57" y="46"/>
                  </a:lnTo>
                  <a:lnTo>
                    <a:pt x="63" y="46"/>
                  </a:lnTo>
                  <a:lnTo>
                    <a:pt x="69" y="40"/>
                  </a:lnTo>
                  <a:lnTo>
                    <a:pt x="74" y="40"/>
                  </a:lnTo>
                  <a:lnTo>
                    <a:pt x="74" y="46"/>
                  </a:lnTo>
                  <a:lnTo>
                    <a:pt x="80" y="46"/>
                  </a:lnTo>
                  <a:lnTo>
                    <a:pt x="80" y="51"/>
                  </a:lnTo>
                  <a:lnTo>
                    <a:pt x="86" y="51"/>
                  </a:lnTo>
                  <a:lnTo>
                    <a:pt x="86" y="57"/>
                  </a:lnTo>
                  <a:lnTo>
                    <a:pt x="91" y="57"/>
                  </a:lnTo>
                  <a:lnTo>
                    <a:pt x="91" y="63"/>
                  </a:lnTo>
                  <a:lnTo>
                    <a:pt x="91" y="57"/>
                  </a:lnTo>
                  <a:lnTo>
                    <a:pt x="97" y="57"/>
                  </a:lnTo>
                  <a:lnTo>
                    <a:pt x="97" y="63"/>
                  </a:lnTo>
                  <a:lnTo>
                    <a:pt x="97" y="57"/>
                  </a:lnTo>
                  <a:lnTo>
                    <a:pt x="103" y="63"/>
                  </a:lnTo>
                  <a:lnTo>
                    <a:pt x="103" y="57"/>
                  </a:lnTo>
                  <a:lnTo>
                    <a:pt x="108" y="57"/>
                  </a:lnTo>
                  <a:lnTo>
                    <a:pt x="114" y="57"/>
                  </a:lnTo>
                  <a:lnTo>
                    <a:pt x="114" y="63"/>
                  </a:lnTo>
                  <a:lnTo>
                    <a:pt x="114" y="68"/>
                  </a:lnTo>
                  <a:lnTo>
                    <a:pt x="120" y="68"/>
                  </a:lnTo>
                  <a:lnTo>
                    <a:pt x="125" y="68"/>
                  </a:lnTo>
                  <a:lnTo>
                    <a:pt x="125" y="74"/>
                  </a:lnTo>
                  <a:lnTo>
                    <a:pt x="125" y="68"/>
                  </a:lnTo>
                  <a:lnTo>
                    <a:pt x="131" y="68"/>
                  </a:lnTo>
                  <a:lnTo>
                    <a:pt x="137" y="68"/>
                  </a:lnTo>
                  <a:lnTo>
                    <a:pt x="137" y="63"/>
                  </a:lnTo>
                  <a:lnTo>
                    <a:pt x="142" y="63"/>
                  </a:lnTo>
                  <a:lnTo>
                    <a:pt x="142" y="57"/>
                  </a:lnTo>
                  <a:lnTo>
                    <a:pt x="148" y="57"/>
                  </a:lnTo>
                  <a:lnTo>
                    <a:pt x="148" y="51"/>
                  </a:lnTo>
                  <a:lnTo>
                    <a:pt x="154" y="46"/>
                  </a:lnTo>
                  <a:lnTo>
                    <a:pt x="159" y="40"/>
                  </a:lnTo>
                  <a:lnTo>
                    <a:pt x="165" y="40"/>
                  </a:lnTo>
                  <a:lnTo>
                    <a:pt x="165" y="34"/>
                  </a:lnTo>
                  <a:lnTo>
                    <a:pt x="171" y="34"/>
                  </a:lnTo>
                  <a:lnTo>
                    <a:pt x="176" y="34"/>
                  </a:lnTo>
                  <a:lnTo>
                    <a:pt x="176" y="29"/>
                  </a:lnTo>
                  <a:lnTo>
                    <a:pt x="182" y="29"/>
                  </a:lnTo>
                  <a:lnTo>
                    <a:pt x="188" y="29"/>
                  </a:lnTo>
                  <a:lnTo>
                    <a:pt x="193" y="23"/>
                  </a:lnTo>
                  <a:lnTo>
                    <a:pt x="199" y="23"/>
                  </a:lnTo>
                  <a:lnTo>
                    <a:pt x="199" y="17"/>
                  </a:lnTo>
                  <a:lnTo>
                    <a:pt x="205" y="17"/>
                  </a:lnTo>
                  <a:lnTo>
                    <a:pt x="210" y="17"/>
                  </a:lnTo>
                  <a:lnTo>
                    <a:pt x="210" y="12"/>
                  </a:lnTo>
                  <a:lnTo>
                    <a:pt x="216" y="12"/>
                  </a:lnTo>
                  <a:lnTo>
                    <a:pt x="222" y="12"/>
                  </a:lnTo>
                  <a:lnTo>
                    <a:pt x="222" y="6"/>
                  </a:lnTo>
                  <a:lnTo>
                    <a:pt x="227" y="6"/>
                  </a:lnTo>
                  <a:lnTo>
                    <a:pt x="233" y="6"/>
                  </a:lnTo>
                  <a:lnTo>
                    <a:pt x="239" y="6"/>
                  </a:lnTo>
                  <a:lnTo>
                    <a:pt x="239" y="0"/>
                  </a:lnTo>
                  <a:lnTo>
                    <a:pt x="239" y="6"/>
                  </a:lnTo>
                  <a:lnTo>
                    <a:pt x="239" y="0"/>
                  </a:lnTo>
                  <a:lnTo>
                    <a:pt x="244" y="6"/>
                  </a:lnTo>
                  <a:lnTo>
                    <a:pt x="244" y="0"/>
                  </a:lnTo>
                  <a:lnTo>
                    <a:pt x="244" y="6"/>
                  </a:lnTo>
                  <a:lnTo>
                    <a:pt x="244" y="0"/>
                  </a:lnTo>
                  <a:lnTo>
                    <a:pt x="244" y="6"/>
                  </a:lnTo>
                  <a:lnTo>
                    <a:pt x="250" y="6"/>
                  </a:lnTo>
                  <a:lnTo>
                    <a:pt x="250" y="0"/>
                  </a:lnTo>
                  <a:lnTo>
                    <a:pt x="290" y="12"/>
                  </a:lnTo>
                  <a:lnTo>
                    <a:pt x="352" y="29"/>
                  </a:lnTo>
                  <a:lnTo>
                    <a:pt x="392" y="40"/>
                  </a:lnTo>
                  <a:lnTo>
                    <a:pt x="403" y="46"/>
                  </a:lnTo>
                  <a:lnTo>
                    <a:pt x="397" y="46"/>
                  </a:lnTo>
                  <a:lnTo>
                    <a:pt x="397" y="51"/>
                  </a:lnTo>
                  <a:lnTo>
                    <a:pt x="397" y="57"/>
                  </a:lnTo>
                  <a:lnTo>
                    <a:pt x="392" y="63"/>
                  </a:lnTo>
                  <a:lnTo>
                    <a:pt x="392" y="68"/>
                  </a:lnTo>
                  <a:lnTo>
                    <a:pt x="392" y="74"/>
                  </a:lnTo>
                  <a:lnTo>
                    <a:pt x="392" y="80"/>
                  </a:lnTo>
                  <a:lnTo>
                    <a:pt x="386" y="85"/>
                  </a:lnTo>
                  <a:lnTo>
                    <a:pt x="386" y="91"/>
                  </a:lnTo>
                  <a:lnTo>
                    <a:pt x="386" y="97"/>
                  </a:lnTo>
                  <a:lnTo>
                    <a:pt x="386" y="102"/>
                  </a:lnTo>
                  <a:lnTo>
                    <a:pt x="386" y="108"/>
                  </a:lnTo>
                  <a:lnTo>
                    <a:pt x="380" y="119"/>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5" name="Freeform 18">
              <a:extLst>
                <a:ext uri="{FF2B5EF4-FFF2-40B4-BE49-F238E27FC236}">
                  <a16:creationId xmlns:a16="http://schemas.microsoft.com/office/drawing/2014/main" id="{00C2752E-4CBD-41EB-B73B-5420D3542001}"/>
                </a:ext>
              </a:extLst>
            </p:cNvPr>
            <p:cNvSpPr>
              <a:spLocks/>
            </p:cNvSpPr>
            <p:nvPr/>
          </p:nvSpPr>
          <p:spPr bwMode="gray">
            <a:xfrm rot="20555047">
              <a:off x="1344130" y="2816422"/>
              <a:ext cx="436947" cy="438352"/>
            </a:xfrm>
            <a:custGeom>
              <a:avLst/>
              <a:gdLst>
                <a:gd name="T0" fmla="*/ 119 w 311"/>
                <a:gd name="T1" fmla="*/ 85 h 312"/>
                <a:gd name="T2" fmla="*/ 124 w 311"/>
                <a:gd name="T3" fmla="*/ 96 h 312"/>
                <a:gd name="T4" fmla="*/ 141 w 311"/>
                <a:gd name="T5" fmla="*/ 102 h 312"/>
                <a:gd name="T6" fmla="*/ 141 w 311"/>
                <a:gd name="T7" fmla="*/ 113 h 312"/>
                <a:gd name="T8" fmla="*/ 158 w 311"/>
                <a:gd name="T9" fmla="*/ 102 h 312"/>
                <a:gd name="T10" fmla="*/ 170 w 311"/>
                <a:gd name="T11" fmla="*/ 96 h 312"/>
                <a:gd name="T12" fmla="*/ 181 w 311"/>
                <a:gd name="T13" fmla="*/ 91 h 312"/>
                <a:gd name="T14" fmla="*/ 192 w 311"/>
                <a:gd name="T15" fmla="*/ 91 h 312"/>
                <a:gd name="T16" fmla="*/ 215 w 311"/>
                <a:gd name="T17" fmla="*/ 96 h 312"/>
                <a:gd name="T18" fmla="*/ 232 w 311"/>
                <a:gd name="T19" fmla="*/ 108 h 312"/>
                <a:gd name="T20" fmla="*/ 238 w 311"/>
                <a:gd name="T21" fmla="*/ 119 h 312"/>
                <a:gd name="T22" fmla="*/ 243 w 311"/>
                <a:gd name="T23" fmla="*/ 125 h 312"/>
                <a:gd name="T24" fmla="*/ 249 w 311"/>
                <a:gd name="T25" fmla="*/ 136 h 312"/>
                <a:gd name="T26" fmla="*/ 255 w 311"/>
                <a:gd name="T27" fmla="*/ 153 h 312"/>
                <a:gd name="T28" fmla="*/ 260 w 311"/>
                <a:gd name="T29" fmla="*/ 164 h 312"/>
                <a:gd name="T30" fmla="*/ 272 w 311"/>
                <a:gd name="T31" fmla="*/ 176 h 312"/>
                <a:gd name="T32" fmla="*/ 289 w 311"/>
                <a:gd name="T33" fmla="*/ 193 h 312"/>
                <a:gd name="T34" fmla="*/ 300 w 311"/>
                <a:gd name="T35" fmla="*/ 204 h 312"/>
                <a:gd name="T36" fmla="*/ 300 w 311"/>
                <a:gd name="T37" fmla="*/ 221 h 312"/>
                <a:gd name="T38" fmla="*/ 306 w 311"/>
                <a:gd name="T39" fmla="*/ 238 h 312"/>
                <a:gd name="T40" fmla="*/ 306 w 311"/>
                <a:gd name="T41" fmla="*/ 255 h 312"/>
                <a:gd name="T42" fmla="*/ 300 w 311"/>
                <a:gd name="T43" fmla="*/ 289 h 312"/>
                <a:gd name="T44" fmla="*/ 289 w 311"/>
                <a:gd name="T45" fmla="*/ 300 h 312"/>
                <a:gd name="T46" fmla="*/ 283 w 311"/>
                <a:gd name="T47" fmla="*/ 312 h 312"/>
                <a:gd name="T48" fmla="*/ 164 w 311"/>
                <a:gd name="T49" fmla="*/ 283 h 312"/>
                <a:gd name="T50" fmla="*/ 153 w 311"/>
                <a:gd name="T51" fmla="*/ 283 h 312"/>
                <a:gd name="T52" fmla="*/ 141 w 311"/>
                <a:gd name="T53" fmla="*/ 278 h 312"/>
                <a:gd name="T54" fmla="*/ 130 w 311"/>
                <a:gd name="T55" fmla="*/ 272 h 312"/>
                <a:gd name="T56" fmla="*/ 124 w 311"/>
                <a:gd name="T57" fmla="*/ 261 h 312"/>
                <a:gd name="T58" fmla="*/ 119 w 311"/>
                <a:gd name="T59" fmla="*/ 249 h 312"/>
                <a:gd name="T60" fmla="*/ 113 w 311"/>
                <a:gd name="T61" fmla="*/ 249 h 312"/>
                <a:gd name="T62" fmla="*/ 96 w 311"/>
                <a:gd name="T63" fmla="*/ 266 h 312"/>
                <a:gd name="T64" fmla="*/ 90 w 311"/>
                <a:gd name="T65" fmla="*/ 278 h 312"/>
                <a:gd name="T66" fmla="*/ 79 w 311"/>
                <a:gd name="T67" fmla="*/ 283 h 312"/>
                <a:gd name="T68" fmla="*/ 51 w 311"/>
                <a:gd name="T69" fmla="*/ 283 h 312"/>
                <a:gd name="T70" fmla="*/ 51 w 311"/>
                <a:gd name="T71" fmla="*/ 278 h 312"/>
                <a:gd name="T72" fmla="*/ 45 w 311"/>
                <a:gd name="T73" fmla="*/ 261 h 312"/>
                <a:gd name="T74" fmla="*/ 39 w 311"/>
                <a:gd name="T75" fmla="*/ 249 h 312"/>
                <a:gd name="T76" fmla="*/ 34 w 311"/>
                <a:gd name="T77" fmla="*/ 238 h 312"/>
                <a:gd name="T78" fmla="*/ 28 w 311"/>
                <a:gd name="T79" fmla="*/ 227 h 312"/>
                <a:gd name="T80" fmla="*/ 22 w 311"/>
                <a:gd name="T81" fmla="*/ 215 h 312"/>
                <a:gd name="T82" fmla="*/ 17 w 311"/>
                <a:gd name="T83" fmla="*/ 210 h 312"/>
                <a:gd name="T84" fmla="*/ 11 w 311"/>
                <a:gd name="T85" fmla="*/ 198 h 312"/>
                <a:gd name="T86" fmla="*/ 11 w 311"/>
                <a:gd name="T87" fmla="*/ 187 h 312"/>
                <a:gd name="T88" fmla="*/ 5 w 311"/>
                <a:gd name="T89" fmla="*/ 170 h 312"/>
                <a:gd name="T90" fmla="*/ 5 w 311"/>
                <a:gd name="T91" fmla="*/ 170 h 312"/>
                <a:gd name="T92" fmla="*/ 11 w 311"/>
                <a:gd name="T93" fmla="*/ 153 h 312"/>
                <a:gd name="T94" fmla="*/ 17 w 311"/>
                <a:gd name="T95" fmla="*/ 130 h 312"/>
                <a:gd name="T96" fmla="*/ 28 w 311"/>
                <a:gd name="T97" fmla="*/ 125 h 312"/>
                <a:gd name="T98" fmla="*/ 34 w 311"/>
                <a:gd name="T99" fmla="*/ 119 h 312"/>
                <a:gd name="T100" fmla="*/ 28 w 311"/>
                <a:gd name="T101" fmla="*/ 108 h 312"/>
                <a:gd name="T102" fmla="*/ 28 w 311"/>
                <a:gd name="T103" fmla="*/ 96 h 312"/>
                <a:gd name="T104" fmla="*/ 28 w 311"/>
                <a:gd name="T105" fmla="*/ 85 h 312"/>
                <a:gd name="T106" fmla="*/ 28 w 311"/>
                <a:gd name="T107" fmla="*/ 79 h 312"/>
                <a:gd name="T108" fmla="*/ 34 w 311"/>
                <a:gd name="T109" fmla="*/ 79 h 312"/>
                <a:gd name="T110" fmla="*/ 45 w 311"/>
                <a:gd name="T111" fmla="*/ 74 h 312"/>
                <a:gd name="T112" fmla="*/ 51 w 311"/>
                <a:gd name="T113" fmla="*/ 57 h 312"/>
                <a:gd name="T114" fmla="*/ 56 w 311"/>
                <a:gd name="T115" fmla="*/ 45 h 312"/>
                <a:gd name="T116" fmla="*/ 51 w 311"/>
                <a:gd name="T117" fmla="*/ 34 h 312"/>
                <a:gd name="T118" fmla="*/ 34 w 311"/>
                <a:gd name="T119" fmla="*/ 28 h 312"/>
                <a:gd name="T120" fmla="*/ 34 w 311"/>
                <a:gd name="T121" fmla="*/ 11 h 312"/>
                <a:gd name="T122" fmla="*/ 34 w 311"/>
                <a:gd name="T123" fmla="*/ 6 h 312"/>
                <a:gd name="T124" fmla="*/ 73 w 311"/>
                <a:gd name="T12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12">
                  <a:moveTo>
                    <a:pt x="73" y="11"/>
                  </a:moveTo>
                  <a:lnTo>
                    <a:pt x="136" y="28"/>
                  </a:lnTo>
                  <a:lnTo>
                    <a:pt x="119" y="85"/>
                  </a:lnTo>
                  <a:lnTo>
                    <a:pt x="124" y="85"/>
                  </a:lnTo>
                  <a:lnTo>
                    <a:pt x="119" y="91"/>
                  </a:lnTo>
                  <a:lnTo>
                    <a:pt x="124" y="96"/>
                  </a:lnTo>
                  <a:lnTo>
                    <a:pt x="130" y="96"/>
                  </a:lnTo>
                  <a:lnTo>
                    <a:pt x="130" y="102"/>
                  </a:lnTo>
                  <a:lnTo>
                    <a:pt x="141" y="102"/>
                  </a:lnTo>
                  <a:lnTo>
                    <a:pt x="141" y="108"/>
                  </a:lnTo>
                  <a:lnTo>
                    <a:pt x="147" y="108"/>
                  </a:lnTo>
                  <a:lnTo>
                    <a:pt x="141" y="113"/>
                  </a:lnTo>
                  <a:lnTo>
                    <a:pt x="153" y="113"/>
                  </a:lnTo>
                  <a:lnTo>
                    <a:pt x="158" y="113"/>
                  </a:lnTo>
                  <a:lnTo>
                    <a:pt x="158" y="102"/>
                  </a:lnTo>
                  <a:lnTo>
                    <a:pt x="164" y="102"/>
                  </a:lnTo>
                  <a:lnTo>
                    <a:pt x="170" y="102"/>
                  </a:lnTo>
                  <a:lnTo>
                    <a:pt x="170" y="96"/>
                  </a:lnTo>
                  <a:lnTo>
                    <a:pt x="175" y="96"/>
                  </a:lnTo>
                  <a:lnTo>
                    <a:pt x="181" y="96"/>
                  </a:lnTo>
                  <a:lnTo>
                    <a:pt x="181" y="91"/>
                  </a:lnTo>
                  <a:lnTo>
                    <a:pt x="187" y="91"/>
                  </a:lnTo>
                  <a:lnTo>
                    <a:pt x="187" y="85"/>
                  </a:lnTo>
                  <a:lnTo>
                    <a:pt x="192" y="91"/>
                  </a:lnTo>
                  <a:lnTo>
                    <a:pt x="192" y="85"/>
                  </a:lnTo>
                  <a:lnTo>
                    <a:pt x="198" y="91"/>
                  </a:lnTo>
                  <a:lnTo>
                    <a:pt x="215" y="96"/>
                  </a:lnTo>
                  <a:lnTo>
                    <a:pt x="221" y="96"/>
                  </a:lnTo>
                  <a:lnTo>
                    <a:pt x="221" y="102"/>
                  </a:lnTo>
                  <a:lnTo>
                    <a:pt x="232" y="108"/>
                  </a:lnTo>
                  <a:lnTo>
                    <a:pt x="232" y="113"/>
                  </a:lnTo>
                  <a:lnTo>
                    <a:pt x="238" y="113"/>
                  </a:lnTo>
                  <a:lnTo>
                    <a:pt x="238" y="119"/>
                  </a:lnTo>
                  <a:lnTo>
                    <a:pt x="243" y="119"/>
                  </a:lnTo>
                  <a:lnTo>
                    <a:pt x="238" y="119"/>
                  </a:lnTo>
                  <a:lnTo>
                    <a:pt x="243" y="125"/>
                  </a:lnTo>
                  <a:lnTo>
                    <a:pt x="249" y="130"/>
                  </a:lnTo>
                  <a:lnTo>
                    <a:pt x="243" y="130"/>
                  </a:lnTo>
                  <a:lnTo>
                    <a:pt x="249" y="136"/>
                  </a:lnTo>
                  <a:lnTo>
                    <a:pt x="255" y="142"/>
                  </a:lnTo>
                  <a:lnTo>
                    <a:pt x="255" y="147"/>
                  </a:lnTo>
                  <a:lnTo>
                    <a:pt x="255" y="153"/>
                  </a:lnTo>
                  <a:lnTo>
                    <a:pt x="260" y="153"/>
                  </a:lnTo>
                  <a:lnTo>
                    <a:pt x="260" y="159"/>
                  </a:lnTo>
                  <a:lnTo>
                    <a:pt x="260" y="164"/>
                  </a:lnTo>
                  <a:lnTo>
                    <a:pt x="266" y="164"/>
                  </a:lnTo>
                  <a:lnTo>
                    <a:pt x="266" y="170"/>
                  </a:lnTo>
                  <a:lnTo>
                    <a:pt x="272" y="176"/>
                  </a:lnTo>
                  <a:lnTo>
                    <a:pt x="289" y="181"/>
                  </a:lnTo>
                  <a:lnTo>
                    <a:pt x="294" y="181"/>
                  </a:lnTo>
                  <a:lnTo>
                    <a:pt x="289" y="193"/>
                  </a:lnTo>
                  <a:lnTo>
                    <a:pt x="300" y="193"/>
                  </a:lnTo>
                  <a:lnTo>
                    <a:pt x="294" y="204"/>
                  </a:lnTo>
                  <a:lnTo>
                    <a:pt x="300" y="204"/>
                  </a:lnTo>
                  <a:lnTo>
                    <a:pt x="294" y="215"/>
                  </a:lnTo>
                  <a:lnTo>
                    <a:pt x="300" y="215"/>
                  </a:lnTo>
                  <a:lnTo>
                    <a:pt x="300" y="221"/>
                  </a:lnTo>
                  <a:lnTo>
                    <a:pt x="300" y="227"/>
                  </a:lnTo>
                  <a:lnTo>
                    <a:pt x="300" y="232"/>
                  </a:lnTo>
                  <a:lnTo>
                    <a:pt x="306" y="238"/>
                  </a:lnTo>
                  <a:lnTo>
                    <a:pt x="306" y="244"/>
                  </a:lnTo>
                  <a:lnTo>
                    <a:pt x="311" y="244"/>
                  </a:lnTo>
                  <a:lnTo>
                    <a:pt x="306" y="255"/>
                  </a:lnTo>
                  <a:lnTo>
                    <a:pt x="311" y="255"/>
                  </a:lnTo>
                  <a:lnTo>
                    <a:pt x="306" y="261"/>
                  </a:lnTo>
                  <a:lnTo>
                    <a:pt x="300" y="289"/>
                  </a:lnTo>
                  <a:lnTo>
                    <a:pt x="294" y="295"/>
                  </a:lnTo>
                  <a:lnTo>
                    <a:pt x="294" y="300"/>
                  </a:lnTo>
                  <a:lnTo>
                    <a:pt x="289" y="300"/>
                  </a:lnTo>
                  <a:lnTo>
                    <a:pt x="289" y="306"/>
                  </a:lnTo>
                  <a:lnTo>
                    <a:pt x="283" y="306"/>
                  </a:lnTo>
                  <a:lnTo>
                    <a:pt x="283" y="312"/>
                  </a:lnTo>
                  <a:lnTo>
                    <a:pt x="209" y="295"/>
                  </a:lnTo>
                  <a:lnTo>
                    <a:pt x="204" y="295"/>
                  </a:lnTo>
                  <a:lnTo>
                    <a:pt x="164" y="283"/>
                  </a:lnTo>
                  <a:lnTo>
                    <a:pt x="158" y="289"/>
                  </a:lnTo>
                  <a:lnTo>
                    <a:pt x="153" y="289"/>
                  </a:lnTo>
                  <a:lnTo>
                    <a:pt x="153" y="283"/>
                  </a:lnTo>
                  <a:lnTo>
                    <a:pt x="147" y="283"/>
                  </a:lnTo>
                  <a:lnTo>
                    <a:pt x="147" y="278"/>
                  </a:lnTo>
                  <a:lnTo>
                    <a:pt x="141" y="278"/>
                  </a:lnTo>
                  <a:lnTo>
                    <a:pt x="141" y="272"/>
                  </a:lnTo>
                  <a:lnTo>
                    <a:pt x="136" y="272"/>
                  </a:lnTo>
                  <a:lnTo>
                    <a:pt x="130" y="272"/>
                  </a:lnTo>
                  <a:lnTo>
                    <a:pt x="130" y="266"/>
                  </a:lnTo>
                  <a:lnTo>
                    <a:pt x="130" y="261"/>
                  </a:lnTo>
                  <a:lnTo>
                    <a:pt x="124" y="261"/>
                  </a:lnTo>
                  <a:lnTo>
                    <a:pt x="124" y="255"/>
                  </a:lnTo>
                  <a:lnTo>
                    <a:pt x="119" y="255"/>
                  </a:lnTo>
                  <a:lnTo>
                    <a:pt x="119" y="249"/>
                  </a:lnTo>
                  <a:lnTo>
                    <a:pt x="119" y="244"/>
                  </a:lnTo>
                  <a:lnTo>
                    <a:pt x="119" y="249"/>
                  </a:lnTo>
                  <a:lnTo>
                    <a:pt x="113" y="249"/>
                  </a:lnTo>
                  <a:lnTo>
                    <a:pt x="107" y="249"/>
                  </a:lnTo>
                  <a:lnTo>
                    <a:pt x="102" y="255"/>
                  </a:lnTo>
                  <a:lnTo>
                    <a:pt x="96" y="266"/>
                  </a:lnTo>
                  <a:lnTo>
                    <a:pt x="96" y="272"/>
                  </a:lnTo>
                  <a:lnTo>
                    <a:pt x="90" y="272"/>
                  </a:lnTo>
                  <a:lnTo>
                    <a:pt x="90" y="278"/>
                  </a:lnTo>
                  <a:lnTo>
                    <a:pt x="85" y="278"/>
                  </a:lnTo>
                  <a:lnTo>
                    <a:pt x="79" y="278"/>
                  </a:lnTo>
                  <a:lnTo>
                    <a:pt x="79" y="283"/>
                  </a:lnTo>
                  <a:lnTo>
                    <a:pt x="73" y="278"/>
                  </a:lnTo>
                  <a:lnTo>
                    <a:pt x="56" y="289"/>
                  </a:lnTo>
                  <a:lnTo>
                    <a:pt x="51" y="283"/>
                  </a:lnTo>
                  <a:lnTo>
                    <a:pt x="56" y="283"/>
                  </a:lnTo>
                  <a:lnTo>
                    <a:pt x="51" y="283"/>
                  </a:lnTo>
                  <a:lnTo>
                    <a:pt x="51" y="278"/>
                  </a:lnTo>
                  <a:lnTo>
                    <a:pt x="45" y="278"/>
                  </a:lnTo>
                  <a:lnTo>
                    <a:pt x="45" y="266"/>
                  </a:lnTo>
                  <a:lnTo>
                    <a:pt x="45" y="261"/>
                  </a:lnTo>
                  <a:lnTo>
                    <a:pt x="39" y="261"/>
                  </a:lnTo>
                  <a:lnTo>
                    <a:pt x="39" y="255"/>
                  </a:lnTo>
                  <a:lnTo>
                    <a:pt x="39" y="249"/>
                  </a:lnTo>
                  <a:lnTo>
                    <a:pt x="34" y="249"/>
                  </a:lnTo>
                  <a:lnTo>
                    <a:pt x="34" y="244"/>
                  </a:lnTo>
                  <a:lnTo>
                    <a:pt x="34" y="238"/>
                  </a:lnTo>
                  <a:lnTo>
                    <a:pt x="34" y="232"/>
                  </a:lnTo>
                  <a:lnTo>
                    <a:pt x="28" y="232"/>
                  </a:lnTo>
                  <a:lnTo>
                    <a:pt x="28" y="227"/>
                  </a:lnTo>
                  <a:lnTo>
                    <a:pt x="28" y="221"/>
                  </a:lnTo>
                  <a:lnTo>
                    <a:pt x="22" y="221"/>
                  </a:lnTo>
                  <a:lnTo>
                    <a:pt x="22" y="215"/>
                  </a:lnTo>
                  <a:lnTo>
                    <a:pt x="17" y="215"/>
                  </a:lnTo>
                  <a:lnTo>
                    <a:pt x="22" y="210"/>
                  </a:lnTo>
                  <a:lnTo>
                    <a:pt x="17" y="210"/>
                  </a:lnTo>
                  <a:lnTo>
                    <a:pt x="17" y="204"/>
                  </a:lnTo>
                  <a:lnTo>
                    <a:pt x="17" y="198"/>
                  </a:lnTo>
                  <a:lnTo>
                    <a:pt x="11" y="198"/>
                  </a:lnTo>
                  <a:lnTo>
                    <a:pt x="17" y="193"/>
                  </a:lnTo>
                  <a:lnTo>
                    <a:pt x="11" y="193"/>
                  </a:lnTo>
                  <a:lnTo>
                    <a:pt x="11" y="187"/>
                  </a:lnTo>
                  <a:lnTo>
                    <a:pt x="5" y="187"/>
                  </a:lnTo>
                  <a:lnTo>
                    <a:pt x="5" y="181"/>
                  </a:lnTo>
                  <a:lnTo>
                    <a:pt x="5" y="170"/>
                  </a:lnTo>
                  <a:lnTo>
                    <a:pt x="0" y="170"/>
                  </a:lnTo>
                  <a:lnTo>
                    <a:pt x="5" y="164"/>
                  </a:lnTo>
                  <a:lnTo>
                    <a:pt x="5" y="170"/>
                  </a:lnTo>
                  <a:lnTo>
                    <a:pt x="11" y="164"/>
                  </a:lnTo>
                  <a:lnTo>
                    <a:pt x="5" y="164"/>
                  </a:lnTo>
                  <a:lnTo>
                    <a:pt x="11" y="153"/>
                  </a:lnTo>
                  <a:lnTo>
                    <a:pt x="11" y="147"/>
                  </a:lnTo>
                  <a:lnTo>
                    <a:pt x="17" y="136"/>
                  </a:lnTo>
                  <a:lnTo>
                    <a:pt x="17" y="130"/>
                  </a:lnTo>
                  <a:lnTo>
                    <a:pt x="22" y="130"/>
                  </a:lnTo>
                  <a:lnTo>
                    <a:pt x="22" y="125"/>
                  </a:lnTo>
                  <a:lnTo>
                    <a:pt x="28" y="125"/>
                  </a:lnTo>
                  <a:lnTo>
                    <a:pt x="28" y="119"/>
                  </a:lnTo>
                  <a:lnTo>
                    <a:pt x="34" y="125"/>
                  </a:lnTo>
                  <a:lnTo>
                    <a:pt x="34" y="119"/>
                  </a:lnTo>
                  <a:lnTo>
                    <a:pt x="28" y="119"/>
                  </a:lnTo>
                  <a:lnTo>
                    <a:pt x="34" y="108"/>
                  </a:lnTo>
                  <a:lnTo>
                    <a:pt x="28" y="108"/>
                  </a:lnTo>
                  <a:lnTo>
                    <a:pt x="34" y="108"/>
                  </a:lnTo>
                  <a:lnTo>
                    <a:pt x="28" y="108"/>
                  </a:lnTo>
                  <a:lnTo>
                    <a:pt x="28" y="96"/>
                  </a:lnTo>
                  <a:lnTo>
                    <a:pt x="22" y="91"/>
                  </a:lnTo>
                  <a:lnTo>
                    <a:pt x="22" y="85"/>
                  </a:lnTo>
                  <a:lnTo>
                    <a:pt x="28" y="85"/>
                  </a:lnTo>
                  <a:lnTo>
                    <a:pt x="28" y="79"/>
                  </a:lnTo>
                  <a:lnTo>
                    <a:pt x="22" y="79"/>
                  </a:lnTo>
                  <a:lnTo>
                    <a:pt x="28" y="79"/>
                  </a:lnTo>
                  <a:lnTo>
                    <a:pt x="34" y="79"/>
                  </a:lnTo>
                  <a:lnTo>
                    <a:pt x="34" y="85"/>
                  </a:lnTo>
                  <a:lnTo>
                    <a:pt x="34" y="79"/>
                  </a:lnTo>
                  <a:lnTo>
                    <a:pt x="39" y="79"/>
                  </a:lnTo>
                  <a:lnTo>
                    <a:pt x="45" y="79"/>
                  </a:lnTo>
                  <a:lnTo>
                    <a:pt x="45" y="74"/>
                  </a:lnTo>
                  <a:lnTo>
                    <a:pt x="51" y="68"/>
                  </a:lnTo>
                  <a:lnTo>
                    <a:pt x="51" y="62"/>
                  </a:lnTo>
                  <a:lnTo>
                    <a:pt x="51" y="57"/>
                  </a:lnTo>
                  <a:lnTo>
                    <a:pt x="51" y="51"/>
                  </a:lnTo>
                  <a:lnTo>
                    <a:pt x="56" y="51"/>
                  </a:lnTo>
                  <a:lnTo>
                    <a:pt x="56" y="45"/>
                  </a:lnTo>
                  <a:lnTo>
                    <a:pt x="56" y="40"/>
                  </a:lnTo>
                  <a:lnTo>
                    <a:pt x="51" y="40"/>
                  </a:lnTo>
                  <a:lnTo>
                    <a:pt x="51" y="34"/>
                  </a:lnTo>
                  <a:lnTo>
                    <a:pt x="45" y="34"/>
                  </a:lnTo>
                  <a:lnTo>
                    <a:pt x="39" y="34"/>
                  </a:lnTo>
                  <a:lnTo>
                    <a:pt x="34" y="28"/>
                  </a:lnTo>
                  <a:lnTo>
                    <a:pt x="34" y="23"/>
                  </a:lnTo>
                  <a:lnTo>
                    <a:pt x="34" y="17"/>
                  </a:lnTo>
                  <a:lnTo>
                    <a:pt x="34" y="11"/>
                  </a:lnTo>
                  <a:lnTo>
                    <a:pt x="39" y="11"/>
                  </a:lnTo>
                  <a:lnTo>
                    <a:pt x="39" y="6"/>
                  </a:lnTo>
                  <a:lnTo>
                    <a:pt x="34" y="6"/>
                  </a:lnTo>
                  <a:lnTo>
                    <a:pt x="34" y="0"/>
                  </a:lnTo>
                  <a:lnTo>
                    <a:pt x="68" y="6"/>
                  </a:lnTo>
                  <a:lnTo>
                    <a:pt x="73" y="6"/>
                  </a:lnTo>
                  <a:lnTo>
                    <a:pt x="73" y="11"/>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6" name="Freeform 19">
              <a:extLst>
                <a:ext uri="{FF2B5EF4-FFF2-40B4-BE49-F238E27FC236}">
                  <a16:creationId xmlns:a16="http://schemas.microsoft.com/office/drawing/2014/main" id="{25186E66-2C3E-47B9-AE3D-3DC7FBB98AE3}"/>
                </a:ext>
              </a:extLst>
            </p:cNvPr>
            <p:cNvSpPr>
              <a:spLocks/>
            </p:cNvSpPr>
            <p:nvPr/>
          </p:nvSpPr>
          <p:spPr bwMode="gray">
            <a:xfrm rot="20555047">
              <a:off x="763362" y="2520464"/>
              <a:ext cx="668768" cy="436947"/>
            </a:xfrm>
            <a:custGeom>
              <a:avLst/>
              <a:gdLst>
                <a:gd name="T0" fmla="*/ 6 w 476"/>
                <a:gd name="T1" fmla="*/ 226 h 311"/>
                <a:gd name="T2" fmla="*/ 11 w 476"/>
                <a:gd name="T3" fmla="*/ 221 h 311"/>
                <a:gd name="T4" fmla="*/ 28 w 476"/>
                <a:gd name="T5" fmla="*/ 204 h 311"/>
                <a:gd name="T6" fmla="*/ 45 w 476"/>
                <a:gd name="T7" fmla="*/ 198 h 311"/>
                <a:gd name="T8" fmla="*/ 57 w 476"/>
                <a:gd name="T9" fmla="*/ 192 h 311"/>
                <a:gd name="T10" fmla="*/ 74 w 476"/>
                <a:gd name="T11" fmla="*/ 187 h 311"/>
                <a:gd name="T12" fmla="*/ 91 w 476"/>
                <a:gd name="T13" fmla="*/ 181 h 311"/>
                <a:gd name="T14" fmla="*/ 96 w 476"/>
                <a:gd name="T15" fmla="*/ 175 h 311"/>
                <a:gd name="T16" fmla="*/ 108 w 476"/>
                <a:gd name="T17" fmla="*/ 175 h 311"/>
                <a:gd name="T18" fmla="*/ 113 w 476"/>
                <a:gd name="T19" fmla="*/ 170 h 311"/>
                <a:gd name="T20" fmla="*/ 113 w 476"/>
                <a:gd name="T21" fmla="*/ 158 h 311"/>
                <a:gd name="T22" fmla="*/ 108 w 476"/>
                <a:gd name="T23" fmla="*/ 136 h 311"/>
                <a:gd name="T24" fmla="*/ 125 w 476"/>
                <a:gd name="T25" fmla="*/ 130 h 311"/>
                <a:gd name="T26" fmla="*/ 136 w 476"/>
                <a:gd name="T27" fmla="*/ 119 h 311"/>
                <a:gd name="T28" fmla="*/ 142 w 476"/>
                <a:gd name="T29" fmla="*/ 102 h 311"/>
                <a:gd name="T30" fmla="*/ 153 w 476"/>
                <a:gd name="T31" fmla="*/ 90 h 311"/>
                <a:gd name="T32" fmla="*/ 164 w 476"/>
                <a:gd name="T33" fmla="*/ 79 h 311"/>
                <a:gd name="T34" fmla="*/ 170 w 476"/>
                <a:gd name="T35" fmla="*/ 62 h 311"/>
                <a:gd name="T36" fmla="*/ 181 w 476"/>
                <a:gd name="T37" fmla="*/ 51 h 311"/>
                <a:gd name="T38" fmla="*/ 193 w 476"/>
                <a:gd name="T39" fmla="*/ 51 h 311"/>
                <a:gd name="T40" fmla="*/ 198 w 476"/>
                <a:gd name="T41" fmla="*/ 34 h 311"/>
                <a:gd name="T42" fmla="*/ 204 w 476"/>
                <a:gd name="T43" fmla="*/ 34 h 311"/>
                <a:gd name="T44" fmla="*/ 215 w 476"/>
                <a:gd name="T45" fmla="*/ 34 h 311"/>
                <a:gd name="T46" fmla="*/ 221 w 476"/>
                <a:gd name="T47" fmla="*/ 11 h 311"/>
                <a:gd name="T48" fmla="*/ 238 w 476"/>
                <a:gd name="T49" fmla="*/ 11 h 311"/>
                <a:gd name="T50" fmla="*/ 301 w 476"/>
                <a:gd name="T51" fmla="*/ 28 h 311"/>
                <a:gd name="T52" fmla="*/ 476 w 476"/>
                <a:gd name="T53" fmla="*/ 79 h 311"/>
                <a:gd name="T54" fmla="*/ 431 w 476"/>
                <a:gd name="T55" fmla="*/ 243 h 311"/>
                <a:gd name="T56" fmla="*/ 408 w 476"/>
                <a:gd name="T57" fmla="*/ 306 h 311"/>
                <a:gd name="T58" fmla="*/ 363 w 476"/>
                <a:gd name="T59" fmla="*/ 294 h 311"/>
                <a:gd name="T60" fmla="*/ 340 w 476"/>
                <a:gd name="T61" fmla="*/ 294 h 311"/>
                <a:gd name="T62" fmla="*/ 323 w 476"/>
                <a:gd name="T63" fmla="*/ 283 h 311"/>
                <a:gd name="T64" fmla="*/ 306 w 476"/>
                <a:gd name="T65" fmla="*/ 277 h 311"/>
                <a:gd name="T66" fmla="*/ 284 w 476"/>
                <a:gd name="T67" fmla="*/ 277 h 311"/>
                <a:gd name="T68" fmla="*/ 261 w 476"/>
                <a:gd name="T69" fmla="*/ 277 h 311"/>
                <a:gd name="T70" fmla="*/ 244 w 476"/>
                <a:gd name="T71" fmla="*/ 272 h 311"/>
                <a:gd name="T72" fmla="*/ 232 w 476"/>
                <a:gd name="T73" fmla="*/ 266 h 311"/>
                <a:gd name="T74" fmla="*/ 215 w 476"/>
                <a:gd name="T75" fmla="*/ 266 h 311"/>
                <a:gd name="T76" fmla="*/ 204 w 476"/>
                <a:gd name="T77" fmla="*/ 272 h 311"/>
                <a:gd name="T78" fmla="*/ 193 w 476"/>
                <a:gd name="T79" fmla="*/ 266 h 311"/>
                <a:gd name="T80" fmla="*/ 170 w 476"/>
                <a:gd name="T81" fmla="*/ 260 h 311"/>
                <a:gd name="T82" fmla="*/ 159 w 476"/>
                <a:gd name="T83" fmla="*/ 260 h 311"/>
                <a:gd name="T84" fmla="*/ 142 w 476"/>
                <a:gd name="T85" fmla="*/ 255 h 311"/>
                <a:gd name="T86" fmla="*/ 130 w 476"/>
                <a:gd name="T87" fmla="*/ 249 h 311"/>
                <a:gd name="T88" fmla="*/ 119 w 476"/>
                <a:gd name="T89" fmla="*/ 249 h 311"/>
                <a:gd name="T90" fmla="*/ 102 w 476"/>
                <a:gd name="T91" fmla="*/ 249 h 311"/>
                <a:gd name="T92" fmla="*/ 91 w 476"/>
                <a:gd name="T93" fmla="*/ 249 h 311"/>
                <a:gd name="T94" fmla="*/ 74 w 476"/>
                <a:gd name="T95" fmla="*/ 238 h 311"/>
                <a:gd name="T96" fmla="*/ 51 w 476"/>
                <a:gd name="T97" fmla="*/ 238 h 311"/>
                <a:gd name="T98" fmla="*/ 40 w 476"/>
                <a:gd name="T99" fmla="*/ 238 h 311"/>
                <a:gd name="T100" fmla="*/ 28 w 476"/>
                <a:gd name="T101" fmla="*/ 238 h 311"/>
                <a:gd name="T102" fmla="*/ 28 w 476"/>
                <a:gd name="T103" fmla="*/ 238 h 311"/>
                <a:gd name="T104" fmla="*/ 17 w 476"/>
                <a:gd name="T105" fmla="*/ 238 h 311"/>
                <a:gd name="T106" fmla="*/ 0 w 476"/>
                <a:gd name="T107" fmla="*/ 24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6" h="311">
                  <a:moveTo>
                    <a:pt x="0" y="238"/>
                  </a:moveTo>
                  <a:lnTo>
                    <a:pt x="0" y="232"/>
                  </a:lnTo>
                  <a:lnTo>
                    <a:pt x="0" y="226"/>
                  </a:lnTo>
                  <a:lnTo>
                    <a:pt x="6" y="226"/>
                  </a:lnTo>
                  <a:lnTo>
                    <a:pt x="6" y="221"/>
                  </a:lnTo>
                  <a:lnTo>
                    <a:pt x="11" y="221"/>
                  </a:lnTo>
                  <a:lnTo>
                    <a:pt x="11" y="215"/>
                  </a:lnTo>
                  <a:lnTo>
                    <a:pt x="11" y="221"/>
                  </a:lnTo>
                  <a:lnTo>
                    <a:pt x="17" y="215"/>
                  </a:lnTo>
                  <a:lnTo>
                    <a:pt x="17" y="209"/>
                  </a:lnTo>
                  <a:lnTo>
                    <a:pt x="23" y="209"/>
                  </a:lnTo>
                  <a:lnTo>
                    <a:pt x="28" y="204"/>
                  </a:lnTo>
                  <a:lnTo>
                    <a:pt x="34" y="204"/>
                  </a:lnTo>
                  <a:lnTo>
                    <a:pt x="40" y="204"/>
                  </a:lnTo>
                  <a:lnTo>
                    <a:pt x="45" y="204"/>
                  </a:lnTo>
                  <a:lnTo>
                    <a:pt x="45" y="198"/>
                  </a:lnTo>
                  <a:lnTo>
                    <a:pt x="51" y="204"/>
                  </a:lnTo>
                  <a:lnTo>
                    <a:pt x="51" y="198"/>
                  </a:lnTo>
                  <a:lnTo>
                    <a:pt x="57" y="198"/>
                  </a:lnTo>
                  <a:lnTo>
                    <a:pt x="57" y="192"/>
                  </a:lnTo>
                  <a:lnTo>
                    <a:pt x="62" y="192"/>
                  </a:lnTo>
                  <a:lnTo>
                    <a:pt x="68" y="192"/>
                  </a:lnTo>
                  <a:lnTo>
                    <a:pt x="68" y="187"/>
                  </a:lnTo>
                  <a:lnTo>
                    <a:pt x="74" y="187"/>
                  </a:lnTo>
                  <a:lnTo>
                    <a:pt x="79" y="187"/>
                  </a:lnTo>
                  <a:lnTo>
                    <a:pt x="85" y="187"/>
                  </a:lnTo>
                  <a:lnTo>
                    <a:pt x="85" y="181"/>
                  </a:lnTo>
                  <a:lnTo>
                    <a:pt x="91" y="181"/>
                  </a:lnTo>
                  <a:lnTo>
                    <a:pt x="91" y="175"/>
                  </a:lnTo>
                  <a:lnTo>
                    <a:pt x="96" y="175"/>
                  </a:lnTo>
                  <a:lnTo>
                    <a:pt x="96" y="181"/>
                  </a:lnTo>
                  <a:lnTo>
                    <a:pt x="96" y="175"/>
                  </a:lnTo>
                  <a:lnTo>
                    <a:pt x="102" y="175"/>
                  </a:lnTo>
                  <a:lnTo>
                    <a:pt x="108" y="175"/>
                  </a:lnTo>
                  <a:lnTo>
                    <a:pt x="113" y="175"/>
                  </a:lnTo>
                  <a:lnTo>
                    <a:pt x="108" y="175"/>
                  </a:lnTo>
                  <a:lnTo>
                    <a:pt x="108" y="170"/>
                  </a:lnTo>
                  <a:lnTo>
                    <a:pt x="113" y="170"/>
                  </a:lnTo>
                  <a:lnTo>
                    <a:pt x="108" y="170"/>
                  </a:lnTo>
                  <a:lnTo>
                    <a:pt x="113" y="170"/>
                  </a:lnTo>
                  <a:lnTo>
                    <a:pt x="108" y="170"/>
                  </a:lnTo>
                  <a:lnTo>
                    <a:pt x="113" y="164"/>
                  </a:lnTo>
                  <a:lnTo>
                    <a:pt x="108" y="164"/>
                  </a:lnTo>
                  <a:lnTo>
                    <a:pt x="113" y="158"/>
                  </a:lnTo>
                  <a:lnTo>
                    <a:pt x="108" y="153"/>
                  </a:lnTo>
                  <a:lnTo>
                    <a:pt x="108" y="147"/>
                  </a:lnTo>
                  <a:lnTo>
                    <a:pt x="108" y="141"/>
                  </a:lnTo>
                  <a:lnTo>
                    <a:pt x="108" y="136"/>
                  </a:lnTo>
                  <a:lnTo>
                    <a:pt x="113" y="136"/>
                  </a:lnTo>
                  <a:lnTo>
                    <a:pt x="119" y="136"/>
                  </a:lnTo>
                  <a:lnTo>
                    <a:pt x="119" y="130"/>
                  </a:lnTo>
                  <a:lnTo>
                    <a:pt x="125" y="130"/>
                  </a:lnTo>
                  <a:lnTo>
                    <a:pt x="119" y="124"/>
                  </a:lnTo>
                  <a:lnTo>
                    <a:pt x="125" y="119"/>
                  </a:lnTo>
                  <a:lnTo>
                    <a:pt x="130" y="119"/>
                  </a:lnTo>
                  <a:lnTo>
                    <a:pt x="136" y="119"/>
                  </a:lnTo>
                  <a:lnTo>
                    <a:pt x="136" y="113"/>
                  </a:lnTo>
                  <a:lnTo>
                    <a:pt x="142" y="113"/>
                  </a:lnTo>
                  <a:lnTo>
                    <a:pt x="142" y="107"/>
                  </a:lnTo>
                  <a:lnTo>
                    <a:pt x="142" y="102"/>
                  </a:lnTo>
                  <a:lnTo>
                    <a:pt x="142" y="96"/>
                  </a:lnTo>
                  <a:lnTo>
                    <a:pt x="147" y="96"/>
                  </a:lnTo>
                  <a:lnTo>
                    <a:pt x="153" y="96"/>
                  </a:lnTo>
                  <a:lnTo>
                    <a:pt x="153" y="90"/>
                  </a:lnTo>
                  <a:lnTo>
                    <a:pt x="153" y="85"/>
                  </a:lnTo>
                  <a:lnTo>
                    <a:pt x="159" y="85"/>
                  </a:lnTo>
                  <a:lnTo>
                    <a:pt x="164" y="85"/>
                  </a:lnTo>
                  <a:lnTo>
                    <a:pt x="164" y="79"/>
                  </a:lnTo>
                  <a:lnTo>
                    <a:pt x="164" y="73"/>
                  </a:lnTo>
                  <a:lnTo>
                    <a:pt x="164" y="68"/>
                  </a:lnTo>
                  <a:lnTo>
                    <a:pt x="164" y="62"/>
                  </a:lnTo>
                  <a:lnTo>
                    <a:pt x="170" y="62"/>
                  </a:lnTo>
                  <a:lnTo>
                    <a:pt x="170" y="56"/>
                  </a:lnTo>
                  <a:lnTo>
                    <a:pt x="176" y="56"/>
                  </a:lnTo>
                  <a:lnTo>
                    <a:pt x="181" y="56"/>
                  </a:lnTo>
                  <a:lnTo>
                    <a:pt x="181" y="51"/>
                  </a:lnTo>
                  <a:lnTo>
                    <a:pt x="187" y="51"/>
                  </a:lnTo>
                  <a:lnTo>
                    <a:pt x="187" y="56"/>
                  </a:lnTo>
                  <a:lnTo>
                    <a:pt x="187" y="51"/>
                  </a:lnTo>
                  <a:lnTo>
                    <a:pt x="193" y="51"/>
                  </a:lnTo>
                  <a:lnTo>
                    <a:pt x="193" y="45"/>
                  </a:lnTo>
                  <a:lnTo>
                    <a:pt x="193" y="39"/>
                  </a:lnTo>
                  <a:lnTo>
                    <a:pt x="198" y="39"/>
                  </a:lnTo>
                  <a:lnTo>
                    <a:pt x="198" y="34"/>
                  </a:lnTo>
                  <a:lnTo>
                    <a:pt x="193" y="34"/>
                  </a:lnTo>
                  <a:lnTo>
                    <a:pt x="198" y="34"/>
                  </a:lnTo>
                  <a:lnTo>
                    <a:pt x="198" y="28"/>
                  </a:lnTo>
                  <a:lnTo>
                    <a:pt x="204" y="34"/>
                  </a:lnTo>
                  <a:lnTo>
                    <a:pt x="210" y="34"/>
                  </a:lnTo>
                  <a:lnTo>
                    <a:pt x="210" y="28"/>
                  </a:lnTo>
                  <a:lnTo>
                    <a:pt x="215" y="28"/>
                  </a:lnTo>
                  <a:lnTo>
                    <a:pt x="215" y="34"/>
                  </a:lnTo>
                  <a:lnTo>
                    <a:pt x="215" y="28"/>
                  </a:lnTo>
                  <a:lnTo>
                    <a:pt x="221" y="22"/>
                  </a:lnTo>
                  <a:lnTo>
                    <a:pt x="221" y="17"/>
                  </a:lnTo>
                  <a:lnTo>
                    <a:pt x="221" y="11"/>
                  </a:lnTo>
                  <a:lnTo>
                    <a:pt x="221" y="5"/>
                  </a:lnTo>
                  <a:lnTo>
                    <a:pt x="215" y="5"/>
                  </a:lnTo>
                  <a:lnTo>
                    <a:pt x="215" y="0"/>
                  </a:lnTo>
                  <a:lnTo>
                    <a:pt x="238" y="11"/>
                  </a:lnTo>
                  <a:lnTo>
                    <a:pt x="255" y="11"/>
                  </a:lnTo>
                  <a:lnTo>
                    <a:pt x="284" y="22"/>
                  </a:lnTo>
                  <a:lnTo>
                    <a:pt x="295" y="22"/>
                  </a:lnTo>
                  <a:lnTo>
                    <a:pt x="301" y="28"/>
                  </a:lnTo>
                  <a:lnTo>
                    <a:pt x="312" y="28"/>
                  </a:lnTo>
                  <a:lnTo>
                    <a:pt x="369" y="51"/>
                  </a:lnTo>
                  <a:lnTo>
                    <a:pt x="454" y="73"/>
                  </a:lnTo>
                  <a:lnTo>
                    <a:pt x="476" y="79"/>
                  </a:lnTo>
                  <a:lnTo>
                    <a:pt x="454" y="158"/>
                  </a:lnTo>
                  <a:lnTo>
                    <a:pt x="454" y="164"/>
                  </a:lnTo>
                  <a:lnTo>
                    <a:pt x="454" y="170"/>
                  </a:lnTo>
                  <a:lnTo>
                    <a:pt x="431" y="243"/>
                  </a:lnTo>
                  <a:lnTo>
                    <a:pt x="425" y="266"/>
                  </a:lnTo>
                  <a:lnTo>
                    <a:pt x="414" y="294"/>
                  </a:lnTo>
                  <a:lnTo>
                    <a:pt x="408" y="311"/>
                  </a:lnTo>
                  <a:lnTo>
                    <a:pt x="408" y="306"/>
                  </a:lnTo>
                  <a:lnTo>
                    <a:pt x="403" y="306"/>
                  </a:lnTo>
                  <a:lnTo>
                    <a:pt x="369" y="300"/>
                  </a:lnTo>
                  <a:lnTo>
                    <a:pt x="369" y="294"/>
                  </a:lnTo>
                  <a:lnTo>
                    <a:pt x="363" y="294"/>
                  </a:lnTo>
                  <a:lnTo>
                    <a:pt x="357" y="294"/>
                  </a:lnTo>
                  <a:lnTo>
                    <a:pt x="352" y="294"/>
                  </a:lnTo>
                  <a:lnTo>
                    <a:pt x="346" y="294"/>
                  </a:lnTo>
                  <a:lnTo>
                    <a:pt x="340" y="294"/>
                  </a:lnTo>
                  <a:lnTo>
                    <a:pt x="340" y="289"/>
                  </a:lnTo>
                  <a:lnTo>
                    <a:pt x="335" y="289"/>
                  </a:lnTo>
                  <a:lnTo>
                    <a:pt x="329" y="283"/>
                  </a:lnTo>
                  <a:lnTo>
                    <a:pt x="323" y="283"/>
                  </a:lnTo>
                  <a:lnTo>
                    <a:pt x="318" y="283"/>
                  </a:lnTo>
                  <a:lnTo>
                    <a:pt x="312" y="283"/>
                  </a:lnTo>
                  <a:lnTo>
                    <a:pt x="306" y="283"/>
                  </a:lnTo>
                  <a:lnTo>
                    <a:pt x="306" y="277"/>
                  </a:lnTo>
                  <a:lnTo>
                    <a:pt x="301" y="277"/>
                  </a:lnTo>
                  <a:lnTo>
                    <a:pt x="295" y="277"/>
                  </a:lnTo>
                  <a:lnTo>
                    <a:pt x="289" y="277"/>
                  </a:lnTo>
                  <a:lnTo>
                    <a:pt x="284" y="277"/>
                  </a:lnTo>
                  <a:lnTo>
                    <a:pt x="278" y="277"/>
                  </a:lnTo>
                  <a:lnTo>
                    <a:pt x="272" y="277"/>
                  </a:lnTo>
                  <a:lnTo>
                    <a:pt x="267" y="277"/>
                  </a:lnTo>
                  <a:lnTo>
                    <a:pt x="261" y="277"/>
                  </a:lnTo>
                  <a:lnTo>
                    <a:pt x="261" y="272"/>
                  </a:lnTo>
                  <a:lnTo>
                    <a:pt x="255" y="272"/>
                  </a:lnTo>
                  <a:lnTo>
                    <a:pt x="250" y="272"/>
                  </a:lnTo>
                  <a:lnTo>
                    <a:pt x="244" y="272"/>
                  </a:lnTo>
                  <a:lnTo>
                    <a:pt x="244" y="266"/>
                  </a:lnTo>
                  <a:lnTo>
                    <a:pt x="238" y="272"/>
                  </a:lnTo>
                  <a:lnTo>
                    <a:pt x="238" y="266"/>
                  </a:lnTo>
                  <a:lnTo>
                    <a:pt x="232" y="266"/>
                  </a:lnTo>
                  <a:lnTo>
                    <a:pt x="227" y="266"/>
                  </a:lnTo>
                  <a:lnTo>
                    <a:pt x="221" y="266"/>
                  </a:lnTo>
                  <a:lnTo>
                    <a:pt x="221" y="272"/>
                  </a:lnTo>
                  <a:lnTo>
                    <a:pt x="215" y="266"/>
                  </a:lnTo>
                  <a:lnTo>
                    <a:pt x="215" y="272"/>
                  </a:lnTo>
                  <a:lnTo>
                    <a:pt x="210" y="266"/>
                  </a:lnTo>
                  <a:lnTo>
                    <a:pt x="210" y="272"/>
                  </a:lnTo>
                  <a:lnTo>
                    <a:pt x="204" y="272"/>
                  </a:lnTo>
                  <a:lnTo>
                    <a:pt x="204" y="266"/>
                  </a:lnTo>
                  <a:lnTo>
                    <a:pt x="204" y="272"/>
                  </a:lnTo>
                  <a:lnTo>
                    <a:pt x="198" y="266"/>
                  </a:lnTo>
                  <a:lnTo>
                    <a:pt x="193" y="266"/>
                  </a:lnTo>
                  <a:lnTo>
                    <a:pt x="187" y="266"/>
                  </a:lnTo>
                  <a:lnTo>
                    <a:pt x="181" y="266"/>
                  </a:lnTo>
                  <a:lnTo>
                    <a:pt x="176" y="266"/>
                  </a:lnTo>
                  <a:lnTo>
                    <a:pt x="170" y="260"/>
                  </a:lnTo>
                  <a:lnTo>
                    <a:pt x="170" y="266"/>
                  </a:lnTo>
                  <a:lnTo>
                    <a:pt x="170" y="260"/>
                  </a:lnTo>
                  <a:lnTo>
                    <a:pt x="164" y="260"/>
                  </a:lnTo>
                  <a:lnTo>
                    <a:pt x="159" y="260"/>
                  </a:lnTo>
                  <a:lnTo>
                    <a:pt x="153" y="260"/>
                  </a:lnTo>
                  <a:lnTo>
                    <a:pt x="153" y="255"/>
                  </a:lnTo>
                  <a:lnTo>
                    <a:pt x="147" y="255"/>
                  </a:lnTo>
                  <a:lnTo>
                    <a:pt x="142" y="255"/>
                  </a:lnTo>
                  <a:lnTo>
                    <a:pt x="142" y="249"/>
                  </a:lnTo>
                  <a:lnTo>
                    <a:pt x="136" y="249"/>
                  </a:lnTo>
                  <a:lnTo>
                    <a:pt x="130" y="243"/>
                  </a:lnTo>
                  <a:lnTo>
                    <a:pt x="130" y="249"/>
                  </a:lnTo>
                  <a:lnTo>
                    <a:pt x="130" y="243"/>
                  </a:lnTo>
                  <a:lnTo>
                    <a:pt x="130" y="249"/>
                  </a:lnTo>
                  <a:lnTo>
                    <a:pt x="125" y="249"/>
                  </a:lnTo>
                  <a:lnTo>
                    <a:pt x="119" y="249"/>
                  </a:lnTo>
                  <a:lnTo>
                    <a:pt x="113" y="249"/>
                  </a:lnTo>
                  <a:lnTo>
                    <a:pt x="108" y="255"/>
                  </a:lnTo>
                  <a:lnTo>
                    <a:pt x="108" y="249"/>
                  </a:lnTo>
                  <a:lnTo>
                    <a:pt x="102" y="249"/>
                  </a:lnTo>
                  <a:lnTo>
                    <a:pt x="102" y="255"/>
                  </a:lnTo>
                  <a:lnTo>
                    <a:pt x="96" y="255"/>
                  </a:lnTo>
                  <a:lnTo>
                    <a:pt x="91" y="255"/>
                  </a:lnTo>
                  <a:lnTo>
                    <a:pt x="91" y="249"/>
                  </a:lnTo>
                  <a:lnTo>
                    <a:pt x="85" y="243"/>
                  </a:lnTo>
                  <a:lnTo>
                    <a:pt x="79" y="243"/>
                  </a:lnTo>
                  <a:lnTo>
                    <a:pt x="79" y="238"/>
                  </a:lnTo>
                  <a:lnTo>
                    <a:pt x="74" y="238"/>
                  </a:lnTo>
                  <a:lnTo>
                    <a:pt x="68" y="238"/>
                  </a:lnTo>
                  <a:lnTo>
                    <a:pt x="62" y="238"/>
                  </a:lnTo>
                  <a:lnTo>
                    <a:pt x="57" y="238"/>
                  </a:lnTo>
                  <a:lnTo>
                    <a:pt x="51" y="238"/>
                  </a:lnTo>
                  <a:lnTo>
                    <a:pt x="51" y="232"/>
                  </a:lnTo>
                  <a:lnTo>
                    <a:pt x="45" y="232"/>
                  </a:lnTo>
                  <a:lnTo>
                    <a:pt x="45" y="238"/>
                  </a:lnTo>
                  <a:lnTo>
                    <a:pt x="40" y="238"/>
                  </a:lnTo>
                  <a:lnTo>
                    <a:pt x="40" y="243"/>
                  </a:lnTo>
                  <a:lnTo>
                    <a:pt x="34" y="243"/>
                  </a:lnTo>
                  <a:lnTo>
                    <a:pt x="28" y="243"/>
                  </a:lnTo>
                  <a:lnTo>
                    <a:pt x="28" y="238"/>
                  </a:lnTo>
                  <a:lnTo>
                    <a:pt x="28" y="243"/>
                  </a:lnTo>
                  <a:lnTo>
                    <a:pt x="28" y="238"/>
                  </a:lnTo>
                  <a:lnTo>
                    <a:pt x="28" y="243"/>
                  </a:lnTo>
                  <a:lnTo>
                    <a:pt x="28" y="238"/>
                  </a:lnTo>
                  <a:lnTo>
                    <a:pt x="28" y="243"/>
                  </a:lnTo>
                  <a:lnTo>
                    <a:pt x="28" y="238"/>
                  </a:lnTo>
                  <a:lnTo>
                    <a:pt x="23" y="238"/>
                  </a:lnTo>
                  <a:lnTo>
                    <a:pt x="17" y="238"/>
                  </a:lnTo>
                  <a:lnTo>
                    <a:pt x="11" y="238"/>
                  </a:lnTo>
                  <a:lnTo>
                    <a:pt x="6" y="238"/>
                  </a:lnTo>
                  <a:lnTo>
                    <a:pt x="0" y="238"/>
                  </a:lnTo>
                  <a:lnTo>
                    <a:pt x="0" y="243"/>
                  </a:lnTo>
                  <a:lnTo>
                    <a:pt x="0" y="23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7" name="Freeform 20">
              <a:extLst>
                <a:ext uri="{FF2B5EF4-FFF2-40B4-BE49-F238E27FC236}">
                  <a16:creationId xmlns:a16="http://schemas.microsoft.com/office/drawing/2014/main" id="{4E1A1228-3730-4831-877C-3BA992ABD917}"/>
                </a:ext>
              </a:extLst>
            </p:cNvPr>
            <p:cNvSpPr>
              <a:spLocks/>
            </p:cNvSpPr>
            <p:nvPr/>
          </p:nvSpPr>
          <p:spPr bwMode="gray">
            <a:xfrm rot="20555047">
              <a:off x="1485436" y="3136301"/>
              <a:ext cx="373723" cy="230416"/>
            </a:xfrm>
            <a:custGeom>
              <a:avLst/>
              <a:gdLst>
                <a:gd name="T0" fmla="*/ 238 w 266"/>
                <a:gd name="T1" fmla="*/ 73 h 164"/>
                <a:gd name="T2" fmla="*/ 260 w 266"/>
                <a:gd name="T3" fmla="*/ 73 h 164"/>
                <a:gd name="T4" fmla="*/ 260 w 266"/>
                <a:gd name="T5" fmla="*/ 85 h 164"/>
                <a:gd name="T6" fmla="*/ 260 w 266"/>
                <a:gd name="T7" fmla="*/ 96 h 164"/>
                <a:gd name="T8" fmla="*/ 255 w 266"/>
                <a:gd name="T9" fmla="*/ 102 h 164"/>
                <a:gd name="T10" fmla="*/ 255 w 266"/>
                <a:gd name="T11" fmla="*/ 113 h 164"/>
                <a:gd name="T12" fmla="*/ 249 w 266"/>
                <a:gd name="T13" fmla="*/ 124 h 164"/>
                <a:gd name="T14" fmla="*/ 249 w 266"/>
                <a:gd name="T15" fmla="*/ 136 h 164"/>
                <a:gd name="T16" fmla="*/ 243 w 266"/>
                <a:gd name="T17" fmla="*/ 141 h 164"/>
                <a:gd name="T18" fmla="*/ 243 w 266"/>
                <a:gd name="T19" fmla="*/ 153 h 164"/>
                <a:gd name="T20" fmla="*/ 243 w 266"/>
                <a:gd name="T21" fmla="*/ 164 h 164"/>
                <a:gd name="T22" fmla="*/ 124 w 266"/>
                <a:gd name="T23" fmla="*/ 124 h 164"/>
                <a:gd name="T24" fmla="*/ 119 w 266"/>
                <a:gd name="T25" fmla="*/ 119 h 164"/>
                <a:gd name="T26" fmla="*/ 119 w 266"/>
                <a:gd name="T27" fmla="*/ 107 h 164"/>
                <a:gd name="T28" fmla="*/ 113 w 266"/>
                <a:gd name="T29" fmla="*/ 102 h 164"/>
                <a:gd name="T30" fmla="*/ 107 w 266"/>
                <a:gd name="T31" fmla="*/ 96 h 164"/>
                <a:gd name="T32" fmla="*/ 96 w 266"/>
                <a:gd name="T33" fmla="*/ 96 h 164"/>
                <a:gd name="T34" fmla="*/ 85 w 266"/>
                <a:gd name="T35" fmla="*/ 96 h 164"/>
                <a:gd name="T36" fmla="*/ 73 w 266"/>
                <a:gd name="T37" fmla="*/ 107 h 164"/>
                <a:gd name="T38" fmla="*/ 68 w 266"/>
                <a:gd name="T39" fmla="*/ 113 h 164"/>
                <a:gd name="T40" fmla="*/ 62 w 266"/>
                <a:gd name="T41" fmla="*/ 113 h 164"/>
                <a:gd name="T42" fmla="*/ 62 w 266"/>
                <a:gd name="T43" fmla="*/ 113 h 164"/>
                <a:gd name="T44" fmla="*/ 51 w 266"/>
                <a:gd name="T45" fmla="*/ 113 h 164"/>
                <a:gd name="T46" fmla="*/ 45 w 266"/>
                <a:gd name="T47" fmla="*/ 107 h 164"/>
                <a:gd name="T48" fmla="*/ 45 w 266"/>
                <a:gd name="T49" fmla="*/ 107 h 164"/>
                <a:gd name="T50" fmla="*/ 39 w 266"/>
                <a:gd name="T51" fmla="*/ 113 h 164"/>
                <a:gd name="T52" fmla="*/ 39 w 266"/>
                <a:gd name="T53" fmla="*/ 113 h 164"/>
                <a:gd name="T54" fmla="*/ 34 w 266"/>
                <a:gd name="T55" fmla="*/ 113 h 164"/>
                <a:gd name="T56" fmla="*/ 28 w 266"/>
                <a:gd name="T57" fmla="*/ 113 h 164"/>
                <a:gd name="T58" fmla="*/ 22 w 266"/>
                <a:gd name="T59" fmla="*/ 107 h 164"/>
                <a:gd name="T60" fmla="*/ 22 w 266"/>
                <a:gd name="T61" fmla="*/ 107 h 164"/>
                <a:gd name="T62" fmla="*/ 11 w 266"/>
                <a:gd name="T63" fmla="*/ 107 h 164"/>
                <a:gd name="T64" fmla="*/ 0 w 266"/>
                <a:gd name="T65" fmla="*/ 107 h 164"/>
                <a:gd name="T66" fmla="*/ 0 w 266"/>
                <a:gd name="T67" fmla="*/ 113 h 164"/>
                <a:gd name="T68" fmla="*/ 5 w 266"/>
                <a:gd name="T69" fmla="*/ 68 h 164"/>
                <a:gd name="T70" fmla="*/ 11 w 266"/>
                <a:gd name="T71" fmla="*/ 62 h 164"/>
                <a:gd name="T72" fmla="*/ 28 w 266"/>
                <a:gd name="T73" fmla="*/ 39 h 164"/>
                <a:gd name="T74" fmla="*/ 34 w 266"/>
                <a:gd name="T75" fmla="*/ 34 h 164"/>
                <a:gd name="T76" fmla="*/ 39 w 266"/>
                <a:gd name="T77" fmla="*/ 28 h 164"/>
                <a:gd name="T78" fmla="*/ 45 w 266"/>
                <a:gd name="T79" fmla="*/ 22 h 164"/>
                <a:gd name="T80" fmla="*/ 56 w 266"/>
                <a:gd name="T81" fmla="*/ 5 h 164"/>
                <a:gd name="T82" fmla="*/ 68 w 266"/>
                <a:gd name="T83" fmla="*/ 5 h 164"/>
                <a:gd name="T84" fmla="*/ 68 w 266"/>
                <a:gd name="T85" fmla="*/ 5 h 164"/>
                <a:gd name="T86" fmla="*/ 73 w 266"/>
                <a:gd name="T87" fmla="*/ 11 h 164"/>
                <a:gd name="T88" fmla="*/ 79 w 266"/>
                <a:gd name="T89" fmla="*/ 17 h 164"/>
                <a:gd name="T90" fmla="*/ 79 w 266"/>
                <a:gd name="T91" fmla="*/ 28 h 164"/>
                <a:gd name="T92" fmla="*/ 90 w 266"/>
                <a:gd name="T93" fmla="*/ 28 h 164"/>
                <a:gd name="T94" fmla="*/ 96 w 266"/>
                <a:gd name="T95" fmla="*/ 34 h 164"/>
                <a:gd name="T96" fmla="*/ 102 w 266"/>
                <a:gd name="T97" fmla="*/ 39 h 164"/>
                <a:gd name="T98" fmla="*/ 107 w 266"/>
                <a:gd name="T99" fmla="*/ 45 h 164"/>
                <a:gd name="T100" fmla="*/ 153 w 266"/>
                <a:gd name="T101" fmla="*/ 51 h 164"/>
                <a:gd name="T102" fmla="*/ 232 w 266"/>
                <a:gd name="T103" fmla="*/ 6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6" h="164">
                  <a:moveTo>
                    <a:pt x="232" y="68"/>
                  </a:moveTo>
                  <a:lnTo>
                    <a:pt x="238" y="73"/>
                  </a:lnTo>
                  <a:lnTo>
                    <a:pt x="260" y="79"/>
                  </a:lnTo>
                  <a:lnTo>
                    <a:pt x="260" y="73"/>
                  </a:lnTo>
                  <a:lnTo>
                    <a:pt x="266" y="73"/>
                  </a:lnTo>
                  <a:lnTo>
                    <a:pt x="260" y="85"/>
                  </a:lnTo>
                  <a:lnTo>
                    <a:pt x="260" y="90"/>
                  </a:lnTo>
                  <a:lnTo>
                    <a:pt x="260" y="96"/>
                  </a:lnTo>
                  <a:lnTo>
                    <a:pt x="260" y="102"/>
                  </a:lnTo>
                  <a:lnTo>
                    <a:pt x="255" y="102"/>
                  </a:lnTo>
                  <a:lnTo>
                    <a:pt x="255" y="107"/>
                  </a:lnTo>
                  <a:lnTo>
                    <a:pt x="255" y="113"/>
                  </a:lnTo>
                  <a:lnTo>
                    <a:pt x="255" y="119"/>
                  </a:lnTo>
                  <a:lnTo>
                    <a:pt x="249" y="124"/>
                  </a:lnTo>
                  <a:lnTo>
                    <a:pt x="249" y="130"/>
                  </a:lnTo>
                  <a:lnTo>
                    <a:pt x="249" y="136"/>
                  </a:lnTo>
                  <a:lnTo>
                    <a:pt x="249" y="141"/>
                  </a:lnTo>
                  <a:lnTo>
                    <a:pt x="243" y="141"/>
                  </a:lnTo>
                  <a:lnTo>
                    <a:pt x="243" y="147"/>
                  </a:lnTo>
                  <a:lnTo>
                    <a:pt x="243" y="153"/>
                  </a:lnTo>
                  <a:lnTo>
                    <a:pt x="243" y="158"/>
                  </a:lnTo>
                  <a:lnTo>
                    <a:pt x="243" y="164"/>
                  </a:lnTo>
                  <a:lnTo>
                    <a:pt x="124" y="130"/>
                  </a:lnTo>
                  <a:lnTo>
                    <a:pt x="124" y="124"/>
                  </a:lnTo>
                  <a:lnTo>
                    <a:pt x="119" y="124"/>
                  </a:lnTo>
                  <a:lnTo>
                    <a:pt x="119" y="119"/>
                  </a:lnTo>
                  <a:lnTo>
                    <a:pt x="119" y="113"/>
                  </a:lnTo>
                  <a:lnTo>
                    <a:pt x="119" y="107"/>
                  </a:lnTo>
                  <a:lnTo>
                    <a:pt x="119" y="102"/>
                  </a:lnTo>
                  <a:lnTo>
                    <a:pt x="113" y="102"/>
                  </a:lnTo>
                  <a:lnTo>
                    <a:pt x="107" y="102"/>
                  </a:lnTo>
                  <a:lnTo>
                    <a:pt x="107" y="96"/>
                  </a:lnTo>
                  <a:lnTo>
                    <a:pt x="102" y="96"/>
                  </a:lnTo>
                  <a:lnTo>
                    <a:pt x="96" y="96"/>
                  </a:lnTo>
                  <a:lnTo>
                    <a:pt x="90" y="96"/>
                  </a:lnTo>
                  <a:lnTo>
                    <a:pt x="85" y="96"/>
                  </a:lnTo>
                  <a:lnTo>
                    <a:pt x="79" y="102"/>
                  </a:lnTo>
                  <a:lnTo>
                    <a:pt x="73" y="107"/>
                  </a:lnTo>
                  <a:lnTo>
                    <a:pt x="68" y="107"/>
                  </a:lnTo>
                  <a:lnTo>
                    <a:pt x="68" y="113"/>
                  </a:lnTo>
                  <a:lnTo>
                    <a:pt x="62" y="107"/>
                  </a:lnTo>
                  <a:lnTo>
                    <a:pt x="62" y="113"/>
                  </a:lnTo>
                  <a:lnTo>
                    <a:pt x="62" y="107"/>
                  </a:lnTo>
                  <a:lnTo>
                    <a:pt x="62" y="113"/>
                  </a:lnTo>
                  <a:lnTo>
                    <a:pt x="56" y="113"/>
                  </a:lnTo>
                  <a:lnTo>
                    <a:pt x="51" y="113"/>
                  </a:lnTo>
                  <a:lnTo>
                    <a:pt x="45" y="113"/>
                  </a:lnTo>
                  <a:lnTo>
                    <a:pt x="45" y="107"/>
                  </a:lnTo>
                  <a:lnTo>
                    <a:pt x="45" y="113"/>
                  </a:lnTo>
                  <a:lnTo>
                    <a:pt x="45" y="107"/>
                  </a:lnTo>
                  <a:lnTo>
                    <a:pt x="39" y="107"/>
                  </a:lnTo>
                  <a:lnTo>
                    <a:pt x="39" y="113"/>
                  </a:lnTo>
                  <a:lnTo>
                    <a:pt x="39" y="107"/>
                  </a:lnTo>
                  <a:lnTo>
                    <a:pt x="39" y="113"/>
                  </a:lnTo>
                  <a:lnTo>
                    <a:pt x="34" y="107"/>
                  </a:lnTo>
                  <a:lnTo>
                    <a:pt x="34" y="113"/>
                  </a:lnTo>
                  <a:lnTo>
                    <a:pt x="28" y="107"/>
                  </a:lnTo>
                  <a:lnTo>
                    <a:pt x="28" y="113"/>
                  </a:lnTo>
                  <a:lnTo>
                    <a:pt x="28" y="107"/>
                  </a:lnTo>
                  <a:lnTo>
                    <a:pt x="22" y="107"/>
                  </a:lnTo>
                  <a:lnTo>
                    <a:pt x="22" y="113"/>
                  </a:lnTo>
                  <a:lnTo>
                    <a:pt x="22" y="107"/>
                  </a:lnTo>
                  <a:lnTo>
                    <a:pt x="17" y="107"/>
                  </a:lnTo>
                  <a:lnTo>
                    <a:pt x="11" y="107"/>
                  </a:lnTo>
                  <a:lnTo>
                    <a:pt x="5" y="107"/>
                  </a:lnTo>
                  <a:lnTo>
                    <a:pt x="0" y="107"/>
                  </a:lnTo>
                  <a:lnTo>
                    <a:pt x="5" y="113"/>
                  </a:lnTo>
                  <a:lnTo>
                    <a:pt x="0" y="113"/>
                  </a:lnTo>
                  <a:lnTo>
                    <a:pt x="5" y="73"/>
                  </a:lnTo>
                  <a:lnTo>
                    <a:pt x="5" y="68"/>
                  </a:lnTo>
                  <a:lnTo>
                    <a:pt x="5" y="62"/>
                  </a:lnTo>
                  <a:lnTo>
                    <a:pt x="11" y="62"/>
                  </a:lnTo>
                  <a:lnTo>
                    <a:pt x="22" y="34"/>
                  </a:lnTo>
                  <a:lnTo>
                    <a:pt x="28" y="39"/>
                  </a:lnTo>
                  <a:lnTo>
                    <a:pt x="28" y="34"/>
                  </a:lnTo>
                  <a:lnTo>
                    <a:pt x="34" y="34"/>
                  </a:lnTo>
                  <a:lnTo>
                    <a:pt x="39" y="34"/>
                  </a:lnTo>
                  <a:lnTo>
                    <a:pt x="39" y="28"/>
                  </a:lnTo>
                  <a:lnTo>
                    <a:pt x="45" y="28"/>
                  </a:lnTo>
                  <a:lnTo>
                    <a:pt x="45" y="22"/>
                  </a:lnTo>
                  <a:lnTo>
                    <a:pt x="51" y="11"/>
                  </a:lnTo>
                  <a:lnTo>
                    <a:pt x="56" y="5"/>
                  </a:lnTo>
                  <a:lnTo>
                    <a:pt x="62" y="5"/>
                  </a:lnTo>
                  <a:lnTo>
                    <a:pt x="68" y="5"/>
                  </a:lnTo>
                  <a:lnTo>
                    <a:pt x="68" y="0"/>
                  </a:lnTo>
                  <a:lnTo>
                    <a:pt x="68" y="5"/>
                  </a:lnTo>
                  <a:lnTo>
                    <a:pt x="68" y="11"/>
                  </a:lnTo>
                  <a:lnTo>
                    <a:pt x="73" y="11"/>
                  </a:lnTo>
                  <a:lnTo>
                    <a:pt x="73" y="17"/>
                  </a:lnTo>
                  <a:lnTo>
                    <a:pt x="79" y="17"/>
                  </a:lnTo>
                  <a:lnTo>
                    <a:pt x="79" y="22"/>
                  </a:lnTo>
                  <a:lnTo>
                    <a:pt x="79" y="28"/>
                  </a:lnTo>
                  <a:lnTo>
                    <a:pt x="85" y="28"/>
                  </a:lnTo>
                  <a:lnTo>
                    <a:pt x="90" y="28"/>
                  </a:lnTo>
                  <a:lnTo>
                    <a:pt x="90" y="34"/>
                  </a:lnTo>
                  <a:lnTo>
                    <a:pt x="96" y="34"/>
                  </a:lnTo>
                  <a:lnTo>
                    <a:pt x="96" y="39"/>
                  </a:lnTo>
                  <a:lnTo>
                    <a:pt x="102" y="39"/>
                  </a:lnTo>
                  <a:lnTo>
                    <a:pt x="102" y="45"/>
                  </a:lnTo>
                  <a:lnTo>
                    <a:pt x="107" y="45"/>
                  </a:lnTo>
                  <a:lnTo>
                    <a:pt x="113" y="39"/>
                  </a:lnTo>
                  <a:lnTo>
                    <a:pt x="153" y="51"/>
                  </a:lnTo>
                  <a:lnTo>
                    <a:pt x="158" y="51"/>
                  </a:lnTo>
                  <a:lnTo>
                    <a:pt x="232" y="6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8" name="Freeform 21">
              <a:extLst>
                <a:ext uri="{FF2B5EF4-FFF2-40B4-BE49-F238E27FC236}">
                  <a16:creationId xmlns:a16="http://schemas.microsoft.com/office/drawing/2014/main" id="{EE2FC43D-D09E-4FA3-9551-35997E408263}"/>
                </a:ext>
              </a:extLst>
            </p:cNvPr>
            <p:cNvSpPr>
              <a:spLocks/>
            </p:cNvSpPr>
            <p:nvPr/>
          </p:nvSpPr>
          <p:spPr bwMode="gray">
            <a:xfrm rot="20555047">
              <a:off x="605117" y="2078515"/>
              <a:ext cx="779761" cy="557775"/>
            </a:xfrm>
            <a:custGeom>
              <a:avLst/>
              <a:gdLst>
                <a:gd name="T0" fmla="*/ 521 w 555"/>
                <a:gd name="T1" fmla="*/ 250 h 397"/>
                <a:gd name="T2" fmla="*/ 340 w 555"/>
                <a:gd name="T3" fmla="*/ 352 h 397"/>
                <a:gd name="T4" fmla="*/ 266 w 555"/>
                <a:gd name="T5" fmla="*/ 335 h 397"/>
                <a:gd name="T6" fmla="*/ 243 w 555"/>
                <a:gd name="T7" fmla="*/ 312 h 397"/>
                <a:gd name="T8" fmla="*/ 249 w 555"/>
                <a:gd name="T9" fmla="*/ 289 h 397"/>
                <a:gd name="T10" fmla="*/ 255 w 555"/>
                <a:gd name="T11" fmla="*/ 278 h 397"/>
                <a:gd name="T12" fmla="*/ 243 w 555"/>
                <a:gd name="T13" fmla="*/ 261 h 397"/>
                <a:gd name="T14" fmla="*/ 226 w 555"/>
                <a:gd name="T15" fmla="*/ 272 h 397"/>
                <a:gd name="T16" fmla="*/ 209 w 555"/>
                <a:gd name="T17" fmla="*/ 284 h 397"/>
                <a:gd name="T18" fmla="*/ 187 w 555"/>
                <a:gd name="T19" fmla="*/ 289 h 397"/>
                <a:gd name="T20" fmla="*/ 175 w 555"/>
                <a:gd name="T21" fmla="*/ 295 h 397"/>
                <a:gd name="T22" fmla="*/ 158 w 555"/>
                <a:gd name="T23" fmla="*/ 295 h 397"/>
                <a:gd name="T24" fmla="*/ 136 w 555"/>
                <a:gd name="T25" fmla="*/ 295 h 397"/>
                <a:gd name="T26" fmla="*/ 130 w 555"/>
                <a:gd name="T27" fmla="*/ 318 h 397"/>
                <a:gd name="T28" fmla="*/ 136 w 555"/>
                <a:gd name="T29" fmla="*/ 341 h 397"/>
                <a:gd name="T30" fmla="*/ 130 w 555"/>
                <a:gd name="T31" fmla="*/ 352 h 397"/>
                <a:gd name="T32" fmla="*/ 113 w 555"/>
                <a:gd name="T33" fmla="*/ 341 h 397"/>
                <a:gd name="T34" fmla="*/ 102 w 555"/>
                <a:gd name="T35" fmla="*/ 335 h 397"/>
                <a:gd name="T36" fmla="*/ 90 w 555"/>
                <a:gd name="T37" fmla="*/ 312 h 397"/>
                <a:gd name="T38" fmla="*/ 68 w 555"/>
                <a:gd name="T39" fmla="*/ 306 h 397"/>
                <a:gd name="T40" fmla="*/ 56 w 555"/>
                <a:gd name="T41" fmla="*/ 284 h 397"/>
                <a:gd name="T42" fmla="*/ 39 w 555"/>
                <a:gd name="T43" fmla="*/ 272 h 397"/>
                <a:gd name="T44" fmla="*/ 34 w 555"/>
                <a:gd name="T45" fmla="*/ 250 h 397"/>
                <a:gd name="T46" fmla="*/ 34 w 555"/>
                <a:gd name="T47" fmla="*/ 227 h 397"/>
                <a:gd name="T48" fmla="*/ 39 w 555"/>
                <a:gd name="T49" fmla="*/ 204 h 397"/>
                <a:gd name="T50" fmla="*/ 5 w 555"/>
                <a:gd name="T51" fmla="*/ 176 h 397"/>
                <a:gd name="T52" fmla="*/ 17 w 555"/>
                <a:gd name="T53" fmla="*/ 165 h 397"/>
                <a:gd name="T54" fmla="*/ 17 w 555"/>
                <a:gd name="T55" fmla="*/ 142 h 397"/>
                <a:gd name="T56" fmla="*/ 17 w 555"/>
                <a:gd name="T57" fmla="*/ 131 h 397"/>
                <a:gd name="T58" fmla="*/ 17 w 555"/>
                <a:gd name="T59" fmla="*/ 114 h 397"/>
                <a:gd name="T60" fmla="*/ 22 w 555"/>
                <a:gd name="T61" fmla="*/ 102 h 397"/>
                <a:gd name="T62" fmla="*/ 34 w 555"/>
                <a:gd name="T63" fmla="*/ 85 h 397"/>
                <a:gd name="T64" fmla="*/ 34 w 555"/>
                <a:gd name="T65" fmla="*/ 57 h 397"/>
                <a:gd name="T66" fmla="*/ 45 w 555"/>
                <a:gd name="T67" fmla="*/ 40 h 397"/>
                <a:gd name="T68" fmla="*/ 56 w 555"/>
                <a:gd name="T69" fmla="*/ 29 h 397"/>
                <a:gd name="T70" fmla="*/ 73 w 555"/>
                <a:gd name="T71" fmla="*/ 29 h 397"/>
                <a:gd name="T72" fmla="*/ 90 w 555"/>
                <a:gd name="T73" fmla="*/ 17 h 397"/>
                <a:gd name="T74" fmla="*/ 102 w 555"/>
                <a:gd name="T75" fmla="*/ 0 h 397"/>
                <a:gd name="T76" fmla="*/ 130 w 555"/>
                <a:gd name="T77" fmla="*/ 12 h 397"/>
                <a:gd name="T78" fmla="*/ 164 w 555"/>
                <a:gd name="T79" fmla="*/ 23 h 397"/>
                <a:gd name="T80" fmla="*/ 187 w 555"/>
                <a:gd name="T81" fmla="*/ 29 h 397"/>
                <a:gd name="T82" fmla="*/ 209 w 555"/>
                <a:gd name="T83" fmla="*/ 40 h 397"/>
                <a:gd name="T84" fmla="*/ 243 w 555"/>
                <a:gd name="T85" fmla="*/ 46 h 397"/>
                <a:gd name="T86" fmla="*/ 266 w 555"/>
                <a:gd name="T87" fmla="*/ 51 h 397"/>
                <a:gd name="T88" fmla="*/ 300 w 555"/>
                <a:gd name="T89" fmla="*/ 63 h 397"/>
                <a:gd name="T90" fmla="*/ 334 w 555"/>
                <a:gd name="T91" fmla="*/ 74 h 397"/>
                <a:gd name="T92" fmla="*/ 357 w 555"/>
                <a:gd name="T93" fmla="*/ 80 h 397"/>
                <a:gd name="T94" fmla="*/ 380 w 555"/>
                <a:gd name="T95" fmla="*/ 85 h 397"/>
                <a:gd name="T96" fmla="*/ 402 w 555"/>
                <a:gd name="T97" fmla="*/ 97 h 397"/>
                <a:gd name="T98" fmla="*/ 431 w 555"/>
                <a:gd name="T99" fmla="*/ 102 h 397"/>
                <a:gd name="T100" fmla="*/ 453 w 555"/>
                <a:gd name="T101" fmla="*/ 114 h 397"/>
                <a:gd name="T102" fmla="*/ 482 w 555"/>
                <a:gd name="T103" fmla="*/ 119 h 397"/>
                <a:gd name="T104" fmla="*/ 504 w 555"/>
                <a:gd name="T105" fmla="*/ 125 h 397"/>
                <a:gd name="T106" fmla="*/ 521 w 555"/>
                <a:gd name="T107" fmla="*/ 136 h 397"/>
                <a:gd name="T108" fmla="*/ 550 w 555"/>
                <a:gd name="T109" fmla="*/ 14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5" h="397">
                  <a:moveTo>
                    <a:pt x="555" y="142"/>
                  </a:moveTo>
                  <a:lnTo>
                    <a:pt x="550" y="159"/>
                  </a:lnTo>
                  <a:lnTo>
                    <a:pt x="544" y="165"/>
                  </a:lnTo>
                  <a:lnTo>
                    <a:pt x="533" y="210"/>
                  </a:lnTo>
                  <a:lnTo>
                    <a:pt x="521" y="250"/>
                  </a:lnTo>
                  <a:lnTo>
                    <a:pt x="521" y="261"/>
                  </a:lnTo>
                  <a:lnTo>
                    <a:pt x="504" y="318"/>
                  </a:lnTo>
                  <a:lnTo>
                    <a:pt x="482" y="397"/>
                  </a:lnTo>
                  <a:lnTo>
                    <a:pt x="397" y="375"/>
                  </a:lnTo>
                  <a:lnTo>
                    <a:pt x="340" y="352"/>
                  </a:lnTo>
                  <a:lnTo>
                    <a:pt x="329" y="352"/>
                  </a:lnTo>
                  <a:lnTo>
                    <a:pt x="323" y="346"/>
                  </a:lnTo>
                  <a:lnTo>
                    <a:pt x="312" y="346"/>
                  </a:lnTo>
                  <a:lnTo>
                    <a:pt x="283" y="335"/>
                  </a:lnTo>
                  <a:lnTo>
                    <a:pt x="266" y="335"/>
                  </a:lnTo>
                  <a:lnTo>
                    <a:pt x="243" y="324"/>
                  </a:lnTo>
                  <a:lnTo>
                    <a:pt x="243" y="318"/>
                  </a:lnTo>
                  <a:lnTo>
                    <a:pt x="238" y="318"/>
                  </a:lnTo>
                  <a:lnTo>
                    <a:pt x="238" y="312"/>
                  </a:lnTo>
                  <a:lnTo>
                    <a:pt x="243" y="312"/>
                  </a:lnTo>
                  <a:lnTo>
                    <a:pt x="243" y="306"/>
                  </a:lnTo>
                  <a:lnTo>
                    <a:pt x="243" y="301"/>
                  </a:lnTo>
                  <a:lnTo>
                    <a:pt x="249" y="301"/>
                  </a:lnTo>
                  <a:lnTo>
                    <a:pt x="249" y="295"/>
                  </a:lnTo>
                  <a:lnTo>
                    <a:pt x="249" y="289"/>
                  </a:lnTo>
                  <a:lnTo>
                    <a:pt x="255" y="289"/>
                  </a:lnTo>
                  <a:lnTo>
                    <a:pt x="255" y="284"/>
                  </a:lnTo>
                  <a:lnTo>
                    <a:pt x="260" y="284"/>
                  </a:lnTo>
                  <a:lnTo>
                    <a:pt x="255" y="284"/>
                  </a:lnTo>
                  <a:lnTo>
                    <a:pt x="255" y="278"/>
                  </a:lnTo>
                  <a:lnTo>
                    <a:pt x="255" y="272"/>
                  </a:lnTo>
                  <a:lnTo>
                    <a:pt x="249" y="272"/>
                  </a:lnTo>
                  <a:lnTo>
                    <a:pt x="249" y="267"/>
                  </a:lnTo>
                  <a:lnTo>
                    <a:pt x="243" y="267"/>
                  </a:lnTo>
                  <a:lnTo>
                    <a:pt x="243" y="261"/>
                  </a:lnTo>
                  <a:lnTo>
                    <a:pt x="243" y="267"/>
                  </a:lnTo>
                  <a:lnTo>
                    <a:pt x="238" y="267"/>
                  </a:lnTo>
                  <a:lnTo>
                    <a:pt x="238" y="272"/>
                  </a:lnTo>
                  <a:lnTo>
                    <a:pt x="232" y="272"/>
                  </a:lnTo>
                  <a:lnTo>
                    <a:pt x="226" y="272"/>
                  </a:lnTo>
                  <a:lnTo>
                    <a:pt x="221" y="272"/>
                  </a:lnTo>
                  <a:lnTo>
                    <a:pt x="221" y="278"/>
                  </a:lnTo>
                  <a:lnTo>
                    <a:pt x="215" y="284"/>
                  </a:lnTo>
                  <a:lnTo>
                    <a:pt x="215" y="278"/>
                  </a:lnTo>
                  <a:lnTo>
                    <a:pt x="209" y="284"/>
                  </a:lnTo>
                  <a:lnTo>
                    <a:pt x="204" y="284"/>
                  </a:lnTo>
                  <a:lnTo>
                    <a:pt x="198" y="284"/>
                  </a:lnTo>
                  <a:lnTo>
                    <a:pt x="198" y="289"/>
                  </a:lnTo>
                  <a:lnTo>
                    <a:pt x="192" y="289"/>
                  </a:lnTo>
                  <a:lnTo>
                    <a:pt x="187" y="289"/>
                  </a:lnTo>
                  <a:lnTo>
                    <a:pt x="181" y="289"/>
                  </a:lnTo>
                  <a:lnTo>
                    <a:pt x="181" y="295"/>
                  </a:lnTo>
                  <a:lnTo>
                    <a:pt x="175" y="295"/>
                  </a:lnTo>
                  <a:lnTo>
                    <a:pt x="175" y="301"/>
                  </a:lnTo>
                  <a:lnTo>
                    <a:pt x="175" y="295"/>
                  </a:lnTo>
                  <a:lnTo>
                    <a:pt x="170" y="295"/>
                  </a:lnTo>
                  <a:lnTo>
                    <a:pt x="164" y="295"/>
                  </a:lnTo>
                  <a:lnTo>
                    <a:pt x="158" y="295"/>
                  </a:lnTo>
                  <a:lnTo>
                    <a:pt x="158" y="289"/>
                  </a:lnTo>
                  <a:lnTo>
                    <a:pt x="158" y="295"/>
                  </a:lnTo>
                  <a:lnTo>
                    <a:pt x="153" y="289"/>
                  </a:lnTo>
                  <a:lnTo>
                    <a:pt x="153" y="295"/>
                  </a:lnTo>
                  <a:lnTo>
                    <a:pt x="147" y="295"/>
                  </a:lnTo>
                  <a:lnTo>
                    <a:pt x="141" y="295"/>
                  </a:lnTo>
                  <a:lnTo>
                    <a:pt x="136" y="295"/>
                  </a:lnTo>
                  <a:lnTo>
                    <a:pt x="136" y="301"/>
                  </a:lnTo>
                  <a:lnTo>
                    <a:pt x="136" y="306"/>
                  </a:lnTo>
                  <a:lnTo>
                    <a:pt x="130" y="306"/>
                  </a:lnTo>
                  <a:lnTo>
                    <a:pt x="130" y="312"/>
                  </a:lnTo>
                  <a:lnTo>
                    <a:pt x="130" y="318"/>
                  </a:lnTo>
                  <a:lnTo>
                    <a:pt x="124" y="324"/>
                  </a:lnTo>
                  <a:lnTo>
                    <a:pt x="130" y="329"/>
                  </a:lnTo>
                  <a:lnTo>
                    <a:pt x="136" y="329"/>
                  </a:lnTo>
                  <a:lnTo>
                    <a:pt x="136" y="335"/>
                  </a:lnTo>
                  <a:lnTo>
                    <a:pt x="136" y="341"/>
                  </a:lnTo>
                  <a:lnTo>
                    <a:pt x="136" y="346"/>
                  </a:lnTo>
                  <a:lnTo>
                    <a:pt x="136" y="352"/>
                  </a:lnTo>
                  <a:lnTo>
                    <a:pt x="130" y="352"/>
                  </a:lnTo>
                  <a:lnTo>
                    <a:pt x="130" y="358"/>
                  </a:lnTo>
                  <a:lnTo>
                    <a:pt x="130" y="352"/>
                  </a:lnTo>
                  <a:lnTo>
                    <a:pt x="124" y="352"/>
                  </a:lnTo>
                  <a:lnTo>
                    <a:pt x="124" y="346"/>
                  </a:lnTo>
                  <a:lnTo>
                    <a:pt x="119" y="346"/>
                  </a:lnTo>
                  <a:lnTo>
                    <a:pt x="113" y="346"/>
                  </a:lnTo>
                  <a:lnTo>
                    <a:pt x="113" y="341"/>
                  </a:lnTo>
                  <a:lnTo>
                    <a:pt x="113" y="346"/>
                  </a:lnTo>
                  <a:lnTo>
                    <a:pt x="107" y="346"/>
                  </a:lnTo>
                  <a:lnTo>
                    <a:pt x="102" y="346"/>
                  </a:lnTo>
                  <a:lnTo>
                    <a:pt x="102" y="341"/>
                  </a:lnTo>
                  <a:lnTo>
                    <a:pt x="102" y="335"/>
                  </a:lnTo>
                  <a:lnTo>
                    <a:pt x="102" y="329"/>
                  </a:lnTo>
                  <a:lnTo>
                    <a:pt x="102" y="324"/>
                  </a:lnTo>
                  <a:lnTo>
                    <a:pt x="96" y="324"/>
                  </a:lnTo>
                  <a:lnTo>
                    <a:pt x="96" y="318"/>
                  </a:lnTo>
                  <a:lnTo>
                    <a:pt x="90" y="312"/>
                  </a:lnTo>
                  <a:lnTo>
                    <a:pt x="85" y="312"/>
                  </a:lnTo>
                  <a:lnTo>
                    <a:pt x="79" y="312"/>
                  </a:lnTo>
                  <a:lnTo>
                    <a:pt x="73" y="312"/>
                  </a:lnTo>
                  <a:lnTo>
                    <a:pt x="68" y="312"/>
                  </a:lnTo>
                  <a:lnTo>
                    <a:pt x="68" y="306"/>
                  </a:lnTo>
                  <a:lnTo>
                    <a:pt x="62" y="306"/>
                  </a:lnTo>
                  <a:lnTo>
                    <a:pt x="62" y="301"/>
                  </a:lnTo>
                  <a:lnTo>
                    <a:pt x="62" y="295"/>
                  </a:lnTo>
                  <a:lnTo>
                    <a:pt x="62" y="289"/>
                  </a:lnTo>
                  <a:lnTo>
                    <a:pt x="56" y="284"/>
                  </a:lnTo>
                  <a:lnTo>
                    <a:pt x="51" y="284"/>
                  </a:lnTo>
                  <a:lnTo>
                    <a:pt x="51" y="278"/>
                  </a:lnTo>
                  <a:lnTo>
                    <a:pt x="51" y="272"/>
                  </a:lnTo>
                  <a:lnTo>
                    <a:pt x="45" y="272"/>
                  </a:lnTo>
                  <a:lnTo>
                    <a:pt x="39" y="272"/>
                  </a:lnTo>
                  <a:lnTo>
                    <a:pt x="39" y="267"/>
                  </a:lnTo>
                  <a:lnTo>
                    <a:pt x="39" y="261"/>
                  </a:lnTo>
                  <a:lnTo>
                    <a:pt x="39" y="255"/>
                  </a:lnTo>
                  <a:lnTo>
                    <a:pt x="34" y="255"/>
                  </a:lnTo>
                  <a:lnTo>
                    <a:pt x="34" y="250"/>
                  </a:lnTo>
                  <a:lnTo>
                    <a:pt x="34" y="244"/>
                  </a:lnTo>
                  <a:lnTo>
                    <a:pt x="34" y="238"/>
                  </a:lnTo>
                  <a:lnTo>
                    <a:pt x="39" y="238"/>
                  </a:lnTo>
                  <a:lnTo>
                    <a:pt x="39" y="233"/>
                  </a:lnTo>
                  <a:lnTo>
                    <a:pt x="34" y="227"/>
                  </a:lnTo>
                  <a:lnTo>
                    <a:pt x="39" y="227"/>
                  </a:lnTo>
                  <a:lnTo>
                    <a:pt x="39" y="221"/>
                  </a:lnTo>
                  <a:lnTo>
                    <a:pt x="39" y="216"/>
                  </a:lnTo>
                  <a:lnTo>
                    <a:pt x="39" y="210"/>
                  </a:lnTo>
                  <a:lnTo>
                    <a:pt x="39" y="204"/>
                  </a:lnTo>
                  <a:lnTo>
                    <a:pt x="39" y="199"/>
                  </a:lnTo>
                  <a:lnTo>
                    <a:pt x="39" y="193"/>
                  </a:lnTo>
                  <a:lnTo>
                    <a:pt x="0" y="182"/>
                  </a:lnTo>
                  <a:lnTo>
                    <a:pt x="5" y="182"/>
                  </a:lnTo>
                  <a:lnTo>
                    <a:pt x="5" y="176"/>
                  </a:lnTo>
                  <a:lnTo>
                    <a:pt x="11" y="176"/>
                  </a:lnTo>
                  <a:lnTo>
                    <a:pt x="5" y="170"/>
                  </a:lnTo>
                  <a:lnTo>
                    <a:pt x="11" y="170"/>
                  </a:lnTo>
                  <a:lnTo>
                    <a:pt x="17" y="170"/>
                  </a:lnTo>
                  <a:lnTo>
                    <a:pt x="17" y="165"/>
                  </a:lnTo>
                  <a:lnTo>
                    <a:pt x="22" y="159"/>
                  </a:lnTo>
                  <a:lnTo>
                    <a:pt x="17" y="159"/>
                  </a:lnTo>
                  <a:lnTo>
                    <a:pt x="17" y="153"/>
                  </a:lnTo>
                  <a:lnTo>
                    <a:pt x="17" y="148"/>
                  </a:lnTo>
                  <a:lnTo>
                    <a:pt x="17" y="142"/>
                  </a:lnTo>
                  <a:lnTo>
                    <a:pt x="22" y="142"/>
                  </a:lnTo>
                  <a:lnTo>
                    <a:pt x="17" y="136"/>
                  </a:lnTo>
                  <a:lnTo>
                    <a:pt x="22" y="136"/>
                  </a:lnTo>
                  <a:lnTo>
                    <a:pt x="17" y="136"/>
                  </a:lnTo>
                  <a:lnTo>
                    <a:pt x="17" y="131"/>
                  </a:lnTo>
                  <a:lnTo>
                    <a:pt x="11" y="131"/>
                  </a:lnTo>
                  <a:lnTo>
                    <a:pt x="11" y="125"/>
                  </a:lnTo>
                  <a:lnTo>
                    <a:pt x="17" y="125"/>
                  </a:lnTo>
                  <a:lnTo>
                    <a:pt x="17" y="119"/>
                  </a:lnTo>
                  <a:lnTo>
                    <a:pt x="17" y="114"/>
                  </a:lnTo>
                  <a:lnTo>
                    <a:pt x="11" y="114"/>
                  </a:lnTo>
                  <a:lnTo>
                    <a:pt x="11" y="108"/>
                  </a:lnTo>
                  <a:lnTo>
                    <a:pt x="17" y="108"/>
                  </a:lnTo>
                  <a:lnTo>
                    <a:pt x="17" y="102"/>
                  </a:lnTo>
                  <a:lnTo>
                    <a:pt x="22" y="102"/>
                  </a:lnTo>
                  <a:lnTo>
                    <a:pt x="22" y="97"/>
                  </a:lnTo>
                  <a:lnTo>
                    <a:pt x="22" y="91"/>
                  </a:lnTo>
                  <a:lnTo>
                    <a:pt x="28" y="91"/>
                  </a:lnTo>
                  <a:lnTo>
                    <a:pt x="28" y="85"/>
                  </a:lnTo>
                  <a:lnTo>
                    <a:pt x="34" y="85"/>
                  </a:lnTo>
                  <a:lnTo>
                    <a:pt x="34" y="80"/>
                  </a:lnTo>
                  <a:lnTo>
                    <a:pt x="34" y="74"/>
                  </a:lnTo>
                  <a:lnTo>
                    <a:pt x="34" y="68"/>
                  </a:lnTo>
                  <a:lnTo>
                    <a:pt x="34" y="63"/>
                  </a:lnTo>
                  <a:lnTo>
                    <a:pt x="34" y="57"/>
                  </a:lnTo>
                  <a:lnTo>
                    <a:pt x="39" y="57"/>
                  </a:lnTo>
                  <a:lnTo>
                    <a:pt x="39" y="51"/>
                  </a:lnTo>
                  <a:lnTo>
                    <a:pt x="39" y="46"/>
                  </a:lnTo>
                  <a:lnTo>
                    <a:pt x="39" y="40"/>
                  </a:lnTo>
                  <a:lnTo>
                    <a:pt x="45" y="40"/>
                  </a:lnTo>
                  <a:lnTo>
                    <a:pt x="51" y="40"/>
                  </a:lnTo>
                  <a:lnTo>
                    <a:pt x="51" y="34"/>
                  </a:lnTo>
                  <a:lnTo>
                    <a:pt x="56" y="34"/>
                  </a:lnTo>
                  <a:lnTo>
                    <a:pt x="51" y="34"/>
                  </a:lnTo>
                  <a:lnTo>
                    <a:pt x="56" y="29"/>
                  </a:lnTo>
                  <a:lnTo>
                    <a:pt x="62" y="29"/>
                  </a:lnTo>
                  <a:lnTo>
                    <a:pt x="62" y="34"/>
                  </a:lnTo>
                  <a:lnTo>
                    <a:pt x="68" y="34"/>
                  </a:lnTo>
                  <a:lnTo>
                    <a:pt x="68" y="29"/>
                  </a:lnTo>
                  <a:lnTo>
                    <a:pt x="73" y="29"/>
                  </a:lnTo>
                  <a:lnTo>
                    <a:pt x="79" y="29"/>
                  </a:lnTo>
                  <a:lnTo>
                    <a:pt x="79" y="23"/>
                  </a:lnTo>
                  <a:lnTo>
                    <a:pt x="85" y="23"/>
                  </a:lnTo>
                  <a:lnTo>
                    <a:pt x="85" y="17"/>
                  </a:lnTo>
                  <a:lnTo>
                    <a:pt x="90" y="17"/>
                  </a:lnTo>
                  <a:lnTo>
                    <a:pt x="90" y="12"/>
                  </a:lnTo>
                  <a:lnTo>
                    <a:pt x="90" y="6"/>
                  </a:lnTo>
                  <a:lnTo>
                    <a:pt x="96" y="6"/>
                  </a:lnTo>
                  <a:lnTo>
                    <a:pt x="96" y="0"/>
                  </a:lnTo>
                  <a:lnTo>
                    <a:pt x="102" y="0"/>
                  </a:lnTo>
                  <a:lnTo>
                    <a:pt x="102" y="6"/>
                  </a:lnTo>
                  <a:lnTo>
                    <a:pt x="113" y="6"/>
                  </a:lnTo>
                  <a:lnTo>
                    <a:pt x="119" y="12"/>
                  </a:lnTo>
                  <a:lnTo>
                    <a:pt x="124" y="12"/>
                  </a:lnTo>
                  <a:lnTo>
                    <a:pt x="130" y="12"/>
                  </a:lnTo>
                  <a:lnTo>
                    <a:pt x="136" y="17"/>
                  </a:lnTo>
                  <a:lnTo>
                    <a:pt x="147" y="17"/>
                  </a:lnTo>
                  <a:lnTo>
                    <a:pt x="153" y="17"/>
                  </a:lnTo>
                  <a:lnTo>
                    <a:pt x="158" y="23"/>
                  </a:lnTo>
                  <a:lnTo>
                    <a:pt x="164" y="23"/>
                  </a:lnTo>
                  <a:lnTo>
                    <a:pt x="170" y="23"/>
                  </a:lnTo>
                  <a:lnTo>
                    <a:pt x="175" y="23"/>
                  </a:lnTo>
                  <a:lnTo>
                    <a:pt x="181" y="23"/>
                  </a:lnTo>
                  <a:lnTo>
                    <a:pt x="181" y="29"/>
                  </a:lnTo>
                  <a:lnTo>
                    <a:pt x="187" y="29"/>
                  </a:lnTo>
                  <a:lnTo>
                    <a:pt x="192" y="29"/>
                  </a:lnTo>
                  <a:lnTo>
                    <a:pt x="198" y="34"/>
                  </a:lnTo>
                  <a:lnTo>
                    <a:pt x="204" y="34"/>
                  </a:lnTo>
                  <a:lnTo>
                    <a:pt x="209" y="34"/>
                  </a:lnTo>
                  <a:lnTo>
                    <a:pt x="209" y="40"/>
                  </a:lnTo>
                  <a:lnTo>
                    <a:pt x="221" y="40"/>
                  </a:lnTo>
                  <a:lnTo>
                    <a:pt x="226" y="40"/>
                  </a:lnTo>
                  <a:lnTo>
                    <a:pt x="232" y="46"/>
                  </a:lnTo>
                  <a:lnTo>
                    <a:pt x="238" y="46"/>
                  </a:lnTo>
                  <a:lnTo>
                    <a:pt x="243" y="46"/>
                  </a:lnTo>
                  <a:lnTo>
                    <a:pt x="249" y="46"/>
                  </a:lnTo>
                  <a:lnTo>
                    <a:pt x="249" y="51"/>
                  </a:lnTo>
                  <a:lnTo>
                    <a:pt x="255" y="51"/>
                  </a:lnTo>
                  <a:lnTo>
                    <a:pt x="260" y="51"/>
                  </a:lnTo>
                  <a:lnTo>
                    <a:pt x="266" y="51"/>
                  </a:lnTo>
                  <a:lnTo>
                    <a:pt x="266" y="57"/>
                  </a:lnTo>
                  <a:lnTo>
                    <a:pt x="272" y="57"/>
                  </a:lnTo>
                  <a:lnTo>
                    <a:pt x="289" y="63"/>
                  </a:lnTo>
                  <a:lnTo>
                    <a:pt x="295" y="63"/>
                  </a:lnTo>
                  <a:lnTo>
                    <a:pt x="300" y="63"/>
                  </a:lnTo>
                  <a:lnTo>
                    <a:pt x="306" y="68"/>
                  </a:lnTo>
                  <a:lnTo>
                    <a:pt x="312" y="68"/>
                  </a:lnTo>
                  <a:lnTo>
                    <a:pt x="317" y="68"/>
                  </a:lnTo>
                  <a:lnTo>
                    <a:pt x="323" y="68"/>
                  </a:lnTo>
                  <a:lnTo>
                    <a:pt x="334" y="74"/>
                  </a:lnTo>
                  <a:lnTo>
                    <a:pt x="340" y="74"/>
                  </a:lnTo>
                  <a:lnTo>
                    <a:pt x="346" y="74"/>
                  </a:lnTo>
                  <a:lnTo>
                    <a:pt x="346" y="80"/>
                  </a:lnTo>
                  <a:lnTo>
                    <a:pt x="351" y="80"/>
                  </a:lnTo>
                  <a:lnTo>
                    <a:pt x="357" y="80"/>
                  </a:lnTo>
                  <a:lnTo>
                    <a:pt x="363" y="80"/>
                  </a:lnTo>
                  <a:lnTo>
                    <a:pt x="363" y="85"/>
                  </a:lnTo>
                  <a:lnTo>
                    <a:pt x="368" y="85"/>
                  </a:lnTo>
                  <a:lnTo>
                    <a:pt x="374" y="85"/>
                  </a:lnTo>
                  <a:lnTo>
                    <a:pt x="380" y="85"/>
                  </a:lnTo>
                  <a:lnTo>
                    <a:pt x="380" y="91"/>
                  </a:lnTo>
                  <a:lnTo>
                    <a:pt x="385" y="91"/>
                  </a:lnTo>
                  <a:lnTo>
                    <a:pt x="391" y="91"/>
                  </a:lnTo>
                  <a:lnTo>
                    <a:pt x="397" y="91"/>
                  </a:lnTo>
                  <a:lnTo>
                    <a:pt x="402" y="97"/>
                  </a:lnTo>
                  <a:lnTo>
                    <a:pt x="408" y="97"/>
                  </a:lnTo>
                  <a:lnTo>
                    <a:pt x="414" y="97"/>
                  </a:lnTo>
                  <a:lnTo>
                    <a:pt x="419" y="102"/>
                  </a:lnTo>
                  <a:lnTo>
                    <a:pt x="425" y="102"/>
                  </a:lnTo>
                  <a:lnTo>
                    <a:pt x="431" y="102"/>
                  </a:lnTo>
                  <a:lnTo>
                    <a:pt x="436" y="108"/>
                  </a:lnTo>
                  <a:lnTo>
                    <a:pt x="442" y="108"/>
                  </a:lnTo>
                  <a:lnTo>
                    <a:pt x="448" y="108"/>
                  </a:lnTo>
                  <a:lnTo>
                    <a:pt x="453" y="108"/>
                  </a:lnTo>
                  <a:lnTo>
                    <a:pt x="453" y="114"/>
                  </a:lnTo>
                  <a:lnTo>
                    <a:pt x="459" y="114"/>
                  </a:lnTo>
                  <a:lnTo>
                    <a:pt x="465" y="114"/>
                  </a:lnTo>
                  <a:lnTo>
                    <a:pt x="470" y="119"/>
                  </a:lnTo>
                  <a:lnTo>
                    <a:pt x="476" y="119"/>
                  </a:lnTo>
                  <a:lnTo>
                    <a:pt x="482" y="119"/>
                  </a:lnTo>
                  <a:lnTo>
                    <a:pt x="487" y="119"/>
                  </a:lnTo>
                  <a:lnTo>
                    <a:pt x="487" y="125"/>
                  </a:lnTo>
                  <a:lnTo>
                    <a:pt x="493" y="125"/>
                  </a:lnTo>
                  <a:lnTo>
                    <a:pt x="499" y="125"/>
                  </a:lnTo>
                  <a:lnTo>
                    <a:pt x="504" y="125"/>
                  </a:lnTo>
                  <a:lnTo>
                    <a:pt x="504" y="131"/>
                  </a:lnTo>
                  <a:lnTo>
                    <a:pt x="510" y="131"/>
                  </a:lnTo>
                  <a:lnTo>
                    <a:pt x="516" y="131"/>
                  </a:lnTo>
                  <a:lnTo>
                    <a:pt x="521" y="131"/>
                  </a:lnTo>
                  <a:lnTo>
                    <a:pt x="521" y="136"/>
                  </a:lnTo>
                  <a:lnTo>
                    <a:pt x="527" y="136"/>
                  </a:lnTo>
                  <a:lnTo>
                    <a:pt x="533" y="136"/>
                  </a:lnTo>
                  <a:lnTo>
                    <a:pt x="538" y="136"/>
                  </a:lnTo>
                  <a:lnTo>
                    <a:pt x="544" y="142"/>
                  </a:lnTo>
                  <a:lnTo>
                    <a:pt x="550" y="142"/>
                  </a:lnTo>
                  <a:lnTo>
                    <a:pt x="555" y="142"/>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09" name="Freeform 22">
              <a:extLst>
                <a:ext uri="{FF2B5EF4-FFF2-40B4-BE49-F238E27FC236}">
                  <a16:creationId xmlns:a16="http://schemas.microsoft.com/office/drawing/2014/main" id="{40FA24A0-473F-4527-AD01-ACE2529623B3}"/>
                </a:ext>
              </a:extLst>
            </p:cNvPr>
            <p:cNvSpPr>
              <a:spLocks/>
            </p:cNvSpPr>
            <p:nvPr/>
          </p:nvSpPr>
          <p:spPr bwMode="gray">
            <a:xfrm rot="20555047">
              <a:off x="707480" y="3585723"/>
              <a:ext cx="310499" cy="399013"/>
            </a:xfrm>
            <a:custGeom>
              <a:avLst/>
              <a:gdLst>
                <a:gd name="T0" fmla="*/ 187 w 221"/>
                <a:gd name="T1" fmla="*/ 278 h 284"/>
                <a:gd name="T2" fmla="*/ 176 w 221"/>
                <a:gd name="T3" fmla="*/ 278 h 284"/>
                <a:gd name="T4" fmla="*/ 170 w 221"/>
                <a:gd name="T5" fmla="*/ 261 h 284"/>
                <a:gd name="T6" fmla="*/ 170 w 221"/>
                <a:gd name="T7" fmla="*/ 255 h 284"/>
                <a:gd name="T8" fmla="*/ 164 w 221"/>
                <a:gd name="T9" fmla="*/ 255 h 284"/>
                <a:gd name="T10" fmla="*/ 153 w 221"/>
                <a:gd name="T11" fmla="*/ 250 h 284"/>
                <a:gd name="T12" fmla="*/ 142 w 221"/>
                <a:gd name="T13" fmla="*/ 244 h 284"/>
                <a:gd name="T14" fmla="*/ 130 w 221"/>
                <a:gd name="T15" fmla="*/ 232 h 284"/>
                <a:gd name="T16" fmla="*/ 96 w 221"/>
                <a:gd name="T17" fmla="*/ 187 h 284"/>
                <a:gd name="T18" fmla="*/ 91 w 221"/>
                <a:gd name="T19" fmla="*/ 187 h 284"/>
                <a:gd name="T20" fmla="*/ 85 w 221"/>
                <a:gd name="T21" fmla="*/ 181 h 284"/>
                <a:gd name="T22" fmla="*/ 79 w 221"/>
                <a:gd name="T23" fmla="*/ 187 h 284"/>
                <a:gd name="T24" fmla="*/ 68 w 221"/>
                <a:gd name="T25" fmla="*/ 181 h 284"/>
                <a:gd name="T26" fmla="*/ 62 w 221"/>
                <a:gd name="T27" fmla="*/ 170 h 284"/>
                <a:gd name="T28" fmla="*/ 68 w 221"/>
                <a:gd name="T29" fmla="*/ 153 h 284"/>
                <a:gd name="T30" fmla="*/ 62 w 221"/>
                <a:gd name="T31" fmla="*/ 142 h 284"/>
                <a:gd name="T32" fmla="*/ 51 w 221"/>
                <a:gd name="T33" fmla="*/ 119 h 284"/>
                <a:gd name="T34" fmla="*/ 34 w 221"/>
                <a:gd name="T35" fmla="*/ 96 h 284"/>
                <a:gd name="T36" fmla="*/ 23 w 221"/>
                <a:gd name="T37" fmla="*/ 74 h 284"/>
                <a:gd name="T38" fmla="*/ 17 w 221"/>
                <a:gd name="T39" fmla="*/ 51 h 284"/>
                <a:gd name="T40" fmla="*/ 11 w 221"/>
                <a:gd name="T41" fmla="*/ 28 h 284"/>
                <a:gd name="T42" fmla="*/ 0 w 221"/>
                <a:gd name="T43" fmla="*/ 11 h 284"/>
                <a:gd name="T44" fmla="*/ 0 w 221"/>
                <a:gd name="T45" fmla="*/ 6 h 284"/>
                <a:gd name="T46" fmla="*/ 6 w 221"/>
                <a:gd name="T47" fmla="*/ 6 h 284"/>
                <a:gd name="T48" fmla="*/ 40 w 221"/>
                <a:gd name="T49" fmla="*/ 11 h 284"/>
                <a:gd name="T50" fmla="*/ 62 w 221"/>
                <a:gd name="T51" fmla="*/ 11 h 284"/>
                <a:gd name="T52" fmla="*/ 96 w 221"/>
                <a:gd name="T53" fmla="*/ 11 h 284"/>
                <a:gd name="T54" fmla="*/ 125 w 221"/>
                <a:gd name="T55" fmla="*/ 11 h 284"/>
                <a:gd name="T56" fmla="*/ 170 w 221"/>
                <a:gd name="T57" fmla="*/ 28 h 284"/>
                <a:gd name="T58" fmla="*/ 176 w 221"/>
                <a:gd name="T59" fmla="*/ 40 h 284"/>
                <a:gd name="T60" fmla="*/ 181 w 221"/>
                <a:gd name="T61" fmla="*/ 51 h 284"/>
                <a:gd name="T62" fmla="*/ 187 w 221"/>
                <a:gd name="T63" fmla="*/ 62 h 284"/>
                <a:gd name="T64" fmla="*/ 187 w 221"/>
                <a:gd name="T65" fmla="*/ 79 h 284"/>
                <a:gd name="T66" fmla="*/ 198 w 221"/>
                <a:gd name="T67" fmla="*/ 85 h 284"/>
                <a:gd name="T68" fmla="*/ 198 w 221"/>
                <a:gd name="T69" fmla="*/ 102 h 284"/>
                <a:gd name="T70" fmla="*/ 187 w 221"/>
                <a:gd name="T71" fmla="*/ 119 h 284"/>
                <a:gd name="T72" fmla="*/ 187 w 221"/>
                <a:gd name="T73" fmla="*/ 130 h 284"/>
                <a:gd name="T74" fmla="*/ 198 w 221"/>
                <a:gd name="T75" fmla="*/ 136 h 284"/>
                <a:gd name="T76" fmla="*/ 204 w 221"/>
                <a:gd name="T77" fmla="*/ 147 h 284"/>
                <a:gd name="T78" fmla="*/ 204 w 221"/>
                <a:gd name="T79" fmla="*/ 164 h 284"/>
                <a:gd name="T80" fmla="*/ 215 w 221"/>
                <a:gd name="T81" fmla="*/ 176 h 284"/>
                <a:gd name="T82" fmla="*/ 204 w 221"/>
                <a:gd name="T83" fmla="*/ 181 h 284"/>
                <a:gd name="T84" fmla="*/ 210 w 221"/>
                <a:gd name="T85" fmla="*/ 198 h 284"/>
                <a:gd name="T86" fmla="*/ 210 w 221"/>
                <a:gd name="T87" fmla="*/ 204 h 284"/>
                <a:gd name="T88" fmla="*/ 221 w 221"/>
                <a:gd name="T89" fmla="*/ 215 h 284"/>
                <a:gd name="T90" fmla="*/ 221 w 221"/>
                <a:gd name="T91" fmla="*/ 221 h 284"/>
                <a:gd name="T92" fmla="*/ 215 w 221"/>
                <a:gd name="T93" fmla="*/ 232 h 284"/>
                <a:gd name="T94" fmla="*/ 215 w 221"/>
                <a:gd name="T95" fmla="*/ 238 h 284"/>
                <a:gd name="T96" fmla="*/ 221 w 221"/>
                <a:gd name="T97" fmla="*/ 250 h 284"/>
                <a:gd name="T98" fmla="*/ 221 w 221"/>
                <a:gd name="T99" fmla="*/ 267 h 284"/>
                <a:gd name="T100" fmla="*/ 215 w 221"/>
                <a:gd name="T101" fmla="*/ 267 h 284"/>
                <a:gd name="T102" fmla="*/ 204 w 221"/>
                <a:gd name="T103" fmla="*/ 27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284">
                  <a:moveTo>
                    <a:pt x="204" y="278"/>
                  </a:moveTo>
                  <a:lnTo>
                    <a:pt x="198" y="278"/>
                  </a:lnTo>
                  <a:lnTo>
                    <a:pt x="187" y="278"/>
                  </a:lnTo>
                  <a:lnTo>
                    <a:pt x="181" y="278"/>
                  </a:lnTo>
                  <a:lnTo>
                    <a:pt x="181" y="284"/>
                  </a:lnTo>
                  <a:lnTo>
                    <a:pt x="176" y="278"/>
                  </a:lnTo>
                  <a:lnTo>
                    <a:pt x="176" y="272"/>
                  </a:lnTo>
                  <a:lnTo>
                    <a:pt x="170" y="267"/>
                  </a:lnTo>
                  <a:lnTo>
                    <a:pt x="170" y="261"/>
                  </a:lnTo>
                  <a:lnTo>
                    <a:pt x="170" y="255"/>
                  </a:lnTo>
                  <a:lnTo>
                    <a:pt x="164" y="255"/>
                  </a:lnTo>
                  <a:lnTo>
                    <a:pt x="170" y="255"/>
                  </a:lnTo>
                  <a:lnTo>
                    <a:pt x="170" y="250"/>
                  </a:lnTo>
                  <a:lnTo>
                    <a:pt x="164" y="250"/>
                  </a:lnTo>
                  <a:lnTo>
                    <a:pt x="164" y="255"/>
                  </a:lnTo>
                  <a:lnTo>
                    <a:pt x="164" y="250"/>
                  </a:lnTo>
                  <a:lnTo>
                    <a:pt x="159" y="250"/>
                  </a:lnTo>
                  <a:lnTo>
                    <a:pt x="153" y="250"/>
                  </a:lnTo>
                  <a:lnTo>
                    <a:pt x="147" y="250"/>
                  </a:lnTo>
                  <a:lnTo>
                    <a:pt x="147" y="244"/>
                  </a:lnTo>
                  <a:lnTo>
                    <a:pt x="142" y="244"/>
                  </a:lnTo>
                  <a:lnTo>
                    <a:pt x="136" y="238"/>
                  </a:lnTo>
                  <a:lnTo>
                    <a:pt x="136" y="232"/>
                  </a:lnTo>
                  <a:lnTo>
                    <a:pt x="130" y="232"/>
                  </a:lnTo>
                  <a:lnTo>
                    <a:pt x="113" y="204"/>
                  </a:lnTo>
                  <a:lnTo>
                    <a:pt x="102" y="187"/>
                  </a:lnTo>
                  <a:lnTo>
                    <a:pt x="96" y="187"/>
                  </a:lnTo>
                  <a:lnTo>
                    <a:pt x="91" y="187"/>
                  </a:lnTo>
                  <a:lnTo>
                    <a:pt x="96" y="187"/>
                  </a:lnTo>
                  <a:lnTo>
                    <a:pt x="91" y="187"/>
                  </a:lnTo>
                  <a:lnTo>
                    <a:pt x="85" y="181"/>
                  </a:lnTo>
                  <a:lnTo>
                    <a:pt x="85" y="187"/>
                  </a:lnTo>
                  <a:lnTo>
                    <a:pt x="85" y="181"/>
                  </a:lnTo>
                  <a:lnTo>
                    <a:pt x="79" y="187"/>
                  </a:lnTo>
                  <a:lnTo>
                    <a:pt x="79" y="181"/>
                  </a:lnTo>
                  <a:lnTo>
                    <a:pt x="79" y="187"/>
                  </a:lnTo>
                  <a:lnTo>
                    <a:pt x="74" y="187"/>
                  </a:lnTo>
                  <a:lnTo>
                    <a:pt x="74" y="181"/>
                  </a:lnTo>
                  <a:lnTo>
                    <a:pt x="68" y="181"/>
                  </a:lnTo>
                  <a:lnTo>
                    <a:pt x="62" y="181"/>
                  </a:lnTo>
                  <a:lnTo>
                    <a:pt x="62" y="176"/>
                  </a:lnTo>
                  <a:lnTo>
                    <a:pt x="62" y="170"/>
                  </a:lnTo>
                  <a:lnTo>
                    <a:pt x="68" y="164"/>
                  </a:lnTo>
                  <a:lnTo>
                    <a:pt x="68" y="159"/>
                  </a:lnTo>
                  <a:lnTo>
                    <a:pt x="68" y="153"/>
                  </a:lnTo>
                  <a:lnTo>
                    <a:pt x="62" y="153"/>
                  </a:lnTo>
                  <a:lnTo>
                    <a:pt x="62" y="147"/>
                  </a:lnTo>
                  <a:lnTo>
                    <a:pt x="62" y="142"/>
                  </a:lnTo>
                  <a:lnTo>
                    <a:pt x="62" y="130"/>
                  </a:lnTo>
                  <a:lnTo>
                    <a:pt x="57" y="125"/>
                  </a:lnTo>
                  <a:lnTo>
                    <a:pt x="51" y="119"/>
                  </a:lnTo>
                  <a:lnTo>
                    <a:pt x="51" y="113"/>
                  </a:lnTo>
                  <a:lnTo>
                    <a:pt x="40" y="102"/>
                  </a:lnTo>
                  <a:lnTo>
                    <a:pt x="34" y="96"/>
                  </a:lnTo>
                  <a:lnTo>
                    <a:pt x="28" y="85"/>
                  </a:lnTo>
                  <a:lnTo>
                    <a:pt x="23" y="79"/>
                  </a:lnTo>
                  <a:lnTo>
                    <a:pt x="23" y="74"/>
                  </a:lnTo>
                  <a:lnTo>
                    <a:pt x="23" y="68"/>
                  </a:lnTo>
                  <a:lnTo>
                    <a:pt x="17" y="62"/>
                  </a:lnTo>
                  <a:lnTo>
                    <a:pt x="17" y="51"/>
                  </a:lnTo>
                  <a:lnTo>
                    <a:pt x="17" y="45"/>
                  </a:lnTo>
                  <a:lnTo>
                    <a:pt x="11" y="34"/>
                  </a:lnTo>
                  <a:lnTo>
                    <a:pt x="11" y="28"/>
                  </a:lnTo>
                  <a:lnTo>
                    <a:pt x="11" y="23"/>
                  </a:lnTo>
                  <a:lnTo>
                    <a:pt x="6" y="17"/>
                  </a:lnTo>
                  <a:lnTo>
                    <a:pt x="0" y="11"/>
                  </a:lnTo>
                  <a:lnTo>
                    <a:pt x="0" y="6"/>
                  </a:lnTo>
                  <a:lnTo>
                    <a:pt x="0" y="0"/>
                  </a:lnTo>
                  <a:lnTo>
                    <a:pt x="0" y="6"/>
                  </a:lnTo>
                  <a:lnTo>
                    <a:pt x="6" y="6"/>
                  </a:lnTo>
                  <a:lnTo>
                    <a:pt x="6" y="0"/>
                  </a:lnTo>
                  <a:lnTo>
                    <a:pt x="6" y="6"/>
                  </a:lnTo>
                  <a:lnTo>
                    <a:pt x="6" y="0"/>
                  </a:lnTo>
                  <a:lnTo>
                    <a:pt x="23" y="6"/>
                  </a:lnTo>
                  <a:lnTo>
                    <a:pt x="40" y="11"/>
                  </a:lnTo>
                  <a:lnTo>
                    <a:pt x="40" y="0"/>
                  </a:lnTo>
                  <a:lnTo>
                    <a:pt x="57" y="6"/>
                  </a:lnTo>
                  <a:lnTo>
                    <a:pt x="62" y="11"/>
                  </a:lnTo>
                  <a:lnTo>
                    <a:pt x="74" y="11"/>
                  </a:lnTo>
                  <a:lnTo>
                    <a:pt x="96" y="17"/>
                  </a:lnTo>
                  <a:lnTo>
                    <a:pt x="96" y="11"/>
                  </a:lnTo>
                  <a:lnTo>
                    <a:pt x="108" y="11"/>
                  </a:lnTo>
                  <a:lnTo>
                    <a:pt x="113" y="11"/>
                  </a:lnTo>
                  <a:lnTo>
                    <a:pt x="125" y="11"/>
                  </a:lnTo>
                  <a:lnTo>
                    <a:pt x="130" y="17"/>
                  </a:lnTo>
                  <a:lnTo>
                    <a:pt x="142" y="17"/>
                  </a:lnTo>
                  <a:lnTo>
                    <a:pt x="170" y="28"/>
                  </a:lnTo>
                  <a:lnTo>
                    <a:pt x="170" y="34"/>
                  </a:lnTo>
                  <a:lnTo>
                    <a:pt x="176" y="34"/>
                  </a:lnTo>
                  <a:lnTo>
                    <a:pt x="176" y="40"/>
                  </a:lnTo>
                  <a:lnTo>
                    <a:pt x="181" y="40"/>
                  </a:lnTo>
                  <a:lnTo>
                    <a:pt x="181" y="45"/>
                  </a:lnTo>
                  <a:lnTo>
                    <a:pt x="181" y="51"/>
                  </a:lnTo>
                  <a:lnTo>
                    <a:pt x="181" y="57"/>
                  </a:lnTo>
                  <a:lnTo>
                    <a:pt x="187" y="57"/>
                  </a:lnTo>
                  <a:lnTo>
                    <a:pt x="187" y="62"/>
                  </a:lnTo>
                  <a:lnTo>
                    <a:pt x="187" y="68"/>
                  </a:lnTo>
                  <a:lnTo>
                    <a:pt x="187" y="74"/>
                  </a:lnTo>
                  <a:lnTo>
                    <a:pt x="187" y="79"/>
                  </a:lnTo>
                  <a:lnTo>
                    <a:pt x="193" y="79"/>
                  </a:lnTo>
                  <a:lnTo>
                    <a:pt x="193" y="85"/>
                  </a:lnTo>
                  <a:lnTo>
                    <a:pt x="198" y="85"/>
                  </a:lnTo>
                  <a:lnTo>
                    <a:pt x="198" y="91"/>
                  </a:lnTo>
                  <a:lnTo>
                    <a:pt x="198" y="96"/>
                  </a:lnTo>
                  <a:lnTo>
                    <a:pt x="198" y="102"/>
                  </a:lnTo>
                  <a:lnTo>
                    <a:pt x="193" y="108"/>
                  </a:lnTo>
                  <a:lnTo>
                    <a:pt x="193" y="113"/>
                  </a:lnTo>
                  <a:lnTo>
                    <a:pt x="187" y="119"/>
                  </a:lnTo>
                  <a:lnTo>
                    <a:pt x="187" y="125"/>
                  </a:lnTo>
                  <a:lnTo>
                    <a:pt x="193" y="125"/>
                  </a:lnTo>
                  <a:lnTo>
                    <a:pt x="187" y="130"/>
                  </a:lnTo>
                  <a:lnTo>
                    <a:pt x="193" y="130"/>
                  </a:lnTo>
                  <a:lnTo>
                    <a:pt x="193" y="136"/>
                  </a:lnTo>
                  <a:lnTo>
                    <a:pt x="198" y="136"/>
                  </a:lnTo>
                  <a:lnTo>
                    <a:pt x="198" y="142"/>
                  </a:lnTo>
                  <a:lnTo>
                    <a:pt x="198" y="147"/>
                  </a:lnTo>
                  <a:lnTo>
                    <a:pt x="204" y="147"/>
                  </a:lnTo>
                  <a:lnTo>
                    <a:pt x="204" y="153"/>
                  </a:lnTo>
                  <a:lnTo>
                    <a:pt x="204" y="159"/>
                  </a:lnTo>
                  <a:lnTo>
                    <a:pt x="204" y="164"/>
                  </a:lnTo>
                  <a:lnTo>
                    <a:pt x="210" y="170"/>
                  </a:lnTo>
                  <a:lnTo>
                    <a:pt x="210" y="176"/>
                  </a:lnTo>
                  <a:lnTo>
                    <a:pt x="215" y="176"/>
                  </a:lnTo>
                  <a:lnTo>
                    <a:pt x="210" y="176"/>
                  </a:lnTo>
                  <a:lnTo>
                    <a:pt x="210" y="181"/>
                  </a:lnTo>
                  <a:lnTo>
                    <a:pt x="204" y="181"/>
                  </a:lnTo>
                  <a:lnTo>
                    <a:pt x="210" y="187"/>
                  </a:lnTo>
                  <a:lnTo>
                    <a:pt x="210" y="193"/>
                  </a:lnTo>
                  <a:lnTo>
                    <a:pt x="210" y="198"/>
                  </a:lnTo>
                  <a:lnTo>
                    <a:pt x="215" y="198"/>
                  </a:lnTo>
                  <a:lnTo>
                    <a:pt x="215" y="204"/>
                  </a:lnTo>
                  <a:lnTo>
                    <a:pt x="210" y="204"/>
                  </a:lnTo>
                  <a:lnTo>
                    <a:pt x="215" y="210"/>
                  </a:lnTo>
                  <a:lnTo>
                    <a:pt x="215" y="215"/>
                  </a:lnTo>
                  <a:lnTo>
                    <a:pt x="221" y="215"/>
                  </a:lnTo>
                  <a:lnTo>
                    <a:pt x="215" y="215"/>
                  </a:lnTo>
                  <a:lnTo>
                    <a:pt x="215" y="221"/>
                  </a:lnTo>
                  <a:lnTo>
                    <a:pt x="221" y="221"/>
                  </a:lnTo>
                  <a:lnTo>
                    <a:pt x="221" y="227"/>
                  </a:lnTo>
                  <a:lnTo>
                    <a:pt x="215" y="227"/>
                  </a:lnTo>
                  <a:lnTo>
                    <a:pt x="215" y="232"/>
                  </a:lnTo>
                  <a:lnTo>
                    <a:pt x="215" y="238"/>
                  </a:lnTo>
                  <a:lnTo>
                    <a:pt x="221" y="238"/>
                  </a:lnTo>
                  <a:lnTo>
                    <a:pt x="215" y="238"/>
                  </a:lnTo>
                  <a:lnTo>
                    <a:pt x="215" y="244"/>
                  </a:lnTo>
                  <a:lnTo>
                    <a:pt x="221" y="244"/>
                  </a:lnTo>
                  <a:lnTo>
                    <a:pt x="221" y="250"/>
                  </a:lnTo>
                  <a:lnTo>
                    <a:pt x="221" y="255"/>
                  </a:lnTo>
                  <a:lnTo>
                    <a:pt x="221" y="261"/>
                  </a:lnTo>
                  <a:lnTo>
                    <a:pt x="221" y="267"/>
                  </a:lnTo>
                  <a:lnTo>
                    <a:pt x="221" y="261"/>
                  </a:lnTo>
                  <a:lnTo>
                    <a:pt x="215" y="261"/>
                  </a:lnTo>
                  <a:lnTo>
                    <a:pt x="215" y="267"/>
                  </a:lnTo>
                  <a:lnTo>
                    <a:pt x="215" y="272"/>
                  </a:lnTo>
                  <a:lnTo>
                    <a:pt x="210" y="272"/>
                  </a:lnTo>
                  <a:lnTo>
                    <a:pt x="204" y="272"/>
                  </a:lnTo>
                  <a:lnTo>
                    <a:pt x="204" y="27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10" name="Freeform 23">
              <a:extLst>
                <a:ext uri="{FF2B5EF4-FFF2-40B4-BE49-F238E27FC236}">
                  <a16:creationId xmlns:a16="http://schemas.microsoft.com/office/drawing/2014/main" id="{3CACB961-64DB-48CA-95FA-0B2E52BDFEE1}"/>
                </a:ext>
              </a:extLst>
            </p:cNvPr>
            <p:cNvSpPr>
              <a:spLocks/>
            </p:cNvSpPr>
            <p:nvPr/>
          </p:nvSpPr>
          <p:spPr bwMode="gray">
            <a:xfrm rot="20555047">
              <a:off x="815475" y="2856728"/>
              <a:ext cx="581659" cy="325954"/>
            </a:xfrm>
            <a:custGeom>
              <a:avLst/>
              <a:gdLst>
                <a:gd name="T0" fmla="*/ 369 w 414"/>
                <a:gd name="T1" fmla="*/ 164 h 232"/>
                <a:gd name="T2" fmla="*/ 341 w 414"/>
                <a:gd name="T3" fmla="*/ 164 h 232"/>
                <a:gd name="T4" fmla="*/ 324 w 414"/>
                <a:gd name="T5" fmla="*/ 187 h 232"/>
                <a:gd name="T6" fmla="*/ 307 w 414"/>
                <a:gd name="T7" fmla="*/ 193 h 232"/>
                <a:gd name="T8" fmla="*/ 290 w 414"/>
                <a:gd name="T9" fmla="*/ 204 h 232"/>
                <a:gd name="T10" fmla="*/ 273 w 414"/>
                <a:gd name="T11" fmla="*/ 215 h 232"/>
                <a:gd name="T12" fmla="*/ 216 w 414"/>
                <a:gd name="T13" fmla="*/ 210 h 232"/>
                <a:gd name="T14" fmla="*/ 210 w 414"/>
                <a:gd name="T15" fmla="*/ 221 h 232"/>
                <a:gd name="T16" fmla="*/ 187 w 414"/>
                <a:gd name="T17" fmla="*/ 227 h 232"/>
                <a:gd name="T18" fmla="*/ 74 w 414"/>
                <a:gd name="T19" fmla="*/ 187 h 232"/>
                <a:gd name="T20" fmla="*/ 6 w 414"/>
                <a:gd name="T21" fmla="*/ 159 h 232"/>
                <a:gd name="T22" fmla="*/ 6 w 414"/>
                <a:gd name="T23" fmla="*/ 142 h 232"/>
                <a:gd name="T24" fmla="*/ 23 w 414"/>
                <a:gd name="T25" fmla="*/ 130 h 232"/>
                <a:gd name="T26" fmla="*/ 23 w 414"/>
                <a:gd name="T27" fmla="*/ 113 h 232"/>
                <a:gd name="T28" fmla="*/ 23 w 414"/>
                <a:gd name="T29" fmla="*/ 102 h 232"/>
                <a:gd name="T30" fmla="*/ 23 w 414"/>
                <a:gd name="T31" fmla="*/ 91 h 232"/>
                <a:gd name="T32" fmla="*/ 29 w 414"/>
                <a:gd name="T33" fmla="*/ 74 h 232"/>
                <a:gd name="T34" fmla="*/ 23 w 414"/>
                <a:gd name="T35" fmla="*/ 57 h 232"/>
                <a:gd name="T36" fmla="*/ 34 w 414"/>
                <a:gd name="T37" fmla="*/ 45 h 232"/>
                <a:gd name="T38" fmla="*/ 34 w 414"/>
                <a:gd name="T39" fmla="*/ 23 h 232"/>
                <a:gd name="T40" fmla="*/ 23 w 414"/>
                <a:gd name="T41" fmla="*/ 6 h 232"/>
                <a:gd name="T42" fmla="*/ 34 w 414"/>
                <a:gd name="T43" fmla="*/ 6 h 232"/>
                <a:gd name="T44" fmla="*/ 51 w 414"/>
                <a:gd name="T45" fmla="*/ 11 h 232"/>
                <a:gd name="T46" fmla="*/ 51 w 414"/>
                <a:gd name="T47" fmla="*/ 11 h 232"/>
                <a:gd name="T48" fmla="*/ 63 w 414"/>
                <a:gd name="T49" fmla="*/ 11 h 232"/>
                <a:gd name="T50" fmla="*/ 74 w 414"/>
                <a:gd name="T51" fmla="*/ 0 h 232"/>
                <a:gd name="T52" fmla="*/ 91 w 414"/>
                <a:gd name="T53" fmla="*/ 6 h 232"/>
                <a:gd name="T54" fmla="*/ 108 w 414"/>
                <a:gd name="T55" fmla="*/ 11 h 232"/>
                <a:gd name="T56" fmla="*/ 125 w 414"/>
                <a:gd name="T57" fmla="*/ 23 h 232"/>
                <a:gd name="T58" fmla="*/ 136 w 414"/>
                <a:gd name="T59" fmla="*/ 17 h 232"/>
                <a:gd name="T60" fmla="*/ 153 w 414"/>
                <a:gd name="T61" fmla="*/ 11 h 232"/>
                <a:gd name="T62" fmla="*/ 165 w 414"/>
                <a:gd name="T63" fmla="*/ 17 h 232"/>
                <a:gd name="T64" fmla="*/ 176 w 414"/>
                <a:gd name="T65" fmla="*/ 28 h 232"/>
                <a:gd name="T66" fmla="*/ 193 w 414"/>
                <a:gd name="T67" fmla="*/ 34 h 232"/>
                <a:gd name="T68" fmla="*/ 210 w 414"/>
                <a:gd name="T69" fmla="*/ 34 h 232"/>
                <a:gd name="T70" fmla="*/ 227 w 414"/>
                <a:gd name="T71" fmla="*/ 34 h 232"/>
                <a:gd name="T72" fmla="*/ 238 w 414"/>
                <a:gd name="T73" fmla="*/ 40 h 232"/>
                <a:gd name="T74" fmla="*/ 250 w 414"/>
                <a:gd name="T75" fmla="*/ 34 h 232"/>
                <a:gd name="T76" fmla="*/ 267 w 414"/>
                <a:gd name="T77" fmla="*/ 34 h 232"/>
                <a:gd name="T78" fmla="*/ 284 w 414"/>
                <a:gd name="T79" fmla="*/ 40 h 232"/>
                <a:gd name="T80" fmla="*/ 301 w 414"/>
                <a:gd name="T81" fmla="*/ 45 h 232"/>
                <a:gd name="T82" fmla="*/ 324 w 414"/>
                <a:gd name="T83" fmla="*/ 45 h 232"/>
                <a:gd name="T84" fmla="*/ 341 w 414"/>
                <a:gd name="T85" fmla="*/ 51 h 232"/>
                <a:gd name="T86" fmla="*/ 363 w 414"/>
                <a:gd name="T87" fmla="*/ 57 h 232"/>
                <a:gd name="T88" fmla="*/ 380 w 414"/>
                <a:gd name="T89" fmla="*/ 62 h 232"/>
                <a:gd name="T90" fmla="*/ 392 w 414"/>
                <a:gd name="T91" fmla="*/ 74 h 232"/>
                <a:gd name="T92" fmla="*/ 392 w 414"/>
                <a:gd name="T93" fmla="*/ 85 h 232"/>
                <a:gd name="T94" fmla="*/ 403 w 414"/>
                <a:gd name="T95" fmla="*/ 102 h 232"/>
                <a:gd name="T96" fmla="*/ 414 w 414"/>
                <a:gd name="T97" fmla="*/ 113 h 232"/>
                <a:gd name="T98" fmla="*/ 409 w 414"/>
                <a:gd name="T99" fmla="*/ 130 h 232"/>
                <a:gd name="T100" fmla="*/ 397 w 414"/>
                <a:gd name="T101" fmla="*/ 147 h 232"/>
                <a:gd name="T102" fmla="*/ 386 w 414"/>
                <a:gd name="T103" fmla="*/ 147 h 232"/>
                <a:gd name="T104" fmla="*/ 380 w 414"/>
                <a:gd name="T105" fmla="*/ 15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4" h="232">
                  <a:moveTo>
                    <a:pt x="380" y="159"/>
                  </a:moveTo>
                  <a:lnTo>
                    <a:pt x="375" y="164"/>
                  </a:lnTo>
                  <a:lnTo>
                    <a:pt x="375" y="170"/>
                  </a:lnTo>
                  <a:lnTo>
                    <a:pt x="369" y="164"/>
                  </a:lnTo>
                  <a:lnTo>
                    <a:pt x="369" y="170"/>
                  </a:lnTo>
                  <a:lnTo>
                    <a:pt x="363" y="170"/>
                  </a:lnTo>
                  <a:lnTo>
                    <a:pt x="358" y="170"/>
                  </a:lnTo>
                  <a:lnTo>
                    <a:pt x="341" y="164"/>
                  </a:lnTo>
                  <a:lnTo>
                    <a:pt x="341" y="170"/>
                  </a:lnTo>
                  <a:lnTo>
                    <a:pt x="335" y="181"/>
                  </a:lnTo>
                  <a:lnTo>
                    <a:pt x="329" y="181"/>
                  </a:lnTo>
                  <a:lnTo>
                    <a:pt x="324" y="187"/>
                  </a:lnTo>
                  <a:lnTo>
                    <a:pt x="318" y="198"/>
                  </a:lnTo>
                  <a:lnTo>
                    <a:pt x="318" y="193"/>
                  </a:lnTo>
                  <a:lnTo>
                    <a:pt x="318" y="198"/>
                  </a:lnTo>
                  <a:lnTo>
                    <a:pt x="307" y="193"/>
                  </a:lnTo>
                  <a:lnTo>
                    <a:pt x="301" y="198"/>
                  </a:lnTo>
                  <a:lnTo>
                    <a:pt x="295" y="198"/>
                  </a:lnTo>
                  <a:lnTo>
                    <a:pt x="295" y="204"/>
                  </a:lnTo>
                  <a:lnTo>
                    <a:pt x="290" y="204"/>
                  </a:lnTo>
                  <a:lnTo>
                    <a:pt x="290" y="210"/>
                  </a:lnTo>
                  <a:lnTo>
                    <a:pt x="284" y="215"/>
                  </a:lnTo>
                  <a:lnTo>
                    <a:pt x="278" y="221"/>
                  </a:lnTo>
                  <a:lnTo>
                    <a:pt x="273" y="215"/>
                  </a:lnTo>
                  <a:lnTo>
                    <a:pt x="273" y="221"/>
                  </a:lnTo>
                  <a:lnTo>
                    <a:pt x="255" y="215"/>
                  </a:lnTo>
                  <a:lnTo>
                    <a:pt x="216" y="204"/>
                  </a:lnTo>
                  <a:lnTo>
                    <a:pt x="216" y="210"/>
                  </a:lnTo>
                  <a:lnTo>
                    <a:pt x="210" y="210"/>
                  </a:lnTo>
                  <a:lnTo>
                    <a:pt x="210" y="215"/>
                  </a:lnTo>
                  <a:lnTo>
                    <a:pt x="204" y="215"/>
                  </a:lnTo>
                  <a:lnTo>
                    <a:pt x="210" y="221"/>
                  </a:lnTo>
                  <a:lnTo>
                    <a:pt x="204" y="221"/>
                  </a:lnTo>
                  <a:lnTo>
                    <a:pt x="204" y="227"/>
                  </a:lnTo>
                  <a:lnTo>
                    <a:pt x="210" y="232"/>
                  </a:lnTo>
                  <a:lnTo>
                    <a:pt x="187" y="227"/>
                  </a:lnTo>
                  <a:lnTo>
                    <a:pt x="176" y="221"/>
                  </a:lnTo>
                  <a:lnTo>
                    <a:pt x="153" y="215"/>
                  </a:lnTo>
                  <a:lnTo>
                    <a:pt x="142" y="210"/>
                  </a:lnTo>
                  <a:lnTo>
                    <a:pt x="74" y="187"/>
                  </a:lnTo>
                  <a:lnTo>
                    <a:pt x="23" y="176"/>
                  </a:lnTo>
                  <a:lnTo>
                    <a:pt x="0" y="170"/>
                  </a:lnTo>
                  <a:lnTo>
                    <a:pt x="0" y="164"/>
                  </a:lnTo>
                  <a:lnTo>
                    <a:pt x="6" y="159"/>
                  </a:lnTo>
                  <a:lnTo>
                    <a:pt x="6" y="153"/>
                  </a:lnTo>
                  <a:lnTo>
                    <a:pt x="0" y="153"/>
                  </a:lnTo>
                  <a:lnTo>
                    <a:pt x="6" y="147"/>
                  </a:lnTo>
                  <a:lnTo>
                    <a:pt x="6" y="142"/>
                  </a:lnTo>
                  <a:lnTo>
                    <a:pt x="12" y="136"/>
                  </a:lnTo>
                  <a:lnTo>
                    <a:pt x="12" y="130"/>
                  </a:lnTo>
                  <a:lnTo>
                    <a:pt x="17" y="130"/>
                  </a:lnTo>
                  <a:lnTo>
                    <a:pt x="23" y="130"/>
                  </a:lnTo>
                  <a:lnTo>
                    <a:pt x="23" y="125"/>
                  </a:lnTo>
                  <a:lnTo>
                    <a:pt x="17" y="125"/>
                  </a:lnTo>
                  <a:lnTo>
                    <a:pt x="23" y="119"/>
                  </a:lnTo>
                  <a:lnTo>
                    <a:pt x="23" y="113"/>
                  </a:lnTo>
                  <a:lnTo>
                    <a:pt x="23" y="108"/>
                  </a:lnTo>
                  <a:lnTo>
                    <a:pt x="17" y="108"/>
                  </a:lnTo>
                  <a:lnTo>
                    <a:pt x="17" y="102"/>
                  </a:lnTo>
                  <a:lnTo>
                    <a:pt x="23" y="102"/>
                  </a:lnTo>
                  <a:lnTo>
                    <a:pt x="17" y="102"/>
                  </a:lnTo>
                  <a:lnTo>
                    <a:pt x="17" y="96"/>
                  </a:lnTo>
                  <a:lnTo>
                    <a:pt x="23" y="96"/>
                  </a:lnTo>
                  <a:lnTo>
                    <a:pt x="23" y="91"/>
                  </a:lnTo>
                  <a:lnTo>
                    <a:pt x="23" y="85"/>
                  </a:lnTo>
                  <a:lnTo>
                    <a:pt x="23" y="79"/>
                  </a:lnTo>
                  <a:lnTo>
                    <a:pt x="23" y="74"/>
                  </a:lnTo>
                  <a:lnTo>
                    <a:pt x="29" y="74"/>
                  </a:lnTo>
                  <a:lnTo>
                    <a:pt x="29" y="68"/>
                  </a:lnTo>
                  <a:lnTo>
                    <a:pt x="29" y="62"/>
                  </a:lnTo>
                  <a:lnTo>
                    <a:pt x="29" y="57"/>
                  </a:lnTo>
                  <a:lnTo>
                    <a:pt x="23" y="57"/>
                  </a:lnTo>
                  <a:lnTo>
                    <a:pt x="29" y="57"/>
                  </a:lnTo>
                  <a:lnTo>
                    <a:pt x="29" y="51"/>
                  </a:lnTo>
                  <a:lnTo>
                    <a:pt x="29" y="45"/>
                  </a:lnTo>
                  <a:lnTo>
                    <a:pt x="34" y="45"/>
                  </a:lnTo>
                  <a:lnTo>
                    <a:pt x="34" y="40"/>
                  </a:lnTo>
                  <a:lnTo>
                    <a:pt x="34" y="34"/>
                  </a:lnTo>
                  <a:lnTo>
                    <a:pt x="34" y="28"/>
                  </a:lnTo>
                  <a:lnTo>
                    <a:pt x="34" y="23"/>
                  </a:lnTo>
                  <a:lnTo>
                    <a:pt x="29" y="17"/>
                  </a:lnTo>
                  <a:lnTo>
                    <a:pt x="23" y="17"/>
                  </a:lnTo>
                  <a:lnTo>
                    <a:pt x="23" y="11"/>
                  </a:lnTo>
                  <a:lnTo>
                    <a:pt x="23" y="6"/>
                  </a:lnTo>
                  <a:lnTo>
                    <a:pt x="23" y="11"/>
                  </a:lnTo>
                  <a:lnTo>
                    <a:pt x="23" y="6"/>
                  </a:lnTo>
                  <a:lnTo>
                    <a:pt x="29" y="6"/>
                  </a:lnTo>
                  <a:lnTo>
                    <a:pt x="34" y="6"/>
                  </a:lnTo>
                  <a:lnTo>
                    <a:pt x="40" y="6"/>
                  </a:lnTo>
                  <a:lnTo>
                    <a:pt x="46" y="6"/>
                  </a:lnTo>
                  <a:lnTo>
                    <a:pt x="51" y="6"/>
                  </a:lnTo>
                  <a:lnTo>
                    <a:pt x="51" y="11"/>
                  </a:lnTo>
                  <a:lnTo>
                    <a:pt x="51" y="6"/>
                  </a:lnTo>
                  <a:lnTo>
                    <a:pt x="51" y="11"/>
                  </a:lnTo>
                  <a:lnTo>
                    <a:pt x="51" y="6"/>
                  </a:lnTo>
                  <a:lnTo>
                    <a:pt x="51" y="11"/>
                  </a:lnTo>
                  <a:lnTo>
                    <a:pt x="51" y="6"/>
                  </a:lnTo>
                  <a:lnTo>
                    <a:pt x="51" y="11"/>
                  </a:lnTo>
                  <a:lnTo>
                    <a:pt x="57" y="11"/>
                  </a:lnTo>
                  <a:lnTo>
                    <a:pt x="63" y="11"/>
                  </a:lnTo>
                  <a:lnTo>
                    <a:pt x="63" y="6"/>
                  </a:lnTo>
                  <a:lnTo>
                    <a:pt x="68" y="6"/>
                  </a:lnTo>
                  <a:lnTo>
                    <a:pt x="68" y="0"/>
                  </a:lnTo>
                  <a:lnTo>
                    <a:pt x="74" y="0"/>
                  </a:lnTo>
                  <a:lnTo>
                    <a:pt x="74" y="6"/>
                  </a:lnTo>
                  <a:lnTo>
                    <a:pt x="80" y="6"/>
                  </a:lnTo>
                  <a:lnTo>
                    <a:pt x="85" y="6"/>
                  </a:lnTo>
                  <a:lnTo>
                    <a:pt x="91" y="6"/>
                  </a:lnTo>
                  <a:lnTo>
                    <a:pt x="97" y="6"/>
                  </a:lnTo>
                  <a:lnTo>
                    <a:pt x="102" y="6"/>
                  </a:lnTo>
                  <a:lnTo>
                    <a:pt x="102" y="11"/>
                  </a:lnTo>
                  <a:lnTo>
                    <a:pt x="108" y="11"/>
                  </a:lnTo>
                  <a:lnTo>
                    <a:pt x="114" y="17"/>
                  </a:lnTo>
                  <a:lnTo>
                    <a:pt x="114" y="23"/>
                  </a:lnTo>
                  <a:lnTo>
                    <a:pt x="119" y="23"/>
                  </a:lnTo>
                  <a:lnTo>
                    <a:pt x="125" y="23"/>
                  </a:lnTo>
                  <a:lnTo>
                    <a:pt x="125" y="17"/>
                  </a:lnTo>
                  <a:lnTo>
                    <a:pt x="131" y="17"/>
                  </a:lnTo>
                  <a:lnTo>
                    <a:pt x="131" y="23"/>
                  </a:lnTo>
                  <a:lnTo>
                    <a:pt x="136" y="17"/>
                  </a:lnTo>
                  <a:lnTo>
                    <a:pt x="142" y="17"/>
                  </a:lnTo>
                  <a:lnTo>
                    <a:pt x="148" y="17"/>
                  </a:lnTo>
                  <a:lnTo>
                    <a:pt x="153" y="17"/>
                  </a:lnTo>
                  <a:lnTo>
                    <a:pt x="153" y="11"/>
                  </a:lnTo>
                  <a:lnTo>
                    <a:pt x="153" y="17"/>
                  </a:lnTo>
                  <a:lnTo>
                    <a:pt x="153" y="11"/>
                  </a:lnTo>
                  <a:lnTo>
                    <a:pt x="159" y="17"/>
                  </a:lnTo>
                  <a:lnTo>
                    <a:pt x="165" y="17"/>
                  </a:lnTo>
                  <a:lnTo>
                    <a:pt x="165" y="23"/>
                  </a:lnTo>
                  <a:lnTo>
                    <a:pt x="170" y="23"/>
                  </a:lnTo>
                  <a:lnTo>
                    <a:pt x="176" y="23"/>
                  </a:lnTo>
                  <a:lnTo>
                    <a:pt x="176" y="28"/>
                  </a:lnTo>
                  <a:lnTo>
                    <a:pt x="182" y="28"/>
                  </a:lnTo>
                  <a:lnTo>
                    <a:pt x="187" y="28"/>
                  </a:lnTo>
                  <a:lnTo>
                    <a:pt x="193" y="28"/>
                  </a:lnTo>
                  <a:lnTo>
                    <a:pt x="193" y="34"/>
                  </a:lnTo>
                  <a:lnTo>
                    <a:pt x="193" y="28"/>
                  </a:lnTo>
                  <a:lnTo>
                    <a:pt x="199" y="34"/>
                  </a:lnTo>
                  <a:lnTo>
                    <a:pt x="204" y="34"/>
                  </a:lnTo>
                  <a:lnTo>
                    <a:pt x="210" y="34"/>
                  </a:lnTo>
                  <a:lnTo>
                    <a:pt x="216" y="34"/>
                  </a:lnTo>
                  <a:lnTo>
                    <a:pt x="221" y="34"/>
                  </a:lnTo>
                  <a:lnTo>
                    <a:pt x="227" y="40"/>
                  </a:lnTo>
                  <a:lnTo>
                    <a:pt x="227" y="34"/>
                  </a:lnTo>
                  <a:lnTo>
                    <a:pt x="227" y="40"/>
                  </a:lnTo>
                  <a:lnTo>
                    <a:pt x="233" y="40"/>
                  </a:lnTo>
                  <a:lnTo>
                    <a:pt x="233" y="34"/>
                  </a:lnTo>
                  <a:lnTo>
                    <a:pt x="238" y="40"/>
                  </a:lnTo>
                  <a:lnTo>
                    <a:pt x="238" y="34"/>
                  </a:lnTo>
                  <a:lnTo>
                    <a:pt x="244" y="40"/>
                  </a:lnTo>
                  <a:lnTo>
                    <a:pt x="244" y="34"/>
                  </a:lnTo>
                  <a:lnTo>
                    <a:pt x="250" y="34"/>
                  </a:lnTo>
                  <a:lnTo>
                    <a:pt x="255" y="34"/>
                  </a:lnTo>
                  <a:lnTo>
                    <a:pt x="261" y="34"/>
                  </a:lnTo>
                  <a:lnTo>
                    <a:pt x="261" y="40"/>
                  </a:lnTo>
                  <a:lnTo>
                    <a:pt x="267" y="34"/>
                  </a:lnTo>
                  <a:lnTo>
                    <a:pt x="267" y="40"/>
                  </a:lnTo>
                  <a:lnTo>
                    <a:pt x="273" y="40"/>
                  </a:lnTo>
                  <a:lnTo>
                    <a:pt x="278" y="40"/>
                  </a:lnTo>
                  <a:lnTo>
                    <a:pt x="284" y="40"/>
                  </a:lnTo>
                  <a:lnTo>
                    <a:pt x="284" y="45"/>
                  </a:lnTo>
                  <a:lnTo>
                    <a:pt x="290" y="45"/>
                  </a:lnTo>
                  <a:lnTo>
                    <a:pt x="295" y="45"/>
                  </a:lnTo>
                  <a:lnTo>
                    <a:pt x="301" y="45"/>
                  </a:lnTo>
                  <a:lnTo>
                    <a:pt x="307" y="45"/>
                  </a:lnTo>
                  <a:lnTo>
                    <a:pt x="312" y="45"/>
                  </a:lnTo>
                  <a:lnTo>
                    <a:pt x="318" y="45"/>
                  </a:lnTo>
                  <a:lnTo>
                    <a:pt x="324" y="45"/>
                  </a:lnTo>
                  <a:lnTo>
                    <a:pt x="329" y="45"/>
                  </a:lnTo>
                  <a:lnTo>
                    <a:pt x="329" y="51"/>
                  </a:lnTo>
                  <a:lnTo>
                    <a:pt x="335" y="51"/>
                  </a:lnTo>
                  <a:lnTo>
                    <a:pt x="341" y="51"/>
                  </a:lnTo>
                  <a:lnTo>
                    <a:pt x="346" y="51"/>
                  </a:lnTo>
                  <a:lnTo>
                    <a:pt x="352" y="51"/>
                  </a:lnTo>
                  <a:lnTo>
                    <a:pt x="358" y="57"/>
                  </a:lnTo>
                  <a:lnTo>
                    <a:pt x="363" y="57"/>
                  </a:lnTo>
                  <a:lnTo>
                    <a:pt x="363" y="62"/>
                  </a:lnTo>
                  <a:lnTo>
                    <a:pt x="369" y="62"/>
                  </a:lnTo>
                  <a:lnTo>
                    <a:pt x="375" y="62"/>
                  </a:lnTo>
                  <a:lnTo>
                    <a:pt x="380" y="62"/>
                  </a:lnTo>
                  <a:lnTo>
                    <a:pt x="386" y="62"/>
                  </a:lnTo>
                  <a:lnTo>
                    <a:pt x="392" y="62"/>
                  </a:lnTo>
                  <a:lnTo>
                    <a:pt x="392" y="68"/>
                  </a:lnTo>
                  <a:lnTo>
                    <a:pt x="392" y="74"/>
                  </a:lnTo>
                  <a:lnTo>
                    <a:pt x="397" y="74"/>
                  </a:lnTo>
                  <a:lnTo>
                    <a:pt x="397" y="79"/>
                  </a:lnTo>
                  <a:lnTo>
                    <a:pt x="392" y="79"/>
                  </a:lnTo>
                  <a:lnTo>
                    <a:pt x="392" y="85"/>
                  </a:lnTo>
                  <a:lnTo>
                    <a:pt x="392" y="91"/>
                  </a:lnTo>
                  <a:lnTo>
                    <a:pt x="392" y="96"/>
                  </a:lnTo>
                  <a:lnTo>
                    <a:pt x="397" y="102"/>
                  </a:lnTo>
                  <a:lnTo>
                    <a:pt x="403" y="102"/>
                  </a:lnTo>
                  <a:lnTo>
                    <a:pt x="409" y="102"/>
                  </a:lnTo>
                  <a:lnTo>
                    <a:pt x="409" y="108"/>
                  </a:lnTo>
                  <a:lnTo>
                    <a:pt x="414" y="108"/>
                  </a:lnTo>
                  <a:lnTo>
                    <a:pt x="414" y="113"/>
                  </a:lnTo>
                  <a:lnTo>
                    <a:pt x="414" y="119"/>
                  </a:lnTo>
                  <a:lnTo>
                    <a:pt x="409" y="119"/>
                  </a:lnTo>
                  <a:lnTo>
                    <a:pt x="409" y="125"/>
                  </a:lnTo>
                  <a:lnTo>
                    <a:pt x="409" y="130"/>
                  </a:lnTo>
                  <a:lnTo>
                    <a:pt x="409" y="136"/>
                  </a:lnTo>
                  <a:lnTo>
                    <a:pt x="403" y="142"/>
                  </a:lnTo>
                  <a:lnTo>
                    <a:pt x="403" y="147"/>
                  </a:lnTo>
                  <a:lnTo>
                    <a:pt x="397" y="147"/>
                  </a:lnTo>
                  <a:lnTo>
                    <a:pt x="392" y="147"/>
                  </a:lnTo>
                  <a:lnTo>
                    <a:pt x="392" y="153"/>
                  </a:lnTo>
                  <a:lnTo>
                    <a:pt x="392" y="147"/>
                  </a:lnTo>
                  <a:lnTo>
                    <a:pt x="386" y="147"/>
                  </a:lnTo>
                  <a:lnTo>
                    <a:pt x="380" y="147"/>
                  </a:lnTo>
                  <a:lnTo>
                    <a:pt x="386" y="147"/>
                  </a:lnTo>
                  <a:lnTo>
                    <a:pt x="386" y="153"/>
                  </a:lnTo>
                  <a:lnTo>
                    <a:pt x="380" y="153"/>
                  </a:lnTo>
                  <a:lnTo>
                    <a:pt x="380" y="159"/>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11" name="Freeform 24">
              <a:extLst>
                <a:ext uri="{FF2B5EF4-FFF2-40B4-BE49-F238E27FC236}">
                  <a16:creationId xmlns:a16="http://schemas.microsoft.com/office/drawing/2014/main" id="{F7E8F508-C3FE-4C35-A329-E40E795E86E4}"/>
                </a:ext>
              </a:extLst>
            </p:cNvPr>
            <p:cNvSpPr>
              <a:spLocks/>
            </p:cNvSpPr>
            <p:nvPr/>
          </p:nvSpPr>
          <p:spPr bwMode="gray">
            <a:xfrm rot="20555047">
              <a:off x="570189" y="2514045"/>
              <a:ext cx="525460" cy="573229"/>
            </a:xfrm>
            <a:custGeom>
              <a:avLst/>
              <a:gdLst>
                <a:gd name="T0" fmla="*/ 363 w 374"/>
                <a:gd name="T1" fmla="*/ 80 h 408"/>
                <a:gd name="T2" fmla="*/ 352 w 374"/>
                <a:gd name="T3" fmla="*/ 91 h 408"/>
                <a:gd name="T4" fmla="*/ 335 w 374"/>
                <a:gd name="T5" fmla="*/ 97 h 408"/>
                <a:gd name="T6" fmla="*/ 335 w 374"/>
                <a:gd name="T7" fmla="*/ 114 h 408"/>
                <a:gd name="T8" fmla="*/ 323 w 374"/>
                <a:gd name="T9" fmla="*/ 119 h 408"/>
                <a:gd name="T10" fmla="*/ 306 w 374"/>
                <a:gd name="T11" fmla="*/ 131 h 408"/>
                <a:gd name="T12" fmla="*/ 295 w 374"/>
                <a:gd name="T13" fmla="*/ 148 h 408"/>
                <a:gd name="T14" fmla="*/ 284 w 374"/>
                <a:gd name="T15" fmla="*/ 165 h 408"/>
                <a:gd name="T16" fmla="*/ 272 w 374"/>
                <a:gd name="T17" fmla="*/ 182 h 408"/>
                <a:gd name="T18" fmla="*/ 261 w 374"/>
                <a:gd name="T19" fmla="*/ 199 h 408"/>
                <a:gd name="T20" fmla="*/ 250 w 374"/>
                <a:gd name="T21" fmla="*/ 216 h 408"/>
                <a:gd name="T22" fmla="*/ 255 w 374"/>
                <a:gd name="T23" fmla="*/ 233 h 408"/>
                <a:gd name="T24" fmla="*/ 255 w 374"/>
                <a:gd name="T25" fmla="*/ 238 h 408"/>
                <a:gd name="T26" fmla="*/ 238 w 374"/>
                <a:gd name="T27" fmla="*/ 238 h 408"/>
                <a:gd name="T28" fmla="*/ 221 w 374"/>
                <a:gd name="T29" fmla="*/ 250 h 408"/>
                <a:gd name="T30" fmla="*/ 199 w 374"/>
                <a:gd name="T31" fmla="*/ 255 h 408"/>
                <a:gd name="T32" fmla="*/ 187 w 374"/>
                <a:gd name="T33" fmla="*/ 267 h 408"/>
                <a:gd name="T34" fmla="*/ 159 w 374"/>
                <a:gd name="T35" fmla="*/ 272 h 408"/>
                <a:gd name="T36" fmla="*/ 148 w 374"/>
                <a:gd name="T37" fmla="*/ 284 h 408"/>
                <a:gd name="T38" fmla="*/ 142 w 374"/>
                <a:gd name="T39" fmla="*/ 306 h 408"/>
                <a:gd name="T40" fmla="*/ 153 w 374"/>
                <a:gd name="T41" fmla="*/ 329 h 408"/>
                <a:gd name="T42" fmla="*/ 148 w 374"/>
                <a:gd name="T43" fmla="*/ 352 h 408"/>
                <a:gd name="T44" fmla="*/ 148 w 374"/>
                <a:gd name="T45" fmla="*/ 369 h 408"/>
                <a:gd name="T46" fmla="*/ 142 w 374"/>
                <a:gd name="T47" fmla="*/ 391 h 408"/>
                <a:gd name="T48" fmla="*/ 136 w 374"/>
                <a:gd name="T49" fmla="*/ 403 h 408"/>
                <a:gd name="T50" fmla="*/ 0 w 374"/>
                <a:gd name="T51" fmla="*/ 357 h 408"/>
                <a:gd name="T52" fmla="*/ 74 w 374"/>
                <a:gd name="T53" fmla="*/ 131 h 408"/>
                <a:gd name="T54" fmla="*/ 74 w 374"/>
                <a:gd name="T55" fmla="*/ 114 h 408"/>
                <a:gd name="T56" fmla="*/ 80 w 374"/>
                <a:gd name="T57" fmla="*/ 102 h 408"/>
                <a:gd name="T58" fmla="*/ 74 w 374"/>
                <a:gd name="T59" fmla="*/ 80 h 408"/>
                <a:gd name="T60" fmla="*/ 80 w 374"/>
                <a:gd name="T61" fmla="*/ 68 h 408"/>
                <a:gd name="T62" fmla="*/ 97 w 374"/>
                <a:gd name="T63" fmla="*/ 68 h 408"/>
                <a:gd name="T64" fmla="*/ 108 w 374"/>
                <a:gd name="T65" fmla="*/ 74 h 408"/>
                <a:gd name="T66" fmla="*/ 125 w 374"/>
                <a:gd name="T67" fmla="*/ 63 h 408"/>
                <a:gd name="T68" fmla="*/ 136 w 374"/>
                <a:gd name="T69" fmla="*/ 45 h 408"/>
                <a:gd name="T70" fmla="*/ 131 w 374"/>
                <a:gd name="T71" fmla="*/ 28 h 408"/>
                <a:gd name="T72" fmla="*/ 142 w 374"/>
                <a:gd name="T73" fmla="*/ 17 h 408"/>
                <a:gd name="T74" fmla="*/ 153 w 374"/>
                <a:gd name="T75" fmla="*/ 6 h 408"/>
                <a:gd name="T76" fmla="*/ 165 w 374"/>
                <a:gd name="T77" fmla="*/ 23 h 408"/>
                <a:gd name="T78" fmla="*/ 176 w 374"/>
                <a:gd name="T79" fmla="*/ 45 h 408"/>
                <a:gd name="T80" fmla="*/ 199 w 374"/>
                <a:gd name="T81" fmla="*/ 51 h 408"/>
                <a:gd name="T82" fmla="*/ 216 w 374"/>
                <a:gd name="T83" fmla="*/ 68 h 408"/>
                <a:gd name="T84" fmla="*/ 227 w 374"/>
                <a:gd name="T85" fmla="*/ 85 h 408"/>
                <a:gd name="T86" fmla="*/ 238 w 374"/>
                <a:gd name="T87" fmla="*/ 91 h 408"/>
                <a:gd name="T88" fmla="*/ 250 w 374"/>
                <a:gd name="T89" fmla="*/ 85 h 408"/>
                <a:gd name="T90" fmla="*/ 238 w 374"/>
                <a:gd name="T91" fmla="*/ 63 h 408"/>
                <a:gd name="T92" fmla="*/ 250 w 374"/>
                <a:gd name="T93" fmla="*/ 40 h 408"/>
                <a:gd name="T94" fmla="*/ 267 w 374"/>
                <a:gd name="T95" fmla="*/ 28 h 408"/>
                <a:gd name="T96" fmla="*/ 284 w 374"/>
                <a:gd name="T97" fmla="*/ 34 h 408"/>
                <a:gd name="T98" fmla="*/ 295 w 374"/>
                <a:gd name="T99" fmla="*/ 28 h 408"/>
                <a:gd name="T100" fmla="*/ 318 w 374"/>
                <a:gd name="T101" fmla="*/ 23 h 408"/>
                <a:gd name="T102" fmla="*/ 335 w 374"/>
                <a:gd name="T103" fmla="*/ 11 h 408"/>
                <a:gd name="T104" fmla="*/ 357 w 374"/>
                <a:gd name="T105" fmla="*/ 6 h 408"/>
                <a:gd name="T106" fmla="*/ 369 w 374"/>
                <a:gd name="T107" fmla="*/ 11 h 408"/>
                <a:gd name="T108" fmla="*/ 369 w 374"/>
                <a:gd name="T109" fmla="*/ 28 h 408"/>
                <a:gd name="T110" fmla="*/ 357 w 374"/>
                <a:gd name="T111" fmla="*/ 45 h 408"/>
                <a:gd name="T112" fmla="*/ 357 w 374"/>
                <a:gd name="T11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408">
                  <a:moveTo>
                    <a:pt x="357" y="63"/>
                  </a:moveTo>
                  <a:lnTo>
                    <a:pt x="357" y="68"/>
                  </a:lnTo>
                  <a:lnTo>
                    <a:pt x="363" y="68"/>
                  </a:lnTo>
                  <a:lnTo>
                    <a:pt x="363" y="74"/>
                  </a:lnTo>
                  <a:lnTo>
                    <a:pt x="363" y="80"/>
                  </a:lnTo>
                  <a:lnTo>
                    <a:pt x="363" y="85"/>
                  </a:lnTo>
                  <a:lnTo>
                    <a:pt x="357" y="91"/>
                  </a:lnTo>
                  <a:lnTo>
                    <a:pt x="357" y="97"/>
                  </a:lnTo>
                  <a:lnTo>
                    <a:pt x="357" y="91"/>
                  </a:lnTo>
                  <a:lnTo>
                    <a:pt x="352" y="91"/>
                  </a:lnTo>
                  <a:lnTo>
                    <a:pt x="352" y="97"/>
                  </a:lnTo>
                  <a:lnTo>
                    <a:pt x="346" y="97"/>
                  </a:lnTo>
                  <a:lnTo>
                    <a:pt x="340" y="91"/>
                  </a:lnTo>
                  <a:lnTo>
                    <a:pt x="340" y="97"/>
                  </a:lnTo>
                  <a:lnTo>
                    <a:pt x="335" y="97"/>
                  </a:lnTo>
                  <a:lnTo>
                    <a:pt x="340" y="97"/>
                  </a:lnTo>
                  <a:lnTo>
                    <a:pt x="340" y="102"/>
                  </a:lnTo>
                  <a:lnTo>
                    <a:pt x="335" y="102"/>
                  </a:lnTo>
                  <a:lnTo>
                    <a:pt x="335" y="108"/>
                  </a:lnTo>
                  <a:lnTo>
                    <a:pt x="335" y="114"/>
                  </a:lnTo>
                  <a:lnTo>
                    <a:pt x="329" y="114"/>
                  </a:lnTo>
                  <a:lnTo>
                    <a:pt x="329" y="119"/>
                  </a:lnTo>
                  <a:lnTo>
                    <a:pt x="329" y="114"/>
                  </a:lnTo>
                  <a:lnTo>
                    <a:pt x="323" y="114"/>
                  </a:lnTo>
                  <a:lnTo>
                    <a:pt x="323" y="119"/>
                  </a:lnTo>
                  <a:lnTo>
                    <a:pt x="318" y="119"/>
                  </a:lnTo>
                  <a:lnTo>
                    <a:pt x="312" y="119"/>
                  </a:lnTo>
                  <a:lnTo>
                    <a:pt x="312" y="125"/>
                  </a:lnTo>
                  <a:lnTo>
                    <a:pt x="306" y="125"/>
                  </a:lnTo>
                  <a:lnTo>
                    <a:pt x="306" y="131"/>
                  </a:lnTo>
                  <a:lnTo>
                    <a:pt x="306" y="136"/>
                  </a:lnTo>
                  <a:lnTo>
                    <a:pt x="306" y="142"/>
                  </a:lnTo>
                  <a:lnTo>
                    <a:pt x="306" y="148"/>
                  </a:lnTo>
                  <a:lnTo>
                    <a:pt x="301" y="148"/>
                  </a:lnTo>
                  <a:lnTo>
                    <a:pt x="295" y="148"/>
                  </a:lnTo>
                  <a:lnTo>
                    <a:pt x="295" y="153"/>
                  </a:lnTo>
                  <a:lnTo>
                    <a:pt x="295" y="159"/>
                  </a:lnTo>
                  <a:lnTo>
                    <a:pt x="289" y="159"/>
                  </a:lnTo>
                  <a:lnTo>
                    <a:pt x="284" y="159"/>
                  </a:lnTo>
                  <a:lnTo>
                    <a:pt x="284" y="165"/>
                  </a:lnTo>
                  <a:lnTo>
                    <a:pt x="284" y="170"/>
                  </a:lnTo>
                  <a:lnTo>
                    <a:pt x="284" y="176"/>
                  </a:lnTo>
                  <a:lnTo>
                    <a:pt x="278" y="176"/>
                  </a:lnTo>
                  <a:lnTo>
                    <a:pt x="278" y="182"/>
                  </a:lnTo>
                  <a:lnTo>
                    <a:pt x="272" y="182"/>
                  </a:lnTo>
                  <a:lnTo>
                    <a:pt x="267" y="182"/>
                  </a:lnTo>
                  <a:lnTo>
                    <a:pt x="261" y="187"/>
                  </a:lnTo>
                  <a:lnTo>
                    <a:pt x="267" y="193"/>
                  </a:lnTo>
                  <a:lnTo>
                    <a:pt x="261" y="193"/>
                  </a:lnTo>
                  <a:lnTo>
                    <a:pt x="261" y="199"/>
                  </a:lnTo>
                  <a:lnTo>
                    <a:pt x="255" y="199"/>
                  </a:lnTo>
                  <a:lnTo>
                    <a:pt x="250" y="199"/>
                  </a:lnTo>
                  <a:lnTo>
                    <a:pt x="250" y="204"/>
                  </a:lnTo>
                  <a:lnTo>
                    <a:pt x="250" y="210"/>
                  </a:lnTo>
                  <a:lnTo>
                    <a:pt x="250" y="216"/>
                  </a:lnTo>
                  <a:lnTo>
                    <a:pt x="255" y="221"/>
                  </a:lnTo>
                  <a:lnTo>
                    <a:pt x="250" y="227"/>
                  </a:lnTo>
                  <a:lnTo>
                    <a:pt x="255" y="227"/>
                  </a:lnTo>
                  <a:lnTo>
                    <a:pt x="250" y="233"/>
                  </a:lnTo>
                  <a:lnTo>
                    <a:pt x="255" y="233"/>
                  </a:lnTo>
                  <a:lnTo>
                    <a:pt x="250" y="233"/>
                  </a:lnTo>
                  <a:lnTo>
                    <a:pt x="255" y="233"/>
                  </a:lnTo>
                  <a:lnTo>
                    <a:pt x="250" y="233"/>
                  </a:lnTo>
                  <a:lnTo>
                    <a:pt x="250" y="238"/>
                  </a:lnTo>
                  <a:lnTo>
                    <a:pt x="255" y="238"/>
                  </a:lnTo>
                  <a:lnTo>
                    <a:pt x="250" y="238"/>
                  </a:lnTo>
                  <a:lnTo>
                    <a:pt x="244" y="238"/>
                  </a:lnTo>
                  <a:lnTo>
                    <a:pt x="238" y="238"/>
                  </a:lnTo>
                  <a:lnTo>
                    <a:pt x="238" y="244"/>
                  </a:lnTo>
                  <a:lnTo>
                    <a:pt x="238" y="238"/>
                  </a:lnTo>
                  <a:lnTo>
                    <a:pt x="233" y="238"/>
                  </a:lnTo>
                  <a:lnTo>
                    <a:pt x="233" y="244"/>
                  </a:lnTo>
                  <a:lnTo>
                    <a:pt x="227" y="244"/>
                  </a:lnTo>
                  <a:lnTo>
                    <a:pt x="227" y="250"/>
                  </a:lnTo>
                  <a:lnTo>
                    <a:pt x="221" y="250"/>
                  </a:lnTo>
                  <a:lnTo>
                    <a:pt x="216" y="250"/>
                  </a:lnTo>
                  <a:lnTo>
                    <a:pt x="210" y="250"/>
                  </a:lnTo>
                  <a:lnTo>
                    <a:pt x="210" y="255"/>
                  </a:lnTo>
                  <a:lnTo>
                    <a:pt x="204" y="255"/>
                  </a:lnTo>
                  <a:lnTo>
                    <a:pt x="199" y="255"/>
                  </a:lnTo>
                  <a:lnTo>
                    <a:pt x="199" y="261"/>
                  </a:lnTo>
                  <a:lnTo>
                    <a:pt x="193" y="261"/>
                  </a:lnTo>
                  <a:lnTo>
                    <a:pt x="193" y="267"/>
                  </a:lnTo>
                  <a:lnTo>
                    <a:pt x="187" y="261"/>
                  </a:lnTo>
                  <a:lnTo>
                    <a:pt x="187" y="267"/>
                  </a:lnTo>
                  <a:lnTo>
                    <a:pt x="182" y="267"/>
                  </a:lnTo>
                  <a:lnTo>
                    <a:pt x="176" y="267"/>
                  </a:lnTo>
                  <a:lnTo>
                    <a:pt x="170" y="267"/>
                  </a:lnTo>
                  <a:lnTo>
                    <a:pt x="165" y="272"/>
                  </a:lnTo>
                  <a:lnTo>
                    <a:pt x="159" y="272"/>
                  </a:lnTo>
                  <a:lnTo>
                    <a:pt x="159" y="278"/>
                  </a:lnTo>
                  <a:lnTo>
                    <a:pt x="153" y="284"/>
                  </a:lnTo>
                  <a:lnTo>
                    <a:pt x="153" y="278"/>
                  </a:lnTo>
                  <a:lnTo>
                    <a:pt x="153" y="284"/>
                  </a:lnTo>
                  <a:lnTo>
                    <a:pt x="148" y="284"/>
                  </a:lnTo>
                  <a:lnTo>
                    <a:pt x="148" y="289"/>
                  </a:lnTo>
                  <a:lnTo>
                    <a:pt x="142" y="289"/>
                  </a:lnTo>
                  <a:lnTo>
                    <a:pt x="142" y="295"/>
                  </a:lnTo>
                  <a:lnTo>
                    <a:pt x="142" y="301"/>
                  </a:lnTo>
                  <a:lnTo>
                    <a:pt x="142" y="306"/>
                  </a:lnTo>
                  <a:lnTo>
                    <a:pt x="142" y="312"/>
                  </a:lnTo>
                  <a:lnTo>
                    <a:pt x="148" y="312"/>
                  </a:lnTo>
                  <a:lnTo>
                    <a:pt x="153" y="318"/>
                  </a:lnTo>
                  <a:lnTo>
                    <a:pt x="153" y="323"/>
                  </a:lnTo>
                  <a:lnTo>
                    <a:pt x="153" y="329"/>
                  </a:lnTo>
                  <a:lnTo>
                    <a:pt x="153" y="335"/>
                  </a:lnTo>
                  <a:lnTo>
                    <a:pt x="153" y="340"/>
                  </a:lnTo>
                  <a:lnTo>
                    <a:pt x="148" y="340"/>
                  </a:lnTo>
                  <a:lnTo>
                    <a:pt x="148" y="346"/>
                  </a:lnTo>
                  <a:lnTo>
                    <a:pt x="148" y="352"/>
                  </a:lnTo>
                  <a:lnTo>
                    <a:pt x="142" y="352"/>
                  </a:lnTo>
                  <a:lnTo>
                    <a:pt x="148" y="352"/>
                  </a:lnTo>
                  <a:lnTo>
                    <a:pt x="148" y="357"/>
                  </a:lnTo>
                  <a:lnTo>
                    <a:pt x="148" y="363"/>
                  </a:lnTo>
                  <a:lnTo>
                    <a:pt x="148" y="369"/>
                  </a:lnTo>
                  <a:lnTo>
                    <a:pt x="142" y="369"/>
                  </a:lnTo>
                  <a:lnTo>
                    <a:pt x="142" y="374"/>
                  </a:lnTo>
                  <a:lnTo>
                    <a:pt x="142" y="380"/>
                  </a:lnTo>
                  <a:lnTo>
                    <a:pt x="142" y="386"/>
                  </a:lnTo>
                  <a:lnTo>
                    <a:pt x="142" y="391"/>
                  </a:lnTo>
                  <a:lnTo>
                    <a:pt x="136" y="391"/>
                  </a:lnTo>
                  <a:lnTo>
                    <a:pt x="136" y="397"/>
                  </a:lnTo>
                  <a:lnTo>
                    <a:pt x="142" y="397"/>
                  </a:lnTo>
                  <a:lnTo>
                    <a:pt x="136" y="397"/>
                  </a:lnTo>
                  <a:lnTo>
                    <a:pt x="136" y="403"/>
                  </a:lnTo>
                  <a:lnTo>
                    <a:pt x="142" y="403"/>
                  </a:lnTo>
                  <a:lnTo>
                    <a:pt x="142" y="408"/>
                  </a:lnTo>
                  <a:lnTo>
                    <a:pt x="23" y="369"/>
                  </a:lnTo>
                  <a:lnTo>
                    <a:pt x="0" y="363"/>
                  </a:lnTo>
                  <a:lnTo>
                    <a:pt x="0" y="357"/>
                  </a:lnTo>
                  <a:lnTo>
                    <a:pt x="29" y="284"/>
                  </a:lnTo>
                  <a:lnTo>
                    <a:pt x="51" y="204"/>
                  </a:lnTo>
                  <a:lnTo>
                    <a:pt x="63" y="176"/>
                  </a:lnTo>
                  <a:lnTo>
                    <a:pt x="74" y="136"/>
                  </a:lnTo>
                  <a:lnTo>
                    <a:pt x="74" y="131"/>
                  </a:lnTo>
                  <a:lnTo>
                    <a:pt x="74" y="125"/>
                  </a:lnTo>
                  <a:lnTo>
                    <a:pt x="74" y="119"/>
                  </a:lnTo>
                  <a:lnTo>
                    <a:pt x="80" y="119"/>
                  </a:lnTo>
                  <a:lnTo>
                    <a:pt x="80" y="114"/>
                  </a:lnTo>
                  <a:lnTo>
                    <a:pt x="74" y="114"/>
                  </a:lnTo>
                  <a:lnTo>
                    <a:pt x="80" y="114"/>
                  </a:lnTo>
                  <a:lnTo>
                    <a:pt x="80" y="108"/>
                  </a:lnTo>
                  <a:lnTo>
                    <a:pt x="80" y="114"/>
                  </a:lnTo>
                  <a:lnTo>
                    <a:pt x="80" y="108"/>
                  </a:lnTo>
                  <a:lnTo>
                    <a:pt x="80" y="102"/>
                  </a:lnTo>
                  <a:lnTo>
                    <a:pt x="80" y="97"/>
                  </a:lnTo>
                  <a:lnTo>
                    <a:pt x="80" y="91"/>
                  </a:lnTo>
                  <a:lnTo>
                    <a:pt x="80" y="85"/>
                  </a:lnTo>
                  <a:lnTo>
                    <a:pt x="80" y="80"/>
                  </a:lnTo>
                  <a:lnTo>
                    <a:pt x="74" y="80"/>
                  </a:lnTo>
                  <a:lnTo>
                    <a:pt x="80" y="80"/>
                  </a:lnTo>
                  <a:lnTo>
                    <a:pt x="80" y="74"/>
                  </a:lnTo>
                  <a:lnTo>
                    <a:pt x="80" y="68"/>
                  </a:lnTo>
                  <a:lnTo>
                    <a:pt x="80" y="63"/>
                  </a:lnTo>
                  <a:lnTo>
                    <a:pt x="80" y="68"/>
                  </a:lnTo>
                  <a:lnTo>
                    <a:pt x="85" y="68"/>
                  </a:lnTo>
                  <a:lnTo>
                    <a:pt x="91" y="68"/>
                  </a:lnTo>
                  <a:lnTo>
                    <a:pt x="91" y="63"/>
                  </a:lnTo>
                  <a:lnTo>
                    <a:pt x="97" y="63"/>
                  </a:lnTo>
                  <a:lnTo>
                    <a:pt x="97" y="68"/>
                  </a:lnTo>
                  <a:lnTo>
                    <a:pt x="102" y="68"/>
                  </a:lnTo>
                  <a:lnTo>
                    <a:pt x="102" y="74"/>
                  </a:lnTo>
                  <a:lnTo>
                    <a:pt x="102" y="80"/>
                  </a:lnTo>
                  <a:lnTo>
                    <a:pt x="108" y="80"/>
                  </a:lnTo>
                  <a:lnTo>
                    <a:pt x="108" y="74"/>
                  </a:lnTo>
                  <a:lnTo>
                    <a:pt x="114" y="74"/>
                  </a:lnTo>
                  <a:lnTo>
                    <a:pt x="119" y="74"/>
                  </a:lnTo>
                  <a:lnTo>
                    <a:pt x="119" y="68"/>
                  </a:lnTo>
                  <a:lnTo>
                    <a:pt x="119" y="63"/>
                  </a:lnTo>
                  <a:lnTo>
                    <a:pt x="125" y="63"/>
                  </a:lnTo>
                  <a:lnTo>
                    <a:pt x="131" y="57"/>
                  </a:lnTo>
                  <a:lnTo>
                    <a:pt x="131" y="51"/>
                  </a:lnTo>
                  <a:lnTo>
                    <a:pt x="136" y="57"/>
                  </a:lnTo>
                  <a:lnTo>
                    <a:pt x="136" y="51"/>
                  </a:lnTo>
                  <a:lnTo>
                    <a:pt x="136" y="45"/>
                  </a:lnTo>
                  <a:lnTo>
                    <a:pt x="136" y="40"/>
                  </a:lnTo>
                  <a:lnTo>
                    <a:pt x="136" y="34"/>
                  </a:lnTo>
                  <a:lnTo>
                    <a:pt x="131" y="40"/>
                  </a:lnTo>
                  <a:lnTo>
                    <a:pt x="131" y="34"/>
                  </a:lnTo>
                  <a:lnTo>
                    <a:pt x="131" y="28"/>
                  </a:lnTo>
                  <a:lnTo>
                    <a:pt x="131" y="23"/>
                  </a:lnTo>
                  <a:lnTo>
                    <a:pt x="131" y="28"/>
                  </a:lnTo>
                  <a:lnTo>
                    <a:pt x="136" y="28"/>
                  </a:lnTo>
                  <a:lnTo>
                    <a:pt x="136" y="23"/>
                  </a:lnTo>
                  <a:lnTo>
                    <a:pt x="142" y="17"/>
                  </a:lnTo>
                  <a:lnTo>
                    <a:pt x="142" y="11"/>
                  </a:lnTo>
                  <a:lnTo>
                    <a:pt x="142" y="6"/>
                  </a:lnTo>
                  <a:lnTo>
                    <a:pt x="148" y="6"/>
                  </a:lnTo>
                  <a:lnTo>
                    <a:pt x="153" y="0"/>
                  </a:lnTo>
                  <a:lnTo>
                    <a:pt x="153" y="6"/>
                  </a:lnTo>
                  <a:lnTo>
                    <a:pt x="153" y="11"/>
                  </a:lnTo>
                  <a:lnTo>
                    <a:pt x="159" y="11"/>
                  </a:lnTo>
                  <a:lnTo>
                    <a:pt x="165" y="11"/>
                  </a:lnTo>
                  <a:lnTo>
                    <a:pt x="165" y="17"/>
                  </a:lnTo>
                  <a:lnTo>
                    <a:pt x="165" y="23"/>
                  </a:lnTo>
                  <a:lnTo>
                    <a:pt x="170" y="23"/>
                  </a:lnTo>
                  <a:lnTo>
                    <a:pt x="176" y="28"/>
                  </a:lnTo>
                  <a:lnTo>
                    <a:pt x="176" y="34"/>
                  </a:lnTo>
                  <a:lnTo>
                    <a:pt x="176" y="40"/>
                  </a:lnTo>
                  <a:lnTo>
                    <a:pt x="176" y="45"/>
                  </a:lnTo>
                  <a:lnTo>
                    <a:pt x="182" y="45"/>
                  </a:lnTo>
                  <a:lnTo>
                    <a:pt x="182" y="51"/>
                  </a:lnTo>
                  <a:lnTo>
                    <a:pt x="187" y="51"/>
                  </a:lnTo>
                  <a:lnTo>
                    <a:pt x="193" y="51"/>
                  </a:lnTo>
                  <a:lnTo>
                    <a:pt x="199" y="51"/>
                  </a:lnTo>
                  <a:lnTo>
                    <a:pt x="204" y="51"/>
                  </a:lnTo>
                  <a:lnTo>
                    <a:pt x="210" y="57"/>
                  </a:lnTo>
                  <a:lnTo>
                    <a:pt x="210" y="63"/>
                  </a:lnTo>
                  <a:lnTo>
                    <a:pt x="216" y="63"/>
                  </a:lnTo>
                  <a:lnTo>
                    <a:pt x="216" y="68"/>
                  </a:lnTo>
                  <a:lnTo>
                    <a:pt x="216" y="74"/>
                  </a:lnTo>
                  <a:lnTo>
                    <a:pt x="216" y="80"/>
                  </a:lnTo>
                  <a:lnTo>
                    <a:pt x="216" y="85"/>
                  </a:lnTo>
                  <a:lnTo>
                    <a:pt x="221" y="85"/>
                  </a:lnTo>
                  <a:lnTo>
                    <a:pt x="227" y="85"/>
                  </a:lnTo>
                  <a:lnTo>
                    <a:pt x="227" y="80"/>
                  </a:lnTo>
                  <a:lnTo>
                    <a:pt x="227" y="85"/>
                  </a:lnTo>
                  <a:lnTo>
                    <a:pt x="233" y="85"/>
                  </a:lnTo>
                  <a:lnTo>
                    <a:pt x="238" y="85"/>
                  </a:lnTo>
                  <a:lnTo>
                    <a:pt x="238" y="91"/>
                  </a:lnTo>
                  <a:lnTo>
                    <a:pt x="244" y="91"/>
                  </a:lnTo>
                  <a:lnTo>
                    <a:pt x="244" y="97"/>
                  </a:lnTo>
                  <a:lnTo>
                    <a:pt x="244" y="91"/>
                  </a:lnTo>
                  <a:lnTo>
                    <a:pt x="250" y="91"/>
                  </a:lnTo>
                  <a:lnTo>
                    <a:pt x="250" y="85"/>
                  </a:lnTo>
                  <a:lnTo>
                    <a:pt x="250" y="80"/>
                  </a:lnTo>
                  <a:lnTo>
                    <a:pt x="250" y="74"/>
                  </a:lnTo>
                  <a:lnTo>
                    <a:pt x="250" y="68"/>
                  </a:lnTo>
                  <a:lnTo>
                    <a:pt x="244" y="68"/>
                  </a:lnTo>
                  <a:lnTo>
                    <a:pt x="238" y="63"/>
                  </a:lnTo>
                  <a:lnTo>
                    <a:pt x="244" y="57"/>
                  </a:lnTo>
                  <a:lnTo>
                    <a:pt x="244" y="51"/>
                  </a:lnTo>
                  <a:lnTo>
                    <a:pt x="244" y="45"/>
                  </a:lnTo>
                  <a:lnTo>
                    <a:pt x="250" y="45"/>
                  </a:lnTo>
                  <a:lnTo>
                    <a:pt x="250" y="40"/>
                  </a:lnTo>
                  <a:lnTo>
                    <a:pt x="250" y="34"/>
                  </a:lnTo>
                  <a:lnTo>
                    <a:pt x="255" y="34"/>
                  </a:lnTo>
                  <a:lnTo>
                    <a:pt x="261" y="34"/>
                  </a:lnTo>
                  <a:lnTo>
                    <a:pt x="267" y="34"/>
                  </a:lnTo>
                  <a:lnTo>
                    <a:pt x="267" y="28"/>
                  </a:lnTo>
                  <a:lnTo>
                    <a:pt x="272" y="34"/>
                  </a:lnTo>
                  <a:lnTo>
                    <a:pt x="272" y="28"/>
                  </a:lnTo>
                  <a:lnTo>
                    <a:pt x="272" y="34"/>
                  </a:lnTo>
                  <a:lnTo>
                    <a:pt x="278" y="34"/>
                  </a:lnTo>
                  <a:lnTo>
                    <a:pt x="284" y="34"/>
                  </a:lnTo>
                  <a:lnTo>
                    <a:pt x="289" y="34"/>
                  </a:lnTo>
                  <a:lnTo>
                    <a:pt x="289" y="40"/>
                  </a:lnTo>
                  <a:lnTo>
                    <a:pt x="289" y="34"/>
                  </a:lnTo>
                  <a:lnTo>
                    <a:pt x="295" y="34"/>
                  </a:lnTo>
                  <a:lnTo>
                    <a:pt x="295" y="28"/>
                  </a:lnTo>
                  <a:lnTo>
                    <a:pt x="301" y="28"/>
                  </a:lnTo>
                  <a:lnTo>
                    <a:pt x="306" y="28"/>
                  </a:lnTo>
                  <a:lnTo>
                    <a:pt x="312" y="28"/>
                  </a:lnTo>
                  <a:lnTo>
                    <a:pt x="312" y="23"/>
                  </a:lnTo>
                  <a:lnTo>
                    <a:pt x="318" y="23"/>
                  </a:lnTo>
                  <a:lnTo>
                    <a:pt x="323" y="23"/>
                  </a:lnTo>
                  <a:lnTo>
                    <a:pt x="329" y="17"/>
                  </a:lnTo>
                  <a:lnTo>
                    <a:pt x="329" y="23"/>
                  </a:lnTo>
                  <a:lnTo>
                    <a:pt x="335" y="17"/>
                  </a:lnTo>
                  <a:lnTo>
                    <a:pt x="335" y="11"/>
                  </a:lnTo>
                  <a:lnTo>
                    <a:pt x="340" y="11"/>
                  </a:lnTo>
                  <a:lnTo>
                    <a:pt x="346" y="11"/>
                  </a:lnTo>
                  <a:lnTo>
                    <a:pt x="352" y="11"/>
                  </a:lnTo>
                  <a:lnTo>
                    <a:pt x="352" y="6"/>
                  </a:lnTo>
                  <a:lnTo>
                    <a:pt x="357" y="6"/>
                  </a:lnTo>
                  <a:lnTo>
                    <a:pt x="357" y="0"/>
                  </a:lnTo>
                  <a:lnTo>
                    <a:pt x="357" y="6"/>
                  </a:lnTo>
                  <a:lnTo>
                    <a:pt x="363" y="6"/>
                  </a:lnTo>
                  <a:lnTo>
                    <a:pt x="363" y="11"/>
                  </a:lnTo>
                  <a:lnTo>
                    <a:pt x="369" y="11"/>
                  </a:lnTo>
                  <a:lnTo>
                    <a:pt x="369" y="17"/>
                  </a:lnTo>
                  <a:lnTo>
                    <a:pt x="369" y="23"/>
                  </a:lnTo>
                  <a:lnTo>
                    <a:pt x="374" y="23"/>
                  </a:lnTo>
                  <a:lnTo>
                    <a:pt x="369" y="23"/>
                  </a:lnTo>
                  <a:lnTo>
                    <a:pt x="369" y="28"/>
                  </a:lnTo>
                  <a:lnTo>
                    <a:pt x="363" y="28"/>
                  </a:lnTo>
                  <a:lnTo>
                    <a:pt x="363" y="34"/>
                  </a:lnTo>
                  <a:lnTo>
                    <a:pt x="363" y="40"/>
                  </a:lnTo>
                  <a:lnTo>
                    <a:pt x="357" y="40"/>
                  </a:lnTo>
                  <a:lnTo>
                    <a:pt x="357" y="45"/>
                  </a:lnTo>
                  <a:lnTo>
                    <a:pt x="357" y="51"/>
                  </a:lnTo>
                  <a:lnTo>
                    <a:pt x="352" y="51"/>
                  </a:lnTo>
                  <a:lnTo>
                    <a:pt x="352" y="57"/>
                  </a:lnTo>
                  <a:lnTo>
                    <a:pt x="357" y="57"/>
                  </a:lnTo>
                  <a:lnTo>
                    <a:pt x="357" y="6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12" name="Freeform 25">
              <a:extLst>
                <a:ext uri="{FF2B5EF4-FFF2-40B4-BE49-F238E27FC236}">
                  <a16:creationId xmlns:a16="http://schemas.microsoft.com/office/drawing/2014/main" id="{89A524B3-AEDE-4E25-89CE-67BA3B2A6B71}"/>
                </a:ext>
              </a:extLst>
            </p:cNvPr>
            <p:cNvSpPr>
              <a:spLocks/>
            </p:cNvSpPr>
            <p:nvPr/>
          </p:nvSpPr>
          <p:spPr bwMode="gray">
            <a:xfrm rot="20555047">
              <a:off x="1071053" y="3527882"/>
              <a:ext cx="262730" cy="342814"/>
            </a:xfrm>
            <a:custGeom>
              <a:avLst/>
              <a:gdLst>
                <a:gd name="T0" fmla="*/ 170 w 187"/>
                <a:gd name="T1" fmla="*/ 125 h 244"/>
                <a:gd name="T2" fmla="*/ 170 w 187"/>
                <a:gd name="T3" fmla="*/ 136 h 244"/>
                <a:gd name="T4" fmla="*/ 182 w 187"/>
                <a:gd name="T5" fmla="*/ 147 h 244"/>
                <a:gd name="T6" fmla="*/ 182 w 187"/>
                <a:gd name="T7" fmla="*/ 159 h 244"/>
                <a:gd name="T8" fmla="*/ 187 w 187"/>
                <a:gd name="T9" fmla="*/ 170 h 244"/>
                <a:gd name="T10" fmla="*/ 182 w 187"/>
                <a:gd name="T11" fmla="*/ 181 h 244"/>
                <a:gd name="T12" fmla="*/ 170 w 187"/>
                <a:gd name="T13" fmla="*/ 187 h 244"/>
                <a:gd name="T14" fmla="*/ 176 w 187"/>
                <a:gd name="T15" fmla="*/ 204 h 244"/>
                <a:gd name="T16" fmla="*/ 170 w 187"/>
                <a:gd name="T17" fmla="*/ 210 h 244"/>
                <a:gd name="T18" fmla="*/ 170 w 187"/>
                <a:gd name="T19" fmla="*/ 227 h 244"/>
                <a:gd name="T20" fmla="*/ 159 w 187"/>
                <a:gd name="T21" fmla="*/ 238 h 244"/>
                <a:gd name="T22" fmla="*/ 148 w 187"/>
                <a:gd name="T23" fmla="*/ 238 h 244"/>
                <a:gd name="T24" fmla="*/ 119 w 187"/>
                <a:gd name="T25" fmla="*/ 238 h 244"/>
                <a:gd name="T26" fmla="*/ 136 w 187"/>
                <a:gd name="T27" fmla="*/ 170 h 244"/>
                <a:gd name="T28" fmla="*/ 125 w 187"/>
                <a:gd name="T29" fmla="*/ 170 h 244"/>
                <a:gd name="T30" fmla="*/ 119 w 187"/>
                <a:gd name="T31" fmla="*/ 164 h 244"/>
                <a:gd name="T32" fmla="*/ 102 w 187"/>
                <a:gd name="T33" fmla="*/ 159 h 244"/>
                <a:gd name="T34" fmla="*/ 91 w 187"/>
                <a:gd name="T35" fmla="*/ 153 h 244"/>
                <a:gd name="T36" fmla="*/ 80 w 187"/>
                <a:gd name="T37" fmla="*/ 153 h 244"/>
                <a:gd name="T38" fmla="*/ 68 w 187"/>
                <a:gd name="T39" fmla="*/ 159 h 244"/>
                <a:gd name="T40" fmla="*/ 57 w 187"/>
                <a:gd name="T41" fmla="*/ 159 h 244"/>
                <a:gd name="T42" fmla="*/ 46 w 187"/>
                <a:gd name="T43" fmla="*/ 147 h 244"/>
                <a:gd name="T44" fmla="*/ 40 w 187"/>
                <a:gd name="T45" fmla="*/ 130 h 244"/>
                <a:gd name="T46" fmla="*/ 40 w 187"/>
                <a:gd name="T47" fmla="*/ 113 h 244"/>
                <a:gd name="T48" fmla="*/ 34 w 187"/>
                <a:gd name="T49" fmla="*/ 113 h 244"/>
                <a:gd name="T50" fmla="*/ 40 w 187"/>
                <a:gd name="T51" fmla="*/ 102 h 244"/>
                <a:gd name="T52" fmla="*/ 34 w 187"/>
                <a:gd name="T53" fmla="*/ 91 h 244"/>
                <a:gd name="T54" fmla="*/ 29 w 187"/>
                <a:gd name="T55" fmla="*/ 79 h 244"/>
                <a:gd name="T56" fmla="*/ 29 w 187"/>
                <a:gd name="T57" fmla="*/ 74 h 244"/>
                <a:gd name="T58" fmla="*/ 29 w 187"/>
                <a:gd name="T59" fmla="*/ 62 h 244"/>
                <a:gd name="T60" fmla="*/ 29 w 187"/>
                <a:gd name="T61" fmla="*/ 45 h 244"/>
                <a:gd name="T62" fmla="*/ 23 w 187"/>
                <a:gd name="T63" fmla="*/ 34 h 244"/>
                <a:gd name="T64" fmla="*/ 12 w 187"/>
                <a:gd name="T65" fmla="*/ 34 h 244"/>
                <a:gd name="T66" fmla="*/ 6 w 187"/>
                <a:gd name="T67" fmla="*/ 23 h 244"/>
                <a:gd name="T68" fmla="*/ 6 w 187"/>
                <a:gd name="T69" fmla="*/ 6 h 244"/>
                <a:gd name="T70" fmla="*/ 6 w 187"/>
                <a:gd name="T71" fmla="*/ 0 h 244"/>
                <a:gd name="T72" fmla="*/ 40 w 187"/>
                <a:gd name="T73" fmla="*/ 11 h 244"/>
                <a:gd name="T74" fmla="*/ 142 w 187"/>
                <a:gd name="T75" fmla="*/ 40 h 244"/>
                <a:gd name="T76" fmla="*/ 142 w 187"/>
                <a:gd name="T77" fmla="*/ 51 h 244"/>
                <a:gd name="T78" fmla="*/ 148 w 187"/>
                <a:gd name="T79" fmla="*/ 62 h 244"/>
                <a:gd name="T80" fmla="*/ 159 w 187"/>
                <a:gd name="T81" fmla="*/ 68 h 244"/>
                <a:gd name="T82" fmla="*/ 159 w 187"/>
                <a:gd name="T83" fmla="*/ 85 h 244"/>
                <a:gd name="T84" fmla="*/ 165 w 187"/>
                <a:gd name="T85" fmla="*/ 96 h 244"/>
                <a:gd name="T86" fmla="*/ 165 w 187"/>
                <a:gd name="T87" fmla="*/ 108 h 244"/>
                <a:gd name="T88" fmla="*/ 165 w 187"/>
                <a:gd name="T89" fmla="*/ 102 h 244"/>
                <a:gd name="T90" fmla="*/ 176 w 187"/>
                <a:gd name="T91" fmla="*/ 102 h 244"/>
                <a:gd name="T92" fmla="*/ 182 w 187"/>
                <a:gd name="T93" fmla="*/ 10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7" h="244">
                  <a:moveTo>
                    <a:pt x="176" y="113"/>
                  </a:moveTo>
                  <a:lnTo>
                    <a:pt x="176" y="119"/>
                  </a:lnTo>
                  <a:lnTo>
                    <a:pt x="170" y="125"/>
                  </a:lnTo>
                  <a:lnTo>
                    <a:pt x="165" y="125"/>
                  </a:lnTo>
                  <a:lnTo>
                    <a:pt x="165" y="130"/>
                  </a:lnTo>
                  <a:lnTo>
                    <a:pt x="170" y="136"/>
                  </a:lnTo>
                  <a:lnTo>
                    <a:pt x="170" y="142"/>
                  </a:lnTo>
                  <a:lnTo>
                    <a:pt x="176" y="142"/>
                  </a:lnTo>
                  <a:lnTo>
                    <a:pt x="182" y="147"/>
                  </a:lnTo>
                  <a:lnTo>
                    <a:pt x="176" y="153"/>
                  </a:lnTo>
                  <a:lnTo>
                    <a:pt x="176" y="159"/>
                  </a:lnTo>
                  <a:lnTo>
                    <a:pt x="182" y="159"/>
                  </a:lnTo>
                  <a:lnTo>
                    <a:pt x="187" y="159"/>
                  </a:lnTo>
                  <a:lnTo>
                    <a:pt x="187" y="164"/>
                  </a:lnTo>
                  <a:lnTo>
                    <a:pt x="187" y="170"/>
                  </a:lnTo>
                  <a:lnTo>
                    <a:pt x="182" y="170"/>
                  </a:lnTo>
                  <a:lnTo>
                    <a:pt x="182" y="176"/>
                  </a:lnTo>
                  <a:lnTo>
                    <a:pt x="182" y="181"/>
                  </a:lnTo>
                  <a:lnTo>
                    <a:pt x="176" y="181"/>
                  </a:lnTo>
                  <a:lnTo>
                    <a:pt x="176" y="187"/>
                  </a:lnTo>
                  <a:lnTo>
                    <a:pt x="170" y="187"/>
                  </a:lnTo>
                  <a:lnTo>
                    <a:pt x="170" y="193"/>
                  </a:lnTo>
                  <a:lnTo>
                    <a:pt x="170" y="198"/>
                  </a:lnTo>
                  <a:lnTo>
                    <a:pt x="176" y="204"/>
                  </a:lnTo>
                  <a:lnTo>
                    <a:pt x="176" y="210"/>
                  </a:lnTo>
                  <a:lnTo>
                    <a:pt x="170" y="216"/>
                  </a:lnTo>
                  <a:lnTo>
                    <a:pt x="170" y="210"/>
                  </a:lnTo>
                  <a:lnTo>
                    <a:pt x="170" y="216"/>
                  </a:lnTo>
                  <a:lnTo>
                    <a:pt x="170" y="221"/>
                  </a:lnTo>
                  <a:lnTo>
                    <a:pt x="170" y="227"/>
                  </a:lnTo>
                  <a:lnTo>
                    <a:pt x="165" y="233"/>
                  </a:lnTo>
                  <a:lnTo>
                    <a:pt x="165" y="238"/>
                  </a:lnTo>
                  <a:lnTo>
                    <a:pt x="159" y="238"/>
                  </a:lnTo>
                  <a:lnTo>
                    <a:pt x="153" y="238"/>
                  </a:lnTo>
                  <a:lnTo>
                    <a:pt x="148" y="244"/>
                  </a:lnTo>
                  <a:lnTo>
                    <a:pt x="148" y="238"/>
                  </a:lnTo>
                  <a:lnTo>
                    <a:pt x="148" y="244"/>
                  </a:lnTo>
                  <a:lnTo>
                    <a:pt x="142" y="244"/>
                  </a:lnTo>
                  <a:lnTo>
                    <a:pt x="119" y="238"/>
                  </a:lnTo>
                  <a:lnTo>
                    <a:pt x="131" y="204"/>
                  </a:lnTo>
                  <a:lnTo>
                    <a:pt x="136" y="187"/>
                  </a:lnTo>
                  <a:lnTo>
                    <a:pt x="136" y="170"/>
                  </a:lnTo>
                  <a:lnTo>
                    <a:pt x="131" y="170"/>
                  </a:lnTo>
                  <a:lnTo>
                    <a:pt x="131" y="164"/>
                  </a:lnTo>
                  <a:lnTo>
                    <a:pt x="125" y="170"/>
                  </a:lnTo>
                  <a:lnTo>
                    <a:pt x="125" y="164"/>
                  </a:lnTo>
                  <a:lnTo>
                    <a:pt x="119" y="170"/>
                  </a:lnTo>
                  <a:lnTo>
                    <a:pt x="119" y="164"/>
                  </a:lnTo>
                  <a:lnTo>
                    <a:pt x="114" y="164"/>
                  </a:lnTo>
                  <a:lnTo>
                    <a:pt x="108" y="164"/>
                  </a:lnTo>
                  <a:lnTo>
                    <a:pt x="102" y="159"/>
                  </a:lnTo>
                  <a:lnTo>
                    <a:pt x="97" y="159"/>
                  </a:lnTo>
                  <a:lnTo>
                    <a:pt x="97" y="153"/>
                  </a:lnTo>
                  <a:lnTo>
                    <a:pt x="91" y="153"/>
                  </a:lnTo>
                  <a:lnTo>
                    <a:pt x="91" y="159"/>
                  </a:lnTo>
                  <a:lnTo>
                    <a:pt x="85" y="153"/>
                  </a:lnTo>
                  <a:lnTo>
                    <a:pt x="80" y="153"/>
                  </a:lnTo>
                  <a:lnTo>
                    <a:pt x="74" y="153"/>
                  </a:lnTo>
                  <a:lnTo>
                    <a:pt x="74" y="159"/>
                  </a:lnTo>
                  <a:lnTo>
                    <a:pt x="68" y="159"/>
                  </a:lnTo>
                  <a:lnTo>
                    <a:pt x="63" y="159"/>
                  </a:lnTo>
                  <a:lnTo>
                    <a:pt x="63" y="164"/>
                  </a:lnTo>
                  <a:lnTo>
                    <a:pt x="57" y="159"/>
                  </a:lnTo>
                  <a:lnTo>
                    <a:pt x="57" y="153"/>
                  </a:lnTo>
                  <a:lnTo>
                    <a:pt x="51" y="153"/>
                  </a:lnTo>
                  <a:lnTo>
                    <a:pt x="46" y="147"/>
                  </a:lnTo>
                  <a:lnTo>
                    <a:pt x="40" y="147"/>
                  </a:lnTo>
                  <a:lnTo>
                    <a:pt x="40" y="142"/>
                  </a:lnTo>
                  <a:lnTo>
                    <a:pt x="40" y="130"/>
                  </a:lnTo>
                  <a:lnTo>
                    <a:pt x="40" y="125"/>
                  </a:lnTo>
                  <a:lnTo>
                    <a:pt x="40" y="119"/>
                  </a:lnTo>
                  <a:lnTo>
                    <a:pt x="40" y="113"/>
                  </a:lnTo>
                  <a:lnTo>
                    <a:pt x="40" y="108"/>
                  </a:lnTo>
                  <a:lnTo>
                    <a:pt x="40" y="113"/>
                  </a:lnTo>
                  <a:lnTo>
                    <a:pt x="34" y="113"/>
                  </a:lnTo>
                  <a:lnTo>
                    <a:pt x="34" y="108"/>
                  </a:lnTo>
                  <a:lnTo>
                    <a:pt x="40" y="108"/>
                  </a:lnTo>
                  <a:lnTo>
                    <a:pt x="40" y="102"/>
                  </a:lnTo>
                  <a:lnTo>
                    <a:pt x="40" y="96"/>
                  </a:lnTo>
                  <a:lnTo>
                    <a:pt x="34" y="96"/>
                  </a:lnTo>
                  <a:lnTo>
                    <a:pt x="34" y="91"/>
                  </a:lnTo>
                  <a:lnTo>
                    <a:pt x="34" y="85"/>
                  </a:lnTo>
                  <a:lnTo>
                    <a:pt x="29" y="85"/>
                  </a:lnTo>
                  <a:lnTo>
                    <a:pt x="29" y="79"/>
                  </a:lnTo>
                  <a:lnTo>
                    <a:pt x="29" y="74"/>
                  </a:lnTo>
                  <a:lnTo>
                    <a:pt x="34" y="74"/>
                  </a:lnTo>
                  <a:lnTo>
                    <a:pt x="29" y="74"/>
                  </a:lnTo>
                  <a:lnTo>
                    <a:pt x="34" y="74"/>
                  </a:lnTo>
                  <a:lnTo>
                    <a:pt x="29" y="68"/>
                  </a:lnTo>
                  <a:lnTo>
                    <a:pt x="29" y="62"/>
                  </a:lnTo>
                  <a:lnTo>
                    <a:pt x="29" y="57"/>
                  </a:lnTo>
                  <a:lnTo>
                    <a:pt x="29" y="51"/>
                  </a:lnTo>
                  <a:lnTo>
                    <a:pt x="29" y="45"/>
                  </a:lnTo>
                  <a:lnTo>
                    <a:pt x="29" y="40"/>
                  </a:lnTo>
                  <a:lnTo>
                    <a:pt x="29" y="34"/>
                  </a:lnTo>
                  <a:lnTo>
                    <a:pt x="23" y="34"/>
                  </a:lnTo>
                  <a:lnTo>
                    <a:pt x="23" y="28"/>
                  </a:lnTo>
                  <a:lnTo>
                    <a:pt x="17" y="28"/>
                  </a:lnTo>
                  <a:lnTo>
                    <a:pt x="12" y="34"/>
                  </a:lnTo>
                  <a:lnTo>
                    <a:pt x="12" y="28"/>
                  </a:lnTo>
                  <a:lnTo>
                    <a:pt x="6" y="28"/>
                  </a:lnTo>
                  <a:lnTo>
                    <a:pt x="6" y="23"/>
                  </a:lnTo>
                  <a:lnTo>
                    <a:pt x="6" y="17"/>
                  </a:lnTo>
                  <a:lnTo>
                    <a:pt x="6" y="11"/>
                  </a:lnTo>
                  <a:lnTo>
                    <a:pt x="6" y="6"/>
                  </a:lnTo>
                  <a:lnTo>
                    <a:pt x="0" y="6"/>
                  </a:lnTo>
                  <a:lnTo>
                    <a:pt x="6" y="6"/>
                  </a:lnTo>
                  <a:lnTo>
                    <a:pt x="6" y="0"/>
                  </a:lnTo>
                  <a:lnTo>
                    <a:pt x="12" y="0"/>
                  </a:lnTo>
                  <a:lnTo>
                    <a:pt x="23" y="6"/>
                  </a:lnTo>
                  <a:lnTo>
                    <a:pt x="40" y="11"/>
                  </a:lnTo>
                  <a:lnTo>
                    <a:pt x="57" y="11"/>
                  </a:lnTo>
                  <a:lnTo>
                    <a:pt x="91" y="23"/>
                  </a:lnTo>
                  <a:lnTo>
                    <a:pt x="142" y="40"/>
                  </a:lnTo>
                  <a:lnTo>
                    <a:pt x="148" y="45"/>
                  </a:lnTo>
                  <a:lnTo>
                    <a:pt x="148" y="51"/>
                  </a:lnTo>
                  <a:lnTo>
                    <a:pt x="142" y="51"/>
                  </a:lnTo>
                  <a:lnTo>
                    <a:pt x="142" y="57"/>
                  </a:lnTo>
                  <a:lnTo>
                    <a:pt x="142" y="62"/>
                  </a:lnTo>
                  <a:lnTo>
                    <a:pt x="148" y="62"/>
                  </a:lnTo>
                  <a:lnTo>
                    <a:pt x="153" y="62"/>
                  </a:lnTo>
                  <a:lnTo>
                    <a:pt x="159" y="62"/>
                  </a:lnTo>
                  <a:lnTo>
                    <a:pt x="159" y="68"/>
                  </a:lnTo>
                  <a:lnTo>
                    <a:pt x="159" y="74"/>
                  </a:lnTo>
                  <a:lnTo>
                    <a:pt x="159" y="79"/>
                  </a:lnTo>
                  <a:lnTo>
                    <a:pt x="159" y="85"/>
                  </a:lnTo>
                  <a:lnTo>
                    <a:pt x="165" y="85"/>
                  </a:lnTo>
                  <a:lnTo>
                    <a:pt x="165" y="91"/>
                  </a:lnTo>
                  <a:lnTo>
                    <a:pt x="165" y="96"/>
                  </a:lnTo>
                  <a:lnTo>
                    <a:pt x="159" y="96"/>
                  </a:lnTo>
                  <a:lnTo>
                    <a:pt x="165" y="102"/>
                  </a:lnTo>
                  <a:lnTo>
                    <a:pt x="165" y="108"/>
                  </a:lnTo>
                  <a:lnTo>
                    <a:pt x="165" y="102"/>
                  </a:lnTo>
                  <a:lnTo>
                    <a:pt x="170" y="102"/>
                  </a:lnTo>
                  <a:lnTo>
                    <a:pt x="165" y="102"/>
                  </a:lnTo>
                  <a:lnTo>
                    <a:pt x="170" y="102"/>
                  </a:lnTo>
                  <a:lnTo>
                    <a:pt x="170" y="96"/>
                  </a:lnTo>
                  <a:lnTo>
                    <a:pt x="176" y="102"/>
                  </a:lnTo>
                  <a:lnTo>
                    <a:pt x="176" y="96"/>
                  </a:lnTo>
                  <a:lnTo>
                    <a:pt x="182" y="96"/>
                  </a:lnTo>
                  <a:lnTo>
                    <a:pt x="182" y="102"/>
                  </a:lnTo>
                  <a:lnTo>
                    <a:pt x="182" y="108"/>
                  </a:lnTo>
                  <a:lnTo>
                    <a:pt x="176" y="11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213" name="Freeform 26">
              <a:extLst>
                <a:ext uri="{FF2B5EF4-FFF2-40B4-BE49-F238E27FC236}">
                  <a16:creationId xmlns:a16="http://schemas.microsoft.com/office/drawing/2014/main" id="{D8CA14A6-67C5-4EEB-8FC5-A3AED184CFB9}"/>
                </a:ext>
              </a:extLst>
            </p:cNvPr>
            <p:cNvSpPr>
              <a:spLocks/>
            </p:cNvSpPr>
            <p:nvPr/>
          </p:nvSpPr>
          <p:spPr bwMode="gray">
            <a:xfrm rot="20555047">
              <a:off x="1270820" y="3269448"/>
              <a:ext cx="278185" cy="262730"/>
            </a:xfrm>
            <a:custGeom>
              <a:avLst/>
              <a:gdLst>
                <a:gd name="T0" fmla="*/ 40 w 198"/>
                <a:gd name="T1" fmla="*/ 175 h 187"/>
                <a:gd name="T2" fmla="*/ 34 w 198"/>
                <a:gd name="T3" fmla="*/ 170 h 187"/>
                <a:gd name="T4" fmla="*/ 28 w 198"/>
                <a:gd name="T5" fmla="*/ 175 h 187"/>
                <a:gd name="T6" fmla="*/ 17 w 198"/>
                <a:gd name="T7" fmla="*/ 175 h 187"/>
                <a:gd name="T8" fmla="*/ 5 w 198"/>
                <a:gd name="T9" fmla="*/ 181 h 187"/>
                <a:gd name="T10" fmla="*/ 0 w 198"/>
                <a:gd name="T11" fmla="*/ 187 h 187"/>
                <a:gd name="T12" fmla="*/ 5 w 198"/>
                <a:gd name="T13" fmla="*/ 175 h 187"/>
                <a:gd name="T14" fmla="*/ 5 w 198"/>
                <a:gd name="T15" fmla="*/ 164 h 187"/>
                <a:gd name="T16" fmla="*/ 5 w 198"/>
                <a:gd name="T17" fmla="*/ 158 h 187"/>
                <a:gd name="T18" fmla="*/ 5 w 198"/>
                <a:gd name="T19" fmla="*/ 147 h 187"/>
                <a:gd name="T20" fmla="*/ 11 w 198"/>
                <a:gd name="T21" fmla="*/ 141 h 187"/>
                <a:gd name="T22" fmla="*/ 17 w 198"/>
                <a:gd name="T23" fmla="*/ 136 h 187"/>
                <a:gd name="T24" fmla="*/ 11 w 198"/>
                <a:gd name="T25" fmla="*/ 130 h 187"/>
                <a:gd name="T26" fmla="*/ 17 w 198"/>
                <a:gd name="T27" fmla="*/ 124 h 187"/>
                <a:gd name="T28" fmla="*/ 17 w 198"/>
                <a:gd name="T29" fmla="*/ 113 h 187"/>
                <a:gd name="T30" fmla="*/ 17 w 198"/>
                <a:gd name="T31" fmla="*/ 102 h 187"/>
                <a:gd name="T32" fmla="*/ 22 w 198"/>
                <a:gd name="T33" fmla="*/ 96 h 187"/>
                <a:gd name="T34" fmla="*/ 17 w 198"/>
                <a:gd name="T35" fmla="*/ 90 h 187"/>
                <a:gd name="T36" fmla="*/ 17 w 198"/>
                <a:gd name="T37" fmla="*/ 79 h 187"/>
                <a:gd name="T38" fmla="*/ 22 w 198"/>
                <a:gd name="T39" fmla="*/ 73 h 187"/>
                <a:gd name="T40" fmla="*/ 28 w 198"/>
                <a:gd name="T41" fmla="*/ 68 h 187"/>
                <a:gd name="T42" fmla="*/ 34 w 198"/>
                <a:gd name="T43" fmla="*/ 62 h 187"/>
                <a:gd name="T44" fmla="*/ 40 w 198"/>
                <a:gd name="T45" fmla="*/ 68 h 187"/>
                <a:gd name="T46" fmla="*/ 51 w 198"/>
                <a:gd name="T47" fmla="*/ 68 h 187"/>
                <a:gd name="T48" fmla="*/ 57 w 198"/>
                <a:gd name="T49" fmla="*/ 73 h 187"/>
                <a:gd name="T50" fmla="*/ 62 w 198"/>
                <a:gd name="T51" fmla="*/ 68 h 187"/>
                <a:gd name="T52" fmla="*/ 74 w 198"/>
                <a:gd name="T53" fmla="*/ 68 h 187"/>
                <a:gd name="T54" fmla="*/ 85 w 198"/>
                <a:gd name="T55" fmla="*/ 68 h 187"/>
                <a:gd name="T56" fmla="*/ 96 w 198"/>
                <a:gd name="T57" fmla="*/ 56 h 187"/>
                <a:gd name="T58" fmla="*/ 102 w 198"/>
                <a:gd name="T59" fmla="*/ 51 h 187"/>
                <a:gd name="T60" fmla="*/ 108 w 198"/>
                <a:gd name="T61" fmla="*/ 45 h 187"/>
                <a:gd name="T62" fmla="*/ 102 w 198"/>
                <a:gd name="T63" fmla="*/ 39 h 187"/>
                <a:gd name="T64" fmla="*/ 108 w 198"/>
                <a:gd name="T65" fmla="*/ 34 h 187"/>
                <a:gd name="T66" fmla="*/ 113 w 198"/>
                <a:gd name="T67" fmla="*/ 28 h 187"/>
                <a:gd name="T68" fmla="*/ 119 w 198"/>
                <a:gd name="T69" fmla="*/ 22 h 187"/>
                <a:gd name="T70" fmla="*/ 136 w 198"/>
                <a:gd name="T71" fmla="*/ 28 h 187"/>
                <a:gd name="T72" fmla="*/ 142 w 198"/>
                <a:gd name="T73" fmla="*/ 22 h 187"/>
                <a:gd name="T74" fmla="*/ 153 w 198"/>
                <a:gd name="T75" fmla="*/ 28 h 187"/>
                <a:gd name="T76" fmla="*/ 159 w 198"/>
                <a:gd name="T77" fmla="*/ 17 h 187"/>
                <a:gd name="T78" fmla="*/ 170 w 198"/>
                <a:gd name="T79" fmla="*/ 17 h 187"/>
                <a:gd name="T80" fmla="*/ 181 w 198"/>
                <a:gd name="T81" fmla="*/ 17 h 187"/>
                <a:gd name="T82" fmla="*/ 198 w 198"/>
                <a:gd name="T83" fmla="*/ 0 h 187"/>
                <a:gd name="T84" fmla="*/ 181 w 198"/>
                <a:gd name="T85" fmla="*/ 28 h 187"/>
                <a:gd name="T86" fmla="*/ 181 w 198"/>
                <a:gd name="T87" fmla="*/ 39 h 187"/>
                <a:gd name="T88" fmla="*/ 170 w 198"/>
                <a:gd name="T89" fmla="*/ 79 h 187"/>
                <a:gd name="T90" fmla="*/ 164 w 198"/>
                <a:gd name="T91" fmla="*/ 73 h 187"/>
                <a:gd name="T92" fmla="*/ 153 w 198"/>
                <a:gd name="T93" fmla="*/ 79 h 187"/>
                <a:gd name="T94" fmla="*/ 147 w 198"/>
                <a:gd name="T95" fmla="*/ 73 h 187"/>
                <a:gd name="T96" fmla="*/ 142 w 198"/>
                <a:gd name="T97" fmla="*/ 79 h 187"/>
                <a:gd name="T98" fmla="*/ 136 w 198"/>
                <a:gd name="T99" fmla="*/ 85 h 187"/>
                <a:gd name="T100" fmla="*/ 136 w 198"/>
                <a:gd name="T101" fmla="*/ 85 h 187"/>
                <a:gd name="T102" fmla="*/ 125 w 198"/>
                <a:gd name="T103" fmla="*/ 90 h 187"/>
                <a:gd name="T104" fmla="*/ 119 w 198"/>
                <a:gd name="T105" fmla="*/ 96 h 187"/>
                <a:gd name="T106" fmla="*/ 113 w 198"/>
                <a:gd name="T107" fmla="*/ 96 h 187"/>
                <a:gd name="T108" fmla="*/ 108 w 198"/>
                <a:gd name="T109" fmla="*/ 102 h 187"/>
                <a:gd name="T110" fmla="*/ 102 w 198"/>
                <a:gd name="T111" fmla="*/ 107 h 187"/>
                <a:gd name="T112" fmla="*/ 91 w 198"/>
                <a:gd name="T113" fmla="*/ 147 h 187"/>
                <a:gd name="T114" fmla="*/ 79 w 198"/>
                <a:gd name="T115" fmla="*/ 170 h 187"/>
                <a:gd name="T116" fmla="*/ 74 w 198"/>
                <a:gd name="T117" fmla="*/ 164 h 187"/>
                <a:gd name="T118" fmla="*/ 62 w 198"/>
                <a:gd name="T119" fmla="*/ 170 h 187"/>
                <a:gd name="T120" fmla="*/ 51 w 198"/>
                <a:gd name="T121" fmla="*/ 1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187">
                  <a:moveTo>
                    <a:pt x="45" y="175"/>
                  </a:moveTo>
                  <a:lnTo>
                    <a:pt x="40" y="175"/>
                  </a:lnTo>
                  <a:lnTo>
                    <a:pt x="40" y="170"/>
                  </a:lnTo>
                  <a:lnTo>
                    <a:pt x="34" y="170"/>
                  </a:lnTo>
                  <a:lnTo>
                    <a:pt x="28" y="170"/>
                  </a:lnTo>
                  <a:lnTo>
                    <a:pt x="28" y="175"/>
                  </a:lnTo>
                  <a:lnTo>
                    <a:pt x="22" y="175"/>
                  </a:lnTo>
                  <a:lnTo>
                    <a:pt x="17" y="175"/>
                  </a:lnTo>
                  <a:lnTo>
                    <a:pt x="11" y="181"/>
                  </a:lnTo>
                  <a:lnTo>
                    <a:pt x="5" y="181"/>
                  </a:lnTo>
                  <a:lnTo>
                    <a:pt x="5" y="187"/>
                  </a:lnTo>
                  <a:lnTo>
                    <a:pt x="0" y="187"/>
                  </a:lnTo>
                  <a:lnTo>
                    <a:pt x="5" y="181"/>
                  </a:lnTo>
                  <a:lnTo>
                    <a:pt x="5" y="175"/>
                  </a:lnTo>
                  <a:lnTo>
                    <a:pt x="5" y="170"/>
                  </a:lnTo>
                  <a:lnTo>
                    <a:pt x="5" y="164"/>
                  </a:lnTo>
                  <a:lnTo>
                    <a:pt x="11" y="158"/>
                  </a:lnTo>
                  <a:lnTo>
                    <a:pt x="5" y="158"/>
                  </a:lnTo>
                  <a:lnTo>
                    <a:pt x="5" y="153"/>
                  </a:lnTo>
                  <a:lnTo>
                    <a:pt x="5" y="147"/>
                  </a:lnTo>
                  <a:lnTo>
                    <a:pt x="5" y="141"/>
                  </a:lnTo>
                  <a:lnTo>
                    <a:pt x="11" y="141"/>
                  </a:lnTo>
                  <a:lnTo>
                    <a:pt x="11" y="136"/>
                  </a:lnTo>
                  <a:lnTo>
                    <a:pt x="17" y="136"/>
                  </a:lnTo>
                  <a:lnTo>
                    <a:pt x="17" y="130"/>
                  </a:lnTo>
                  <a:lnTo>
                    <a:pt x="11" y="130"/>
                  </a:lnTo>
                  <a:lnTo>
                    <a:pt x="11" y="124"/>
                  </a:lnTo>
                  <a:lnTo>
                    <a:pt x="17" y="124"/>
                  </a:lnTo>
                  <a:lnTo>
                    <a:pt x="17" y="119"/>
                  </a:lnTo>
                  <a:lnTo>
                    <a:pt x="17" y="113"/>
                  </a:lnTo>
                  <a:lnTo>
                    <a:pt x="17" y="107"/>
                  </a:lnTo>
                  <a:lnTo>
                    <a:pt x="17" y="102"/>
                  </a:lnTo>
                  <a:lnTo>
                    <a:pt x="17" y="96"/>
                  </a:lnTo>
                  <a:lnTo>
                    <a:pt x="22" y="96"/>
                  </a:lnTo>
                  <a:lnTo>
                    <a:pt x="22" y="90"/>
                  </a:lnTo>
                  <a:lnTo>
                    <a:pt x="17" y="90"/>
                  </a:lnTo>
                  <a:lnTo>
                    <a:pt x="17" y="85"/>
                  </a:lnTo>
                  <a:lnTo>
                    <a:pt x="17" y="79"/>
                  </a:lnTo>
                  <a:lnTo>
                    <a:pt x="22" y="79"/>
                  </a:lnTo>
                  <a:lnTo>
                    <a:pt x="22" y="73"/>
                  </a:lnTo>
                  <a:lnTo>
                    <a:pt x="22" y="68"/>
                  </a:lnTo>
                  <a:lnTo>
                    <a:pt x="28" y="68"/>
                  </a:lnTo>
                  <a:lnTo>
                    <a:pt x="28" y="62"/>
                  </a:lnTo>
                  <a:lnTo>
                    <a:pt x="34" y="62"/>
                  </a:lnTo>
                  <a:lnTo>
                    <a:pt x="34" y="68"/>
                  </a:lnTo>
                  <a:lnTo>
                    <a:pt x="40" y="68"/>
                  </a:lnTo>
                  <a:lnTo>
                    <a:pt x="45" y="68"/>
                  </a:lnTo>
                  <a:lnTo>
                    <a:pt x="51" y="68"/>
                  </a:lnTo>
                  <a:lnTo>
                    <a:pt x="57" y="68"/>
                  </a:lnTo>
                  <a:lnTo>
                    <a:pt x="57" y="73"/>
                  </a:lnTo>
                  <a:lnTo>
                    <a:pt x="57" y="68"/>
                  </a:lnTo>
                  <a:lnTo>
                    <a:pt x="62" y="68"/>
                  </a:lnTo>
                  <a:lnTo>
                    <a:pt x="68" y="68"/>
                  </a:lnTo>
                  <a:lnTo>
                    <a:pt x="74" y="68"/>
                  </a:lnTo>
                  <a:lnTo>
                    <a:pt x="79" y="68"/>
                  </a:lnTo>
                  <a:lnTo>
                    <a:pt x="85" y="68"/>
                  </a:lnTo>
                  <a:lnTo>
                    <a:pt x="91" y="62"/>
                  </a:lnTo>
                  <a:lnTo>
                    <a:pt x="96" y="56"/>
                  </a:lnTo>
                  <a:lnTo>
                    <a:pt x="96" y="51"/>
                  </a:lnTo>
                  <a:lnTo>
                    <a:pt x="102" y="51"/>
                  </a:lnTo>
                  <a:lnTo>
                    <a:pt x="102" y="45"/>
                  </a:lnTo>
                  <a:lnTo>
                    <a:pt x="108" y="45"/>
                  </a:lnTo>
                  <a:lnTo>
                    <a:pt x="102" y="45"/>
                  </a:lnTo>
                  <a:lnTo>
                    <a:pt x="102" y="39"/>
                  </a:lnTo>
                  <a:lnTo>
                    <a:pt x="108" y="39"/>
                  </a:lnTo>
                  <a:lnTo>
                    <a:pt x="108" y="34"/>
                  </a:lnTo>
                  <a:lnTo>
                    <a:pt x="113" y="34"/>
                  </a:lnTo>
                  <a:lnTo>
                    <a:pt x="113" y="28"/>
                  </a:lnTo>
                  <a:lnTo>
                    <a:pt x="119" y="28"/>
                  </a:lnTo>
                  <a:lnTo>
                    <a:pt x="119" y="22"/>
                  </a:lnTo>
                  <a:lnTo>
                    <a:pt x="125" y="22"/>
                  </a:lnTo>
                  <a:lnTo>
                    <a:pt x="136" y="28"/>
                  </a:lnTo>
                  <a:lnTo>
                    <a:pt x="136" y="22"/>
                  </a:lnTo>
                  <a:lnTo>
                    <a:pt x="142" y="22"/>
                  </a:lnTo>
                  <a:lnTo>
                    <a:pt x="147" y="28"/>
                  </a:lnTo>
                  <a:lnTo>
                    <a:pt x="153" y="28"/>
                  </a:lnTo>
                  <a:lnTo>
                    <a:pt x="159" y="28"/>
                  </a:lnTo>
                  <a:lnTo>
                    <a:pt x="159" y="17"/>
                  </a:lnTo>
                  <a:lnTo>
                    <a:pt x="164" y="17"/>
                  </a:lnTo>
                  <a:lnTo>
                    <a:pt x="170" y="17"/>
                  </a:lnTo>
                  <a:lnTo>
                    <a:pt x="170" y="11"/>
                  </a:lnTo>
                  <a:lnTo>
                    <a:pt x="181" y="17"/>
                  </a:lnTo>
                  <a:lnTo>
                    <a:pt x="181" y="11"/>
                  </a:lnTo>
                  <a:lnTo>
                    <a:pt x="198" y="0"/>
                  </a:lnTo>
                  <a:lnTo>
                    <a:pt x="187" y="28"/>
                  </a:lnTo>
                  <a:lnTo>
                    <a:pt x="181" y="28"/>
                  </a:lnTo>
                  <a:lnTo>
                    <a:pt x="181" y="34"/>
                  </a:lnTo>
                  <a:lnTo>
                    <a:pt x="181" y="39"/>
                  </a:lnTo>
                  <a:lnTo>
                    <a:pt x="176" y="79"/>
                  </a:lnTo>
                  <a:lnTo>
                    <a:pt x="170" y="79"/>
                  </a:lnTo>
                  <a:lnTo>
                    <a:pt x="170" y="73"/>
                  </a:lnTo>
                  <a:lnTo>
                    <a:pt x="164" y="73"/>
                  </a:lnTo>
                  <a:lnTo>
                    <a:pt x="159" y="73"/>
                  </a:lnTo>
                  <a:lnTo>
                    <a:pt x="153" y="79"/>
                  </a:lnTo>
                  <a:lnTo>
                    <a:pt x="153" y="73"/>
                  </a:lnTo>
                  <a:lnTo>
                    <a:pt x="147" y="73"/>
                  </a:lnTo>
                  <a:lnTo>
                    <a:pt x="147" y="79"/>
                  </a:lnTo>
                  <a:lnTo>
                    <a:pt x="142" y="79"/>
                  </a:lnTo>
                  <a:lnTo>
                    <a:pt x="142" y="85"/>
                  </a:lnTo>
                  <a:lnTo>
                    <a:pt x="136" y="85"/>
                  </a:lnTo>
                  <a:lnTo>
                    <a:pt x="136" y="90"/>
                  </a:lnTo>
                  <a:lnTo>
                    <a:pt x="136" y="85"/>
                  </a:lnTo>
                  <a:lnTo>
                    <a:pt x="130" y="85"/>
                  </a:lnTo>
                  <a:lnTo>
                    <a:pt x="125" y="90"/>
                  </a:lnTo>
                  <a:lnTo>
                    <a:pt x="125" y="96"/>
                  </a:lnTo>
                  <a:lnTo>
                    <a:pt x="119" y="96"/>
                  </a:lnTo>
                  <a:lnTo>
                    <a:pt x="119" y="102"/>
                  </a:lnTo>
                  <a:lnTo>
                    <a:pt x="113" y="96"/>
                  </a:lnTo>
                  <a:lnTo>
                    <a:pt x="108" y="96"/>
                  </a:lnTo>
                  <a:lnTo>
                    <a:pt x="108" y="102"/>
                  </a:lnTo>
                  <a:lnTo>
                    <a:pt x="108" y="107"/>
                  </a:lnTo>
                  <a:lnTo>
                    <a:pt x="102" y="107"/>
                  </a:lnTo>
                  <a:lnTo>
                    <a:pt x="102" y="113"/>
                  </a:lnTo>
                  <a:lnTo>
                    <a:pt x="91" y="147"/>
                  </a:lnTo>
                  <a:lnTo>
                    <a:pt x="85" y="170"/>
                  </a:lnTo>
                  <a:lnTo>
                    <a:pt x="79" y="170"/>
                  </a:lnTo>
                  <a:lnTo>
                    <a:pt x="79" y="164"/>
                  </a:lnTo>
                  <a:lnTo>
                    <a:pt x="74" y="164"/>
                  </a:lnTo>
                  <a:lnTo>
                    <a:pt x="68" y="170"/>
                  </a:lnTo>
                  <a:lnTo>
                    <a:pt x="62" y="170"/>
                  </a:lnTo>
                  <a:lnTo>
                    <a:pt x="57" y="170"/>
                  </a:lnTo>
                  <a:lnTo>
                    <a:pt x="51" y="175"/>
                  </a:lnTo>
                  <a:lnTo>
                    <a:pt x="45" y="175"/>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27" name="Freeform 27">
              <a:extLst>
                <a:ext uri="{FF2B5EF4-FFF2-40B4-BE49-F238E27FC236}">
                  <a16:creationId xmlns:a16="http://schemas.microsoft.com/office/drawing/2014/main" id="{BFD44D43-FD03-48F0-9A0C-26AD2A6FC6BC}"/>
                </a:ext>
              </a:extLst>
            </p:cNvPr>
            <p:cNvSpPr>
              <a:spLocks/>
            </p:cNvSpPr>
            <p:nvPr/>
          </p:nvSpPr>
          <p:spPr bwMode="gray">
            <a:xfrm rot="20555047">
              <a:off x="1088990" y="3995941"/>
              <a:ext cx="262730" cy="262730"/>
            </a:xfrm>
            <a:custGeom>
              <a:avLst/>
              <a:gdLst>
                <a:gd name="T0" fmla="*/ 17 w 187"/>
                <a:gd name="T1" fmla="*/ 6 h 187"/>
                <a:gd name="T2" fmla="*/ 23 w 187"/>
                <a:gd name="T3" fmla="*/ 0 h 187"/>
                <a:gd name="T4" fmla="*/ 28 w 187"/>
                <a:gd name="T5" fmla="*/ 6 h 187"/>
                <a:gd name="T6" fmla="*/ 34 w 187"/>
                <a:gd name="T7" fmla="*/ 17 h 187"/>
                <a:gd name="T8" fmla="*/ 40 w 187"/>
                <a:gd name="T9" fmla="*/ 29 h 187"/>
                <a:gd name="T10" fmla="*/ 40 w 187"/>
                <a:gd name="T11" fmla="*/ 40 h 187"/>
                <a:gd name="T12" fmla="*/ 45 w 187"/>
                <a:gd name="T13" fmla="*/ 46 h 187"/>
                <a:gd name="T14" fmla="*/ 68 w 187"/>
                <a:gd name="T15" fmla="*/ 51 h 187"/>
                <a:gd name="T16" fmla="*/ 74 w 187"/>
                <a:gd name="T17" fmla="*/ 63 h 187"/>
                <a:gd name="T18" fmla="*/ 74 w 187"/>
                <a:gd name="T19" fmla="*/ 68 h 187"/>
                <a:gd name="T20" fmla="*/ 79 w 187"/>
                <a:gd name="T21" fmla="*/ 80 h 187"/>
                <a:gd name="T22" fmla="*/ 85 w 187"/>
                <a:gd name="T23" fmla="*/ 85 h 187"/>
                <a:gd name="T24" fmla="*/ 96 w 187"/>
                <a:gd name="T25" fmla="*/ 85 h 187"/>
                <a:gd name="T26" fmla="*/ 119 w 187"/>
                <a:gd name="T27" fmla="*/ 80 h 187"/>
                <a:gd name="T28" fmla="*/ 159 w 187"/>
                <a:gd name="T29" fmla="*/ 80 h 187"/>
                <a:gd name="T30" fmla="*/ 187 w 187"/>
                <a:gd name="T31" fmla="*/ 80 h 187"/>
                <a:gd name="T32" fmla="*/ 164 w 187"/>
                <a:gd name="T33" fmla="*/ 165 h 187"/>
                <a:gd name="T34" fmla="*/ 170 w 187"/>
                <a:gd name="T35" fmla="*/ 170 h 187"/>
                <a:gd name="T36" fmla="*/ 176 w 187"/>
                <a:gd name="T37" fmla="*/ 176 h 187"/>
                <a:gd name="T38" fmla="*/ 176 w 187"/>
                <a:gd name="T39" fmla="*/ 176 h 187"/>
                <a:gd name="T40" fmla="*/ 176 w 187"/>
                <a:gd name="T41" fmla="*/ 187 h 187"/>
                <a:gd name="T42" fmla="*/ 85 w 187"/>
                <a:gd name="T43" fmla="*/ 165 h 187"/>
                <a:gd name="T44" fmla="*/ 74 w 187"/>
                <a:gd name="T45" fmla="*/ 165 h 187"/>
                <a:gd name="T46" fmla="*/ 62 w 187"/>
                <a:gd name="T47" fmla="*/ 165 h 187"/>
                <a:gd name="T48" fmla="*/ 62 w 187"/>
                <a:gd name="T49" fmla="*/ 165 h 187"/>
                <a:gd name="T50" fmla="*/ 51 w 187"/>
                <a:gd name="T51" fmla="*/ 159 h 187"/>
                <a:gd name="T52" fmla="*/ 40 w 187"/>
                <a:gd name="T53" fmla="*/ 159 h 187"/>
                <a:gd name="T54" fmla="*/ 34 w 187"/>
                <a:gd name="T55" fmla="*/ 153 h 187"/>
                <a:gd name="T56" fmla="*/ 28 w 187"/>
                <a:gd name="T57" fmla="*/ 142 h 187"/>
                <a:gd name="T58" fmla="*/ 28 w 187"/>
                <a:gd name="T59" fmla="*/ 136 h 187"/>
                <a:gd name="T60" fmla="*/ 28 w 187"/>
                <a:gd name="T61" fmla="*/ 119 h 187"/>
                <a:gd name="T62" fmla="*/ 28 w 187"/>
                <a:gd name="T63" fmla="*/ 102 h 187"/>
                <a:gd name="T64" fmla="*/ 28 w 187"/>
                <a:gd name="T65" fmla="*/ 91 h 187"/>
                <a:gd name="T66" fmla="*/ 28 w 187"/>
                <a:gd name="T67" fmla="*/ 80 h 187"/>
                <a:gd name="T68" fmla="*/ 17 w 187"/>
                <a:gd name="T69" fmla="*/ 74 h 187"/>
                <a:gd name="T70" fmla="*/ 11 w 187"/>
                <a:gd name="T71" fmla="*/ 57 h 187"/>
                <a:gd name="T72" fmla="*/ 11 w 187"/>
                <a:gd name="T73" fmla="*/ 46 h 187"/>
                <a:gd name="T74" fmla="*/ 0 w 187"/>
                <a:gd name="T75" fmla="*/ 40 h 187"/>
                <a:gd name="T76" fmla="*/ 6 w 187"/>
                <a:gd name="T77" fmla="*/ 29 h 187"/>
                <a:gd name="T78" fmla="*/ 11 w 187"/>
                <a:gd name="T79" fmla="*/ 17 h 187"/>
                <a:gd name="T80" fmla="*/ 17 w 187"/>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187">
                  <a:moveTo>
                    <a:pt x="17" y="0"/>
                  </a:moveTo>
                  <a:lnTo>
                    <a:pt x="17" y="6"/>
                  </a:lnTo>
                  <a:lnTo>
                    <a:pt x="23" y="6"/>
                  </a:lnTo>
                  <a:lnTo>
                    <a:pt x="23" y="0"/>
                  </a:lnTo>
                  <a:lnTo>
                    <a:pt x="23" y="6"/>
                  </a:lnTo>
                  <a:lnTo>
                    <a:pt x="28" y="6"/>
                  </a:lnTo>
                  <a:lnTo>
                    <a:pt x="28" y="12"/>
                  </a:lnTo>
                  <a:lnTo>
                    <a:pt x="34" y="17"/>
                  </a:lnTo>
                  <a:lnTo>
                    <a:pt x="34" y="23"/>
                  </a:lnTo>
                  <a:lnTo>
                    <a:pt x="40" y="29"/>
                  </a:lnTo>
                  <a:lnTo>
                    <a:pt x="40" y="34"/>
                  </a:lnTo>
                  <a:lnTo>
                    <a:pt x="40" y="40"/>
                  </a:lnTo>
                  <a:lnTo>
                    <a:pt x="45" y="40"/>
                  </a:lnTo>
                  <a:lnTo>
                    <a:pt x="45" y="46"/>
                  </a:lnTo>
                  <a:lnTo>
                    <a:pt x="62" y="51"/>
                  </a:lnTo>
                  <a:lnTo>
                    <a:pt x="68" y="51"/>
                  </a:lnTo>
                  <a:lnTo>
                    <a:pt x="74" y="57"/>
                  </a:lnTo>
                  <a:lnTo>
                    <a:pt x="74" y="63"/>
                  </a:lnTo>
                  <a:lnTo>
                    <a:pt x="79" y="68"/>
                  </a:lnTo>
                  <a:lnTo>
                    <a:pt x="74" y="68"/>
                  </a:lnTo>
                  <a:lnTo>
                    <a:pt x="74" y="74"/>
                  </a:lnTo>
                  <a:lnTo>
                    <a:pt x="79" y="80"/>
                  </a:lnTo>
                  <a:lnTo>
                    <a:pt x="79" y="85"/>
                  </a:lnTo>
                  <a:lnTo>
                    <a:pt x="85" y="85"/>
                  </a:lnTo>
                  <a:lnTo>
                    <a:pt x="91" y="85"/>
                  </a:lnTo>
                  <a:lnTo>
                    <a:pt x="96" y="85"/>
                  </a:lnTo>
                  <a:lnTo>
                    <a:pt x="102" y="80"/>
                  </a:lnTo>
                  <a:lnTo>
                    <a:pt x="119" y="80"/>
                  </a:lnTo>
                  <a:lnTo>
                    <a:pt x="142" y="80"/>
                  </a:lnTo>
                  <a:lnTo>
                    <a:pt x="159" y="80"/>
                  </a:lnTo>
                  <a:lnTo>
                    <a:pt x="170" y="80"/>
                  </a:lnTo>
                  <a:lnTo>
                    <a:pt x="187" y="80"/>
                  </a:lnTo>
                  <a:lnTo>
                    <a:pt x="176" y="114"/>
                  </a:lnTo>
                  <a:lnTo>
                    <a:pt x="164" y="165"/>
                  </a:lnTo>
                  <a:lnTo>
                    <a:pt x="164" y="170"/>
                  </a:lnTo>
                  <a:lnTo>
                    <a:pt x="170" y="170"/>
                  </a:lnTo>
                  <a:lnTo>
                    <a:pt x="170" y="176"/>
                  </a:lnTo>
                  <a:lnTo>
                    <a:pt x="176" y="176"/>
                  </a:lnTo>
                  <a:lnTo>
                    <a:pt x="170" y="176"/>
                  </a:lnTo>
                  <a:lnTo>
                    <a:pt x="176" y="176"/>
                  </a:lnTo>
                  <a:lnTo>
                    <a:pt x="176" y="182"/>
                  </a:lnTo>
                  <a:lnTo>
                    <a:pt x="176" y="187"/>
                  </a:lnTo>
                  <a:lnTo>
                    <a:pt x="130" y="176"/>
                  </a:lnTo>
                  <a:lnTo>
                    <a:pt x="85" y="165"/>
                  </a:lnTo>
                  <a:lnTo>
                    <a:pt x="79" y="165"/>
                  </a:lnTo>
                  <a:lnTo>
                    <a:pt x="74" y="165"/>
                  </a:lnTo>
                  <a:lnTo>
                    <a:pt x="68" y="165"/>
                  </a:lnTo>
                  <a:lnTo>
                    <a:pt x="62" y="165"/>
                  </a:lnTo>
                  <a:lnTo>
                    <a:pt x="62" y="159"/>
                  </a:lnTo>
                  <a:lnTo>
                    <a:pt x="62" y="165"/>
                  </a:lnTo>
                  <a:lnTo>
                    <a:pt x="57" y="165"/>
                  </a:lnTo>
                  <a:lnTo>
                    <a:pt x="51" y="159"/>
                  </a:lnTo>
                  <a:lnTo>
                    <a:pt x="45" y="159"/>
                  </a:lnTo>
                  <a:lnTo>
                    <a:pt x="40" y="159"/>
                  </a:lnTo>
                  <a:lnTo>
                    <a:pt x="34" y="159"/>
                  </a:lnTo>
                  <a:lnTo>
                    <a:pt x="34" y="153"/>
                  </a:lnTo>
                  <a:lnTo>
                    <a:pt x="34" y="148"/>
                  </a:lnTo>
                  <a:lnTo>
                    <a:pt x="28" y="142"/>
                  </a:lnTo>
                  <a:lnTo>
                    <a:pt x="23" y="136"/>
                  </a:lnTo>
                  <a:lnTo>
                    <a:pt x="28" y="136"/>
                  </a:lnTo>
                  <a:lnTo>
                    <a:pt x="28" y="131"/>
                  </a:lnTo>
                  <a:lnTo>
                    <a:pt x="28" y="119"/>
                  </a:lnTo>
                  <a:lnTo>
                    <a:pt x="23" y="114"/>
                  </a:lnTo>
                  <a:lnTo>
                    <a:pt x="28" y="102"/>
                  </a:lnTo>
                  <a:lnTo>
                    <a:pt x="28" y="97"/>
                  </a:lnTo>
                  <a:lnTo>
                    <a:pt x="28" y="91"/>
                  </a:lnTo>
                  <a:lnTo>
                    <a:pt x="28" y="85"/>
                  </a:lnTo>
                  <a:lnTo>
                    <a:pt x="28" y="80"/>
                  </a:lnTo>
                  <a:lnTo>
                    <a:pt x="23" y="74"/>
                  </a:lnTo>
                  <a:lnTo>
                    <a:pt x="17" y="74"/>
                  </a:lnTo>
                  <a:lnTo>
                    <a:pt x="17" y="63"/>
                  </a:lnTo>
                  <a:lnTo>
                    <a:pt x="11" y="57"/>
                  </a:lnTo>
                  <a:lnTo>
                    <a:pt x="11" y="51"/>
                  </a:lnTo>
                  <a:lnTo>
                    <a:pt x="11" y="46"/>
                  </a:lnTo>
                  <a:lnTo>
                    <a:pt x="6" y="46"/>
                  </a:lnTo>
                  <a:lnTo>
                    <a:pt x="0" y="40"/>
                  </a:lnTo>
                  <a:lnTo>
                    <a:pt x="0" y="34"/>
                  </a:lnTo>
                  <a:lnTo>
                    <a:pt x="6" y="29"/>
                  </a:lnTo>
                  <a:lnTo>
                    <a:pt x="11" y="23"/>
                  </a:lnTo>
                  <a:lnTo>
                    <a:pt x="11" y="17"/>
                  </a:lnTo>
                  <a:lnTo>
                    <a:pt x="11" y="6"/>
                  </a:lnTo>
                  <a:lnTo>
                    <a:pt x="17" y="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28" name="Freeform 28">
              <a:extLst>
                <a:ext uri="{FF2B5EF4-FFF2-40B4-BE49-F238E27FC236}">
                  <a16:creationId xmlns:a16="http://schemas.microsoft.com/office/drawing/2014/main" id="{1DF6DB13-CFCF-4420-AE4B-F474B3178776}"/>
                </a:ext>
              </a:extLst>
            </p:cNvPr>
            <p:cNvSpPr>
              <a:spLocks/>
            </p:cNvSpPr>
            <p:nvPr/>
          </p:nvSpPr>
          <p:spPr bwMode="gray">
            <a:xfrm rot="20555047">
              <a:off x="1825192" y="3542727"/>
              <a:ext cx="191076" cy="288020"/>
            </a:xfrm>
            <a:custGeom>
              <a:avLst/>
              <a:gdLst>
                <a:gd name="T0" fmla="*/ 85 w 136"/>
                <a:gd name="T1" fmla="*/ 199 h 205"/>
                <a:gd name="T2" fmla="*/ 85 w 136"/>
                <a:gd name="T3" fmla="*/ 176 h 205"/>
                <a:gd name="T4" fmla="*/ 80 w 136"/>
                <a:gd name="T5" fmla="*/ 171 h 205"/>
                <a:gd name="T6" fmla="*/ 68 w 136"/>
                <a:gd name="T7" fmla="*/ 171 h 205"/>
                <a:gd name="T8" fmla="*/ 57 w 136"/>
                <a:gd name="T9" fmla="*/ 171 h 205"/>
                <a:gd name="T10" fmla="*/ 46 w 136"/>
                <a:gd name="T11" fmla="*/ 176 h 205"/>
                <a:gd name="T12" fmla="*/ 34 w 136"/>
                <a:gd name="T13" fmla="*/ 182 h 205"/>
                <a:gd name="T14" fmla="*/ 6 w 136"/>
                <a:gd name="T15" fmla="*/ 137 h 205"/>
                <a:gd name="T16" fmla="*/ 0 w 136"/>
                <a:gd name="T17" fmla="*/ 142 h 205"/>
                <a:gd name="T18" fmla="*/ 17 w 136"/>
                <a:gd name="T19" fmla="*/ 63 h 205"/>
                <a:gd name="T20" fmla="*/ 57 w 136"/>
                <a:gd name="T21" fmla="*/ 46 h 205"/>
                <a:gd name="T22" fmla="*/ 63 w 136"/>
                <a:gd name="T23" fmla="*/ 34 h 205"/>
                <a:gd name="T24" fmla="*/ 63 w 136"/>
                <a:gd name="T25" fmla="*/ 34 h 205"/>
                <a:gd name="T26" fmla="*/ 74 w 136"/>
                <a:gd name="T27" fmla="*/ 23 h 205"/>
                <a:gd name="T28" fmla="*/ 80 w 136"/>
                <a:gd name="T29" fmla="*/ 17 h 205"/>
                <a:gd name="T30" fmla="*/ 80 w 136"/>
                <a:gd name="T31" fmla="*/ 6 h 205"/>
                <a:gd name="T32" fmla="*/ 80 w 136"/>
                <a:gd name="T33" fmla="*/ 6 h 205"/>
                <a:gd name="T34" fmla="*/ 85 w 136"/>
                <a:gd name="T35" fmla="*/ 12 h 205"/>
                <a:gd name="T36" fmla="*/ 91 w 136"/>
                <a:gd name="T37" fmla="*/ 17 h 205"/>
                <a:gd name="T38" fmla="*/ 97 w 136"/>
                <a:gd name="T39" fmla="*/ 29 h 205"/>
                <a:gd name="T40" fmla="*/ 102 w 136"/>
                <a:gd name="T41" fmla="*/ 40 h 205"/>
                <a:gd name="T42" fmla="*/ 108 w 136"/>
                <a:gd name="T43" fmla="*/ 46 h 205"/>
                <a:gd name="T44" fmla="*/ 114 w 136"/>
                <a:gd name="T45" fmla="*/ 57 h 205"/>
                <a:gd name="T46" fmla="*/ 119 w 136"/>
                <a:gd name="T47" fmla="*/ 63 h 205"/>
                <a:gd name="T48" fmla="*/ 125 w 136"/>
                <a:gd name="T49" fmla="*/ 69 h 205"/>
                <a:gd name="T50" fmla="*/ 131 w 136"/>
                <a:gd name="T51" fmla="*/ 74 h 205"/>
                <a:gd name="T52" fmla="*/ 136 w 136"/>
                <a:gd name="T53" fmla="*/ 86 h 205"/>
                <a:gd name="T54" fmla="*/ 131 w 136"/>
                <a:gd name="T55" fmla="*/ 97 h 205"/>
                <a:gd name="T56" fmla="*/ 125 w 136"/>
                <a:gd name="T57" fmla="*/ 103 h 205"/>
                <a:gd name="T58" fmla="*/ 119 w 136"/>
                <a:gd name="T59" fmla="*/ 114 h 205"/>
                <a:gd name="T60" fmla="*/ 119 w 136"/>
                <a:gd name="T61" fmla="*/ 125 h 205"/>
                <a:gd name="T62" fmla="*/ 125 w 136"/>
                <a:gd name="T63" fmla="*/ 131 h 205"/>
                <a:gd name="T64" fmla="*/ 125 w 136"/>
                <a:gd name="T65" fmla="*/ 142 h 205"/>
                <a:gd name="T66" fmla="*/ 125 w 136"/>
                <a:gd name="T67" fmla="*/ 154 h 205"/>
                <a:gd name="T68" fmla="*/ 131 w 136"/>
                <a:gd name="T69" fmla="*/ 159 h 205"/>
                <a:gd name="T70" fmla="*/ 125 w 136"/>
                <a:gd name="T71" fmla="*/ 165 h 205"/>
                <a:gd name="T72" fmla="*/ 119 w 136"/>
                <a:gd name="T73" fmla="*/ 176 h 205"/>
                <a:gd name="T74" fmla="*/ 119 w 136"/>
                <a:gd name="T75" fmla="*/ 176 h 205"/>
                <a:gd name="T76" fmla="*/ 119 w 136"/>
                <a:gd name="T77" fmla="*/ 182 h 205"/>
                <a:gd name="T78" fmla="*/ 114 w 136"/>
                <a:gd name="T79" fmla="*/ 188 h 205"/>
                <a:gd name="T80" fmla="*/ 108 w 136"/>
                <a:gd name="T81" fmla="*/ 182 h 205"/>
                <a:gd name="T82" fmla="*/ 102 w 136"/>
                <a:gd name="T83" fmla="*/ 188 h 205"/>
                <a:gd name="T84" fmla="*/ 97 w 136"/>
                <a:gd name="T85" fmla="*/ 193 h 205"/>
                <a:gd name="T86" fmla="*/ 91 w 136"/>
                <a:gd name="T8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205">
                  <a:moveTo>
                    <a:pt x="91" y="205"/>
                  </a:moveTo>
                  <a:lnTo>
                    <a:pt x="85" y="199"/>
                  </a:lnTo>
                  <a:lnTo>
                    <a:pt x="80" y="188"/>
                  </a:lnTo>
                  <a:lnTo>
                    <a:pt x="85" y="176"/>
                  </a:lnTo>
                  <a:lnTo>
                    <a:pt x="85" y="171"/>
                  </a:lnTo>
                  <a:lnTo>
                    <a:pt x="80" y="171"/>
                  </a:lnTo>
                  <a:lnTo>
                    <a:pt x="74" y="171"/>
                  </a:lnTo>
                  <a:lnTo>
                    <a:pt x="68" y="171"/>
                  </a:lnTo>
                  <a:lnTo>
                    <a:pt x="63" y="171"/>
                  </a:lnTo>
                  <a:lnTo>
                    <a:pt x="57" y="171"/>
                  </a:lnTo>
                  <a:lnTo>
                    <a:pt x="57" y="176"/>
                  </a:lnTo>
                  <a:lnTo>
                    <a:pt x="46" y="176"/>
                  </a:lnTo>
                  <a:lnTo>
                    <a:pt x="40" y="176"/>
                  </a:lnTo>
                  <a:lnTo>
                    <a:pt x="34" y="182"/>
                  </a:lnTo>
                  <a:lnTo>
                    <a:pt x="12" y="148"/>
                  </a:lnTo>
                  <a:lnTo>
                    <a:pt x="6" y="137"/>
                  </a:lnTo>
                  <a:lnTo>
                    <a:pt x="0" y="137"/>
                  </a:lnTo>
                  <a:lnTo>
                    <a:pt x="0" y="142"/>
                  </a:lnTo>
                  <a:lnTo>
                    <a:pt x="6" y="120"/>
                  </a:lnTo>
                  <a:lnTo>
                    <a:pt x="17" y="63"/>
                  </a:lnTo>
                  <a:lnTo>
                    <a:pt x="51" y="46"/>
                  </a:lnTo>
                  <a:lnTo>
                    <a:pt x="57" y="46"/>
                  </a:lnTo>
                  <a:lnTo>
                    <a:pt x="57" y="40"/>
                  </a:lnTo>
                  <a:lnTo>
                    <a:pt x="63" y="34"/>
                  </a:lnTo>
                  <a:lnTo>
                    <a:pt x="68" y="34"/>
                  </a:lnTo>
                  <a:lnTo>
                    <a:pt x="63" y="34"/>
                  </a:lnTo>
                  <a:lnTo>
                    <a:pt x="68" y="29"/>
                  </a:lnTo>
                  <a:lnTo>
                    <a:pt x="74" y="23"/>
                  </a:lnTo>
                  <a:lnTo>
                    <a:pt x="80" y="23"/>
                  </a:lnTo>
                  <a:lnTo>
                    <a:pt x="80" y="17"/>
                  </a:lnTo>
                  <a:lnTo>
                    <a:pt x="80" y="12"/>
                  </a:lnTo>
                  <a:lnTo>
                    <a:pt x="80" y="6"/>
                  </a:lnTo>
                  <a:lnTo>
                    <a:pt x="80" y="0"/>
                  </a:lnTo>
                  <a:lnTo>
                    <a:pt x="80" y="6"/>
                  </a:lnTo>
                  <a:lnTo>
                    <a:pt x="85" y="6"/>
                  </a:lnTo>
                  <a:lnTo>
                    <a:pt x="85" y="12"/>
                  </a:lnTo>
                  <a:lnTo>
                    <a:pt x="91" y="12"/>
                  </a:lnTo>
                  <a:lnTo>
                    <a:pt x="91" y="17"/>
                  </a:lnTo>
                  <a:lnTo>
                    <a:pt x="97" y="23"/>
                  </a:lnTo>
                  <a:lnTo>
                    <a:pt x="97" y="29"/>
                  </a:lnTo>
                  <a:lnTo>
                    <a:pt x="102" y="34"/>
                  </a:lnTo>
                  <a:lnTo>
                    <a:pt x="102" y="40"/>
                  </a:lnTo>
                  <a:lnTo>
                    <a:pt x="108" y="40"/>
                  </a:lnTo>
                  <a:lnTo>
                    <a:pt x="108" y="46"/>
                  </a:lnTo>
                  <a:lnTo>
                    <a:pt x="114" y="52"/>
                  </a:lnTo>
                  <a:lnTo>
                    <a:pt x="114" y="57"/>
                  </a:lnTo>
                  <a:lnTo>
                    <a:pt x="119" y="57"/>
                  </a:lnTo>
                  <a:lnTo>
                    <a:pt x="119" y="63"/>
                  </a:lnTo>
                  <a:lnTo>
                    <a:pt x="119" y="69"/>
                  </a:lnTo>
                  <a:lnTo>
                    <a:pt x="125" y="69"/>
                  </a:lnTo>
                  <a:lnTo>
                    <a:pt x="125" y="74"/>
                  </a:lnTo>
                  <a:lnTo>
                    <a:pt x="131" y="74"/>
                  </a:lnTo>
                  <a:lnTo>
                    <a:pt x="131" y="80"/>
                  </a:lnTo>
                  <a:lnTo>
                    <a:pt x="136" y="86"/>
                  </a:lnTo>
                  <a:lnTo>
                    <a:pt x="136" y="91"/>
                  </a:lnTo>
                  <a:lnTo>
                    <a:pt x="131" y="97"/>
                  </a:lnTo>
                  <a:lnTo>
                    <a:pt x="131" y="103"/>
                  </a:lnTo>
                  <a:lnTo>
                    <a:pt x="125" y="103"/>
                  </a:lnTo>
                  <a:lnTo>
                    <a:pt x="125" y="108"/>
                  </a:lnTo>
                  <a:lnTo>
                    <a:pt x="119" y="114"/>
                  </a:lnTo>
                  <a:lnTo>
                    <a:pt x="119" y="120"/>
                  </a:lnTo>
                  <a:lnTo>
                    <a:pt x="119" y="125"/>
                  </a:lnTo>
                  <a:lnTo>
                    <a:pt x="125" y="125"/>
                  </a:lnTo>
                  <a:lnTo>
                    <a:pt x="125" y="131"/>
                  </a:lnTo>
                  <a:lnTo>
                    <a:pt x="125" y="137"/>
                  </a:lnTo>
                  <a:lnTo>
                    <a:pt x="125" y="142"/>
                  </a:lnTo>
                  <a:lnTo>
                    <a:pt x="125" y="148"/>
                  </a:lnTo>
                  <a:lnTo>
                    <a:pt x="125" y="154"/>
                  </a:lnTo>
                  <a:lnTo>
                    <a:pt x="125" y="159"/>
                  </a:lnTo>
                  <a:lnTo>
                    <a:pt x="131" y="159"/>
                  </a:lnTo>
                  <a:lnTo>
                    <a:pt x="125" y="159"/>
                  </a:lnTo>
                  <a:lnTo>
                    <a:pt x="125" y="165"/>
                  </a:lnTo>
                  <a:lnTo>
                    <a:pt x="119" y="171"/>
                  </a:lnTo>
                  <a:lnTo>
                    <a:pt x="119" y="176"/>
                  </a:lnTo>
                  <a:lnTo>
                    <a:pt x="114" y="176"/>
                  </a:lnTo>
                  <a:lnTo>
                    <a:pt x="119" y="176"/>
                  </a:lnTo>
                  <a:lnTo>
                    <a:pt x="114" y="182"/>
                  </a:lnTo>
                  <a:lnTo>
                    <a:pt x="119" y="182"/>
                  </a:lnTo>
                  <a:lnTo>
                    <a:pt x="114" y="182"/>
                  </a:lnTo>
                  <a:lnTo>
                    <a:pt x="114" y="188"/>
                  </a:lnTo>
                  <a:lnTo>
                    <a:pt x="108" y="188"/>
                  </a:lnTo>
                  <a:lnTo>
                    <a:pt x="108" y="182"/>
                  </a:lnTo>
                  <a:lnTo>
                    <a:pt x="102" y="182"/>
                  </a:lnTo>
                  <a:lnTo>
                    <a:pt x="102" y="188"/>
                  </a:lnTo>
                  <a:lnTo>
                    <a:pt x="102" y="193"/>
                  </a:lnTo>
                  <a:lnTo>
                    <a:pt x="97" y="193"/>
                  </a:lnTo>
                  <a:lnTo>
                    <a:pt x="97" y="199"/>
                  </a:lnTo>
                  <a:lnTo>
                    <a:pt x="91" y="205"/>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 name="Freeform 29">
              <a:extLst>
                <a:ext uri="{FF2B5EF4-FFF2-40B4-BE49-F238E27FC236}">
                  <a16:creationId xmlns:a16="http://schemas.microsoft.com/office/drawing/2014/main" id="{F3F08791-AC52-443C-BA63-FDBD38D85157}"/>
                </a:ext>
              </a:extLst>
            </p:cNvPr>
            <p:cNvSpPr>
              <a:spLocks/>
            </p:cNvSpPr>
            <p:nvPr/>
          </p:nvSpPr>
          <p:spPr bwMode="gray">
            <a:xfrm rot="20555047">
              <a:off x="1504618" y="3697519"/>
              <a:ext cx="358268" cy="143307"/>
            </a:xfrm>
            <a:custGeom>
              <a:avLst/>
              <a:gdLst>
                <a:gd name="T0" fmla="*/ 238 w 255"/>
                <a:gd name="T1" fmla="*/ 63 h 102"/>
                <a:gd name="T2" fmla="*/ 227 w 255"/>
                <a:gd name="T3" fmla="*/ 63 h 102"/>
                <a:gd name="T4" fmla="*/ 216 w 255"/>
                <a:gd name="T5" fmla="*/ 63 h 102"/>
                <a:gd name="T6" fmla="*/ 204 w 255"/>
                <a:gd name="T7" fmla="*/ 57 h 102"/>
                <a:gd name="T8" fmla="*/ 199 w 255"/>
                <a:gd name="T9" fmla="*/ 63 h 102"/>
                <a:gd name="T10" fmla="*/ 193 w 255"/>
                <a:gd name="T11" fmla="*/ 57 h 102"/>
                <a:gd name="T12" fmla="*/ 187 w 255"/>
                <a:gd name="T13" fmla="*/ 63 h 102"/>
                <a:gd name="T14" fmla="*/ 182 w 255"/>
                <a:gd name="T15" fmla="*/ 63 h 102"/>
                <a:gd name="T16" fmla="*/ 170 w 255"/>
                <a:gd name="T17" fmla="*/ 57 h 102"/>
                <a:gd name="T18" fmla="*/ 159 w 255"/>
                <a:gd name="T19" fmla="*/ 57 h 102"/>
                <a:gd name="T20" fmla="*/ 153 w 255"/>
                <a:gd name="T21" fmla="*/ 51 h 102"/>
                <a:gd name="T22" fmla="*/ 142 w 255"/>
                <a:gd name="T23" fmla="*/ 57 h 102"/>
                <a:gd name="T24" fmla="*/ 131 w 255"/>
                <a:gd name="T25" fmla="*/ 57 h 102"/>
                <a:gd name="T26" fmla="*/ 125 w 255"/>
                <a:gd name="T27" fmla="*/ 63 h 102"/>
                <a:gd name="T28" fmla="*/ 114 w 255"/>
                <a:gd name="T29" fmla="*/ 63 h 102"/>
                <a:gd name="T30" fmla="*/ 102 w 255"/>
                <a:gd name="T31" fmla="*/ 63 h 102"/>
                <a:gd name="T32" fmla="*/ 102 w 255"/>
                <a:gd name="T33" fmla="*/ 74 h 102"/>
                <a:gd name="T34" fmla="*/ 97 w 255"/>
                <a:gd name="T35" fmla="*/ 80 h 102"/>
                <a:gd name="T36" fmla="*/ 85 w 255"/>
                <a:gd name="T37" fmla="*/ 80 h 102"/>
                <a:gd name="T38" fmla="*/ 80 w 255"/>
                <a:gd name="T39" fmla="*/ 85 h 102"/>
                <a:gd name="T40" fmla="*/ 68 w 255"/>
                <a:gd name="T41" fmla="*/ 85 h 102"/>
                <a:gd name="T42" fmla="*/ 63 w 255"/>
                <a:gd name="T43" fmla="*/ 91 h 102"/>
                <a:gd name="T44" fmla="*/ 57 w 255"/>
                <a:gd name="T45" fmla="*/ 85 h 102"/>
                <a:gd name="T46" fmla="*/ 46 w 255"/>
                <a:gd name="T47" fmla="*/ 85 h 102"/>
                <a:gd name="T48" fmla="*/ 34 w 255"/>
                <a:gd name="T49" fmla="*/ 91 h 102"/>
                <a:gd name="T50" fmla="*/ 29 w 255"/>
                <a:gd name="T51" fmla="*/ 97 h 102"/>
                <a:gd name="T52" fmla="*/ 23 w 255"/>
                <a:gd name="T53" fmla="*/ 102 h 102"/>
                <a:gd name="T54" fmla="*/ 17 w 255"/>
                <a:gd name="T55" fmla="*/ 97 h 102"/>
                <a:gd name="T56" fmla="*/ 6 w 255"/>
                <a:gd name="T57" fmla="*/ 97 h 102"/>
                <a:gd name="T58" fmla="*/ 0 w 255"/>
                <a:gd name="T59" fmla="*/ 91 h 102"/>
                <a:gd name="T60" fmla="*/ 6 w 255"/>
                <a:gd name="T61" fmla="*/ 40 h 102"/>
                <a:gd name="T62" fmla="*/ 17 w 255"/>
                <a:gd name="T63" fmla="*/ 0 h 102"/>
                <a:gd name="T64" fmla="*/ 29 w 255"/>
                <a:gd name="T65" fmla="*/ 0 h 102"/>
                <a:gd name="T66" fmla="*/ 29 w 255"/>
                <a:gd name="T67" fmla="*/ 0 h 102"/>
                <a:gd name="T68" fmla="*/ 40 w 255"/>
                <a:gd name="T69" fmla="*/ 0 h 102"/>
                <a:gd name="T70" fmla="*/ 46 w 255"/>
                <a:gd name="T71" fmla="*/ 6 h 102"/>
                <a:gd name="T72" fmla="*/ 51 w 255"/>
                <a:gd name="T73" fmla="*/ 0 h 102"/>
                <a:gd name="T74" fmla="*/ 57 w 255"/>
                <a:gd name="T75" fmla="*/ 6 h 102"/>
                <a:gd name="T76" fmla="*/ 63 w 255"/>
                <a:gd name="T77" fmla="*/ 0 h 102"/>
                <a:gd name="T78" fmla="*/ 74 w 255"/>
                <a:gd name="T79" fmla="*/ 0 h 102"/>
                <a:gd name="T80" fmla="*/ 74 w 255"/>
                <a:gd name="T81" fmla="*/ 0 h 102"/>
                <a:gd name="T82" fmla="*/ 80 w 255"/>
                <a:gd name="T83" fmla="*/ 6 h 102"/>
                <a:gd name="T84" fmla="*/ 85 w 255"/>
                <a:gd name="T85" fmla="*/ 12 h 102"/>
                <a:gd name="T86" fmla="*/ 97 w 255"/>
                <a:gd name="T87" fmla="*/ 17 h 102"/>
                <a:gd name="T88" fmla="*/ 102 w 255"/>
                <a:gd name="T89" fmla="*/ 23 h 102"/>
                <a:gd name="T90" fmla="*/ 108 w 255"/>
                <a:gd name="T91" fmla="*/ 29 h 102"/>
                <a:gd name="T92" fmla="*/ 114 w 255"/>
                <a:gd name="T93" fmla="*/ 34 h 102"/>
                <a:gd name="T94" fmla="*/ 119 w 255"/>
                <a:gd name="T95" fmla="*/ 34 h 102"/>
                <a:gd name="T96" fmla="*/ 136 w 255"/>
                <a:gd name="T97" fmla="*/ 34 h 102"/>
                <a:gd name="T98" fmla="*/ 148 w 255"/>
                <a:gd name="T99" fmla="*/ 34 h 102"/>
                <a:gd name="T100" fmla="*/ 159 w 255"/>
                <a:gd name="T101" fmla="*/ 34 h 102"/>
                <a:gd name="T102" fmla="*/ 170 w 255"/>
                <a:gd name="T103" fmla="*/ 34 h 102"/>
                <a:gd name="T104" fmla="*/ 182 w 255"/>
                <a:gd name="T105" fmla="*/ 34 h 102"/>
                <a:gd name="T106" fmla="*/ 193 w 255"/>
                <a:gd name="T107" fmla="*/ 34 h 102"/>
                <a:gd name="T108" fmla="*/ 204 w 255"/>
                <a:gd name="T109" fmla="*/ 29 h 102"/>
                <a:gd name="T110" fmla="*/ 216 w 255"/>
                <a:gd name="T111" fmla="*/ 29 h 102"/>
                <a:gd name="T112" fmla="*/ 216 w 255"/>
                <a:gd name="T113" fmla="*/ 17 h 102"/>
                <a:gd name="T114" fmla="*/ 227 w 255"/>
                <a:gd name="T115" fmla="*/ 17 h 102"/>
                <a:gd name="T116" fmla="*/ 238 w 255"/>
                <a:gd name="T117" fmla="*/ 17 h 102"/>
                <a:gd name="T118" fmla="*/ 244 w 255"/>
                <a:gd name="T119" fmla="*/ 12 h 102"/>
                <a:gd name="T120" fmla="*/ 244 w 255"/>
                <a:gd name="T121" fmla="*/ 0 h 102"/>
                <a:gd name="T122" fmla="*/ 255 w 255"/>
                <a:gd name="T123" fmla="*/ 0 h 102"/>
                <a:gd name="T124" fmla="*/ 244 w 255"/>
                <a:gd name="T125"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 h="102">
                  <a:moveTo>
                    <a:pt x="244" y="63"/>
                  </a:moveTo>
                  <a:lnTo>
                    <a:pt x="238" y="63"/>
                  </a:lnTo>
                  <a:lnTo>
                    <a:pt x="233" y="63"/>
                  </a:lnTo>
                  <a:lnTo>
                    <a:pt x="227" y="63"/>
                  </a:lnTo>
                  <a:lnTo>
                    <a:pt x="221" y="63"/>
                  </a:lnTo>
                  <a:lnTo>
                    <a:pt x="216" y="63"/>
                  </a:lnTo>
                  <a:lnTo>
                    <a:pt x="210" y="57"/>
                  </a:lnTo>
                  <a:lnTo>
                    <a:pt x="204" y="57"/>
                  </a:lnTo>
                  <a:lnTo>
                    <a:pt x="199" y="57"/>
                  </a:lnTo>
                  <a:lnTo>
                    <a:pt x="199" y="63"/>
                  </a:lnTo>
                  <a:lnTo>
                    <a:pt x="199" y="57"/>
                  </a:lnTo>
                  <a:lnTo>
                    <a:pt x="193" y="57"/>
                  </a:lnTo>
                  <a:lnTo>
                    <a:pt x="193" y="63"/>
                  </a:lnTo>
                  <a:lnTo>
                    <a:pt x="187" y="63"/>
                  </a:lnTo>
                  <a:lnTo>
                    <a:pt x="187" y="57"/>
                  </a:lnTo>
                  <a:lnTo>
                    <a:pt x="182" y="63"/>
                  </a:lnTo>
                  <a:lnTo>
                    <a:pt x="176" y="63"/>
                  </a:lnTo>
                  <a:lnTo>
                    <a:pt x="170" y="57"/>
                  </a:lnTo>
                  <a:lnTo>
                    <a:pt x="165" y="57"/>
                  </a:lnTo>
                  <a:lnTo>
                    <a:pt x="159" y="57"/>
                  </a:lnTo>
                  <a:lnTo>
                    <a:pt x="159" y="51"/>
                  </a:lnTo>
                  <a:lnTo>
                    <a:pt x="153" y="51"/>
                  </a:lnTo>
                  <a:lnTo>
                    <a:pt x="148" y="57"/>
                  </a:lnTo>
                  <a:lnTo>
                    <a:pt x="142" y="57"/>
                  </a:lnTo>
                  <a:lnTo>
                    <a:pt x="136" y="57"/>
                  </a:lnTo>
                  <a:lnTo>
                    <a:pt x="131" y="57"/>
                  </a:lnTo>
                  <a:lnTo>
                    <a:pt x="131" y="63"/>
                  </a:lnTo>
                  <a:lnTo>
                    <a:pt x="125" y="63"/>
                  </a:lnTo>
                  <a:lnTo>
                    <a:pt x="119" y="63"/>
                  </a:lnTo>
                  <a:lnTo>
                    <a:pt x="114" y="63"/>
                  </a:lnTo>
                  <a:lnTo>
                    <a:pt x="108" y="63"/>
                  </a:lnTo>
                  <a:lnTo>
                    <a:pt x="102" y="63"/>
                  </a:lnTo>
                  <a:lnTo>
                    <a:pt x="102" y="68"/>
                  </a:lnTo>
                  <a:lnTo>
                    <a:pt x="102" y="74"/>
                  </a:lnTo>
                  <a:lnTo>
                    <a:pt x="97" y="74"/>
                  </a:lnTo>
                  <a:lnTo>
                    <a:pt x="97" y="80"/>
                  </a:lnTo>
                  <a:lnTo>
                    <a:pt x="91" y="80"/>
                  </a:lnTo>
                  <a:lnTo>
                    <a:pt x="85" y="80"/>
                  </a:lnTo>
                  <a:lnTo>
                    <a:pt x="80" y="80"/>
                  </a:lnTo>
                  <a:lnTo>
                    <a:pt x="80" y="85"/>
                  </a:lnTo>
                  <a:lnTo>
                    <a:pt x="74" y="85"/>
                  </a:lnTo>
                  <a:lnTo>
                    <a:pt x="68" y="85"/>
                  </a:lnTo>
                  <a:lnTo>
                    <a:pt x="63" y="85"/>
                  </a:lnTo>
                  <a:lnTo>
                    <a:pt x="63" y="91"/>
                  </a:lnTo>
                  <a:lnTo>
                    <a:pt x="63" y="85"/>
                  </a:lnTo>
                  <a:lnTo>
                    <a:pt x="57" y="85"/>
                  </a:lnTo>
                  <a:lnTo>
                    <a:pt x="51" y="85"/>
                  </a:lnTo>
                  <a:lnTo>
                    <a:pt x="46" y="85"/>
                  </a:lnTo>
                  <a:lnTo>
                    <a:pt x="40" y="91"/>
                  </a:lnTo>
                  <a:lnTo>
                    <a:pt x="34" y="91"/>
                  </a:lnTo>
                  <a:lnTo>
                    <a:pt x="34" y="97"/>
                  </a:lnTo>
                  <a:lnTo>
                    <a:pt x="29" y="97"/>
                  </a:lnTo>
                  <a:lnTo>
                    <a:pt x="23" y="97"/>
                  </a:lnTo>
                  <a:lnTo>
                    <a:pt x="23" y="102"/>
                  </a:lnTo>
                  <a:lnTo>
                    <a:pt x="23" y="97"/>
                  </a:lnTo>
                  <a:lnTo>
                    <a:pt x="17" y="97"/>
                  </a:lnTo>
                  <a:lnTo>
                    <a:pt x="12" y="97"/>
                  </a:lnTo>
                  <a:lnTo>
                    <a:pt x="6" y="97"/>
                  </a:lnTo>
                  <a:lnTo>
                    <a:pt x="0" y="97"/>
                  </a:lnTo>
                  <a:lnTo>
                    <a:pt x="0" y="91"/>
                  </a:lnTo>
                  <a:lnTo>
                    <a:pt x="0" y="68"/>
                  </a:lnTo>
                  <a:lnTo>
                    <a:pt x="6" y="40"/>
                  </a:lnTo>
                  <a:lnTo>
                    <a:pt x="6" y="34"/>
                  </a:lnTo>
                  <a:lnTo>
                    <a:pt x="17" y="0"/>
                  </a:lnTo>
                  <a:lnTo>
                    <a:pt x="23" y="0"/>
                  </a:lnTo>
                  <a:lnTo>
                    <a:pt x="29" y="0"/>
                  </a:lnTo>
                  <a:lnTo>
                    <a:pt x="29" y="6"/>
                  </a:lnTo>
                  <a:lnTo>
                    <a:pt x="29" y="0"/>
                  </a:lnTo>
                  <a:lnTo>
                    <a:pt x="34" y="0"/>
                  </a:lnTo>
                  <a:lnTo>
                    <a:pt x="40" y="0"/>
                  </a:lnTo>
                  <a:lnTo>
                    <a:pt x="40" y="6"/>
                  </a:lnTo>
                  <a:lnTo>
                    <a:pt x="46" y="6"/>
                  </a:lnTo>
                  <a:lnTo>
                    <a:pt x="51" y="6"/>
                  </a:lnTo>
                  <a:lnTo>
                    <a:pt x="51" y="0"/>
                  </a:lnTo>
                  <a:lnTo>
                    <a:pt x="57" y="0"/>
                  </a:lnTo>
                  <a:lnTo>
                    <a:pt x="57" y="6"/>
                  </a:lnTo>
                  <a:lnTo>
                    <a:pt x="57" y="0"/>
                  </a:lnTo>
                  <a:lnTo>
                    <a:pt x="63" y="0"/>
                  </a:lnTo>
                  <a:lnTo>
                    <a:pt x="68" y="0"/>
                  </a:lnTo>
                  <a:lnTo>
                    <a:pt x="74" y="0"/>
                  </a:lnTo>
                  <a:lnTo>
                    <a:pt x="68" y="0"/>
                  </a:lnTo>
                  <a:lnTo>
                    <a:pt x="74" y="0"/>
                  </a:lnTo>
                  <a:lnTo>
                    <a:pt x="74" y="6"/>
                  </a:lnTo>
                  <a:lnTo>
                    <a:pt x="80" y="6"/>
                  </a:lnTo>
                  <a:lnTo>
                    <a:pt x="85" y="6"/>
                  </a:lnTo>
                  <a:lnTo>
                    <a:pt x="85" y="12"/>
                  </a:lnTo>
                  <a:lnTo>
                    <a:pt x="91" y="12"/>
                  </a:lnTo>
                  <a:lnTo>
                    <a:pt x="97" y="17"/>
                  </a:lnTo>
                  <a:lnTo>
                    <a:pt x="97" y="23"/>
                  </a:lnTo>
                  <a:lnTo>
                    <a:pt x="102" y="23"/>
                  </a:lnTo>
                  <a:lnTo>
                    <a:pt x="102" y="29"/>
                  </a:lnTo>
                  <a:lnTo>
                    <a:pt x="108" y="29"/>
                  </a:lnTo>
                  <a:lnTo>
                    <a:pt x="114" y="29"/>
                  </a:lnTo>
                  <a:lnTo>
                    <a:pt x="114" y="34"/>
                  </a:lnTo>
                  <a:lnTo>
                    <a:pt x="114" y="29"/>
                  </a:lnTo>
                  <a:lnTo>
                    <a:pt x="119" y="34"/>
                  </a:lnTo>
                  <a:lnTo>
                    <a:pt x="131" y="34"/>
                  </a:lnTo>
                  <a:lnTo>
                    <a:pt x="136" y="34"/>
                  </a:lnTo>
                  <a:lnTo>
                    <a:pt x="142" y="34"/>
                  </a:lnTo>
                  <a:lnTo>
                    <a:pt x="148" y="34"/>
                  </a:lnTo>
                  <a:lnTo>
                    <a:pt x="153" y="34"/>
                  </a:lnTo>
                  <a:lnTo>
                    <a:pt x="159" y="34"/>
                  </a:lnTo>
                  <a:lnTo>
                    <a:pt x="165" y="34"/>
                  </a:lnTo>
                  <a:lnTo>
                    <a:pt x="170" y="34"/>
                  </a:lnTo>
                  <a:lnTo>
                    <a:pt x="176" y="34"/>
                  </a:lnTo>
                  <a:lnTo>
                    <a:pt x="182" y="34"/>
                  </a:lnTo>
                  <a:lnTo>
                    <a:pt x="187" y="40"/>
                  </a:lnTo>
                  <a:lnTo>
                    <a:pt x="193" y="34"/>
                  </a:lnTo>
                  <a:lnTo>
                    <a:pt x="199" y="34"/>
                  </a:lnTo>
                  <a:lnTo>
                    <a:pt x="204" y="29"/>
                  </a:lnTo>
                  <a:lnTo>
                    <a:pt x="210" y="29"/>
                  </a:lnTo>
                  <a:lnTo>
                    <a:pt x="216" y="29"/>
                  </a:lnTo>
                  <a:lnTo>
                    <a:pt x="216" y="23"/>
                  </a:lnTo>
                  <a:lnTo>
                    <a:pt x="216" y="17"/>
                  </a:lnTo>
                  <a:lnTo>
                    <a:pt x="221" y="17"/>
                  </a:lnTo>
                  <a:lnTo>
                    <a:pt x="227" y="17"/>
                  </a:lnTo>
                  <a:lnTo>
                    <a:pt x="233" y="17"/>
                  </a:lnTo>
                  <a:lnTo>
                    <a:pt x="238" y="17"/>
                  </a:lnTo>
                  <a:lnTo>
                    <a:pt x="238" y="12"/>
                  </a:lnTo>
                  <a:lnTo>
                    <a:pt x="244" y="12"/>
                  </a:lnTo>
                  <a:lnTo>
                    <a:pt x="244" y="6"/>
                  </a:lnTo>
                  <a:lnTo>
                    <a:pt x="244" y="0"/>
                  </a:lnTo>
                  <a:lnTo>
                    <a:pt x="250" y="0"/>
                  </a:lnTo>
                  <a:lnTo>
                    <a:pt x="255" y="0"/>
                  </a:lnTo>
                  <a:lnTo>
                    <a:pt x="255" y="6"/>
                  </a:lnTo>
                  <a:lnTo>
                    <a:pt x="244" y="6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 name="Freeform 30">
              <a:extLst>
                <a:ext uri="{FF2B5EF4-FFF2-40B4-BE49-F238E27FC236}">
                  <a16:creationId xmlns:a16="http://schemas.microsoft.com/office/drawing/2014/main" id="{E18CA2A9-26E6-48E8-A3BD-3CC05C554E02}"/>
                </a:ext>
              </a:extLst>
            </p:cNvPr>
            <p:cNvSpPr>
              <a:spLocks/>
            </p:cNvSpPr>
            <p:nvPr/>
          </p:nvSpPr>
          <p:spPr bwMode="gray">
            <a:xfrm rot="20555047">
              <a:off x="1544097" y="3764202"/>
              <a:ext cx="351243" cy="262730"/>
            </a:xfrm>
            <a:custGeom>
              <a:avLst/>
              <a:gdLst>
                <a:gd name="T0" fmla="*/ 29 w 250"/>
                <a:gd name="T1" fmla="*/ 153 h 187"/>
                <a:gd name="T2" fmla="*/ 12 w 250"/>
                <a:gd name="T3" fmla="*/ 119 h 187"/>
                <a:gd name="T4" fmla="*/ 0 w 250"/>
                <a:gd name="T5" fmla="*/ 85 h 187"/>
                <a:gd name="T6" fmla="*/ 6 w 250"/>
                <a:gd name="T7" fmla="*/ 46 h 187"/>
                <a:gd name="T8" fmla="*/ 23 w 250"/>
                <a:gd name="T9" fmla="*/ 46 h 187"/>
                <a:gd name="T10" fmla="*/ 29 w 250"/>
                <a:gd name="T11" fmla="*/ 46 h 187"/>
                <a:gd name="T12" fmla="*/ 40 w 250"/>
                <a:gd name="T13" fmla="*/ 40 h 187"/>
                <a:gd name="T14" fmla="*/ 57 w 250"/>
                <a:gd name="T15" fmla="*/ 34 h 187"/>
                <a:gd name="T16" fmla="*/ 63 w 250"/>
                <a:gd name="T17" fmla="*/ 34 h 187"/>
                <a:gd name="T18" fmla="*/ 80 w 250"/>
                <a:gd name="T19" fmla="*/ 34 h 187"/>
                <a:gd name="T20" fmla="*/ 91 w 250"/>
                <a:gd name="T21" fmla="*/ 29 h 187"/>
                <a:gd name="T22" fmla="*/ 102 w 250"/>
                <a:gd name="T23" fmla="*/ 23 h 187"/>
                <a:gd name="T24" fmla="*/ 108 w 250"/>
                <a:gd name="T25" fmla="*/ 12 h 187"/>
                <a:gd name="T26" fmla="*/ 125 w 250"/>
                <a:gd name="T27" fmla="*/ 12 h 187"/>
                <a:gd name="T28" fmla="*/ 136 w 250"/>
                <a:gd name="T29" fmla="*/ 6 h 187"/>
                <a:gd name="T30" fmla="*/ 153 w 250"/>
                <a:gd name="T31" fmla="*/ 0 h 187"/>
                <a:gd name="T32" fmla="*/ 165 w 250"/>
                <a:gd name="T33" fmla="*/ 6 h 187"/>
                <a:gd name="T34" fmla="*/ 182 w 250"/>
                <a:gd name="T35" fmla="*/ 12 h 187"/>
                <a:gd name="T36" fmla="*/ 193 w 250"/>
                <a:gd name="T37" fmla="*/ 12 h 187"/>
                <a:gd name="T38" fmla="*/ 199 w 250"/>
                <a:gd name="T39" fmla="*/ 12 h 187"/>
                <a:gd name="T40" fmla="*/ 210 w 250"/>
                <a:gd name="T41" fmla="*/ 6 h 187"/>
                <a:gd name="T42" fmla="*/ 227 w 250"/>
                <a:gd name="T43" fmla="*/ 12 h 187"/>
                <a:gd name="T44" fmla="*/ 244 w 250"/>
                <a:gd name="T45" fmla="*/ 12 h 187"/>
                <a:gd name="T46" fmla="*/ 244 w 250"/>
                <a:gd name="T47" fmla="*/ 29 h 187"/>
                <a:gd name="T48" fmla="*/ 238 w 250"/>
                <a:gd name="T49" fmla="*/ 40 h 187"/>
                <a:gd name="T50" fmla="*/ 233 w 250"/>
                <a:gd name="T51" fmla="*/ 46 h 187"/>
                <a:gd name="T52" fmla="*/ 227 w 250"/>
                <a:gd name="T53" fmla="*/ 46 h 187"/>
                <a:gd name="T54" fmla="*/ 210 w 250"/>
                <a:gd name="T55" fmla="*/ 46 h 187"/>
                <a:gd name="T56" fmla="*/ 204 w 250"/>
                <a:gd name="T57" fmla="*/ 46 h 187"/>
                <a:gd name="T58" fmla="*/ 199 w 250"/>
                <a:gd name="T59" fmla="*/ 57 h 187"/>
                <a:gd name="T60" fmla="*/ 187 w 250"/>
                <a:gd name="T61" fmla="*/ 68 h 187"/>
                <a:gd name="T62" fmla="*/ 170 w 250"/>
                <a:gd name="T63" fmla="*/ 74 h 187"/>
                <a:gd name="T64" fmla="*/ 159 w 250"/>
                <a:gd name="T65" fmla="*/ 85 h 187"/>
                <a:gd name="T66" fmla="*/ 153 w 250"/>
                <a:gd name="T67" fmla="*/ 97 h 187"/>
                <a:gd name="T68" fmla="*/ 148 w 250"/>
                <a:gd name="T69" fmla="*/ 97 h 187"/>
                <a:gd name="T70" fmla="*/ 142 w 250"/>
                <a:gd name="T71" fmla="*/ 108 h 187"/>
                <a:gd name="T72" fmla="*/ 136 w 250"/>
                <a:gd name="T73" fmla="*/ 108 h 187"/>
                <a:gd name="T74" fmla="*/ 136 w 250"/>
                <a:gd name="T75" fmla="*/ 114 h 187"/>
                <a:gd name="T76" fmla="*/ 125 w 250"/>
                <a:gd name="T77" fmla="*/ 125 h 187"/>
                <a:gd name="T78" fmla="*/ 114 w 250"/>
                <a:gd name="T79" fmla="*/ 131 h 187"/>
                <a:gd name="T80" fmla="*/ 108 w 250"/>
                <a:gd name="T81" fmla="*/ 142 h 187"/>
                <a:gd name="T82" fmla="*/ 97 w 250"/>
                <a:gd name="T83" fmla="*/ 148 h 187"/>
                <a:gd name="T84" fmla="*/ 97 w 250"/>
                <a:gd name="T85" fmla="*/ 142 h 187"/>
                <a:gd name="T86" fmla="*/ 91 w 250"/>
                <a:gd name="T87" fmla="*/ 148 h 187"/>
                <a:gd name="T88" fmla="*/ 91 w 250"/>
                <a:gd name="T89" fmla="*/ 153 h 187"/>
                <a:gd name="T90" fmla="*/ 80 w 250"/>
                <a:gd name="T91" fmla="*/ 159 h 187"/>
                <a:gd name="T92" fmla="*/ 74 w 250"/>
                <a:gd name="T93" fmla="*/ 170 h 187"/>
                <a:gd name="T94" fmla="*/ 63 w 250"/>
                <a:gd name="T95" fmla="*/ 176 h 187"/>
                <a:gd name="T96" fmla="*/ 46 w 250"/>
                <a:gd name="T9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187">
                  <a:moveTo>
                    <a:pt x="46" y="187"/>
                  </a:moveTo>
                  <a:lnTo>
                    <a:pt x="34" y="159"/>
                  </a:lnTo>
                  <a:lnTo>
                    <a:pt x="29" y="153"/>
                  </a:lnTo>
                  <a:lnTo>
                    <a:pt x="29" y="148"/>
                  </a:lnTo>
                  <a:lnTo>
                    <a:pt x="17" y="125"/>
                  </a:lnTo>
                  <a:lnTo>
                    <a:pt x="12" y="119"/>
                  </a:lnTo>
                  <a:lnTo>
                    <a:pt x="12" y="108"/>
                  </a:lnTo>
                  <a:lnTo>
                    <a:pt x="0" y="91"/>
                  </a:lnTo>
                  <a:lnTo>
                    <a:pt x="0" y="85"/>
                  </a:lnTo>
                  <a:lnTo>
                    <a:pt x="0" y="40"/>
                  </a:lnTo>
                  <a:lnTo>
                    <a:pt x="0" y="46"/>
                  </a:lnTo>
                  <a:lnTo>
                    <a:pt x="6" y="46"/>
                  </a:lnTo>
                  <a:lnTo>
                    <a:pt x="12" y="46"/>
                  </a:lnTo>
                  <a:lnTo>
                    <a:pt x="17" y="46"/>
                  </a:lnTo>
                  <a:lnTo>
                    <a:pt x="23" y="46"/>
                  </a:lnTo>
                  <a:lnTo>
                    <a:pt x="23" y="51"/>
                  </a:lnTo>
                  <a:lnTo>
                    <a:pt x="23" y="46"/>
                  </a:lnTo>
                  <a:lnTo>
                    <a:pt x="29" y="46"/>
                  </a:lnTo>
                  <a:lnTo>
                    <a:pt x="34" y="46"/>
                  </a:lnTo>
                  <a:lnTo>
                    <a:pt x="34" y="40"/>
                  </a:lnTo>
                  <a:lnTo>
                    <a:pt x="40" y="40"/>
                  </a:lnTo>
                  <a:lnTo>
                    <a:pt x="46" y="34"/>
                  </a:lnTo>
                  <a:lnTo>
                    <a:pt x="51" y="34"/>
                  </a:lnTo>
                  <a:lnTo>
                    <a:pt x="57" y="34"/>
                  </a:lnTo>
                  <a:lnTo>
                    <a:pt x="63" y="34"/>
                  </a:lnTo>
                  <a:lnTo>
                    <a:pt x="63" y="40"/>
                  </a:lnTo>
                  <a:lnTo>
                    <a:pt x="63" y="34"/>
                  </a:lnTo>
                  <a:lnTo>
                    <a:pt x="68" y="34"/>
                  </a:lnTo>
                  <a:lnTo>
                    <a:pt x="74" y="34"/>
                  </a:lnTo>
                  <a:lnTo>
                    <a:pt x="80" y="34"/>
                  </a:lnTo>
                  <a:lnTo>
                    <a:pt x="80" y="29"/>
                  </a:lnTo>
                  <a:lnTo>
                    <a:pt x="85" y="29"/>
                  </a:lnTo>
                  <a:lnTo>
                    <a:pt x="91" y="29"/>
                  </a:lnTo>
                  <a:lnTo>
                    <a:pt x="97" y="29"/>
                  </a:lnTo>
                  <a:lnTo>
                    <a:pt x="97" y="23"/>
                  </a:lnTo>
                  <a:lnTo>
                    <a:pt x="102" y="23"/>
                  </a:lnTo>
                  <a:lnTo>
                    <a:pt x="102" y="17"/>
                  </a:lnTo>
                  <a:lnTo>
                    <a:pt x="102" y="12"/>
                  </a:lnTo>
                  <a:lnTo>
                    <a:pt x="108" y="12"/>
                  </a:lnTo>
                  <a:lnTo>
                    <a:pt x="114" y="12"/>
                  </a:lnTo>
                  <a:lnTo>
                    <a:pt x="119" y="12"/>
                  </a:lnTo>
                  <a:lnTo>
                    <a:pt x="125" y="12"/>
                  </a:lnTo>
                  <a:lnTo>
                    <a:pt x="131" y="12"/>
                  </a:lnTo>
                  <a:lnTo>
                    <a:pt x="131" y="6"/>
                  </a:lnTo>
                  <a:lnTo>
                    <a:pt x="136" y="6"/>
                  </a:lnTo>
                  <a:lnTo>
                    <a:pt x="142" y="6"/>
                  </a:lnTo>
                  <a:lnTo>
                    <a:pt x="148" y="6"/>
                  </a:lnTo>
                  <a:lnTo>
                    <a:pt x="153" y="0"/>
                  </a:lnTo>
                  <a:lnTo>
                    <a:pt x="159" y="0"/>
                  </a:lnTo>
                  <a:lnTo>
                    <a:pt x="159" y="6"/>
                  </a:lnTo>
                  <a:lnTo>
                    <a:pt x="165" y="6"/>
                  </a:lnTo>
                  <a:lnTo>
                    <a:pt x="170" y="6"/>
                  </a:lnTo>
                  <a:lnTo>
                    <a:pt x="176" y="12"/>
                  </a:lnTo>
                  <a:lnTo>
                    <a:pt x="182" y="12"/>
                  </a:lnTo>
                  <a:lnTo>
                    <a:pt x="187" y="6"/>
                  </a:lnTo>
                  <a:lnTo>
                    <a:pt x="187" y="12"/>
                  </a:lnTo>
                  <a:lnTo>
                    <a:pt x="193" y="12"/>
                  </a:lnTo>
                  <a:lnTo>
                    <a:pt x="193" y="6"/>
                  </a:lnTo>
                  <a:lnTo>
                    <a:pt x="199" y="6"/>
                  </a:lnTo>
                  <a:lnTo>
                    <a:pt x="199" y="12"/>
                  </a:lnTo>
                  <a:lnTo>
                    <a:pt x="199" y="6"/>
                  </a:lnTo>
                  <a:lnTo>
                    <a:pt x="204" y="6"/>
                  </a:lnTo>
                  <a:lnTo>
                    <a:pt x="210" y="6"/>
                  </a:lnTo>
                  <a:lnTo>
                    <a:pt x="216" y="12"/>
                  </a:lnTo>
                  <a:lnTo>
                    <a:pt x="221" y="12"/>
                  </a:lnTo>
                  <a:lnTo>
                    <a:pt x="227" y="12"/>
                  </a:lnTo>
                  <a:lnTo>
                    <a:pt x="233" y="12"/>
                  </a:lnTo>
                  <a:lnTo>
                    <a:pt x="238" y="12"/>
                  </a:lnTo>
                  <a:lnTo>
                    <a:pt x="244" y="12"/>
                  </a:lnTo>
                  <a:lnTo>
                    <a:pt x="238" y="34"/>
                  </a:lnTo>
                  <a:lnTo>
                    <a:pt x="238" y="29"/>
                  </a:lnTo>
                  <a:lnTo>
                    <a:pt x="244" y="29"/>
                  </a:lnTo>
                  <a:lnTo>
                    <a:pt x="250" y="40"/>
                  </a:lnTo>
                  <a:lnTo>
                    <a:pt x="244" y="40"/>
                  </a:lnTo>
                  <a:lnTo>
                    <a:pt x="238" y="40"/>
                  </a:lnTo>
                  <a:lnTo>
                    <a:pt x="233" y="46"/>
                  </a:lnTo>
                  <a:lnTo>
                    <a:pt x="233" y="40"/>
                  </a:lnTo>
                  <a:lnTo>
                    <a:pt x="233" y="46"/>
                  </a:lnTo>
                  <a:lnTo>
                    <a:pt x="233" y="40"/>
                  </a:lnTo>
                  <a:lnTo>
                    <a:pt x="233" y="46"/>
                  </a:lnTo>
                  <a:lnTo>
                    <a:pt x="227" y="46"/>
                  </a:lnTo>
                  <a:lnTo>
                    <a:pt x="221" y="46"/>
                  </a:lnTo>
                  <a:lnTo>
                    <a:pt x="216" y="46"/>
                  </a:lnTo>
                  <a:lnTo>
                    <a:pt x="210" y="46"/>
                  </a:lnTo>
                  <a:lnTo>
                    <a:pt x="204" y="46"/>
                  </a:lnTo>
                  <a:lnTo>
                    <a:pt x="204" y="51"/>
                  </a:lnTo>
                  <a:lnTo>
                    <a:pt x="204" y="46"/>
                  </a:lnTo>
                  <a:lnTo>
                    <a:pt x="204" y="51"/>
                  </a:lnTo>
                  <a:lnTo>
                    <a:pt x="199" y="51"/>
                  </a:lnTo>
                  <a:lnTo>
                    <a:pt x="199" y="57"/>
                  </a:lnTo>
                  <a:lnTo>
                    <a:pt x="193" y="63"/>
                  </a:lnTo>
                  <a:lnTo>
                    <a:pt x="187" y="63"/>
                  </a:lnTo>
                  <a:lnTo>
                    <a:pt x="187" y="68"/>
                  </a:lnTo>
                  <a:lnTo>
                    <a:pt x="182" y="68"/>
                  </a:lnTo>
                  <a:lnTo>
                    <a:pt x="176" y="74"/>
                  </a:lnTo>
                  <a:lnTo>
                    <a:pt x="170" y="74"/>
                  </a:lnTo>
                  <a:lnTo>
                    <a:pt x="170" y="80"/>
                  </a:lnTo>
                  <a:lnTo>
                    <a:pt x="165" y="85"/>
                  </a:lnTo>
                  <a:lnTo>
                    <a:pt x="159" y="85"/>
                  </a:lnTo>
                  <a:lnTo>
                    <a:pt x="159" y="91"/>
                  </a:lnTo>
                  <a:lnTo>
                    <a:pt x="153" y="91"/>
                  </a:lnTo>
                  <a:lnTo>
                    <a:pt x="153" y="97"/>
                  </a:lnTo>
                  <a:lnTo>
                    <a:pt x="148" y="97"/>
                  </a:lnTo>
                  <a:lnTo>
                    <a:pt x="153" y="97"/>
                  </a:lnTo>
                  <a:lnTo>
                    <a:pt x="148" y="97"/>
                  </a:lnTo>
                  <a:lnTo>
                    <a:pt x="148" y="102"/>
                  </a:lnTo>
                  <a:lnTo>
                    <a:pt x="142" y="102"/>
                  </a:lnTo>
                  <a:lnTo>
                    <a:pt x="142" y="108"/>
                  </a:lnTo>
                  <a:lnTo>
                    <a:pt x="142" y="102"/>
                  </a:lnTo>
                  <a:lnTo>
                    <a:pt x="142" y="108"/>
                  </a:lnTo>
                  <a:lnTo>
                    <a:pt x="136" y="108"/>
                  </a:lnTo>
                  <a:lnTo>
                    <a:pt x="142" y="108"/>
                  </a:lnTo>
                  <a:lnTo>
                    <a:pt x="136" y="108"/>
                  </a:lnTo>
                  <a:lnTo>
                    <a:pt x="136" y="114"/>
                  </a:lnTo>
                  <a:lnTo>
                    <a:pt x="131" y="114"/>
                  </a:lnTo>
                  <a:lnTo>
                    <a:pt x="125" y="119"/>
                  </a:lnTo>
                  <a:lnTo>
                    <a:pt x="125" y="125"/>
                  </a:lnTo>
                  <a:lnTo>
                    <a:pt x="119" y="125"/>
                  </a:lnTo>
                  <a:lnTo>
                    <a:pt x="119" y="131"/>
                  </a:lnTo>
                  <a:lnTo>
                    <a:pt x="114" y="131"/>
                  </a:lnTo>
                  <a:lnTo>
                    <a:pt x="114" y="136"/>
                  </a:lnTo>
                  <a:lnTo>
                    <a:pt x="108" y="136"/>
                  </a:lnTo>
                  <a:lnTo>
                    <a:pt x="108" y="142"/>
                  </a:lnTo>
                  <a:lnTo>
                    <a:pt x="102" y="142"/>
                  </a:lnTo>
                  <a:lnTo>
                    <a:pt x="97" y="142"/>
                  </a:lnTo>
                  <a:lnTo>
                    <a:pt x="97" y="148"/>
                  </a:lnTo>
                  <a:lnTo>
                    <a:pt x="91" y="148"/>
                  </a:lnTo>
                  <a:lnTo>
                    <a:pt x="91" y="142"/>
                  </a:lnTo>
                  <a:lnTo>
                    <a:pt x="97" y="142"/>
                  </a:lnTo>
                  <a:lnTo>
                    <a:pt x="91" y="142"/>
                  </a:lnTo>
                  <a:lnTo>
                    <a:pt x="85" y="142"/>
                  </a:lnTo>
                  <a:lnTo>
                    <a:pt x="91" y="148"/>
                  </a:lnTo>
                  <a:lnTo>
                    <a:pt x="85" y="148"/>
                  </a:lnTo>
                  <a:lnTo>
                    <a:pt x="85" y="153"/>
                  </a:lnTo>
                  <a:lnTo>
                    <a:pt x="91" y="153"/>
                  </a:lnTo>
                  <a:lnTo>
                    <a:pt x="91" y="159"/>
                  </a:lnTo>
                  <a:lnTo>
                    <a:pt x="85" y="159"/>
                  </a:lnTo>
                  <a:lnTo>
                    <a:pt x="80" y="159"/>
                  </a:lnTo>
                  <a:lnTo>
                    <a:pt x="80" y="165"/>
                  </a:lnTo>
                  <a:lnTo>
                    <a:pt x="74" y="165"/>
                  </a:lnTo>
                  <a:lnTo>
                    <a:pt x="74" y="170"/>
                  </a:lnTo>
                  <a:lnTo>
                    <a:pt x="68" y="170"/>
                  </a:lnTo>
                  <a:lnTo>
                    <a:pt x="63" y="170"/>
                  </a:lnTo>
                  <a:lnTo>
                    <a:pt x="63" y="176"/>
                  </a:lnTo>
                  <a:lnTo>
                    <a:pt x="57" y="176"/>
                  </a:lnTo>
                  <a:lnTo>
                    <a:pt x="51" y="182"/>
                  </a:lnTo>
                  <a:lnTo>
                    <a:pt x="46" y="18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59" name="Freeform 31">
              <a:extLst>
                <a:ext uri="{FF2B5EF4-FFF2-40B4-BE49-F238E27FC236}">
                  <a16:creationId xmlns:a16="http://schemas.microsoft.com/office/drawing/2014/main" id="{F1BA8E5C-2127-49DF-8F73-D85EED6598CB}"/>
                </a:ext>
              </a:extLst>
            </p:cNvPr>
            <p:cNvSpPr>
              <a:spLocks/>
            </p:cNvSpPr>
            <p:nvPr/>
          </p:nvSpPr>
          <p:spPr bwMode="gray">
            <a:xfrm rot="20555047">
              <a:off x="1049298" y="3935138"/>
              <a:ext cx="295045" cy="182647"/>
            </a:xfrm>
            <a:custGeom>
              <a:avLst/>
              <a:gdLst>
                <a:gd name="T0" fmla="*/ 204 w 210"/>
                <a:gd name="T1" fmla="*/ 45 h 130"/>
                <a:gd name="T2" fmla="*/ 204 w 210"/>
                <a:gd name="T3" fmla="*/ 51 h 130"/>
                <a:gd name="T4" fmla="*/ 204 w 210"/>
                <a:gd name="T5" fmla="*/ 57 h 130"/>
                <a:gd name="T6" fmla="*/ 204 w 210"/>
                <a:gd name="T7" fmla="*/ 62 h 130"/>
                <a:gd name="T8" fmla="*/ 204 w 210"/>
                <a:gd name="T9" fmla="*/ 74 h 130"/>
                <a:gd name="T10" fmla="*/ 199 w 210"/>
                <a:gd name="T11" fmla="*/ 79 h 130"/>
                <a:gd name="T12" fmla="*/ 204 w 210"/>
                <a:gd name="T13" fmla="*/ 79 h 130"/>
                <a:gd name="T14" fmla="*/ 204 w 210"/>
                <a:gd name="T15" fmla="*/ 85 h 130"/>
                <a:gd name="T16" fmla="*/ 199 w 210"/>
                <a:gd name="T17" fmla="*/ 91 h 130"/>
                <a:gd name="T18" fmla="*/ 199 w 210"/>
                <a:gd name="T19" fmla="*/ 96 h 130"/>
                <a:gd name="T20" fmla="*/ 193 w 210"/>
                <a:gd name="T21" fmla="*/ 108 h 130"/>
                <a:gd name="T22" fmla="*/ 199 w 210"/>
                <a:gd name="T23" fmla="*/ 108 h 130"/>
                <a:gd name="T24" fmla="*/ 193 w 210"/>
                <a:gd name="T25" fmla="*/ 119 h 130"/>
                <a:gd name="T26" fmla="*/ 165 w 210"/>
                <a:gd name="T27" fmla="*/ 125 h 130"/>
                <a:gd name="T28" fmla="*/ 108 w 210"/>
                <a:gd name="T29" fmla="*/ 125 h 130"/>
                <a:gd name="T30" fmla="*/ 91 w 210"/>
                <a:gd name="T31" fmla="*/ 130 h 130"/>
                <a:gd name="T32" fmla="*/ 80 w 210"/>
                <a:gd name="T33" fmla="*/ 119 h 130"/>
                <a:gd name="T34" fmla="*/ 80 w 210"/>
                <a:gd name="T35" fmla="*/ 108 h 130"/>
                <a:gd name="T36" fmla="*/ 68 w 210"/>
                <a:gd name="T37" fmla="*/ 96 h 130"/>
                <a:gd name="T38" fmla="*/ 46 w 210"/>
                <a:gd name="T39" fmla="*/ 85 h 130"/>
                <a:gd name="T40" fmla="*/ 40 w 210"/>
                <a:gd name="T41" fmla="*/ 68 h 130"/>
                <a:gd name="T42" fmla="*/ 34 w 210"/>
                <a:gd name="T43" fmla="*/ 51 h 130"/>
                <a:gd name="T44" fmla="*/ 29 w 210"/>
                <a:gd name="T45" fmla="*/ 51 h 130"/>
                <a:gd name="T46" fmla="*/ 17 w 210"/>
                <a:gd name="T47" fmla="*/ 45 h 130"/>
                <a:gd name="T48" fmla="*/ 6 w 210"/>
                <a:gd name="T49" fmla="*/ 34 h 130"/>
                <a:gd name="T50" fmla="*/ 0 w 210"/>
                <a:gd name="T51" fmla="*/ 17 h 130"/>
                <a:gd name="T52" fmla="*/ 12 w 210"/>
                <a:gd name="T53" fmla="*/ 17 h 130"/>
                <a:gd name="T54" fmla="*/ 17 w 210"/>
                <a:gd name="T55" fmla="*/ 6 h 130"/>
                <a:gd name="T56" fmla="*/ 34 w 210"/>
                <a:gd name="T57" fmla="*/ 11 h 130"/>
                <a:gd name="T58" fmla="*/ 46 w 210"/>
                <a:gd name="T59" fmla="*/ 6 h 130"/>
                <a:gd name="T60" fmla="*/ 57 w 210"/>
                <a:gd name="T61" fmla="*/ 0 h 130"/>
                <a:gd name="T62" fmla="*/ 68 w 210"/>
                <a:gd name="T63" fmla="*/ 11 h 130"/>
                <a:gd name="T64" fmla="*/ 80 w 210"/>
                <a:gd name="T65" fmla="*/ 17 h 130"/>
                <a:gd name="T66" fmla="*/ 97 w 210"/>
                <a:gd name="T67" fmla="*/ 11 h 130"/>
                <a:gd name="T68" fmla="*/ 108 w 210"/>
                <a:gd name="T69" fmla="*/ 17 h 130"/>
                <a:gd name="T70" fmla="*/ 125 w 210"/>
                <a:gd name="T71" fmla="*/ 28 h 130"/>
                <a:gd name="T72" fmla="*/ 142 w 210"/>
                <a:gd name="T73" fmla="*/ 28 h 130"/>
                <a:gd name="T74" fmla="*/ 148 w 210"/>
                <a:gd name="T75" fmla="*/ 40 h 130"/>
                <a:gd name="T76" fmla="*/ 159 w 210"/>
                <a:gd name="T77" fmla="*/ 45 h 130"/>
                <a:gd name="T78" fmla="*/ 176 w 210"/>
                <a:gd name="T79" fmla="*/ 45 h 130"/>
                <a:gd name="T80" fmla="*/ 187 w 210"/>
                <a:gd name="T81" fmla="*/ 34 h 130"/>
                <a:gd name="T82" fmla="*/ 193 w 210"/>
                <a:gd name="T83" fmla="*/ 34 h 130"/>
                <a:gd name="T84" fmla="*/ 210 w 210"/>
                <a:gd name="T8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30">
                  <a:moveTo>
                    <a:pt x="210" y="40"/>
                  </a:moveTo>
                  <a:lnTo>
                    <a:pt x="210" y="45"/>
                  </a:lnTo>
                  <a:lnTo>
                    <a:pt x="204" y="45"/>
                  </a:lnTo>
                  <a:lnTo>
                    <a:pt x="204" y="51"/>
                  </a:lnTo>
                  <a:lnTo>
                    <a:pt x="204" y="57"/>
                  </a:lnTo>
                  <a:lnTo>
                    <a:pt x="204" y="51"/>
                  </a:lnTo>
                  <a:lnTo>
                    <a:pt x="210" y="51"/>
                  </a:lnTo>
                  <a:lnTo>
                    <a:pt x="210" y="57"/>
                  </a:lnTo>
                  <a:lnTo>
                    <a:pt x="204" y="57"/>
                  </a:lnTo>
                  <a:lnTo>
                    <a:pt x="210" y="57"/>
                  </a:lnTo>
                  <a:lnTo>
                    <a:pt x="210" y="62"/>
                  </a:lnTo>
                  <a:lnTo>
                    <a:pt x="204" y="62"/>
                  </a:lnTo>
                  <a:lnTo>
                    <a:pt x="204" y="68"/>
                  </a:lnTo>
                  <a:lnTo>
                    <a:pt x="199" y="74"/>
                  </a:lnTo>
                  <a:lnTo>
                    <a:pt x="204" y="74"/>
                  </a:lnTo>
                  <a:lnTo>
                    <a:pt x="199" y="74"/>
                  </a:lnTo>
                  <a:lnTo>
                    <a:pt x="204" y="74"/>
                  </a:lnTo>
                  <a:lnTo>
                    <a:pt x="199" y="79"/>
                  </a:lnTo>
                  <a:lnTo>
                    <a:pt x="204" y="79"/>
                  </a:lnTo>
                  <a:lnTo>
                    <a:pt x="199" y="79"/>
                  </a:lnTo>
                  <a:lnTo>
                    <a:pt x="204" y="79"/>
                  </a:lnTo>
                  <a:lnTo>
                    <a:pt x="199" y="79"/>
                  </a:lnTo>
                  <a:lnTo>
                    <a:pt x="199" y="85"/>
                  </a:lnTo>
                  <a:lnTo>
                    <a:pt x="204" y="85"/>
                  </a:lnTo>
                  <a:lnTo>
                    <a:pt x="199" y="85"/>
                  </a:lnTo>
                  <a:lnTo>
                    <a:pt x="204" y="91"/>
                  </a:lnTo>
                  <a:lnTo>
                    <a:pt x="199" y="91"/>
                  </a:lnTo>
                  <a:lnTo>
                    <a:pt x="204" y="91"/>
                  </a:lnTo>
                  <a:lnTo>
                    <a:pt x="199" y="91"/>
                  </a:lnTo>
                  <a:lnTo>
                    <a:pt x="199" y="96"/>
                  </a:lnTo>
                  <a:lnTo>
                    <a:pt x="199" y="102"/>
                  </a:lnTo>
                  <a:lnTo>
                    <a:pt x="193" y="102"/>
                  </a:lnTo>
                  <a:lnTo>
                    <a:pt x="193" y="108"/>
                  </a:lnTo>
                  <a:lnTo>
                    <a:pt x="193" y="113"/>
                  </a:lnTo>
                  <a:lnTo>
                    <a:pt x="199" y="113"/>
                  </a:lnTo>
                  <a:lnTo>
                    <a:pt x="199" y="108"/>
                  </a:lnTo>
                  <a:lnTo>
                    <a:pt x="199" y="113"/>
                  </a:lnTo>
                  <a:lnTo>
                    <a:pt x="199" y="119"/>
                  </a:lnTo>
                  <a:lnTo>
                    <a:pt x="193" y="119"/>
                  </a:lnTo>
                  <a:lnTo>
                    <a:pt x="193" y="125"/>
                  </a:lnTo>
                  <a:lnTo>
                    <a:pt x="176" y="125"/>
                  </a:lnTo>
                  <a:lnTo>
                    <a:pt x="165" y="125"/>
                  </a:lnTo>
                  <a:lnTo>
                    <a:pt x="148" y="125"/>
                  </a:lnTo>
                  <a:lnTo>
                    <a:pt x="125" y="125"/>
                  </a:lnTo>
                  <a:lnTo>
                    <a:pt x="108" y="125"/>
                  </a:lnTo>
                  <a:lnTo>
                    <a:pt x="102" y="130"/>
                  </a:lnTo>
                  <a:lnTo>
                    <a:pt x="97" y="130"/>
                  </a:lnTo>
                  <a:lnTo>
                    <a:pt x="91" y="130"/>
                  </a:lnTo>
                  <a:lnTo>
                    <a:pt x="85" y="130"/>
                  </a:lnTo>
                  <a:lnTo>
                    <a:pt x="85" y="125"/>
                  </a:lnTo>
                  <a:lnTo>
                    <a:pt x="80" y="119"/>
                  </a:lnTo>
                  <a:lnTo>
                    <a:pt x="80" y="113"/>
                  </a:lnTo>
                  <a:lnTo>
                    <a:pt x="85" y="113"/>
                  </a:lnTo>
                  <a:lnTo>
                    <a:pt x="80" y="108"/>
                  </a:lnTo>
                  <a:lnTo>
                    <a:pt x="80" y="102"/>
                  </a:lnTo>
                  <a:lnTo>
                    <a:pt x="74" y="96"/>
                  </a:lnTo>
                  <a:lnTo>
                    <a:pt x="68" y="96"/>
                  </a:lnTo>
                  <a:lnTo>
                    <a:pt x="51" y="91"/>
                  </a:lnTo>
                  <a:lnTo>
                    <a:pt x="51" y="85"/>
                  </a:lnTo>
                  <a:lnTo>
                    <a:pt x="46" y="85"/>
                  </a:lnTo>
                  <a:lnTo>
                    <a:pt x="46" y="79"/>
                  </a:lnTo>
                  <a:lnTo>
                    <a:pt x="46" y="74"/>
                  </a:lnTo>
                  <a:lnTo>
                    <a:pt x="40" y="68"/>
                  </a:lnTo>
                  <a:lnTo>
                    <a:pt x="40" y="62"/>
                  </a:lnTo>
                  <a:lnTo>
                    <a:pt x="34" y="57"/>
                  </a:lnTo>
                  <a:lnTo>
                    <a:pt x="34" y="51"/>
                  </a:lnTo>
                  <a:lnTo>
                    <a:pt x="29" y="51"/>
                  </a:lnTo>
                  <a:lnTo>
                    <a:pt x="29" y="45"/>
                  </a:lnTo>
                  <a:lnTo>
                    <a:pt x="29" y="51"/>
                  </a:lnTo>
                  <a:lnTo>
                    <a:pt x="23" y="51"/>
                  </a:lnTo>
                  <a:lnTo>
                    <a:pt x="23" y="45"/>
                  </a:lnTo>
                  <a:lnTo>
                    <a:pt x="17" y="45"/>
                  </a:lnTo>
                  <a:lnTo>
                    <a:pt x="12" y="40"/>
                  </a:lnTo>
                  <a:lnTo>
                    <a:pt x="6" y="40"/>
                  </a:lnTo>
                  <a:lnTo>
                    <a:pt x="6" y="34"/>
                  </a:lnTo>
                  <a:lnTo>
                    <a:pt x="0" y="28"/>
                  </a:lnTo>
                  <a:lnTo>
                    <a:pt x="0" y="23"/>
                  </a:lnTo>
                  <a:lnTo>
                    <a:pt x="0" y="17"/>
                  </a:lnTo>
                  <a:lnTo>
                    <a:pt x="0" y="23"/>
                  </a:lnTo>
                  <a:lnTo>
                    <a:pt x="6" y="23"/>
                  </a:lnTo>
                  <a:lnTo>
                    <a:pt x="12" y="17"/>
                  </a:lnTo>
                  <a:lnTo>
                    <a:pt x="17" y="17"/>
                  </a:lnTo>
                  <a:lnTo>
                    <a:pt x="17" y="11"/>
                  </a:lnTo>
                  <a:lnTo>
                    <a:pt x="17" y="6"/>
                  </a:lnTo>
                  <a:lnTo>
                    <a:pt x="23" y="11"/>
                  </a:lnTo>
                  <a:lnTo>
                    <a:pt x="29" y="11"/>
                  </a:lnTo>
                  <a:lnTo>
                    <a:pt x="34" y="11"/>
                  </a:lnTo>
                  <a:lnTo>
                    <a:pt x="40" y="11"/>
                  </a:lnTo>
                  <a:lnTo>
                    <a:pt x="40" y="6"/>
                  </a:lnTo>
                  <a:lnTo>
                    <a:pt x="46" y="6"/>
                  </a:lnTo>
                  <a:lnTo>
                    <a:pt x="46" y="0"/>
                  </a:lnTo>
                  <a:lnTo>
                    <a:pt x="51" y="0"/>
                  </a:lnTo>
                  <a:lnTo>
                    <a:pt x="57" y="0"/>
                  </a:lnTo>
                  <a:lnTo>
                    <a:pt x="57" y="6"/>
                  </a:lnTo>
                  <a:lnTo>
                    <a:pt x="63" y="6"/>
                  </a:lnTo>
                  <a:lnTo>
                    <a:pt x="68" y="11"/>
                  </a:lnTo>
                  <a:lnTo>
                    <a:pt x="68" y="17"/>
                  </a:lnTo>
                  <a:lnTo>
                    <a:pt x="74" y="17"/>
                  </a:lnTo>
                  <a:lnTo>
                    <a:pt x="80" y="17"/>
                  </a:lnTo>
                  <a:lnTo>
                    <a:pt x="85" y="17"/>
                  </a:lnTo>
                  <a:lnTo>
                    <a:pt x="91" y="17"/>
                  </a:lnTo>
                  <a:lnTo>
                    <a:pt x="97" y="11"/>
                  </a:lnTo>
                  <a:lnTo>
                    <a:pt x="97" y="17"/>
                  </a:lnTo>
                  <a:lnTo>
                    <a:pt x="102" y="17"/>
                  </a:lnTo>
                  <a:lnTo>
                    <a:pt x="108" y="17"/>
                  </a:lnTo>
                  <a:lnTo>
                    <a:pt x="114" y="17"/>
                  </a:lnTo>
                  <a:lnTo>
                    <a:pt x="119" y="23"/>
                  </a:lnTo>
                  <a:lnTo>
                    <a:pt x="125" y="28"/>
                  </a:lnTo>
                  <a:lnTo>
                    <a:pt x="131" y="28"/>
                  </a:lnTo>
                  <a:lnTo>
                    <a:pt x="136" y="28"/>
                  </a:lnTo>
                  <a:lnTo>
                    <a:pt x="142" y="28"/>
                  </a:lnTo>
                  <a:lnTo>
                    <a:pt x="148" y="28"/>
                  </a:lnTo>
                  <a:lnTo>
                    <a:pt x="148" y="34"/>
                  </a:lnTo>
                  <a:lnTo>
                    <a:pt x="148" y="40"/>
                  </a:lnTo>
                  <a:lnTo>
                    <a:pt x="148" y="45"/>
                  </a:lnTo>
                  <a:lnTo>
                    <a:pt x="153" y="45"/>
                  </a:lnTo>
                  <a:lnTo>
                    <a:pt x="159" y="45"/>
                  </a:lnTo>
                  <a:lnTo>
                    <a:pt x="165" y="45"/>
                  </a:lnTo>
                  <a:lnTo>
                    <a:pt x="170" y="45"/>
                  </a:lnTo>
                  <a:lnTo>
                    <a:pt x="176" y="45"/>
                  </a:lnTo>
                  <a:lnTo>
                    <a:pt x="182" y="40"/>
                  </a:lnTo>
                  <a:lnTo>
                    <a:pt x="187" y="40"/>
                  </a:lnTo>
                  <a:lnTo>
                    <a:pt x="187" y="34"/>
                  </a:lnTo>
                  <a:lnTo>
                    <a:pt x="187" y="28"/>
                  </a:lnTo>
                  <a:lnTo>
                    <a:pt x="193" y="28"/>
                  </a:lnTo>
                  <a:lnTo>
                    <a:pt x="193" y="34"/>
                  </a:lnTo>
                  <a:lnTo>
                    <a:pt x="199" y="34"/>
                  </a:lnTo>
                  <a:lnTo>
                    <a:pt x="204" y="34"/>
                  </a:lnTo>
                  <a:lnTo>
                    <a:pt x="210" y="34"/>
                  </a:lnTo>
                  <a:lnTo>
                    <a:pt x="210" y="4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0" name="Freeform 32">
              <a:extLst>
                <a:ext uri="{FF2B5EF4-FFF2-40B4-BE49-F238E27FC236}">
                  <a16:creationId xmlns:a16="http://schemas.microsoft.com/office/drawing/2014/main" id="{695BFF9D-5516-4BB0-9224-6C9260DF1E0D}"/>
                </a:ext>
              </a:extLst>
            </p:cNvPr>
            <p:cNvSpPr>
              <a:spLocks/>
            </p:cNvSpPr>
            <p:nvPr/>
          </p:nvSpPr>
          <p:spPr bwMode="gray">
            <a:xfrm rot="20555047">
              <a:off x="2423456" y="4034326"/>
              <a:ext cx="923068" cy="979267"/>
            </a:xfrm>
            <a:custGeom>
              <a:avLst/>
              <a:gdLst>
                <a:gd name="T0" fmla="*/ 238 w 657"/>
                <a:gd name="T1" fmla="*/ 56 h 697"/>
                <a:gd name="T2" fmla="*/ 266 w 657"/>
                <a:gd name="T3" fmla="*/ 102 h 697"/>
                <a:gd name="T4" fmla="*/ 283 w 657"/>
                <a:gd name="T5" fmla="*/ 119 h 697"/>
                <a:gd name="T6" fmla="*/ 294 w 657"/>
                <a:gd name="T7" fmla="*/ 147 h 697"/>
                <a:gd name="T8" fmla="*/ 311 w 657"/>
                <a:gd name="T9" fmla="*/ 170 h 697"/>
                <a:gd name="T10" fmla="*/ 334 w 657"/>
                <a:gd name="T11" fmla="*/ 198 h 697"/>
                <a:gd name="T12" fmla="*/ 345 w 657"/>
                <a:gd name="T13" fmla="*/ 221 h 697"/>
                <a:gd name="T14" fmla="*/ 362 w 657"/>
                <a:gd name="T15" fmla="*/ 249 h 697"/>
                <a:gd name="T16" fmla="*/ 374 w 657"/>
                <a:gd name="T17" fmla="*/ 266 h 697"/>
                <a:gd name="T18" fmla="*/ 396 w 657"/>
                <a:gd name="T19" fmla="*/ 294 h 697"/>
                <a:gd name="T20" fmla="*/ 408 w 657"/>
                <a:gd name="T21" fmla="*/ 317 h 697"/>
                <a:gd name="T22" fmla="*/ 425 w 657"/>
                <a:gd name="T23" fmla="*/ 345 h 697"/>
                <a:gd name="T24" fmla="*/ 442 w 657"/>
                <a:gd name="T25" fmla="*/ 374 h 697"/>
                <a:gd name="T26" fmla="*/ 470 w 657"/>
                <a:gd name="T27" fmla="*/ 408 h 697"/>
                <a:gd name="T28" fmla="*/ 487 w 657"/>
                <a:gd name="T29" fmla="*/ 442 h 697"/>
                <a:gd name="T30" fmla="*/ 510 w 657"/>
                <a:gd name="T31" fmla="*/ 476 h 697"/>
                <a:gd name="T32" fmla="*/ 527 w 657"/>
                <a:gd name="T33" fmla="*/ 499 h 697"/>
                <a:gd name="T34" fmla="*/ 550 w 657"/>
                <a:gd name="T35" fmla="*/ 533 h 697"/>
                <a:gd name="T36" fmla="*/ 572 w 657"/>
                <a:gd name="T37" fmla="*/ 561 h 697"/>
                <a:gd name="T38" fmla="*/ 584 w 657"/>
                <a:gd name="T39" fmla="*/ 584 h 697"/>
                <a:gd name="T40" fmla="*/ 601 w 657"/>
                <a:gd name="T41" fmla="*/ 612 h 697"/>
                <a:gd name="T42" fmla="*/ 618 w 657"/>
                <a:gd name="T43" fmla="*/ 629 h 697"/>
                <a:gd name="T44" fmla="*/ 629 w 657"/>
                <a:gd name="T45" fmla="*/ 652 h 697"/>
                <a:gd name="T46" fmla="*/ 652 w 657"/>
                <a:gd name="T47" fmla="*/ 686 h 697"/>
                <a:gd name="T48" fmla="*/ 499 w 657"/>
                <a:gd name="T49" fmla="*/ 669 h 697"/>
                <a:gd name="T50" fmla="*/ 164 w 657"/>
                <a:gd name="T51" fmla="*/ 589 h 697"/>
                <a:gd name="T52" fmla="*/ 73 w 657"/>
                <a:gd name="T53" fmla="*/ 572 h 697"/>
                <a:gd name="T54" fmla="*/ 73 w 657"/>
                <a:gd name="T55" fmla="*/ 550 h 697"/>
                <a:gd name="T56" fmla="*/ 85 w 657"/>
                <a:gd name="T57" fmla="*/ 533 h 697"/>
                <a:gd name="T58" fmla="*/ 85 w 657"/>
                <a:gd name="T59" fmla="*/ 516 h 697"/>
                <a:gd name="T60" fmla="*/ 79 w 657"/>
                <a:gd name="T61" fmla="*/ 504 h 697"/>
                <a:gd name="T62" fmla="*/ 85 w 657"/>
                <a:gd name="T63" fmla="*/ 482 h 697"/>
                <a:gd name="T64" fmla="*/ 79 w 657"/>
                <a:gd name="T65" fmla="*/ 470 h 697"/>
                <a:gd name="T66" fmla="*/ 85 w 657"/>
                <a:gd name="T67" fmla="*/ 448 h 697"/>
                <a:gd name="T68" fmla="*/ 79 w 657"/>
                <a:gd name="T69" fmla="*/ 425 h 697"/>
                <a:gd name="T70" fmla="*/ 85 w 657"/>
                <a:gd name="T71" fmla="*/ 402 h 697"/>
                <a:gd name="T72" fmla="*/ 85 w 657"/>
                <a:gd name="T73" fmla="*/ 385 h 697"/>
                <a:gd name="T74" fmla="*/ 85 w 657"/>
                <a:gd name="T75" fmla="*/ 368 h 697"/>
                <a:gd name="T76" fmla="*/ 68 w 657"/>
                <a:gd name="T77" fmla="*/ 357 h 697"/>
                <a:gd name="T78" fmla="*/ 68 w 657"/>
                <a:gd name="T79" fmla="*/ 340 h 697"/>
                <a:gd name="T80" fmla="*/ 62 w 657"/>
                <a:gd name="T81" fmla="*/ 317 h 697"/>
                <a:gd name="T82" fmla="*/ 68 w 657"/>
                <a:gd name="T83" fmla="*/ 306 h 697"/>
                <a:gd name="T84" fmla="*/ 56 w 657"/>
                <a:gd name="T85" fmla="*/ 289 h 697"/>
                <a:gd name="T86" fmla="*/ 56 w 657"/>
                <a:gd name="T87" fmla="*/ 266 h 697"/>
                <a:gd name="T88" fmla="*/ 56 w 657"/>
                <a:gd name="T89" fmla="*/ 249 h 697"/>
                <a:gd name="T90" fmla="*/ 56 w 657"/>
                <a:gd name="T91" fmla="*/ 221 h 697"/>
                <a:gd name="T92" fmla="*/ 62 w 657"/>
                <a:gd name="T93" fmla="*/ 209 h 697"/>
                <a:gd name="T94" fmla="*/ 68 w 657"/>
                <a:gd name="T95" fmla="*/ 187 h 697"/>
                <a:gd name="T96" fmla="*/ 62 w 657"/>
                <a:gd name="T97" fmla="*/ 158 h 697"/>
                <a:gd name="T98" fmla="*/ 51 w 657"/>
                <a:gd name="T99" fmla="*/ 141 h 697"/>
                <a:gd name="T100" fmla="*/ 39 w 657"/>
                <a:gd name="T101" fmla="*/ 124 h 697"/>
                <a:gd name="T102" fmla="*/ 28 w 657"/>
                <a:gd name="T103" fmla="*/ 113 h 697"/>
                <a:gd name="T104" fmla="*/ 17 w 657"/>
                <a:gd name="T105" fmla="*/ 102 h 697"/>
                <a:gd name="T106" fmla="*/ 17 w 657"/>
                <a:gd name="T107" fmla="*/ 79 h 697"/>
                <a:gd name="T108" fmla="*/ 17 w 657"/>
                <a:gd name="T109" fmla="*/ 51 h 697"/>
                <a:gd name="T110" fmla="*/ 0 w 657"/>
                <a:gd name="T111" fmla="*/ 39 h 697"/>
                <a:gd name="T112" fmla="*/ 5 w 657"/>
                <a:gd name="T113" fmla="*/ 17 h 697"/>
                <a:gd name="T114" fmla="*/ 11 w 657"/>
                <a:gd name="T115" fmla="*/ 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7" h="697">
                  <a:moveTo>
                    <a:pt x="11" y="0"/>
                  </a:moveTo>
                  <a:lnTo>
                    <a:pt x="113" y="28"/>
                  </a:lnTo>
                  <a:lnTo>
                    <a:pt x="198" y="45"/>
                  </a:lnTo>
                  <a:lnTo>
                    <a:pt x="221" y="51"/>
                  </a:lnTo>
                  <a:lnTo>
                    <a:pt x="238" y="56"/>
                  </a:lnTo>
                  <a:lnTo>
                    <a:pt x="243" y="56"/>
                  </a:lnTo>
                  <a:lnTo>
                    <a:pt x="243" y="68"/>
                  </a:lnTo>
                  <a:lnTo>
                    <a:pt x="255" y="79"/>
                  </a:lnTo>
                  <a:lnTo>
                    <a:pt x="260" y="90"/>
                  </a:lnTo>
                  <a:lnTo>
                    <a:pt x="266" y="102"/>
                  </a:lnTo>
                  <a:lnTo>
                    <a:pt x="272" y="102"/>
                  </a:lnTo>
                  <a:lnTo>
                    <a:pt x="272" y="107"/>
                  </a:lnTo>
                  <a:lnTo>
                    <a:pt x="277" y="113"/>
                  </a:lnTo>
                  <a:lnTo>
                    <a:pt x="277" y="119"/>
                  </a:lnTo>
                  <a:lnTo>
                    <a:pt x="283" y="119"/>
                  </a:lnTo>
                  <a:lnTo>
                    <a:pt x="283" y="124"/>
                  </a:lnTo>
                  <a:lnTo>
                    <a:pt x="289" y="130"/>
                  </a:lnTo>
                  <a:lnTo>
                    <a:pt x="294" y="136"/>
                  </a:lnTo>
                  <a:lnTo>
                    <a:pt x="294" y="141"/>
                  </a:lnTo>
                  <a:lnTo>
                    <a:pt x="294" y="147"/>
                  </a:lnTo>
                  <a:lnTo>
                    <a:pt x="300" y="147"/>
                  </a:lnTo>
                  <a:lnTo>
                    <a:pt x="300" y="153"/>
                  </a:lnTo>
                  <a:lnTo>
                    <a:pt x="306" y="158"/>
                  </a:lnTo>
                  <a:lnTo>
                    <a:pt x="311" y="164"/>
                  </a:lnTo>
                  <a:lnTo>
                    <a:pt x="311" y="170"/>
                  </a:lnTo>
                  <a:lnTo>
                    <a:pt x="317" y="175"/>
                  </a:lnTo>
                  <a:lnTo>
                    <a:pt x="323" y="181"/>
                  </a:lnTo>
                  <a:lnTo>
                    <a:pt x="323" y="187"/>
                  </a:lnTo>
                  <a:lnTo>
                    <a:pt x="328" y="192"/>
                  </a:lnTo>
                  <a:lnTo>
                    <a:pt x="334" y="198"/>
                  </a:lnTo>
                  <a:lnTo>
                    <a:pt x="334" y="204"/>
                  </a:lnTo>
                  <a:lnTo>
                    <a:pt x="340" y="209"/>
                  </a:lnTo>
                  <a:lnTo>
                    <a:pt x="340" y="215"/>
                  </a:lnTo>
                  <a:lnTo>
                    <a:pt x="345" y="215"/>
                  </a:lnTo>
                  <a:lnTo>
                    <a:pt x="345" y="221"/>
                  </a:lnTo>
                  <a:lnTo>
                    <a:pt x="351" y="226"/>
                  </a:lnTo>
                  <a:lnTo>
                    <a:pt x="351" y="232"/>
                  </a:lnTo>
                  <a:lnTo>
                    <a:pt x="357" y="238"/>
                  </a:lnTo>
                  <a:lnTo>
                    <a:pt x="362" y="243"/>
                  </a:lnTo>
                  <a:lnTo>
                    <a:pt x="362" y="249"/>
                  </a:lnTo>
                  <a:lnTo>
                    <a:pt x="368" y="249"/>
                  </a:lnTo>
                  <a:lnTo>
                    <a:pt x="368" y="255"/>
                  </a:lnTo>
                  <a:lnTo>
                    <a:pt x="368" y="260"/>
                  </a:lnTo>
                  <a:lnTo>
                    <a:pt x="374" y="260"/>
                  </a:lnTo>
                  <a:lnTo>
                    <a:pt x="374" y="266"/>
                  </a:lnTo>
                  <a:lnTo>
                    <a:pt x="379" y="272"/>
                  </a:lnTo>
                  <a:lnTo>
                    <a:pt x="385" y="277"/>
                  </a:lnTo>
                  <a:lnTo>
                    <a:pt x="385" y="283"/>
                  </a:lnTo>
                  <a:lnTo>
                    <a:pt x="391" y="289"/>
                  </a:lnTo>
                  <a:lnTo>
                    <a:pt x="396" y="294"/>
                  </a:lnTo>
                  <a:lnTo>
                    <a:pt x="396" y="300"/>
                  </a:lnTo>
                  <a:lnTo>
                    <a:pt x="402" y="306"/>
                  </a:lnTo>
                  <a:lnTo>
                    <a:pt x="402" y="311"/>
                  </a:lnTo>
                  <a:lnTo>
                    <a:pt x="408" y="311"/>
                  </a:lnTo>
                  <a:lnTo>
                    <a:pt x="408" y="317"/>
                  </a:lnTo>
                  <a:lnTo>
                    <a:pt x="414" y="317"/>
                  </a:lnTo>
                  <a:lnTo>
                    <a:pt x="419" y="328"/>
                  </a:lnTo>
                  <a:lnTo>
                    <a:pt x="419" y="334"/>
                  </a:lnTo>
                  <a:lnTo>
                    <a:pt x="425" y="340"/>
                  </a:lnTo>
                  <a:lnTo>
                    <a:pt x="425" y="345"/>
                  </a:lnTo>
                  <a:lnTo>
                    <a:pt x="431" y="351"/>
                  </a:lnTo>
                  <a:lnTo>
                    <a:pt x="436" y="357"/>
                  </a:lnTo>
                  <a:lnTo>
                    <a:pt x="436" y="362"/>
                  </a:lnTo>
                  <a:lnTo>
                    <a:pt x="442" y="368"/>
                  </a:lnTo>
                  <a:lnTo>
                    <a:pt x="442" y="374"/>
                  </a:lnTo>
                  <a:lnTo>
                    <a:pt x="448" y="379"/>
                  </a:lnTo>
                  <a:lnTo>
                    <a:pt x="453" y="385"/>
                  </a:lnTo>
                  <a:lnTo>
                    <a:pt x="459" y="391"/>
                  </a:lnTo>
                  <a:lnTo>
                    <a:pt x="465" y="396"/>
                  </a:lnTo>
                  <a:lnTo>
                    <a:pt x="470" y="408"/>
                  </a:lnTo>
                  <a:lnTo>
                    <a:pt x="476" y="419"/>
                  </a:lnTo>
                  <a:lnTo>
                    <a:pt x="482" y="425"/>
                  </a:lnTo>
                  <a:lnTo>
                    <a:pt x="487" y="430"/>
                  </a:lnTo>
                  <a:lnTo>
                    <a:pt x="487" y="436"/>
                  </a:lnTo>
                  <a:lnTo>
                    <a:pt x="487" y="442"/>
                  </a:lnTo>
                  <a:lnTo>
                    <a:pt x="493" y="448"/>
                  </a:lnTo>
                  <a:lnTo>
                    <a:pt x="499" y="453"/>
                  </a:lnTo>
                  <a:lnTo>
                    <a:pt x="504" y="465"/>
                  </a:lnTo>
                  <a:lnTo>
                    <a:pt x="510" y="470"/>
                  </a:lnTo>
                  <a:lnTo>
                    <a:pt x="510" y="476"/>
                  </a:lnTo>
                  <a:lnTo>
                    <a:pt x="516" y="482"/>
                  </a:lnTo>
                  <a:lnTo>
                    <a:pt x="521" y="487"/>
                  </a:lnTo>
                  <a:lnTo>
                    <a:pt x="521" y="493"/>
                  </a:lnTo>
                  <a:lnTo>
                    <a:pt x="527" y="493"/>
                  </a:lnTo>
                  <a:lnTo>
                    <a:pt x="527" y="499"/>
                  </a:lnTo>
                  <a:lnTo>
                    <a:pt x="538" y="516"/>
                  </a:lnTo>
                  <a:lnTo>
                    <a:pt x="544" y="521"/>
                  </a:lnTo>
                  <a:lnTo>
                    <a:pt x="544" y="527"/>
                  </a:lnTo>
                  <a:lnTo>
                    <a:pt x="550" y="527"/>
                  </a:lnTo>
                  <a:lnTo>
                    <a:pt x="550" y="533"/>
                  </a:lnTo>
                  <a:lnTo>
                    <a:pt x="555" y="538"/>
                  </a:lnTo>
                  <a:lnTo>
                    <a:pt x="555" y="544"/>
                  </a:lnTo>
                  <a:lnTo>
                    <a:pt x="567" y="555"/>
                  </a:lnTo>
                  <a:lnTo>
                    <a:pt x="567" y="561"/>
                  </a:lnTo>
                  <a:lnTo>
                    <a:pt x="572" y="561"/>
                  </a:lnTo>
                  <a:lnTo>
                    <a:pt x="572" y="567"/>
                  </a:lnTo>
                  <a:lnTo>
                    <a:pt x="572" y="572"/>
                  </a:lnTo>
                  <a:lnTo>
                    <a:pt x="578" y="572"/>
                  </a:lnTo>
                  <a:lnTo>
                    <a:pt x="578" y="578"/>
                  </a:lnTo>
                  <a:lnTo>
                    <a:pt x="584" y="584"/>
                  </a:lnTo>
                  <a:lnTo>
                    <a:pt x="589" y="595"/>
                  </a:lnTo>
                  <a:lnTo>
                    <a:pt x="595" y="595"/>
                  </a:lnTo>
                  <a:lnTo>
                    <a:pt x="595" y="601"/>
                  </a:lnTo>
                  <a:lnTo>
                    <a:pt x="595" y="606"/>
                  </a:lnTo>
                  <a:lnTo>
                    <a:pt x="601" y="612"/>
                  </a:lnTo>
                  <a:lnTo>
                    <a:pt x="606" y="618"/>
                  </a:lnTo>
                  <a:lnTo>
                    <a:pt x="606" y="623"/>
                  </a:lnTo>
                  <a:lnTo>
                    <a:pt x="612" y="623"/>
                  </a:lnTo>
                  <a:lnTo>
                    <a:pt x="612" y="629"/>
                  </a:lnTo>
                  <a:lnTo>
                    <a:pt x="618" y="629"/>
                  </a:lnTo>
                  <a:lnTo>
                    <a:pt x="618" y="635"/>
                  </a:lnTo>
                  <a:lnTo>
                    <a:pt x="618" y="640"/>
                  </a:lnTo>
                  <a:lnTo>
                    <a:pt x="623" y="640"/>
                  </a:lnTo>
                  <a:lnTo>
                    <a:pt x="623" y="646"/>
                  </a:lnTo>
                  <a:lnTo>
                    <a:pt x="629" y="652"/>
                  </a:lnTo>
                  <a:lnTo>
                    <a:pt x="629" y="657"/>
                  </a:lnTo>
                  <a:lnTo>
                    <a:pt x="640" y="669"/>
                  </a:lnTo>
                  <a:lnTo>
                    <a:pt x="640" y="674"/>
                  </a:lnTo>
                  <a:lnTo>
                    <a:pt x="646" y="680"/>
                  </a:lnTo>
                  <a:lnTo>
                    <a:pt x="652" y="686"/>
                  </a:lnTo>
                  <a:lnTo>
                    <a:pt x="652" y="691"/>
                  </a:lnTo>
                  <a:lnTo>
                    <a:pt x="657" y="691"/>
                  </a:lnTo>
                  <a:lnTo>
                    <a:pt x="657" y="697"/>
                  </a:lnTo>
                  <a:lnTo>
                    <a:pt x="635" y="697"/>
                  </a:lnTo>
                  <a:lnTo>
                    <a:pt x="499" y="669"/>
                  </a:lnTo>
                  <a:lnTo>
                    <a:pt x="334" y="635"/>
                  </a:lnTo>
                  <a:lnTo>
                    <a:pt x="283" y="618"/>
                  </a:lnTo>
                  <a:lnTo>
                    <a:pt x="226" y="606"/>
                  </a:lnTo>
                  <a:lnTo>
                    <a:pt x="187" y="595"/>
                  </a:lnTo>
                  <a:lnTo>
                    <a:pt x="164" y="589"/>
                  </a:lnTo>
                  <a:lnTo>
                    <a:pt x="113" y="578"/>
                  </a:lnTo>
                  <a:lnTo>
                    <a:pt x="96" y="572"/>
                  </a:lnTo>
                  <a:lnTo>
                    <a:pt x="90" y="572"/>
                  </a:lnTo>
                  <a:lnTo>
                    <a:pt x="90" y="578"/>
                  </a:lnTo>
                  <a:lnTo>
                    <a:pt x="73" y="572"/>
                  </a:lnTo>
                  <a:lnTo>
                    <a:pt x="73" y="567"/>
                  </a:lnTo>
                  <a:lnTo>
                    <a:pt x="73" y="561"/>
                  </a:lnTo>
                  <a:lnTo>
                    <a:pt x="73" y="555"/>
                  </a:lnTo>
                  <a:lnTo>
                    <a:pt x="79" y="550"/>
                  </a:lnTo>
                  <a:lnTo>
                    <a:pt x="73" y="550"/>
                  </a:lnTo>
                  <a:lnTo>
                    <a:pt x="79" y="550"/>
                  </a:lnTo>
                  <a:lnTo>
                    <a:pt x="85" y="550"/>
                  </a:lnTo>
                  <a:lnTo>
                    <a:pt x="85" y="544"/>
                  </a:lnTo>
                  <a:lnTo>
                    <a:pt x="85" y="538"/>
                  </a:lnTo>
                  <a:lnTo>
                    <a:pt x="85" y="533"/>
                  </a:lnTo>
                  <a:lnTo>
                    <a:pt x="85" y="527"/>
                  </a:lnTo>
                  <a:lnTo>
                    <a:pt x="85" y="521"/>
                  </a:lnTo>
                  <a:lnTo>
                    <a:pt x="79" y="521"/>
                  </a:lnTo>
                  <a:lnTo>
                    <a:pt x="79" y="516"/>
                  </a:lnTo>
                  <a:lnTo>
                    <a:pt x="85" y="516"/>
                  </a:lnTo>
                  <a:lnTo>
                    <a:pt x="85" y="510"/>
                  </a:lnTo>
                  <a:lnTo>
                    <a:pt x="85" y="516"/>
                  </a:lnTo>
                  <a:lnTo>
                    <a:pt x="85" y="510"/>
                  </a:lnTo>
                  <a:lnTo>
                    <a:pt x="85" y="504"/>
                  </a:lnTo>
                  <a:lnTo>
                    <a:pt x="79" y="504"/>
                  </a:lnTo>
                  <a:lnTo>
                    <a:pt x="79" y="499"/>
                  </a:lnTo>
                  <a:lnTo>
                    <a:pt x="79" y="493"/>
                  </a:lnTo>
                  <a:lnTo>
                    <a:pt x="79" y="487"/>
                  </a:lnTo>
                  <a:lnTo>
                    <a:pt x="79" y="482"/>
                  </a:lnTo>
                  <a:lnTo>
                    <a:pt x="85" y="482"/>
                  </a:lnTo>
                  <a:lnTo>
                    <a:pt x="85" y="476"/>
                  </a:lnTo>
                  <a:lnTo>
                    <a:pt x="79" y="476"/>
                  </a:lnTo>
                  <a:lnTo>
                    <a:pt x="79" y="470"/>
                  </a:lnTo>
                  <a:lnTo>
                    <a:pt x="79" y="465"/>
                  </a:lnTo>
                  <a:lnTo>
                    <a:pt x="79" y="470"/>
                  </a:lnTo>
                  <a:lnTo>
                    <a:pt x="79" y="465"/>
                  </a:lnTo>
                  <a:lnTo>
                    <a:pt x="79" y="459"/>
                  </a:lnTo>
                  <a:lnTo>
                    <a:pt x="85" y="459"/>
                  </a:lnTo>
                  <a:lnTo>
                    <a:pt x="85" y="453"/>
                  </a:lnTo>
                  <a:lnTo>
                    <a:pt x="85" y="448"/>
                  </a:lnTo>
                  <a:lnTo>
                    <a:pt x="85" y="442"/>
                  </a:lnTo>
                  <a:lnTo>
                    <a:pt x="85" y="436"/>
                  </a:lnTo>
                  <a:lnTo>
                    <a:pt x="79" y="436"/>
                  </a:lnTo>
                  <a:lnTo>
                    <a:pt x="79" y="430"/>
                  </a:lnTo>
                  <a:lnTo>
                    <a:pt x="79" y="425"/>
                  </a:lnTo>
                  <a:lnTo>
                    <a:pt x="79" y="419"/>
                  </a:lnTo>
                  <a:lnTo>
                    <a:pt x="79" y="413"/>
                  </a:lnTo>
                  <a:lnTo>
                    <a:pt x="79" y="408"/>
                  </a:lnTo>
                  <a:lnTo>
                    <a:pt x="79" y="402"/>
                  </a:lnTo>
                  <a:lnTo>
                    <a:pt x="85" y="402"/>
                  </a:lnTo>
                  <a:lnTo>
                    <a:pt x="85" y="396"/>
                  </a:lnTo>
                  <a:lnTo>
                    <a:pt x="90" y="396"/>
                  </a:lnTo>
                  <a:lnTo>
                    <a:pt x="90" y="391"/>
                  </a:lnTo>
                  <a:lnTo>
                    <a:pt x="85" y="391"/>
                  </a:lnTo>
                  <a:lnTo>
                    <a:pt x="85" y="385"/>
                  </a:lnTo>
                  <a:lnTo>
                    <a:pt x="85" y="379"/>
                  </a:lnTo>
                  <a:lnTo>
                    <a:pt x="79" y="379"/>
                  </a:lnTo>
                  <a:lnTo>
                    <a:pt x="79" y="374"/>
                  </a:lnTo>
                  <a:lnTo>
                    <a:pt x="85" y="374"/>
                  </a:lnTo>
                  <a:lnTo>
                    <a:pt x="85" y="368"/>
                  </a:lnTo>
                  <a:lnTo>
                    <a:pt x="85" y="362"/>
                  </a:lnTo>
                  <a:lnTo>
                    <a:pt x="79" y="362"/>
                  </a:lnTo>
                  <a:lnTo>
                    <a:pt x="73" y="362"/>
                  </a:lnTo>
                  <a:lnTo>
                    <a:pt x="73" y="357"/>
                  </a:lnTo>
                  <a:lnTo>
                    <a:pt x="68" y="357"/>
                  </a:lnTo>
                  <a:lnTo>
                    <a:pt x="68" y="351"/>
                  </a:lnTo>
                  <a:lnTo>
                    <a:pt x="68" y="345"/>
                  </a:lnTo>
                  <a:lnTo>
                    <a:pt x="68" y="340"/>
                  </a:lnTo>
                  <a:lnTo>
                    <a:pt x="62" y="340"/>
                  </a:lnTo>
                  <a:lnTo>
                    <a:pt x="68" y="340"/>
                  </a:lnTo>
                  <a:lnTo>
                    <a:pt x="68" y="334"/>
                  </a:lnTo>
                  <a:lnTo>
                    <a:pt x="68" y="328"/>
                  </a:lnTo>
                  <a:lnTo>
                    <a:pt x="68" y="323"/>
                  </a:lnTo>
                  <a:lnTo>
                    <a:pt x="68" y="317"/>
                  </a:lnTo>
                  <a:lnTo>
                    <a:pt x="62" y="317"/>
                  </a:lnTo>
                  <a:lnTo>
                    <a:pt x="62" y="311"/>
                  </a:lnTo>
                  <a:lnTo>
                    <a:pt x="56" y="311"/>
                  </a:lnTo>
                  <a:lnTo>
                    <a:pt x="62" y="311"/>
                  </a:lnTo>
                  <a:lnTo>
                    <a:pt x="62" y="306"/>
                  </a:lnTo>
                  <a:lnTo>
                    <a:pt x="68" y="306"/>
                  </a:lnTo>
                  <a:lnTo>
                    <a:pt x="68" y="300"/>
                  </a:lnTo>
                  <a:lnTo>
                    <a:pt x="62" y="300"/>
                  </a:lnTo>
                  <a:lnTo>
                    <a:pt x="62" y="294"/>
                  </a:lnTo>
                  <a:lnTo>
                    <a:pt x="62" y="289"/>
                  </a:lnTo>
                  <a:lnTo>
                    <a:pt x="56" y="289"/>
                  </a:lnTo>
                  <a:lnTo>
                    <a:pt x="56" y="283"/>
                  </a:lnTo>
                  <a:lnTo>
                    <a:pt x="56" y="277"/>
                  </a:lnTo>
                  <a:lnTo>
                    <a:pt x="56" y="272"/>
                  </a:lnTo>
                  <a:lnTo>
                    <a:pt x="51" y="266"/>
                  </a:lnTo>
                  <a:lnTo>
                    <a:pt x="56" y="266"/>
                  </a:lnTo>
                  <a:lnTo>
                    <a:pt x="62" y="266"/>
                  </a:lnTo>
                  <a:lnTo>
                    <a:pt x="62" y="260"/>
                  </a:lnTo>
                  <a:lnTo>
                    <a:pt x="62" y="255"/>
                  </a:lnTo>
                  <a:lnTo>
                    <a:pt x="56" y="255"/>
                  </a:lnTo>
                  <a:lnTo>
                    <a:pt x="56" y="249"/>
                  </a:lnTo>
                  <a:lnTo>
                    <a:pt x="56" y="243"/>
                  </a:lnTo>
                  <a:lnTo>
                    <a:pt x="56" y="238"/>
                  </a:lnTo>
                  <a:lnTo>
                    <a:pt x="56" y="232"/>
                  </a:lnTo>
                  <a:lnTo>
                    <a:pt x="56" y="226"/>
                  </a:lnTo>
                  <a:lnTo>
                    <a:pt x="56" y="221"/>
                  </a:lnTo>
                  <a:lnTo>
                    <a:pt x="62" y="221"/>
                  </a:lnTo>
                  <a:lnTo>
                    <a:pt x="62" y="215"/>
                  </a:lnTo>
                  <a:lnTo>
                    <a:pt x="68" y="215"/>
                  </a:lnTo>
                  <a:lnTo>
                    <a:pt x="62" y="215"/>
                  </a:lnTo>
                  <a:lnTo>
                    <a:pt x="62" y="209"/>
                  </a:lnTo>
                  <a:lnTo>
                    <a:pt x="68" y="209"/>
                  </a:lnTo>
                  <a:lnTo>
                    <a:pt x="68" y="204"/>
                  </a:lnTo>
                  <a:lnTo>
                    <a:pt x="68" y="198"/>
                  </a:lnTo>
                  <a:lnTo>
                    <a:pt x="68" y="192"/>
                  </a:lnTo>
                  <a:lnTo>
                    <a:pt x="68" y="187"/>
                  </a:lnTo>
                  <a:lnTo>
                    <a:pt x="62" y="181"/>
                  </a:lnTo>
                  <a:lnTo>
                    <a:pt x="62" y="175"/>
                  </a:lnTo>
                  <a:lnTo>
                    <a:pt x="62" y="170"/>
                  </a:lnTo>
                  <a:lnTo>
                    <a:pt x="62" y="164"/>
                  </a:lnTo>
                  <a:lnTo>
                    <a:pt x="62" y="158"/>
                  </a:lnTo>
                  <a:lnTo>
                    <a:pt x="62" y="153"/>
                  </a:lnTo>
                  <a:lnTo>
                    <a:pt x="62" y="147"/>
                  </a:lnTo>
                  <a:lnTo>
                    <a:pt x="62" y="141"/>
                  </a:lnTo>
                  <a:lnTo>
                    <a:pt x="56" y="141"/>
                  </a:lnTo>
                  <a:lnTo>
                    <a:pt x="51" y="141"/>
                  </a:lnTo>
                  <a:lnTo>
                    <a:pt x="51" y="136"/>
                  </a:lnTo>
                  <a:lnTo>
                    <a:pt x="51" y="130"/>
                  </a:lnTo>
                  <a:lnTo>
                    <a:pt x="45" y="130"/>
                  </a:lnTo>
                  <a:lnTo>
                    <a:pt x="45" y="124"/>
                  </a:lnTo>
                  <a:lnTo>
                    <a:pt x="39" y="124"/>
                  </a:lnTo>
                  <a:lnTo>
                    <a:pt x="34" y="124"/>
                  </a:lnTo>
                  <a:lnTo>
                    <a:pt x="34" y="119"/>
                  </a:lnTo>
                  <a:lnTo>
                    <a:pt x="28" y="113"/>
                  </a:lnTo>
                  <a:lnTo>
                    <a:pt x="34" y="113"/>
                  </a:lnTo>
                  <a:lnTo>
                    <a:pt x="28" y="113"/>
                  </a:lnTo>
                  <a:lnTo>
                    <a:pt x="22" y="113"/>
                  </a:lnTo>
                  <a:lnTo>
                    <a:pt x="17" y="113"/>
                  </a:lnTo>
                  <a:lnTo>
                    <a:pt x="17" y="107"/>
                  </a:lnTo>
                  <a:lnTo>
                    <a:pt x="11" y="102"/>
                  </a:lnTo>
                  <a:lnTo>
                    <a:pt x="17" y="102"/>
                  </a:lnTo>
                  <a:lnTo>
                    <a:pt x="11" y="102"/>
                  </a:lnTo>
                  <a:lnTo>
                    <a:pt x="17" y="96"/>
                  </a:lnTo>
                  <a:lnTo>
                    <a:pt x="17" y="90"/>
                  </a:lnTo>
                  <a:lnTo>
                    <a:pt x="17" y="85"/>
                  </a:lnTo>
                  <a:lnTo>
                    <a:pt x="17" y="79"/>
                  </a:lnTo>
                  <a:lnTo>
                    <a:pt x="17" y="73"/>
                  </a:lnTo>
                  <a:lnTo>
                    <a:pt x="22" y="68"/>
                  </a:lnTo>
                  <a:lnTo>
                    <a:pt x="22" y="62"/>
                  </a:lnTo>
                  <a:lnTo>
                    <a:pt x="17" y="56"/>
                  </a:lnTo>
                  <a:lnTo>
                    <a:pt x="17" y="51"/>
                  </a:lnTo>
                  <a:lnTo>
                    <a:pt x="17" y="45"/>
                  </a:lnTo>
                  <a:lnTo>
                    <a:pt x="11" y="45"/>
                  </a:lnTo>
                  <a:lnTo>
                    <a:pt x="11" y="51"/>
                  </a:lnTo>
                  <a:lnTo>
                    <a:pt x="5" y="45"/>
                  </a:lnTo>
                  <a:lnTo>
                    <a:pt x="0" y="39"/>
                  </a:lnTo>
                  <a:lnTo>
                    <a:pt x="0" y="34"/>
                  </a:lnTo>
                  <a:lnTo>
                    <a:pt x="5" y="34"/>
                  </a:lnTo>
                  <a:lnTo>
                    <a:pt x="5" y="28"/>
                  </a:lnTo>
                  <a:lnTo>
                    <a:pt x="5" y="22"/>
                  </a:lnTo>
                  <a:lnTo>
                    <a:pt x="5" y="17"/>
                  </a:lnTo>
                  <a:lnTo>
                    <a:pt x="5" y="11"/>
                  </a:lnTo>
                  <a:lnTo>
                    <a:pt x="11" y="11"/>
                  </a:lnTo>
                  <a:lnTo>
                    <a:pt x="17" y="11"/>
                  </a:lnTo>
                  <a:lnTo>
                    <a:pt x="17" y="5"/>
                  </a:lnTo>
                  <a:lnTo>
                    <a:pt x="11" y="5"/>
                  </a:lnTo>
                  <a:lnTo>
                    <a:pt x="17" y="5"/>
                  </a:lnTo>
                  <a:lnTo>
                    <a:pt x="11" y="5"/>
                  </a:lnTo>
                  <a:lnTo>
                    <a:pt x="11" y="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1" name="Freeform 33">
              <a:extLst>
                <a:ext uri="{FF2B5EF4-FFF2-40B4-BE49-F238E27FC236}">
                  <a16:creationId xmlns:a16="http://schemas.microsoft.com/office/drawing/2014/main" id="{15879CF7-CDCA-490F-A6A5-C6D670809D2F}"/>
                </a:ext>
              </a:extLst>
            </p:cNvPr>
            <p:cNvSpPr>
              <a:spLocks/>
            </p:cNvSpPr>
            <p:nvPr/>
          </p:nvSpPr>
          <p:spPr bwMode="gray">
            <a:xfrm rot="20555047">
              <a:off x="1910961" y="4831479"/>
              <a:ext cx="907613" cy="644883"/>
            </a:xfrm>
            <a:custGeom>
              <a:avLst/>
              <a:gdLst>
                <a:gd name="T0" fmla="*/ 538 w 646"/>
                <a:gd name="T1" fmla="*/ 454 h 459"/>
                <a:gd name="T2" fmla="*/ 402 w 646"/>
                <a:gd name="T3" fmla="*/ 420 h 459"/>
                <a:gd name="T4" fmla="*/ 374 w 646"/>
                <a:gd name="T5" fmla="*/ 414 h 459"/>
                <a:gd name="T6" fmla="*/ 261 w 646"/>
                <a:gd name="T7" fmla="*/ 386 h 459"/>
                <a:gd name="T8" fmla="*/ 238 w 646"/>
                <a:gd name="T9" fmla="*/ 391 h 459"/>
                <a:gd name="T10" fmla="*/ 170 w 646"/>
                <a:gd name="T11" fmla="*/ 363 h 459"/>
                <a:gd name="T12" fmla="*/ 164 w 646"/>
                <a:gd name="T13" fmla="*/ 352 h 459"/>
                <a:gd name="T14" fmla="*/ 142 w 646"/>
                <a:gd name="T15" fmla="*/ 335 h 459"/>
                <a:gd name="T16" fmla="*/ 130 w 646"/>
                <a:gd name="T17" fmla="*/ 323 h 459"/>
                <a:gd name="T18" fmla="*/ 125 w 646"/>
                <a:gd name="T19" fmla="*/ 312 h 459"/>
                <a:gd name="T20" fmla="*/ 130 w 646"/>
                <a:gd name="T21" fmla="*/ 267 h 459"/>
                <a:gd name="T22" fmla="*/ 113 w 646"/>
                <a:gd name="T23" fmla="*/ 261 h 459"/>
                <a:gd name="T24" fmla="*/ 119 w 646"/>
                <a:gd name="T25" fmla="*/ 227 h 459"/>
                <a:gd name="T26" fmla="*/ 102 w 646"/>
                <a:gd name="T27" fmla="*/ 199 h 459"/>
                <a:gd name="T28" fmla="*/ 74 w 646"/>
                <a:gd name="T29" fmla="*/ 159 h 459"/>
                <a:gd name="T30" fmla="*/ 62 w 646"/>
                <a:gd name="T31" fmla="*/ 131 h 459"/>
                <a:gd name="T32" fmla="*/ 34 w 646"/>
                <a:gd name="T33" fmla="*/ 119 h 459"/>
                <a:gd name="T34" fmla="*/ 34 w 646"/>
                <a:gd name="T35" fmla="*/ 108 h 459"/>
                <a:gd name="T36" fmla="*/ 28 w 646"/>
                <a:gd name="T37" fmla="*/ 97 h 459"/>
                <a:gd name="T38" fmla="*/ 17 w 646"/>
                <a:gd name="T39" fmla="*/ 85 h 459"/>
                <a:gd name="T40" fmla="*/ 0 w 646"/>
                <a:gd name="T41" fmla="*/ 51 h 459"/>
                <a:gd name="T42" fmla="*/ 96 w 646"/>
                <a:gd name="T43" fmla="*/ 17 h 459"/>
                <a:gd name="T44" fmla="*/ 176 w 646"/>
                <a:gd name="T45" fmla="*/ 40 h 459"/>
                <a:gd name="T46" fmla="*/ 244 w 646"/>
                <a:gd name="T47" fmla="*/ 57 h 459"/>
                <a:gd name="T48" fmla="*/ 255 w 646"/>
                <a:gd name="T49" fmla="*/ 63 h 459"/>
                <a:gd name="T50" fmla="*/ 357 w 646"/>
                <a:gd name="T51" fmla="*/ 85 h 459"/>
                <a:gd name="T52" fmla="*/ 431 w 646"/>
                <a:gd name="T53" fmla="*/ 108 h 459"/>
                <a:gd name="T54" fmla="*/ 465 w 646"/>
                <a:gd name="T55" fmla="*/ 114 h 459"/>
                <a:gd name="T56" fmla="*/ 538 w 646"/>
                <a:gd name="T57" fmla="*/ 131 h 459"/>
                <a:gd name="T58" fmla="*/ 572 w 646"/>
                <a:gd name="T59" fmla="*/ 142 h 459"/>
                <a:gd name="T60" fmla="*/ 578 w 646"/>
                <a:gd name="T61" fmla="*/ 136 h 459"/>
                <a:gd name="T62" fmla="*/ 646 w 646"/>
                <a:gd name="T63" fmla="*/ 153 h 459"/>
                <a:gd name="T64" fmla="*/ 635 w 646"/>
                <a:gd name="T65" fmla="*/ 182 h 459"/>
                <a:gd name="T66" fmla="*/ 640 w 646"/>
                <a:gd name="T67" fmla="*/ 193 h 459"/>
                <a:gd name="T68" fmla="*/ 635 w 646"/>
                <a:gd name="T69" fmla="*/ 199 h 459"/>
                <a:gd name="T70" fmla="*/ 629 w 646"/>
                <a:gd name="T71" fmla="*/ 221 h 459"/>
                <a:gd name="T72" fmla="*/ 623 w 646"/>
                <a:gd name="T73" fmla="*/ 267 h 459"/>
                <a:gd name="T74" fmla="*/ 618 w 646"/>
                <a:gd name="T75" fmla="*/ 272 h 459"/>
                <a:gd name="T76" fmla="*/ 618 w 646"/>
                <a:gd name="T77" fmla="*/ 295 h 459"/>
                <a:gd name="T78" fmla="*/ 606 w 646"/>
                <a:gd name="T79" fmla="*/ 329 h 459"/>
                <a:gd name="T80" fmla="*/ 595 w 646"/>
                <a:gd name="T81" fmla="*/ 374 h 459"/>
                <a:gd name="T82" fmla="*/ 589 w 646"/>
                <a:gd name="T83" fmla="*/ 408 h 459"/>
                <a:gd name="T84" fmla="*/ 567 w 646"/>
                <a:gd name="T8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6" h="459">
                  <a:moveTo>
                    <a:pt x="567" y="459"/>
                  </a:moveTo>
                  <a:lnTo>
                    <a:pt x="538" y="454"/>
                  </a:lnTo>
                  <a:lnTo>
                    <a:pt x="448" y="431"/>
                  </a:lnTo>
                  <a:lnTo>
                    <a:pt x="402" y="420"/>
                  </a:lnTo>
                  <a:lnTo>
                    <a:pt x="380" y="414"/>
                  </a:lnTo>
                  <a:lnTo>
                    <a:pt x="374" y="414"/>
                  </a:lnTo>
                  <a:lnTo>
                    <a:pt x="334" y="403"/>
                  </a:lnTo>
                  <a:lnTo>
                    <a:pt x="261" y="386"/>
                  </a:lnTo>
                  <a:lnTo>
                    <a:pt x="261" y="397"/>
                  </a:lnTo>
                  <a:lnTo>
                    <a:pt x="238" y="391"/>
                  </a:lnTo>
                  <a:lnTo>
                    <a:pt x="238" y="386"/>
                  </a:lnTo>
                  <a:lnTo>
                    <a:pt x="170" y="363"/>
                  </a:lnTo>
                  <a:lnTo>
                    <a:pt x="176" y="352"/>
                  </a:lnTo>
                  <a:lnTo>
                    <a:pt x="164" y="352"/>
                  </a:lnTo>
                  <a:lnTo>
                    <a:pt x="170" y="340"/>
                  </a:lnTo>
                  <a:lnTo>
                    <a:pt x="142" y="335"/>
                  </a:lnTo>
                  <a:lnTo>
                    <a:pt x="142" y="329"/>
                  </a:lnTo>
                  <a:lnTo>
                    <a:pt x="130" y="323"/>
                  </a:lnTo>
                  <a:lnTo>
                    <a:pt x="119" y="323"/>
                  </a:lnTo>
                  <a:lnTo>
                    <a:pt x="125" y="312"/>
                  </a:lnTo>
                  <a:lnTo>
                    <a:pt x="136" y="267"/>
                  </a:lnTo>
                  <a:lnTo>
                    <a:pt x="130" y="267"/>
                  </a:lnTo>
                  <a:lnTo>
                    <a:pt x="130" y="261"/>
                  </a:lnTo>
                  <a:lnTo>
                    <a:pt x="113" y="261"/>
                  </a:lnTo>
                  <a:lnTo>
                    <a:pt x="125" y="233"/>
                  </a:lnTo>
                  <a:lnTo>
                    <a:pt x="119" y="227"/>
                  </a:lnTo>
                  <a:lnTo>
                    <a:pt x="96" y="227"/>
                  </a:lnTo>
                  <a:lnTo>
                    <a:pt x="102" y="199"/>
                  </a:lnTo>
                  <a:lnTo>
                    <a:pt x="68" y="187"/>
                  </a:lnTo>
                  <a:lnTo>
                    <a:pt x="74" y="159"/>
                  </a:lnTo>
                  <a:lnTo>
                    <a:pt x="57" y="159"/>
                  </a:lnTo>
                  <a:lnTo>
                    <a:pt x="62" y="131"/>
                  </a:lnTo>
                  <a:lnTo>
                    <a:pt x="57" y="125"/>
                  </a:lnTo>
                  <a:lnTo>
                    <a:pt x="34" y="119"/>
                  </a:lnTo>
                  <a:lnTo>
                    <a:pt x="34" y="114"/>
                  </a:lnTo>
                  <a:lnTo>
                    <a:pt x="34" y="108"/>
                  </a:lnTo>
                  <a:lnTo>
                    <a:pt x="28" y="102"/>
                  </a:lnTo>
                  <a:lnTo>
                    <a:pt x="28" y="97"/>
                  </a:lnTo>
                  <a:lnTo>
                    <a:pt x="23" y="91"/>
                  </a:lnTo>
                  <a:lnTo>
                    <a:pt x="17" y="85"/>
                  </a:lnTo>
                  <a:lnTo>
                    <a:pt x="28" y="63"/>
                  </a:lnTo>
                  <a:lnTo>
                    <a:pt x="0" y="51"/>
                  </a:lnTo>
                  <a:lnTo>
                    <a:pt x="11" y="0"/>
                  </a:lnTo>
                  <a:lnTo>
                    <a:pt x="96" y="17"/>
                  </a:lnTo>
                  <a:lnTo>
                    <a:pt x="130" y="29"/>
                  </a:lnTo>
                  <a:lnTo>
                    <a:pt x="176" y="40"/>
                  </a:lnTo>
                  <a:lnTo>
                    <a:pt x="221" y="51"/>
                  </a:lnTo>
                  <a:lnTo>
                    <a:pt x="244" y="57"/>
                  </a:lnTo>
                  <a:lnTo>
                    <a:pt x="249" y="57"/>
                  </a:lnTo>
                  <a:lnTo>
                    <a:pt x="255" y="63"/>
                  </a:lnTo>
                  <a:lnTo>
                    <a:pt x="295" y="74"/>
                  </a:lnTo>
                  <a:lnTo>
                    <a:pt x="357" y="85"/>
                  </a:lnTo>
                  <a:lnTo>
                    <a:pt x="425" y="102"/>
                  </a:lnTo>
                  <a:lnTo>
                    <a:pt x="431" y="108"/>
                  </a:lnTo>
                  <a:lnTo>
                    <a:pt x="436" y="108"/>
                  </a:lnTo>
                  <a:lnTo>
                    <a:pt x="465" y="114"/>
                  </a:lnTo>
                  <a:lnTo>
                    <a:pt x="487" y="119"/>
                  </a:lnTo>
                  <a:lnTo>
                    <a:pt x="538" y="131"/>
                  </a:lnTo>
                  <a:lnTo>
                    <a:pt x="555" y="136"/>
                  </a:lnTo>
                  <a:lnTo>
                    <a:pt x="572" y="142"/>
                  </a:lnTo>
                  <a:lnTo>
                    <a:pt x="572" y="136"/>
                  </a:lnTo>
                  <a:lnTo>
                    <a:pt x="578" y="136"/>
                  </a:lnTo>
                  <a:lnTo>
                    <a:pt x="595" y="142"/>
                  </a:lnTo>
                  <a:lnTo>
                    <a:pt x="646" y="153"/>
                  </a:lnTo>
                  <a:lnTo>
                    <a:pt x="640" y="182"/>
                  </a:lnTo>
                  <a:lnTo>
                    <a:pt x="635" y="182"/>
                  </a:lnTo>
                  <a:lnTo>
                    <a:pt x="635" y="193"/>
                  </a:lnTo>
                  <a:lnTo>
                    <a:pt x="640" y="193"/>
                  </a:lnTo>
                  <a:lnTo>
                    <a:pt x="640" y="204"/>
                  </a:lnTo>
                  <a:lnTo>
                    <a:pt x="635" y="199"/>
                  </a:lnTo>
                  <a:lnTo>
                    <a:pt x="635" y="210"/>
                  </a:lnTo>
                  <a:lnTo>
                    <a:pt x="629" y="221"/>
                  </a:lnTo>
                  <a:lnTo>
                    <a:pt x="629" y="227"/>
                  </a:lnTo>
                  <a:lnTo>
                    <a:pt x="623" y="267"/>
                  </a:lnTo>
                  <a:lnTo>
                    <a:pt x="618" y="267"/>
                  </a:lnTo>
                  <a:lnTo>
                    <a:pt x="618" y="272"/>
                  </a:lnTo>
                  <a:lnTo>
                    <a:pt x="618" y="278"/>
                  </a:lnTo>
                  <a:lnTo>
                    <a:pt x="618" y="295"/>
                  </a:lnTo>
                  <a:lnTo>
                    <a:pt x="606" y="318"/>
                  </a:lnTo>
                  <a:lnTo>
                    <a:pt x="606" y="329"/>
                  </a:lnTo>
                  <a:lnTo>
                    <a:pt x="601" y="363"/>
                  </a:lnTo>
                  <a:lnTo>
                    <a:pt x="595" y="374"/>
                  </a:lnTo>
                  <a:lnTo>
                    <a:pt x="589" y="391"/>
                  </a:lnTo>
                  <a:lnTo>
                    <a:pt x="589" y="408"/>
                  </a:lnTo>
                  <a:lnTo>
                    <a:pt x="578" y="459"/>
                  </a:lnTo>
                  <a:lnTo>
                    <a:pt x="567" y="459"/>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 name="Freeform 34">
              <a:extLst>
                <a:ext uri="{FF2B5EF4-FFF2-40B4-BE49-F238E27FC236}">
                  <a16:creationId xmlns:a16="http://schemas.microsoft.com/office/drawing/2014/main" id="{822F67D3-C460-47A2-908B-AEEC99ECDDB0}"/>
                </a:ext>
              </a:extLst>
            </p:cNvPr>
            <p:cNvSpPr>
              <a:spLocks/>
            </p:cNvSpPr>
            <p:nvPr/>
          </p:nvSpPr>
          <p:spPr bwMode="gray">
            <a:xfrm rot="20555047">
              <a:off x="1789708" y="4683548"/>
              <a:ext cx="342814" cy="310499"/>
            </a:xfrm>
            <a:custGeom>
              <a:avLst/>
              <a:gdLst>
                <a:gd name="T0" fmla="*/ 227 w 244"/>
                <a:gd name="T1" fmla="*/ 0 h 221"/>
                <a:gd name="T2" fmla="*/ 238 w 244"/>
                <a:gd name="T3" fmla="*/ 5 h 221"/>
                <a:gd name="T4" fmla="*/ 233 w 244"/>
                <a:gd name="T5" fmla="*/ 34 h 221"/>
                <a:gd name="T6" fmla="*/ 244 w 244"/>
                <a:gd name="T7" fmla="*/ 34 h 221"/>
                <a:gd name="T8" fmla="*/ 244 w 244"/>
                <a:gd name="T9" fmla="*/ 39 h 221"/>
                <a:gd name="T10" fmla="*/ 238 w 244"/>
                <a:gd name="T11" fmla="*/ 56 h 221"/>
                <a:gd name="T12" fmla="*/ 238 w 244"/>
                <a:gd name="T13" fmla="*/ 68 h 221"/>
                <a:gd name="T14" fmla="*/ 233 w 244"/>
                <a:gd name="T15" fmla="*/ 73 h 221"/>
                <a:gd name="T16" fmla="*/ 221 w 244"/>
                <a:gd name="T17" fmla="*/ 73 h 221"/>
                <a:gd name="T18" fmla="*/ 216 w 244"/>
                <a:gd name="T19" fmla="*/ 96 h 221"/>
                <a:gd name="T20" fmla="*/ 210 w 244"/>
                <a:gd name="T21" fmla="*/ 113 h 221"/>
                <a:gd name="T22" fmla="*/ 204 w 244"/>
                <a:gd name="T23" fmla="*/ 136 h 221"/>
                <a:gd name="T24" fmla="*/ 204 w 244"/>
                <a:gd name="T25" fmla="*/ 141 h 221"/>
                <a:gd name="T26" fmla="*/ 199 w 244"/>
                <a:gd name="T27" fmla="*/ 153 h 221"/>
                <a:gd name="T28" fmla="*/ 193 w 244"/>
                <a:gd name="T29" fmla="*/ 175 h 221"/>
                <a:gd name="T30" fmla="*/ 182 w 244"/>
                <a:gd name="T31" fmla="*/ 221 h 221"/>
                <a:gd name="T32" fmla="*/ 136 w 244"/>
                <a:gd name="T33" fmla="*/ 210 h 221"/>
                <a:gd name="T34" fmla="*/ 102 w 244"/>
                <a:gd name="T35" fmla="*/ 198 h 221"/>
                <a:gd name="T36" fmla="*/ 17 w 244"/>
                <a:gd name="T37" fmla="*/ 181 h 221"/>
                <a:gd name="T38" fmla="*/ 17 w 244"/>
                <a:gd name="T39" fmla="*/ 175 h 221"/>
                <a:gd name="T40" fmla="*/ 17 w 244"/>
                <a:gd name="T41" fmla="*/ 170 h 221"/>
                <a:gd name="T42" fmla="*/ 12 w 244"/>
                <a:gd name="T43" fmla="*/ 170 h 221"/>
                <a:gd name="T44" fmla="*/ 12 w 244"/>
                <a:gd name="T45" fmla="*/ 164 h 221"/>
                <a:gd name="T46" fmla="*/ 12 w 244"/>
                <a:gd name="T47" fmla="*/ 158 h 221"/>
                <a:gd name="T48" fmla="*/ 6 w 244"/>
                <a:gd name="T49" fmla="*/ 158 h 221"/>
                <a:gd name="T50" fmla="*/ 12 w 244"/>
                <a:gd name="T51" fmla="*/ 158 h 221"/>
                <a:gd name="T52" fmla="*/ 12 w 244"/>
                <a:gd name="T53" fmla="*/ 153 h 221"/>
                <a:gd name="T54" fmla="*/ 17 w 244"/>
                <a:gd name="T55" fmla="*/ 153 h 221"/>
                <a:gd name="T56" fmla="*/ 12 w 244"/>
                <a:gd name="T57" fmla="*/ 153 h 221"/>
                <a:gd name="T58" fmla="*/ 17 w 244"/>
                <a:gd name="T59" fmla="*/ 147 h 221"/>
                <a:gd name="T60" fmla="*/ 12 w 244"/>
                <a:gd name="T61" fmla="*/ 147 h 221"/>
                <a:gd name="T62" fmla="*/ 12 w 244"/>
                <a:gd name="T63" fmla="*/ 141 h 221"/>
                <a:gd name="T64" fmla="*/ 12 w 244"/>
                <a:gd name="T65" fmla="*/ 136 h 221"/>
                <a:gd name="T66" fmla="*/ 6 w 244"/>
                <a:gd name="T67" fmla="*/ 136 h 221"/>
                <a:gd name="T68" fmla="*/ 0 w 244"/>
                <a:gd name="T69" fmla="*/ 136 h 221"/>
                <a:gd name="T70" fmla="*/ 46 w 244"/>
                <a:gd name="T71" fmla="*/ 107 h 221"/>
                <a:gd name="T72" fmla="*/ 68 w 244"/>
                <a:gd name="T73" fmla="*/ 96 h 221"/>
                <a:gd name="T74" fmla="*/ 108 w 244"/>
                <a:gd name="T75" fmla="*/ 73 h 221"/>
                <a:gd name="T76" fmla="*/ 114 w 244"/>
                <a:gd name="T77" fmla="*/ 51 h 221"/>
                <a:gd name="T78" fmla="*/ 125 w 244"/>
                <a:gd name="T79" fmla="*/ 5 h 221"/>
                <a:gd name="T80" fmla="*/ 165 w 244"/>
                <a:gd name="T81" fmla="*/ 11 h 221"/>
                <a:gd name="T82" fmla="*/ 176 w 244"/>
                <a:gd name="T83" fmla="*/ 17 h 221"/>
                <a:gd name="T84" fmla="*/ 182 w 244"/>
                <a:gd name="T85" fmla="*/ 11 h 221"/>
                <a:gd name="T86" fmla="*/ 187 w 244"/>
                <a:gd name="T87" fmla="*/ 11 h 221"/>
                <a:gd name="T88" fmla="*/ 193 w 244"/>
                <a:gd name="T89" fmla="*/ 11 h 221"/>
                <a:gd name="T90" fmla="*/ 199 w 244"/>
                <a:gd name="T91" fmla="*/ 11 h 221"/>
                <a:gd name="T92" fmla="*/ 199 w 244"/>
                <a:gd name="T93" fmla="*/ 17 h 221"/>
                <a:gd name="T94" fmla="*/ 227 w 244"/>
                <a:gd name="T9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221">
                  <a:moveTo>
                    <a:pt x="227" y="0"/>
                  </a:moveTo>
                  <a:lnTo>
                    <a:pt x="238" y="5"/>
                  </a:lnTo>
                  <a:lnTo>
                    <a:pt x="233" y="34"/>
                  </a:lnTo>
                  <a:lnTo>
                    <a:pt x="244" y="34"/>
                  </a:lnTo>
                  <a:lnTo>
                    <a:pt x="244" y="39"/>
                  </a:lnTo>
                  <a:lnTo>
                    <a:pt x="238" y="56"/>
                  </a:lnTo>
                  <a:lnTo>
                    <a:pt x="238" y="68"/>
                  </a:lnTo>
                  <a:lnTo>
                    <a:pt x="233" y="73"/>
                  </a:lnTo>
                  <a:lnTo>
                    <a:pt x="221" y="73"/>
                  </a:lnTo>
                  <a:lnTo>
                    <a:pt x="216" y="96"/>
                  </a:lnTo>
                  <a:lnTo>
                    <a:pt x="210" y="113"/>
                  </a:lnTo>
                  <a:lnTo>
                    <a:pt x="204" y="136"/>
                  </a:lnTo>
                  <a:lnTo>
                    <a:pt x="204" y="141"/>
                  </a:lnTo>
                  <a:lnTo>
                    <a:pt x="199" y="153"/>
                  </a:lnTo>
                  <a:lnTo>
                    <a:pt x="193" y="175"/>
                  </a:lnTo>
                  <a:lnTo>
                    <a:pt x="182" y="221"/>
                  </a:lnTo>
                  <a:lnTo>
                    <a:pt x="136" y="210"/>
                  </a:lnTo>
                  <a:lnTo>
                    <a:pt x="102" y="198"/>
                  </a:lnTo>
                  <a:lnTo>
                    <a:pt x="17" y="181"/>
                  </a:lnTo>
                  <a:lnTo>
                    <a:pt x="17" y="175"/>
                  </a:lnTo>
                  <a:lnTo>
                    <a:pt x="17" y="170"/>
                  </a:lnTo>
                  <a:lnTo>
                    <a:pt x="12" y="170"/>
                  </a:lnTo>
                  <a:lnTo>
                    <a:pt x="12" y="164"/>
                  </a:lnTo>
                  <a:lnTo>
                    <a:pt x="12" y="158"/>
                  </a:lnTo>
                  <a:lnTo>
                    <a:pt x="6" y="158"/>
                  </a:lnTo>
                  <a:lnTo>
                    <a:pt x="12" y="158"/>
                  </a:lnTo>
                  <a:lnTo>
                    <a:pt x="12" y="153"/>
                  </a:lnTo>
                  <a:lnTo>
                    <a:pt x="17" y="153"/>
                  </a:lnTo>
                  <a:lnTo>
                    <a:pt x="12" y="153"/>
                  </a:lnTo>
                  <a:lnTo>
                    <a:pt x="17" y="147"/>
                  </a:lnTo>
                  <a:lnTo>
                    <a:pt x="12" y="147"/>
                  </a:lnTo>
                  <a:lnTo>
                    <a:pt x="12" y="141"/>
                  </a:lnTo>
                  <a:lnTo>
                    <a:pt x="12" y="136"/>
                  </a:lnTo>
                  <a:lnTo>
                    <a:pt x="6" y="136"/>
                  </a:lnTo>
                  <a:lnTo>
                    <a:pt x="0" y="136"/>
                  </a:lnTo>
                  <a:lnTo>
                    <a:pt x="46" y="107"/>
                  </a:lnTo>
                  <a:lnTo>
                    <a:pt x="68" y="96"/>
                  </a:lnTo>
                  <a:lnTo>
                    <a:pt x="108" y="73"/>
                  </a:lnTo>
                  <a:lnTo>
                    <a:pt x="114" y="51"/>
                  </a:lnTo>
                  <a:lnTo>
                    <a:pt x="125" y="5"/>
                  </a:lnTo>
                  <a:lnTo>
                    <a:pt x="165" y="11"/>
                  </a:lnTo>
                  <a:lnTo>
                    <a:pt x="176" y="17"/>
                  </a:lnTo>
                  <a:lnTo>
                    <a:pt x="182" y="11"/>
                  </a:lnTo>
                  <a:lnTo>
                    <a:pt x="187" y="11"/>
                  </a:lnTo>
                  <a:lnTo>
                    <a:pt x="193" y="11"/>
                  </a:lnTo>
                  <a:lnTo>
                    <a:pt x="199" y="11"/>
                  </a:lnTo>
                  <a:lnTo>
                    <a:pt x="199" y="17"/>
                  </a:lnTo>
                  <a:lnTo>
                    <a:pt x="227" y="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 name="Freeform 35">
              <a:extLst>
                <a:ext uri="{FF2B5EF4-FFF2-40B4-BE49-F238E27FC236}">
                  <a16:creationId xmlns:a16="http://schemas.microsoft.com/office/drawing/2014/main" id="{7B2C701B-CF82-480E-AEB8-215C257E25F8}"/>
                </a:ext>
              </a:extLst>
            </p:cNvPr>
            <p:cNvSpPr>
              <a:spLocks noEditPoints="1"/>
            </p:cNvSpPr>
            <p:nvPr/>
          </p:nvSpPr>
          <p:spPr bwMode="gray">
            <a:xfrm rot="20555047">
              <a:off x="2375424" y="5319660"/>
              <a:ext cx="533890" cy="931498"/>
            </a:xfrm>
            <a:custGeom>
              <a:avLst/>
              <a:gdLst>
                <a:gd name="T0" fmla="*/ 28 w 380"/>
                <a:gd name="T1" fmla="*/ 640 h 663"/>
                <a:gd name="T2" fmla="*/ 17 w 380"/>
                <a:gd name="T3" fmla="*/ 601 h 663"/>
                <a:gd name="T4" fmla="*/ 11 w 380"/>
                <a:gd name="T5" fmla="*/ 578 h 663"/>
                <a:gd name="T6" fmla="*/ 23 w 380"/>
                <a:gd name="T7" fmla="*/ 595 h 663"/>
                <a:gd name="T8" fmla="*/ 45 w 380"/>
                <a:gd name="T9" fmla="*/ 629 h 663"/>
                <a:gd name="T10" fmla="*/ 51 w 380"/>
                <a:gd name="T11" fmla="*/ 663 h 663"/>
                <a:gd name="T12" fmla="*/ 108 w 380"/>
                <a:gd name="T13" fmla="*/ 498 h 663"/>
                <a:gd name="T14" fmla="*/ 102 w 380"/>
                <a:gd name="T15" fmla="*/ 515 h 663"/>
                <a:gd name="T16" fmla="*/ 79 w 380"/>
                <a:gd name="T17" fmla="*/ 498 h 663"/>
                <a:gd name="T18" fmla="*/ 68 w 380"/>
                <a:gd name="T19" fmla="*/ 476 h 663"/>
                <a:gd name="T20" fmla="*/ 62 w 380"/>
                <a:gd name="T21" fmla="*/ 464 h 663"/>
                <a:gd name="T22" fmla="*/ 45 w 380"/>
                <a:gd name="T23" fmla="*/ 442 h 663"/>
                <a:gd name="T24" fmla="*/ 68 w 380"/>
                <a:gd name="T25" fmla="*/ 453 h 663"/>
                <a:gd name="T26" fmla="*/ 85 w 380"/>
                <a:gd name="T27" fmla="*/ 464 h 663"/>
                <a:gd name="T28" fmla="*/ 374 w 380"/>
                <a:gd name="T29" fmla="*/ 102 h 663"/>
                <a:gd name="T30" fmla="*/ 351 w 380"/>
                <a:gd name="T31" fmla="*/ 204 h 663"/>
                <a:gd name="T32" fmla="*/ 329 w 380"/>
                <a:gd name="T33" fmla="*/ 283 h 663"/>
                <a:gd name="T34" fmla="*/ 317 w 380"/>
                <a:gd name="T35" fmla="*/ 306 h 663"/>
                <a:gd name="T36" fmla="*/ 306 w 380"/>
                <a:gd name="T37" fmla="*/ 323 h 663"/>
                <a:gd name="T38" fmla="*/ 289 w 380"/>
                <a:gd name="T39" fmla="*/ 328 h 663"/>
                <a:gd name="T40" fmla="*/ 283 w 380"/>
                <a:gd name="T41" fmla="*/ 340 h 663"/>
                <a:gd name="T42" fmla="*/ 261 w 380"/>
                <a:gd name="T43" fmla="*/ 334 h 663"/>
                <a:gd name="T44" fmla="*/ 244 w 380"/>
                <a:gd name="T45" fmla="*/ 328 h 663"/>
                <a:gd name="T46" fmla="*/ 238 w 380"/>
                <a:gd name="T47" fmla="*/ 345 h 663"/>
                <a:gd name="T48" fmla="*/ 221 w 380"/>
                <a:gd name="T49" fmla="*/ 351 h 663"/>
                <a:gd name="T50" fmla="*/ 210 w 380"/>
                <a:gd name="T51" fmla="*/ 362 h 663"/>
                <a:gd name="T52" fmla="*/ 198 w 380"/>
                <a:gd name="T53" fmla="*/ 379 h 663"/>
                <a:gd name="T54" fmla="*/ 181 w 380"/>
                <a:gd name="T55" fmla="*/ 379 h 663"/>
                <a:gd name="T56" fmla="*/ 164 w 380"/>
                <a:gd name="T57" fmla="*/ 374 h 663"/>
                <a:gd name="T58" fmla="*/ 142 w 380"/>
                <a:gd name="T59" fmla="*/ 385 h 663"/>
                <a:gd name="T60" fmla="*/ 130 w 380"/>
                <a:gd name="T61" fmla="*/ 374 h 663"/>
                <a:gd name="T62" fmla="*/ 119 w 380"/>
                <a:gd name="T63" fmla="*/ 374 h 663"/>
                <a:gd name="T64" fmla="*/ 119 w 380"/>
                <a:gd name="T65" fmla="*/ 351 h 663"/>
                <a:gd name="T66" fmla="*/ 125 w 380"/>
                <a:gd name="T67" fmla="*/ 334 h 663"/>
                <a:gd name="T68" fmla="*/ 125 w 380"/>
                <a:gd name="T69" fmla="*/ 311 h 663"/>
                <a:gd name="T70" fmla="*/ 119 w 380"/>
                <a:gd name="T71" fmla="*/ 289 h 663"/>
                <a:gd name="T72" fmla="*/ 108 w 380"/>
                <a:gd name="T73" fmla="*/ 277 h 663"/>
                <a:gd name="T74" fmla="*/ 79 w 380"/>
                <a:gd name="T75" fmla="*/ 260 h 663"/>
                <a:gd name="T76" fmla="*/ 57 w 380"/>
                <a:gd name="T77" fmla="*/ 260 h 663"/>
                <a:gd name="T78" fmla="*/ 34 w 380"/>
                <a:gd name="T79" fmla="*/ 260 h 663"/>
                <a:gd name="T80" fmla="*/ 6 w 380"/>
                <a:gd name="T81" fmla="*/ 232 h 663"/>
                <a:gd name="T82" fmla="*/ 51 w 380"/>
                <a:gd name="T83" fmla="*/ 209 h 663"/>
                <a:gd name="T84" fmla="*/ 79 w 380"/>
                <a:gd name="T85" fmla="*/ 215 h 663"/>
                <a:gd name="T86" fmla="*/ 96 w 380"/>
                <a:gd name="T87" fmla="*/ 192 h 663"/>
                <a:gd name="T88" fmla="*/ 96 w 380"/>
                <a:gd name="T89" fmla="*/ 158 h 663"/>
                <a:gd name="T90" fmla="*/ 74 w 380"/>
                <a:gd name="T91" fmla="*/ 11 h 663"/>
                <a:gd name="T92" fmla="*/ 193 w 380"/>
                <a:gd name="T93" fmla="*/ 28 h 663"/>
                <a:gd name="T94" fmla="*/ 380 w 380"/>
                <a:gd name="T95" fmla="*/ 7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663">
                  <a:moveTo>
                    <a:pt x="45" y="663"/>
                  </a:moveTo>
                  <a:lnTo>
                    <a:pt x="40" y="657"/>
                  </a:lnTo>
                  <a:lnTo>
                    <a:pt x="34" y="646"/>
                  </a:lnTo>
                  <a:lnTo>
                    <a:pt x="28" y="640"/>
                  </a:lnTo>
                  <a:lnTo>
                    <a:pt x="28" y="635"/>
                  </a:lnTo>
                  <a:lnTo>
                    <a:pt x="23" y="623"/>
                  </a:lnTo>
                  <a:lnTo>
                    <a:pt x="23" y="612"/>
                  </a:lnTo>
                  <a:lnTo>
                    <a:pt x="17" y="601"/>
                  </a:lnTo>
                  <a:lnTo>
                    <a:pt x="17" y="589"/>
                  </a:lnTo>
                  <a:lnTo>
                    <a:pt x="17" y="584"/>
                  </a:lnTo>
                  <a:lnTo>
                    <a:pt x="11" y="584"/>
                  </a:lnTo>
                  <a:lnTo>
                    <a:pt x="11" y="578"/>
                  </a:lnTo>
                  <a:lnTo>
                    <a:pt x="17" y="578"/>
                  </a:lnTo>
                  <a:lnTo>
                    <a:pt x="23" y="584"/>
                  </a:lnTo>
                  <a:lnTo>
                    <a:pt x="23" y="589"/>
                  </a:lnTo>
                  <a:lnTo>
                    <a:pt x="23" y="595"/>
                  </a:lnTo>
                  <a:lnTo>
                    <a:pt x="28" y="606"/>
                  </a:lnTo>
                  <a:lnTo>
                    <a:pt x="34" y="618"/>
                  </a:lnTo>
                  <a:lnTo>
                    <a:pt x="40" y="623"/>
                  </a:lnTo>
                  <a:lnTo>
                    <a:pt x="45" y="629"/>
                  </a:lnTo>
                  <a:lnTo>
                    <a:pt x="62" y="663"/>
                  </a:lnTo>
                  <a:lnTo>
                    <a:pt x="57" y="657"/>
                  </a:lnTo>
                  <a:lnTo>
                    <a:pt x="51" y="657"/>
                  </a:lnTo>
                  <a:lnTo>
                    <a:pt x="51" y="663"/>
                  </a:lnTo>
                  <a:lnTo>
                    <a:pt x="45" y="663"/>
                  </a:lnTo>
                  <a:close/>
                  <a:moveTo>
                    <a:pt x="102" y="481"/>
                  </a:moveTo>
                  <a:lnTo>
                    <a:pt x="108" y="493"/>
                  </a:lnTo>
                  <a:lnTo>
                    <a:pt x="108" y="498"/>
                  </a:lnTo>
                  <a:lnTo>
                    <a:pt x="113" y="504"/>
                  </a:lnTo>
                  <a:lnTo>
                    <a:pt x="113" y="510"/>
                  </a:lnTo>
                  <a:lnTo>
                    <a:pt x="108" y="510"/>
                  </a:lnTo>
                  <a:lnTo>
                    <a:pt x="102" y="515"/>
                  </a:lnTo>
                  <a:lnTo>
                    <a:pt x="102" y="510"/>
                  </a:lnTo>
                  <a:lnTo>
                    <a:pt x="96" y="504"/>
                  </a:lnTo>
                  <a:lnTo>
                    <a:pt x="91" y="504"/>
                  </a:lnTo>
                  <a:lnTo>
                    <a:pt x="79" y="498"/>
                  </a:lnTo>
                  <a:lnTo>
                    <a:pt x="74" y="498"/>
                  </a:lnTo>
                  <a:lnTo>
                    <a:pt x="68" y="493"/>
                  </a:lnTo>
                  <a:lnTo>
                    <a:pt x="68" y="487"/>
                  </a:lnTo>
                  <a:lnTo>
                    <a:pt x="68" y="476"/>
                  </a:lnTo>
                  <a:lnTo>
                    <a:pt x="74" y="470"/>
                  </a:lnTo>
                  <a:lnTo>
                    <a:pt x="74" y="464"/>
                  </a:lnTo>
                  <a:lnTo>
                    <a:pt x="68" y="464"/>
                  </a:lnTo>
                  <a:lnTo>
                    <a:pt x="62" y="464"/>
                  </a:lnTo>
                  <a:lnTo>
                    <a:pt x="62" y="459"/>
                  </a:lnTo>
                  <a:lnTo>
                    <a:pt x="51" y="453"/>
                  </a:lnTo>
                  <a:lnTo>
                    <a:pt x="51" y="447"/>
                  </a:lnTo>
                  <a:lnTo>
                    <a:pt x="45" y="442"/>
                  </a:lnTo>
                  <a:lnTo>
                    <a:pt x="45" y="436"/>
                  </a:lnTo>
                  <a:lnTo>
                    <a:pt x="51" y="442"/>
                  </a:lnTo>
                  <a:lnTo>
                    <a:pt x="62" y="442"/>
                  </a:lnTo>
                  <a:lnTo>
                    <a:pt x="68" y="453"/>
                  </a:lnTo>
                  <a:lnTo>
                    <a:pt x="68" y="459"/>
                  </a:lnTo>
                  <a:lnTo>
                    <a:pt x="74" y="459"/>
                  </a:lnTo>
                  <a:lnTo>
                    <a:pt x="79" y="464"/>
                  </a:lnTo>
                  <a:lnTo>
                    <a:pt x="85" y="464"/>
                  </a:lnTo>
                  <a:lnTo>
                    <a:pt x="102" y="476"/>
                  </a:lnTo>
                  <a:lnTo>
                    <a:pt x="102" y="481"/>
                  </a:lnTo>
                  <a:close/>
                  <a:moveTo>
                    <a:pt x="380" y="73"/>
                  </a:moveTo>
                  <a:lnTo>
                    <a:pt x="374" y="102"/>
                  </a:lnTo>
                  <a:lnTo>
                    <a:pt x="363" y="158"/>
                  </a:lnTo>
                  <a:lnTo>
                    <a:pt x="357" y="175"/>
                  </a:lnTo>
                  <a:lnTo>
                    <a:pt x="357" y="192"/>
                  </a:lnTo>
                  <a:lnTo>
                    <a:pt x="351" y="204"/>
                  </a:lnTo>
                  <a:lnTo>
                    <a:pt x="351" y="226"/>
                  </a:lnTo>
                  <a:lnTo>
                    <a:pt x="346" y="243"/>
                  </a:lnTo>
                  <a:lnTo>
                    <a:pt x="329" y="277"/>
                  </a:lnTo>
                  <a:lnTo>
                    <a:pt x="329" y="283"/>
                  </a:lnTo>
                  <a:lnTo>
                    <a:pt x="323" y="289"/>
                  </a:lnTo>
                  <a:lnTo>
                    <a:pt x="323" y="294"/>
                  </a:lnTo>
                  <a:lnTo>
                    <a:pt x="317" y="300"/>
                  </a:lnTo>
                  <a:lnTo>
                    <a:pt x="317" y="306"/>
                  </a:lnTo>
                  <a:lnTo>
                    <a:pt x="312" y="306"/>
                  </a:lnTo>
                  <a:lnTo>
                    <a:pt x="312" y="311"/>
                  </a:lnTo>
                  <a:lnTo>
                    <a:pt x="312" y="317"/>
                  </a:lnTo>
                  <a:lnTo>
                    <a:pt x="306" y="323"/>
                  </a:lnTo>
                  <a:lnTo>
                    <a:pt x="300" y="317"/>
                  </a:lnTo>
                  <a:lnTo>
                    <a:pt x="295" y="323"/>
                  </a:lnTo>
                  <a:lnTo>
                    <a:pt x="289" y="323"/>
                  </a:lnTo>
                  <a:lnTo>
                    <a:pt x="289" y="328"/>
                  </a:lnTo>
                  <a:lnTo>
                    <a:pt x="283" y="334"/>
                  </a:lnTo>
                  <a:lnTo>
                    <a:pt x="289" y="334"/>
                  </a:lnTo>
                  <a:lnTo>
                    <a:pt x="289" y="340"/>
                  </a:lnTo>
                  <a:lnTo>
                    <a:pt x="283" y="340"/>
                  </a:lnTo>
                  <a:lnTo>
                    <a:pt x="289" y="340"/>
                  </a:lnTo>
                  <a:lnTo>
                    <a:pt x="272" y="340"/>
                  </a:lnTo>
                  <a:lnTo>
                    <a:pt x="266" y="340"/>
                  </a:lnTo>
                  <a:lnTo>
                    <a:pt x="261" y="334"/>
                  </a:lnTo>
                  <a:lnTo>
                    <a:pt x="255" y="334"/>
                  </a:lnTo>
                  <a:lnTo>
                    <a:pt x="249" y="334"/>
                  </a:lnTo>
                  <a:lnTo>
                    <a:pt x="244" y="334"/>
                  </a:lnTo>
                  <a:lnTo>
                    <a:pt x="244" y="328"/>
                  </a:lnTo>
                  <a:lnTo>
                    <a:pt x="238" y="328"/>
                  </a:lnTo>
                  <a:lnTo>
                    <a:pt x="238" y="334"/>
                  </a:lnTo>
                  <a:lnTo>
                    <a:pt x="238" y="340"/>
                  </a:lnTo>
                  <a:lnTo>
                    <a:pt x="238" y="345"/>
                  </a:lnTo>
                  <a:lnTo>
                    <a:pt x="232" y="345"/>
                  </a:lnTo>
                  <a:lnTo>
                    <a:pt x="227" y="345"/>
                  </a:lnTo>
                  <a:lnTo>
                    <a:pt x="227" y="351"/>
                  </a:lnTo>
                  <a:lnTo>
                    <a:pt x="221" y="351"/>
                  </a:lnTo>
                  <a:lnTo>
                    <a:pt x="215" y="351"/>
                  </a:lnTo>
                  <a:lnTo>
                    <a:pt x="215" y="357"/>
                  </a:lnTo>
                  <a:lnTo>
                    <a:pt x="210" y="357"/>
                  </a:lnTo>
                  <a:lnTo>
                    <a:pt x="210" y="362"/>
                  </a:lnTo>
                  <a:lnTo>
                    <a:pt x="204" y="362"/>
                  </a:lnTo>
                  <a:lnTo>
                    <a:pt x="204" y="368"/>
                  </a:lnTo>
                  <a:lnTo>
                    <a:pt x="198" y="374"/>
                  </a:lnTo>
                  <a:lnTo>
                    <a:pt x="198" y="379"/>
                  </a:lnTo>
                  <a:lnTo>
                    <a:pt x="193" y="385"/>
                  </a:lnTo>
                  <a:lnTo>
                    <a:pt x="187" y="385"/>
                  </a:lnTo>
                  <a:lnTo>
                    <a:pt x="187" y="379"/>
                  </a:lnTo>
                  <a:lnTo>
                    <a:pt x="181" y="379"/>
                  </a:lnTo>
                  <a:lnTo>
                    <a:pt x="176" y="379"/>
                  </a:lnTo>
                  <a:lnTo>
                    <a:pt x="176" y="374"/>
                  </a:lnTo>
                  <a:lnTo>
                    <a:pt x="170" y="374"/>
                  </a:lnTo>
                  <a:lnTo>
                    <a:pt x="164" y="374"/>
                  </a:lnTo>
                  <a:lnTo>
                    <a:pt x="159" y="374"/>
                  </a:lnTo>
                  <a:lnTo>
                    <a:pt x="153" y="379"/>
                  </a:lnTo>
                  <a:lnTo>
                    <a:pt x="147" y="385"/>
                  </a:lnTo>
                  <a:lnTo>
                    <a:pt x="142" y="385"/>
                  </a:lnTo>
                  <a:lnTo>
                    <a:pt x="136" y="385"/>
                  </a:lnTo>
                  <a:lnTo>
                    <a:pt x="136" y="379"/>
                  </a:lnTo>
                  <a:lnTo>
                    <a:pt x="130" y="379"/>
                  </a:lnTo>
                  <a:lnTo>
                    <a:pt x="130" y="374"/>
                  </a:lnTo>
                  <a:lnTo>
                    <a:pt x="125" y="374"/>
                  </a:lnTo>
                  <a:lnTo>
                    <a:pt x="125" y="368"/>
                  </a:lnTo>
                  <a:lnTo>
                    <a:pt x="119" y="368"/>
                  </a:lnTo>
                  <a:lnTo>
                    <a:pt x="119" y="374"/>
                  </a:lnTo>
                  <a:lnTo>
                    <a:pt x="113" y="368"/>
                  </a:lnTo>
                  <a:lnTo>
                    <a:pt x="113" y="362"/>
                  </a:lnTo>
                  <a:lnTo>
                    <a:pt x="113" y="357"/>
                  </a:lnTo>
                  <a:lnTo>
                    <a:pt x="119" y="351"/>
                  </a:lnTo>
                  <a:lnTo>
                    <a:pt x="125" y="351"/>
                  </a:lnTo>
                  <a:lnTo>
                    <a:pt x="125" y="345"/>
                  </a:lnTo>
                  <a:lnTo>
                    <a:pt x="125" y="340"/>
                  </a:lnTo>
                  <a:lnTo>
                    <a:pt x="125" y="334"/>
                  </a:lnTo>
                  <a:lnTo>
                    <a:pt x="125" y="328"/>
                  </a:lnTo>
                  <a:lnTo>
                    <a:pt x="125" y="323"/>
                  </a:lnTo>
                  <a:lnTo>
                    <a:pt x="125" y="317"/>
                  </a:lnTo>
                  <a:lnTo>
                    <a:pt x="125" y="311"/>
                  </a:lnTo>
                  <a:lnTo>
                    <a:pt x="119" y="306"/>
                  </a:lnTo>
                  <a:lnTo>
                    <a:pt x="119" y="300"/>
                  </a:lnTo>
                  <a:lnTo>
                    <a:pt x="119" y="294"/>
                  </a:lnTo>
                  <a:lnTo>
                    <a:pt x="119" y="289"/>
                  </a:lnTo>
                  <a:lnTo>
                    <a:pt x="113" y="289"/>
                  </a:lnTo>
                  <a:lnTo>
                    <a:pt x="113" y="283"/>
                  </a:lnTo>
                  <a:lnTo>
                    <a:pt x="113" y="277"/>
                  </a:lnTo>
                  <a:lnTo>
                    <a:pt x="108" y="277"/>
                  </a:lnTo>
                  <a:lnTo>
                    <a:pt x="108" y="272"/>
                  </a:lnTo>
                  <a:lnTo>
                    <a:pt x="102" y="266"/>
                  </a:lnTo>
                  <a:lnTo>
                    <a:pt x="96" y="266"/>
                  </a:lnTo>
                  <a:lnTo>
                    <a:pt x="79" y="260"/>
                  </a:lnTo>
                  <a:lnTo>
                    <a:pt x="74" y="260"/>
                  </a:lnTo>
                  <a:lnTo>
                    <a:pt x="68" y="260"/>
                  </a:lnTo>
                  <a:lnTo>
                    <a:pt x="62" y="260"/>
                  </a:lnTo>
                  <a:lnTo>
                    <a:pt x="57" y="260"/>
                  </a:lnTo>
                  <a:lnTo>
                    <a:pt x="51" y="255"/>
                  </a:lnTo>
                  <a:lnTo>
                    <a:pt x="45" y="255"/>
                  </a:lnTo>
                  <a:lnTo>
                    <a:pt x="40" y="255"/>
                  </a:lnTo>
                  <a:lnTo>
                    <a:pt x="34" y="260"/>
                  </a:lnTo>
                  <a:lnTo>
                    <a:pt x="23" y="249"/>
                  </a:lnTo>
                  <a:lnTo>
                    <a:pt x="6" y="243"/>
                  </a:lnTo>
                  <a:lnTo>
                    <a:pt x="0" y="238"/>
                  </a:lnTo>
                  <a:lnTo>
                    <a:pt x="6" y="232"/>
                  </a:lnTo>
                  <a:lnTo>
                    <a:pt x="17" y="226"/>
                  </a:lnTo>
                  <a:lnTo>
                    <a:pt x="28" y="221"/>
                  </a:lnTo>
                  <a:lnTo>
                    <a:pt x="40" y="215"/>
                  </a:lnTo>
                  <a:lnTo>
                    <a:pt x="51" y="209"/>
                  </a:lnTo>
                  <a:lnTo>
                    <a:pt x="57" y="215"/>
                  </a:lnTo>
                  <a:lnTo>
                    <a:pt x="74" y="215"/>
                  </a:lnTo>
                  <a:lnTo>
                    <a:pt x="79" y="221"/>
                  </a:lnTo>
                  <a:lnTo>
                    <a:pt x="79" y="215"/>
                  </a:lnTo>
                  <a:lnTo>
                    <a:pt x="85" y="204"/>
                  </a:lnTo>
                  <a:lnTo>
                    <a:pt x="85" y="198"/>
                  </a:lnTo>
                  <a:lnTo>
                    <a:pt x="96" y="198"/>
                  </a:lnTo>
                  <a:lnTo>
                    <a:pt x="96" y="192"/>
                  </a:lnTo>
                  <a:lnTo>
                    <a:pt x="96" y="187"/>
                  </a:lnTo>
                  <a:lnTo>
                    <a:pt x="96" y="181"/>
                  </a:lnTo>
                  <a:lnTo>
                    <a:pt x="96" y="170"/>
                  </a:lnTo>
                  <a:lnTo>
                    <a:pt x="96" y="158"/>
                  </a:lnTo>
                  <a:lnTo>
                    <a:pt x="91" y="141"/>
                  </a:lnTo>
                  <a:lnTo>
                    <a:pt x="85" y="107"/>
                  </a:lnTo>
                  <a:lnTo>
                    <a:pt x="79" y="56"/>
                  </a:lnTo>
                  <a:lnTo>
                    <a:pt x="74" y="11"/>
                  </a:lnTo>
                  <a:lnTo>
                    <a:pt x="74" y="0"/>
                  </a:lnTo>
                  <a:lnTo>
                    <a:pt x="147" y="17"/>
                  </a:lnTo>
                  <a:lnTo>
                    <a:pt x="187" y="28"/>
                  </a:lnTo>
                  <a:lnTo>
                    <a:pt x="193" y="28"/>
                  </a:lnTo>
                  <a:lnTo>
                    <a:pt x="215" y="34"/>
                  </a:lnTo>
                  <a:lnTo>
                    <a:pt x="261" y="45"/>
                  </a:lnTo>
                  <a:lnTo>
                    <a:pt x="351" y="68"/>
                  </a:lnTo>
                  <a:lnTo>
                    <a:pt x="380" y="7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4" name="Freeform 36">
              <a:extLst>
                <a:ext uri="{FF2B5EF4-FFF2-40B4-BE49-F238E27FC236}">
                  <a16:creationId xmlns:a16="http://schemas.microsoft.com/office/drawing/2014/main" id="{1D9DC7EE-FCC1-4D88-A862-7BB376E17757}"/>
                </a:ext>
              </a:extLst>
            </p:cNvPr>
            <p:cNvSpPr>
              <a:spLocks/>
            </p:cNvSpPr>
            <p:nvPr/>
          </p:nvSpPr>
          <p:spPr bwMode="gray">
            <a:xfrm rot="20555047">
              <a:off x="1675711" y="4113498"/>
              <a:ext cx="590089" cy="366698"/>
            </a:xfrm>
            <a:custGeom>
              <a:avLst/>
              <a:gdLst>
                <a:gd name="T0" fmla="*/ 323 w 420"/>
                <a:gd name="T1" fmla="*/ 136 h 261"/>
                <a:gd name="T2" fmla="*/ 318 w 420"/>
                <a:gd name="T3" fmla="*/ 142 h 261"/>
                <a:gd name="T4" fmla="*/ 318 w 420"/>
                <a:gd name="T5" fmla="*/ 165 h 261"/>
                <a:gd name="T6" fmla="*/ 306 w 420"/>
                <a:gd name="T7" fmla="*/ 182 h 261"/>
                <a:gd name="T8" fmla="*/ 295 w 420"/>
                <a:gd name="T9" fmla="*/ 193 h 261"/>
                <a:gd name="T10" fmla="*/ 278 w 420"/>
                <a:gd name="T11" fmla="*/ 187 h 261"/>
                <a:gd name="T12" fmla="*/ 267 w 420"/>
                <a:gd name="T13" fmla="*/ 199 h 261"/>
                <a:gd name="T14" fmla="*/ 261 w 420"/>
                <a:gd name="T15" fmla="*/ 182 h 261"/>
                <a:gd name="T16" fmla="*/ 250 w 420"/>
                <a:gd name="T17" fmla="*/ 182 h 261"/>
                <a:gd name="T18" fmla="*/ 255 w 420"/>
                <a:gd name="T19" fmla="*/ 193 h 261"/>
                <a:gd name="T20" fmla="*/ 244 w 420"/>
                <a:gd name="T21" fmla="*/ 204 h 261"/>
                <a:gd name="T22" fmla="*/ 233 w 420"/>
                <a:gd name="T23" fmla="*/ 210 h 261"/>
                <a:gd name="T24" fmla="*/ 221 w 420"/>
                <a:gd name="T25" fmla="*/ 210 h 261"/>
                <a:gd name="T26" fmla="*/ 204 w 420"/>
                <a:gd name="T27" fmla="*/ 216 h 261"/>
                <a:gd name="T28" fmla="*/ 193 w 420"/>
                <a:gd name="T29" fmla="*/ 233 h 261"/>
                <a:gd name="T30" fmla="*/ 182 w 420"/>
                <a:gd name="T31" fmla="*/ 244 h 261"/>
                <a:gd name="T32" fmla="*/ 170 w 420"/>
                <a:gd name="T33" fmla="*/ 255 h 261"/>
                <a:gd name="T34" fmla="*/ 159 w 420"/>
                <a:gd name="T35" fmla="*/ 255 h 261"/>
                <a:gd name="T36" fmla="*/ 148 w 420"/>
                <a:gd name="T37" fmla="*/ 250 h 261"/>
                <a:gd name="T38" fmla="*/ 136 w 420"/>
                <a:gd name="T39" fmla="*/ 255 h 261"/>
                <a:gd name="T40" fmla="*/ 119 w 420"/>
                <a:gd name="T41" fmla="*/ 250 h 261"/>
                <a:gd name="T42" fmla="*/ 108 w 420"/>
                <a:gd name="T43" fmla="*/ 255 h 261"/>
                <a:gd name="T44" fmla="*/ 91 w 420"/>
                <a:gd name="T45" fmla="*/ 250 h 261"/>
                <a:gd name="T46" fmla="*/ 74 w 420"/>
                <a:gd name="T47" fmla="*/ 250 h 261"/>
                <a:gd name="T48" fmla="*/ 63 w 420"/>
                <a:gd name="T49" fmla="*/ 250 h 261"/>
                <a:gd name="T50" fmla="*/ 46 w 420"/>
                <a:gd name="T51" fmla="*/ 255 h 261"/>
                <a:gd name="T52" fmla="*/ 46 w 420"/>
                <a:gd name="T53" fmla="*/ 250 h 261"/>
                <a:gd name="T54" fmla="*/ 34 w 420"/>
                <a:gd name="T55" fmla="*/ 238 h 261"/>
                <a:gd name="T56" fmla="*/ 29 w 420"/>
                <a:gd name="T57" fmla="*/ 244 h 261"/>
                <a:gd name="T58" fmla="*/ 29 w 420"/>
                <a:gd name="T59" fmla="*/ 238 h 261"/>
                <a:gd name="T60" fmla="*/ 17 w 420"/>
                <a:gd name="T61" fmla="*/ 227 h 261"/>
                <a:gd name="T62" fmla="*/ 12 w 420"/>
                <a:gd name="T63" fmla="*/ 210 h 261"/>
                <a:gd name="T64" fmla="*/ 12 w 420"/>
                <a:gd name="T65" fmla="*/ 199 h 261"/>
                <a:gd name="T66" fmla="*/ 12 w 420"/>
                <a:gd name="T67" fmla="*/ 182 h 261"/>
                <a:gd name="T68" fmla="*/ 6 w 420"/>
                <a:gd name="T69" fmla="*/ 165 h 261"/>
                <a:gd name="T70" fmla="*/ 23 w 420"/>
                <a:gd name="T71" fmla="*/ 136 h 261"/>
                <a:gd name="T72" fmla="*/ 34 w 420"/>
                <a:gd name="T73" fmla="*/ 136 h 261"/>
                <a:gd name="T74" fmla="*/ 57 w 420"/>
                <a:gd name="T75" fmla="*/ 136 h 261"/>
                <a:gd name="T76" fmla="*/ 74 w 420"/>
                <a:gd name="T77" fmla="*/ 131 h 261"/>
                <a:gd name="T78" fmla="*/ 97 w 420"/>
                <a:gd name="T79" fmla="*/ 136 h 261"/>
                <a:gd name="T80" fmla="*/ 114 w 420"/>
                <a:gd name="T81" fmla="*/ 136 h 261"/>
                <a:gd name="T82" fmla="*/ 136 w 420"/>
                <a:gd name="T83" fmla="*/ 136 h 261"/>
                <a:gd name="T84" fmla="*/ 250 w 420"/>
                <a:gd name="T85" fmla="*/ 91 h 261"/>
                <a:gd name="T86" fmla="*/ 272 w 420"/>
                <a:gd name="T87" fmla="*/ 74 h 261"/>
                <a:gd name="T88" fmla="*/ 363 w 420"/>
                <a:gd name="T89" fmla="*/ 12 h 261"/>
                <a:gd name="T90" fmla="*/ 374 w 420"/>
                <a:gd name="T91" fmla="*/ 23 h 261"/>
                <a:gd name="T92" fmla="*/ 391 w 420"/>
                <a:gd name="T93" fmla="*/ 23 h 261"/>
                <a:gd name="T94" fmla="*/ 403 w 420"/>
                <a:gd name="T95" fmla="*/ 23 h 261"/>
                <a:gd name="T96" fmla="*/ 408 w 420"/>
                <a:gd name="T97" fmla="*/ 40 h 261"/>
                <a:gd name="T98" fmla="*/ 414 w 420"/>
                <a:gd name="T99" fmla="*/ 57 h 261"/>
                <a:gd name="T100" fmla="*/ 414 w 420"/>
                <a:gd name="T101" fmla="*/ 7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261">
                  <a:moveTo>
                    <a:pt x="414" y="80"/>
                  </a:moveTo>
                  <a:lnTo>
                    <a:pt x="335" y="125"/>
                  </a:lnTo>
                  <a:lnTo>
                    <a:pt x="329" y="131"/>
                  </a:lnTo>
                  <a:lnTo>
                    <a:pt x="323" y="136"/>
                  </a:lnTo>
                  <a:lnTo>
                    <a:pt x="329" y="136"/>
                  </a:lnTo>
                  <a:lnTo>
                    <a:pt x="323" y="136"/>
                  </a:lnTo>
                  <a:lnTo>
                    <a:pt x="323" y="142"/>
                  </a:lnTo>
                  <a:lnTo>
                    <a:pt x="318" y="142"/>
                  </a:lnTo>
                  <a:lnTo>
                    <a:pt x="318" y="148"/>
                  </a:lnTo>
                  <a:lnTo>
                    <a:pt x="318" y="153"/>
                  </a:lnTo>
                  <a:lnTo>
                    <a:pt x="318" y="159"/>
                  </a:lnTo>
                  <a:lnTo>
                    <a:pt x="318" y="165"/>
                  </a:lnTo>
                  <a:lnTo>
                    <a:pt x="312" y="165"/>
                  </a:lnTo>
                  <a:lnTo>
                    <a:pt x="312" y="170"/>
                  </a:lnTo>
                  <a:lnTo>
                    <a:pt x="312" y="176"/>
                  </a:lnTo>
                  <a:lnTo>
                    <a:pt x="306" y="182"/>
                  </a:lnTo>
                  <a:lnTo>
                    <a:pt x="301" y="182"/>
                  </a:lnTo>
                  <a:lnTo>
                    <a:pt x="301" y="187"/>
                  </a:lnTo>
                  <a:lnTo>
                    <a:pt x="295" y="187"/>
                  </a:lnTo>
                  <a:lnTo>
                    <a:pt x="295" y="193"/>
                  </a:lnTo>
                  <a:lnTo>
                    <a:pt x="289" y="193"/>
                  </a:lnTo>
                  <a:lnTo>
                    <a:pt x="289" y="187"/>
                  </a:lnTo>
                  <a:lnTo>
                    <a:pt x="284" y="187"/>
                  </a:lnTo>
                  <a:lnTo>
                    <a:pt x="278" y="187"/>
                  </a:lnTo>
                  <a:lnTo>
                    <a:pt x="272" y="187"/>
                  </a:lnTo>
                  <a:lnTo>
                    <a:pt x="272" y="193"/>
                  </a:lnTo>
                  <a:lnTo>
                    <a:pt x="272" y="199"/>
                  </a:lnTo>
                  <a:lnTo>
                    <a:pt x="267" y="199"/>
                  </a:lnTo>
                  <a:lnTo>
                    <a:pt x="267" y="193"/>
                  </a:lnTo>
                  <a:lnTo>
                    <a:pt x="267" y="187"/>
                  </a:lnTo>
                  <a:lnTo>
                    <a:pt x="267" y="182"/>
                  </a:lnTo>
                  <a:lnTo>
                    <a:pt x="261" y="182"/>
                  </a:lnTo>
                  <a:lnTo>
                    <a:pt x="261" y="187"/>
                  </a:lnTo>
                  <a:lnTo>
                    <a:pt x="255" y="187"/>
                  </a:lnTo>
                  <a:lnTo>
                    <a:pt x="255" y="182"/>
                  </a:lnTo>
                  <a:lnTo>
                    <a:pt x="250" y="182"/>
                  </a:lnTo>
                  <a:lnTo>
                    <a:pt x="250" y="187"/>
                  </a:lnTo>
                  <a:lnTo>
                    <a:pt x="244" y="193"/>
                  </a:lnTo>
                  <a:lnTo>
                    <a:pt x="250" y="193"/>
                  </a:lnTo>
                  <a:lnTo>
                    <a:pt x="255" y="193"/>
                  </a:lnTo>
                  <a:lnTo>
                    <a:pt x="255" y="199"/>
                  </a:lnTo>
                  <a:lnTo>
                    <a:pt x="250" y="199"/>
                  </a:lnTo>
                  <a:lnTo>
                    <a:pt x="244" y="199"/>
                  </a:lnTo>
                  <a:lnTo>
                    <a:pt x="244" y="204"/>
                  </a:lnTo>
                  <a:lnTo>
                    <a:pt x="244" y="210"/>
                  </a:lnTo>
                  <a:lnTo>
                    <a:pt x="238" y="204"/>
                  </a:lnTo>
                  <a:lnTo>
                    <a:pt x="233" y="204"/>
                  </a:lnTo>
                  <a:lnTo>
                    <a:pt x="233" y="210"/>
                  </a:lnTo>
                  <a:lnTo>
                    <a:pt x="227" y="216"/>
                  </a:lnTo>
                  <a:lnTo>
                    <a:pt x="221" y="216"/>
                  </a:lnTo>
                  <a:lnTo>
                    <a:pt x="227" y="210"/>
                  </a:lnTo>
                  <a:lnTo>
                    <a:pt x="221" y="210"/>
                  </a:lnTo>
                  <a:lnTo>
                    <a:pt x="216" y="210"/>
                  </a:lnTo>
                  <a:lnTo>
                    <a:pt x="216" y="216"/>
                  </a:lnTo>
                  <a:lnTo>
                    <a:pt x="210" y="216"/>
                  </a:lnTo>
                  <a:lnTo>
                    <a:pt x="204" y="216"/>
                  </a:lnTo>
                  <a:lnTo>
                    <a:pt x="199" y="221"/>
                  </a:lnTo>
                  <a:lnTo>
                    <a:pt x="193" y="221"/>
                  </a:lnTo>
                  <a:lnTo>
                    <a:pt x="193" y="227"/>
                  </a:lnTo>
                  <a:lnTo>
                    <a:pt x="193" y="233"/>
                  </a:lnTo>
                  <a:lnTo>
                    <a:pt x="187" y="233"/>
                  </a:lnTo>
                  <a:lnTo>
                    <a:pt x="187" y="238"/>
                  </a:lnTo>
                  <a:lnTo>
                    <a:pt x="182" y="238"/>
                  </a:lnTo>
                  <a:lnTo>
                    <a:pt x="182" y="244"/>
                  </a:lnTo>
                  <a:lnTo>
                    <a:pt x="176" y="244"/>
                  </a:lnTo>
                  <a:lnTo>
                    <a:pt x="176" y="250"/>
                  </a:lnTo>
                  <a:lnTo>
                    <a:pt x="170" y="250"/>
                  </a:lnTo>
                  <a:lnTo>
                    <a:pt x="170" y="255"/>
                  </a:lnTo>
                  <a:lnTo>
                    <a:pt x="165" y="255"/>
                  </a:lnTo>
                  <a:lnTo>
                    <a:pt x="165" y="261"/>
                  </a:lnTo>
                  <a:lnTo>
                    <a:pt x="165" y="255"/>
                  </a:lnTo>
                  <a:lnTo>
                    <a:pt x="159" y="255"/>
                  </a:lnTo>
                  <a:lnTo>
                    <a:pt x="153" y="255"/>
                  </a:lnTo>
                  <a:lnTo>
                    <a:pt x="148" y="250"/>
                  </a:lnTo>
                  <a:lnTo>
                    <a:pt x="148" y="255"/>
                  </a:lnTo>
                  <a:lnTo>
                    <a:pt x="148" y="250"/>
                  </a:lnTo>
                  <a:lnTo>
                    <a:pt x="142" y="250"/>
                  </a:lnTo>
                  <a:lnTo>
                    <a:pt x="142" y="255"/>
                  </a:lnTo>
                  <a:lnTo>
                    <a:pt x="136" y="250"/>
                  </a:lnTo>
                  <a:lnTo>
                    <a:pt x="136" y="255"/>
                  </a:lnTo>
                  <a:lnTo>
                    <a:pt x="131" y="255"/>
                  </a:lnTo>
                  <a:lnTo>
                    <a:pt x="125" y="255"/>
                  </a:lnTo>
                  <a:lnTo>
                    <a:pt x="125" y="250"/>
                  </a:lnTo>
                  <a:lnTo>
                    <a:pt x="119" y="250"/>
                  </a:lnTo>
                  <a:lnTo>
                    <a:pt x="119" y="255"/>
                  </a:lnTo>
                  <a:lnTo>
                    <a:pt x="114" y="250"/>
                  </a:lnTo>
                  <a:lnTo>
                    <a:pt x="114" y="255"/>
                  </a:lnTo>
                  <a:lnTo>
                    <a:pt x="108" y="255"/>
                  </a:lnTo>
                  <a:lnTo>
                    <a:pt x="108" y="250"/>
                  </a:lnTo>
                  <a:lnTo>
                    <a:pt x="102" y="250"/>
                  </a:lnTo>
                  <a:lnTo>
                    <a:pt x="97" y="250"/>
                  </a:lnTo>
                  <a:lnTo>
                    <a:pt x="91" y="250"/>
                  </a:lnTo>
                  <a:lnTo>
                    <a:pt x="85" y="250"/>
                  </a:lnTo>
                  <a:lnTo>
                    <a:pt x="80" y="250"/>
                  </a:lnTo>
                  <a:lnTo>
                    <a:pt x="80" y="255"/>
                  </a:lnTo>
                  <a:lnTo>
                    <a:pt x="74" y="250"/>
                  </a:lnTo>
                  <a:lnTo>
                    <a:pt x="74" y="255"/>
                  </a:lnTo>
                  <a:lnTo>
                    <a:pt x="68" y="255"/>
                  </a:lnTo>
                  <a:lnTo>
                    <a:pt x="68" y="250"/>
                  </a:lnTo>
                  <a:lnTo>
                    <a:pt x="63" y="250"/>
                  </a:lnTo>
                  <a:lnTo>
                    <a:pt x="63" y="255"/>
                  </a:lnTo>
                  <a:lnTo>
                    <a:pt x="57" y="255"/>
                  </a:lnTo>
                  <a:lnTo>
                    <a:pt x="51" y="255"/>
                  </a:lnTo>
                  <a:lnTo>
                    <a:pt x="46" y="255"/>
                  </a:lnTo>
                  <a:lnTo>
                    <a:pt x="46" y="250"/>
                  </a:lnTo>
                  <a:lnTo>
                    <a:pt x="46" y="255"/>
                  </a:lnTo>
                  <a:lnTo>
                    <a:pt x="40" y="255"/>
                  </a:lnTo>
                  <a:lnTo>
                    <a:pt x="46" y="250"/>
                  </a:lnTo>
                  <a:lnTo>
                    <a:pt x="40" y="250"/>
                  </a:lnTo>
                  <a:lnTo>
                    <a:pt x="34" y="250"/>
                  </a:lnTo>
                  <a:lnTo>
                    <a:pt x="34" y="244"/>
                  </a:lnTo>
                  <a:lnTo>
                    <a:pt x="34" y="238"/>
                  </a:lnTo>
                  <a:lnTo>
                    <a:pt x="29" y="238"/>
                  </a:lnTo>
                  <a:lnTo>
                    <a:pt x="29" y="244"/>
                  </a:lnTo>
                  <a:lnTo>
                    <a:pt x="34" y="244"/>
                  </a:lnTo>
                  <a:lnTo>
                    <a:pt x="29" y="244"/>
                  </a:lnTo>
                  <a:lnTo>
                    <a:pt x="23" y="244"/>
                  </a:lnTo>
                  <a:lnTo>
                    <a:pt x="29" y="238"/>
                  </a:lnTo>
                  <a:lnTo>
                    <a:pt x="23" y="238"/>
                  </a:lnTo>
                  <a:lnTo>
                    <a:pt x="29" y="238"/>
                  </a:lnTo>
                  <a:lnTo>
                    <a:pt x="29" y="233"/>
                  </a:lnTo>
                  <a:lnTo>
                    <a:pt x="23" y="233"/>
                  </a:lnTo>
                  <a:lnTo>
                    <a:pt x="23" y="227"/>
                  </a:lnTo>
                  <a:lnTo>
                    <a:pt x="17" y="227"/>
                  </a:lnTo>
                  <a:lnTo>
                    <a:pt x="17" y="221"/>
                  </a:lnTo>
                  <a:lnTo>
                    <a:pt x="17" y="216"/>
                  </a:lnTo>
                  <a:lnTo>
                    <a:pt x="12" y="216"/>
                  </a:lnTo>
                  <a:lnTo>
                    <a:pt x="12" y="210"/>
                  </a:lnTo>
                  <a:lnTo>
                    <a:pt x="12" y="204"/>
                  </a:lnTo>
                  <a:lnTo>
                    <a:pt x="12" y="199"/>
                  </a:lnTo>
                  <a:lnTo>
                    <a:pt x="17" y="199"/>
                  </a:lnTo>
                  <a:lnTo>
                    <a:pt x="12" y="199"/>
                  </a:lnTo>
                  <a:lnTo>
                    <a:pt x="12" y="193"/>
                  </a:lnTo>
                  <a:lnTo>
                    <a:pt x="17" y="193"/>
                  </a:lnTo>
                  <a:lnTo>
                    <a:pt x="12" y="187"/>
                  </a:lnTo>
                  <a:lnTo>
                    <a:pt x="12" y="182"/>
                  </a:lnTo>
                  <a:lnTo>
                    <a:pt x="12" y="176"/>
                  </a:lnTo>
                  <a:lnTo>
                    <a:pt x="12" y="170"/>
                  </a:lnTo>
                  <a:lnTo>
                    <a:pt x="12" y="165"/>
                  </a:lnTo>
                  <a:lnTo>
                    <a:pt x="6" y="165"/>
                  </a:lnTo>
                  <a:lnTo>
                    <a:pt x="6" y="159"/>
                  </a:lnTo>
                  <a:lnTo>
                    <a:pt x="0" y="153"/>
                  </a:lnTo>
                  <a:lnTo>
                    <a:pt x="6" y="153"/>
                  </a:lnTo>
                  <a:lnTo>
                    <a:pt x="23" y="136"/>
                  </a:lnTo>
                  <a:lnTo>
                    <a:pt x="29" y="142"/>
                  </a:lnTo>
                  <a:lnTo>
                    <a:pt x="29" y="136"/>
                  </a:lnTo>
                  <a:lnTo>
                    <a:pt x="29" y="142"/>
                  </a:lnTo>
                  <a:lnTo>
                    <a:pt x="34" y="136"/>
                  </a:lnTo>
                  <a:lnTo>
                    <a:pt x="40" y="136"/>
                  </a:lnTo>
                  <a:lnTo>
                    <a:pt x="46" y="136"/>
                  </a:lnTo>
                  <a:lnTo>
                    <a:pt x="51" y="136"/>
                  </a:lnTo>
                  <a:lnTo>
                    <a:pt x="57" y="136"/>
                  </a:lnTo>
                  <a:lnTo>
                    <a:pt x="63" y="136"/>
                  </a:lnTo>
                  <a:lnTo>
                    <a:pt x="68" y="136"/>
                  </a:lnTo>
                  <a:lnTo>
                    <a:pt x="74" y="136"/>
                  </a:lnTo>
                  <a:lnTo>
                    <a:pt x="74" y="131"/>
                  </a:lnTo>
                  <a:lnTo>
                    <a:pt x="80" y="136"/>
                  </a:lnTo>
                  <a:lnTo>
                    <a:pt x="85" y="136"/>
                  </a:lnTo>
                  <a:lnTo>
                    <a:pt x="91" y="136"/>
                  </a:lnTo>
                  <a:lnTo>
                    <a:pt x="97" y="136"/>
                  </a:lnTo>
                  <a:lnTo>
                    <a:pt x="102" y="136"/>
                  </a:lnTo>
                  <a:lnTo>
                    <a:pt x="108" y="136"/>
                  </a:lnTo>
                  <a:lnTo>
                    <a:pt x="114" y="142"/>
                  </a:lnTo>
                  <a:lnTo>
                    <a:pt x="114" y="136"/>
                  </a:lnTo>
                  <a:lnTo>
                    <a:pt x="119" y="142"/>
                  </a:lnTo>
                  <a:lnTo>
                    <a:pt x="125" y="142"/>
                  </a:lnTo>
                  <a:lnTo>
                    <a:pt x="131" y="142"/>
                  </a:lnTo>
                  <a:lnTo>
                    <a:pt x="136" y="136"/>
                  </a:lnTo>
                  <a:lnTo>
                    <a:pt x="187" y="108"/>
                  </a:lnTo>
                  <a:lnTo>
                    <a:pt x="227" y="85"/>
                  </a:lnTo>
                  <a:lnTo>
                    <a:pt x="233" y="85"/>
                  </a:lnTo>
                  <a:lnTo>
                    <a:pt x="250" y="91"/>
                  </a:lnTo>
                  <a:lnTo>
                    <a:pt x="255" y="80"/>
                  </a:lnTo>
                  <a:lnTo>
                    <a:pt x="261" y="80"/>
                  </a:lnTo>
                  <a:lnTo>
                    <a:pt x="267" y="68"/>
                  </a:lnTo>
                  <a:lnTo>
                    <a:pt x="272" y="74"/>
                  </a:lnTo>
                  <a:lnTo>
                    <a:pt x="278" y="51"/>
                  </a:lnTo>
                  <a:lnTo>
                    <a:pt x="363" y="0"/>
                  </a:lnTo>
                  <a:lnTo>
                    <a:pt x="363" y="6"/>
                  </a:lnTo>
                  <a:lnTo>
                    <a:pt x="363" y="12"/>
                  </a:lnTo>
                  <a:lnTo>
                    <a:pt x="369" y="12"/>
                  </a:lnTo>
                  <a:lnTo>
                    <a:pt x="369" y="17"/>
                  </a:lnTo>
                  <a:lnTo>
                    <a:pt x="374" y="17"/>
                  </a:lnTo>
                  <a:lnTo>
                    <a:pt x="374" y="23"/>
                  </a:lnTo>
                  <a:lnTo>
                    <a:pt x="380" y="29"/>
                  </a:lnTo>
                  <a:lnTo>
                    <a:pt x="380" y="23"/>
                  </a:lnTo>
                  <a:lnTo>
                    <a:pt x="386" y="17"/>
                  </a:lnTo>
                  <a:lnTo>
                    <a:pt x="391" y="23"/>
                  </a:lnTo>
                  <a:lnTo>
                    <a:pt x="391" y="17"/>
                  </a:lnTo>
                  <a:lnTo>
                    <a:pt x="391" y="23"/>
                  </a:lnTo>
                  <a:lnTo>
                    <a:pt x="397" y="23"/>
                  </a:lnTo>
                  <a:lnTo>
                    <a:pt x="403" y="23"/>
                  </a:lnTo>
                  <a:lnTo>
                    <a:pt x="403" y="29"/>
                  </a:lnTo>
                  <a:lnTo>
                    <a:pt x="408" y="29"/>
                  </a:lnTo>
                  <a:lnTo>
                    <a:pt x="408" y="34"/>
                  </a:lnTo>
                  <a:lnTo>
                    <a:pt x="408" y="40"/>
                  </a:lnTo>
                  <a:lnTo>
                    <a:pt x="414" y="40"/>
                  </a:lnTo>
                  <a:lnTo>
                    <a:pt x="414" y="46"/>
                  </a:lnTo>
                  <a:lnTo>
                    <a:pt x="414" y="51"/>
                  </a:lnTo>
                  <a:lnTo>
                    <a:pt x="414" y="57"/>
                  </a:lnTo>
                  <a:lnTo>
                    <a:pt x="414" y="63"/>
                  </a:lnTo>
                  <a:lnTo>
                    <a:pt x="420" y="63"/>
                  </a:lnTo>
                  <a:lnTo>
                    <a:pt x="414" y="68"/>
                  </a:lnTo>
                  <a:lnTo>
                    <a:pt x="414" y="74"/>
                  </a:lnTo>
                  <a:lnTo>
                    <a:pt x="414" y="8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5" name="Freeform 37">
              <a:extLst>
                <a:ext uri="{FF2B5EF4-FFF2-40B4-BE49-F238E27FC236}">
                  <a16:creationId xmlns:a16="http://schemas.microsoft.com/office/drawing/2014/main" id="{C0418B1F-72DF-48C0-A9E8-6B1E7DB44F0C}"/>
                </a:ext>
              </a:extLst>
            </p:cNvPr>
            <p:cNvSpPr>
              <a:spLocks/>
            </p:cNvSpPr>
            <p:nvPr/>
          </p:nvSpPr>
          <p:spPr bwMode="gray">
            <a:xfrm rot="20555047">
              <a:off x="826471" y="3830406"/>
              <a:ext cx="191076" cy="264135"/>
            </a:xfrm>
            <a:custGeom>
              <a:avLst/>
              <a:gdLst>
                <a:gd name="T0" fmla="*/ 131 w 136"/>
                <a:gd name="T1" fmla="*/ 103 h 188"/>
                <a:gd name="T2" fmla="*/ 125 w 136"/>
                <a:gd name="T3" fmla="*/ 120 h 188"/>
                <a:gd name="T4" fmla="*/ 125 w 136"/>
                <a:gd name="T5" fmla="*/ 131 h 188"/>
                <a:gd name="T6" fmla="*/ 131 w 136"/>
                <a:gd name="T7" fmla="*/ 142 h 188"/>
                <a:gd name="T8" fmla="*/ 119 w 136"/>
                <a:gd name="T9" fmla="*/ 148 h 188"/>
                <a:gd name="T10" fmla="*/ 114 w 136"/>
                <a:gd name="T11" fmla="*/ 154 h 188"/>
                <a:gd name="T12" fmla="*/ 119 w 136"/>
                <a:gd name="T13" fmla="*/ 159 h 188"/>
                <a:gd name="T14" fmla="*/ 119 w 136"/>
                <a:gd name="T15" fmla="*/ 171 h 188"/>
                <a:gd name="T16" fmla="*/ 125 w 136"/>
                <a:gd name="T17" fmla="*/ 176 h 188"/>
                <a:gd name="T18" fmla="*/ 114 w 136"/>
                <a:gd name="T19" fmla="*/ 182 h 188"/>
                <a:gd name="T20" fmla="*/ 108 w 136"/>
                <a:gd name="T21" fmla="*/ 188 h 188"/>
                <a:gd name="T22" fmla="*/ 97 w 136"/>
                <a:gd name="T23" fmla="*/ 188 h 188"/>
                <a:gd name="T24" fmla="*/ 85 w 136"/>
                <a:gd name="T25" fmla="*/ 171 h 188"/>
                <a:gd name="T26" fmla="*/ 80 w 136"/>
                <a:gd name="T27" fmla="*/ 159 h 188"/>
                <a:gd name="T28" fmla="*/ 74 w 136"/>
                <a:gd name="T29" fmla="*/ 154 h 188"/>
                <a:gd name="T30" fmla="*/ 68 w 136"/>
                <a:gd name="T31" fmla="*/ 154 h 188"/>
                <a:gd name="T32" fmla="*/ 57 w 136"/>
                <a:gd name="T33" fmla="*/ 148 h 188"/>
                <a:gd name="T34" fmla="*/ 51 w 136"/>
                <a:gd name="T35" fmla="*/ 137 h 188"/>
                <a:gd name="T36" fmla="*/ 51 w 136"/>
                <a:gd name="T37" fmla="*/ 120 h 188"/>
                <a:gd name="T38" fmla="*/ 40 w 136"/>
                <a:gd name="T39" fmla="*/ 103 h 188"/>
                <a:gd name="T40" fmla="*/ 34 w 136"/>
                <a:gd name="T41" fmla="*/ 97 h 188"/>
                <a:gd name="T42" fmla="*/ 23 w 136"/>
                <a:gd name="T43" fmla="*/ 91 h 188"/>
                <a:gd name="T44" fmla="*/ 12 w 136"/>
                <a:gd name="T45" fmla="*/ 97 h 188"/>
                <a:gd name="T46" fmla="*/ 0 w 136"/>
                <a:gd name="T47" fmla="*/ 97 h 188"/>
                <a:gd name="T48" fmla="*/ 29 w 136"/>
                <a:gd name="T49" fmla="*/ 57 h 188"/>
                <a:gd name="T50" fmla="*/ 29 w 136"/>
                <a:gd name="T51" fmla="*/ 46 h 188"/>
                <a:gd name="T52" fmla="*/ 29 w 136"/>
                <a:gd name="T53" fmla="*/ 23 h 188"/>
                <a:gd name="T54" fmla="*/ 34 w 136"/>
                <a:gd name="T55" fmla="*/ 23 h 188"/>
                <a:gd name="T56" fmla="*/ 34 w 136"/>
                <a:gd name="T57" fmla="*/ 12 h 188"/>
                <a:gd name="T58" fmla="*/ 34 w 136"/>
                <a:gd name="T59" fmla="*/ 6 h 188"/>
                <a:gd name="T60" fmla="*/ 34 w 136"/>
                <a:gd name="T61" fmla="*/ 6 h 188"/>
                <a:gd name="T62" fmla="*/ 40 w 136"/>
                <a:gd name="T63" fmla="*/ 6 h 188"/>
                <a:gd name="T64" fmla="*/ 46 w 136"/>
                <a:gd name="T65" fmla="*/ 6 h 188"/>
                <a:gd name="T66" fmla="*/ 46 w 136"/>
                <a:gd name="T67" fmla="*/ 6 h 188"/>
                <a:gd name="T68" fmla="*/ 57 w 136"/>
                <a:gd name="T69" fmla="*/ 6 h 188"/>
                <a:gd name="T70" fmla="*/ 85 w 136"/>
                <a:gd name="T71" fmla="*/ 51 h 188"/>
                <a:gd name="T72" fmla="*/ 91 w 136"/>
                <a:gd name="T73" fmla="*/ 57 h 188"/>
                <a:gd name="T74" fmla="*/ 102 w 136"/>
                <a:gd name="T75" fmla="*/ 63 h 188"/>
                <a:gd name="T76" fmla="*/ 108 w 136"/>
                <a:gd name="T77" fmla="*/ 69 h 188"/>
                <a:gd name="T78" fmla="*/ 119 w 136"/>
                <a:gd name="T79" fmla="*/ 69 h 188"/>
                <a:gd name="T80" fmla="*/ 119 w 136"/>
                <a:gd name="T81" fmla="*/ 69 h 188"/>
                <a:gd name="T82" fmla="*/ 125 w 136"/>
                <a:gd name="T83" fmla="*/ 74 h 188"/>
                <a:gd name="T84" fmla="*/ 125 w 136"/>
                <a:gd name="T85" fmla="*/ 74 h 188"/>
                <a:gd name="T86" fmla="*/ 125 w 136"/>
                <a:gd name="T87" fmla="*/ 86 h 188"/>
                <a:gd name="T88" fmla="*/ 131 w 136"/>
                <a:gd name="T89" fmla="*/ 9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88">
                  <a:moveTo>
                    <a:pt x="136" y="103"/>
                  </a:moveTo>
                  <a:lnTo>
                    <a:pt x="131" y="103"/>
                  </a:lnTo>
                  <a:lnTo>
                    <a:pt x="131" y="114"/>
                  </a:lnTo>
                  <a:lnTo>
                    <a:pt x="125" y="120"/>
                  </a:lnTo>
                  <a:lnTo>
                    <a:pt x="125" y="125"/>
                  </a:lnTo>
                  <a:lnTo>
                    <a:pt x="125" y="131"/>
                  </a:lnTo>
                  <a:lnTo>
                    <a:pt x="131" y="137"/>
                  </a:lnTo>
                  <a:lnTo>
                    <a:pt x="131" y="142"/>
                  </a:lnTo>
                  <a:lnTo>
                    <a:pt x="125" y="142"/>
                  </a:lnTo>
                  <a:lnTo>
                    <a:pt x="119" y="148"/>
                  </a:lnTo>
                  <a:lnTo>
                    <a:pt x="119" y="154"/>
                  </a:lnTo>
                  <a:lnTo>
                    <a:pt x="114" y="154"/>
                  </a:lnTo>
                  <a:lnTo>
                    <a:pt x="114" y="159"/>
                  </a:lnTo>
                  <a:lnTo>
                    <a:pt x="119" y="159"/>
                  </a:lnTo>
                  <a:lnTo>
                    <a:pt x="119" y="165"/>
                  </a:lnTo>
                  <a:lnTo>
                    <a:pt x="119" y="171"/>
                  </a:lnTo>
                  <a:lnTo>
                    <a:pt x="125" y="171"/>
                  </a:lnTo>
                  <a:lnTo>
                    <a:pt x="125" y="176"/>
                  </a:lnTo>
                  <a:lnTo>
                    <a:pt x="119" y="176"/>
                  </a:lnTo>
                  <a:lnTo>
                    <a:pt x="114" y="182"/>
                  </a:lnTo>
                  <a:lnTo>
                    <a:pt x="114" y="188"/>
                  </a:lnTo>
                  <a:lnTo>
                    <a:pt x="108" y="188"/>
                  </a:lnTo>
                  <a:lnTo>
                    <a:pt x="102" y="188"/>
                  </a:lnTo>
                  <a:lnTo>
                    <a:pt x="97" y="188"/>
                  </a:lnTo>
                  <a:lnTo>
                    <a:pt x="91" y="176"/>
                  </a:lnTo>
                  <a:lnTo>
                    <a:pt x="85" y="171"/>
                  </a:lnTo>
                  <a:lnTo>
                    <a:pt x="85" y="165"/>
                  </a:lnTo>
                  <a:lnTo>
                    <a:pt x="80" y="159"/>
                  </a:lnTo>
                  <a:lnTo>
                    <a:pt x="80" y="154"/>
                  </a:lnTo>
                  <a:lnTo>
                    <a:pt x="74" y="154"/>
                  </a:lnTo>
                  <a:lnTo>
                    <a:pt x="68" y="148"/>
                  </a:lnTo>
                  <a:lnTo>
                    <a:pt x="68" y="154"/>
                  </a:lnTo>
                  <a:lnTo>
                    <a:pt x="63" y="154"/>
                  </a:lnTo>
                  <a:lnTo>
                    <a:pt x="57" y="148"/>
                  </a:lnTo>
                  <a:lnTo>
                    <a:pt x="57" y="142"/>
                  </a:lnTo>
                  <a:lnTo>
                    <a:pt x="51" y="137"/>
                  </a:lnTo>
                  <a:lnTo>
                    <a:pt x="51" y="131"/>
                  </a:lnTo>
                  <a:lnTo>
                    <a:pt x="51" y="120"/>
                  </a:lnTo>
                  <a:lnTo>
                    <a:pt x="46" y="114"/>
                  </a:lnTo>
                  <a:lnTo>
                    <a:pt x="40" y="103"/>
                  </a:lnTo>
                  <a:lnTo>
                    <a:pt x="34" y="103"/>
                  </a:lnTo>
                  <a:lnTo>
                    <a:pt x="34" y="97"/>
                  </a:lnTo>
                  <a:lnTo>
                    <a:pt x="23" y="97"/>
                  </a:lnTo>
                  <a:lnTo>
                    <a:pt x="23" y="91"/>
                  </a:lnTo>
                  <a:lnTo>
                    <a:pt x="17" y="91"/>
                  </a:lnTo>
                  <a:lnTo>
                    <a:pt x="12" y="97"/>
                  </a:lnTo>
                  <a:lnTo>
                    <a:pt x="12" y="103"/>
                  </a:lnTo>
                  <a:lnTo>
                    <a:pt x="0" y="97"/>
                  </a:lnTo>
                  <a:lnTo>
                    <a:pt x="23" y="69"/>
                  </a:lnTo>
                  <a:lnTo>
                    <a:pt x="29" y="57"/>
                  </a:lnTo>
                  <a:lnTo>
                    <a:pt x="29" y="51"/>
                  </a:lnTo>
                  <a:lnTo>
                    <a:pt x="29" y="46"/>
                  </a:lnTo>
                  <a:lnTo>
                    <a:pt x="29" y="40"/>
                  </a:lnTo>
                  <a:lnTo>
                    <a:pt x="29" y="23"/>
                  </a:lnTo>
                  <a:lnTo>
                    <a:pt x="34" y="29"/>
                  </a:lnTo>
                  <a:lnTo>
                    <a:pt x="34" y="23"/>
                  </a:lnTo>
                  <a:lnTo>
                    <a:pt x="34" y="17"/>
                  </a:lnTo>
                  <a:lnTo>
                    <a:pt x="34" y="12"/>
                  </a:lnTo>
                  <a:lnTo>
                    <a:pt x="29" y="6"/>
                  </a:lnTo>
                  <a:lnTo>
                    <a:pt x="34" y="6"/>
                  </a:lnTo>
                  <a:lnTo>
                    <a:pt x="34" y="0"/>
                  </a:lnTo>
                  <a:lnTo>
                    <a:pt x="34" y="6"/>
                  </a:lnTo>
                  <a:lnTo>
                    <a:pt x="40" y="0"/>
                  </a:lnTo>
                  <a:lnTo>
                    <a:pt x="40" y="6"/>
                  </a:lnTo>
                  <a:lnTo>
                    <a:pt x="40" y="0"/>
                  </a:lnTo>
                  <a:lnTo>
                    <a:pt x="46" y="6"/>
                  </a:lnTo>
                  <a:lnTo>
                    <a:pt x="51" y="6"/>
                  </a:lnTo>
                  <a:lnTo>
                    <a:pt x="46" y="6"/>
                  </a:lnTo>
                  <a:lnTo>
                    <a:pt x="51" y="6"/>
                  </a:lnTo>
                  <a:lnTo>
                    <a:pt x="57" y="6"/>
                  </a:lnTo>
                  <a:lnTo>
                    <a:pt x="68" y="23"/>
                  </a:lnTo>
                  <a:lnTo>
                    <a:pt x="85" y="51"/>
                  </a:lnTo>
                  <a:lnTo>
                    <a:pt x="91" y="51"/>
                  </a:lnTo>
                  <a:lnTo>
                    <a:pt x="91" y="57"/>
                  </a:lnTo>
                  <a:lnTo>
                    <a:pt x="97" y="63"/>
                  </a:lnTo>
                  <a:lnTo>
                    <a:pt x="102" y="63"/>
                  </a:lnTo>
                  <a:lnTo>
                    <a:pt x="102" y="69"/>
                  </a:lnTo>
                  <a:lnTo>
                    <a:pt x="108" y="69"/>
                  </a:lnTo>
                  <a:lnTo>
                    <a:pt x="114" y="69"/>
                  </a:lnTo>
                  <a:lnTo>
                    <a:pt x="119" y="69"/>
                  </a:lnTo>
                  <a:lnTo>
                    <a:pt x="119" y="74"/>
                  </a:lnTo>
                  <a:lnTo>
                    <a:pt x="119" y="69"/>
                  </a:lnTo>
                  <a:lnTo>
                    <a:pt x="125" y="69"/>
                  </a:lnTo>
                  <a:lnTo>
                    <a:pt x="125" y="74"/>
                  </a:lnTo>
                  <a:lnTo>
                    <a:pt x="119" y="74"/>
                  </a:lnTo>
                  <a:lnTo>
                    <a:pt x="125" y="74"/>
                  </a:lnTo>
                  <a:lnTo>
                    <a:pt x="125" y="80"/>
                  </a:lnTo>
                  <a:lnTo>
                    <a:pt x="125" y="86"/>
                  </a:lnTo>
                  <a:lnTo>
                    <a:pt x="131" y="91"/>
                  </a:lnTo>
                  <a:lnTo>
                    <a:pt x="131" y="97"/>
                  </a:lnTo>
                  <a:lnTo>
                    <a:pt x="136" y="10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6" name="Freeform 38">
              <a:extLst>
                <a:ext uri="{FF2B5EF4-FFF2-40B4-BE49-F238E27FC236}">
                  <a16:creationId xmlns:a16="http://schemas.microsoft.com/office/drawing/2014/main" id="{7D0B5010-BF06-440A-B81E-5D6E1CF5D57C}"/>
                </a:ext>
              </a:extLst>
            </p:cNvPr>
            <p:cNvSpPr>
              <a:spLocks/>
            </p:cNvSpPr>
            <p:nvPr/>
          </p:nvSpPr>
          <p:spPr bwMode="gray">
            <a:xfrm rot="20555047">
              <a:off x="1763150" y="4025263"/>
              <a:ext cx="382153" cy="278185"/>
            </a:xfrm>
            <a:custGeom>
              <a:avLst/>
              <a:gdLst>
                <a:gd name="T0" fmla="*/ 40 w 272"/>
                <a:gd name="T1" fmla="*/ 187 h 198"/>
                <a:gd name="T2" fmla="*/ 28 w 272"/>
                <a:gd name="T3" fmla="*/ 181 h 198"/>
                <a:gd name="T4" fmla="*/ 17 w 272"/>
                <a:gd name="T5" fmla="*/ 164 h 198"/>
                <a:gd name="T6" fmla="*/ 17 w 272"/>
                <a:gd name="T7" fmla="*/ 153 h 198"/>
                <a:gd name="T8" fmla="*/ 11 w 272"/>
                <a:gd name="T9" fmla="*/ 130 h 198"/>
                <a:gd name="T10" fmla="*/ 11 w 272"/>
                <a:gd name="T11" fmla="*/ 113 h 198"/>
                <a:gd name="T12" fmla="*/ 11 w 272"/>
                <a:gd name="T13" fmla="*/ 96 h 198"/>
                <a:gd name="T14" fmla="*/ 6 w 272"/>
                <a:gd name="T15" fmla="*/ 79 h 198"/>
                <a:gd name="T16" fmla="*/ 6 w 272"/>
                <a:gd name="T17" fmla="*/ 28 h 198"/>
                <a:gd name="T18" fmla="*/ 0 w 272"/>
                <a:gd name="T19" fmla="*/ 28 h 198"/>
                <a:gd name="T20" fmla="*/ 11 w 272"/>
                <a:gd name="T21" fmla="*/ 23 h 198"/>
                <a:gd name="T22" fmla="*/ 17 w 272"/>
                <a:gd name="T23" fmla="*/ 34 h 198"/>
                <a:gd name="T24" fmla="*/ 23 w 272"/>
                <a:gd name="T25" fmla="*/ 34 h 198"/>
                <a:gd name="T26" fmla="*/ 23 w 272"/>
                <a:gd name="T27" fmla="*/ 17 h 198"/>
                <a:gd name="T28" fmla="*/ 23 w 272"/>
                <a:gd name="T29" fmla="*/ 11 h 198"/>
                <a:gd name="T30" fmla="*/ 34 w 272"/>
                <a:gd name="T31" fmla="*/ 11 h 198"/>
                <a:gd name="T32" fmla="*/ 40 w 272"/>
                <a:gd name="T33" fmla="*/ 11 h 198"/>
                <a:gd name="T34" fmla="*/ 45 w 272"/>
                <a:gd name="T35" fmla="*/ 11 h 198"/>
                <a:gd name="T36" fmla="*/ 51 w 272"/>
                <a:gd name="T37" fmla="*/ 11 h 198"/>
                <a:gd name="T38" fmla="*/ 62 w 272"/>
                <a:gd name="T39" fmla="*/ 6 h 198"/>
                <a:gd name="T40" fmla="*/ 68 w 272"/>
                <a:gd name="T41" fmla="*/ 6 h 198"/>
                <a:gd name="T42" fmla="*/ 79 w 272"/>
                <a:gd name="T43" fmla="*/ 6 h 198"/>
                <a:gd name="T44" fmla="*/ 85 w 272"/>
                <a:gd name="T45" fmla="*/ 6 h 198"/>
                <a:gd name="T46" fmla="*/ 96 w 272"/>
                <a:gd name="T47" fmla="*/ 0 h 198"/>
                <a:gd name="T48" fmla="*/ 108 w 272"/>
                <a:gd name="T49" fmla="*/ 11 h 198"/>
                <a:gd name="T50" fmla="*/ 119 w 272"/>
                <a:gd name="T51" fmla="*/ 28 h 198"/>
                <a:gd name="T52" fmla="*/ 130 w 272"/>
                <a:gd name="T53" fmla="*/ 28 h 198"/>
                <a:gd name="T54" fmla="*/ 136 w 272"/>
                <a:gd name="T55" fmla="*/ 34 h 198"/>
                <a:gd name="T56" fmla="*/ 147 w 272"/>
                <a:gd name="T57" fmla="*/ 40 h 198"/>
                <a:gd name="T58" fmla="*/ 153 w 272"/>
                <a:gd name="T59" fmla="*/ 40 h 198"/>
                <a:gd name="T60" fmla="*/ 159 w 272"/>
                <a:gd name="T61" fmla="*/ 40 h 198"/>
                <a:gd name="T62" fmla="*/ 170 w 272"/>
                <a:gd name="T63" fmla="*/ 34 h 198"/>
                <a:gd name="T64" fmla="*/ 187 w 272"/>
                <a:gd name="T65" fmla="*/ 34 h 198"/>
                <a:gd name="T66" fmla="*/ 198 w 272"/>
                <a:gd name="T67" fmla="*/ 23 h 198"/>
                <a:gd name="T68" fmla="*/ 204 w 272"/>
                <a:gd name="T69" fmla="*/ 23 h 198"/>
                <a:gd name="T70" fmla="*/ 210 w 272"/>
                <a:gd name="T71" fmla="*/ 17 h 198"/>
                <a:gd name="T72" fmla="*/ 221 w 272"/>
                <a:gd name="T73" fmla="*/ 6 h 198"/>
                <a:gd name="T74" fmla="*/ 232 w 272"/>
                <a:gd name="T75" fmla="*/ 17 h 198"/>
                <a:gd name="T76" fmla="*/ 238 w 272"/>
                <a:gd name="T77" fmla="*/ 28 h 198"/>
                <a:gd name="T78" fmla="*/ 249 w 272"/>
                <a:gd name="T79" fmla="*/ 28 h 198"/>
                <a:gd name="T80" fmla="*/ 255 w 272"/>
                <a:gd name="T81" fmla="*/ 34 h 198"/>
                <a:gd name="T82" fmla="*/ 266 w 272"/>
                <a:gd name="T83" fmla="*/ 45 h 198"/>
                <a:gd name="T84" fmla="*/ 266 w 272"/>
                <a:gd name="T85" fmla="*/ 57 h 198"/>
                <a:gd name="T86" fmla="*/ 187 w 272"/>
                <a:gd name="T87" fmla="*/ 113 h 198"/>
                <a:gd name="T88" fmla="*/ 170 w 272"/>
                <a:gd name="T89" fmla="*/ 142 h 198"/>
                <a:gd name="T90" fmla="*/ 142 w 272"/>
                <a:gd name="T91" fmla="*/ 147 h 198"/>
                <a:gd name="T92" fmla="*/ 45 w 272"/>
                <a:gd name="T9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2" h="198">
                  <a:moveTo>
                    <a:pt x="45" y="198"/>
                  </a:moveTo>
                  <a:lnTo>
                    <a:pt x="40" y="193"/>
                  </a:lnTo>
                  <a:lnTo>
                    <a:pt x="40" y="187"/>
                  </a:lnTo>
                  <a:lnTo>
                    <a:pt x="34" y="187"/>
                  </a:lnTo>
                  <a:lnTo>
                    <a:pt x="34" y="181"/>
                  </a:lnTo>
                  <a:lnTo>
                    <a:pt x="28" y="181"/>
                  </a:lnTo>
                  <a:lnTo>
                    <a:pt x="28" y="176"/>
                  </a:lnTo>
                  <a:lnTo>
                    <a:pt x="23" y="170"/>
                  </a:lnTo>
                  <a:lnTo>
                    <a:pt x="17" y="164"/>
                  </a:lnTo>
                  <a:lnTo>
                    <a:pt x="23" y="159"/>
                  </a:lnTo>
                  <a:lnTo>
                    <a:pt x="23" y="153"/>
                  </a:lnTo>
                  <a:lnTo>
                    <a:pt x="17" y="153"/>
                  </a:lnTo>
                  <a:lnTo>
                    <a:pt x="17" y="142"/>
                  </a:lnTo>
                  <a:lnTo>
                    <a:pt x="17" y="136"/>
                  </a:lnTo>
                  <a:lnTo>
                    <a:pt x="11" y="130"/>
                  </a:lnTo>
                  <a:lnTo>
                    <a:pt x="11" y="125"/>
                  </a:lnTo>
                  <a:lnTo>
                    <a:pt x="11" y="119"/>
                  </a:lnTo>
                  <a:lnTo>
                    <a:pt x="11" y="113"/>
                  </a:lnTo>
                  <a:lnTo>
                    <a:pt x="11" y="108"/>
                  </a:lnTo>
                  <a:lnTo>
                    <a:pt x="11" y="102"/>
                  </a:lnTo>
                  <a:lnTo>
                    <a:pt x="11" y="96"/>
                  </a:lnTo>
                  <a:lnTo>
                    <a:pt x="11" y="91"/>
                  </a:lnTo>
                  <a:lnTo>
                    <a:pt x="6" y="85"/>
                  </a:lnTo>
                  <a:lnTo>
                    <a:pt x="6" y="79"/>
                  </a:lnTo>
                  <a:lnTo>
                    <a:pt x="0" y="40"/>
                  </a:lnTo>
                  <a:lnTo>
                    <a:pt x="6" y="34"/>
                  </a:lnTo>
                  <a:lnTo>
                    <a:pt x="6" y="28"/>
                  </a:lnTo>
                  <a:lnTo>
                    <a:pt x="0" y="28"/>
                  </a:lnTo>
                  <a:lnTo>
                    <a:pt x="6" y="28"/>
                  </a:lnTo>
                  <a:lnTo>
                    <a:pt x="0" y="28"/>
                  </a:lnTo>
                  <a:lnTo>
                    <a:pt x="6" y="23"/>
                  </a:lnTo>
                  <a:lnTo>
                    <a:pt x="11" y="28"/>
                  </a:lnTo>
                  <a:lnTo>
                    <a:pt x="11" y="23"/>
                  </a:lnTo>
                  <a:lnTo>
                    <a:pt x="11" y="28"/>
                  </a:lnTo>
                  <a:lnTo>
                    <a:pt x="17" y="28"/>
                  </a:lnTo>
                  <a:lnTo>
                    <a:pt x="17" y="34"/>
                  </a:lnTo>
                  <a:lnTo>
                    <a:pt x="17" y="40"/>
                  </a:lnTo>
                  <a:lnTo>
                    <a:pt x="23" y="40"/>
                  </a:lnTo>
                  <a:lnTo>
                    <a:pt x="23" y="34"/>
                  </a:lnTo>
                  <a:lnTo>
                    <a:pt x="23" y="28"/>
                  </a:lnTo>
                  <a:lnTo>
                    <a:pt x="23" y="23"/>
                  </a:lnTo>
                  <a:lnTo>
                    <a:pt x="23" y="17"/>
                  </a:lnTo>
                  <a:lnTo>
                    <a:pt x="17" y="17"/>
                  </a:lnTo>
                  <a:lnTo>
                    <a:pt x="17" y="11"/>
                  </a:lnTo>
                  <a:lnTo>
                    <a:pt x="23" y="11"/>
                  </a:lnTo>
                  <a:lnTo>
                    <a:pt x="23" y="17"/>
                  </a:lnTo>
                  <a:lnTo>
                    <a:pt x="28" y="11"/>
                  </a:lnTo>
                  <a:lnTo>
                    <a:pt x="34" y="11"/>
                  </a:lnTo>
                  <a:lnTo>
                    <a:pt x="34" y="17"/>
                  </a:lnTo>
                  <a:lnTo>
                    <a:pt x="34" y="11"/>
                  </a:lnTo>
                  <a:lnTo>
                    <a:pt x="40" y="11"/>
                  </a:lnTo>
                  <a:lnTo>
                    <a:pt x="40" y="17"/>
                  </a:lnTo>
                  <a:lnTo>
                    <a:pt x="40" y="11"/>
                  </a:lnTo>
                  <a:lnTo>
                    <a:pt x="45" y="11"/>
                  </a:lnTo>
                  <a:lnTo>
                    <a:pt x="45" y="6"/>
                  </a:lnTo>
                  <a:lnTo>
                    <a:pt x="51" y="6"/>
                  </a:lnTo>
                  <a:lnTo>
                    <a:pt x="51" y="11"/>
                  </a:lnTo>
                  <a:lnTo>
                    <a:pt x="57" y="11"/>
                  </a:lnTo>
                  <a:lnTo>
                    <a:pt x="62" y="11"/>
                  </a:lnTo>
                  <a:lnTo>
                    <a:pt x="62" y="6"/>
                  </a:lnTo>
                  <a:lnTo>
                    <a:pt x="62" y="0"/>
                  </a:lnTo>
                  <a:lnTo>
                    <a:pt x="68" y="0"/>
                  </a:lnTo>
                  <a:lnTo>
                    <a:pt x="68" y="6"/>
                  </a:lnTo>
                  <a:lnTo>
                    <a:pt x="74" y="6"/>
                  </a:lnTo>
                  <a:lnTo>
                    <a:pt x="74" y="11"/>
                  </a:lnTo>
                  <a:lnTo>
                    <a:pt x="79" y="6"/>
                  </a:lnTo>
                  <a:lnTo>
                    <a:pt x="79" y="11"/>
                  </a:lnTo>
                  <a:lnTo>
                    <a:pt x="79" y="6"/>
                  </a:lnTo>
                  <a:lnTo>
                    <a:pt x="85" y="6"/>
                  </a:lnTo>
                  <a:lnTo>
                    <a:pt x="85" y="0"/>
                  </a:lnTo>
                  <a:lnTo>
                    <a:pt x="91" y="0"/>
                  </a:lnTo>
                  <a:lnTo>
                    <a:pt x="96" y="0"/>
                  </a:lnTo>
                  <a:lnTo>
                    <a:pt x="96" y="6"/>
                  </a:lnTo>
                  <a:lnTo>
                    <a:pt x="102" y="6"/>
                  </a:lnTo>
                  <a:lnTo>
                    <a:pt x="108" y="11"/>
                  </a:lnTo>
                  <a:lnTo>
                    <a:pt x="113" y="17"/>
                  </a:lnTo>
                  <a:lnTo>
                    <a:pt x="119" y="23"/>
                  </a:lnTo>
                  <a:lnTo>
                    <a:pt x="119" y="28"/>
                  </a:lnTo>
                  <a:lnTo>
                    <a:pt x="125" y="28"/>
                  </a:lnTo>
                  <a:lnTo>
                    <a:pt x="130" y="34"/>
                  </a:lnTo>
                  <a:lnTo>
                    <a:pt x="130" y="28"/>
                  </a:lnTo>
                  <a:lnTo>
                    <a:pt x="130" y="34"/>
                  </a:lnTo>
                  <a:lnTo>
                    <a:pt x="136" y="28"/>
                  </a:lnTo>
                  <a:lnTo>
                    <a:pt x="136" y="34"/>
                  </a:lnTo>
                  <a:lnTo>
                    <a:pt x="142" y="34"/>
                  </a:lnTo>
                  <a:lnTo>
                    <a:pt x="147" y="34"/>
                  </a:lnTo>
                  <a:lnTo>
                    <a:pt x="147" y="40"/>
                  </a:lnTo>
                  <a:lnTo>
                    <a:pt x="153" y="40"/>
                  </a:lnTo>
                  <a:lnTo>
                    <a:pt x="153" y="34"/>
                  </a:lnTo>
                  <a:lnTo>
                    <a:pt x="153" y="40"/>
                  </a:lnTo>
                  <a:lnTo>
                    <a:pt x="153" y="34"/>
                  </a:lnTo>
                  <a:lnTo>
                    <a:pt x="159" y="34"/>
                  </a:lnTo>
                  <a:lnTo>
                    <a:pt x="159" y="40"/>
                  </a:lnTo>
                  <a:lnTo>
                    <a:pt x="159" y="34"/>
                  </a:lnTo>
                  <a:lnTo>
                    <a:pt x="164" y="34"/>
                  </a:lnTo>
                  <a:lnTo>
                    <a:pt x="170" y="34"/>
                  </a:lnTo>
                  <a:lnTo>
                    <a:pt x="176" y="34"/>
                  </a:lnTo>
                  <a:lnTo>
                    <a:pt x="181" y="34"/>
                  </a:lnTo>
                  <a:lnTo>
                    <a:pt x="187" y="34"/>
                  </a:lnTo>
                  <a:lnTo>
                    <a:pt x="193" y="28"/>
                  </a:lnTo>
                  <a:lnTo>
                    <a:pt x="193" y="23"/>
                  </a:lnTo>
                  <a:lnTo>
                    <a:pt x="198" y="23"/>
                  </a:lnTo>
                  <a:lnTo>
                    <a:pt x="198" y="17"/>
                  </a:lnTo>
                  <a:lnTo>
                    <a:pt x="198" y="23"/>
                  </a:lnTo>
                  <a:lnTo>
                    <a:pt x="204" y="23"/>
                  </a:lnTo>
                  <a:lnTo>
                    <a:pt x="204" y="17"/>
                  </a:lnTo>
                  <a:lnTo>
                    <a:pt x="204" y="23"/>
                  </a:lnTo>
                  <a:lnTo>
                    <a:pt x="210" y="17"/>
                  </a:lnTo>
                  <a:lnTo>
                    <a:pt x="215" y="17"/>
                  </a:lnTo>
                  <a:lnTo>
                    <a:pt x="215" y="11"/>
                  </a:lnTo>
                  <a:lnTo>
                    <a:pt x="221" y="6"/>
                  </a:lnTo>
                  <a:lnTo>
                    <a:pt x="227" y="11"/>
                  </a:lnTo>
                  <a:lnTo>
                    <a:pt x="227" y="17"/>
                  </a:lnTo>
                  <a:lnTo>
                    <a:pt x="232" y="17"/>
                  </a:lnTo>
                  <a:lnTo>
                    <a:pt x="232" y="23"/>
                  </a:lnTo>
                  <a:lnTo>
                    <a:pt x="238" y="23"/>
                  </a:lnTo>
                  <a:lnTo>
                    <a:pt x="238" y="28"/>
                  </a:lnTo>
                  <a:lnTo>
                    <a:pt x="244" y="23"/>
                  </a:lnTo>
                  <a:lnTo>
                    <a:pt x="249" y="23"/>
                  </a:lnTo>
                  <a:lnTo>
                    <a:pt x="249" y="28"/>
                  </a:lnTo>
                  <a:lnTo>
                    <a:pt x="244" y="28"/>
                  </a:lnTo>
                  <a:lnTo>
                    <a:pt x="249" y="28"/>
                  </a:lnTo>
                  <a:lnTo>
                    <a:pt x="255" y="34"/>
                  </a:lnTo>
                  <a:lnTo>
                    <a:pt x="255" y="40"/>
                  </a:lnTo>
                  <a:lnTo>
                    <a:pt x="261" y="40"/>
                  </a:lnTo>
                  <a:lnTo>
                    <a:pt x="266" y="45"/>
                  </a:lnTo>
                  <a:lnTo>
                    <a:pt x="261" y="51"/>
                  </a:lnTo>
                  <a:lnTo>
                    <a:pt x="266" y="51"/>
                  </a:lnTo>
                  <a:lnTo>
                    <a:pt x="266" y="57"/>
                  </a:lnTo>
                  <a:lnTo>
                    <a:pt x="272" y="57"/>
                  </a:lnTo>
                  <a:lnTo>
                    <a:pt x="272" y="62"/>
                  </a:lnTo>
                  <a:lnTo>
                    <a:pt x="187" y="113"/>
                  </a:lnTo>
                  <a:lnTo>
                    <a:pt x="181" y="136"/>
                  </a:lnTo>
                  <a:lnTo>
                    <a:pt x="176" y="130"/>
                  </a:lnTo>
                  <a:lnTo>
                    <a:pt x="170" y="142"/>
                  </a:lnTo>
                  <a:lnTo>
                    <a:pt x="164" y="142"/>
                  </a:lnTo>
                  <a:lnTo>
                    <a:pt x="159" y="153"/>
                  </a:lnTo>
                  <a:lnTo>
                    <a:pt x="142" y="147"/>
                  </a:lnTo>
                  <a:lnTo>
                    <a:pt x="136" y="147"/>
                  </a:lnTo>
                  <a:lnTo>
                    <a:pt x="96" y="170"/>
                  </a:lnTo>
                  <a:lnTo>
                    <a:pt x="45" y="19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7" name="Freeform 39">
              <a:extLst>
                <a:ext uri="{FF2B5EF4-FFF2-40B4-BE49-F238E27FC236}">
                  <a16:creationId xmlns:a16="http://schemas.microsoft.com/office/drawing/2014/main" id="{FE5B8FEE-E3B5-440C-BD7A-79FE1B995B5B}"/>
                </a:ext>
              </a:extLst>
            </p:cNvPr>
            <p:cNvSpPr>
              <a:spLocks/>
            </p:cNvSpPr>
            <p:nvPr/>
          </p:nvSpPr>
          <p:spPr bwMode="gray">
            <a:xfrm rot="20555047">
              <a:off x="1438450" y="4180043"/>
              <a:ext cx="429922" cy="341409"/>
            </a:xfrm>
            <a:custGeom>
              <a:avLst/>
              <a:gdLst>
                <a:gd name="T0" fmla="*/ 267 w 306"/>
                <a:gd name="T1" fmla="*/ 39 h 243"/>
                <a:gd name="T2" fmla="*/ 272 w 306"/>
                <a:gd name="T3" fmla="*/ 51 h 243"/>
                <a:gd name="T4" fmla="*/ 272 w 306"/>
                <a:gd name="T5" fmla="*/ 62 h 243"/>
                <a:gd name="T6" fmla="*/ 272 w 306"/>
                <a:gd name="T7" fmla="*/ 73 h 243"/>
                <a:gd name="T8" fmla="*/ 272 w 306"/>
                <a:gd name="T9" fmla="*/ 85 h 243"/>
                <a:gd name="T10" fmla="*/ 278 w 306"/>
                <a:gd name="T11" fmla="*/ 96 h 243"/>
                <a:gd name="T12" fmla="*/ 278 w 306"/>
                <a:gd name="T13" fmla="*/ 113 h 243"/>
                <a:gd name="T14" fmla="*/ 284 w 306"/>
                <a:gd name="T15" fmla="*/ 119 h 243"/>
                <a:gd name="T16" fmla="*/ 284 w 306"/>
                <a:gd name="T17" fmla="*/ 130 h 243"/>
                <a:gd name="T18" fmla="*/ 289 w 306"/>
                <a:gd name="T19" fmla="*/ 141 h 243"/>
                <a:gd name="T20" fmla="*/ 295 w 306"/>
                <a:gd name="T21" fmla="*/ 147 h 243"/>
                <a:gd name="T22" fmla="*/ 301 w 306"/>
                <a:gd name="T23" fmla="*/ 153 h 243"/>
                <a:gd name="T24" fmla="*/ 301 w 306"/>
                <a:gd name="T25" fmla="*/ 164 h 243"/>
                <a:gd name="T26" fmla="*/ 289 w 306"/>
                <a:gd name="T27" fmla="*/ 164 h 243"/>
                <a:gd name="T28" fmla="*/ 284 w 306"/>
                <a:gd name="T29" fmla="*/ 164 h 243"/>
                <a:gd name="T30" fmla="*/ 272 w 306"/>
                <a:gd name="T31" fmla="*/ 158 h 243"/>
                <a:gd name="T32" fmla="*/ 261 w 306"/>
                <a:gd name="T33" fmla="*/ 158 h 243"/>
                <a:gd name="T34" fmla="*/ 250 w 306"/>
                <a:gd name="T35" fmla="*/ 158 h 243"/>
                <a:gd name="T36" fmla="*/ 244 w 306"/>
                <a:gd name="T37" fmla="*/ 158 h 243"/>
                <a:gd name="T38" fmla="*/ 233 w 306"/>
                <a:gd name="T39" fmla="*/ 158 h 243"/>
                <a:gd name="T40" fmla="*/ 221 w 306"/>
                <a:gd name="T41" fmla="*/ 158 h 243"/>
                <a:gd name="T42" fmla="*/ 210 w 306"/>
                <a:gd name="T43" fmla="*/ 158 h 243"/>
                <a:gd name="T44" fmla="*/ 199 w 306"/>
                <a:gd name="T45" fmla="*/ 164 h 243"/>
                <a:gd name="T46" fmla="*/ 199 w 306"/>
                <a:gd name="T47" fmla="*/ 164 h 243"/>
                <a:gd name="T48" fmla="*/ 176 w 306"/>
                <a:gd name="T49" fmla="*/ 175 h 243"/>
                <a:gd name="T50" fmla="*/ 57 w 306"/>
                <a:gd name="T51" fmla="*/ 243 h 243"/>
                <a:gd name="T52" fmla="*/ 11 w 306"/>
                <a:gd name="T53" fmla="*/ 198 h 243"/>
                <a:gd name="T54" fmla="*/ 11 w 306"/>
                <a:gd name="T55" fmla="*/ 187 h 243"/>
                <a:gd name="T56" fmla="*/ 6 w 306"/>
                <a:gd name="T57" fmla="*/ 175 h 243"/>
                <a:gd name="T58" fmla="*/ 6 w 306"/>
                <a:gd name="T59" fmla="*/ 170 h 243"/>
                <a:gd name="T60" fmla="*/ 0 w 306"/>
                <a:gd name="T61" fmla="*/ 164 h 243"/>
                <a:gd name="T62" fmla="*/ 6 w 306"/>
                <a:gd name="T63" fmla="*/ 158 h 243"/>
                <a:gd name="T64" fmla="*/ 0 w 306"/>
                <a:gd name="T65" fmla="*/ 153 h 243"/>
                <a:gd name="T66" fmla="*/ 0 w 306"/>
                <a:gd name="T67" fmla="*/ 141 h 243"/>
                <a:gd name="T68" fmla="*/ 6 w 306"/>
                <a:gd name="T69" fmla="*/ 136 h 243"/>
                <a:gd name="T70" fmla="*/ 11 w 306"/>
                <a:gd name="T71" fmla="*/ 130 h 243"/>
                <a:gd name="T72" fmla="*/ 17 w 306"/>
                <a:gd name="T73" fmla="*/ 124 h 243"/>
                <a:gd name="T74" fmla="*/ 11 w 306"/>
                <a:gd name="T75" fmla="*/ 119 h 243"/>
                <a:gd name="T76" fmla="*/ 17 w 306"/>
                <a:gd name="T77" fmla="*/ 107 h 243"/>
                <a:gd name="T78" fmla="*/ 17 w 306"/>
                <a:gd name="T79" fmla="*/ 96 h 243"/>
                <a:gd name="T80" fmla="*/ 85 w 306"/>
                <a:gd name="T81" fmla="*/ 56 h 243"/>
                <a:gd name="T82" fmla="*/ 102 w 306"/>
                <a:gd name="T83" fmla="*/ 51 h 243"/>
                <a:gd name="T84" fmla="*/ 96 w 306"/>
                <a:gd name="T85" fmla="*/ 45 h 243"/>
                <a:gd name="T86" fmla="*/ 102 w 306"/>
                <a:gd name="T87" fmla="*/ 39 h 243"/>
                <a:gd name="T88" fmla="*/ 96 w 306"/>
                <a:gd name="T89" fmla="*/ 34 h 243"/>
                <a:gd name="T90" fmla="*/ 119 w 306"/>
                <a:gd name="T91" fmla="*/ 28 h 243"/>
                <a:gd name="T92" fmla="*/ 142 w 306"/>
                <a:gd name="T93" fmla="*/ 22 h 243"/>
                <a:gd name="T94" fmla="*/ 182 w 306"/>
                <a:gd name="T95" fmla="*/ 17 h 243"/>
                <a:gd name="T96" fmla="*/ 261 w 306"/>
                <a:gd name="T9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6" h="243">
                  <a:moveTo>
                    <a:pt x="261" y="0"/>
                  </a:moveTo>
                  <a:lnTo>
                    <a:pt x="267" y="39"/>
                  </a:lnTo>
                  <a:lnTo>
                    <a:pt x="267" y="45"/>
                  </a:lnTo>
                  <a:lnTo>
                    <a:pt x="272" y="51"/>
                  </a:lnTo>
                  <a:lnTo>
                    <a:pt x="272" y="56"/>
                  </a:lnTo>
                  <a:lnTo>
                    <a:pt x="272" y="62"/>
                  </a:lnTo>
                  <a:lnTo>
                    <a:pt x="272" y="68"/>
                  </a:lnTo>
                  <a:lnTo>
                    <a:pt x="272" y="73"/>
                  </a:lnTo>
                  <a:lnTo>
                    <a:pt x="272" y="79"/>
                  </a:lnTo>
                  <a:lnTo>
                    <a:pt x="272" y="85"/>
                  </a:lnTo>
                  <a:lnTo>
                    <a:pt x="272" y="90"/>
                  </a:lnTo>
                  <a:lnTo>
                    <a:pt x="278" y="96"/>
                  </a:lnTo>
                  <a:lnTo>
                    <a:pt x="278" y="102"/>
                  </a:lnTo>
                  <a:lnTo>
                    <a:pt x="278" y="113"/>
                  </a:lnTo>
                  <a:lnTo>
                    <a:pt x="284" y="113"/>
                  </a:lnTo>
                  <a:lnTo>
                    <a:pt x="284" y="119"/>
                  </a:lnTo>
                  <a:lnTo>
                    <a:pt x="278" y="124"/>
                  </a:lnTo>
                  <a:lnTo>
                    <a:pt x="284" y="130"/>
                  </a:lnTo>
                  <a:lnTo>
                    <a:pt x="289" y="136"/>
                  </a:lnTo>
                  <a:lnTo>
                    <a:pt x="289" y="141"/>
                  </a:lnTo>
                  <a:lnTo>
                    <a:pt x="295" y="141"/>
                  </a:lnTo>
                  <a:lnTo>
                    <a:pt x="295" y="147"/>
                  </a:lnTo>
                  <a:lnTo>
                    <a:pt x="301" y="147"/>
                  </a:lnTo>
                  <a:lnTo>
                    <a:pt x="301" y="153"/>
                  </a:lnTo>
                  <a:lnTo>
                    <a:pt x="306" y="158"/>
                  </a:lnTo>
                  <a:lnTo>
                    <a:pt x="301" y="164"/>
                  </a:lnTo>
                  <a:lnTo>
                    <a:pt x="295" y="164"/>
                  </a:lnTo>
                  <a:lnTo>
                    <a:pt x="289" y="164"/>
                  </a:lnTo>
                  <a:lnTo>
                    <a:pt x="284" y="158"/>
                  </a:lnTo>
                  <a:lnTo>
                    <a:pt x="284" y="164"/>
                  </a:lnTo>
                  <a:lnTo>
                    <a:pt x="278" y="158"/>
                  </a:lnTo>
                  <a:lnTo>
                    <a:pt x="272" y="158"/>
                  </a:lnTo>
                  <a:lnTo>
                    <a:pt x="267" y="158"/>
                  </a:lnTo>
                  <a:lnTo>
                    <a:pt x="261" y="158"/>
                  </a:lnTo>
                  <a:lnTo>
                    <a:pt x="255" y="158"/>
                  </a:lnTo>
                  <a:lnTo>
                    <a:pt x="250" y="158"/>
                  </a:lnTo>
                  <a:lnTo>
                    <a:pt x="244" y="153"/>
                  </a:lnTo>
                  <a:lnTo>
                    <a:pt x="244" y="158"/>
                  </a:lnTo>
                  <a:lnTo>
                    <a:pt x="238" y="158"/>
                  </a:lnTo>
                  <a:lnTo>
                    <a:pt x="233" y="158"/>
                  </a:lnTo>
                  <a:lnTo>
                    <a:pt x="227" y="158"/>
                  </a:lnTo>
                  <a:lnTo>
                    <a:pt x="221" y="158"/>
                  </a:lnTo>
                  <a:lnTo>
                    <a:pt x="216" y="158"/>
                  </a:lnTo>
                  <a:lnTo>
                    <a:pt x="210" y="158"/>
                  </a:lnTo>
                  <a:lnTo>
                    <a:pt x="204" y="158"/>
                  </a:lnTo>
                  <a:lnTo>
                    <a:pt x="199" y="164"/>
                  </a:lnTo>
                  <a:lnTo>
                    <a:pt x="199" y="158"/>
                  </a:lnTo>
                  <a:lnTo>
                    <a:pt x="199" y="164"/>
                  </a:lnTo>
                  <a:lnTo>
                    <a:pt x="193" y="158"/>
                  </a:lnTo>
                  <a:lnTo>
                    <a:pt x="176" y="175"/>
                  </a:lnTo>
                  <a:lnTo>
                    <a:pt x="131" y="198"/>
                  </a:lnTo>
                  <a:lnTo>
                    <a:pt x="57" y="243"/>
                  </a:lnTo>
                  <a:lnTo>
                    <a:pt x="57" y="238"/>
                  </a:lnTo>
                  <a:lnTo>
                    <a:pt x="11" y="198"/>
                  </a:lnTo>
                  <a:lnTo>
                    <a:pt x="11" y="192"/>
                  </a:lnTo>
                  <a:lnTo>
                    <a:pt x="11" y="187"/>
                  </a:lnTo>
                  <a:lnTo>
                    <a:pt x="11" y="181"/>
                  </a:lnTo>
                  <a:lnTo>
                    <a:pt x="6" y="175"/>
                  </a:lnTo>
                  <a:lnTo>
                    <a:pt x="11" y="170"/>
                  </a:lnTo>
                  <a:lnTo>
                    <a:pt x="6" y="170"/>
                  </a:lnTo>
                  <a:lnTo>
                    <a:pt x="0" y="170"/>
                  </a:lnTo>
                  <a:lnTo>
                    <a:pt x="0" y="164"/>
                  </a:lnTo>
                  <a:lnTo>
                    <a:pt x="0" y="158"/>
                  </a:lnTo>
                  <a:lnTo>
                    <a:pt x="6" y="158"/>
                  </a:lnTo>
                  <a:lnTo>
                    <a:pt x="6" y="153"/>
                  </a:lnTo>
                  <a:lnTo>
                    <a:pt x="0" y="153"/>
                  </a:lnTo>
                  <a:lnTo>
                    <a:pt x="0" y="147"/>
                  </a:lnTo>
                  <a:lnTo>
                    <a:pt x="0" y="141"/>
                  </a:lnTo>
                  <a:lnTo>
                    <a:pt x="6" y="141"/>
                  </a:lnTo>
                  <a:lnTo>
                    <a:pt x="6" y="136"/>
                  </a:lnTo>
                  <a:lnTo>
                    <a:pt x="6" y="130"/>
                  </a:lnTo>
                  <a:lnTo>
                    <a:pt x="11" y="130"/>
                  </a:lnTo>
                  <a:lnTo>
                    <a:pt x="11" y="124"/>
                  </a:lnTo>
                  <a:lnTo>
                    <a:pt x="17" y="124"/>
                  </a:lnTo>
                  <a:lnTo>
                    <a:pt x="17" y="119"/>
                  </a:lnTo>
                  <a:lnTo>
                    <a:pt x="11" y="119"/>
                  </a:lnTo>
                  <a:lnTo>
                    <a:pt x="11" y="113"/>
                  </a:lnTo>
                  <a:lnTo>
                    <a:pt x="17" y="107"/>
                  </a:lnTo>
                  <a:lnTo>
                    <a:pt x="17" y="102"/>
                  </a:lnTo>
                  <a:lnTo>
                    <a:pt x="17" y="96"/>
                  </a:lnTo>
                  <a:lnTo>
                    <a:pt x="74" y="68"/>
                  </a:lnTo>
                  <a:lnTo>
                    <a:pt x="85" y="56"/>
                  </a:lnTo>
                  <a:lnTo>
                    <a:pt x="96" y="51"/>
                  </a:lnTo>
                  <a:lnTo>
                    <a:pt x="102" y="51"/>
                  </a:lnTo>
                  <a:lnTo>
                    <a:pt x="96" y="51"/>
                  </a:lnTo>
                  <a:lnTo>
                    <a:pt x="96" y="45"/>
                  </a:lnTo>
                  <a:lnTo>
                    <a:pt x="96" y="39"/>
                  </a:lnTo>
                  <a:lnTo>
                    <a:pt x="102" y="39"/>
                  </a:lnTo>
                  <a:lnTo>
                    <a:pt x="96" y="39"/>
                  </a:lnTo>
                  <a:lnTo>
                    <a:pt x="96" y="34"/>
                  </a:lnTo>
                  <a:lnTo>
                    <a:pt x="113" y="28"/>
                  </a:lnTo>
                  <a:lnTo>
                    <a:pt x="119" y="28"/>
                  </a:lnTo>
                  <a:lnTo>
                    <a:pt x="125" y="28"/>
                  </a:lnTo>
                  <a:lnTo>
                    <a:pt x="142" y="22"/>
                  </a:lnTo>
                  <a:lnTo>
                    <a:pt x="148" y="22"/>
                  </a:lnTo>
                  <a:lnTo>
                    <a:pt x="182" y="17"/>
                  </a:lnTo>
                  <a:lnTo>
                    <a:pt x="204" y="11"/>
                  </a:lnTo>
                  <a:lnTo>
                    <a:pt x="261" y="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8" name="Freeform 40">
              <a:extLst>
                <a:ext uri="{FF2B5EF4-FFF2-40B4-BE49-F238E27FC236}">
                  <a16:creationId xmlns:a16="http://schemas.microsoft.com/office/drawing/2014/main" id="{26F7B908-A77E-46D1-807A-8FDB0D05B296}"/>
                </a:ext>
              </a:extLst>
            </p:cNvPr>
            <p:cNvSpPr>
              <a:spLocks/>
            </p:cNvSpPr>
            <p:nvPr/>
          </p:nvSpPr>
          <p:spPr bwMode="gray">
            <a:xfrm rot="20555047">
              <a:off x="2022543" y="3564898"/>
              <a:ext cx="525460" cy="699677"/>
            </a:xfrm>
            <a:custGeom>
              <a:avLst/>
              <a:gdLst>
                <a:gd name="T0" fmla="*/ 141 w 374"/>
                <a:gd name="T1" fmla="*/ 436 h 498"/>
                <a:gd name="T2" fmla="*/ 136 w 374"/>
                <a:gd name="T3" fmla="*/ 430 h 498"/>
                <a:gd name="T4" fmla="*/ 124 w 374"/>
                <a:gd name="T5" fmla="*/ 425 h 498"/>
                <a:gd name="T6" fmla="*/ 119 w 374"/>
                <a:gd name="T7" fmla="*/ 408 h 498"/>
                <a:gd name="T8" fmla="*/ 107 w 374"/>
                <a:gd name="T9" fmla="*/ 396 h 498"/>
                <a:gd name="T10" fmla="*/ 96 w 374"/>
                <a:gd name="T11" fmla="*/ 385 h 498"/>
                <a:gd name="T12" fmla="*/ 96 w 374"/>
                <a:gd name="T13" fmla="*/ 368 h 498"/>
                <a:gd name="T14" fmla="*/ 90 w 374"/>
                <a:gd name="T15" fmla="*/ 351 h 498"/>
                <a:gd name="T16" fmla="*/ 85 w 374"/>
                <a:gd name="T17" fmla="*/ 334 h 498"/>
                <a:gd name="T18" fmla="*/ 73 w 374"/>
                <a:gd name="T19" fmla="*/ 334 h 498"/>
                <a:gd name="T20" fmla="*/ 56 w 374"/>
                <a:gd name="T21" fmla="*/ 334 h 498"/>
                <a:gd name="T22" fmla="*/ 56 w 374"/>
                <a:gd name="T23" fmla="*/ 323 h 498"/>
                <a:gd name="T24" fmla="*/ 73 w 374"/>
                <a:gd name="T25" fmla="*/ 311 h 498"/>
                <a:gd name="T26" fmla="*/ 79 w 374"/>
                <a:gd name="T27" fmla="*/ 300 h 498"/>
                <a:gd name="T28" fmla="*/ 79 w 374"/>
                <a:gd name="T29" fmla="*/ 277 h 498"/>
                <a:gd name="T30" fmla="*/ 68 w 374"/>
                <a:gd name="T31" fmla="*/ 266 h 498"/>
                <a:gd name="T32" fmla="*/ 56 w 374"/>
                <a:gd name="T33" fmla="*/ 255 h 498"/>
                <a:gd name="T34" fmla="*/ 62 w 374"/>
                <a:gd name="T35" fmla="*/ 238 h 498"/>
                <a:gd name="T36" fmla="*/ 68 w 374"/>
                <a:gd name="T37" fmla="*/ 226 h 498"/>
                <a:gd name="T38" fmla="*/ 56 w 374"/>
                <a:gd name="T39" fmla="*/ 215 h 498"/>
                <a:gd name="T40" fmla="*/ 45 w 374"/>
                <a:gd name="T41" fmla="*/ 204 h 498"/>
                <a:gd name="T42" fmla="*/ 34 w 374"/>
                <a:gd name="T43" fmla="*/ 204 h 498"/>
                <a:gd name="T44" fmla="*/ 34 w 374"/>
                <a:gd name="T45" fmla="*/ 187 h 498"/>
                <a:gd name="T46" fmla="*/ 22 w 374"/>
                <a:gd name="T47" fmla="*/ 181 h 498"/>
                <a:gd name="T48" fmla="*/ 11 w 374"/>
                <a:gd name="T49" fmla="*/ 170 h 498"/>
                <a:gd name="T50" fmla="*/ 5 w 374"/>
                <a:gd name="T51" fmla="*/ 158 h 498"/>
                <a:gd name="T52" fmla="*/ 11 w 374"/>
                <a:gd name="T53" fmla="*/ 153 h 498"/>
                <a:gd name="T54" fmla="*/ 5 w 374"/>
                <a:gd name="T55" fmla="*/ 136 h 498"/>
                <a:gd name="T56" fmla="*/ 17 w 374"/>
                <a:gd name="T57" fmla="*/ 113 h 498"/>
                <a:gd name="T58" fmla="*/ 22 w 374"/>
                <a:gd name="T59" fmla="*/ 96 h 498"/>
                <a:gd name="T60" fmla="*/ 34 w 374"/>
                <a:gd name="T61" fmla="*/ 96 h 498"/>
                <a:gd name="T62" fmla="*/ 34 w 374"/>
                <a:gd name="T63" fmla="*/ 90 h 498"/>
                <a:gd name="T64" fmla="*/ 45 w 374"/>
                <a:gd name="T65" fmla="*/ 73 h 498"/>
                <a:gd name="T66" fmla="*/ 45 w 374"/>
                <a:gd name="T67" fmla="*/ 62 h 498"/>
                <a:gd name="T68" fmla="*/ 45 w 374"/>
                <a:gd name="T69" fmla="*/ 39 h 498"/>
                <a:gd name="T70" fmla="*/ 45 w 374"/>
                <a:gd name="T71" fmla="*/ 22 h 498"/>
                <a:gd name="T72" fmla="*/ 56 w 374"/>
                <a:gd name="T73" fmla="*/ 5 h 498"/>
                <a:gd name="T74" fmla="*/ 68 w 374"/>
                <a:gd name="T75" fmla="*/ 22 h 498"/>
                <a:gd name="T76" fmla="*/ 79 w 374"/>
                <a:gd name="T77" fmla="*/ 39 h 498"/>
                <a:gd name="T78" fmla="*/ 96 w 374"/>
                <a:gd name="T79" fmla="*/ 62 h 498"/>
                <a:gd name="T80" fmla="*/ 107 w 374"/>
                <a:gd name="T81" fmla="*/ 85 h 498"/>
                <a:gd name="T82" fmla="*/ 119 w 374"/>
                <a:gd name="T83" fmla="*/ 102 h 498"/>
                <a:gd name="T84" fmla="*/ 130 w 374"/>
                <a:gd name="T85" fmla="*/ 119 h 498"/>
                <a:gd name="T86" fmla="*/ 141 w 374"/>
                <a:gd name="T87" fmla="*/ 130 h 498"/>
                <a:gd name="T88" fmla="*/ 147 w 374"/>
                <a:gd name="T89" fmla="*/ 147 h 498"/>
                <a:gd name="T90" fmla="*/ 175 w 374"/>
                <a:gd name="T91" fmla="*/ 187 h 498"/>
                <a:gd name="T92" fmla="*/ 181 w 374"/>
                <a:gd name="T93" fmla="*/ 204 h 498"/>
                <a:gd name="T94" fmla="*/ 198 w 374"/>
                <a:gd name="T95" fmla="*/ 226 h 498"/>
                <a:gd name="T96" fmla="*/ 209 w 374"/>
                <a:gd name="T97" fmla="*/ 238 h 498"/>
                <a:gd name="T98" fmla="*/ 221 w 374"/>
                <a:gd name="T99" fmla="*/ 260 h 498"/>
                <a:gd name="T100" fmla="*/ 238 w 374"/>
                <a:gd name="T101" fmla="*/ 289 h 498"/>
                <a:gd name="T102" fmla="*/ 255 w 374"/>
                <a:gd name="T103" fmla="*/ 306 h 498"/>
                <a:gd name="T104" fmla="*/ 260 w 374"/>
                <a:gd name="T105" fmla="*/ 323 h 498"/>
                <a:gd name="T106" fmla="*/ 277 w 374"/>
                <a:gd name="T107" fmla="*/ 345 h 498"/>
                <a:gd name="T108" fmla="*/ 289 w 374"/>
                <a:gd name="T109" fmla="*/ 368 h 498"/>
                <a:gd name="T110" fmla="*/ 300 w 374"/>
                <a:gd name="T111" fmla="*/ 379 h 498"/>
                <a:gd name="T112" fmla="*/ 311 w 374"/>
                <a:gd name="T113" fmla="*/ 402 h 498"/>
                <a:gd name="T114" fmla="*/ 323 w 374"/>
                <a:gd name="T115" fmla="*/ 419 h 498"/>
                <a:gd name="T116" fmla="*/ 334 w 374"/>
                <a:gd name="T117" fmla="*/ 430 h 498"/>
                <a:gd name="T118" fmla="*/ 345 w 374"/>
                <a:gd name="T119" fmla="*/ 447 h 498"/>
                <a:gd name="T120" fmla="*/ 357 w 374"/>
                <a:gd name="T121" fmla="*/ 470 h 498"/>
                <a:gd name="T122" fmla="*/ 357 w 374"/>
                <a:gd name="T123"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498">
                  <a:moveTo>
                    <a:pt x="147" y="442"/>
                  </a:moveTo>
                  <a:lnTo>
                    <a:pt x="147" y="436"/>
                  </a:lnTo>
                  <a:lnTo>
                    <a:pt x="141" y="430"/>
                  </a:lnTo>
                  <a:lnTo>
                    <a:pt x="141" y="436"/>
                  </a:lnTo>
                  <a:lnTo>
                    <a:pt x="141" y="430"/>
                  </a:lnTo>
                  <a:lnTo>
                    <a:pt x="136" y="430"/>
                  </a:lnTo>
                  <a:lnTo>
                    <a:pt x="136" y="436"/>
                  </a:lnTo>
                  <a:lnTo>
                    <a:pt x="136" y="430"/>
                  </a:lnTo>
                  <a:lnTo>
                    <a:pt x="130" y="436"/>
                  </a:lnTo>
                  <a:lnTo>
                    <a:pt x="130" y="430"/>
                  </a:lnTo>
                  <a:lnTo>
                    <a:pt x="130" y="425"/>
                  </a:lnTo>
                  <a:lnTo>
                    <a:pt x="124" y="425"/>
                  </a:lnTo>
                  <a:lnTo>
                    <a:pt x="124" y="419"/>
                  </a:lnTo>
                  <a:lnTo>
                    <a:pt x="124" y="413"/>
                  </a:lnTo>
                  <a:lnTo>
                    <a:pt x="119" y="413"/>
                  </a:lnTo>
                  <a:lnTo>
                    <a:pt x="119" y="408"/>
                  </a:lnTo>
                  <a:lnTo>
                    <a:pt x="119" y="402"/>
                  </a:lnTo>
                  <a:lnTo>
                    <a:pt x="113" y="402"/>
                  </a:lnTo>
                  <a:lnTo>
                    <a:pt x="107" y="402"/>
                  </a:lnTo>
                  <a:lnTo>
                    <a:pt x="107" y="396"/>
                  </a:lnTo>
                  <a:lnTo>
                    <a:pt x="102" y="396"/>
                  </a:lnTo>
                  <a:lnTo>
                    <a:pt x="102" y="391"/>
                  </a:lnTo>
                  <a:lnTo>
                    <a:pt x="96" y="391"/>
                  </a:lnTo>
                  <a:lnTo>
                    <a:pt x="96" y="385"/>
                  </a:lnTo>
                  <a:lnTo>
                    <a:pt x="96" y="379"/>
                  </a:lnTo>
                  <a:lnTo>
                    <a:pt x="102" y="374"/>
                  </a:lnTo>
                  <a:lnTo>
                    <a:pt x="96" y="374"/>
                  </a:lnTo>
                  <a:lnTo>
                    <a:pt x="96" y="368"/>
                  </a:lnTo>
                  <a:lnTo>
                    <a:pt x="96" y="362"/>
                  </a:lnTo>
                  <a:lnTo>
                    <a:pt x="96" y="357"/>
                  </a:lnTo>
                  <a:lnTo>
                    <a:pt x="96" y="351"/>
                  </a:lnTo>
                  <a:lnTo>
                    <a:pt x="90" y="351"/>
                  </a:lnTo>
                  <a:lnTo>
                    <a:pt x="90" y="345"/>
                  </a:lnTo>
                  <a:lnTo>
                    <a:pt x="90" y="340"/>
                  </a:lnTo>
                  <a:lnTo>
                    <a:pt x="85" y="340"/>
                  </a:lnTo>
                  <a:lnTo>
                    <a:pt x="85" y="334"/>
                  </a:lnTo>
                  <a:lnTo>
                    <a:pt x="79" y="334"/>
                  </a:lnTo>
                  <a:lnTo>
                    <a:pt x="73" y="334"/>
                  </a:lnTo>
                  <a:lnTo>
                    <a:pt x="73" y="328"/>
                  </a:lnTo>
                  <a:lnTo>
                    <a:pt x="73" y="334"/>
                  </a:lnTo>
                  <a:lnTo>
                    <a:pt x="68" y="328"/>
                  </a:lnTo>
                  <a:lnTo>
                    <a:pt x="62" y="334"/>
                  </a:lnTo>
                  <a:lnTo>
                    <a:pt x="62" y="340"/>
                  </a:lnTo>
                  <a:lnTo>
                    <a:pt x="56" y="334"/>
                  </a:lnTo>
                  <a:lnTo>
                    <a:pt x="56" y="328"/>
                  </a:lnTo>
                  <a:lnTo>
                    <a:pt x="51" y="328"/>
                  </a:lnTo>
                  <a:lnTo>
                    <a:pt x="51" y="323"/>
                  </a:lnTo>
                  <a:lnTo>
                    <a:pt x="56" y="323"/>
                  </a:lnTo>
                  <a:lnTo>
                    <a:pt x="62" y="317"/>
                  </a:lnTo>
                  <a:lnTo>
                    <a:pt x="68" y="317"/>
                  </a:lnTo>
                  <a:lnTo>
                    <a:pt x="68" y="311"/>
                  </a:lnTo>
                  <a:lnTo>
                    <a:pt x="73" y="311"/>
                  </a:lnTo>
                  <a:lnTo>
                    <a:pt x="73" y="306"/>
                  </a:lnTo>
                  <a:lnTo>
                    <a:pt x="68" y="306"/>
                  </a:lnTo>
                  <a:lnTo>
                    <a:pt x="73" y="300"/>
                  </a:lnTo>
                  <a:lnTo>
                    <a:pt x="79" y="300"/>
                  </a:lnTo>
                  <a:lnTo>
                    <a:pt x="73" y="294"/>
                  </a:lnTo>
                  <a:lnTo>
                    <a:pt x="73" y="289"/>
                  </a:lnTo>
                  <a:lnTo>
                    <a:pt x="79" y="283"/>
                  </a:lnTo>
                  <a:lnTo>
                    <a:pt x="79" y="277"/>
                  </a:lnTo>
                  <a:lnTo>
                    <a:pt x="73" y="277"/>
                  </a:lnTo>
                  <a:lnTo>
                    <a:pt x="73" y="272"/>
                  </a:lnTo>
                  <a:lnTo>
                    <a:pt x="68" y="272"/>
                  </a:lnTo>
                  <a:lnTo>
                    <a:pt x="68" y="266"/>
                  </a:lnTo>
                  <a:lnTo>
                    <a:pt x="62" y="266"/>
                  </a:lnTo>
                  <a:lnTo>
                    <a:pt x="62" y="260"/>
                  </a:lnTo>
                  <a:lnTo>
                    <a:pt x="56" y="260"/>
                  </a:lnTo>
                  <a:lnTo>
                    <a:pt x="56" y="255"/>
                  </a:lnTo>
                  <a:lnTo>
                    <a:pt x="56" y="249"/>
                  </a:lnTo>
                  <a:lnTo>
                    <a:pt x="62" y="249"/>
                  </a:lnTo>
                  <a:lnTo>
                    <a:pt x="62" y="243"/>
                  </a:lnTo>
                  <a:lnTo>
                    <a:pt x="62" y="238"/>
                  </a:lnTo>
                  <a:lnTo>
                    <a:pt x="68" y="232"/>
                  </a:lnTo>
                  <a:lnTo>
                    <a:pt x="62" y="232"/>
                  </a:lnTo>
                  <a:lnTo>
                    <a:pt x="68" y="232"/>
                  </a:lnTo>
                  <a:lnTo>
                    <a:pt x="68" y="226"/>
                  </a:lnTo>
                  <a:lnTo>
                    <a:pt x="62" y="226"/>
                  </a:lnTo>
                  <a:lnTo>
                    <a:pt x="62" y="221"/>
                  </a:lnTo>
                  <a:lnTo>
                    <a:pt x="62" y="215"/>
                  </a:lnTo>
                  <a:lnTo>
                    <a:pt x="56" y="215"/>
                  </a:lnTo>
                  <a:lnTo>
                    <a:pt x="56" y="209"/>
                  </a:lnTo>
                  <a:lnTo>
                    <a:pt x="51" y="209"/>
                  </a:lnTo>
                  <a:lnTo>
                    <a:pt x="51" y="204"/>
                  </a:lnTo>
                  <a:lnTo>
                    <a:pt x="45" y="204"/>
                  </a:lnTo>
                  <a:lnTo>
                    <a:pt x="45" y="198"/>
                  </a:lnTo>
                  <a:lnTo>
                    <a:pt x="39" y="198"/>
                  </a:lnTo>
                  <a:lnTo>
                    <a:pt x="39" y="204"/>
                  </a:lnTo>
                  <a:lnTo>
                    <a:pt x="34" y="204"/>
                  </a:lnTo>
                  <a:lnTo>
                    <a:pt x="34" y="198"/>
                  </a:lnTo>
                  <a:lnTo>
                    <a:pt x="34" y="192"/>
                  </a:lnTo>
                  <a:lnTo>
                    <a:pt x="28" y="187"/>
                  </a:lnTo>
                  <a:lnTo>
                    <a:pt x="34" y="187"/>
                  </a:lnTo>
                  <a:lnTo>
                    <a:pt x="28" y="181"/>
                  </a:lnTo>
                  <a:lnTo>
                    <a:pt x="28" y="187"/>
                  </a:lnTo>
                  <a:lnTo>
                    <a:pt x="22" y="187"/>
                  </a:lnTo>
                  <a:lnTo>
                    <a:pt x="22" y="181"/>
                  </a:lnTo>
                  <a:lnTo>
                    <a:pt x="17" y="181"/>
                  </a:lnTo>
                  <a:lnTo>
                    <a:pt x="17" y="175"/>
                  </a:lnTo>
                  <a:lnTo>
                    <a:pt x="11" y="175"/>
                  </a:lnTo>
                  <a:lnTo>
                    <a:pt x="11" y="170"/>
                  </a:lnTo>
                  <a:lnTo>
                    <a:pt x="11" y="164"/>
                  </a:lnTo>
                  <a:lnTo>
                    <a:pt x="11" y="170"/>
                  </a:lnTo>
                  <a:lnTo>
                    <a:pt x="5" y="164"/>
                  </a:lnTo>
                  <a:lnTo>
                    <a:pt x="5" y="158"/>
                  </a:lnTo>
                  <a:lnTo>
                    <a:pt x="0" y="158"/>
                  </a:lnTo>
                  <a:lnTo>
                    <a:pt x="5" y="158"/>
                  </a:lnTo>
                  <a:lnTo>
                    <a:pt x="5" y="153"/>
                  </a:lnTo>
                  <a:lnTo>
                    <a:pt x="11" y="153"/>
                  </a:lnTo>
                  <a:lnTo>
                    <a:pt x="11" y="147"/>
                  </a:lnTo>
                  <a:lnTo>
                    <a:pt x="11" y="141"/>
                  </a:lnTo>
                  <a:lnTo>
                    <a:pt x="11" y="136"/>
                  </a:lnTo>
                  <a:lnTo>
                    <a:pt x="5" y="136"/>
                  </a:lnTo>
                  <a:lnTo>
                    <a:pt x="5" y="130"/>
                  </a:lnTo>
                  <a:lnTo>
                    <a:pt x="11" y="124"/>
                  </a:lnTo>
                  <a:lnTo>
                    <a:pt x="11" y="119"/>
                  </a:lnTo>
                  <a:lnTo>
                    <a:pt x="17" y="113"/>
                  </a:lnTo>
                  <a:lnTo>
                    <a:pt x="17" y="107"/>
                  </a:lnTo>
                  <a:lnTo>
                    <a:pt x="22" y="107"/>
                  </a:lnTo>
                  <a:lnTo>
                    <a:pt x="22" y="102"/>
                  </a:lnTo>
                  <a:lnTo>
                    <a:pt x="22" y="96"/>
                  </a:lnTo>
                  <a:lnTo>
                    <a:pt x="28" y="96"/>
                  </a:lnTo>
                  <a:lnTo>
                    <a:pt x="28" y="102"/>
                  </a:lnTo>
                  <a:lnTo>
                    <a:pt x="34" y="102"/>
                  </a:lnTo>
                  <a:lnTo>
                    <a:pt x="34" y="96"/>
                  </a:lnTo>
                  <a:lnTo>
                    <a:pt x="39" y="96"/>
                  </a:lnTo>
                  <a:lnTo>
                    <a:pt x="34" y="96"/>
                  </a:lnTo>
                  <a:lnTo>
                    <a:pt x="39" y="90"/>
                  </a:lnTo>
                  <a:lnTo>
                    <a:pt x="34" y="90"/>
                  </a:lnTo>
                  <a:lnTo>
                    <a:pt x="39" y="90"/>
                  </a:lnTo>
                  <a:lnTo>
                    <a:pt x="39" y="85"/>
                  </a:lnTo>
                  <a:lnTo>
                    <a:pt x="45" y="79"/>
                  </a:lnTo>
                  <a:lnTo>
                    <a:pt x="45" y="73"/>
                  </a:lnTo>
                  <a:lnTo>
                    <a:pt x="51" y="73"/>
                  </a:lnTo>
                  <a:lnTo>
                    <a:pt x="45" y="73"/>
                  </a:lnTo>
                  <a:lnTo>
                    <a:pt x="45" y="68"/>
                  </a:lnTo>
                  <a:lnTo>
                    <a:pt x="45" y="62"/>
                  </a:lnTo>
                  <a:lnTo>
                    <a:pt x="45" y="56"/>
                  </a:lnTo>
                  <a:lnTo>
                    <a:pt x="45" y="51"/>
                  </a:lnTo>
                  <a:lnTo>
                    <a:pt x="45" y="45"/>
                  </a:lnTo>
                  <a:lnTo>
                    <a:pt x="45" y="39"/>
                  </a:lnTo>
                  <a:lnTo>
                    <a:pt x="39" y="39"/>
                  </a:lnTo>
                  <a:lnTo>
                    <a:pt x="39" y="34"/>
                  </a:lnTo>
                  <a:lnTo>
                    <a:pt x="39" y="28"/>
                  </a:lnTo>
                  <a:lnTo>
                    <a:pt x="45" y="22"/>
                  </a:lnTo>
                  <a:lnTo>
                    <a:pt x="45" y="17"/>
                  </a:lnTo>
                  <a:lnTo>
                    <a:pt x="51" y="17"/>
                  </a:lnTo>
                  <a:lnTo>
                    <a:pt x="51" y="11"/>
                  </a:lnTo>
                  <a:lnTo>
                    <a:pt x="56" y="5"/>
                  </a:lnTo>
                  <a:lnTo>
                    <a:pt x="56" y="0"/>
                  </a:lnTo>
                  <a:lnTo>
                    <a:pt x="62" y="11"/>
                  </a:lnTo>
                  <a:lnTo>
                    <a:pt x="68" y="17"/>
                  </a:lnTo>
                  <a:lnTo>
                    <a:pt x="68" y="22"/>
                  </a:lnTo>
                  <a:lnTo>
                    <a:pt x="73" y="28"/>
                  </a:lnTo>
                  <a:lnTo>
                    <a:pt x="73" y="34"/>
                  </a:lnTo>
                  <a:lnTo>
                    <a:pt x="79" y="34"/>
                  </a:lnTo>
                  <a:lnTo>
                    <a:pt x="79" y="39"/>
                  </a:lnTo>
                  <a:lnTo>
                    <a:pt x="85" y="45"/>
                  </a:lnTo>
                  <a:lnTo>
                    <a:pt x="90" y="56"/>
                  </a:lnTo>
                  <a:lnTo>
                    <a:pt x="90" y="62"/>
                  </a:lnTo>
                  <a:lnTo>
                    <a:pt x="96" y="62"/>
                  </a:lnTo>
                  <a:lnTo>
                    <a:pt x="96" y="68"/>
                  </a:lnTo>
                  <a:lnTo>
                    <a:pt x="102" y="73"/>
                  </a:lnTo>
                  <a:lnTo>
                    <a:pt x="107" y="79"/>
                  </a:lnTo>
                  <a:lnTo>
                    <a:pt x="107" y="85"/>
                  </a:lnTo>
                  <a:lnTo>
                    <a:pt x="113" y="85"/>
                  </a:lnTo>
                  <a:lnTo>
                    <a:pt x="113" y="90"/>
                  </a:lnTo>
                  <a:lnTo>
                    <a:pt x="119" y="96"/>
                  </a:lnTo>
                  <a:lnTo>
                    <a:pt x="119" y="102"/>
                  </a:lnTo>
                  <a:lnTo>
                    <a:pt x="124" y="107"/>
                  </a:lnTo>
                  <a:lnTo>
                    <a:pt x="124" y="113"/>
                  </a:lnTo>
                  <a:lnTo>
                    <a:pt x="130" y="113"/>
                  </a:lnTo>
                  <a:lnTo>
                    <a:pt x="130" y="119"/>
                  </a:lnTo>
                  <a:lnTo>
                    <a:pt x="130" y="124"/>
                  </a:lnTo>
                  <a:lnTo>
                    <a:pt x="136" y="124"/>
                  </a:lnTo>
                  <a:lnTo>
                    <a:pt x="136" y="130"/>
                  </a:lnTo>
                  <a:lnTo>
                    <a:pt x="141" y="130"/>
                  </a:lnTo>
                  <a:lnTo>
                    <a:pt x="141" y="136"/>
                  </a:lnTo>
                  <a:lnTo>
                    <a:pt x="141" y="141"/>
                  </a:lnTo>
                  <a:lnTo>
                    <a:pt x="147" y="141"/>
                  </a:lnTo>
                  <a:lnTo>
                    <a:pt x="147" y="147"/>
                  </a:lnTo>
                  <a:lnTo>
                    <a:pt x="158" y="158"/>
                  </a:lnTo>
                  <a:lnTo>
                    <a:pt x="158" y="164"/>
                  </a:lnTo>
                  <a:lnTo>
                    <a:pt x="170" y="181"/>
                  </a:lnTo>
                  <a:lnTo>
                    <a:pt x="175" y="187"/>
                  </a:lnTo>
                  <a:lnTo>
                    <a:pt x="175" y="192"/>
                  </a:lnTo>
                  <a:lnTo>
                    <a:pt x="181" y="192"/>
                  </a:lnTo>
                  <a:lnTo>
                    <a:pt x="181" y="198"/>
                  </a:lnTo>
                  <a:lnTo>
                    <a:pt x="181" y="204"/>
                  </a:lnTo>
                  <a:lnTo>
                    <a:pt x="187" y="204"/>
                  </a:lnTo>
                  <a:lnTo>
                    <a:pt x="187" y="209"/>
                  </a:lnTo>
                  <a:lnTo>
                    <a:pt x="198" y="221"/>
                  </a:lnTo>
                  <a:lnTo>
                    <a:pt x="198" y="226"/>
                  </a:lnTo>
                  <a:lnTo>
                    <a:pt x="204" y="226"/>
                  </a:lnTo>
                  <a:lnTo>
                    <a:pt x="204" y="232"/>
                  </a:lnTo>
                  <a:lnTo>
                    <a:pt x="204" y="238"/>
                  </a:lnTo>
                  <a:lnTo>
                    <a:pt x="209" y="238"/>
                  </a:lnTo>
                  <a:lnTo>
                    <a:pt x="209" y="243"/>
                  </a:lnTo>
                  <a:lnTo>
                    <a:pt x="215" y="249"/>
                  </a:lnTo>
                  <a:lnTo>
                    <a:pt x="221" y="255"/>
                  </a:lnTo>
                  <a:lnTo>
                    <a:pt x="221" y="260"/>
                  </a:lnTo>
                  <a:lnTo>
                    <a:pt x="226" y="266"/>
                  </a:lnTo>
                  <a:lnTo>
                    <a:pt x="226" y="272"/>
                  </a:lnTo>
                  <a:lnTo>
                    <a:pt x="232" y="272"/>
                  </a:lnTo>
                  <a:lnTo>
                    <a:pt x="238" y="289"/>
                  </a:lnTo>
                  <a:lnTo>
                    <a:pt x="243" y="294"/>
                  </a:lnTo>
                  <a:lnTo>
                    <a:pt x="249" y="300"/>
                  </a:lnTo>
                  <a:lnTo>
                    <a:pt x="249" y="306"/>
                  </a:lnTo>
                  <a:lnTo>
                    <a:pt x="255" y="306"/>
                  </a:lnTo>
                  <a:lnTo>
                    <a:pt x="255" y="311"/>
                  </a:lnTo>
                  <a:lnTo>
                    <a:pt x="255" y="317"/>
                  </a:lnTo>
                  <a:lnTo>
                    <a:pt x="260" y="317"/>
                  </a:lnTo>
                  <a:lnTo>
                    <a:pt x="260" y="323"/>
                  </a:lnTo>
                  <a:lnTo>
                    <a:pt x="266" y="323"/>
                  </a:lnTo>
                  <a:lnTo>
                    <a:pt x="266" y="328"/>
                  </a:lnTo>
                  <a:lnTo>
                    <a:pt x="272" y="334"/>
                  </a:lnTo>
                  <a:lnTo>
                    <a:pt x="277" y="345"/>
                  </a:lnTo>
                  <a:lnTo>
                    <a:pt x="277" y="351"/>
                  </a:lnTo>
                  <a:lnTo>
                    <a:pt x="283" y="357"/>
                  </a:lnTo>
                  <a:lnTo>
                    <a:pt x="289" y="362"/>
                  </a:lnTo>
                  <a:lnTo>
                    <a:pt x="289" y="368"/>
                  </a:lnTo>
                  <a:lnTo>
                    <a:pt x="294" y="368"/>
                  </a:lnTo>
                  <a:lnTo>
                    <a:pt x="294" y="374"/>
                  </a:lnTo>
                  <a:lnTo>
                    <a:pt x="294" y="379"/>
                  </a:lnTo>
                  <a:lnTo>
                    <a:pt x="300" y="379"/>
                  </a:lnTo>
                  <a:lnTo>
                    <a:pt x="300" y="385"/>
                  </a:lnTo>
                  <a:lnTo>
                    <a:pt x="306" y="391"/>
                  </a:lnTo>
                  <a:lnTo>
                    <a:pt x="311" y="396"/>
                  </a:lnTo>
                  <a:lnTo>
                    <a:pt x="311" y="402"/>
                  </a:lnTo>
                  <a:lnTo>
                    <a:pt x="317" y="408"/>
                  </a:lnTo>
                  <a:lnTo>
                    <a:pt x="317" y="413"/>
                  </a:lnTo>
                  <a:lnTo>
                    <a:pt x="323" y="413"/>
                  </a:lnTo>
                  <a:lnTo>
                    <a:pt x="323" y="419"/>
                  </a:lnTo>
                  <a:lnTo>
                    <a:pt x="328" y="419"/>
                  </a:lnTo>
                  <a:lnTo>
                    <a:pt x="328" y="425"/>
                  </a:lnTo>
                  <a:lnTo>
                    <a:pt x="328" y="430"/>
                  </a:lnTo>
                  <a:lnTo>
                    <a:pt x="334" y="430"/>
                  </a:lnTo>
                  <a:lnTo>
                    <a:pt x="334" y="436"/>
                  </a:lnTo>
                  <a:lnTo>
                    <a:pt x="340" y="442"/>
                  </a:lnTo>
                  <a:lnTo>
                    <a:pt x="340" y="447"/>
                  </a:lnTo>
                  <a:lnTo>
                    <a:pt x="345" y="447"/>
                  </a:lnTo>
                  <a:lnTo>
                    <a:pt x="345" y="453"/>
                  </a:lnTo>
                  <a:lnTo>
                    <a:pt x="351" y="459"/>
                  </a:lnTo>
                  <a:lnTo>
                    <a:pt x="357" y="464"/>
                  </a:lnTo>
                  <a:lnTo>
                    <a:pt x="357" y="470"/>
                  </a:lnTo>
                  <a:lnTo>
                    <a:pt x="362" y="476"/>
                  </a:lnTo>
                  <a:lnTo>
                    <a:pt x="368" y="487"/>
                  </a:lnTo>
                  <a:lnTo>
                    <a:pt x="374" y="498"/>
                  </a:lnTo>
                  <a:lnTo>
                    <a:pt x="357" y="493"/>
                  </a:lnTo>
                  <a:lnTo>
                    <a:pt x="334" y="487"/>
                  </a:lnTo>
                  <a:lnTo>
                    <a:pt x="249" y="470"/>
                  </a:lnTo>
                  <a:lnTo>
                    <a:pt x="147" y="442"/>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69" name="Freeform 41">
              <a:extLst>
                <a:ext uri="{FF2B5EF4-FFF2-40B4-BE49-F238E27FC236}">
                  <a16:creationId xmlns:a16="http://schemas.microsoft.com/office/drawing/2014/main" id="{DC43C84F-2F7A-42AF-ACE1-BDEB2CEA22AD}"/>
                </a:ext>
              </a:extLst>
            </p:cNvPr>
            <p:cNvSpPr>
              <a:spLocks/>
            </p:cNvSpPr>
            <p:nvPr/>
          </p:nvSpPr>
          <p:spPr bwMode="gray">
            <a:xfrm rot="20555047">
              <a:off x="1249576" y="4432972"/>
              <a:ext cx="517030" cy="636453"/>
            </a:xfrm>
            <a:custGeom>
              <a:avLst/>
              <a:gdLst>
                <a:gd name="T0" fmla="*/ 79 w 368"/>
                <a:gd name="T1" fmla="*/ 0 h 453"/>
                <a:gd name="T2" fmla="*/ 85 w 368"/>
                <a:gd name="T3" fmla="*/ 0 h 453"/>
                <a:gd name="T4" fmla="*/ 96 w 368"/>
                <a:gd name="T5" fmla="*/ 0 h 453"/>
                <a:gd name="T6" fmla="*/ 113 w 368"/>
                <a:gd name="T7" fmla="*/ 0 h 453"/>
                <a:gd name="T8" fmla="*/ 113 w 368"/>
                <a:gd name="T9" fmla="*/ 22 h 453"/>
                <a:gd name="T10" fmla="*/ 136 w 368"/>
                <a:gd name="T11" fmla="*/ 62 h 453"/>
                <a:gd name="T12" fmla="*/ 141 w 368"/>
                <a:gd name="T13" fmla="*/ 79 h 453"/>
                <a:gd name="T14" fmla="*/ 136 w 368"/>
                <a:gd name="T15" fmla="*/ 73 h 453"/>
                <a:gd name="T16" fmla="*/ 141 w 368"/>
                <a:gd name="T17" fmla="*/ 90 h 453"/>
                <a:gd name="T18" fmla="*/ 153 w 368"/>
                <a:gd name="T19" fmla="*/ 102 h 453"/>
                <a:gd name="T20" fmla="*/ 158 w 368"/>
                <a:gd name="T21" fmla="*/ 107 h 453"/>
                <a:gd name="T22" fmla="*/ 164 w 368"/>
                <a:gd name="T23" fmla="*/ 124 h 453"/>
                <a:gd name="T24" fmla="*/ 158 w 368"/>
                <a:gd name="T25" fmla="*/ 141 h 453"/>
                <a:gd name="T26" fmla="*/ 158 w 368"/>
                <a:gd name="T27" fmla="*/ 153 h 453"/>
                <a:gd name="T28" fmla="*/ 175 w 368"/>
                <a:gd name="T29" fmla="*/ 158 h 453"/>
                <a:gd name="T30" fmla="*/ 181 w 368"/>
                <a:gd name="T31" fmla="*/ 175 h 453"/>
                <a:gd name="T32" fmla="*/ 204 w 368"/>
                <a:gd name="T33" fmla="*/ 243 h 453"/>
                <a:gd name="T34" fmla="*/ 204 w 368"/>
                <a:gd name="T35" fmla="*/ 249 h 453"/>
                <a:gd name="T36" fmla="*/ 221 w 368"/>
                <a:gd name="T37" fmla="*/ 249 h 453"/>
                <a:gd name="T38" fmla="*/ 238 w 368"/>
                <a:gd name="T39" fmla="*/ 243 h 453"/>
                <a:gd name="T40" fmla="*/ 243 w 368"/>
                <a:gd name="T41" fmla="*/ 249 h 453"/>
                <a:gd name="T42" fmla="*/ 255 w 368"/>
                <a:gd name="T43" fmla="*/ 260 h 453"/>
                <a:gd name="T44" fmla="*/ 260 w 368"/>
                <a:gd name="T45" fmla="*/ 272 h 453"/>
                <a:gd name="T46" fmla="*/ 266 w 368"/>
                <a:gd name="T47" fmla="*/ 277 h 453"/>
                <a:gd name="T48" fmla="*/ 277 w 368"/>
                <a:gd name="T49" fmla="*/ 289 h 453"/>
                <a:gd name="T50" fmla="*/ 283 w 368"/>
                <a:gd name="T51" fmla="*/ 272 h 453"/>
                <a:gd name="T52" fmla="*/ 277 w 368"/>
                <a:gd name="T53" fmla="*/ 255 h 453"/>
                <a:gd name="T54" fmla="*/ 289 w 368"/>
                <a:gd name="T55" fmla="*/ 266 h 453"/>
                <a:gd name="T56" fmla="*/ 289 w 368"/>
                <a:gd name="T57" fmla="*/ 272 h 453"/>
                <a:gd name="T58" fmla="*/ 300 w 368"/>
                <a:gd name="T59" fmla="*/ 294 h 453"/>
                <a:gd name="T60" fmla="*/ 289 w 368"/>
                <a:gd name="T61" fmla="*/ 306 h 453"/>
                <a:gd name="T62" fmla="*/ 283 w 368"/>
                <a:gd name="T63" fmla="*/ 306 h 453"/>
                <a:gd name="T64" fmla="*/ 289 w 368"/>
                <a:gd name="T65" fmla="*/ 311 h 453"/>
                <a:gd name="T66" fmla="*/ 289 w 368"/>
                <a:gd name="T67" fmla="*/ 323 h 453"/>
                <a:gd name="T68" fmla="*/ 294 w 368"/>
                <a:gd name="T69" fmla="*/ 328 h 453"/>
                <a:gd name="T70" fmla="*/ 300 w 368"/>
                <a:gd name="T71" fmla="*/ 340 h 453"/>
                <a:gd name="T72" fmla="*/ 311 w 368"/>
                <a:gd name="T73" fmla="*/ 351 h 453"/>
                <a:gd name="T74" fmla="*/ 317 w 368"/>
                <a:gd name="T75" fmla="*/ 362 h 453"/>
                <a:gd name="T76" fmla="*/ 328 w 368"/>
                <a:gd name="T77" fmla="*/ 374 h 453"/>
                <a:gd name="T78" fmla="*/ 340 w 368"/>
                <a:gd name="T79" fmla="*/ 385 h 453"/>
                <a:gd name="T80" fmla="*/ 346 w 368"/>
                <a:gd name="T81" fmla="*/ 402 h 453"/>
                <a:gd name="T82" fmla="*/ 363 w 368"/>
                <a:gd name="T83" fmla="*/ 408 h 453"/>
                <a:gd name="T84" fmla="*/ 363 w 368"/>
                <a:gd name="T85" fmla="*/ 425 h 453"/>
                <a:gd name="T86" fmla="*/ 357 w 368"/>
                <a:gd name="T87" fmla="*/ 430 h 453"/>
                <a:gd name="T88" fmla="*/ 368 w 368"/>
                <a:gd name="T89" fmla="*/ 442 h 453"/>
                <a:gd name="T90" fmla="*/ 147 w 368"/>
                <a:gd name="T91" fmla="*/ 391 h 453"/>
                <a:gd name="T92" fmla="*/ 85 w 368"/>
                <a:gd name="T93" fmla="*/ 362 h 453"/>
                <a:gd name="T94" fmla="*/ 68 w 368"/>
                <a:gd name="T95" fmla="*/ 328 h 453"/>
                <a:gd name="T96" fmla="*/ 56 w 368"/>
                <a:gd name="T97" fmla="*/ 289 h 453"/>
                <a:gd name="T98" fmla="*/ 45 w 368"/>
                <a:gd name="T99" fmla="*/ 266 h 453"/>
                <a:gd name="T100" fmla="*/ 34 w 368"/>
                <a:gd name="T101" fmla="*/ 221 h 453"/>
                <a:gd name="T102" fmla="*/ 5 w 368"/>
                <a:gd name="T103" fmla="*/ 187 h 453"/>
                <a:gd name="T104" fmla="*/ 0 w 368"/>
                <a:gd name="T105" fmla="*/ 158 h 453"/>
                <a:gd name="T106" fmla="*/ 5 w 368"/>
                <a:gd name="T107" fmla="*/ 113 h 453"/>
                <a:gd name="T108" fmla="*/ 11 w 368"/>
                <a:gd name="T109" fmla="*/ 102 h 453"/>
                <a:gd name="T110" fmla="*/ 5 w 368"/>
                <a:gd name="T111" fmla="*/ 85 h 453"/>
                <a:gd name="T112" fmla="*/ 22 w 368"/>
                <a:gd name="T113" fmla="*/ 68 h 453"/>
                <a:gd name="T114" fmla="*/ 28 w 368"/>
                <a:gd name="T115" fmla="*/ 85 h 453"/>
                <a:gd name="T116" fmla="*/ 51 w 368"/>
                <a:gd name="T117" fmla="*/ 68 h 453"/>
                <a:gd name="T118" fmla="*/ 62 w 368"/>
                <a:gd name="T119" fmla="*/ 4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453">
                  <a:moveTo>
                    <a:pt x="68" y="11"/>
                  </a:moveTo>
                  <a:lnTo>
                    <a:pt x="73" y="11"/>
                  </a:lnTo>
                  <a:lnTo>
                    <a:pt x="73" y="5"/>
                  </a:lnTo>
                  <a:lnTo>
                    <a:pt x="79" y="0"/>
                  </a:lnTo>
                  <a:lnTo>
                    <a:pt x="79" y="5"/>
                  </a:lnTo>
                  <a:lnTo>
                    <a:pt x="79" y="0"/>
                  </a:lnTo>
                  <a:lnTo>
                    <a:pt x="85" y="5"/>
                  </a:lnTo>
                  <a:lnTo>
                    <a:pt x="85" y="0"/>
                  </a:lnTo>
                  <a:lnTo>
                    <a:pt x="90" y="0"/>
                  </a:lnTo>
                  <a:lnTo>
                    <a:pt x="96" y="0"/>
                  </a:lnTo>
                  <a:lnTo>
                    <a:pt x="102" y="0"/>
                  </a:lnTo>
                  <a:lnTo>
                    <a:pt x="96" y="0"/>
                  </a:lnTo>
                  <a:lnTo>
                    <a:pt x="102" y="0"/>
                  </a:lnTo>
                  <a:lnTo>
                    <a:pt x="102" y="5"/>
                  </a:lnTo>
                  <a:lnTo>
                    <a:pt x="107" y="0"/>
                  </a:lnTo>
                  <a:lnTo>
                    <a:pt x="113" y="0"/>
                  </a:lnTo>
                  <a:lnTo>
                    <a:pt x="113" y="5"/>
                  </a:lnTo>
                  <a:lnTo>
                    <a:pt x="113" y="11"/>
                  </a:lnTo>
                  <a:lnTo>
                    <a:pt x="113" y="17"/>
                  </a:lnTo>
                  <a:lnTo>
                    <a:pt x="113" y="22"/>
                  </a:lnTo>
                  <a:lnTo>
                    <a:pt x="113" y="28"/>
                  </a:lnTo>
                  <a:lnTo>
                    <a:pt x="119" y="28"/>
                  </a:lnTo>
                  <a:lnTo>
                    <a:pt x="124" y="45"/>
                  </a:lnTo>
                  <a:lnTo>
                    <a:pt x="136" y="62"/>
                  </a:lnTo>
                  <a:lnTo>
                    <a:pt x="141" y="62"/>
                  </a:lnTo>
                  <a:lnTo>
                    <a:pt x="141" y="68"/>
                  </a:lnTo>
                  <a:lnTo>
                    <a:pt x="141" y="73"/>
                  </a:lnTo>
                  <a:lnTo>
                    <a:pt x="141" y="79"/>
                  </a:lnTo>
                  <a:lnTo>
                    <a:pt x="141" y="73"/>
                  </a:lnTo>
                  <a:lnTo>
                    <a:pt x="141" y="79"/>
                  </a:lnTo>
                  <a:lnTo>
                    <a:pt x="136" y="79"/>
                  </a:lnTo>
                  <a:lnTo>
                    <a:pt x="136" y="73"/>
                  </a:lnTo>
                  <a:lnTo>
                    <a:pt x="136" y="79"/>
                  </a:lnTo>
                  <a:lnTo>
                    <a:pt x="136" y="85"/>
                  </a:lnTo>
                  <a:lnTo>
                    <a:pt x="136" y="90"/>
                  </a:lnTo>
                  <a:lnTo>
                    <a:pt x="141" y="90"/>
                  </a:lnTo>
                  <a:lnTo>
                    <a:pt x="147" y="90"/>
                  </a:lnTo>
                  <a:lnTo>
                    <a:pt x="147" y="96"/>
                  </a:lnTo>
                  <a:lnTo>
                    <a:pt x="147" y="102"/>
                  </a:lnTo>
                  <a:lnTo>
                    <a:pt x="153" y="102"/>
                  </a:lnTo>
                  <a:lnTo>
                    <a:pt x="158" y="102"/>
                  </a:lnTo>
                  <a:lnTo>
                    <a:pt x="158" y="107"/>
                  </a:lnTo>
                  <a:lnTo>
                    <a:pt x="164" y="107"/>
                  </a:lnTo>
                  <a:lnTo>
                    <a:pt x="158" y="107"/>
                  </a:lnTo>
                  <a:lnTo>
                    <a:pt x="164" y="107"/>
                  </a:lnTo>
                  <a:lnTo>
                    <a:pt x="164" y="113"/>
                  </a:lnTo>
                  <a:lnTo>
                    <a:pt x="164" y="119"/>
                  </a:lnTo>
                  <a:lnTo>
                    <a:pt x="164" y="124"/>
                  </a:lnTo>
                  <a:lnTo>
                    <a:pt x="164" y="130"/>
                  </a:lnTo>
                  <a:lnTo>
                    <a:pt x="158" y="130"/>
                  </a:lnTo>
                  <a:lnTo>
                    <a:pt x="158" y="136"/>
                  </a:lnTo>
                  <a:lnTo>
                    <a:pt x="158" y="141"/>
                  </a:lnTo>
                  <a:lnTo>
                    <a:pt x="164" y="141"/>
                  </a:lnTo>
                  <a:lnTo>
                    <a:pt x="164" y="147"/>
                  </a:lnTo>
                  <a:lnTo>
                    <a:pt x="164" y="153"/>
                  </a:lnTo>
                  <a:lnTo>
                    <a:pt x="158" y="153"/>
                  </a:lnTo>
                  <a:lnTo>
                    <a:pt x="164" y="153"/>
                  </a:lnTo>
                  <a:lnTo>
                    <a:pt x="164" y="158"/>
                  </a:lnTo>
                  <a:lnTo>
                    <a:pt x="170" y="158"/>
                  </a:lnTo>
                  <a:lnTo>
                    <a:pt x="175" y="158"/>
                  </a:lnTo>
                  <a:lnTo>
                    <a:pt x="175" y="164"/>
                  </a:lnTo>
                  <a:lnTo>
                    <a:pt x="175" y="170"/>
                  </a:lnTo>
                  <a:lnTo>
                    <a:pt x="181" y="170"/>
                  </a:lnTo>
                  <a:lnTo>
                    <a:pt x="181" y="175"/>
                  </a:lnTo>
                  <a:lnTo>
                    <a:pt x="181" y="181"/>
                  </a:lnTo>
                  <a:lnTo>
                    <a:pt x="192" y="204"/>
                  </a:lnTo>
                  <a:lnTo>
                    <a:pt x="209" y="226"/>
                  </a:lnTo>
                  <a:lnTo>
                    <a:pt x="204" y="243"/>
                  </a:lnTo>
                  <a:lnTo>
                    <a:pt x="209" y="243"/>
                  </a:lnTo>
                  <a:lnTo>
                    <a:pt x="204" y="249"/>
                  </a:lnTo>
                  <a:lnTo>
                    <a:pt x="209" y="249"/>
                  </a:lnTo>
                  <a:lnTo>
                    <a:pt x="204" y="249"/>
                  </a:lnTo>
                  <a:lnTo>
                    <a:pt x="209" y="249"/>
                  </a:lnTo>
                  <a:lnTo>
                    <a:pt x="215" y="249"/>
                  </a:lnTo>
                  <a:lnTo>
                    <a:pt x="221" y="243"/>
                  </a:lnTo>
                  <a:lnTo>
                    <a:pt x="221" y="249"/>
                  </a:lnTo>
                  <a:lnTo>
                    <a:pt x="226" y="249"/>
                  </a:lnTo>
                  <a:lnTo>
                    <a:pt x="232" y="249"/>
                  </a:lnTo>
                  <a:lnTo>
                    <a:pt x="232" y="243"/>
                  </a:lnTo>
                  <a:lnTo>
                    <a:pt x="238" y="243"/>
                  </a:lnTo>
                  <a:lnTo>
                    <a:pt x="238" y="238"/>
                  </a:lnTo>
                  <a:lnTo>
                    <a:pt x="238" y="243"/>
                  </a:lnTo>
                  <a:lnTo>
                    <a:pt x="243" y="243"/>
                  </a:lnTo>
                  <a:lnTo>
                    <a:pt x="243" y="249"/>
                  </a:lnTo>
                  <a:lnTo>
                    <a:pt x="249" y="249"/>
                  </a:lnTo>
                  <a:lnTo>
                    <a:pt x="249" y="255"/>
                  </a:lnTo>
                  <a:lnTo>
                    <a:pt x="255" y="255"/>
                  </a:lnTo>
                  <a:lnTo>
                    <a:pt x="255" y="260"/>
                  </a:lnTo>
                  <a:lnTo>
                    <a:pt x="255" y="266"/>
                  </a:lnTo>
                  <a:lnTo>
                    <a:pt x="260" y="266"/>
                  </a:lnTo>
                  <a:lnTo>
                    <a:pt x="255" y="266"/>
                  </a:lnTo>
                  <a:lnTo>
                    <a:pt x="260" y="272"/>
                  </a:lnTo>
                  <a:lnTo>
                    <a:pt x="260" y="277"/>
                  </a:lnTo>
                  <a:lnTo>
                    <a:pt x="266" y="277"/>
                  </a:lnTo>
                  <a:lnTo>
                    <a:pt x="260" y="277"/>
                  </a:lnTo>
                  <a:lnTo>
                    <a:pt x="266" y="277"/>
                  </a:lnTo>
                  <a:lnTo>
                    <a:pt x="266" y="283"/>
                  </a:lnTo>
                  <a:lnTo>
                    <a:pt x="266" y="289"/>
                  </a:lnTo>
                  <a:lnTo>
                    <a:pt x="272" y="289"/>
                  </a:lnTo>
                  <a:lnTo>
                    <a:pt x="277" y="289"/>
                  </a:lnTo>
                  <a:lnTo>
                    <a:pt x="283" y="289"/>
                  </a:lnTo>
                  <a:lnTo>
                    <a:pt x="283" y="283"/>
                  </a:lnTo>
                  <a:lnTo>
                    <a:pt x="283" y="277"/>
                  </a:lnTo>
                  <a:lnTo>
                    <a:pt x="283" y="272"/>
                  </a:lnTo>
                  <a:lnTo>
                    <a:pt x="283" y="266"/>
                  </a:lnTo>
                  <a:lnTo>
                    <a:pt x="277" y="266"/>
                  </a:lnTo>
                  <a:lnTo>
                    <a:pt x="277" y="260"/>
                  </a:lnTo>
                  <a:lnTo>
                    <a:pt x="277" y="255"/>
                  </a:lnTo>
                  <a:lnTo>
                    <a:pt x="283" y="255"/>
                  </a:lnTo>
                  <a:lnTo>
                    <a:pt x="283" y="260"/>
                  </a:lnTo>
                  <a:lnTo>
                    <a:pt x="289" y="260"/>
                  </a:lnTo>
                  <a:lnTo>
                    <a:pt x="289" y="266"/>
                  </a:lnTo>
                  <a:lnTo>
                    <a:pt x="294" y="272"/>
                  </a:lnTo>
                  <a:lnTo>
                    <a:pt x="289" y="272"/>
                  </a:lnTo>
                  <a:lnTo>
                    <a:pt x="294" y="272"/>
                  </a:lnTo>
                  <a:lnTo>
                    <a:pt x="289" y="272"/>
                  </a:lnTo>
                  <a:lnTo>
                    <a:pt x="289" y="277"/>
                  </a:lnTo>
                  <a:lnTo>
                    <a:pt x="294" y="283"/>
                  </a:lnTo>
                  <a:lnTo>
                    <a:pt x="294" y="289"/>
                  </a:lnTo>
                  <a:lnTo>
                    <a:pt x="300" y="294"/>
                  </a:lnTo>
                  <a:lnTo>
                    <a:pt x="294" y="294"/>
                  </a:lnTo>
                  <a:lnTo>
                    <a:pt x="294" y="300"/>
                  </a:lnTo>
                  <a:lnTo>
                    <a:pt x="289" y="300"/>
                  </a:lnTo>
                  <a:lnTo>
                    <a:pt x="289" y="306"/>
                  </a:lnTo>
                  <a:lnTo>
                    <a:pt x="289" y="300"/>
                  </a:lnTo>
                  <a:lnTo>
                    <a:pt x="289" y="306"/>
                  </a:lnTo>
                  <a:lnTo>
                    <a:pt x="283" y="300"/>
                  </a:lnTo>
                  <a:lnTo>
                    <a:pt x="283" y="306"/>
                  </a:lnTo>
                  <a:lnTo>
                    <a:pt x="283" y="300"/>
                  </a:lnTo>
                  <a:lnTo>
                    <a:pt x="283" y="306"/>
                  </a:lnTo>
                  <a:lnTo>
                    <a:pt x="283" y="311"/>
                  </a:lnTo>
                  <a:lnTo>
                    <a:pt x="289" y="311"/>
                  </a:lnTo>
                  <a:lnTo>
                    <a:pt x="289" y="317"/>
                  </a:lnTo>
                  <a:lnTo>
                    <a:pt x="283" y="317"/>
                  </a:lnTo>
                  <a:lnTo>
                    <a:pt x="289" y="317"/>
                  </a:lnTo>
                  <a:lnTo>
                    <a:pt x="289" y="323"/>
                  </a:lnTo>
                  <a:lnTo>
                    <a:pt x="283" y="323"/>
                  </a:lnTo>
                  <a:lnTo>
                    <a:pt x="289" y="323"/>
                  </a:lnTo>
                  <a:lnTo>
                    <a:pt x="289" y="328"/>
                  </a:lnTo>
                  <a:lnTo>
                    <a:pt x="294" y="328"/>
                  </a:lnTo>
                  <a:lnTo>
                    <a:pt x="300" y="334"/>
                  </a:lnTo>
                  <a:lnTo>
                    <a:pt x="294" y="334"/>
                  </a:lnTo>
                  <a:lnTo>
                    <a:pt x="294" y="340"/>
                  </a:lnTo>
                  <a:lnTo>
                    <a:pt x="300" y="340"/>
                  </a:lnTo>
                  <a:lnTo>
                    <a:pt x="300" y="345"/>
                  </a:lnTo>
                  <a:lnTo>
                    <a:pt x="306" y="345"/>
                  </a:lnTo>
                  <a:lnTo>
                    <a:pt x="306" y="351"/>
                  </a:lnTo>
                  <a:lnTo>
                    <a:pt x="311" y="351"/>
                  </a:lnTo>
                  <a:lnTo>
                    <a:pt x="306" y="357"/>
                  </a:lnTo>
                  <a:lnTo>
                    <a:pt x="311" y="357"/>
                  </a:lnTo>
                  <a:lnTo>
                    <a:pt x="317" y="357"/>
                  </a:lnTo>
                  <a:lnTo>
                    <a:pt x="317" y="362"/>
                  </a:lnTo>
                  <a:lnTo>
                    <a:pt x="317" y="368"/>
                  </a:lnTo>
                  <a:lnTo>
                    <a:pt x="323" y="368"/>
                  </a:lnTo>
                  <a:lnTo>
                    <a:pt x="323" y="374"/>
                  </a:lnTo>
                  <a:lnTo>
                    <a:pt x="328" y="374"/>
                  </a:lnTo>
                  <a:lnTo>
                    <a:pt x="328" y="379"/>
                  </a:lnTo>
                  <a:lnTo>
                    <a:pt x="334" y="379"/>
                  </a:lnTo>
                  <a:lnTo>
                    <a:pt x="334" y="385"/>
                  </a:lnTo>
                  <a:lnTo>
                    <a:pt x="340" y="385"/>
                  </a:lnTo>
                  <a:lnTo>
                    <a:pt x="346" y="385"/>
                  </a:lnTo>
                  <a:lnTo>
                    <a:pt x="346" y="391"/>
                  </a:lnTo>
                  <a:lnTo>
                    <a:pt x="346" y="396"/>
                  </a:lnTo>
                  <a:lnTo>
                    <a:pt x="346" y="402"/>
                  </a:lnTo>
                  <a:lnTo>
                    <a:pt x="351" y="402"/>
                  </a:lnTo>
                  <a:lnTo>
                    <a:pt x="351" y="408"/>
                  </a:lnTo>
                  <a:lnTo>
                    <a:pt x="357" y="408"/>
                  </a:lnTo>
                  <a:lnTo>
                    <a:pt x="363" y="408"/>
                  </a:lnTo>
                  <a:lnTo>
                    <a:pt x="363" y="413"/>
                  </a:lnTo>
                  <a:lnTo>
                    <a:pt x="363" y="419"/>
                  </a:lnTo>
                  <a:lnTo>
                    <a:pt x="368" y="419"/>
                  </a:lnTo>
                  <a:lnTo>
                    <a:pt x="363" y="425"/>
                  </a:lnTo>
                  <a:lnTo>
                    <a:pt x="368" y="425"/>
                  </a:lnTo>
                  <a:lnTo>
                    <a:pt x="363" y="425"/>
                  </a:lnTo>
                  <a:lnTo>
                    <a:pt x="363" y="430"/>
                  </a:lnTo>
                  <a:lnTo>
                    <a:pt x="357" y="430"/>
                  </a:lnTo>
                  <a:lnTo>
                    <a:pt x="363" y="430"/>
                  </a:lnTo>
                  <a:lnTo>
                    <a:pt x="363" y="436"/>
                  </a:lnTo>
                  <a:lnTo>
                    <a:pt x="363" y="442"/>
                  </a:lnTo>
                  <a:lnTo>
                    <a:pt x="368" y="442"/>
                  </a:lnTo>
                  <a:lnTo>
                    <a:pt x="368" y="447"/>
                  </a:lnTo>
                  <a:lnTo>
                    <a:pt x="368" y="453"/>
                  </a:lnTo>
                  <a:lnTo>
                    <a:pt x="243" y="413"/>
                  </a:lnTo>
                  <a:lnTo>
                    <a:pt x="147" y="391"/>
                  </a:lnTo>
                  <a:lnTo>
                    <a:pt x="130" y="385"/>
                  </a:lnTo>
                  <a:lnTo>
                    <a:pt x="90" y="374"/>
                  </a:lnTo>
                  <a:lnTo>
                    <a:pt x="85" y="368"/>
                  </a:lnTo>
                  <a:lnTo>
                    <a:pt x="85" y="362"/>
                  </a:lnTo>
                  <a:lnTo>
                    <a:pt x="79" y="351"/>
                  </a:lnTo>
                  <a:lnTo>
                    <a:pt x="73" y="340"/>
                  </a:lnTo>
                  <a:lnTo>
                    <a:pt x="68" y="334"/>
                  </a:lnTo>
                  <a:lnTo>
                    <a:pt x="68" y="328"/>
                  </a:lnTo>
                  <a:lnTo>
                    <a:pt x="68" y="311"/>
                  </a:lnTo>
                  <a:lnTo>
                    <a:pt x="68" y="300"/>
                  </a:lnTo>
                  <a:lnTo>
                    <a:pt x="68" y="294"/>
                  </a:lnTo>
                  <a:lnTo>
                    <a:pt x="56" y="289"/>
                  </a:lnTo>
                  <a:lnTo>
                    <a:pt x="51" y="289"/>
                  </a:lnTo>
                  <a:lnTo>
                    <a:pt x="51" y="277"/>
                  </a:lnTo>
                  <a:lnTo>
                    <a:pt x="51" y="272"/>
                  </a:lnTo>
                  <a:lnTo>
                    <a:pt x="45" y="266"/>
                  </a:lnTo>
                  <a:lnTo>
                    <a:pt x="51" y="260"/>
                  </a:lnTo>
                  <a:lnTo>
                    <a:pt x="45" y="255"/>
                  </a:lnTo>
                  <a:lnTo>
                    <a:pt x="45" y="243"/>
                  </a:lnTo>
                  <a:lnTo>
                    <a:pt x="34" y="221"/>
                  </a:lnTo>
                  <a:lnTo>
                    <a:pt x="17" y="204"/>
                  </a:lnTo>
                  <a:lnTo>
                    <a:pt x="11" y="204"/>
                  </a:lnTo>
                  <a:lnTo>
                    <a:pt x="11" y="198"/>
                  </a:lnTo>
                  <a:lnTo>
                    <a:pt x="5" y="187"/>
                  </a:lnTo>
                  <a:lnTo>
                    <a:pt x="0" y="181"/>
                  </a:lnTo>
                  <a:lnTo>
                    <a:pt x="0" y="175"/>
                  </a:lnTo>
                  <a:lnTo>
                    <a:pt x="5" y="164"/>
                  </a:lnTo>
                  <a:lnTo>
                    <a:pt x="0" y="158"/>
                  </a:lnTo>
                  <a:lnTo>
                    <a:pt x="5" y="136"/>
                  </a:lnTo>
                  <a:lnTo>
                    <a:pt x="5" y="130"/>
                  </a:lnTo>
                  <a:lnTo>
                    <a:pt x="5" y="119"/>
                  </a:lnTo>
                  <a:lnTo>
                    <a:pt x="5" y="113"/>
                  </a:lnTo>
                  <a:lnTo>
                    <a:pt x="5" y="107"/>
                  </a:lnTo>
                  <a:lnTo>
                    <a:pt x="5" y="102"/>
                  </a:lnTo>
                  <a:lnTo>
                    <a:pt x="11" y="107"/>
                  </a:lnTo>
                  <a:lnTo>
                    <a:pt x="11" y="102"/>
                  </a:lnTo>
                  <a:lnTo>
                    <a:pt x="11" y="96"/>
                  </a:lnTo>
                  <a:lnTo>
                    <a:pt x="11" y="90"/>
                  </a:lnTo>
                  <a:lnTo>
                    <a:pt x="5" y="90"/>
                  </a:lnTo>
                  <a:lnTo>
                    <a:pt x="5" y="85"/>
                  </a:lnTo>
                  <a:lnTo>
                    <a:pt x="11" y="79"/>
                  </a:lnTo>
                  <a:lnTo>
                    <a:pt x="17" y="73"/>
                  </a:lnTo>
                  <a:lnTo>
                    <a:pt x="17" y="68"/>
                  </a:lnTo>
                  <a:lnTo>
                    <a:pt x="22" y="68"/>
                  </a:lnTo>
                  <a:lnTo>
                    <a:pt x="22" y="73"/>
                  </a:lnTo>
                  <a:lnTo>
                    <a:pt x="22" y="79"/>
                  </a:lnTo>
                  <a:lnTo>
                    <a:pt x="28" y="79"/>
                  </a:lnTo>
                  <a:lnTo>
                    <a:pt x="28" y="85"/>
                  </a:lnTo>
                  <a:lnTo>
                    <a:pt x="34" y="85"/>
                  </a:lnTo>
                  <a:lnTo>
                    <a:pt x="39" y="79"/>
                  </a:lnTo>
                  <a:lnTo>
                    <a:pt x="45" y="73"/>
                  </a:lnTo>
                  <a:lnTo>
                    <a:pt x="51" y="68"/>
                  </a:lnTo>
                  <a:lnTo>
                    <a:pt x="51" y="62"/>
                  </a:lnTo>
                  <a:lnTo>
                    <a:pt x="56" y="56"/>
                  </a:lnTo>
                  <a:lnTo>
                    <a:pt x="56" y="51"/>
                  </a:lnTo>
                  <a:lnTo>
                    <a:pt x="62" y="45"/>
                  </a:lnTo>
                  <a:lnTo>
                    <a:pt x="68" y="28"/>
                  </a:lnTo>
                  <a:lnTo>
                    <a:pt x="68" y="17"/>
                  </a:lnTo>
                  <a:lnTo>
                    <a:pt x="68" y="11"/>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0" name="Freeform 42">
              <a:extLst>
                <a:ext uri="{FF2B5EF4-FFF2-40B4-BE49-F238E27FC236}">
                  <a16:creationId xmlns:a16="http://schemas.microsoft.com/office/drawing/2014/main" id="{E0374216-00F5-48DA-88FF-BF5A0D7828E3}"/>
                </a:ext>
              </a:extLst>
            </p:cNvPr>
            <p:cNvSpPr>
              <a:spLocks/>
            </p:cNvSpPr>
            <p:nvPr/>
          </p:nvSpPr>
          <p:spPr bwMode="gray">
            <a:xfrm rot="20555047">
              <a:off x="2673049" y="5738565"/>
              <a:ext cx="247275" cy="279590"/>
            </a:xfrm>
            <a:custGeom>
              <a:avLst/>
              <a:gdLst>
                <a:gd name="T0" fmla="*/ 6 w 176"/>
                <a:gd name="T1" fmla="*/ 57 h 199"/>
                <a:gd name="T2" fmla="*/ 11 w 176"/>
                <a:gd name="T3" fmla="*/ 46 h 199"/>
                <a:gd name="T4" fmla="*/ 17 w 176"/>
                <a:gd name="T5" fmla="*/ 34 h 199"/>
                <a:gd name="T6" fmla="*/ 23 w 176"/>
                <a:gd name="T7" fmla="*/ 29 h 199"/>
                <a:gd name="T8" fmla="*/ 28 w 176"/>
                <a:gd name="T9" fmla="*/ 23 h 199"/>
                <a:gd name="T10" fmla="*/ 40 w 176"/>
                <a:gd name="T11" fmla="*/ 23 h 199"/>
                <a:gd name="T12" fmla="*/ 45 w 176"/>
                <a:gd name="T13" fmla="*/ 17 h 199"/>
                <a:gd name="T14" fmla="*/ 51 w 176"/>
                <a:gd name="T15" fmla="*/ 12 h 199"/>
                <a:gd name="T16" fmla="*/ 51 w 176"/>
                <a:gd name="T17" fmla="*/ 0 h 199"/>
                <a:gd name="T18" fmla="*/ 57 w 176"/>
                <a:gd name="T19" fmla="*/ 6 h 199"/>
                <a:gd name="T20" fmla="*/ 68 w 176"/>
                <a:gd name="T21" fmla="*/ 6 h 199"/>
                <a:gd name="T22" fmla="*/ 79 w 176"/>
                <a:gd name="T23" fmla="*/ 12 h 199"/>
                <a:gd name="T24" fmla="*/ 102 w 176"/>
                <a:gd name="T25" fmla="*/ 12 h 199"/>
                <a:gd name="T26" fmla="*/ 125 w 176"/>
                <a:gd name="T27" fmla="*/ 40 h 199"/>
                <a:gd name="T28" fmla="*/ 119 w 176"/>
                <a:gd name="T29" fmla="*/ 46 h 199"/>
                <a:gd name="T30" fmla="*/ 125 w 176"/>
                <a:gd name="T31" fmla="*/ 46 h 199"/>
                <a:gd name="T32" fmla="*/ 142 w 176"/>
                <a:gd name="T33" fmla="*/ 80 h 199"/>
                <a:gd name="T34" fmla="*/ 153 w 176"/>
                <a:gd name="T35" fmla="*/ 85 h 199"/>
                <a:gd name="T36" fmla="*/ 159 w 176"/>
                <a:gd name="T37" fmla="*/ 108 h 199"/>
                <a:gd name="T38" fmla="*/ 164 w 176"/>
                <a:gd name="T39" fmla="*/ 114 h 199"/>
                <a:gd name="T40" fmla="*/ 159 w 176"/>
                <a:gd name="T41" fmla="*/ 142 h 199"/>
                <a:gd name="T42" fmla="*/ 142 w 176"/>
                <a:gd name="T43" fmla="*/ 165 h 199"/>
                <a:gd name="T44" fmla="*/ 136 w 176"/>
                <a:gd name="T45" fmla="*/ 170 h 199"/>
                <a:gd name="T46" fmla="*/ 130 w 176"/>
                <a:gd name="T47" fmla="*/ 182 h 199"/>
                <a:gd name="T48" fmla="*/ 119 w 176"/>
                <a:gd name="T49" fmla="*/ 182 h 199"/>
                <a:gd name="T50" fmla="*/ 113 w 176"/>
                <a:gd name="T51" fmla="*/ 199 h 199"/>
                <a:gd name="T52" fmla="*/ 108 w 176"/>
                <a:gd name="T53" fmla="*/ 193 h 199"/>
                <a:gd name="T54" fmla="*/ 102 w 176"/>
                <a:gd name="T55" fmla="*/ 187 h 199"/>
                <a:gd name="T56" fmla="*/ 91 w 176"/>
                <a:gd name="T57" fmla="*/ 170 h 199"/>
                <a:gd name="T58" fmla="*/ 85 w 176"/>
                <a:gd name="T59" fmla="*/ 165 h 199"/>
                <a:gd name="T60" fmla="*/ 79 w 176"/>
                <a:gd name="T61" fmla="*/ 153 h 199"/>
                <a:gd name="T62" fmla="*/ 74 w 176"/>
                <a:gd name="T63" fmla="*/ 142 h 199"/>
                <a:gd name="T64" fmla="*/ 68 w 176"/>
                <a:gd name="T65" fmla="*/ 136 h 199"/>
                <a:gd name="T66" fmla="*/ 57 w 176"/>
                <a:gd name="T67" fmla="*/ 119 h 199"/>
                <a:gd name="T68" fmla="*/ 40 w 176"/>
                <a:gd name="T69" fmla="*/ 114 h 199"/>
                <a:gd name="T70" fmla="*/ 34 w 176"/>
                <a:gd name="T71" fmla="*/ 102 h 199"/>
                <a:gd name="T72" fmla="*/ 23 w 176"/>
                <a:gd name="T73" fmla="*/ 91 h 199"/>
                <a:gd name="T74" fmla="*/ 17 w 176"/>
                <a:gd name="T75" fmla="*/ 85 h 199"/>
                <a:gd name="T76" fmla="*/ 11 w 176"/>
                <a:gd name="T77" fmla="*/ 68 h 199"/>
                <a:gd name="T78" fmla="*/ 0 w 176"/>
                <a:gd name="T79"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99">
                  <a:moveTo>
                    <a:pt x="0" y="57"/>
                  </a:moveTo>
                  <a:lnTo>
                    <a:pt x="6" y="57"/>
                  </a:lnTo>
                  <a:lnTo>
                    <a:pt x="11" y="51"/>
                  </a:lnTo>
                  <a:lnTo>
                    <a:pt x="11" y="46"/>
                  </a:lnTo>
                  <a:lnTo>
                    <a:pt x="17" y="40"/>
                  </a:lnTo>
                  <a:lnTo>
                    <a:pt x="17" y="34"/>
                  </a:lnTo>
                  <a:lnTo>
                    <a:pt x="23" y="34"/>
                  </a:lnTo>
                  <a:lnTo>
                    <a:pt x="23" y="29"/>
                  </a:lnTo>
                  <a:lnTo>
                    <a:pt x="28" y="29"/>
                  </a:lnTo>
                  <a:lnTo>
                    <a:pt x="28" y="23"/>
                  </a:lnTo>
                  <a:lnTo>
                    <a:pt x="34" y="23"/>
                  </a:lnTo>
                  <a:lnTo>
                    <a:pt x="40" y="23"/>
                  </a:lnTo>
                  <a:lnTo>
                    <a:pt x="40" y="17"/>
                  </a:lnTo>
                  <a:lnTo>
                    <a:pt x="45" y="17"/>
                  </a:lnTo>
                  <a:lnTo>
                    <a:pt x="51" y="17"/>
                  </a:lnTo>
                  <a:lnTo>
                    <a:pt x="51" y="12"/>
                  </a:lnTo>
                  <a:lnTo>
                    <a:pt x="51" y="6"/>
                  </a:lnTo>
                  <a:lnTo>
                    <a:pt x="51" y="0"/>
                  </a:lnTo>
                  <a:lnTo>
                    <a:pt x="57" y="0"/>
                  </a:lnTo>
                  <a:lnTo>
                    <a:pt x="57" y="6"/>
                  </a:lnTo>
                  <a:lnTo>
                    <a:pt x="62" y="6"/>
                  </a:lnTo>
                  <a:lnTo>
                    <a:pt x="68" y="6"/>
                  </a:lnTo>
                  <a:lnTo>
                    <a:pt x="74" y="6"/>
                  </a:lnTo>
                  <a:lnTo>
                    <a:pt x="79" y="12"/>
                  </a:lnTo>
                  <a:lnTo>
                    <a:pt x="85" y="12"/>
                  </a:lnTo>
                  <a:lnTo>
                    <a:pt x="102" y="12"/>
                  </a:lnTo>
                  <a:lnTo>
                    <a:pt x="108" y="23"/>
                  </a:lnTo>
                  <a:lnTo>
                    <a:pt x="125" y="40"/>
                  </a:lnTo>
                  <a:lnTo>
                    <a:pt x="125" y="46"/>
                  </a:lnTo>
                  <a:lnTo>
                    <a:pt x="119" y="46"/>
                  </a:lnTo>
                  <a:lnTo>
                    <a:pt x="125" y="51"/>
                  </a:lnTo>
                  <a:lnTo>
                    <a:pt x="125" y="46"/>
                  </a:lnTo>
                  <a:lnTo>
                    <a:pt x="130" y="57"/>
                  </a:lnTo>
                  <a:lnTo>
                    <a:pt x="142" y="80"/>
                  </a:lnTo>
                  <a:lnTo>
                    <a:pt x="142" y="85"/>
                  </a:lnTo>
                  <a:lnTo>
                    <a:pt x="153" y="85"/>
                  </a:lnTo>
                  <a:lnTo>
                    <a:pt x="147" y="102"/>
                  </a:lnTo>
                  <a:lnTo>
                    <a:pt x="159" y="108"/>
                  </a:lnTo>
                  <a:lnTo>
                    <a:pt x="164" y="108"/>
                  </a:lnTo>
                  <a:lnTo>
                    <a:pt x="164" y="114"/>
                  </a:lnTo>
                  <a:lnTo>
                    <a:pt x="176" y="125"/>
                  </a:lnTo>
                  <a:lnTo>
                    <a:pt x="159" y="142"/>
                  </a:lnTo>
                  <a:lnTo>
                    <a:pt x="142" y="159"/>
                  </a:lnTo>
                  <a:lnTo>
                    <a:pt x="142" y="165"/>
                  </a:lnTo>
                  <a:lnTo>
                    <a:pt x="142" y="170"/>
                  </a:lnTo>
                  <a:lnTo>
                    <a:pt x="136" y="170"/>
                  </a:lnTo>
                  <a:lnTo>
                    <a:pt x="136" y="182"/>
                  </a:lnTo>
                  <a:lnTo>
                    <a:pt x="130" y="182"/>
                  </a:lnTo>
                  <a:lnTo>
                    <a:pt x="125" y="182"/>
                  </a:lnTo>
                  <a:lnTo>
                    <a:pt x="119" y="182"/>
                  </a:lnTo>
                  <a:lnTo>
                    <a:pt x="119" y="187"/>
                  </a:lnTo>
                  <a:lnTo>
                    <a:pt x="113" y="199"/>
                  </a:lnTo>
                  <a:lnTo>
                    <a:pt x="108" y="199"/>
                  </a:lnTo>
                  <a:lnTo>
                    <a:pt x="108" y="193"/>
                  </a:lnTo>
                  <a:lnTo>
                    <a:pt x="108" y="187"/>
                  </a:lnTo>
                  <a:lnTo>
                    <a:pt x="102" y="187"/>
                  </a:lnTo>
                  <a:lnTo>
                    <a:pt x="102" y="182"/>
                  </a:lnTo>
                  <a:lnTo>
                    <a:pt x="91" y="170"/>
                  </a:lnTo>
                  <a:lnTo>
                    <a:pt x="85" y="170"/>
                  </a:lnTo>
                  <a:lnTo>
                    <a:pt x="85" y="165"/>
                  </a:lnTo>
                  <a:lnTo>
                    <a:pt x="79" y="159"/>
                  </a:lnTo>
                  <a:lnTo>
                    <a:pt x="79" y="153"/>
                  </a:lnTo>
                  <a:lnTo>
                    <a:pt x="74" y="148"/>
                  </a:lnTo>
                  <a:lnTo>
                    <a:pt x="74" y="142"/>
                  </a:lnTo>
                  <a:lnTo>
                    <a:pt x="68" y="142"/>
                  </a:lnTo>
                  <a:lnTo>
                    <a:pt x="68" y="136"/>
                  </a:lnTo>
                  <a:lnTo>
                    <a:pt x="62" y="125"/>
                  </a:lnTo>
                  <a:lnTo>
                    <a:pt x="57" y="119"/>
                  </a:lnTo>
                  <a:lnTo>
                    <a:pt x="51" y="119"/>
                  </a:lnTo>
                  <a:lnTo>
                    <a:pt x="40" y="114"/>
                  </a:lnTo>
                  <a:lnTo>
                    <a:pt x="40" y="108"/>
                  </a:lnTo>
                  <a:lnTo>
                    <a:pt x="34" y="102"/>
                  </a:lnTo>
                  <a:lnTo>
                    <a:pt x="28" y="97"/>
                  </a:lnTo>
                  <a:lnTo>
                    <a:pt x="23" y="91"/>
                  </a:lnTo>
                  <a:lnTo>
                    <a:pt x="23" y="85"/>
                  </a:lnTo>
                  <a:lnTo>
                    <a:pt x="17" y="85"/>
                  </a:lnTo>
                  <a:lnTo>
                    <a:pt x="11" y="74"/>
                  </a:lnTo>
                  <a:lnTo>
                    <a:pt x="11" y="68"/>
                  </a:lnTo>
                  <a:lnTo>
                    <a:pt x="6" y="63"/>
                  </a:lnTo>
                  <a:lnTo>
                    <a:pt x="0" y="5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1" name="Freeform 43">
              <a:extLst>
                <a:ext uri="{FF2B5EF4-FFF2-40B4-BE49-F238E27FC236}">
                  <a16:creationId xmlns:a16="http://schemas.microsoft.com/office/drawing/2014/main" id="{34641699-E59B-43B6-ABC9-D59ADD14E018}"/>
                </a:ext>
              </a:extLst>
            </p:cNvPr>
            <p:cNvSpPr>
              <a:spLocks/>
            </p:cNvSpPr>
            <p:nvPr/>
          </p:nvSpPr>
          <p:spPr bwMode="gray">
            <a:xfrm rot="20555047">
              <a:off x="2843202" y="5542933"/>
              <a:ext cx="1187203" cy="494551"/>
            </a:xfrm>
            <a:custGeom>
              <a:avLst/>
              <a:gdLst>
                <a:gd name="T0" fmla="*/ 11 w 845"/>
                <a:gd name="T1" fmla="*/ 40 h 352"/>
                <a:gd name="T2" fmla="*/ 28 w 845"/>
                <a:gd name="T3" fmla="*/ 17 h 352"/>
                <a:gd name="T4" fmla="*/ 45 w 845"/>
                <a:gd name="T5" fmla="*/ 0 h 352"/>
                <a:gd name="T6" fmla="*/ 79 w 845"/>
                <a:gd name="T7" fmla="*/ 6 h 352"/>
                <a:gd name="T8" fmla="*/ 96 w 845"/>
                <a:gd name="T9" fmla="*/ 17 h 352"/>
                <a:gd name="T10" fmla="*/ 119 w 845"/>
                <a:gd name="T11" fmla="*/ 23 h 352"/>
                <a:gd name="T12" fmla="*/ 142 w 845"/>
                <a:gd name="T13" fmla="*/ 34 h 352"/>
                <a:gd name="T14" fmla="*/ 181 w 845"/>
                <a:gd name="T15" fmla="*/ 40 h 352"/>
                <a:gd name="T16" fmla="*/ 204 w 845"/>
                <a:gd name="T17" fmla="*/ 34 h 352"/>
                <a:gd name="T18" fmla="*/ 283 w 845"/>
                <a:gd name="T19" fmla="*/ 57 h 352"/>
                <a:gd name="T20" fmla="*/ 363 w 845"/>
                <a:gd name="T21" fmla="*/ 74 h 352"/>
                <a:gd name="T22" fmla="*/ 618 w 845"/>
                <a:gd name="T23" fmla="*/ 125 h 352"/>
                <a:gd name="T24" fmla="*/ 669 w 845"/>
                <a:gd name="T25" fmla="*/ 119 h 352"/>
                <a:gd name="T26" fmla="*/ 845 w 845"/>
                <a:gd name="T27" fmla="*/ 165 h 352"/>
                <a:gd name="T28" fmla="*/ 839 w 845"/>
                <a:gd name="T29" fmla="*/ 176 h 352"/>
                <a:gd name="T30" fmla="*/ 828 w 845"/>
                <a:gd name="T31" fmla="*/ 182 h 352"/>
                <a:gd name="T32" fmla="*/ 822 w 845"/>
                <a:gd name="T33" fmla="*/ 193 h 352"/>
                <a:gd name="T34" fmla="*/ 811 w 845"/>
                <a:gd name="T35" fmla="*/ 199 h 352"/>
                <a:gd name="T36" fmla="*/ 816 w 845"/>
                <a:gd name="T37" fmla="*/ 210 h 352"/>
                <a:gd name="T38" fmla="*/ 816 w 845"/>
                <a:gd name="T39" fmla="*/ 216 h 352"/>
                <a:gd name="T40" fmla="*/ 805 w 845"/>
                <a:gd name="T41" fmla="*/ 222 h 352"/>
                <a:gd name="T42" fmla="*/ 805 w 845"/>
                <a:gd name="T43" fmla="*/ 239 h 352"/>
                <a:gd name="T44" fmla="*/ 805 w 845"/>
                <a:gd name="T45" fmla="*/ 256 h 352"/>
                <a:gd name="T46" fmla="*/ 805 w 845"/>
                <a:gd name="T47" fmla="*/ 273 h 352"/>
                <a:gd name="T48" fmla="*/ 794 w 845"/>
                <a:gd name="T49" fmla="*/ 278 h 352"/>
                <a:gd name="T50" fmla="*/ 799 w 845"/>
                <a:gd name="T51" fmla="*/ 290 h 352"/>
                <a:gd name="T52" fmla="*/ 794 w 845"/>
                <a:gd name="T53" fmla="*/ 295 h 352"/>
                <a:gd name="T54" fmla="*/ 788 w 845"/>
                <a:gd name="T55" fmla="*/ 307 h 352"/>
                <a:gd name="T56" fmla="*/ 782 w 845"/>
                <a:gd name="T57" fmla="*/ 324 h 352"/>
                <a:gd name="T58" fmla="*/ 771 w 845"/>
                <a:gd name="T59" fmla="*/ 329 h 352"/>
                <a:gd name="T60" fmla="*/ 765 w 845"/>
                <a:gd name="T61" fmla="*/ 341 h 352"/>
                <a:gd name="T62" fmla="*/ 754 w 845"/>
                <a:gd name="T63" fmla="*/ 352 h 352"/>
                <a:gd name="T64" fmla="*/ 658 w 845"/>
                <a:gd name="T65" fmla="*/ 335 h 352"/>
                <a:gd name="T66" fmla="*/ 590 w 845"/>
                <a:gd name="T67" fmla="*/ 318 h 352"/>
                <a:gd name="T68" fmla="*/ 488 w 845"/>
                <a:gd name="T69" fmla="*/ 295 h 352"/>
                <a:gd name="T70" fmla="*/ 380 w 845"/>
                <a:gd name="T71" fmla="*/ 278 h 352"/>
                <a:gd name="T72" fmla="*/ 272 w 845"/>
                <a:gd name="T73" fmla="*/ 250 h 352"/>
                <a:gd name="T74" fmla="*/ 153 w 845"/>
                <a:gd name="T75" fmla="*/ 227 h 352"/>
                <a:gd name="T76" fmla="*/ 119 w 845"/>
                <a:gd name="T77" fmla="*/ 216 h 352"/>
                <a:gd name="T78" fmla="*/ 85 w 845"/>
                <a:gd name="T79" fmla="*/ 204 h 352"/>
                <a:gd name="T80" fmla="*/ 57 w 845"/>
                <a:gd name="T81" fmla="*/ 176 h 352"/>
                <a:gd name="T82" fmla="*/ 23 w 845"/>
                <a:gd name="T83" fmla="*/ 159 h 352"/>
                <a:gd name="T84" fmla="*/ 45 w 845"/>
                <a:gd name="T85" fmla="*/ 114 h 352"/>
                <a:gd name="T86" fmla="*/ 28 w 845"/>
                <a:gd name="T87" fmla="*/ 102 h 352"/>
                <a:gd name="T88" fmla="*/ 23 w 845"/>
                <a:gd name="T89" fmla="*/ 80 h 352"/>
                <a:gd name="T90" fmla="*/ 6 w 845"/>
                <a:gd name="T91" fmla="*/ 5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5" h="352">
                  <a:moveTo>
                    <a:pt x="6" y="46"/>
                  </a:moveTo>
                  <a:lnTo>
                    <a:pt x="6" y="40"/>
                  </a:lnTo>
                  <a:lnTo>
                    <a:pt x="11" y="40"/>
                  </a:lnTo>
                  <a:lnTo>
                    <a:pt x="11" y="29"/>
                  </a:lnTo>
                  <a:lnTo>
                    <a:pt x="23" y="29"/>
                  </a:lnTo>
                  <a:lnTo>
                    <a:pt x="28" y="17"/>
                  </a:lnTo>
                  <a:lnTo>
                    <a:pt x="40" y="12"/>
                  </a:lnTo>
                  <a:lnTo>
                    <a:pt x="45" y="6"/>
                  </a:lnTo>
                  <a:lnTo>
                    <a:pt x="45" y="0"/>
                  </a:lnTo>
                  <a:lnTo>
                    <a:pt x="57" y="0"/>
                  </a:lnTo>
                  <a:lnTo>
                    <a:pt x="68" y="6"/>
                  </a:lnTo>
                  <a:lnTo>
                    <a:pt x="79" y="6"/>
                  </a:lnTo>
                  <a:lnTo>
                    <a:pt x="91" y="12"/>
                  </a:lnTo>
                  <a:lnTo>
                    <a:pt x="91" y="17"/>
                  </a:lnTo>
                  <a:lnTo>
                    <a:pt x="96" y="17"/>
                  </a:lnTo>
                  <a:lnTo>
                    <a:pt x="102" y="17"/>
                  </a:lnTo>
                  <a:lnTo>
                    <a:pt x="113" y="23"/>
                  </a:lnTo>
                  <a:lnTo>
                    <a:pt x="119" y="23"/>
                  </a:lnTo>
                  <a:lnTo>
                    <a:pt x="130" y="23"/>
                  </a:lnTo>
                  <a:lnTo>
                    <a:pt x="130" y="29"/>
                  </a:lnTo>
                  <a:lnTo>
                    <a:pt x="142" y="34"/>
                  </a:lnTo>
                  <a:lnTo>
                    <a:pt x="170" y="40"/>
                  </a:lnTo>
                  <a:lnTo>
                    <a:pt x="176" y="40"/>
                  </a:lnTo>
                  <a:lnTo>
                    <a:pt x="181" y="40"/>
                  </a:lnTo>
                  <a:lnTo>
                    <a:pt x="187" y="40"/>
                  </a:lnTo>
                  <a:lnTo>
                    <a:pt x="204" y="46"/>
                  </a:lnTo>
                  <a:lnTo>
                    <a:pt x="204" y="34"/>
                  </a:lnTo>
                  <a:lnTo>
                    <a:pt x="221" y="40"/>
                  </a:lnTo>
                  <a:lnTo>
                    <a:pt x="261" y="46"/>
                  </a:lnTo>
                  <a:lnTo>
                    <a:pt x="283" y="57"/>
                  </a:lnTo>
                  <a:lnTo>
                    <a:pt x="312" y="63"/>
                  </a:lnTo>
                  <a:lnTo>
                    <a:pt x="323" y="63"/>
                  </a:lnTo>
                  <a:lnTo>
                    <a:pt x="363" y="74"/>
                  </a:lnTo>
                  <a:lnTo>
                    <a:pt x="391" y="80"/>
                  </a:lnTo>
                  <a:lnTo>
                    <a:pt x="431" y="85"/>
                  </a:lnTo>
                  <a:lnTo>
                    <a:pt x="618" y="125"/>
                  </a:lnTo>
                  <a:lnTo>
                    <a:pt x="618" y="114"/>
                  </a:lnTo>
                  <a:lnTo>
                    <a:pt x="652" y="119"/>
                  </a:lnTo>
                  <a:lnTo>
                    <a:pt x="669" y="119"/>
                  </a:lnTo>
                  <a:lnTo>
                    <a:pt x="743" y="136"/>
                  </a:lnTo>
                  <a:lnTo>
                    <a:pt x="845" y="159"/>
                  </a:lnTo>
                  <a:lnTo>
                    <a:pt x="845" y="165"/>
                  </a:lnTo>
                  <a:lnTo>
                    <a:pt x="845" y="170"/>
                  </a:lnTo>
                  <a:lnTo>
                    <a:pt x="839" y="170"/>
                  </a:lnTo>
                  <a:lnTo>
                    <a:pt x="839" y="176"/>
                  </a:lnTo>
                  <a:lnTo>
                    <a:pt x="833" y="176"/>
                  </a:lnTo>
                  <a:lnTo>
                    <a:pt x="833" y="182"/>
                  </a:lnTo>
                  <a:lnTo>
                    <a:pt x="828" y="182"/>
                  </a:lnTo>
                  <a:lnTo>
                    <a:pt x="828" y="187"/>
                  </a:lnTo>
                  <a:lnTo>
                    <a:pt x="822" y="187"/>
                  </a:lnTo>
                  <a:lnTo>
                    <a:pt x="822" y="193"/>
                  </a:lnTo>
                  <a:lnTo>
                    <a:pt x="816" y="193"/>
                  </a:lnTo>
                  <a:lnTo>
                    <a:pt x="811" y="193"/>
                  </a:lnTo>
                  <a:lnTo>
                    <a:pt x="811" y="199"/>
                  </a:lnTo>
                  <a:lnTo>
                    <a:pt x="811" y="204"/>
                  </a:lnTo>
                  <a:lnTo>
                    <a:pt x="816" y="204"/>
                  </a:lnTo>
                  <a:lnTo>
                    <a:pt x="816" y="210"/>
                  </a:lnTo>
                  <a:lnTo>
                    <a:pt x="811" y="210"/>
                  </a:lnTo>
                  <a:lnTo>
                    <a:pt x="811" y="216"/>
                  </a:lnTo>
                  <a:lnTo>
                    <a:pt x="816" y="216"/>
                  </a:lnTo>
                  <a:lnTo>
                    <a:pt x="816" y="222"/>
                  </a:lnTo>
                  <a:lnTo>
                    <a:pt x="811" y="222"/>
                  </a:lnTo>
                  <a:lnTo>
                    <a:pt x="805" y="222"/>
                  </a:lnTo>
                  <a:lnTo>
                    <a:pt x="805" y="227"/>
                  </a:lnTo>
                  <a:lnTo>
                    <a:pt x="805" y="233"/>
                  </a:lnTo>
                  <a:lnTo>
                    <a:pt x="805" y="239"/>
                  </a:lnTo>
                  <a:lnTo>
                    <a:pt x="805" y="244"/>
                  </a:lnTo>
                  <a:lnTo>
                    <a:pt x="805" y="250"/>
                  </a:lnTo>
                  <a:lnTo>
                    <a:pt x="805" y="256"/>
                  </a:lnTo>
                  <a:lnTo>
                    <a:pt x="805" y="261"/>
                  </a:lnTo>
                  <a:lnTo>
                    <a:pt x="805" y="267"/>
                  </a:lnTo>
                  <a:lnTo>
                    <a:pt x="805" y="273"/>
                  </a:lnTo>
                  <a:lnTo>
                    <a:pt x="805" y="278"/>
                  </a:lnTo>
                  <a:lnTo>
                    <a:pt x="799" y="278"/>
                  </a:lnTo>
                  <a:lnTo>
                    <a:pt x="794" y="278"/>
                  </a:lnTo>
                  <a:lnTo>
                    <a:pt x="794" y="284"/>
                  </a:lnTo>
                  <a:lnTo>
                    <a:pt x="799" y="284"/>
                  </a:lnTo>
                  <a:lnTo>
                    <a:pt x="799" y="290"/>
                  </a:lnTo>
                  <a:lnTo>
                    <a:pt x="794" y="284"/>
                  </a:lnTo>
                  <a:lnTo>
                    <a:pt x="794" y="290"/>
                  </a:lnTo>
                  <a:lnTo>
                    <a:pt x="794" y="295"/>
                  </a:lnTo>
                  <a:lnTo>
                    <a:pt x="794" y="301"/>
                  </a:lnTo>
                  <a:lnTo>
                    <a:pt x="788" y="301"/>
                  </a:lnTo>
                  <a:lnTo>
                    <a:pt x="788" y="307"/>
                  </a:lnTo>
                  <a:lnTo>
                    <a:pt x="788" y="312"/>
                  </a:lnTo>
                  <a:lnTo>
                    <a:pt x="788" y="318"/>
                  </a:lnTo>
                  <a:lnTo>
                    <a:pt x="782" y="324"/>
                  </a:lnTo>
                  <a:lnTo>
                    <a:pt x="777" y="324"/>
                  </a:lnTo>
                  <a:lnTo>
                    <a:pt x="777" y="329"/>
                  </a:lnTo>
                  <a:lnTo>
                    <a:pt x="771" y="329"/>
                  </a:lnTo>
                  <a:lnTo>
                    <a:pt x="771" y="335"/>
                  </a:lnTo>
                  <a:lnTo>
                    <a:pt x="765" y="335"/>
                  </a:lnTo>
                  <a:lnTo>
                    <a:pt x="765" y="341"/>
                  </a:lnTo>
                  <a:lnTo>
                    <a:pt x="760" y="341"/>
                  </a:lnTo>
                  <a:lnTo>
                    <a:pt x="760" y="346"/>
                  </a:lnTo>
                  <a:lnTo>
                    <a:pt x="754" y="352"/>
                  </a:lnTo>
                  <a:lnTo>
                    <a:pt x="726" y="346"/>
                  </a:lnTo>
                  <a:lnTo>
                    <a:pt x="703" y="341"/>
                  </a:lnTo>
                  <a:lnTo>
                    <a:pt x="658" y="335"/>
                  </a:lnTo>
                  <a:lnTo>
                    <a:pt x="641" y="329"/>
                  </a:lnTo>
                  <a:lnTo>
                    <a:pt x="629" y="329"/>
                  </a:lnTo>
                  <a:lnTo>
                    <a:pt x="590" y="318"/>
                  </a:lnTo>
                  <a:lnTo>
                    <a:pt x="539" y="307"/>
                  </a:lnTo>
                  <a:lnTo>
                    <a:pt x="533" y="307"/>
                  </a:lnTo>
                  <a:lnTo>
                    <a:pt x="488" y="295"/>
                  </a:lnTo>
                  <a:lnTo>
                    <a:pt x="425" y="284"/>
                  </a:lnTo>
                  <a:lnTo>
                    <a:pt x="385" y="278"/>
                  </a:lnTo>
                  <a:lnTo>
                    <a:pt x="380" y="278"/>
                  </a:lnTo>
                  <a:lnTo>
                    <a:pt x="363" y="273"/>
                  </a:lnTo>
                  <a:lnTo>
                    <a:pt x="351" y="267"/>
                  </a:lnTo>
                  <a:lnTo>
                    <a:pt x="272" y="250"/>
                  </a:lnTo>
                  <a:lnTo>
                    <a:pt x="244" y="244"/>
                  </a:lnTo>
                  <a:lnTo>
                    <a:pt x="187" y="233"/>
                  </a:lnTo>
                  <a:lnTo>
                    <a:pt x="153" y="227"/>
                  </a:lnTo>
                  <a:lnTo>
                    <a:pt x="136" y="222"/>
                  </a:lnTo>
                  <a:lnTo>
                    <a:pt x="130" y="222"/>
                  </a:lnTo>
                  <a:lnTo>
                    <a:pt x="119" y="216"/>
                  </a:lnTo>
                  <a:lnTo>
                    <a:pt x="108" y="216"/>
                  </a:lnTo>
                  <a:lnTo>
                    <a:pt x="85" y="210"/>
                  </a:lnTo>
                  <a:lnTo>
                    <a:pt x="85" y="204"/>
                  </a:lnTo>
                  <a:lnTo>
                    <a:pt x="74" y="193"/>
                  </a:lnTo>
                  <a:lnTo>
                    <a:pt x="57" y="182"/>
                  </a:lnTo>
                  <a:lnTo>
                    <a:pt x="57" y="176"/>
                  </a:lnTo>
                  <a:lnTo>
                    <a:pt x="23" y="170"/>
                  </a:lnTo>
                  <a:lnTo>
                    <a:pt x="23" y="165"/>
                  </a:lnTo>
                  <a:lnTo>
                    <a:pt x="23" y="159"/>
                  </a:lnTo>
                  <a:lnTo>
                    <a:pt x="40" y="142"/>
                  </a:lnTo>
                  <a:lnTo>
                    <a:pt x="57" y="125"/>
                  </a:lnTo>
                  <a:lnTo>
                    <a:pt x="45" y="114"/>
                  </a:lnTo>
                  <a:lnTo>
                    <a:pt x="45" y="108"/>
                  </a:lnTo>
                  <a:lnTo>
                    <a:pt x="40" y="108"/>
                  </a:lnTo>
                  <a:lnTo>
                    <a:pt x="28" y="102"/>
                  </a:lnTo>
                  <a:lnTo>
                    <a:pt x="34" y="85"/>
                  </a:lnTo>
                  <a:lnTo>
                    <a:pt x="23" y="85"/>
                  </a:lnTo>
                  <a:lnTo>
                    <a:pt x="23" y="80"/>
                  </a:lnTo>
                  <a:lnTo>
                    <a:pt x="11" y="57"/>
                  </a:lnTo>
                  <a:lnTo>
                    <a:pt x="6" y="46"/>
                  </a:lnTo>
                  <a:lnTo>
                    <a:pt x="6" y="51"/>
                  </a:lnTo>
                  <a:lnTo>
                    <a:pt x="0" y="46"/>
                  </a:lnTo>
                  <a:lnTo>
                    <a:pt x="6" y="46"/>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 name="Freeform 44">
              <a:extLst>
                <a:ext uri="{FF2B5EF4-FFF2-40B4-BE49-F238E27FC236}">
                  <a16:creationId xmlns:a16="http://schemas.microsoft.com/office/drawing/2014/main" id="{2EF8DB91-D158-4C24-93B7-D0D71F70063A}"/>
                </a:ext>
              </a:extLst>
            </p:cNvPr>
            <p:cNvSpPr>
              <a:spLocks/>
            </p:cNvSpPr>
            <p:nvPr/>
          </p:nvSpPr>
          <p:spPr bwMode="gray">
            <a:xfrm rot="20555047">
              <a:off x="1186192" y="3645768"/>
              <a:ext cx="334384" cy="295045"/>
            </a:xfrm>
            <a:custGeom>
              <a:avLst/>
              <a:gdLst>
                <a:gd name="T0" fmla="*/ 6 w 238"/>
                <a:gd name="T1" fmla="*/ 188 h 210"/>
                <a:gd name="T2" fmla="*/ 17 w 238"/>
                <a:gd name="T3" fmla="*/ 199 h 210"/>
                <a:gd name="T4" fmla="*/ 40 w 238"/>
                <a:gd name="T5" fmla="*/ 193 h 210"/>
                <a:gd name="T6" fmla="*/ 45 w 238"/>
                <a:gd name="T7" fmla="*/ 182 h 210"/>
                <a:gd name="T8" fmla="*/ 57 w 238"/>
                <a:gd name="T9" fmla="*/ 171 h 210"/>
                <a:gd name="T10" fmla="*/ 68 w 238"/>
                <a:gd name="T11" fmla="*/ 171 h 210"/>
                <a:gd name="T12" fmla="*/ 79 w 238"/>
                <a:gd name="T13" fmla="*/ 154 h 210"/>
                <a:gd name="T14" fmla="*/ 79 w 238"/>
                <a:gd name="T15" fmla="*/ 137 h 210"/>
                <a:gd name="T16" fmla="*/ 91 w 238"/>
                <a:gd name="T17" fmla="*/ 131 h 210"/>
                <a:gd name="T18" fmla="*/ 96 w 238"/>
                <a:gd name="T19" fmla="*/ 125 h 210"/>
                <a:gd name="T20" fmla="*/ 108 w 238"/>
                <a:gd name="T21" fmla="*/ 120 h 210"/>
                <a:gd name="T22" fmla="*/ 113 w 238"/>
                <a:gd name="T23" fmla="*/ 103 h 210"/>
                <a:gd name="T24" fmla="*/ 119 w 238"/>
                <a:gd name="T25" fmla="*/ 97 h 210"/>
                <a:gd name="T26" fmla="*/ 113 w 238"/>
                <a:gd name="T27" fmla="*/ 80 h 210"/>
                <a:gd name="T28" fmla="*/ 119 w 238"/>
                <a:gd name="T29" fmla="*/ 68 h 210"/>
                <a:gd name="T30" fmla="*/ 125 w 238"/>
                <a:gd name="T31" fmla="*/ 57 h 210"/>
                <a:gd name="T32" fmla="*/ 130 w 238"/>
                <a:gd name="T33" fmla="*/ 46 h 210"/>
                <a:gd name="T34" fmla="*/ 119 w 238"/>
                <a:gd name="T35" fmla="*/ 40 h 210"/>
                <a:gd name="T36" fmla="*/ 113 w 238"/>
                <a:gd name="T37" fmla="*/ 29 h 210"/>
                <a:gd name="T38" fmla="*/ 108 w 238"/>
                <a:gd name="T39" fmla="*/ 12 h 210"/>
                <a:gd name="T40" fmla="*/ 119 w 238"/>
                <a:gd name="T41" fmla="*/ 0 h 210"/>
                <a:gd name="T42" fmla="*/ 170 w 238"/>
                <a:gd name="T43" fmla="*/ 17 h 210"/>
                <a:gd name="T44" fmla="*/ 193 w 238"/>
                <a:gd name="T45" fmla="*/ 29 h 210"/>
                <a:gd name="T46" fmla="*/ 210 w 238"/>
                <a:gd name="T47" fmla="*/ 34 h 210"/>
                <a:gd name="T48" fmla="*/ 227 w 238"/>
                <a:gd name="T49" fmla="*/ 40 h 210"/>
                <a:gd name="T50" fmla="*/ 233 w 238"/>
                <a:gd name="T51" fmla="*/ 68 h 210"/>
                <a:gd name="T52" fmla="*/ 227 w 238"/>
                <a:gd name="T53" fmla="*/ 142 h 210"/>
                <a:gd name="T54" fmla="*/ 216 w 238"/>
                <a:gd name="T55" fmla="*/ 176 h 210"/>
                <a:gd name="T56" fmla="*/ 210 w 238"/>
                <a:gd name="T57" fmla="*/ 176 h 210"/>
                <a:gd name="T58" fmla="*/ 193 w 238"/>
                <a:gd name="T59" fmla="*/ 176 h 210"/>
                <a:gd name="T60" fmla="*/ 176 w 238"/>
                <a:gd name="T61" fmla="*/ 182 h 210"/>
                <a:gd name="T62" fmla="*/ 170 w 238"/>
                <a:gd name="T63" fmla="*/ 176 h 210"/>
                <a:gd name="T64" fmla="*/ 159 w 238"/>
                <a:gd name="T65" fmla="*/ 176 h 210"/>
                <a:gd name="T66" fmla="*/ 153 w 238"/>
                <a:gd name="T67" fmla="*/ 176 h 210"/>
                <a:gd name="T68" fmla="*/ 136 w 238"/>
                <a:gd name="T69" fmla="*/ 176 h 210"/>
                <a:gd name="T70" fmla="*/ 125 w 238"/>
                <a:gd name="T71" fmla="*/ 171 h 210"/>
                <a:gd name="T72" fmla="*/ 119 w 238"/>
                <a:gd name="T73" fmla="*/ 159 h 210"/>
                <a:gd name="T74" fmla="*/ 102 w 238"/>
                <a:gd name="T75" fmla="*/ 165 h 210"/>
                <a:gd name="T76" fmla="*/ 91 w 238"/>
                <a:gd name="T77" fmla="*/ 171 h 210"/>
                <a:gd name="T78" fmla="*/ 85 w 238"/>
                <a:gd name="T79" fmla="*/ 182 h 210"/>
                <a:gd name="T80" fmla="*/ 74 w 238"/>
                <a:gd name="T81" fmla="*/ 193 h 210"/>
                <a:gd name="T82" fmla="*/ 74 w 238"/>
                <a:gd name="T83" fmla="*/ 205 h 210"/>
                <a:gd name="T84" fmla="*/ 62 w 238"/>
                <a:gd name="T85" fmla="*/ 199 h 210"/>
                <a:gd name="T86" fmla="*/ 51 w 238"/>
                <a:gd name="T87" fmla="*/ 193 h 210"/>
                <a:gd name="T88" fmla="*/ 45 w 238"/>
                <a:gd name="T89" fmla="*/ 205 h 210"/>
                <a:gd name="T90" fmla="*/ 28 w 238"/>
                <a:gd name="T91" fmla="*/ 210 h 210"/>
                <a:gd name="T92" fmla="*/ 11 w 238"/>
                <a:gd name="T93" fmla="*/ 210 h 210"/>
                <a:gd name="T94" fmla="*/ 6 w 238"/>
                <a:gd name="T95" fmla="*/ 1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10">
                  <a:moveTo>
                    <a:pt x="0" y="193"/>
                  </a:moveTo>
                  <a:lnTo>
                    <a:pt x="0" y="188"/>
                  </a:lnTo>
                  <a:lnTo>
                    <a:pt x="6" y="188"/>
                  </a:lnTo>
                  <a:lnTo>
                    <a:pt x="6" y="193"/>
                  </a:lnTo>
                  <a:lnTo>
                    <a:pt x="11" y="199"/>
                  </a:lnTo>
                  <a:lnTo>
                    <a:pt x="17" y="199"/>
                  </a:lnTo>
                  <a:lnTo>
                    <a:pt x="28" y="193"/>
                  </a:lnTo>
                  <a:lnTo>
                    <a:pt x="34" y="193"/>
                  </a:lnTo>
                  <a:lnTo>
                    <a:pt x="40" y="193"/>
                  </a:lnTo>
                  <a:lnTo>
                    <a:pt x="40" y="188"/>
                  </a:lnTo>
                  <a:lnTo>
                    <a:pt x="45" y="188"/>
                  </a:lnTo>
                  <a:lnTo>
                    <a:pt x="45" y="182"/>
                  </a:lnTo>
                  <a:lnTo>
                    <a:pt x="51" y="176"/>
                  </a:lnTo>
                  <a:lnTo>
                    <a:pt x="51" y="171"/>
                  </a:lnTo>
                  <a:lnTo>
                    <a:pt x="57" y="171"/>
                  </a:lnTo>
                  <a:lnTo>
                    <a:pt x="62" y="171"/>
                  </a:lnTo>
                  <a:lnTo>
                    <a:pt x="68" y="165"/>
                  </a:lnTo>
                  <a:lnTo>
                    <a:pt x="68" y="171"/>
                  </a:lnTo>
                  <a:lnTo>
                    <a:pt x="74" y="165"/>
                  </a:lnTo>
                  <a:lnTo>
                    <a:pt x="74" y="159"/>
                  </a:lnTo>
                  <a:lnTo>
                    <a:pt x="79" y="154"/>
                  </a:lnTo>
                  <a:lnTo>
                    <a:pt x="79" y="148"/>
                  </a:lnTo>
                  <a:lnTo>
                    <a:pt x="79" y="142"/>
                  </a:lnTo>
                  <a:lnTo>
                    <a:pt x="79" y="137"/>
                  </a:lnTo>
                  <a:lnTo>
                    <a:pt x="85" y="137"/>
                  </a:lnTo>
                  <a:lnTo>
                    <a:pt x="85" y="131"/>
                  </a:lnTo>
                  <a:lnTo>
                    <a:pt x="91" y="131"/>
                  </a:lnTo>
                  <a:lnTo>
                    <a:pt x="91" y="125"/>
                  </a:lnTo>
                  <a:lnTo>
                    <a:pt x="91" y="131"/>
                  </a:lnTo>
                  <a:lnTo>
                    <a:pt x="96" y="125"/>
                  </a:lnTo>
                  <a:lnTo>
                    <a:pt x="102" y="125"/>
                  </a:lnTo>
                  <a:lnTo>
                    <a:pt x="108" y="125"/>
                  </a:lnTo>
                  <a:lnTo>
                    <a:pt x="108" y="120"/>
                  </a:lnTo>
                  <a:lnTo>
                    <a:pt x="113" y="114"/>
                  </a:lnTo>
                  <a:lnTo>
                    <a:pt x="113" y="108"/>
                  </a:lnTo>
                  <a:lnTo>
                    <a:pt x="113" y="103"/>
                  </a:lnTo>
                  <a:lnTo>
                    <a:pt x="113" y="97"/>
                  </a:lnTo>
                  <a:lnTo>
                    <a:pt x="113" y="103"/>
                  </a:lnTo>
                  <a:lnTo>
                    <a:pt x="119" y="97"/>
                  </a:lnTo>
                  <a:lnTo>
                    <a:pt x="119" y="91"/>
                  </a:lnTo>
                  <a:lnTo>
                    <a:pt x="113" y="85"/>
                  </a:lnTo>
                  <a:lnTo>
                    <a:pt x="113" y="80"/>
                  </a:lnTo>
                  <a:lnTo>
                    <a:pt x="113" y="74"/>
                  </a:lnTo>
                  <a:lnTo>
                    <a:pt x="119" y="74"/>
                  </a:lnTo>
                  <a:lnTo>
                    <a:pt x="119" y="68"/>
                  </a:lnTo>
                  <a:lnTo>
                    <a:pt x="125" y="68"/>
                  </a:lnTo>
                  <a:lnTo>
                    <a:pt x="125" y="63"/>
                  </a:lnTo>
                  <a:lnTo>
                    <a:pt x="125" y="57"/>
                  </a:lnTo>
                  <a:lnTo>
                    <a:pt x="130" y="57"/>
                  </a:lnTo>
                  <a:lnTo>
                    <a:pt x="130" y="51"/>
                  </a:lnTo>
                  <a:lnTo>
                    <a:pt x="130" y="46"/>
                  </a:lnTo>
                  <a:lnTo>
                    <a:pt x="125" y="46"/>
                  </a:lnTo>
                  <a:lnTo>
                    <a:pt x="119" y="46"/>
                  </a:lnTo>
                  <a:lnTo>
                    <a:pt x="119" y="40"/>
                  </a:lnTo>
                  <a:lnTo>
                    <a:pt x="125" y="34"/>
                  </a:lnTo>
                  <a:lnTo>
                    <a:pt x="119" y="29"/>
                  </a:lnTo>
                  <a:lnTo>
                    <a:pt x="113" y="29"/>
                  </a:lnTo>
                  <a:lnTo>
                    <a:pt x="113" y="23"/>
                  </a:lnTo>
                  <a:lnTo>
                    <a:pt x="108" y="17"/>
                  </a:lnTo>
                  <a:lnTo>
                    <a:pt x="108" y="12"/>
                  </a:lnTo>
                  <a:lnTo>
                    <a:pt x="113" y="12"/>
                  </a:lnTo>
                  <a:lnTo>
                    <a:pt x="119" y="6"/>
                  </a:lnTo>
                  <a:lnTo>
                    <a:pt x="119" y="0"/>
                  </a:lnTo>
                  <a:lnTo>
                    <a:pt x="142" y="6"/>
                  </a:lnTo>
                  <a:lnTo>
                    <a:pt x="147" y="6"/>
                  </a:lnTo>
                  <a:lnTo>
                    <a:pt x="170" y="17"/>
                  </a:lnTo>
                  <a:lnTo>
                    <a:pt x="187" y="23"/>
                  </a:lnTo>
                  <a:lnTo>
                    <a:pt x="193" y="23"/>
                  </a:lnTo>
                  <a:lnTo>
                    <a:pt x="193" y="29"/>
                  </a:lnTo>
                  <a:lnTo>
                    <a:pt x="199" y="29"/>
                  </a:lnTo>
                  <a:lnTo>
                    <a:pt x="204" y="29"/>
                  </a:lnTo>
                  <a:lnTo>
                    <a:pt x="210" y="34"/>
                  </a:lnTo>
                  <a:lnTo>
                    <a:pt x="216" y="34"/>
                  </a:lnTo>
                  <a:lnTo>
                    <a:pt x="221" y="34"/>
                  </a:lnTo>
                  <a:lnTo>
                    <a:pt x="227" y="40"/>
                  </a:lnTo>
                  <a:lnTo>
                    <a:pt x="233" y="40"/>
                  </a:lnTo>
                  <a:lnTo>
                    <a:pt x="233" y="46"/>
                  </a:lnTo>
                  <a:lnTo>
                    <a:pt x="233" y="68"/>
                  </a:lnTo>
                  <a:lnTo>
                    <a:pt x="238" y="103"/>
                  </a:lnTo>
                  <a:lnTo>
                    <a:pt x="238" y="108"/>
                  </a:lnTo>
                  <a:lnTo>
                    <a:pt x="227" y="142"/>
                  </a:lnTo>
                  <a:lnTo>
                    <a:pt x="227" y="148"/>
                  </a:lnTo>
                  <a:lnTo>
                    <a:pt x="221" y="176"/>
                  </a:lnTo>
                  <a:lnTo>
                    <a:pt x="216" y="176"/>
                  </a:lnTo>
                  <a:lnTo>
                    <a:pt x="210" y="176"/>
                  </a:lnTo>
                  <a:lnTo>
                    <a:pt x="210" y="171"/>
                  </a:lnTo>
                  <a:lnTo>
                    <a:pt x="210" y="176"/>
                  </a:lnTo>
                  <a:lnTo>
                    <a:pt x="204" y="176"/>
                  </a:lnTo>
                  <a:lnTo>
                    <a:pt x="199" y="176"/>
                  </a:lnTo>
                  <a:lnTo>
                    <a:pt x="193" y="176"/>
                  </a:lnTo>
                  <a:lnTo>
                    <a:pt x="187" y="176"/>
                  </a:lnTo>
                  <a:lnTo>
                    <a:pt x="182" y="182"/>
                  </a:lnTo>
                  <a:lnTo>
                    <a:pt x="176" y="182"/>
                  </a:lnTo>
                  <a:lnTo>
                    <a:pt x="176" y="176"/>
                  </a:lnTo>
                  <a:lnTo>
                    <a:pt x="170" y="182"/>
                  </a:lnTo>
                  <a:lnTo>
                    <a:pt x="170" y="176"/>
                  </a:lnTo>
                  <a:lnTo>
                    <a:pt x="170" y="182"/>
                  </a:lnTo>
                  <a:lnTo>
                    <a:pt x="164" y="176"/>
                  </a:lnTo>
                  <a:lnTo>
                    <a:pt x="159" y="176"/>
                  </a:lnTo>
                  <a:lnTo>
                    <a:pt x="153" y="176"/>
                  </a:lnTo>
                  <a:lnTo>
                    <a:pt x="153" y="171"/>
                  </a:lnTo>
                  <a:lnTo>
                    <a:pt x="153" y="176"/>
                  </a:lnTo>
                  <a:lnTo>
                    <a:pt x="147" y="176"/>
                  </a:lnTo>
                  <a:lnTo>
                    <a:pt x="142" y="176"/>
                  </a:lnTo>
                  <a:lnTo>
                    <a:pt x="136" y="176"/>
                  </a:lnTo>
                  <a:lnTo>
                    <a:pt x="130" y="176"/>
                  </a:lnTo>
                  <a:lnTo>
                    <a:pt x="130" y="171"/>
                  </a:lnTo>
                  <a:lnTo>
                    <a:pt x="125" y="171"/>
                  </a:lnTo>
                  <a:lnTo>
                    <a:pt x="119" y="171"/>
                  </a:lnTo>
                  <a:lnTo>
                    <a:pt x="119" y="165"/>
                  </a:lnTo>
                  <a:lnTo>
                    <a:pt x="119" y="159"/>
                  </a:lnTo>
                  <a:lnTo>
                    <a:pt x="113" y="159"/>
                  </a:lnTo>
                  <a:lnTo>
                    <a:pt x="108" y="159"/>
                  </a:lnTo>
                  <a:lnTo>
                    <a:pt x="102" y="165"/>
                  </a:lnTo>
                  <a:lnTo>
                    <a:pt x="96" y="165"/>
                  </a:lnTo>
                  <a:lnTo>
                    <a:pt x="96" y="171"/>
                  </a:lnTo>
                  <a:lnTo>
                    <a:pt x="91" y="171"/>
                  </a:lnTo>
                  <a:lnTo>
                    <a:pt x="91" y="176"/>
                  </a:lnTo>
                  <a:lnTo>
                    <a:pt x="91" y="182"/>
                  </a:lnTo>
                  <a:lnTo>
                    <a:pt x="85" y="182"/>
                  </a:lnTo>
                  <a:lnTo>
                    <a:pt x="85" y="188"/>
                  </a:lnTo>
                  <a:lnTo>
                    <a:pt x="79" y="188"/>
                  </a:lnTo>
                  <a:lnTo>
                    <a:pt x="74" y="193"/>
                  </a:lnTo>
                  <a:lnTo>
                    <a:pt x="68" y="193"/>
                  </a:lnTo>
                  <a:lnTo>
                    <a:pt x="74" y="199"/>
                  </a:lnTo>
                  <a:lnTo>
                    <a:pt x="74" y="205"/>
                  </a:lnTo>
                  <a:lnTo>
                    <a:pt x="68" y="205"/>
                  </a:lnTo>
                  <a:lnTo>
                    <a:pt x="68" y="199"/>
                  </a:lnTo>
                  <a:lnTo>
                    <a:pt x="62" y="199"/>
                  </a:lnTo>
                  <a:lnTo>
                    <a:pt x="57" y="199"/>
                  </a:lnTo>
                  <a:lnTo>
                    <a:pt x="51" y="199"/>
                  </a:lnTo>
                  <a:lnTo>
                    <a:pt x="51" y="193"/>
                  </a:lnTo>
                  <a:lnTo>
                    <a:pt x="45" y="193"/>
                  </a:lnTo>
                  <a:lnTo>
                    <a:pt x="45" y="199"/>
                  </a:lnTo>
                  <a:lnTo>
                    <a:pt x="45" y="205"/>
                  </a:lnTo>
                  <a:lnTo>
                    <a:pt x="40" y="205"/>
                  </a:lnTo>
                  <a:lnTo>
                    <a:pt x="34" y="210"/>
                  </a:lnTo>
                  <a:lnTo>
                    <a:pt x="28" y="210"/>
                  </a:lnTo>
                  <a:lnTo>
                    <a:pt x="23" y="210"/>
                  </a:lnTo>
                  <a:lnTo>
                    <a:pt x="17" y="210"/>
                  </a:lnTo>
                  <a:lnTo>
                    <a:pt x="11" y="210"/>
                  </a:lnTo>
                  <a:lnTo>
                    <a:pt x="6" y="210"/>
                  </a:lnTo>
                  <a:lnTo>
                    <a:pt x="6" y="205"/>
                  </a:lnTo>
                  <a:lnTo>
                    <a:pt x="6" y="199"/>
                  </a:lnTo>
                  <a:lnTo>
                    <a:pt x="6" y="193"/>
                  </a:lnTo>
                  <a:lnTo>
                    <a:pt x="0" y="19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 name="Freeform 45">
              <a:extLst>
                <a:ext uri="{FF2B5EF4-FFF2-40B4-BE49-F238E27FC236}">
                  <a16:creationId xmlns:a16="http://schemas.microsoft.com/office/drawing/2014/main" id="{FCE0A407-2300-451C-9230-2A19BAE2E607}"/>
                </a:ext>
              </a:extLst>
            </p:cNvPr>
            <p:cNvSpPr>
              <a:spLocks/>
            </p:cNvSpPr>
            <p:nvPr/>
          </p:nvSpPr>
          <p:spPr bwMode="gray">
            <a:xfrm rot="20555047">
              <a:off x="1370243" y="4414668"/>
              <a:ext cx="302069" cy="414467"/>
            </a:xfrm>
            <a:custGeom>
              <a:avLst/>
              <a:gdLst>
                <a:gd name="T0" fmla="*/ 102 w 215"/>
                <a:gd name="T1" fmla="*/ 28 h 295"/>
                <a:gd name="T2" fmla="*/ 108 w 215"/>
                <a:gd name="T3" fmla="*/ 40 h 295"/>
                <a:gd name="T4" fmla="*/ 113 w 215"/>
                <a:gd name="T5" fmla="*/ 51 h 295"/>
                <a:gd name="T6" fmla="*/ 113 w 215"/>
                <a:gd name="T7" fmla="*/ 68 h 295"/>
                <a:gd name="T8" fmla="*/ 170 w 215"/>
                <a:gd name="T9" fmla="*/ 130 h 295"/>
                <a:gd name="T10" fmla="*/ 210 w 215"/>
                <a:gd name="T11" fmla="*/ 244 h 295"/>
                <a:gd name="T12" fmla="*/ 198 w 215"/>
                <a:gd name="T13" fmla="*/ 266 h 295"/>
                <a:gd name="T14" fmla="*/ 187 w 215"/>
                <a:gd name="T15" fmla="*/ 261 h 295"/>
                <a:gd name="T16" fmla="*/ 181 w 215"/>
                <a:gd name="T17" fmla="*/ 272 h 295"/>
                <a:gd name="T18" fmla="*/ 176 w 215"/>
                <a:gd name="T19" fmla="*/ 266 h 295"/>
                <a:gd name="T20" fmla="*/ 164 w 215"/>
                <a:gd name="T21" fmla="*/ 261 h 295"/>
                <a:gd name="T22" fmla="*/ 170 w 215"/>
                <a:gd name="T23" fmla="*/ 272 h 295"/>
                <a:gd name="T24" fmla="*/ 170 w 215"/>
                <a:gd name="T25" fmla="*/ 289 h 295"/>
                <a:gd name="T26" fmla="*/ 159 w 215"/>
                <a:gd name="T27" fmla="*/ 295 h 295"/>
                <a:gd name="T28" fmla="*/ 153 w 215"/>
                <a:gd name="T29" fmla="*/ 283 h 295"/>
                <a:gd name="T30" fmla="*/ 147 w 215"/>
                <a:gd name="T31" fmla="*/ 283 h 295"/>
                <a:gd name="T32" fmla="*/ 147 w 215"/>
                <a:gd name="T33" fmla="*/ 272 h 295"/>
                <a:gd name="T34" fmla="*/ 142 w 215"/>
                <a:gd name="T35" fmla="*/ 261 h 295"/>
                <a:gd name="T36" fmla="*/ 130 w 215"/>
                <a:gd name="T37" fmla="*/ 255 h 295"/>
                <a:gd name="T38" fmla="*/ 125 w 215"/>
                <a:gd name="T39" fmla="*/ 244 h 295"/>
                <a:gd name="T40" fmla="*/ 119 w 215"/>
                <a:gd name="T41" fmla="*/ 255 h 295"/>
                <a:gd name="T42" fmla="*/ 108 w 215"/>
                <a:gd name="T43" fmla="*/ 249 h 295"/>
                <a:gd name="T44" fmla="*/ 91 w 215"/>
                <a:gd name="T45" fmla="*/ 255 h 295"/>
                <a:gd name="T46" fmla="*/ 96 w 215"/>
                <a:gd name="T47" fmla="*/ 249 h 295"/>
                <a:gd name="T48" fmla="*/ 79 w 215"/>
                <a:gd name="T49" fmla="*/ 210 h 295"/>
                <a:gd name="T50" fmla="*/ 68 w 215"/>
                <a:gd name="T51" fmla="*/ 176 h 295"/>
                <a:gd name="T52" fmla="*/ 62 w 215"/>
                <a:gd name="T53" fmla="*/ 164 h 295"/>
                <a:gd name="T54" fmla="*/ 51 w 215"/>
                <a:gd name="T55" fmla="*/ 159 h 295"/>
                <a:gd name="T56" fmla="*/ 51 w 215"/>
                <a:gd name="T57" fmla="*/ 153 h 295"/>
                <a:gd name="T58" fmla="*/ 45 w 215"/>
                <a:gd name="T59" fmla="*/ 142 h 295"/>
                <a:gd name="T60" fmla="*/ 51 w 215"/>
                <a:gd name="T61" fmla="*/ 130 h 295"/>
                <a:gd name="T62" fmla="*/ 51 w 215"/>
                <a:gd name="T63" fmla="*/ 113 h 295"/>
                <a:gd name="T64" fmla="*/ 45 w 215"/>
                <a:gd name="T65" fmla="*/ 113 h 295"/>
                <a:gd name="T66" fmla="*/ 34 w 215"/>
                <a:gd name="T67" fmla="*/ 108 h 295"/>
                <a:gd name="T68" fmla="*/ 28 w 215"/>
                <a:gd name="T69" fmla="*/ 96 h 295"/>
                <a:gd name="T70" fmla="*/ 23 w 215"/>
                <a:gd name="T71" fmla="*/ 85 h 295"/>
                <a:gd name="T72" fmla="*/ 28 w 215"/>
                <a:gd name="T73" fmla="*/ 85 h 295"/>
                <a:gd name="T74" fmla="*/ 28 w 215"/>
                <a:gd name="T75" fmla="*/ 79 h 295"/>
                <a:gd name="T76" fmla="*/ 23 w 215"/>
                <a:gd name="T77" fmla="*/ 68 h 295"/>
                <a:gd name="T78" fmla="*/ 0 w 215"/>
                <a:gd name="T79" fmla="*/ 34 h 295"/>
                <a:gd name="T80" fmla="*/ 0 w 215"/>
                <a:gd name="T81" fmla="*/ 17 h 295"/>
                <a:gd name="T82" fmla="*/ 11 w 215"/>
                <a:gd name="T83" fmla="*/ 17 h 295"/>
                <a:gd name="T84" fmla="*/ 17 w 215"/>
                <a:gd name="T85" fmla="*/ 17 h 295"/>
                <a:gd name="T86" fmla="*/ 28 w 215"/>
                <a:gd name="T87" fmla="*/ 17 h 295"/>
                <a:gd name="T88" fmla="*/ 40 w 215"/>
                <a:gd name="T89" fmla="*/ 6 h 295"/>
                <a:gd name="T90" fmla="*/ 51 w 215"/>
                <a:gd name="T91" fmla="*/ 0 h 295"/>
                <a:gd name="T92" fmla="*/ 57 w 215"/>
                <a:gd name="T93" fmla="*/ 0 h 295"/>
                <a:gd name="T94" fmla="*/ 108 w 215"/>
                <a:gd name="T95" fmla="*/ 2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 h="295">
                  <a:moveTo>
                    <a:pt x="108" y="23"/>
                  </a:moveTo>
                  <a:lnTo>
                    <a:pt x="108" y="28"/>
                  </a:lnTo>
                  <a:lnTo>
                    <a:pt x="102" y="28"/>
                  </a:lnTo>
                  <a:lnTo>
                    <a:pt x="102" y="34"/>
                  </a:lnTo>
                  <a:lnTo>
                    <a:pt x="102" y="40"/>
                  </a:lnTo>
                  <a:lnTo>
                    <a:pt x="108" y="40"/>
                  </a:lnTo>
                  <a:lnTo>
                    <a:pt x="113" y="40"/>
                  </a:lnTo>
                  <a:lnTo>
                    <a:pt x="108" y="45"/>
                  </a:lnTo>
                  <a:lnTo>
                    <a:pt x="113" y="51"/>
                  </a:lnTo>
                  <a:lnTo>
                    <a:pt x="113" y="57"/>
                  </a:lnTo>
                  <a:lnTo>
                    <a:pt x="113" y="62"/>
                  </a:lnTo>
                  <a:lnTo>
                    <a:pt x="113" y="68"/>
                  </a:lnTo>
                  <a:lnTo>
                    <a:pt x="159" y="108"/>
                  </a:lnTo>
                  <a:lnTo>
                    <a:pt x="159" y="113"/>
                  </a:lnTo>
                  <a:lnTo>
                    <a:pt x="170" y="130"/>
                  </a:lnTo>
                  <a:lnTo>
                    <a:pt x="215" y="210"/>
                  </a:lnTo>
                  <a:lnTo>
                    <a:pt x="215" y="215"/>
                  </a:lnTo>
                  <a:lnTo>
                    <a:pt x="210" y="244"/>
                  </a:lnTo>
                  <a:lnTo>
                    <a:pt x="204" y="261"/>
                  </a:lnTo>
                  <a:lnTo>
                    <a:pt x="198" y="261"/>
                  </a:lnTo>
                  <a:lnTo>
                    <a:pt x="198" y="266"/>
                  </a:lnTo>
                  <a:lnTo>
                    <a:pt x="193" y="266"/>
                  </a:lnTo>
                  <a:lnTo>
                    <a:pt x="193" y="261"/>
                  </a:lnTo>
                  <a:lnTo>
                    <a:pt x="187" y="261"/>
                  </a:lnTo>
                  <a:lnTo>
                    <a:pt x="187" y="266"/>
                  </a:lnTo>
                  <a:lnTo>
                    <a:pt x="181" y="266"/>
                  </a:lnTo>
                  <a:lnTo>
                    <a:pt x="181" y="272"/>
                  </a:lnTo>
                  <a:lnTo>
                    <a:pt x="181" y="278"/>
                  </a:lnTo>
                  <a:lnTo>
                    <a:pt x="176" y="272"/>
                  </a:lnTo>
                  <a:lnTo>
                    <a:pt x="176" y="266"/>
                  </a:lnTo>
                  <a:lnTo>
                    <a:pt x="170" y="266"/>
                  </a:lnTo>
                  <a:lnTo>
                    <a:pt x="170" y="261"/>
                  </a:lnTo>
                  <a:lnTo>
                    <a:pt x="164" y="261"/>
                  </a:lnTo>
                  <a:lnTo>
                    <a:pt x="164" y="266"/>
                  </a:lnTo>
                  <a:lnTo>
                    <a:pt x="164" y="272"/>
                  </a:lnTo>
                  <a:lnTo>
                    <a:pt x="170" y="272"/>
                  </a:lnTo>
                  <a:lnTo>
                    <a:pt x="170" y="278"/>
                  </a:lnTo>
                  <a:lnTo>
                    <a:pt x="170" y="283"/>
                  </a:lnTo>
                  <a:lnTo>
                    <a:pt x="170" y="289"/>
                  </a:lnTo>
                  <a:lnTo>
                    <a:pt x="170" y="295"/>
                  </a:lnTo>
                  <a:lnTo>
                    <a:pt x="164" y="295"/>
                  </a:lnTo>
                  <a:lnTo>
                    <a:pt x="159" y="295"/>
                  </a:lnTo>
                  <a:lnTo>
                    <a:pt x="153" y="295"/>
                  </a:lnTo>
                  <a:lnTo>
                    <a:pt x="153" y="289"/>
                  </a:lnTo>
                  <a:lnTo>
                    <a:pt x="153" y="283"/>
                  </a:lnTo>
                  <a:lnTo>
                    <a:pt x="147" y="283"/>
                  </a:lnTo>
                  <a:lnTo>
                    <a:pt x="153" y="283"/>
                  </a:lnTo>
                  <a:lnTo>
                    <a:pt x="147" y="283"/>
                  </a:lnTo>
                  <a:lnTo>
                    <a:pt x="147" y="278"/>
                  </a:lnTo>
                  <a:lnTo>
                    <a:pt x="142" y="272"/>
                  </a:lnTo>
                  <a:lnTo>
                    <a:pt x="147" y="272"/>
                  </a:lnTo>
                  <a:lnTo>
                    <a:pt x="142" y="272"/>
                  </a:lnTo>
                  <a:lnTo>
                    <a:pt x="142" y="266"/>
                  </a:lnTo>
                  <a:lnTo>
                    <a:pt x="142" y="261"/>
                  </a:lnTo>
                  <a:lnTo>
                    <a:pt x="136" y="261"/>
                  </a:lnTo>
                  <a:lnTo>
                    <a:pt x="136" y="255"/>
                  </a:lnTo>
                  <a:lnTo>
                    <a:pt x="130" y="255"/>
                  </a:lnTo>
                  <a:lnTo>
                    <a:pt x="130" y="249"/>
                  </a:lnTo>
                  <a:lnTo>
                    <a:pt x="125" y="249"/>
                  </a:lnTo>
                  <a:lnTo>
                    <a:pt x="125" y="244"/>
                  </a:lnTo>
                  <a:lnTo>
                    <a:pt x="125" y="249"/>
                  </a:lnTo>
                  <a:lnTo>
                    <a:pt x="119" y="249"/>
                  </a:lnTo>
                  <a:lnTo>
                    <a:pt x="119" y="255"/>
                  </a:lnTo>
                  <a:lnTo>
                    <a:pt x="113" y="255"/>
                  </a:lnTo>
                  <a:lnTo>
                    <a:pt x="108" y="255"/>
                  </a:lnTo>
                  <a:lnTo>
                    <a:pt x="108" y="249"/>
                  </a:lnTo>
                  <a:lnTo>
                    <a:pt x="102" y="255"/>
                  </a:lnTo>
                  <a:lnTo>
                    <a:pt x="96" y="255"/>
                  </a:lnTo>
                  <a:lnTo>
                    <a:pt x="91" y="255"/>
                  </a:lnTo>
                  <a:lnTo>
                    <a:pt x="96" y="255"/>
                  </a:lnTo>
                  <a:lnTo>
                    <a:pt x="91" y="255"/>
                  </a:lnTo>
                  <a:lnTo>
                    <a:pt x="96" y="249"/>
                  </a:lnTo>
                  <a:lnTo>
                    <a:pt x="91" y="249"/>
                  </a:lnTo>
                  <a:lnTo>
                    <a:pt x="96" y="232"/>
                  </a:lnTo>
                  <a:lnTo>
                    <a:pt x="79" y="210"/>
                  </a:lnTo>
                  <a:lnTo>
                    <a:pt x="68" y="187"/>
                  </a:lnTo>
                  <a:lnTo>
                    <a:pt x="68" y="181"/>
                  </a:lnTo>
                  <a:lnTo>
                    <a:pt x="68" y="176"/>
                  </a:lnTo>
                  <a:lnTo>
                    <a:pt x="62" y="176"/>
                  </a:lnTo>
                  <a:lnTo>
                    <a:pt x="62" y="170"/>
                  </a:lnTo>
                  <a:lnTo>
                    <a:pt x="62" y="164"/>
                  </a:lnTo>
                  <a:lnTo>
                    <a:pt x="57" y="164"/>
                  </a:lnTo>
                  <a:lnTo>
                    <a:pt x="51" y="164"/>
                  </a:lnTo>
                  <a:lnTo>
                    <a:pt x="51" y="159"/>
                  </a:lnTo>
                  <a:lnTo>
                    <a:pt x="45" y="159"/>
                  </a:lnTo>
                  <a:lnTo>
                    <a:pt x="51" y="159"/>
                  </a:lnTo>
                  <a:lnTo>
                    <a:pt x="51" y="153"/>
                  </a:lnTo>
                  <a:lnTo>
                    <a:pt x="51" y="147"/>
                  </a:lnTo>
                  <a:lnTo>
                    <a:pt x="45" y="147"/>
                  </a:lnTo>
                  <a:lnTo>
                    <a:pt x="45" y="142"/>
                  </a:lnTo>
                  <a:lnTo>
                    <a:pt x="45" y="136"/>
                  </a:lnTo>
                  <a:lnTo>
                    <a:pt x="51" y="136"/>
                  </a:lnTo>
                  <a:lnTo>
                    <a:pt x="51" y="130"/>
                  </a:lnTo>
                  <a:lnTo>
                    <a:pt x="51" y="125"/>
                  </a:lnTo>
                  <a:lnTo>
                    <a:pt x="51" y="119"/>
                  </a:lnTo>
                  <a:lnTo>
                    <a:pt x="51" y="113"/>
                  </a:lnTo>
                  <a:lnTo>
                    <a:pt x="45" y="113"/>
                  </a:lnTo>
                  <a:lnTo>
                    <a:pt x="51" y="113"/>
                  </a:lnTo>
                  <a:lnTo>
                    <a:pt x="45" y="113"/>
                  </a:lnTo>
                  <a:lnTo>
                    <a:pt x="45" y="108"/>
                  </a:lnTo>
                  <a:lnTo>
                    <a:pt x="40" y="108"/>
                  </a:lnTo>
                  <a:lnTo>
                    <a:pt x="34" y="108"/>
                  </a:lnTo>
                  <a:lnTo>
                    <a:pt x="34" y="102"/>
                  </a:lnTo>
                  <a:lnTo>
                    <a:pt x="34" y="96"/>
                  </a:lnTo>
                  <a:lnTo>
                    <a:pt x="28" y="96"/>
                  </a:lnTo>
                  <a:lnTo>
                    <a:pt x="23" y="96"/>
                  </a:lnTo>
                  <a:lnTo>
                    <a:pt x="23" y="91"/>
                  </a:lnTo>
                  <a:lnTo>
                    <a:pt x="23" y="85"/>
                  </a:lnTo>
                  <a:lnTo>
                    <a:pt x="23" y="79"/>
                  </a:lnTo>
                  <a:lnTo>
                    <a:pt x="23" y="85"/>
                  </a:lnTo>
                  <a:lnTo>
                    <a:pt x="28" y="85"/>
                  </a:lnTo>
                  <a:lnTo>
                    <a:pt x="28" y="79"/>
                  </a:lnTo>
                  <a:lnTo>
                    <a:pt x="28" y="85"/>
                  </a:lnTo>
                  <a:lnTo>
                    <a:pt x="28" y="79"/>
                  </a:lnTo>
                  <a:lnTo>
                    <a:pt x="28" y="74"/>
                  </a:lnTo>
                  <a:lnTo>
                    <a:pt x="28" y="68"/>
                  </a:lnTo>
                  <a:lnTo>
                    <a:pt x="23" y="68"/>
                  </a:lnTo>
                  <a:lnTo>
                    <a:pt x="11" y="51"/>
                  </a:lnTo>
                  <a:lnTo>
                    <a:pt x="6" y="34"/>
                  </a:lnTo>
                  <a:lnTo>
                    <a:pt x="0" y="34"/>
                  </a:lnTo>
                  <a:lnTo>
                    <a:pt x="0" y="28"/>
                  </a:lnTo>
                  <a:lnTo>
                    <a:pt x="0" y="23"/>
                  </a:lnTo>
                  <a:lnTo>
                    <a:pt x="0" y="17"/>
                  </a:lnTo>
                  <a:lnTo>
                    <a:pt x="6" y="11"/>
                  </a:lnTo>
                  <a:lnTo>
                    <a:pt x="6" y="17"/>
                  </a:lnTo>
                  <a:lnTo>
                    <a:pt x="11" y="17"/>
                  </a:lnTo>
                  <a:lnTo>
                    <a:pt x="17" y="17"/>
                  </a:lnTo>
                  <a:lnTo>
                    <a:pt x="17" y="23"/>
                  </a:lnTo>
                  <a:lnTo>
                    <a:pt x="17" y="17"/>
                  </a:lnTo>
                  <a:lnTo>
                    <a:pt x="17" y="23"/>
                  </a:lnTo>
                  <a:lnTo>
                    <a:pt x="23" y="17"/>
                  </a:lnTo>
                  <a:lnTo>
                    <a:pt x="28" y="17"/>
                  </a:lnTo>
                  <a:lnTo>
                    <a:pt x="28" y="11"/>
                  </a:lnTo>
                  <a:lnTo>
                    <a:pt x="34" y="6"/>
                  </a:lnTo>
                  <a:lnTo>
                    <a:pt x="40" y="6"/>
                  </a:lnTo>
                  <a:lnTo>
                    <a:pt x="40" y="0"/>
                  </a:lnTo>
                  <a:lnTo>
                    <a:pt x="45" y="0"/>
                  </a:lnTo>
                  <a:lnTo>
                    <a:pt x="51" y="0"/>
                  </a:lnTo>
                  <a:lnTo>
                    <a:pt x="57" y="0"/>
                  </a:lnTo>
                  <a:lnTo>
                    <a:pt x="51" y="0"/>
                  </a:lnTo>
                  <a:lnTo>
                    <a:pt x="57" y="0"/>
                  </a:lnTo>
                  <a:lnTo>
                    <a:pt x="57" y="6"/>
                  </a:lnTo>
                  <a:lnTo>
                    <a:pt x="57" y="11"/>
                  </a:lnTo>
                  <a:lnTo>
                    <a:pt x="108" y="2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 name="Freeform 46">
              <a:extLst>
                <a:ext uri="{FF2B5EF4-FFF2-40B4-BE49-F238E27FC236}">
                  <a16:creationId xmlns:a16="http://schemas.microsoft.com/office/drawing/2014/main" id="{C0424612-B589-44F0-882E-395F6FC98BFF}"/>
                </a:ext>
              </a:extLst>
            </p:cNvPr>
            <p:cNvSpPr>
              <a:spLocks/>
            </p:cNvSpPr>
            <p:nvPr/>
          </p:nvSpPr>
          <p:spPr bwMode="gray">
            <a:xfrm rot="20555047">
              <a:off x="2650195" y="4764937"/>
              <a:ext cx="1345965" cy="1011581"/>
            </a:xfrm>
            <a:custGeom>
              <a:avLst/>
              <a:gdLst>
                <a:gd name="T0" fmla="*/ 6 w 958"/>
                <a:gd name="T1" fmla="*/ 567 h 720"/>
                <a:gd name="T2" fmla="*/ 12 w 958"/>
                <a:gd name="T3" fmla="*/ 556 h 720"/>
                <a:gd name="T4" fmla="*/ 29 w 958"/>
                <a:gd name="T5" fmla="*/ 544 h 720"/>
                <a:gd name="T6" fmla="*/ 40 w 958"/>
                <a:gd name="T7" fmla="*/ 527 h 720"/>
                <a:gd name="T8" fmla="*/ 63 w 958"/>
                <a:gd name="T9" fmla="*/ 476 h 720"/>
                <a:gd name="T10" fmla="*/ 74 w 958"/>
                <a:gd name="T11" fmla="*/ 408 h 720"/>
                <a:gd name="T12" fmla="*/ 108 w 958"/>
                <a:gd name="T13" fmla="*/ 306 h 720"/>
                <a:gd name="T14" fmla="*/ 131 w 958"/>
                <a:gd name="T15" fmla="*/ 210 h 720"/>
                <a:gd name="T16" fmla="*/ 148 w 958"/>
                <a:gd name="T17" fmla="*/ 125 h 720"/>
                <a:gd name="T18" fmla="*/ 159 w 958"/>
                <a:gd name="T19" fmla="*/ 74 h 720"/>
                <a:gd name="T20" fmla="*/ 170 w 958"/>
                <a:gd name="T21" fmla="*/ 51 h 720"/>
                <a:gd name="T22" fmla="*/ 170 w 958"/>
                <a:gd name="T23" fmla="*/ 29 h 720"/>
                <a:gd name="T24" fmla="*/ 295 w 958"/>
                <a:gd name="T25" fmla="*/ 29 h 720"/>
                <a:gd name="T26" fmla="*/ 669 w 958"/>
                <a:gd name="T27" fmla="*/ 108 h 720"/>
                <a:gd name="T28" fmla="*/ 681 w 958"/>
                <a:gd name="T29" fmla="*/ 119 h 720"/>
                <a:gd name="T30" fmla="*/ 692 w 958"/>
                <a:gd name="T31" fmla="*/ 142 h 720"/>
                <a:gd name="T32" fmla="*/ 703 w 958"/>
                <a:gd name="T33" fmla="*/ 159 h 720"/>
                <a:gd name="T34" fmla="*/ 726 w 958"/>
                <a:gd name="T35" fmla="*/ 193 h 720"/>
                <a:gd name="T36" fmla="*/ 743 w 958"/>
                <a:gd name="T37" fmla="*/ 221 h 720"/>
                <a:gd name="T38" fmla="*/ 754 w 958"/>
                <a:gd name="T39" fmla="*/ 233 h 720"/>
                <a:gd name="T40" fmla="*/ 766 w 958"/>
                <a:gd name="T41" fmla="*/ 250 h 720"/>
                <a:gd name="T42" fmla="*/ 777 w 958"/>
                <a:gd name="T43" fmla="*/ 267 h 720"/>
                <a:gd name="T44" fmla="*/ 794 w 958"/>
                <a:gd name="T45" fmla="*/ 295 h 720"/>
                <a:gd name="T46" fmla="*/ 811 w 958"/>
                <a:gd name="T47" fmla="*/ 318 h 720"/>
                <a:gd name="T48" fmla="*/ 822 w 958"/>
                <a:gd name="T49" fmla="*/ 335 h 720"/>
                <a:gd name="T50" fmla="*/ 834 w 958"/>
                <a:gd name="T51" fmla="*/ 363 h 720"/>
                <a:gd name="T52" fmla="*/ 845 w 958"/>
                <a:gd name="T53" fmla="*/ 374 h 720"/>
                <a:gd name="T54" fmla="*/ 856 w 958"/>
                <a:gd name="T55" fmla="*/ 391 h 720"/>
                <a:gd name="T56" fmla="*/ 868 w 958"/>
                <a:gd name="T57" fmla="*/ 408 h 720"/>
                <a:gd name="T58" fmla="*/ 873 w 958"/>
                <a:gd name="T59" fmla="*/ 425 h 720"/>
                <a:gd name="T60" fmla="*/ 868 w 958"/>
                <a:gd name="T61" fmla="*/ 442 h 720"/>
                <a:gd name="T62" fmla="*/ 868 w 958"/>
                <a:gd name="T63" fmla="*/ 465 h 720"/>
                <a:gd name="T64" fmla="*/ 879 w 958"/>
                <a:gd name="T65" fmla="*/ 476 h 720"/>
                <a:gd name="T66" fmla="*/ 879 w 958"/>
                <a:gd name="T67" fmla="*/ 499 h 720"/>
                <a:gd name="T68" fmla="*/ 890 w 958"/>
                <a:gd name="T69" fmla="*/ 516 h 720"/>
                <a:gd name="T70" fmla="*/ 902 w 958"/>
                <a:gd name="T71" fmla="*/ 527 h 720"/>
                <a:gd name="T72" fmla="*/ 896 w 958"/>
                <a:gd name="T73" fmla="*/ 533 h 720"/>
                <a:gd name="T74" fmla="*/ 902 w 958"/>
                <a:gd name="T75" fmla="*/ 550 h 720"/>
                <a:gd name="T76" fmla="*/ 902 w 958"/>
                <a:gd name="T77" fmla="*/ 561 h 720"/>
                <a:gd name="T78" fmla="*/ 907 w 958"/>
                <a:gd name="T79" fmla="*/ 584 h 720"/>
                <a:gd name="T80" fmla="*/ 907 w 958"/>
                <a:gd name="T81" fmla="*/ 607 h 720"/>
                <a:gd name="T82" fmla="*/ 924 w 958"/>
                <a:gd name="T83" fmla="*/ 612 h 720"/>
                <a:gd name="T84" fmla="*/ 930 w 958"/>
                <a:gd name="T85" fmla="*/ 629 h 720"/>
                <a:gd name="T86" fmla="*/ 941 w 958"/>
                <a:gd name="T87" fmla="*/ 641 h 720"/>
                <a:gd name="T88" fmla="*/ 953 w 958"/>
                <a:gd name="T89" fmla="*/ 652 h 720"/>
                <a:gd name="T90" fmla="*/ 958 w 958"/>
                <a:gd name="T91" fmla="*/ 675 h 720"/>
                <a:gd name="T92" fmla="*/ 941 w 958"/>
                <a:gd name="T93" fmla="*/ 680 h 720"/>
                <a:gd name="T94" fmla="*/ 924 w 958"/>
                <a:gd name="T95" fmla="*/ 697 h 720"/>
                <a:gd name="T96" fmla="*/ 907 w 958"/>
                <a:gd name="T97" fmla="*/ 703 h 720"/>
                <a:gd name="T98" fmla="*/ 896 w 958"/>
                <a:gd name="T99" fmla="*/ 703 h 720"/>
                <a:gd name="T100" fmla="*/ 879 w 958"/>
                <a:gd name="T101" fmla="*/ 709 h 720"/>
                <a:gd name="T102" fmla="*/ 868 w 958"/>
                <a:gd name="T103" fmla="*/ 720 h 720"/>
                <a:gd name="T104" fmla="*/ 641 w 958"/>
                <a:gd name="T105" fmla="*/ 675 h 720"/>
                <a:gd name="T106" fmla="*/ 386 w 958"/>
                <a:gd name="T107" fmla="*/ 635 h 720"/>
                <a:gd name="T108" fmla="*/ 284 w 958"/>
                <a:gd name="T109" fmla="*/ 607 h 720"/>
                <a:gd name="T110" fmla="*/ 210 w 958"/>
                <a:gd name="T111" fmla="*/ 601 h 720"/>
                <a:gd name="T112" fmla="*/ 165 w 958"/>
                <a:gd name="T113" fmla="*/ 595 h 720"/>
                <a:gd name="T114" fmla="*/ 136 w 958"/>
                <a:gd name="T115" fmla="*/ 584 h 720"/>
                <a:gd name="T116" fmla="*/ 114 w 958"/>
                <a:gd name="T117" fmla="*/ 573 h 720"/>
                <a:gd name="T118" fmla="*/ 68 w 958"/>
                <a:gd name="T119" fmla="*/ 561 h 720"/>
                <a:gd name="T120" fmla="*/ 46 w 958"/>
                <a:gd name="T121" fmla="*/ 590 h 720"/>
                <a:gd name="T122" fmla="*/ 29 w 958"/>
                <a:gd name="T123" fmla="*/ 60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720">
                  <a:moveTo>
                    <a:pt x="6" y="573"/>
                  </a:moveTo>
                  <a:lnTo>
                    <a:pt x="0" y="573"/>
                  </a:lnTo>
                  <a:lnTo>
                    <a:pt x="6" y="573"/>
                  </a:lnTo>
                  <a:lnTo>
                    <a:pt x="6" y="567"/>
                  </a:lnTo>
                  <a:lnTo>
                    <a:pt x="0" y="567"/>
                  </a:lnTo>
                  <a:lnTo>
                    <a:pt x="6" y="561"/>
                  </a:lnTo>
                  <a:lnTo>
                    <a:pt x="6" y="556"/>
                  </a:lnTo>
                  <a:lnTo>
                    <a:pt x="12" y="556"/>
                  </a:lnTo>
                  <a:lnTo>
                    <a:pt x="17" y="550"/>
                  </a:lnTo>
                  <a:lnTo>
                    <a:pt x="23" y="556"/>
                  </a:lnTo>
                  <a:lnTo>
                    <a:pt x="29" y="550"/>
                  </a:lnTo>
                  <a:lnTo>
                    <a:pt x="29" y="544"/>
                  </a:lnTo>
                  <a:lnTo>
                    <a:pt x="29" y="539"/>
                  </a:lnTo>
                  <a:lnTo>
                    <a:pt x="34" y="539"/>
                  </a:lnTo>
                  <a:lnTo>
                    <a:pt x="34" y="533"/>
                  </a:lnTo>
                  <a:lnTo>
                    <a:pt x="40" y="527"/>
                  </a:lnTo>
                  <a:lnTo>
                    <a:pt x="40" y="522"/>
                  </a:lnTo>
                  <a:lnTo>
                    <a:pt x="46" y="516"/>
                  </a:lnTo>
                  <a:lnTo>
                    <a:pt x="46" y="510"/>
                  </a:lnTo>
                  <a:lnTo>
                    <a:pt x="63" y="476"/>
                  </a:lnTo>
                  <a:lnTo>
                    <a:pt x="68" y="459"/>
                  </a:lnTo>
                  <a:lnTo>
                    <a:pt x="68" y="437"/>
                  </a:lnTo>
                  <a:lnTo>
                    <a:pt x="74" y="425"/>
                  </a:lnTo>
                  <a:lnTo>
                    <a:pt x="74" y="408"/>
                  </a:lnTo>
                  <a:lnTo>
                    <a:pt x="80" y="391"/>
                  </a:lnTo>
                  <a:lnTo>
                    <a:pt x="91" y="335"/>
                  </a:lnTo>
                  <a:lnTo>
                    <a:pt x="97" y="306"/>
                  </a:lnTo>
                  <a:lnTo>
                    <a:pt x="108" y="306"/>
                  </a:lnTo>
                  <a:lnTo>
                    <a:pt x="119" y="255"/>
                  </a:lnTo>
                  <a:lnTo>
                    <a:pt x="119" y="238"/>
                  </a:lnTo>
                  <a:lnTo>
                    <a:pt x="125" y="221"/>
                  </a:lnTo>
                  <a:lnTo>
                    <a:pt x="131" y="210"/>
                  </a:lnTo>
                  <a:lnTo>
                    <a:pt x="136" y="176"/>
                  </a:lnTo>
                  <a:lnTo>
                    <a:pt x="136" y="165"/>
                  </a:lnTo>
                  <a:lnTo>
                    <a:pt x="148" y="142"/>
                  </a:lnTo>
                  <a:lnTo>
                    <a:pt x="148" y="125"/>
                  </a:lnTo>
                  <a:lnTo>
                    <a:pt x="148" y="119"/>
                  </a:lnTo>
                  <a:lnTo>
                    <a:pt x="148" y="114"/>
                  </a:lnTo>
                  <a:lnTo>
                    <a:pt x="153" y="114"/>
                  </a:lnTo>
                  <a:lnTo>
                    <a:pt x="159" y="74"/>
                  </a:lnTo>
                  <a:lnTo>
                    <a:pt x="159" y="68"/>
                  </a:lnTo>
                  <a:lnTo>
                    <a:pt x="165" y="57"/>
                  </a:lnTo>
                  <a:lnTo>
                    <a:pt x="165" y="46"/>
                  </a:lnTo>
                  <a:lnTo>
                    <a:pt x="170" y="51"/>
                  </a:lnTo>
                  <a:lnTo>
                    <a:pt x="170" y="40"/>
                  </a:lnTo>
                  <a:lnTo>
                    <a:pt x="165" y="40"/>
                  </a:lnTo>
                  <a:lnTo>
                    <a:pt x="165" y="29"/>
                  </a:lnTo>
                  <a:lnTo>
                    <a:pt x="170" y="29"/>
                  </a:lnTo>
                  <a:lnTo>
                    <a:pt x="176" y="0"/>
                  </a:lnTo>
                  <a:lnTo>
                    <a:pt x="199" y="6"/>
                  </a:lnTo>
                  <a:lnTo>
                    <a:pt x="238" y="17"/>
                  </a:lnTo>
                  <a:lnTo>
                    <a:pt x="295" y="29"/>
                  </a:lnTo>
                  <a:lnTo>
                    <a:pt x="346" y="46"/>
                  </a:lnTo>
                  <a:lnTo>
                    <a:pt x="511" y="80"/>
                  </a:lnTo>
                  <a:lnTo>
                    <a:pt x="647" y="108"/>
                  </a:lnTo>
                  <a:lnTo>
                    <a:pt x="669" y="108"/>
                  </a:lnTo>
                  <a:lnTo>
                    <a:pt x="669" y="114"/>
                  </a:lnTo>
                  <a:lnTo>
                    <a:pt x="675" y="114"/>
                  </a:lnTo>
                  <a:lnTo>
                    <a:pt x="675" y="119"/>
                  </a:lnTo>
                  <a:lnTo>
                    <a:pt x="681" y="119"/>
                  </a:lnTo>
                  <a:lnTo>
                    <a:pt x="681" y="125"/>
                  </a:lnTo>
                  <a:lnTo>
                    <a:pt x="681" y="131"/>
                  </a:lnTo>
                  <a:lnTo>
                    <a:pt x="686" y="131"/>
                  </a:lnTo>
                  <a:lnTo>
                    <a:pt x="692" y="142"/>
                  </a:lnTo>
                  <a:lnTo>
                    <a:pt x="698" y="148"/>
                  </a:lnTo>
                  <a:lnTo>
                    <a:pt x="698" y="153"/>
                  </a:lnTo>
                  <a:lnTo>
                    <a:pt x="703" y="153"/>
                  </a:lnTo>
                  <a:lnTo>
                    <a:pt x="703" y="159"/>
                  </a:lnTo>
                  <a:lnTo>
                    <a:pt x="715" y="182"/>
                  </a:lnTo>
                  <a:lnTo>
                    <a:pt x="720" y="182"/>
                  </a:lnTo>
                  <a:lnTo>
                    <a:pt x="720" y="187"/>
                  </a:lnTo>
                  <a:lnTo>
                    <a:pt x="726" y="193"/>
                  </a:lnTo>
                  <a:lnTo>
                    <a:pt x="732" y="204"/>
                  </a:lnTo>
                  <a:lnTo>
                    <a:pt x="737" y="210"/>
                  </a:lnTo>
                  <a:lnTo>
                    <a:pt x="737" y="216"/>
                  </a:lnTo>
                  <a:lnTo>
                    <a:pt x="743" y="221"/>
                  </a:lnTo>
                  <a:lnTo>
                    <a:pt x="749" y="221"/>
                  </a:lnTo>
                  <a:lnTo>
                    <a:pt x="749" y="227"/>
                  </a:lnTo>
                  <a:lnTo>
                    <a:pt x="749" y="233"/>
                  </a:lnTo>
                  <a:lnTo>
                    <a:pt x="754" y="233"/>
                  </a:lnTo>
                  <a:lnTo>
                    <a:pt x="754" y="238"/>
                  </a:lnTo>
                  <a:lnTo>
                    <a:pt x="760" y="244"/>
                  </a:lnTo>
                  <a:lnTo>
                    <a:pt x="760" y="250"/>
                  </a:lnTo>
                  <a:lnTo>
                    <a:pt x="766" y="250"/>
                  </a:lnTo>
                  <a:lnTo>
                    <a:pt x="766" y="255"/>
                  </a:lnTo>
                  <a:lnTo>
                    <a:pt x="771" y="261"/>
                  </a:lnTo>
                  <a:lnTo>
                    <a:pt x="771" y="267"/>
                  </a:lnTo>
                  <a:lnTo>
                    <a:pt x="777" y="267"/>
                  </a:lnTo>
                  <a:lnTo>
                    <a:pt x="777" y="272"/>
                  </a:lnTo>
                  <a:lnTo>
                    <a:pt x="783" y="278"/>
                  </a:lnTo>
                  <a:lnTo>
                    <a:pt x="788" y="284"/>
                  </a:lnTo>
                  <a:lnTo>
                    <a:pt x="794" y="295"/>
                  </a:lnTo>
                  <a:lnTo>
                    <a:pt x="794" y="301"/>
                  </a:lnTo>
                  <a:lnTo>
                    <a:pt x="800" y="306"/>
                  </a:lnTo>
                  <a:lnTo>
                    <a:pt x="805" y="312"/>
                  </a:lnTo>
                  <a:lnTo>
                    <a:pt x="811" y="318"/>
                  </a:lnTo>
                  <a:lnTo>
                    <a:pt x="811" y="323"/>
                  </a:lnTo>
                  <a:lnTo>
                    <a:pt x="817" y="329"/>
                  </a:lnTo>
                  <a:lnTo>
                    <a:pt x="817" y="335"/>
                  </a:lnTo>
                  <a:lnTo>
                    <a:pt x="822" y="335"/>
                  </a:lnTo>
                  <a:lnTo>
                    <a:pt x="822" y="346"/>
                  </a:lnTo>
                  <a:lnTo>
                    <a:pt x="828" y="352"/>
                  </a:lnTo>
                  <a:lnTo>
                    <a:pt x="834" y="357"/>
                  </a:lnTo>
                  <a:lnTo>
                    <a:pt x="834" y="363"/>
                  </a:lnTo>
                  <a:lnTo>
                    <a:pt x="839" y="363"/>
                  </a:lnTo>
                  <a:lnTo>
                    <a:pt x="839" y="369"/>
                  </a:lnTo>
                  <a:lnTo>
                    <a:pt x="845" y="369"/>
                  </a:lnTo>
                  <a:lnTo>
                    <a:pt x="845" y="374"/>
                  </a:lnTo>
                  <a:lnTo>
                    <a:pt x="851" y="380"/>
                  </a:lnTo>
                  <a:lnTo>
                    <a:pt x="851" y="386"/>
                  </a:lnTo>
                  <a:lnTo>
                    <a:pt x="856" y="386"/>
                  </a:lnTo>
                  <a:lnTo>
                    <a:pt x="856" y="391"/>
                  </a:lnTo>
                  <a:lnTo>
                    <a:pt x="856" y="397"/>
                  </a:lnTo>
                  <a:lnTo>
                    <a:pt x="862" y="403"/>
                  </a:lnTo>
                  <a:lnTo>
                    <a:pt x="868" y="403"/>
                  </a:lnTo>
                  <a:lnTo>
                    <a:pt x="868" y="408"/>
                  </a:lnTo>
                  <a:lnTo>
                    <a:pt x="868" y="414"/>
                  </a:lnTo>
                  <a:lnTo>
                    <a:pt x="873" y="414"/>
                  </a:lnTo>
                  <a:lnTo>
                    <a:pt x="873" y="420"/>
                  </a:lnTo>
                  <a:lnTo>
                    <a:pt x="873" y="425"/>
                  </a:lnTo>
                  <a:lnTo>
                    <a:pt x="873" y="431"/>
                  </a:lnTo>
                  <a:lnTo>
                    <a:pt x="873" y="437"/>
                  </a:lnTo>
                  <a:lnTo>
                    <a:pt x="868" y="437"/>
                  </a:lnTo>
                  <a:lnTo>
                    <a:pt x="868" y="442"/>
                  </a:lnTo>
                  <a:lnTo>
                    <a:pt x="868" y="448"/>
                  </a:lnTo>
                  <a:lnTo>
                    <a:pt x="868" y="454"/>
                  </a:lnTo>
                  <a:lnTo>
                    <a:pt x="868" y="459"/>
                  </a:lnTo>
                  <a:lnTo>
                    <a:pt x="868" y="465"/>
                  </a:lnTo>
                  <a:lnTo>
                    <a:pt x="873" y="465"/>
                  </a:lnTo>
                  <a:lnTo>
                    <a:pt x="873" y="471"/>
                  </a:lnTo>
                  <a:lnTo>
                    <a:pt x="873" y="476"/>
                  </a:lnTo>
                  <a:lnTo>
                    <a:pt x="879" y="476"/>
                  </a:lnTo>
                  <a:lnTo>
                    <a:pt x="879" y="482"/>
                  </a:lnTo>
                  <a:lnTo>
                    <a:pt x="879" y="488"/>
                  </a:lnTo>
                  <a:lnTo>
                    <a:pt x="879" y="493"/>
                  </a:lnTo>
                  <a:lnTo>
                    <a:pt x="879" y="499"/>
                  </a:lnTo>
                  <a:lnTo>
                    <a:pt x="885" y="499"/>
                  </a:lnTo>
                  <a:lnTo>
                    <a:pt x="885" y="505"/>
                  </a:lnTo>
                  <a:lnTo>
                    <a:pt x="890" y="510"/>
                  </a:lnTo>
                  <a:lnTo>
                    <a:pt x="890" y="516"/>
                  </a:lnTo>
                  <a:lnTo>
                    <a:pt x="896" y="516"/>
                  </a:lnTo>
                  <a:lnTo>
                    <a:pt x="896" y="522"/>
                  </a:lnTo>
                  <a:lnTo>
                    <a:pt x="896" y="527"/>
                  </a:lnTo>
                  <a:lnTo>
                    <a:pt x="902" y="527"/>
                  </a:lnTo>
                  <a:lnTo>
                    <a:pt x="902" y="533"/>
                  </a:lnTo>
                  <a:lnTo>
                    <a:pt x="896" y="533"/>
                  </a:lnTo>
                  <a:lnTo>
                    <a:pt x="902" y="533"/>
                  </a:lnTo>
                  <a:lnTo>
                    <a:pt x="896" y="533"/>
                  </a:lnTo>
                  <a:lnTo>
                    <a:pt x="896" y="539"/>
                  </a:lnTo>
                  <a:lnTo>
                    <a:pt x="902" y="539"/>
                  </a:lnTo>
                  <a:lnTo>
                    <a:pt x="902" y="544"/>
                  </a:lnTo>
                  <a:lnTo>
                    <a:pt x="902" y="550"/>
                  </a:lnTo>
                  <a:lnTo>
                    <a:pt x="902" y="556"/>
                  </a:lnTo>
                  <a:lnTo>
                    <a:pt x="896" y="556"/>
                  </a:lnTo>
                  <a:lnTo>
                    <a:pt x="902" y="556"/>
                  </a:lnTo>
                  <a:lnTo>
                    <a:pt x="902" y="561"/>
                  </a:lnTo>
                  <a:lnTo>
                    <a:pt x="907" y="567"/>
                  </a:lnTo>
                  <a:lnTo>
                    <a:pt x="907" y="573"/>
                  </a:lnTo>
                  <a:lnTo>
                    <a:pt x="907" y="578"/>
                  </a:lnTo>
                  <a:lnTo>
                    <a:pt x="907" y="584"/>
                  </a:lnTo>
                  <a:lnTo>
                    <a:pt x="907" y="590"/>
                  </a:lnTo>
                  <a:lnTo>
                    <a:pt x="907" y="595"/>
                  </a:lnTo>
                  <a:lnTo>
                    <a:pt x="902" y="601"/>
                  </a:lnTo>
                  <a:lnTo>
                    <a:pt x="907" y="607"/>
                  </a:lnTo>
                  <a:lnTo>
                    <a:pt x="913" y="607"/>
                  </a:lnTo>
                  <a:lnTo>
                    <a:pt x="919" y="607"/>
                  </a:lnTo>
                  <a:lnTo>
                    <a:pt x="919" y="612"/>
                  </a:lnTo>
                  <a:lnTo>
                    <a:pt x="924" y="612"/>
                  </a:lnTo>
                  <a:lnTo>
                    <a:pt x="924" y="618"/>
                  </a:lnTo>
                  <a:lnTo>
                    <a:pt x="924" y="624"/>
                  </a:lnTo>
                  <a:lnTo>
                    <a:pt x="930" y="624"/>
                  </a:lnTo>
                  <a:lnTo>
                    <a:pt x="930" y="629"/>
                  </a:lnTo>
                  <a:lnTo>
                    <a:pt x="936" y="629"/>
                  </a:lnTo>
                  <a:lnTo>
                    <a:pt x="936" y="635"/>
                  </a:lnTo>
                  <a:lnTo>
                    <a:pt x="936" y="641"/>
                  </a:lnTo>
                  <a:lnTo>
                    <a:pt x="941" y="641"/>
                  </a:lnTo>
                  <a:lnTo>
                    <a:pt x="947" y="641"/>
                  </a:lnTo>
                  <a:lnTo>
                    <a:pt x="947" y="646"/>
                  </a:lnTo>
                  <a:lnTo>
                    <a:pt x="953" y="646"/>
                  </a:lnTo>
                  <a:lnTo>
                    <a:pt x="953" y="652"/>
                  </a:lnTo>
                  <a:lnTo>
                    <a:pt x="953" y="658"/>
                  </a:lnTo>
                  <a:lnTo>
                    <a:pt x="958" y="663"/>
                  </a:lnTo>
                  <a:lnTo>
                    <a:pt x="958" y="669"/>
                  </a:lnTo>
                  <a:lnTo>
                    <a:pt x="958" y="675"/>
                  </a:lnTo>
                  <a:lnTo>
                    <a:pt x="953" y="675"/>
                  </a:lnTo>
                  <a:lnTo>
                    <a:pt x="947" y="675"/>
                  </a:lnTo>
                  <a:lnTo>
                    <a:pt x="947" y="680"/>
                  </a:lnTo>
                  <a:lnTo>
                    <a:pt x="941" y="680"/>
                  </a:lnTo>
                  <a:lnTo>
                    <a:pt x="936" y="686"/>
                  </a:lnTo>
                  <a:lnTo>
                    <a:pt x="930" y="686"/>
                  </a:lnTo>
                  <a:lnTo>
                    <a:pt x="930" y="692"/>
                  </a:lnTo>
                  <a:lnTo>
                    <a:pt x="924" y="697"/>
                  </a:lnTo>
                  <a:lnTo>
                    <a:pt x="919" y="697"/>
                  </a:lnTo>
                  <a:lnTo>
                    <a:pt x="913" y="697"/>
                  </a:lnTo>
                  <a:lnTo>
                    <a:pt x="907" y="697"/>
                  </a:lnTo>
                  <a:lnTo>
                    <a:pt x="907" y="703"/>
                  </a:lnTo>
                  <a:lnTo>
                    <a:pt x="902" y="703"/>
                  </a:lnTo>
                  <a:lnTo>
                    <a:pt x="902" y="709"/>
                  </a:lnTo>
                  <a:lnTo>
                    <a:pt x="896" y="709"/>
                  </a:lnTo>
                  <a:lnTo>
                    <a:pt x="896" y="703"/>
                  </a:lnTo>
                  <a:lnTo>
                    <a:pt x="890" y="703"/>
                  </a:lnTo>
                  <a:lnTo>
                    <a:pt x="890" y="709"/>
                  </a:lnTo>
                  <a:lnTo>
                    <a:pt x="885" y="709"/>
                  </a:lnTo>
                  <a:lnTo>
                    <a:pt x="879" y="709"/>
                  </a:lnTo>
                  <a:lnTo>
                    <a:pt x="873" y="709"/>
                  </a:lnTo>
                  <a:lnTo>
                    <a:pt x="873" y="714"/>
                  </a:lnTo>
                  <a:lnTo>
                    <a:pt x="868" y="714"/>
                  </a:lnTo>
                  <a:lnTo>
                    <a:pt x="868" y="720"/>
                  </a:lnTo>
                  <a:lnTo>
                    <a:pt x="766" y="697"/>
                  </a:lnTo>
                  <a:lnTo>
                    <a:pt x="692" y="680"/>
                  </a:lnTo>
                  <a:lnTo>
                    <a:pt x="675" y="680"/>
                  </a:lnTo>
                  <a:lnTo>
                    <a:pt x="641" y="675"/>
                  </a:lnTo>
                  <a:lnTo>
                    <a:pt x="641" y="686"/>
                  </a:lnTo>
                  <a:lnTo>
                    <a:pt x="454" y="646"/>
                  </a:lnTo>
                  <a:lnTo>
                    <a:pt x="414" y="641"/>
                  </a:lnTo>
                  <a:lnTo>
                    <a:pt x="386" y="635"/>
                  </a:lnTo>
                  <a:lnTo>
                    <a:pt x="346" y="624"/>
                  </a:lnTo>
                  <a:lnTo>
                    <a:pt x="335" y="624"/>
                  </a:lnTo>
                  <a:lnTo>
                    <a:pt x="306" y="618"/>
                  </a:lnTo>
                  <a:lnTo>
                    <a:pt x="284" y="607"/>
                  </a:lnTo>
                  <a:lnTo>
                    <a:pt x="244" y="601"/>
                  </a:lnTo>
                  <a:lnTo>
                    <a:pt x="227" y="595"/>
                  </a:lnTo>
                  <a:lnTo>
                    <a:pt x="227" y="607"/>
                  </a:lnTo>
                  <a:lnTo>
                    <a:pt x="210" y="601"/>
                  </a:lnTo>
                  <a:lnTo>
                    <a:pt x="204" y="601"/>
                  </a:lnTo>
                  <a:lnTo>
                    <a:pt x="199" y="601"/>
                  </a:lnTo>
                  <a:lnTo>
                    <a:pt x="193" y="601"/>
                  </a:lnTo>
                  <a:lnTo>
                    <a:pt x="165" y="595"/>
                  </a:lnTo>
                  <a:lnTo>
                    <a:pt x="153" y="590"/>
                  </a:lnTo>
                  <a:lnTo>
                    <a:pt x="153" y="584"/>
                  </a:lnTo>
                  <a:lnTo>
                    <a:pt x="142" y="584"/>
                  </a:lnTo>
                  <a:lnTo>
                    <a:pt x="136" y="584"/>
                  </a:lnTo>
                  <a:lnTo>
                    <a:pt x="125" y="578"/>
                  </a:lnTo>
                  <a:lnTo>
                    <a:pt x="119" y="578"/>
                  </a:lnTo>
                  <a:lnTo>
                    <a:pt x="114" y="578"/>
                  </a:lnTo>
                  <a:lnTo>
                    <a:pt x="114" y="573"/>
                  </a:lnTo>
                  <a:lnTo>
                    <a:pt x="102" y="567"/>
                  </a:lnTo>
                  <a:lnTo>
                    <a:pt x="91" y="567"/>
                  </a:lnTo>
                  <a:lnTo>
                    <a:pt x="80" y="561"/>
                  </a:lnTo>
                  <a:lnTo>
                    <a:pt x="68" y="561"/>
                  </a:lnTo>
                  <a:lnTo>
                    <a:pt x="68" y="567"/>
                  </a:lnTo>
                  <a:lnTo>
                    <a:pt x="63" y="573"/>
                  </a:lnTo>
                  <a:lnTo>
                    <a:pt x="51" y="578"/>
                  </a:lnTo>
                  <a:lnTo>
                    <a:pt x="46" y="590"/>
                  </a:lnTo>
                  <a:lnTo>
                    <a:pt x="34" y="590"/>
                  </a:lnTo>
                  <a:lnTo>
                    <a:pt x="34" y="601"/>
                  </a:lnTo>
                  <a:lnTo>
                    <a:pt x="29" y="601"/>
                  </a:lnTo>
                  <a:lnTo>
                    <a:pt x="29" y="607"/>
                  </a:lnTo>
                  <a:lnTo>
                    <a:pt x="29" y="601"/>
                  </a:lnTo>
                  <a:lnTo>
                    <a:pt x="12" y="584"/>
                  </a:lnTo>
                  <a:lnTo>
                    <a:pt x="6" y="57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 name="Freeform 47">
              <a:extLst>
                <a:ext uri="{FF2B5EF4-FFF2-40B4-BE49-F238E27FC236}">
                  <a16:creationId xmlns:a16="http://schemas.microsoft.com/office/drawing/2014/main" id="{18BDAC2D-64F1-4744-B301-A9B9D8F0CE88}"/>
                </a:ext>
              </a:extLst>
            </p:cNvPr>
            <p:cNvSpPr>
              <a:spLocks/>
            </p:cNvSpPr>
            <p:nvPr/>
          </p:nvSpPr>
          <p:spPr bwMode="gray">
            <a:xfrm rot="20555047">
              <a:off x="1297927" y="3855703"/>
              <a:ext cx="271160" cy="334384"/>
            </a:xfrm>
            <a:custGeom>
              <a:avLst/>
              <a:gdLst>
                <a:gd name="T0" fmla="*/ 12 w 193"/>
                <a:gd name="T1" fmla="*/ 233 h 238"/>
                <a:gd name="T2" fmla="*/ 6 w 193"/>
                <a:gd name="T3" fmla="*/ 227 h 238"/>
                <a:gd name="T4" fmla="*/ 6 w 193"/>
                <a:gd name="T5" fmla="*/ 227 h 238"/>
                <a:gd name="T6" fmla="*/ 0 w 193"/>
                <a:gd name="T7" fmla="*/ 221 h 238"/>
                <a:gd name="T8" fmla="*/ 12 w 193"/>
                <a:gd name="T9" fmla="*/ 165 h 238"/>
                <a:gd name="T10" fmla="*/ 23 w 193"/>
                <a:gd name="T11" fmla="*/ 125 h 238"/>
                <a:gd name="T12" fmla="*/ 29 w 193"/>
                <a:gd name="T13" fmla="*/ 119 h 238"/>
                <a:gd name="T14" fmla="*/ 29 w 193"/>
                <a:gd name="T15" fmla="*/ 119 h 238"/>
                <a:gd name="T16" fmla="*/ 23 w 193"/>
                <a:gd name="T17" fmla="*/ 114 h 238"/>
                <a:gd name="T18" fmla="*/ 29 w 193"/>
                <a:gd name="T19" fmla="*/ 108 h 238"/>
                <a:gd name="T20" fmla="*/ 29 w 193"/>
                <a:gd name="T21" fmla="*/ 97 h 238"/>
                <a:gd name="T22" fmla="*/ 29 w 193"/>
                <a:gd name="T23" fmla="*/ 97 h 238"/>
                <a:gd name="T24" fmla="*/ 29 w 193"/>
                <a:gd name="T25" fmla="*/ 91 h 238"/>
                <a:gd name="T26" fmla="*/ 29 w 193"/>
                <a:gd name="T27" fmla="*/ 91 h 238"/>
                <a:gd name="T28" fmla="*/ 34 w 193"/>
                <a:gd name="T29" fmla="*/ 85 h 238"/>
                <a:gd name="T30" fmla="*/ 34 w 193"/>
                <a:gd name="T31" fmla="*/ 85 h 238"/>
                <a:gd name="T32" fmla="*/ 34 w 193"/>
                <a:gd name="T33" fmla="*/ 80 h 238"/>
                <a:gd name="T34" fmla="*/ 34 w 193"/>
                <a:gd name="T35" fmla="*/ 80 h 238"/>
                <a:gd name="T36" fmla="*/ 34 w 193"/>
                <a:gd name="T37" fmla="*/ 74 h 238"/>
                <a:gd name="T38" fmla="*/ 40 w 193"/>
                <a:gd name="T39" fmla="*/ 68 h 238"/>
                <a:gd name="T40" fmla="*/ 34 w 193"/>
                <a:gd name="T41" fmla="*/ 63 h 238"/>
                <a:gd name="T42" fmla="*/ 40 w 193"/>
                <a:gd name="T43" fmla="*/ 57 h 238"/>
                <a:gd name="T44" fmla="*/ 34 w 193"/>
                <a:gd name="T45" fmla="*/ 63 h 238"/>
                <a:gd name="T46" fmla="*/ 34 w 193"/>
                <a:gd name="T47" fmla="*/ 51 h 238"/>
                <a:gd name="T48" fmla="*/ 40 w 193"/>
                <a:gd name="T49" fmla="*/ 46 h 238"/>
                <a:gd name="T50" fmla="*/ 46 w 193"/>
                <a:gd name="T51" fmla="*/ 40 h 238"/>
                <a:gd name="T52" fmla="*/ 46 w 193"/>
                <a:gd name="T53" fmla="*/ 34 h 238"/>
                <a:gd name="T54" fmla="*/ 57 w 193"/>
                <a:gd name="T55" fmla="*/ 29 h 238"/>
                <a:gd name="T56" fmla="*/ 63 w 193"/>
                <a:gd name="T57" fmla="*/ 23 h 238"/>
                <a:gd name="T58" fmla="*/ 63 w 193"/>
                <a:gd name="T59" fmla="*/ 12 h 238"/>
                <a:gd name="T60" fmla="*/ 68 w 193"/>
                <a:gd name="T61" fmla="*/ 6 h 238"/>
                <a:gd name="T62" fmla="*/ 80 w 193"/>
                <a:gd name="T63" fmla="*/ 0 h 238"/>
                <a:gd name="T64" fmla="*/ 91 w 193"/>
                <a:gd name="T65" fmla="*/ 0 h 238"/>
                <a:gd name="T66" fmla="*/ 91 w 193"/>
                <a:gd name="T67" fmla="*/ 12 h 238"/>
                <a:gd name="T68" fmla="*/ 102 w 193"/>
                <a:gd name="T69" fmla="*/ 12 h 238"/>
                <a:gd name="T70" fmla="*/ 108 w 193"/>
                <a:gd name="T71" fmla="*/ 17 h 238"/>
                <a:gd name="T72" fmla="*/ 119 w 193"/>
                <a:gd name="T73" fmla="*/ 17 h 238"/>
                <a:gd name="T74" fmla="*/ 125 w 193"/>
                <a:gd name="T75" fmla="*/ 12 h 238"/>
                <a:gd name="T76" fmla="*/ 131 w 193"/>
                <a:gd name="T77" fmla="*/ 17 h 238"/>
                <a:gd name="T78" fmla="*/ 142 w 193"/>
                <a:gd name="T79" fmla="*/ 23 h 238"/>
                <a:gd name="T80" fmla="*/ 142 w 193"/>
                <a:gd name="T81" fmla="*/ 23 h 238"/>
                <a:gd name="T82" fmla="*/ 148 w 193"/>
                <a:gd name="T83" fmla="*/ 23 h 238"/>
                <a:gd name="T84" fmla="*/ 159 w 193"/>
                <a:gd name="T85" fmla="*/ 17 h 238"/>
                <a:gd name="T86" fmla="*/ 171 w 193"/>
                <a:gd name="T87" fmla="*/ 17 h 238"/>
                <a:gd name="T88" fmla="*/ 182 w 193"/>
                <a:gd name="T89" fmla="*/ 17 h 238"/>
                <a:gd name="T90" fmla="*/ 182 w 193"/>
                <a:gd name="T91" fmla="*/ 17 h 238"/>
                <a:gd name="T92" fmla="*/ 193 w 193"/>
                <a:gd name="T93" fmla="*/ 17 h 238"/>
                <a:gd name="T94" fmla="*/ 193 w 193"/>
                <a:gd name="T95" fmla="*/ 85 h 238"/>
                <a:gd name="T96" fmla="*/ 176 w 193"/>
                <a:gd name="T97" fmla="*/ 153 h 238"/>
                <a:gd name="T98" fmla="*/ 171 w 193"/>
                <a:gd name="T99" fmla="*/ 193 h 238"/>
                <a:gd name="T100" fmla="*/ 165 w 193"/>
                <a:gd name="T101" fmla="*/ 199 h 238"/>
                <a:gd name="T102" fmla="*/ 154 w 193"/>
                <a:gd name="T103" fmla="*/ 193 h 238"/>
                <a:gd name="T104" fmla="*/ 148 w 193"/>
                <a:gd name="T105" fmla="*/ 187 h 238"/>
                <a:gd name="T106" fmla="*/ 136 w 193"/>
                <a:gd name="T107" fmla="*/ 187 h 238"/>
                <a:gd name="T108" fmla="*/ 125 w 193"/>
                <a:gd name="T109" fmla="*/ 187 h 238"/>
                <a:gd name="T110" fmla="*/ 119 w 193"/>
                <a:gd name="T111" fmla="*/ 187 h 238"/>
                <a:gd name="T112" fmla="*/ 108 w 193"/>
                <a:gd name="T113" fmla="*/ 187 h 238"/>
                <a:gd name="T114" fmla="*/ 102 w 193"/>
                <a:gd name="T115" fmla="*/ 193 h 238"/>
                <a:gd name="T116" fmla="*/ 102 w 193"/>
                <a:gd name="T117" fmla="*/ 193 h 238"/>
                <a:gd name="T118" fmla="*/ 97 w 193"/>
                <a:gd name="T119" fmla="*/ 199 h 238"/>
                <a:gd name="T120" fmla="*/ 91 w 193"/>
                <a:gd name="T121" fmla="*/ 193 h 238"/>
                <a:gd name="T122" fmla="*/ 85 w 193"/>
                <a:gd name="T123" fmla="*/ 199 h 238"/>
                <a:gd name="T124" fmla="*/ 12 w 193"/>
                <a:gd name="T12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3" h="238">
                  <a:moveTo>
                    <a:pt x="12" y="238"/>
                  </a:moveTo>
                  <a:lnTo>
                    <a:pt x="12" y="233"/>
                  </a:lnTo>
                  <a:lnTo>
                    <a:pt x="12" y="227"/>
                  </a:lnTo>
                  <a:lnTo>
                    <a:pt x="6" y="227"/>
                  </a:lnTo>
                  <a:lnTo>
                    <a:pt x="12" y="227"/>
                  </a:lnTo>
                  <a:lnTo>
                    <a:pt x="6" y="227"/>
                  </a:lnTo>
                  <a:lnTo>
                    <a:pt x="6" y="221"/>
                  </a:lnTo>
                  <a:lnTo>
                    <a:pt x="0" y="221"/>
                  </a:lnTo>
                  <a:lnTo>
                    <a:pt x="0" y="216"/>
                  </a:lnTo>
                  <a:lnTo>
                    <a:pt x="12" y="165"/>
                  </a:lnTo>
                  <a:lnTo>
                    <a:pt x="23" y="131"/>
                  </a:lnTo>
                  <a:lnTo>
                    <a:pt x="23" y="125"/>
                  </a:lnTo>
                  <a:lnTo>
                    <a:pt x="29" y="125"/>
                  </a:lnTo>
                  <a:lnTo>
                    <a:pt x="29" y="119"/>
                  </a:lnTo>
                  <a:lnTo>
                    <a:pt x="29" y="114"/>
                  </a:lnTo>
                  <a:lnTo>
                    <a:pt x="29" y="119"/>
                  </a:lnTo>
                  <a:lnTo>
                    <a:pt x="23" y="119"/>
                  </a:lnTo>
                  <a:lnTo>
                    <a:pt x="23" y="114"/>
                  </a:lnTo>
                  <a:lnTo>
                    <a:pt x="23" y="108"/>
                  </a:lnTo>
                  <a:lnTo>
                    <a:pt x="29" y="108"/>
                  </a:lnTo>
                  <a:lnTo>
                    <a:pt x="29" y="102"/>
                  </a:lnTo>
                  <a:lnTo>
                    <a:pt x="29" y="97"/>
                  </a:lnTo>
                  <a:lnTo>
                    <a:pt x="34" y="97"/>
                  </a:lnTo>
                  <a:lnTo>
                    <a:pt x="29" y="97"/>
                  </a:lnTo>
                  <a:lnTo>
                    <a:pt x="34" y="97"/>
                  </a:lnTo>
                  <a:lnTo>
                    <a:pt x="29" y="91"/>
                  </a:lnTo>
                  <a:lnTo>
                    <a:pt x="34" y="91"/>
                  </a:lnTo>
                  <a:lnTo>
                    <a:pt x="29" y="91"/>
                  </a:lnTo>
                  <a:lnTo>
                    <a:pt x="29" y="85"/>
                  </a:lnTo>
                  <a:lnTo>
                    <a:pt x="34" y="85"/>
                  </a:lnTo>
                  <a:lnTo>
                    <a:pt x="29" y="85"/>
                  </a:lnTo>
                  <a:lnTo>
                    <a:pt x="34" y="85"/>
                  </a:lnTo>
                  <a:lnTo>
                    <a:pt x="29" y="85"/>
                  </a:lnTo>
                  <a:lnTo>
                    <a:pt x="34" y="80"/>
                  </a:lnTo>
                  <a:lnTo>
                    <a:pt x="29" y="80"/>
                  </a:lnTo>
                  <a:lnTo>
                    <a:pt x="34" y="80"/>
                  </a:lnTo>
                  <a:lnTo>
                    <a:pt x="29" y="80"/>
                  </a:lnTo>
                  <a:lnTo>
                    <a:pt x="34" y="74"/>
                  </a:lnTo>
                  <a:lnTo>
                    <a:pt x="34" y="68"/>
                  </a:lnTo>
                  <a:lnTo>
                    <a:pt x="40" y="68"/>
                  </a:lnTo>
                  <a:lnTo>
                    <a:pt x="40" y="63"/>
                  </a:lnTo>
                  <a:lnTo>
                    <a:pt x="34" y="63"/>
                  </a:lnTo>
                  <a:lnTo>
                    <a:pt x="40" y="63"/>
                  </a:lnTo>
                  <a:lnTo>
                    <a:pt x="40" y="57"/>
                  </a:lnTo>
                  <a:lnTo>
                    <a:pt x="34" y="57"/>
                  </a:lnTo>
                  <a:lnTo>
                    <a:pt x="34" y="63"/>
                  </a:lnTo>
                  <a:lnTo>
                    <a:pt x="34" y="57"/>
                  </a:lnTo>
                  <a:lnTo>
                    <a:pt x="34" y="51"/>
                  </a:lnTo>
                  <a:lnTo>
                    <a:pt x="40" y="51"/>
                  </a:lnTo>
                  <a:lnTo>
                    <a:pt x="40" y="46"/>
                  </a:lnTo>
                  <a:lnTo>
                    <a:pt x="46" y="46"/>
                  </a:lnTo>
                  <a:lnTo>
                    <a:pt x="46" y="40"/>
                  </a:lnTo>
                  <a:lnTo>
                    <a:pt x="40" y="34"/>
                  </a:lnTo>
                  <a:lnTo>
                    <a:pt x="46" y="34"/>
                  </a:lnTo>
                  <a:lnTo>
                    <a:pt x="51" y="29"/>
                  </a:lnTo>
                  <a:lnTo>
                    <a:pt x="57" y="29"/>
                  </a:lnTo>
                  <a:lnTo>
                    <a:pt x="57" y="23"/>
                  </a:lnTo>
                  <a:lnTo>
                    <a:pt x="63" y="23"/>
                  </a:lnTo>
                  <a:lnTo>
                    <a:pt x="63" y="17"/>
                  </a:lnTo>
                  <a:lnTo>
                    <a:pt x="63" y="12"/>
                  </a:lnTo>
                  <a:lnTo>
                    <a:pt x="68" y="12"/>
                  </a:lnTo>
                  <a:lnTo>
                    <a:pt x="68" y="6"/>
                  </a:lnTo>
                  <a:lnTo>
                    <a:pt x="74" y="6"/>
                  </a:lnTo>
                  <a:lnTo>
                    <a:pt x="80" y="0"/>
                  </a:lnTo>
                  <a:lnTo>
                    <a:pt x="85" y="0"/>
                  </a:lnTo>
                  <a:lnTo>
                    <a:pt x="91" y="0"/>
                  </a:lnTo>
                  <a:lnTo>
                    <a:pt x="91" y="6"/>
                  </a:lnTo>
                  <a:lnTo>
                    <a:pt x="91" y="12"/>
                  </a:lnTo>
                  <a:lnTo>
                    <a:pt x="97" y="12"/>
                  </a:lnTo>
                  <a:lnTo>
                    <a:pt x="102" y="12"/>
                  </a:lnTo>
                  <a:lnTo>
                    <a:pt x="102" y="17"/>
                  </a:lnTo>
                  <a:lnTo>
                    <a:pt x="108" y="17"/>
                  </a:lnTo>
                  <a:lnTo>
                    <a:pt x="114" y="17"/>
                  </a:lnTo>
                  <a:lnTo>
                    <a:pt x="119" y="17"/>
                  </a:lnTo>
                  <a:lnTo>
                    <a:pt x="125" y="17"/>
                  </a:lnTo>
                  <a:lnTo>
                    <a:pt x="125" y="12"/>
                  </a:lnTo>
                  <a:lnTo>
                    <a:pt x="125" y="17"/>
                  </a:lnTo>
                  <a:lnTo>
                    <a:pt x="131" y="17"/>
                  </a:lnTo>
                  <a:lnTo>
                    <a:pt x="136" y="17"/>
                  </a:lnTo>
                  <a:lnTo>
                    <a:pt x="142" y="23"/>
                  </a:lnTo>
                  <a:lnTo>
                    <a:pt x="142" y="17"/>
                  </a:lnTo>
                  <a:lnTo>
                    <a:pt x="142" y="23"/>
                  </a:lnTo>
                  <a:lnTo>
                    <a:pt x="148" y="17"/>
                  </a:lnTo>
                  <a:lnTo>
                    <a:pt x="148" y="23"/>
                  </a:lnTo>
                  <a:lnTo>
                    <a:pt x="154" y="23"/>
                  </a:lnTo>
                  <a:lnTo>
                    <a:pt x="159" y="17"/>
                  </a:lnTo>
                  <a:lnTo>
                    <a:pt x="165" y="17"/>
                  </a:lnTo>
                  <a:lnTo>
                    <a:pt x="171" y="17"/>
                  </a:lnTo>
                  <a:lnTo>
                    <a:pt x="176" y="17"/>
                  </a:lnTo>
                  <a:lnTo>
                    <a:pt x="182" y="17"/>
                  </a:lnTo>
                  <a:lnTo>
                    <a:pt x="182" y="12"/>
                  </a:lnTo>
                  <a:lnTo>
                    <a:pt x="182" y="17"/>
                  </a:lnTo>
                  <a:lnTo>
                    <a:pt x="188" y="17"/>
                  </a:lnTo>
                  <a:lnTo>
                    <a:pt x="193" y="17"/>
                  </a:lnTo>
                  <a:lnTo>
                    <a:pt x="193" y="40"/>
                  </a:lnTo>
                  <a:lnTo>
                    <a:pt x="193" y="85"/>
                  </a:lnTo>
                  <a:lnTo>
                    <a:pt x="193" y="91"/>
                  </a:lnTo>
                  <a:lnTo>
                    <a:pt x="176" y="153"/>
                  </a:lnTo>
                  <a:lnTo>
                    <a:pt x="171" y="176"/>
                  </a:lnTo>
                  <a:lnTo>
                    <a:pt x="171" y="193"/>
                  </a:lnTo>
                  <a:lnTo>
                    <a:pt x="165" y="193"/>
                  </a:lnTo>
                  <a:lnTo>
                    <a:pt x="165" y="199"/>
                  </a:lnTo>
                  <a:lnTo>
                    <a:pt x="159" y="193"/>
                  </a:lnTo>
                  <a:lnTo>
                    <a:pt x="154" y="193"/>
                  </a:lnTo>
                  <a:lnTo>
                    <a:pt x="154" y="187"/>
                  </a:lnTo>
                  <a:lnTo>
                    <a:pt x="148" y="187"/>
                  </a:lnTo>
                  <a:lnTo>
                    <a:pt x="142" y="187"/>
                  </a:lnTo>
                  <a:lnTo>
                    <a:pt x="136" y="187"/>
                  </a:lnTo>
                  <a:lnTo>
                    <a:pt x="131" y="187"/>
                  </a:lnTo>
                  <a:lnTo>
                    <a:pt x="125" y="187"/>
                  </a:lnTo>
                  <a:lnTo>
                    <a:pt x="119" y="182"/>
                  </a:lnTo>
                  <a:lnTo>
                    <a:pt x="119" y="187"/>
                  </a:lnTo>
                  <a:lnTo>
                    <a:pt x="114" y="187"/>
                  </a:lnTo>
                  <a:lnTo>
                    <a:pt x="108" y="187"/>
                  </a:lnTo>
                  <a:lnTo>
                    <a:pt x="108" y="193"/>
                  </a:lnTo>
                  <a:lnTo>
                    <a:pt x="102" y="193"/>
                  </a:lnTo>
                  <a:lnTo>
                    <a:pt x="108" y="193"/>
                  </a:lnTo>
                  <a:lnTo>
                    <a:pt x="102" y="193"/>
                  </a:lnTo>
                  <a:lnTo>
                    <a:pt x="102" y="199"/>
                  </a:lnTo>
                  <a:lnTo>
                    <a:pt x="97" y="199"/>
                  </a:lnTo>
                  <a:lnTo>
                    <a:pt x="97" y="193"/>
                  </a:lnTo>
                  <a:lnTo>
                    <a:pt x="91" y="193"/>
                  </a:lnTo>
                  <a:lnTo>
                    <a:pt x="91" y="199"/>
                  </a:lnTo>
                  <a:lnTo>
                    <a:pt x="85" y="199"/>
                  </a:lnTo>
                  <a:lnTo>
                    <a:pt x="74" y="204"/>
                  </a:lnTo>
                  <a:lnTo>
                    <a:pt x="12" y="23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6" name="Freeform 48">
              <a:extLst>
                <a:ext uri="{FF2B5EF4-FFF2-40B4-BE49-F238E27FC236}">
                  <a16:creationId xmlns:a16="http://schemas.microsoft.com/office/drawing/2014/main" id="{FFC0FD7F-F564-4900-ABAD-FDB4D88B2B69}"/>
                </a:ext>
              </a:extLst>
            </p:cNvPr>
            <p:cNvSpPr>
              <a:spLocks/>
            </p:cNvSpPr>
            <p:nvPr/>
          </p:nvSpPr>
          <p:spPr bwMode="gray">
            <a:xfrm rot="20555047">
              <a:off x="1515649" y="4890781"/>
              <a:ext cx="566204" cy="564800"/>
            </a:xfrm>
            <a:custGeom>
              <a:avLst/>
              <a:gdLst>
                <a:gd name="T0" fmla="*/ 57 w 403"/>
                <a:gd name="T1" fmla="*/ 17 h 402"/>
                <a:gd name="T2" fmla="*/ 267 w 403"/>
                <a:gd name="T3" fmla="*/ 130 h 402"/>
                <a:gd name="T4" fmla="*/ 290 w 403"/>
                <a:gd name="T5" fmla="*/ 170 h 402"/>
                <a:gd name="T6" fmla="*/ 301 w 403"/>
                <a:gd name="T7" fmla="*/ 187 h 402"/>
                <a:gd name="T8" fmla="*/ 324 w 403"/>
                <a:gd name="T9" fmla="*/ 204 h 402"/>
                <a:gd name="T10" fmla="*/ 341 w 403"/>
                <a:gd name="T11" fmla="*/ 238 h 402"/>
                <a:gd name="T12" fmla="*/ 363 w 403"/>
                <a:gd name="T13" fmla="*/ 306 h 402"/>
                <a:gd name="T14" fmla="*/ 380 w 403"/>
                <a:gd name="T15" fmla="*/ 340 h 402"/>
                <a:gd name="T16" fmla="*/ 403 w 403"/>
                <a:gd name="T17" fmla="*/ 346 h 402"/>
                <a:gd name="T18" fmla="*/ 375 w 403"/>
                <a:gd name="T19" fmla="*/ 397 h 402"/>
                <a:gd name="T20" fmla="*/ 363 w 403"/>
                <a:gd name="T21" fmla="*/ 385 h 402"/>
                <a:gd name="T22" fmla="*/ 352 w 403"/>
                <a:gd name="T23" fmla="*/ 374 h 402"/>
                <a:gd name="T24" fmla="*/ 341 w 403"/>
                <a:gd name="T25" fmla="*/ 368 h 402"/>
                <a:gd name="T26" fmla="*/ 329 w 403"/>
                <a:gd name="T27" fmla="*/ 363 h 402"/>
                <a:gd name="T28" fmla="*/ 318 w 403"/>
                <a:gd name="T29" fmla="*/ 357 h 402"/>
                <a:gd name="T30" fmla="*/ 307 w 403"/>
                <a:gd name="T31" fmla="*/ 346 h 402"/>
                <a:gd name="T32" fmla="*/ 301 w 403"/>
                <a:gd name="T33" fmla="*/ 334 h 402"/>
                <a:gd name="T34" fmla="*/ 295 w 403"/>
                <a:gd name="T35" fmla="*/ 334 h 402"/>
                <a:gd name="T36" fmla="*/ 290 w 403"/>
                <a:gd name="T37" fmla="*/ 323 h 402"/>
                <a:gd name="T38" fmla="*/ 273 w 403"/>
                <a:gd name="T39" fmla="*/ 323 h 402"/>
                <a:gd name="T40" fmla="*/ 267 w 403"/>
                <a:gd name="T41" fmla="*/ 312 h 402"/>
                <a:gd name="T42" fmla="*/ 256 w 403"/>
                <a:gd name="T43" fmla="*/ 306 h 402"/>
                <a:gd name="T44" fmla="*/ 250 w 403"/>
                <a:gd name="T45" fmla="*/ 295 h 402"/>
                <a:gd name="T46" fmla="*/ 244 w 403"/>
                <a:gd name="T47" fmla="*/ 300 h 402"/>
                <a:gd name="T48" fmla="*/ 227 w 403"/>
                <a:gd name="T49" fmla="*/ 300 h 402"/>
                <a:gd name="T50" fmla="*/ 221 w 403"/>
                <a:gd name="T51" fmla="*/ 317 h 402"/>
                <a:gd name="T52" fmla="*/ 204 w 403"/>
                <a:gd name="T53" fmla="*/ 317 h 402"/>
                <a:gd name="T54" fmla="*/ 204 w 403"/>
                <a:gd name="T55" fmla="*/ 312 h 402"/>
                <a:gd name="T56" fmla="*/ 193 w 403"/>
                <a:gd name="T57" fmla="*/ 312 h 402"/>
                <a:gd name="T58" fmla="*/ 182 w 403"/>
                <a:gd name="T59" fmla="*/ 312 h 402"/>
                <a:gd name="T60" fmla="*/ 187 w 403"/>
                <a:gd name="T61" fmla="*/ 323 h 402"/>
                <a:gd name="T62" fmla="*/ 187 w 403"/>
                <a:gd name="T63" fmla="*/ 340 h 402"/>
                <a:gd name="T64" fmla="*/ 176 w 403"/>
                <a:gd name="T65" fmla="*/ 340 h 402"/>
                <a:gd name="T66" fmla="*/ 170 w 403"/>
                <a:gd name="T67" fmla="*/ 329 h 402"/>
                <a:gd name="T68" fmla="*/ 153 w 403"/>
                <a:gd name="T69" fmla="*/ 312 h 402"/>
                <a:gd name="T70" fmla="*/ 131 w 403"/>
                <a:gd name="T71" fmla="*/ 306 h 402"/>
                <a:gd name="T72" fmla="*/ 125 w 403"/>
                <a:gd name="T73" fmla="*/ 306 h 402"/>
                <a:gd name="T74" fmla="*/ 114 w 403"/>
                <a:gd name="T75" fmla="*/ 306 h 402"/>
                <a:gd name="T76" fmla="*/ 102 w 403"/>
                <a:gd name="T77" fmla="*/ 300 h 402"/>
                <a:gd name="T78" fmla="*/ 114 w 403"/>
                <a:gd name="T79" fmla="*/ 272 h 402"/>
                <a:gd name="T80" fmla="*/ 119 w 403"/>
                <a:gd name="T81" fmla="*/ 255 h 402"/>
                <a:gd name="T82" fmla="*/ 108 w 403"/>
                <a:gd name="T83" fmla="*/ 238 h 402"/>
                <a:gd name="T84" fmla="*/ 91 w 403"/>
                <a:gd name="T85" fmla="*/ 232 h 402"/>
                <a:gd name="T86" fmla="*/ 80 w 403"/>
                <a:gd name="T87" fmla="*/ 227 h 402"/>
                <a:gd name="T88" fmla="*/ 63 w 403"/>
                <a:gd name="T89" fmla="*/ 204 h 402"/>
                <a:gd name="T90" fmla="*/ 74 w 403"/>
                <a:gd name="T91" fmla="*/ 187 h 402"/>
                <a:gd name="T92" fmla="*/ 80 w 403"/>
                <a:gd name="T93" fmla="*/ 170 h 402"/>
                <a:gd name="T94" fmla="*/ 80 w 403"/>
                <a:gd name="T95" fmla="*/ 147 h 402"/>
                <a:gd name="T96" fmla="*/ 68 w 403"/>
                <a:gd name="T97" fmla="*/ 136 h 402"/>
                <a:gd name="T98" fmla="*/ 46 w 403"/>
                <a:gd name="T99" fmla="*/ 113 h 402"/>
                <a:gd name="T100" fmla="*/ 29 w 403"/>
                <a:gd name="T101" fmla="*/ 62 h 402"/>
                <a:gd name="T102" fmla="*/ 17 w 403"/>
                <a:gd name="T103" fmla="*/ 56 h 402"/>
                <a:gd name="T104" fmla="*/ 0 w 403"/>
                <a:gd name="T105" fmla="*/ 45 h 402"/>
                <a:gd name="T106" fmla="*/ 0 w 403"/>
                <a:gd name="T107" fmla="*/ 17 h 402"/>
                <a:gd name="T108" fmla="*/ 0 w 403"/>
                <a:gd name="T10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3" h="402">
                  <a:moveTo>
                    <a:pt x="0" y="0"/>
                  </a:moveTo>
                  <a:lnTo>
                    <a:pt x="40" y="11"/>
                  </a:lnTo>
                  <a:lnTo>
                    <a:pt x="57" y="17"/>
                  </a:lnTo>
                  <a:lnTo>
                    <a:pt x="153" y="39"/>
                  </a:lnTo>
                  <a:lnTo>
                    <a:pt x="278" y="79"/>
                  </a:lnTo>
                  <a:lnTo>
                    <a:pt x="267" y="130"/>
                  </a:lnTo>
                  <a:lnTo>
                    <a:pt x="295" y="142"/>
                  </a:lnTo>
                  <a:lnTo>
                    <a:pt x="284" y="164"/>
                  </a:lnTo>
                  <a:lnTo>
                    <a:pt x="290" y="170"/>
                  </a:lnTo>
                  <a:lnTo>
                    <a:pt x="295" y="176"/>
                  </a:lnTo>
                  <a:lnTo>
                    <a:pt x="295" y="181"/>
                  </a:lnTo>
                  <a:lnTo>
                    <a:pt x="301" y="187"/>
                  </a:lnTo>
                  <a:lnTo>
                    <a:pt x="301" y="193"/>
                  </a:lnTo>
                  <a:lnTo>
                    <a:pt x="301" y="198"/>
                  </a:lnTo>
                  <a:lnTo>
                    <a:pt x="324" y="204"/>
                  </a:lnTo>
                  <a:lnTo>
                    <a:pt x="329" y="210"/>
                  </a:lnTo>
                  <a:lnTo>
                    <a:pt x="324" y="238"/>
                  </a:lnTo>
                  <a:lnTo>
                    <a:pt x="341" y="238"/>
                  </a:lnTo>
                  <a:lnTo>
                    <a:pt x="335" y="266"/>
                  </a:lnTo>
                  <a:lnTo>
                    <a:pt x="369" y="278"/>
                  </a:lnTo>
                  <a:lnTo>
                    <a:pt x="363" y="306"/>
                  </a:lnTo>
                  <a:lnTo>
                    <a:pt x="386" y="306"/>
                  </a:lnTo>
                  <a:lnTo>
                    <a:pt x="392" y="312"/>
                  </a:lnTo>
                  <a:lnTo>
                    <a:pt x="380" y="340"/>
                  </a:lnTo>
                  <a:lnTo>
                    <a:pt x="397" y="340"/>
                  </a:lnTo>
                  <a:lnTo>
                    <a:pt x="397" y="346"/>
                  </a:lnTo>
                  <a:lnTo>
                    <a:pt x="403" y="346"/>
                  </a:lnTo>
                  <a:lnTo>
                    <a:pt x="392" y="391"/>
                  </a:lnTo>
                  <a:lnTo>
                    <a:pt x="386" y="402"/>
                  </a:lnTo>
                  <a:lnTo>
                    <a:pt x="375" y="397"/>
                  </a:lnTo>
                  <a:lnTo>
                    <a:pt x="369" y="391"/>
                  </a:lnTo>
                  <a:lnTo>
                    <a:pt x="363" y="391"/>
                  </a:lnTo>
                  <a:lnTo>
                    <a:pt x="363" y="385"/>
                  </a:lnTo>
                  <a:lnTo>
                    <a:pt x="358" y="380"/>
                  </a:lnTo>
                  <a:lnTo>
                    <a:pt x="352" y="380"/>
                  </a:lnTo>
                  <a:lnTo>
                    <a:pt x="352" y="374"/>
                  </a:lnTo>
                  <a:lnTo>
                    <a:pt x="346" y="374"/>
                  </a:lnTo>
                  <a:lnTo>
                    <a:pt x="346" y="368"/>
                  </a:lnTo>
                  <a:lnTo>
                    <a:pt x="341" y="368"/>
                  </a:lnTo>
                  <a:lnTo>
                    <a:pt x="341" y="363"/>
                  </a:lnTo>
                  <a:lnTo>
                    <a:pt x="335" y="363"/>
                  </a:lnTo>
                  <a:lnTo>
                    <a:pt x="329" y="363"/>
                  </a:lnTo>
                  <a:lnTo>
                    <a:pt x="324" y="363"/>
                  </a:lnTo>
                  <a:lnTo>
                    <a:pt x="324" y="357"/>
                  </a:lnTo>
                  <a:lnTo>
                    <a:pt x="318" y="357"/>
                  </a:lnTo>
                  <a:lnTo>
                    <a:pt x="318" y="351"/>
                  </a:lnTo>
                  <a:lnTo>
                    <a:pt x="312" y="351"/>
                  </a:lnTo>
                  <a:lnTo>
                    <a:pt x="307" y="346"/>
                  </a:lnTo>
                  <a:lnTo>
                    <a:pt x="307" y="340"/>
                  </a:lnTo>
                  <a:lnTo>
                    <a:pt x="307" y="334"/>
                  </a:lnTo>
                  <a:lnTo>
                    <a:pt x="301" y="334"/>
                  </a:lnTo>
                  <a:lnTo>
                    <a:pt x="295" y="334"/>
                  </a:lnTo>
                  <a:lnTo>
                    <a:pt x="290" y="334"/>
                  </a:lnTo>
                  <a:lnTo>
                    <a:pt x="295" y="334"/>
                  </a:lnTo>
                  <a:lnTo>
                    <a:pt x="290" y="334"/>
                  </a:lnTo>
                  <a:lnTo>
                    <a:pt x="290" y="329"/>
                  </a:lnTo>
                  <a:lnTo>
                    <a:pt x="290" y="323"/>
                  </a:lnTo>
                  <a:lnTo>
                    <a:pt x="284" y="323"/>
                  </a:lnTo>
                  <a:lnTo>
                    <a:pt x="278" y="323"/>
                  </a:lnTo>
                  <a:lnTo>
                    <a:pt x="273" y="323"/>
                  </a:lnTo>
                  <a:lnTo>
                    <a:pt x="273" y="317"/>
                  </a:lnTo>
                  <a:lnTo>
                    <a:pt x="267" y="317"/>
                  </a:lnTo>
                  <a:lnTo>
                    <a:pt x="267" y="312"/>
                  </a:lnTo>
                  <a:lnTo>
                    <a:pt x="267" y="306"/>
                  </a:lnTo>
                  <a:lnTo>
                    <a:pt x="261" y="306"/>
                  </a:lnTo>
                  <a:lnTo>
                    <a:pt x="256" y="306"/>
                  </a:lnTo>
                  <a:lnTo>
                    <a:pt x="256" y="300"/>
                  </a:lnTo>
                  <a:lnTo>
                    <a:pt x="256" y="295"/>
                  </a:lnTo>
                  <a:lnTo>
                    <a:pt x="250" y="295"/>
                  </a:lnTo>
                  <a:lnTo>
                    <a:pt x="244" y="300"/>
                  </a:lnTo>
                  <a:lnTo>
                    <a:pt x="244" y="295"/>
                  </a:lnTo>
                  <a:lnTo>
                    <a:pt x="244" y="300"/>
                  </a:lnTo>
                  <a:lnTo>
                    <a:pt x="238" y="300"/>
                  </a:lnTo>
                  <a:lnTo>
                    <a:pt x="233" y="300"/>
                  </a:lnTo>
                  <a:lnTo>
                    <a:pt x="227" y="300"/>
                  </a:lnTo>
                  <a:lnTo>
                    <a:pt x="227" y="306"/>
                  </a:lnTo>
                  <a:lnTo>
                    <a:pt x="221" y="312"/>
                  </a:lnTo>
                  <a:lnTo>
                    <a:pt x="221" y="317"/>
                  </a:lnTo>
                  <a:lnTo>
                    <a:pt x="216" y="317"/>
                  </a:lnTo>
                  <a:lnTo>
                    <a:pt x="210" y="317"/>
                  </a:lnTo>
                  <a:lnTo>
                    <a:pt x="204" y="317"/>
                  </a:lnTo>
                  <a:lnTo>
                    <a:pt x="204" y="312"/>
                  </a:lnTo>
                  <a:lnTo>
                    <a:pt x="204" y="317"/>
                  </a:lnTo>
                  <a:lnTo>
                    <a:pt x="204" y="312"/>
                  </a:lnTo>
                  <a:lnTo>
                    <a:pt x="199" y="312"/>
                  </a:lnTo>
                  <a:lnTo>
                    <a:pt x="199" y="317"/>
                  </a:lnTo>
                  <a:lnTo>
                    <a:pt x="193" y="312"/>
                  </a:lnTo>
                  <a:lnTo>
                    <a:pt x="187" y="317"/>
                  </a:lnTo>
                  <a:lnTo>
                    <a:pt x="187" y="312"/>
                  </a:lnTo>
                  <a:lnTo>
                    <a:pt x="182" y="312"/>
                  </a:lnTo>
                  <a:lnTo>
                    <a:pt x="182" y="317"/>
                  </a:lnTo>
                  <a:lnTo>
                    <a:pt x="182" y="323"/>
                  </a:lnTo>
                  <a:lnTo>
                    <a:pt x="187" y="323"/>
                  </a:lnTo>
                  <a:lnTo>
                    <a:pt x="187" y="329"/>
                  </a:lnTo>
                  <a:lnTo>
                    <a:pt x="187" y="334"/>
                  </a:lnTo>
                  <a:lnTo>
                    <a:pt x="187" y="340"/>
                  </a:lnTo>
                  <a:lnTo>
                    <a:pt x="182" y="346"/>
                  </a:lnTo>
                  <a:lnTo>
                    <a:pt x="176" y="346"/>
                  </a:lnTo>
                  <a:lnTo>
                    <a:pt x="176" y="340"/>
                  </a:lnTo>
                  <a:lnTo>
                    <a:pt x="176" y="334"/>
                  </a:lnTo>
                  <a:lnTo>
                    <a:pt x="170" y="334"/>
                  </a:lnTo>
                  <a:lnTo>
                    <a:pt x="170" y="329"/>
                  </a:lnTo>
                  <a:lnTo>
                    <a:pt x="165" y="323"/>
                  </a:lnTo>
                  <a:lnTo>
                    <a:pt x="159" y="312"/>
                  </a:lnTo>
                  <a:lnTo>
                    <a:pt x="153" y="312"/>
                  </a:lnTo>
                  <a:lnTo>
                    <a:pt x="142" y="306"/>
                  </a:lnTo>
                  <a:lnTo>
                    <a:pt x="136" y="306"/>
                  </a:lnTo>
                  <a:lnTo>
                    <a:pt x="131" y="306"/>
                  </a:lnTo>
                  <a:lnTo>
                    <a:pt x="131" y="312"/>
                  </a:lnTo>
                  <a:lnTo>
                    <a:pt x="125" y="312"/>
                  </a:lnTo>
                  <a:lnTo>
                    <a:pt x="125" y="306"/>
                  </a:lnTo>
                  <a:lnTo>
                    <a:pt x="119" y="306"/>
                  </a:lnTo>
                  <a:lnTo>
                    <a:pt x="119" y="312"/>
                  </a:lnTo>
                  <a:lnTo>
                    <a:pt x="114" y="306"/>
                  </a:lnTo>
                  <a:lnTo>
                    <a:pt x="108" y="306"/>
                  </a:lnTo>
                  <a:lnTo>
                    <a:pt x="102" y="306"/>
                  </a:lnTo>
                  <a:lnTo>
                    <a:pt x="102" y="300"/>
                  </a:lnTo>
                  <a:lnTo>
                    <a:pt x="108" y="295"/>
                  </a:lnTo>
                  <a:lnTo>
                    <a:pt x="114" y="283"/>
                  </a:lnTo>
                  <a:lnTo>
                    <a:pt x="114" y="272"/>
                  </a:lnTo>
                  <a:lnTo>
                    <a:pt x="119" y="266"/>
                  </a:lnTo>
                  <a:lnTo>
                    <a:pt x="119" y="261"/>
                  </a:lnTo>
                  <a:lnTo>
                    <a:pt x="119" y="255"/>
                  </a:lnTo>
                  <a:lnTo>
                    <a:pt x="114" y="249"/>
                  </a:lnTo>
                  <a:lnTo>
                    <a:pt x="114" y="244"/>
                  </a:lnTo>
                  <a:lnTo>
                    <a:pt x="108" y="238"/>
                  </a:lnTo>
                  <a:lnTo>
                    <a:pt x="102" y="238"/>
                  </a:lnTo>
                  <a:lnTo>
                    <a:pt x="97" y="232"/>
                  </a:lnTo>
                  <a:lnTo>
                    <a:pt x="91" y="232"/>
                  </a:lnTo>
                  <a:lnTo>
                    <a:pt x="91" y="238"/>
                  </a:lnTo>
                  <a:lnTo>
                    <a:pt x="85" y="238"/>
                  </a:lnTo>
                  <a:lnTo>
                    <a:pt x="80" y="227"/>
                  </a:lnTo>
                  <a:lnTo>
                    <a:pt x="68" y="215"/>
                  </a:lnTo>
                  <a:lnTo>
                    <a:pt x="68" y="210"/>
                  </a:lnTo>
                  <a:lnTo>
                    <a:pt x="63" y="204"/>
                  </a:lnTo>
                  <a:lnTo>
                    <a:pt x="63" y="198"/>
                  </a:lnTo>
                  <a:lnTo>
                    <a:pt x="68" y="193"/>
                  </a:lnTo>
                  <a:lnTo>
                    <a:pt x="74" y="187"/>
                  </a:lnTo>
                  <a:lnTo>
                    <a:pt x="74" y="181"/>
                  </a:lnTo>
                  <a:lnTo>
                    <a:pt x="80" y="176"/>
                  </a:lnTo>
                  <a:lnTo>
                    <a:pt x="80" y="170"/>
                  </a:lnTo>
                  <a:lnTo>
                    <a:pt x="80" y="164"/>
                  </a:lnTo>
                  <a:lnTo>
                    <a:pt x="85" y="153"/>
                  </a:lnTo>
                  <a:lnTo>
                    <a:pt x="80" y="147"/>
                  </a:lnTo>
                  <a:lnTo>
                    <a:pt x="80" y="136"/>
                  </a:lnTo>
                  <a:lnTo>
                    <a:pt x="74" y="136"/>
                  </a:lnTo>
                  <a:lnTo>
                    <a:pt x="68" y="136"/>
                  </a:lnTo>
                  <a:lnTo>
                    <a:pt x="63" y="130"/>
                  </a:lnTo>
                  <a:lnTo>
                    <a:pt x="57" y="125"/>
                  </a:lnTo>
                  <a:lnTo>
                    <a:pt x="46" y="113"/>
                  </a:lnTo>
                  <a:lnTo>
                    <a:pt x="40" y="91"/>
                  </a:lnTo>
                  <a:lnTo>
                    <a:pt x="34" y="79"/>
                  </a:lnTo>
                  <a:lnTo>
                    <a:pt x="29" y="62"/>
                  </a:lnTo>
                  <a:lnTo>
                    <a:pt x="29" y="56"/>
                  </a:lnTo>
                  <a:lnTo>
                    <a:pt x="23" y="56"/>
                  </a:lnTo>
                  <a:lnTo>
                    <a:pt x="17" y="56"/>
                  </a:lnTo>
                  <a:lnTo>
                    <a:pt x="17" y="51"/>
                  </a:lnTo>
                  <a:lnTo>
                    <a:pt x="12" y="51"/>
                  </a:lnTo>
                  <a:lnTo>
                    <a:pt x="0" y="45"/>
                  </a:lnTo>
                  <a:lnTo>
                    <a:pt x="6" y="39"/>
                  </a:lnTo>
                  <a:lnTo>
                    <a:pt x="0" y="28"/>
                  </a:lnTo>
                  <a:lnTo>
                    <a:pt x="0" y="17"/>
                  </a:lnTo>
                  <a:lnTo>
                    <a:pt x="0" y="11"/>
                  </a:lnTo>
                  <a:lnTo>
                    <a:pt x="0" y="5"/>
                  </a:lnTo>
                  <a:lnTo>
                    <a:pt x="0" y="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 name="Freeform 49">
              <a:extLst>
                <a:ext uri="{FF2B5EF4-FFF2-40B4-BE49-F238E27FC236}">
                  <a16:creationId xmlns:a16="http://schemas.microsoft.com/office/drawing/2014/main" id="{41B295E6-3D74-414E-BBA0-1E7588EAE331}"/>
                </a:ext>
              </a:extLst>
            </p:cNvPr>
            <p:cNvSpPr>
              <a:spLocks/>
            </p:cNvSpPr>
            <p:nvPr/>
          </p:nvSpPr>
          <p:spPr bwMode="gray">
            <a:xfrm rot="20555047">
              <a:off x="1015250" y="4104788"/>
              <a:ext cx="151737" cy="286615"/>
            </a:xfrm>
            <a:custGeom>
              <a:avLst/>
              <a:gdLst>
                <a:gd name="T0" fmla="*/ 51 w 108"/>
                <a:gd name="T1" fmla="*/ 17 h 204"/>
                <a:gd name="T2" fmla="*/ 51 w 108"/>
                <a:gd name="T3" fmla="*/ 28 h 204"/>
                <a:gd name="T4" fmla="*/ 51 w 108"/>
                <a:gd name="T5" fmla="*/ 39 h 204"/>
                <a:gd name="T6" fmla="*/ 51 w 108"/>
                <a:gd name="T7" fmla="*/ 51 h 204"/>
                <a:gd name="T8" fmla="*/ 63 w 108"/>
                <a:gd name="T9" fmla="*/ 51 h 204"/>
                <a:gd name="T10" fmla="*/ 63 w 108"/>
                <a:gd name="T11" fmla="*/ 56 h 204"/>
                <a:gd name="T12" fmla="*/ 74 w 108"/>
                <a:gd name="T13" fmla="*/ 62 h 204"/>
                <a:gd name="T14" fmla="*/ 80 w 108"/>
                <a:gd name="T15" fmla="*/ 73 h 204"/>
                <a:gd name="T16" fmla="*/ 85 w 108"/>
                <a:gd name="T17" fmla="*/ 85 h 204"/>
                <a:gd name="T18" fmla="*/ 97 w 108"/>
                <a:gd name="T19" fmla="*/ 90 h 204"/>
                <a:gd name="T20" fmla="*/ 108 w 108"/>
                <a:gd name="T21" fmla="*/ 102 h 204"/>
                <a:gd name="T22" fmla="*/ 97 w 108"/>
                <a:gd name="T23" fmla="*/ 107 h 204"/>
                <a:gd name="T24" fmla="*/ 91 w 108"/>
                <a:gd name="T25" fmla="*/ 107 h 204"/>
                <a:gd name="T26" fmla="*/ 80 w 108"/>
                <a:gd name="T27" fmla="*/ 107 h 204"/>
                <a:gd name="T28" fmla="*/ 74 w 108"/>
                <a:gd name="T29" fmla="*/ 113 h 204"/>
                <a:gd name="T30" fmla="*/ 74 w 108"/>
                <a:gd name="T31" fmla="*/ 124 h 204"/>
                <a:gd name="T32" fmla="*/ 68 w 108"/>
                <a:gd name="T33" fmla="*/ 130 h 204"/>
                <a:gd name="T34" fmla="*/ 68 w 108"/>
                <a:gd name="T35" fmla="*/ 141 h 204"/>
                <a:gd name="T36" fmla="*/ 68 w 108"/>
                <a:gd name="T37" fmla="*/ 141 h 204"/>
                <a:gd name="T38" fmla="*/ 63 w 108"/>
                <a:gd name="T39" fmla="*/ 147 h 204"/>
                <a:gd name="T40" fmla="*/ 63 w 108"/>
                <a:gd name="T41" fmla="*/ 147 h 204"/>
                <a:gd name="T42" fmla="*/ 68 w 108"/>
                <a:gd name="T43" fmla="*/ 153 h 204"/>
                <a:gd name="T44" fmla="*/ 68 w 108"/>
                <a:gd name="T45" fmla="*/ 170 h 204"/>
                <a:gd name="T46" fmla="*/ 63 w 108"/>
                <a:gd name="T47" fmla="*/ 181 h 204"/>
                <a:gd name="T48" fmla="*/ 46 w 108"/>
                <a:gd name="T49" fmla="*/ 175 h 204"/>
                <a:gd name="T50" fmla="*/ 34 w 108"/>
                <a:gd name="T51" fmla="*/ 181 h 204"/>
                <a:gd name="T52" fmla="*/ 23 w 108"/>
                <a:gd name="T53" fmla="*/ 175 h 204"/>
                <a:gd name="T54" fmla="*/ 23 w 108"/>
                <a:gd name="T55" fmla="*/ 204 h 204"/>
                <a:gd name="T56" fmla="*/ 12 w 108"/>
                <a:gd name="T57" fmla="*/ 198 h 204"/>
                <a:gd name="T58" fmla="*/ 12 w 108"/>
                <a:gd name="T59" fmla="*/ 187 h 204"/>
                <a:gd name="T60" fmla="*/ 6 w 108"/>
                <a:gd name="T61" fmla="*/ 175 h 204"/>
                <a:gd name="T62" fmla="*/ 6 w 108"/>
                <a:gd name="T63" fmla="*/ 158 h 204"/>
                <a:gd name="T64" fmla="*/ 12 w 108"/>
                <a:gd name="T65" fmla="*/ 141 h 204"/>
                <a:gd name="T66" fmla="*/ 17 w 108"/>
                <a:gd name="T67" fmla="*/ 113 h 204"/>
                <a:gd name="T68" fmla="*/ 17 w 108"/>
                <a:gd name="T69" fmla="*/ 90 h 204"/>
                <a:gd name="T70" fmla="*/ 12 w 108"/>
                <a:gd name="T71" fmla="*/ 68 h 204"/>
                <a:gd name="T72" fmla="*/ 6 w 108"/>
                <a:gd name="T73" fmla="*/ 56 h 204"/>
                <a:gd name="T74" fmla="*/ 12 w 108"/>
                <a:gd name="T75" fmla="*/ 39 h 204"/>
                <a:gd name="T76" fmla="*/ 17 w 108"/>
                <a:gd name="T77" fmla="*/ 39 h 204"/>
                <a:gd name="T78" fmla="*/ 17 w 108"/>
                <a:gd name="T79" fmla="*/ 28 h 204"/>
                <a:gd name="T80" fmla="*/ 23 w 108"/>
                <a:gd name="T81" fmla="*/ 17 h 204"/>
                <a:gd name="T82" fmla="*/ 29 w 108"/>
                <a:gd name="T83" fmla="*/ 0 h 204"/>
                <a:gd name="T84" fmla="*/ 40 w 108"/>
                <a:gd name="T85" fmla="*/ 5 h 204"/>
                <a:gd name="T86" fmla="*/ 51 w 108"/>
                <a:gd name="T87"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204">
                  <a:moveTo>
                    <a:pt x="51" y="11"/>
                  </a:moveTo>
                  <a:lnTo>
                    <a:pt x="51" y="17"/>
                  </a:lnTo>
                  <a:lnTo>
                    <a:pt x="51" y="22"/>
                  </a:lnTo>
                  <a:lnTo>
                    <a:pt x="51" y="28"/>
                  </a:lnTo>
                  <a:lnTo>
                    <a:pt x="46" y="34"/>
                  </a:lnTo>
                  <a:lnTo>
                    <a:pt x="51" y="39"/>
                  </a:lnTo>
                  <a:lnTo>
                    <a:pt x="51" y="45"/>
                  </a:lnTo>
                  <a:lnTo>
                    <a:pt x="51" y="51"/>
                  </a:lnTo>
                  <a:lnTo>
                    <a:pt x="57" y="51"/>
                  </a:lnTo>
                  <a:lnTo>
                    <a:pt x="63" y="51"/>
                  </a:lnTo>
                  <a:lnTo>
                    <a:pt x="57" y="56"/>
                  </a:lnTo>
                  <a:lnTo>
                    <a:pt x="63" y="56"/>
                  </a:lnTo>
                  <a:lnTo>
                    <a:pt x="68" y="62"/>
                  </a:lnTo>
                  <a:lnTo>
                    <a:pt x="74" y="62"/>
                  </a:lnTo>
                  <a:lnTo>
                    <a:pt x="74" y="68"/>
                  </a:lnTo>
                  <a:lnTo>
                    <a:pt x="80" y="73"/>
                  </a:lnTo>
                  <a:lnTo>
                    <a:pt x="85" y="79"/>
                  </a:lnTo>
                  <a:lnTo>
                    <a:pt x="85" y="85"/>
                  </a:lnTo>
                  <a:lnTo>
                    <a:pt x="91" y="90"/>
                  </a:lnTo>
                  <a:lnTo>
                    <a:pt x="97" y="90"/>
                  </a:lnTo>
                  <a:lnTo>
                    <a:pt x="102" y="96"/>
                  </a:lnTo>
                  <a:lnTo>
                    <a:pt x="108" y="102"/>
                  </a:lnTo>
                  <a:lnTo>
                    <a:pt x="102" y="107"/>
                  </a:lnTo>
                  <a:lnTo>
                    <a:pt x="97" y="107"/>
                  </a:lnTo>
                  <a:lnTo>
                    <a:pt x="97" y="102"/>
                  </a:lnTo>
                  <a:lnTo>
                    <a:pt x="91" y="107"/>
                  </a:lnTo>
                  <a:lnTo>
                    <a:pt x="85" y="107"/>
                  </a:lnTo>
                  <a:lnTo>
                    <a:pt x="80" y="107"/>
                  </a:lnTo>
                  <a:lnTo>
                    <a:pt x="74" y="107"/>
                  </a:lnTo>
                  <a:lnTo>
                    <a:pt x="74" y="113"/>
                  </a:lnTo>
                  <a:lnTo>
                    <a:pt x="74" y="119"/>
                  </a:lnTo>
                  <a:lnTo>
                    <a:pt x="74" y="124"/>
                  </a:lnTo>
                  <a:lnTo>
                    <a:pt x="68" y="124"/>
                  </a:lnTo>
                  <a:lnTo>
                    <a:pt x="68" y="130"/>
                  </a:lnTo>
                  <a:lnTo>
                    <a:pt x="68" y="136"/>
                  </a:lnTo>
                  <a:lnTo>
                    <a:pt x="68" y="141"/>
                  </a:lnTo>
                  <a:lnTo>
                    <a:pt x="68" y="147"/>
                  </a:lnTo>
                  <a:lnTo>
                    <a:pt x="68" y="141"/>
                  </a:lnTo>
                  <a:lnTo>
                    <a:pt x="68" y="147"/>
                  </a:lnTo>
                  <a:lnTo>
                    <a:pt x="63" y="147"/>
                  </a:lnTo>
                  <a:lnTo>
                    <a:pt x="68" y="147"/>
                  </a:lnTo>
                  <a:lnTo>
                    <a:pt x="63" y="147"/>
                  </a:lnTo>
                  <a:lnTo>
                    <a:pt x="68" y="147"/>
                  </a:lnTo>
                  <a:lnTo>
                    <a:pt x="68" y="153"/>
                  </a:lnTo>
                  <a:lnTo>
                    <a:pt x="68" y="158"/>
                  </a:lnTo>
                  <a:lnTo>
                    <a:pt x="68" y="170"/>
                  </a:lnTo>
                  <a:lnTo>
                    <a:pt x="68" y="175"/>
                  </a:lnTo>
                  <a:lnTo>
                    <a:pt x="63" y="181"/>
                  </a:lnTo>
                  <a:lnTo>
                    <a:pt x="51" y="175"/>
                  </a:lnTo>
                  <a:lnTo>
                    <a:pt x="46" y="175"/>
                  </a:lnTo>
                  <a:lnTo>
                    <a:pt x="40" y="181"/>
                  </a:lnTo>
                  <a:lnTo>
                    <a:pt x="34" y="181"/>
                  </a:lnTo>
                  <a:lnTo>
                    <a:pt x="29" y="181"/>
                  </a:lnTo>
                  <a:lnTo>
                    <a:pt x="23" y="175"/>
                  </a:lnTo>
                  <a:lnTo>
                    <a:pt x="23" y="192"/>
                  </a:lnTo>
                  <a:lnTo>
                    <a:pt x="23" y="204"/>
                  </a:lnTo>
                  <a:lnTo>
                    <a:pt x="17" y="198"/>
                  </a:lnTo>
                  <a:lnTo>
                    <a:pt x="12" y="198"/>
                  </a:lnTo>
                  <a:lnTo>
                    <a:pt x="12" y="192"/>
                  </a:lnTo>
                  <a:lnTo>
                    <a:pt x="12" y="187"/>
                  </a:lnTo>
                  <a:lnTo>
                    <a:pt x="12" y="181"/>
                  </a:lnTo>
                  <a:lnTo>
                    <a:pt x="6" y="175"/>
                  </a:lnTo>
                  <a:lnTo>
                    <a:pt x="0" y="170"/>
                  </a:lnTo>
                  <a:lnTo>
                    <a:pt x="6" y="158"/>
                  </a:lnTo>
                  <a:lnTo>
                    <a:pt x="6" y="153"/>
                  </a:lnTo>
                  <a:lnTo>
                    <a:pt x="12" y="141"/>
                  </a:lnTo>
                  <a:lnTo>
                    <a:pt x="17" y="119"/>
                  </a:lnTo>
                  <a:lnTo>
                    <a:pt x="17" y="113"/>
                  </a:lnTo>
                  <a:lnTo>
                    <a:pt x="17" y="102"/>
                  </a:lnTo>
                  <a:lnTo>
                    <a:pt x="17" y="90"/>
                  </a:lnTo>
                  <a:lnTo>
                    <a:pt x="17" y="79"/>
                  </a:lnTo>
                  <a:lnTo>
                    <a:pt x="12" y="68"/>
                  </a:lnTo>
                  <a:lnTo>
                    <a:pt x="6" y="68"/>
                  </a:lnTo>
                  <a:lnTo>
                    <a:pt x="6" y="56"/>
                  </a:lnTo>
                  <a:lnTo>
                    <a:pt x="12" y="45"/>
                  </a:lnTo>
                  <a:lnTo>
                    <a:pt x="12" y="39"/>
                  </a:lnTo>
                  <a:lnTo>
                    <a:pt x="12" y="34"/>
                  </a:lnTo>
                  <a:lnTo>
                    <a:pt x="17" y="39"/>
                  </a:lnTo>
                  <a:lnTo>
                    <a:pt x="17" y="34"/>
                  </a:lnTo>
                  <a:lnTo>
                    <a:pt x="17" y="28"/>
                  </a:lnTo>
                  <a:lnTo>
                    <a:pt x="23" y="22"/>
                  </a:lnTo>
                  <a:lnTo>
                    <a:pt x="23" y="17"/>
                  </a:lnTo>
                  <a:lnTo>
                    <a:pt x="23" y="5"/>
                  </a:lnTo>
                  <a:lnTo>
                    <a:pt x="29" y="0"/>
                  </a:lnTo>
                  <a:lnTo>
                    <a:pt x="34" y="5"/>
                  </a:lnTo>
                  <a:lnTo>
                    <a:pt x="40" y="5"/>
                  </a:lnTo>
                  <a:lnTo>
                    <a:pt x="46" y="5"/>
                  </a:lnTo>
                  <a:lnTo>
                    <a:pt x="51" y="11"/>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78" name="Freeform 50">
              <a:extLst>
                <a:ext uri="{FF2B5EF4-FFF2-40B4-BE49-F238E27FC236}">
                  <a16:creationId xmlns:a16="http://schemas.microsoft.com/office/drawing/2014/main" id="{41D68DC9-AE67-4FF6-A544-92808845E5F4}"/>
                </a:ext>
              </a:extLst>
            </p:cNvPr>
            <p:cNvSpPr>
              <a:spLocks noEditPoints="1"/>
            </p:cNvSpPr>
            <p:nvPr/>
          </p:nvSpPr>
          <p:spPr bwMode="gray">
            <a:xfrm rot="20555047">
              <a:off x="1729669" y="5273759"/>
              <a:ext cx="462236" cy="540915"/>
            </a:xfrm>
            <a:custGeom>
              <a:avLst/>
              <a:gdLst>
                <a:gd name="T0" fmla="*/ 34 w 329"/>
                <a:gd name="T1" fmla="*/ 328 h 385"/>
                <a:gd name="T2" fmla="*/ 6 w 329"/>
                <a:gd name="T3" fmla="*/ 317 h 385"/>
                <a:gd name="T4" fmla="*/ 23 w 329"/>
                <a:gd name="T5" fmla="*/ 311 h 385"/>
                <a:gd name="T6" fmla="*/ 34 w 329"/>
                <a:gd name="T7" fmla="*/ 317 h 385"/>
                <a:gd name="T8" fmla="*/ 85 w 329"/>
                <a:gd name="T9" fmla="*/ 379 h 385"/>
                <a:gd name="T10" fmla="*/ 68 w 329"/>
                <a:gd name="T11" fmla="*/ 368 h 385"/>
                <a:gd name="T12" fmla="*/ 57 w 329"/>
                <a:gd name="T13" fmla="*/ 345 h 385"/>
                <a:gd name="T14" fmla="*/ 74 w 329"/>
                <a:gd name="T15" fmla="*/ 340 h 385"/>
                <a:gd name="T16" fmla="*/ 97 w 329"/>
                <a:gd name="T17" fmla="*/ 345 h 385"/>
                <a:gd name="T18" fmla="*/ 108 w 329"/>
                <a:gd name="T19" fmla="*/ 357 h 385"/>
                <a:gd name="T20" fmla="*/ 119 w 329"/>
                <a:gd name="T21" fmla="*/ 368 h 385"/>
                <a:gd name="T22" fmla="*/ 97 w 329"/>
                <a:gd name="T23" fmla="*/ 379 h 385"/>
                <a:gd name="T24" fmla="*/ 273 w 329"/>
                <a:gd name="T25" fmla="*/ 266 h 385"/>
                <a:gd name="T26" fmla="*/ 239 w 329"/>
                <a:gd name="T27" fmla="*/ 249 h 385"/>
                <a:gd name="T28" fmla="*/ 216 w 329"/>
                <a:gd name="T29" fmla="*/ 249 h 385"/>
                <a:gd name="T30" fmla="*/ 188 w 329"/>
                <a:gd name="T31" fmla="*/ 238 h 385"/>
                <a:gd name="T32" fmla="*/ 159 w 329"/>
                <a:gd name="T33" fmla="*/ 215 h 385"/>
                <a:gd name="T34" fmla="*/ 102 w 329"/>
                <a:gd name="T35" fmla="*/ 192 h 385"/>
                <a:gd name="T36" fmla="*/ 40 w 329"/>
                <a:gd name="T37" fmla="*/ 187 h 385"/>
                <a:gd name="T38" fmla="*/ 34 w 329"/>
                <a:gd name="T39" fmla="*/ 164 h 385"/>
                <a:gd name="T40" fmla="*/ 6 w 329"/>
                <a:gd name="T41" fmla="*/ 141 h 385"/>
                <a:gd name="T42" fmla="*/ 17 w 329"/>
                <a:gd name="T43" fmla="*/ 107 h 385"/>
                <a:gd name="T44" fmla="*/ 29 w 329"/>
                <a:gd name="T45" fmla="*/ 68 h 385"/>
                <a:gd name="T46" fmla="*/ 23 w 329"/>
                <a:gd name="T47" fmla="*/ 34 h 385"/>
                <a:gd name="T48" fmla="*/ 34 w 329"/>
                <a:gd name="T49" fmla="*/ 11 h 385"/>
                <a:gd name="T50" fmla="*/ 51 w 329"/>
                <a:gd name="T51" fmla="*/ 11 h 385"/>
                <a:gd name="T52" fmla="*/ 63 w 329"/>
                <a:gd name="T53" fmla="*/ 11 h 385"/>
                <a:gd name="T54" fmla="*/ 91 w 329"/>
                <a:gd name="T55" fmla="*/ 17 h 385"/>
                <a:gd name="T56" fmla="*/ 108 w 329"/>
                <a:gd name="T57" fmla="*/ 39 h 385"/>
                <a:gd name="T58" fmla="*/ 119 w 329"/>
                <a:gd name="T59" fmla="*/ 45 h 385"/>
                <a:gd name="T60" fmla="*/ 114 w 329"/>
                <a:gd name="T61" fmla="*/ 28 h 385"/>
                <a:gd name="T62" fmla="*/ 119 w 329"/>
                <a:gd name="T63" fmla="*/ 22 h 385"/>
                <a:gd name="T64" fmla="*/ 136 w 329"/>
                <a:gd name="T65" fmla="*/ 17 h 385"/>
                <a:gd name="T66" fmla="*/ 142 w 329"/>
                <a:gd name="T67" fmla="*/ 22 h 385"/>
                <a:gd name="T68" fmla="*/ 159 w 329"/>
                <a:gd name="T69" fmla="*/ 11 h 385"/>
                <a:gd name="T70" fmla="*/ 176 w 329"/>
                <a:gd name="T71" fmla="*/ 5 h 385"/>
                <a:gd name="T72" fmla="*/ 188 w 329"/>
                <a:gd name="T73" fmla="*/ 0 h 385"/>
                <a:gd name="T74" fmla="*/ 199 w 329"/>
                <a:gd name="T75" fmla="*/ 11 h 385"/>
                <a:gd name="T76" fmla="*/ 205 w 329"/>
                <a:gd name="T77" fmla="*/ 28 h 385"/>
                <a:gd name="T78" fmla="*/ 222 w 329"/>
                <a:gd name="T79" fmla="*/ 34 h 385"/>
                <a:gd name="T80" fmla="*/ 227 w 329"/>
                <a:gd name="T81" fmla="*/ 39 h 385"/>
                <a:gd name="T82" fmla="*/ 239 w 329"/>
                <a:gd name="T83" fmla="*/ 51 h 385"/>
                <a:gd name="T84" fmla="*/ 256 w 329"/>
                <a:gd name="T85" fmla="*/ 62 h 385"/>
                <a:gd name="T86" fmla="*/ 273 w 329"/>
                <a:gd name="T87" fmla="*/ 68 h 385"/>
                <a:gd name="T88" fmla="*/ 284 w 329"/>
                <a:gd name="T89" fmla="*/ 79 h 385"/>
                <a:gd name="T90" fmla="*/ 295 w 329"/>
                <a:gd name="T91" fmla="*/ 96 h 385"/>
                <a:gd name="T92" fmla="*/ 329 w 329"/>
                <a:gd name="T93" fmla="*/ 107 h 385"/>
                <a:gd name="T94" fmla="*/ 295 w 329"/>
                <a:gd name="T95" fmla="*/ 255 h 385"/>
                <a:gd name="T96" fmla="*/ 284 w 329"/>
                <a:gd name="T97" fmla="*/ 266 h 385"/>
                <a:gd name="T98" fmla="*/ 188 w 329"/>
                <a:gd name="T99" fmla="*/ 385 h 385"/>
                <a:gd name="T100" fmla="*/ 148 w 329"/>
                <a:gd name="T101" fmla="*/ 368 h 385"/>
                <a:gd name="T102" fmla="*/ 142 w 329"/>
                <a:gd name="T103" fmla="*/ 340 h 385"/>
                <a:gd name="T104" fmla="*/ 176 w 329"/>
                <a:gd name="T105" fmla="*/ 351 h 385"/>
                <a:gd name="T106" fmla="*/ 205 w 329"/>
                <a:gd name="T107" fmla="*/ 374 h 385"/>
                <a:gd name="T108" fmla="*/ 222 w 329"/>
                <a:gd name="T109" fmla="*/ 368 h 385"/>
                <a:gd name="T110" fmla="*/ 244 w 329"/>
                <a:gd name="T111" fmla="*/ 374 h 385"/>
                <a:gd name="T112" fmla="*/ 216 w 329"/>
                <a:gd name="T11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385">
                  <a:moveTo>
                    <a:pt x="40" y="328"/>
                  </a:moveTo>
                  <a:lnTo>
                    <a:pt x="46" y="328"/>
                  </a:lnTo>
                  <a:lnTo>
                    <a:pt x="40" y="328"/>
                  </a:lnTo>
                  <a:lnTo>
                    <a:pt x="34" y="328"/>
                  </a:lnTo>
                  <a:lnTo>
                    <a:pt x="29" y="328"/>
                  </a:lnTo>
                  <a:lnTo>
                    <a:pt x="17" y="317"/>
                  </a:lnTo>
                  <a:lnTo>
                    <a:pt x="12" y="317"/>
                  </a:lnTo>
                  <a:lnTo>
                    <a:pt x="6" y="317"/>
                  </a:lnTo>
                  <a:lnTo>
                    <a:pt x="12" y="317"/>
                  </a:lnTo>
                  <a:lnTo>
                    <a:pt x="12" y="311"/>
                  </a:lnTo>
                  <a:lnTo>
                    <a:pt x="17" y="311"/>
                  </a:lnTo>
                  <a:lnTo>
                    <a:pt x="23" y="311"/>
                  </a:lnTo>
                  <a:lnTo>
                    <a:pt x="29" y="311"/>
                  </a:lnTo>
                  <a:lnTo>
                    <a:pt x="34" y="306"/>
                  </a:lnTo>
                  <a:lnTo>
                    <a:pt x="34" y="311"/>
                  </a:lnTo>
                  <a:lnTo>
                    <a:pt x="34" y="317"/>
                  </a:lnTo>
                  <a:lnTo>
                    <a:pt x="40" y="317"/>
                  </a:lnTo>
                  <a:lnTo>
                    <a:pt x="40" y="323"/>
                  </a:lnTo>
                  <a:lnTo>
                    <a:pt x="40" y="328"/>
                  </a:lnTo>
                  <a:close/>
                  <a:moveTo>
                    <a:pt x="85" y="379"/>
                  </a:moveTo>
                  <a:lnTo>
                    <a:pt x="80" y="379"/>
                  </a:lnTo>
                  <a:lnTo>
                    <a:pt x="74" y="379"/>
                  </a:lnTo>
                  <a:lnTo>
                    <a:pt x="68" y="374"/>
                  </a:lnTo>
                  <a:lnTo>
                    <a:pt x="68" y="368"/>
                  </a:lnTo>
                  <a:lnTo>
                    <a:pt x="68" y="362"/>
                  </a:lnTo>
                  <a:lnTo>
                    <a:pt x="63" y="351"/>
                  </a:lnTo>
                  <a:lnTo>
                    <a:pt x="63" y="345"/>
                  </a:lnTo>
                  <a:lnTo>
                    <a:pt x="57" y="345"/>
                  </a:lnTo>
                  <a:lnTo>
                    <a:pt x="57" y="340"/>
                  </a:lnTo>
                  <a:lnTo>
                    <a:pt x="63" y="340"/>
                  </a:lnTo>
                  <a:lnTo>
                    <a:pt x="68" y="340"/>
                  </a:lnTo>
                  <a:lnTo>
                    <a:pt x="74" y="340"/>
                  </a:lnTo>
                  <a:lnTo>
                    <a:pt x="80" y="340"/>
                  </a:lnTo>
                  <a:lnTo>
                    <a:pt x="85" y="340"/>
                  </a:lnTo>
                  <a:lnTo>
                    <a:pt x="91" y="340"/>
                  </a:lnTo>
                  <a:lnTo>
                    <a:pt x="97" y="345"/>
                  </a:lnTo>
                  <a:lnTo>
                    <a:pt x="108" y="340"/>
                  </a:lnTo>
                  <a:lnTo>
                    <a:pt x="108" y="345"/>
                  </a:lnTo>
                  <a:lnTo>
                    <a:pt x="108" y="351"/>
                  </a:lnTo>
                  <a:lnTo>
                    <a:pt x="108" y="357"/>
                  </a:lnTo>
                  <a:lnTo>
                    <a:pt x="114" y="362"/>
                  </a:lnTo>
                  <a:lnTo>
                    <a:pt x="119" y="362"/>
                  </a:lnTo>
                  <a:lnTo>
                    <a:pt x="125" y="362"/>
                  </a:lnTo>
                  <a:lnTo>
                    <a:pt x="119" y="368"/>
                  </a:lnTo>
                  <a:lnTo>
                    <a:pt x="119" y="374"/>
                  </a:lnTo>
                  <a:lnTo>
                    <a:pt x="114" y="374"/>
                  </a:lnTo>
                  <a:lnTo>
                    <a:pt x="108" y="374"/>
                  </a:lnTo>
                  <a:lnTo>
                    <a:pt x="97" y="379"/>
                  </a:lnTo>
                  <a:lnTo>
                    <a:pt x="91" y="379"/>
                  </a:lnTo>
                  <a:lnTo>
                    <a:pt x="85" y="379"/>
                  </a:lnTo>
                  <a:close/>
                  <a:moveTo>
                    <a:pt x="278" y="272"/>
                  </a:moveTo>
                  <a:lnTo>
                    <a:pt x="273" y="266"/>
                  </a:lnTo>
                  <a:lnTo>
                    <a:pt x="267" y="260"/>
                  </a:lnTo>
                  <a:lnTo>
                    <a:pt x="256" y="255"/>
                  </a:lnTo>
                  <a:lnTo>
                    <a:pt x="250" y="249"/>
                  </a:lnTo>
                  <a:lnTo>
                    <a:pt x="239" y="249"/>
                  </a:lnTo>
                  <a:lnTo>
                    <a:pt x="233" y="249"/>
                  </a:lnTo>
                  <a:lnTo>
                    <a:pt x="227" y="249"/>
                  </a:lnTo>
                  <a:lnTo>
                    <a:pt x="222" y="249"/>
                  </a:lnTo>
                  <a:lnTo>
                    <a:pt x="216" y="249"/>
                  </a:lnTo>
                  <a:lnTo>
                    <a:pt x="210" y="243"/>
                  </a:lnTo>
                  <a:lnTo>
                    <a:pt x="205" y="238"/>
                  </a:lnTo>
                  <a:lnTo>
                    <a:pt x="193" y="238"/>
                  </a:lnTo>
                  <a:lnTo>
                    <a:pt x="188" y="238"/>
                  </a:lnTo>
                  <a:lnTo>
                    <a:pt x="182" y="238"/>
                  </a:lnTo>
                  <a:lnTo>
                    <a:pt x="170" y="226"/>
                  </a:lnTo>
                  <a:lnTo>
                    <a:pt x="165" y="226"/>
                  </a:lnTo>
                  <a:lnTo>
                    <a:pt x="159" y="215"/>
                  </a:lnTo>
                  <a:lnTo>
                    <a:pt x="153" y="215"/>
                  </a:lnTo>
                  <a:lnTo>
                    <a:pt x="131" y="204"/>
                  </a:lnTo>
                  <a:lnTo>
                    <a:pt x="119" y="198"/>
                  </a:lnTo>
                  <a:lnTo>
                    <a:pt x="102" y="192"/>
                  </a:lnTo>
                  <a:lnTo>
                    <a:pt x="97" y="192"/>
                  </a:lnTo>
                  <a:lnTo>
                    <a:pt x="68" y="187"/>
                  </a:lnTo>
                  <a:lnTo>
                    <a:pt x="51" y="187"/>
                  </a:lnTo>
                  <a:lnTo>
                    <a:pt x="40" y="187"/>
                  </a:lnTo>
                  <a:lnTo>
                    <a:pt x="34" y="187"/>
                  </a:lnTo>
                  <a:lnTo>
                    <a:pt x="34" y="175"/>
                  </a:lnTo>
                  <a:lnTo>
                    <a:pt x="34" y="170"/>
                  </a:lnTo>
                  <a:lnTo>
                    <a:pt x="34" y="164"/>
                  </a:lnTo>
                  <a:lnTo>
                    <a:pt x="34" y="158"/>
                  </a:lnTo>
                  <a:lnTo>
                    <a:pt x="23" y="153"/>
                  </a:lnTo>
                  <a:lnTo>
                    <a:pt x="17" y="141"/>
                  </a:lnTo>
                  <a:lnTo>
                    <a:pt x="6" y="141"/>
                  </a:lnTo>
                  <a:lnTo>
                    <a:pt x="6" y="136"/>
                  </a:lnTo>
                  <a:lnTo>
                    <a:pt x="0" y="130"/>
                  </a:lnTo>
                  <a:lnTo>
                    <a:pt x="6" y="124"/>
                  </a:lnTo>
                  <a:lnTo>
                    <a:pt x="17" y="107"/>
                  </a:lnTo>
                  <a:lnTo>
                    <a:pt x="23" y="96"/>
                  </a:lnTo>
                  <a:lnTo>
                    <a:pt x="17" y="85"/>
                  </a:lnTo>
                  <a:lnTo>
                    <a:pt x="17" y="79"/>
                  </a:lnTo>
                  <a:lnTo>
                    <a:pt x="29" y="68"/>
                  </a:lnTo>
                  <a:lnTo>
                    <a:pt x="34" y="51"/>
                  </a:lnTo>
                  <a:lnTo>
                    <a:pt x="34" y="45"/>
                  </a:lnTo>
                  <a:lnTo>
                    <a:pt x="29" y="39"/>
                  </a:lnTo>
                  <a:lnTo>
                    <a:pt x="23" y="34"/>
                  </a:lnTo>
                  <a:lnTo>
                    <a:pt x="23" y="28"/>
                  </a:lnTo>
                  <a:lnTo>
                    <a:pt x="29" y="22"/>
                  </a:lnTo>
                  <a:lnTo>
                    <a:pt x="34" y="5"/>
                  </a:lnTo>
                  <a:lnTo>
                    <a:pt x="34" y="11"/>
                  </a:lnTo>
                  <a:lnTo>
                    <a:pt x="40" y="11"/>
                  </a:lnTo>
                  <a:lnTo>
                    <a:pt x="46" y="11"/>
                  </a:lnTo>
                  <a:lnTo>
                    <a:pt x="51" y="17"/>
                  </a:lnTo>
                  <a:lnTo>
                    <a:pt x="51" y="11"/>
                  </a:lnTo>
                  <a:lnTo>
                    <a:pt x="57" y="11"/>
                  </a:lnTo>
                  <a:lnTo>
                    <a:pt x="57" y="17"/>
                  </a:lnTo>
                  <a:lnTo>
                    <a:pt x="63" y="17"/>
                  </a:lnTo>
                  <a:lnTo>
                    <a:pt x="63" y="11"/>
                  </a:lnTo>
                  <a:lnTo>
                    <a:pt x="68" y="11"/>
                  </a:lnTo>
                  <a:lnTo>
                    <a:pt x="74" y="11"/>
                  </a:lnTo>
                  <a:lnTo>
                    <a:pt x="85" y="17"/>
                  </a:lnTo>
                  <a:lnTo>
                    <a:pt x="91" y="17"/>
                  </a:lnTo>
                  <a:lnTo>
                    <a:pt x="97" y="28"/>
                  </a:lnTo>
                  <a:lnTo>
                    <a:pt x="102" y="34"/>
                  </a:lnTo>
                  <a:lnTo>
                    <a:pt x="102" y="39"/>
                  </a:lnTo>
                  <a:lnTo>
                    <a:pt x="108" y="39"/>
                  </a:lnTo>
                  <a:lnTo>
                    <a:pt x="108" y="45"/>
                  </a:lnTo>
                  <a:lnTo>
                    <a:pt x="108" y="51"/>
                  </a:lnTo>
                  <a:lnTo>
                    <a:pt x="114" y="51"/>
                  </a:lnTo>
                  <a:lnTo>
                    <a:pt x="119" y="45"/>
                  </a:lnTo>
                  <a:lnTo>
                    <a:pt x="119" y="39"/>
                  </a:lnTo>
                  <a:lnTo>
                    <a:pt x="119" y="34"/>
                  </a:lnTo>
                  <a:lnTo>
                    <a:pt x="119" y="28"/>
                  </a:lnTo>
                  <a:lnTo>
                    <a:pt x="114" y="28"/>
                  </a:lnTo>
                  <a:lnTo>
                    <a:pt x="114" y="22"/>
                  </a:lnTo>
                  <a:lnTo>
                    <a:pt x="114" y="17"/>
                  </a:lnTo>
                  <a:lnTo>
                    <a:pt x="119" y="17"/>
                  </a:lnTo>
                  <a:lnTo>
                    <a:pt x="119" y="22"/>
                  </a:lnTo>
                  <a:lnTo>
                    <a:pt x="125" y="17"/>
                  </a:lnTo>
                  <a:lnTo>
                    <a:pt x="131" y="22"/>
                  </a:lnTo>
                  <a:lnTo>
                    <a:pt x="131" y="17"/>
                  </a:lnTo>
                  <a:lnTo>
                    <a:pt x="136" y="17"/>
                  </a:lnTo>
                  <a:lnTo>
                    <a:pt x="136" y="22"/>
                  </a:lnTo>
                  <a:lnTo>
                    <a:pt x="136" y="17"/>
                  </a:lnTo>
                  <a:lnTo>
                    <a:pt x="136" y="22"/>
                  </a:lnTo>
                  <a:lnTo>
                    <a:pt x="142" y="22"/>
                  </a:lnTo>
                  <a:lnTo>
                    <a:pt x="148" y="22"/>
                  </a:lnTo>
                  <a:lnTo>
                    <a:pt x="153" y="22"/>
                  </a:lnTo>
                  <a:lnTo>
                    <a:pt x="153" y="17"/>
                  </a:lnTo>
                  <a:lnTo>
                    <a:pt x="159" y="11"/>
                  </a:lnTo>
                  <a:lnTo>
                    <a:pt x="159" y="5"/>
                  </a:lnTo>
                  <a:lnTo>
                    <a:pt x="165" y="5"/>
                  </a:lnTo>
                  <a:lnTo>
                    <a:pt x="170" y="5"/>
                  </a:lnTo>
                  <a:lnTo>
                    <a:pt x="176" y="5"/>
                  </a:lnTo>
                  <a:lnTo>
                    <a:pt x="176" y="0"/>
                  </a:lnTo>
                  <a:lnTo>
                    <a:pt x="176" y="5"/>
                  </a:lnTo>
                  <a:lnTo>
                    <a:pt x="182" y="0"/>
                  </a:lnTo>
                  <a:lnTo>
                    <a:pt x="188" y="0"/>
                  </a:lnTo>
                  <a:lnTo>
                    <a:pt x="188" y="5"/>
                  </a:lnTo>
                  <a:lnTo>
                    <a:pt x="188" y="11"/>
                  </a:lnTo>
                  <a:lnTo>
                    <a:pt x="193" y="11"/>
                  </a:lnTo>
                  <a:lnTo>
                    <a:pt x="199" y="11"/>
                  </a:lnTo>
                  <a:lnTo>
                    <a:pt x="199" y="17"/>
                  </a:lnTo>
                  <a:lnTo>
                    <a:pt x="199" y="22"/>
                  </a:lnTo>
                  <a:lnTo>
                    <a:pt x="205" y="22"/>
                  </a:lnTo>
                  <a:lnTo>
                    <a:pt x="205" y="28"/>
                  </a:lnTo>
                  <a:lnTo>
                    <a:pt x="210" y="28"/>
                  </a:lnTo>
                  <a:lnTo>
                    <a:pt x="216" y="28"/>
                  </a:lnTo>
                  <a:lnTo>
                    <a:pt x="222" y="28"/>
                  </a:lnTo>
                  <a:lnTo>
                    <a:pt x="222" y="34"/>
                  </a:lnTo>
                  <a:lnTo>
                    <a:pt x="222" y="39"/>
                  </a:lnTo>
                  <a:lnTo>
                    <a:pt x="227" y="39"/>
                  </a:lnTo>
                  <a:lnTo>
                    <a:pt x="222" y="39"/>
                  </a:lnTo>
                  <a:lnTo>
                    <a:pt x="227" y="39"/>
                  </a:lnTo>
                  <a:lnTo>
                    <a:pt x="233" y="39"/>
                  </a:lnTo>
                  <a:lnTo>
                    <a:pt x="239" y="39"/>
                  </a:lnTo>
                  <a:lnTo>
                    <a:pt x="239" y="45"/>
                  </a:lnTo>
                  <a:lnTo>
                    <a:pt x="239" y="51"/>
                  </a:lnTo>
                  <a:lnTo>
                    <a:pt x="244" y="56"/>
                  </a:lnTo>
                  <a:lnTo>
                    <a:pt x="250" y="56"/>
                  </a:lnTo>
                  <a:lnTo>
                    <a:pt x="250" y="62"/>
                  </a:lnTo>
                  <a:lnTo>
                    <a:pt x="256" y="62"/>
                  </a:lnTo>
                  <a:lnTo>
                    <a:pt x="256" y="68"/>
                  </a:lnTo>
                  <a:lnTo>
                    <a:pt x="261" y="68"/>
                  </a:lnTo>
                  <a:lnTo>
                    <a:pt x="267" y="68"/>
                  </a:lnTo>
                  <a:lnTo>
                    <a:pt x="273" y="68"/>
                  </a:lnTo>
                  <a:lnTo>
                    <a:pt x="273" y="73"/>
                  </a:lnTo>
                  <a:lnTo>
                    <a:pt x="278" y="73"/>
                  </a:lnTo>
                  <a:lnTo>
                    <a:pt x="278" y="79"/>
                  </a:lnTo>
                  <a:lnTo>
                    <a:pt x="284" y="79"/>
                  </a:lnTo>
                  <a:lnTo>
                    <a:pt x="284" y="85"/>
                  </a:lnTo>
                  <a:lnTo>
                    <a:pt x="290" y="85"/>
                  </a:lnTo>
                  <a:lnTo>
                    <a:pt x="295" y="90"/>
                  </a:lnTo>
                  <a:lnTo>
                    <a:pt x="295" y="96"/>
                  </a:lnTo>
                  <a:lnTo>
                    <a:pt x="301" y="96"/>
                  </a:lnTo>
                  <a:lnTo>
                    <a:pt x="307" y="102"/>
                  </a:lnTo>
                  <a:lnTo>
                    <a:pt x="318" y="107"/>
                  </a:lnTo>
                  <a:lnTo>
                    <a:pt x="329" y="107"/>
                  </a:lnTo>
                  <a:lnTo>
                    <a:pt x="318" y="158"/>
                  </a:lnTo>
                  <a:lnTo>
                    <a:pt x="295" y="238"/>
                  </a:lnTo>
                  <a:lnTo>
                    <a:pt x="295" y="249"/>
                  </a:lnTo>
                  <a:lnTo>
                    <a:pt x="295" y="255"/>
                  </a:lnTo>
                  <a:lnTo>
                    <a:pt x="290" y="255"/>
                  </a:lnTo>
                  <a:lnTo>
                    <a:pt x="290" y="260"/>
                  </a:lnTo>
                  <a:lnTo>
                    <a:pt x="290" y="266"/>
                  </a:lnTo>
                  <a:lnTo>
                    <a:pt x="284" y="266"/>
                  </a:lnTo>
                  <a:lnTo>
                    <a:pt x="284" y="272"/>
                  </a:lnTo>
                  <a:lnTo>
                    <a:pt x="278" y="272"/>
                  </a:lnTo>
                  <a:close/>
                  <a:moveTo>
                    <a:pt x="199" y="385"/>
                  </a:moveTo>
                  <a:lnTo>
                    <a:pt x="188" y="385"/>
                  </a:lnTo>
                  <a:lnTo>
                    <a:pt x="176" y="385"/>
                  </a:lnTo>
                  <a:lnTo>
                    <a:pt x="159" y="379"/>
                  </a:lnTo>
                  <a:lnTo>
                    <a:pt x="153" y="374"/>
                  </a:lnTo>
                  <a:lnTo>
                    <a:pt x="148" y="368"/>
                  </a:lnTo>
                  <a:lnTo>
                    <a:pt x="148" y="362"/>
                  </a:lnTo>
                  <a:lnTo>
                    <a:pt x="153" y="357"/>
                  </a:lnTo>
                  <a:lnTo>
                    <a:pt x="148" y="345"/>
                  </a:lnTo>
                  <a:lnTo>
                    <a:pt x="142" y="340"/>
                  </a:lnTo>
                  <a:lnTo>
                    <a:pt x="159" y="345"/>
                  </a:lnTo>
                  <a:lnTo>
                    <a:pt x="165" y="345"/>
                  </a:lnTo>
                  <a:lnTo>
                    <a:pt x="170" y="351"/>
                  </a:lnTo>
                  <a:lnTo>
                    <a:pt x="176" y="351"/>
                  </a:lnTo>
                  <a:lnTo>
                    <a:pt x="182" y="351"/>
                  </a:lnTo>
                  <a:lnTo>
                    <a:pt x="193" y="362"/>
                  </a:lnTo>
                  <a:lnTo>
                    <a:pt x="199" y="368"/>
                  </a:lnTo>
                  <a:lnTo>
                    <a:pt x="205" y="374"/>
                  </a:lnTo>
                  <a:lnTo>
                    <a:pt x="210" y="374"/>
                  </a:lnTo>
                  <a:lnTo>
                    <a:pt x="216" y="374"/>
                  </a:lnTo>
                  <a:lnTo>
                    <a:pt x="222" y="374"/>
                  </a:lnTo>
                  <a:lnTo>
                    <a:pt x="222" y="368"/>
                  </a:lnTo>
                  <a:lnTo>
                    <a:pt x="227" y="368"/>
                  </a:lnTo>
                  <a:lnTo>
                    <a:pt x="233" y="368"/>
                  </a:lnTo>
                  <a:lnTo>
                    <a:pt x="239" y="374"/>
                  </a:lnTo>
                  <a:lnTo>
                    <a:pt x="244" y="374"/>
                  </a:lnTo>
                  <a:lnTo>
                    <a:pt x="239" y="379"/>
                  </a:lnTo>
                  <a:lnTo>
                    <a:pt x="233" y="385"/>
                  </a:lnTo>
                  <a:lnTo>
                    <a:pt x="227" y="385"/>
                  </a:lnTo>
                  <a:lnTo>
                    <a:pt x="216" y="385"/>
                  </a:lnTo>
                  <a:lnTo>
                    <a:pt x="205" y="385"/>
                  </a:lnTo>
                  <a:lnTo>
                    <a:pt x="199" y="385"/>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9" name="Freeform 51">
              <a:extLst>
                <a:ext uri="{FF2B5EF4-FFF2-40B4-BE49-F238E27FC236}">
                  <a16:creationId xmlns:a16="http://schemas.microsoft.com/office/drawing/2014/main" id="{7BC5DEEC-B438-4739-A17C-E97E8F8167FB}"/>
                </a:ext>
              </a:extLst>
            </p:cNvPr>
            <p:cNvSpPr>
              <a:spLocks/>
            </p:cNvSpPr>
            <p:nvPr/>
          </p:nvSpPr>
          <p:spPr bwMode="gray">
            <a:xfrm rot="20555047">
              <a:off x="1142727" y="4191988"/>
              <a:ext cx="302069" cy="310499"/>
            </a:xfrm>
            <a:custGeom>
              <a:avLst/>
              <a:gdLst>
                <a:gd name="T0" fmla="*/ 187 w 215"/>
                <a:gd name="T1" fmla="*/ 39 h 221"/>
                <a:gd name="T2" fmla="*/ 187 w 215"/>
                <a:gd name="T3" fmla="*/ 51 h 221"/>
                <a:gd name="T4" fmla="*/ 181 w 215"/>
                <a:gd name="T5" fmla="*/ 62 h 221"/>
                <a:gd name="T6" fmla="*/ 181 w 215"/>
                <a:gd name="T7" fmla="*/ 68 h 221"/>
                <a:gd name="T8" fmla="*/ 192 w 215"/>
                <a:gd name="T9" fmla="*/ 79 h 221"/>
                <a:gd name="T10" fmla="*/ 187 w 215"/>
                <a:gd name="T11" fmla="*/ 90 h 221"/>
                <a:gd name="T12" fmla="*/ 181 w 215"/>
                <a:gd name="T13" fmla="*/ 102 h 221"/>
                <a:gd name="T14" fmla="*/ 175 w 215"/>
                <a:gd name="T15" fmla="*/ 113 h 221"/>
                <a:gd name="T16" fmla="*/ 175 w 215"/>
                <a:gd name="T17" fmla="*/ 119 h 221"/>
                <a:gd name="T18" fmla="*/ 175 w 215"/>
                <a:gd name="T19" fmla="*/ 136 h 221"/>
                <a:gd name="T20" fmla="*/ 175 w 215"/>
                <a:gd name="T21" fmla="*/ 153 h 221"/>
                <a:gd name="T22" fmla="*/ 187 w 215"/>
                <a:gd name="T23" fmla="*/ 147 h 221"/>
                <a:gd name="T24" fmla="*/ 192 w 215"/>
                <a:gd name="T25" fmla="*/ 147 h 221"/>
                <a:gd name="T26" fmla="*/ 204 w 215"/>
                <a:gd name="T27" fmla="*/ 153 h 221"/>
                <a:gd name="T28" fmla="*/ 209 w 215"/>
                <a:gd name="T29" fmla="*/ 153 h 221"/>
                <a:gd name="T30" fmla="*/ 215 w 215"/>
                <a:gd name="T31" fmla="*/ 164 h 221"/>
                <a:gd name="T32" fmla="*/ 209 w 215"/>
                <a:gd name="T33" fmla="*/ 181 h 221"/>
                <a:gd name="T34" fmla="*/ 215 w 215"/>
                <a:gd name="T35" fmla="*/ 192 h 221"/>
                <a:gd name="T36" fmla="*/ 204 w 215"/>
                <a:gd name="T37" fmla="*/ 198 h 221"/>
                <a:gd name="T38" fmla="*/ 198 w 215"/>
                <a:gd name="T39" fmla="*/ 209 h 221"/>
                <a:gd name="T40" fmla="*/ 204 w 215"/>
                <a:gd name="T41" fmla="*/ 221 h 221"/>
                <a:gd name="T42" fmla="*/ 153 w 215"/>
                <a:gd name="T43" fmla="*/ 198 h 221"/>
                <a:gd name="T44" fmla="*/ 147 w 215"/>
                <a:gd name="T45" fmla="*/ 198 h 221"/>
                <a:gd name="T46" fmla="*/ 136 w 215"/>
                <a:gd name="T47" fmla="*/ 204 h 221"/>
                <a:gd name="T48" fmla="*/ 124 w 215"/>
                <a:gd name="T49" fmla="*/ 215 h 221"/>
                <a:gd name="T50" fmla="*/ 113 w 215"/>
                <a:gd name="T51" fmla="*/ 215 h 221"/>
                <a:gd name="T52" fmla="*/ 113 w 215"/>
                <a:gd name="T53" fmla="*/ 209 h 221"/>
                <a:gd name="T54" fmla="*/ 107 w 215"/>
                <a:gd name="T55" fmla="*/ 204 h 221"/>
                <a:gd name="T56" fmla="*/ 102 w 215"/>
                <a:gd name="T57" fmla="*/ 198 h 221"/>
                <a:gd name="T58" fmla="*/ 96 w 215"/>
                <a:gd name="T59" fmla="*/ 198 h 221"/>
                <a:gd name="T60" fmla="*/ 90 w 215"/>
                <a:gd name="T61" fmla="*/ 187 h 221"/>
                <a:gd name="T62" fmla="*/ 90 w 215"/>
                <a:gd name="T63" fmla="*/ 175 h 221"/>
                <a:gd name="T64" fmla="*/ 85 w 215"/>
                <a:gd name="T65" fmla="*/ 175 h 221"/>
                <a:gd name="T66" fmla="*/ 85 w 215"/>
                <a:gd name="T67" fmla="*/ 170 h 221"/>
                <a:gd name="T68" fmla="*/ 79 w 215"/>
                <a:gd name="T69" fmla="*/ 153 h 221"/>
                <a:gd name="T70" fmla="*/ 68 w 215"/>
                <a:gd name="T71" fmla="*/ 147 h 221"/>
                <a:gd name="T72" fmla="*/ 62 w 215"/>
                <a:gd name="T73" fmla="*/ 136 h 221"/>
                <a:gd name="T74" fmla="*/ 51 w 215"/>
                <a:gd name="T75" fmla="*/ 130 h 221"/>
                <a:gd name="T76" fmla="*/ 45 w 215"/>
                <a:gd name="T77" fmla="*/ 119 h 221"/>
                <a:gd name="T78" fmla="*/ 34 w 215"/>
                <a:gd name="T79" fmla="*/ 113 h 221"/>
                <a:gd name="T80" fmla="*/ 28 w 215"/>
                <a:gd name="T81" fmla="*/ 102 h 221"/>
                <a:gd name="T82" fmla="*/ 22 w 215"/>
                <a:gd name="T83" fmla="*/ 85 h 221"/>
                <a:gd name="T84" fmla="*/ 17 w 215"/>
                <a:gd name="T85" fmla="*/ 73 h 221"/>
                <a:gd name="T86" fmla="*/ 5 w 215"/>
                <a:gd name="T87" fmla="*/ 62 h 221"/>
                <a:gd name="T88" fmla="*/ 5 w 215"/>
                <a:gd name="T89" fmla="*/ 51 h 221"/>
                <a:gd name="T90" fmla="*/ 5 w 215"/>
                <a:gd name="T91" fmla="*/ 45 h 221"/>
                <a:gd name="T92" fmla="*/ 5 w 215"/>
                <a:gd name="T93" fmla="*/ 39 h 221"/>
                <a:gd name="T94" fmla="*/ 5 w 215"/>
                <a:gd name="T95" fmla="*/ 34 h 221"/>
                <a:gd name="T96" fmla="*/ 11 w 215"/>
                <a:gd name="T97" fmla="*/ 22 h 221"/>
                <a:gd name="T98" fmla="*/ 11 w 215"/>
                <a:gd name="T99" fmla="*/ 5 h 221"/>
                <a:gd name="T100" fmla="*/ 28 w 215"/>
                <a:gd name="T101" fmla="*/ 5 h 221"/>
                <a:gd name="T102" fmla="*/ 39 w 215"/>
                <a:gd name="T103" fmla="*/ 5 h 221"/>
                <a:gd name="T104" fmla="*/ 45 w 215"/>
                <a:gd name="T105" fmla="*/ 11 h 221"/>
                <a:gd name="T106" fmla="*/ 62 w 215"/>
                <a:gd name="T107" fmla="*/ 11 h 221"/>
                <a:gd name="T108" fmla="*/ 73 w 215"/>
                <a:gd name="T109" fmla="*/ 11 h 221"/>
                <a:gd name="T110" fmla="*/ 85 w 215"/>
                <a:gd name="T111" fmla="*/ 17 h 221"/>
                <a:gd name="T112" fmla="*/ 141 w 215"/>
                <a:gd name="T113" fmla="*/ 2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5" h="221">
                  <a:moveTo>
                    <a:pt x="187" y="39"/>
                  </a:moveTo>
                  <a:lnTo>
                    <a:pt x="187" y="45"/>
                  </a:lnTo>
                  <a:lnTo>
                    <a:pt x="187" y="39"/>
                  </a:lnTo>
                  <a:lnTo>
                    <a:pt x="187" y="45"/>
                  </a:lnTo>
                  <a:lnTo>
                    <a:pt x="181" y="45"/>
                  </a:lnTo>
                  <a:lnTo>
                    <a:pt x="187" y="51"/>
                  </a:lnTo>
                  <a:lnTo>
                    <a:pt x="187" y="56"/>
                  </a:lnTo>
                  <a:lnTo>
                    <a:pt x="181" y="56"/>
                  </a:lnTo>
                  <a:lnTo>
                    <a:pt x="181" y="62"/>
                  </a:lnTo>
                  <a:lnTo>
                    <a:pt x="187" y="62"/>
                  </a:lnTo>
                  <a:lnTo>
                    <a:pt x="187" y="68"/>
                  </a:lnTo>
                  <a:lnTo>
                    <a:pt x="181" y="68"/>
                  </a:lnTo>
                  <a:lnTo>
                    <a:pt x="187" y="73"/>
                  </a:lnTo>
                  <a:lnTo>
                    <a:pt x="192" y="73"/>
                  </a:lnTo>
                  <a:lnTo>
                    <a:pt x="192" y="79"/>
                  </a:lnTo>
                  <a:lnTo>
                    <a:pt x="192" y="85"/>
                  </a:lnTo>
                  <a:lnTo>
                    <a:pt x="187" y="85"/>
                  </a:lnTo>
                  <a:lnTo>
                    <a:pt x="187" y="90"/>
                  </a:lnTo>
                  <a:lnTo>
                    <a:pt x="187" y="96"/>
                  </a:lnTo>
                  <a:lnTo>
                    <a:pt x="187" y="102"/>
                  </a:lnTo>
                  <a:lnTo>
                    <a:pt x="181" y="102"/>
                  </a:lnTo>
                  <a:lnTo>
                    <a:pt x="175" y="102"/>
                  </a:lnTo>
                  <a:lnTo>
                    <a:pt x="175" y="107"/>
                  </a:lnTo>
                  <a:lnTo>
                    <a:pt x="175" y="113"/>
                  </a:lnTo>
                  <a:lnTo>
                    <a:pt x="170" y="113"/>
                  </a:lnTo>
                  <a:lnTo>
                    <a:pt x="170" y="119"/>
                  </a:lnTo>
                  <a:lnTo>
                    <a:pt x="175" y="119"/>
                  </a:lnTo>
                  <a:lnTo>
                    <a:pt x="175" y="124"/>
                  </a:lnTo>
                  <a:lnTo>
                    <a:pt x="175" y="130"/>
                  </a:lnTo>
                  <a:lnTo>
                    <a:pt x="175" y="136"/>
                  </a:lnTo>
                  <a:lnTo>
                    <a:pt x="175" y="141"/>
                  </a:lnTo>
                  <a:lnTo>
                    <a:pt x="175" y="147"/>
                  </a:lnTo>
                  <a:lnTo>
                    <a:pt x="175" y="153"/>
                  </a:lnTo>
                  <a:lnTo>
                    <a:pt x="181" y="153"/>
                  </a:lnTo>
                  <a:lnTo>
                    <a:pt x="181" y="147"/>
                  </a:lnTo>
                  <a:lnTo>
                    <a:pt x="187" y="147"/>
                  </a:lnTo>
                  <a:lnTo>
                    <a:pt x="187" y="141"/>
                  </a:lnTo>
                  <a:lnTo>
                    <a:pt x="192" y="141"/>
                  </a:lnTo>
                  <a:lnTo>
                    <a:pt x="192" y="147"/>
                  </a:lnTo>
                  <a:lnTo>
                    <a:pt x="192" y="153"/>
                  </a:lnTo>
                  <a:lnTo>
                    <a:pt x="198" y="153"/>
                  </a:lnTo>
                  <a:lnTo>
                    <a:pt x="204" y="153"/>
                  </a:lnTo>
                  <a:lnTo>
                    <a:pt x="204" y="147"/>
                  </a:lnTo>
                  <a:lnTo>
                    <a:pt x="209" y="147"/>
                  </a:lnTo>
                  <a:lnTo>
                    <a:pt x="209" y="153"/>
                  </a:lnTo>
                  <a:lnTo>
                    <a:pt x="209" y="158"/>
                  </a:lnTo>
                  <a:lnTo>
                    <a:pt x="215" y="158"/>
                  </a:lnTo>
                  <a:lnTo>
                    <a:pt x="215" y="164"/>
                  </a:lnTo>
                  <a:lnTo>
                    <a:pt x="215" y="170"/>
                  </a:lnTo>
                  <a:lnTo>
                    <a:pt x="215" y="175"/>
                  </a:lnTo>
                  <a:lnTo>
                    <a:pt x="209" y="181"/>
                  </a:lnTo>
                  <a:lnTo>
                    <a:pt x="209" y="187"/>
                  </a:lnTo>
                  <a:lnTo>
                    <a:pt x="215" y="187"/>
                  </a:lnTo>
                  <a:lnTo>
                    <a:pt x="215" y="192"/>
                  </a:lnTo>
                  <a:lnTo>
                    <a:pt x="209" y="192"/>
                  </a:lnTo>
                  <a:lnTo>
                    <a:pt x="209" y="198"/>
                  </a:lnTo>
                  <a:lnTo>
                    <a:pt x="204" y="198"/>
                  </a:lnTo>
                  <a:lnTo>
                    <a:pt x="204" y="204"/>
                  </a:lnTo>
                  <a:lnTo>
                    <a:pt x="204" y="209"/>
                  </a:lnTo>
                  <a:lnTo>
                    <a:pt x="198" y="209"/>
                  </a:lnTo>
                  <a:lnTo>
                    <a:pt x="198" y="215"/>
                  </a:lnTo>
                  <a:lnTo>
                    <a:pt x="198" y="221"/>
                  </a:lnTo>
                  <a:lnTo>
                    <a:pt x="204" y="221"/>
                  </a:lnTo>
                  <a:lnTo>
                    <a:pt x="153" y="209"/>
                  </a:lnTo>
                  <a:lnTo>
                    <a:pt x="153" y="204"/>
                  </a:lnTo>
                  <a:lnTo>
                    <a:pt x="153" y="198"/>
                  </a:lnTo>
                  <a:lnTo>
                    <a:pt x="147" y="198"/>
                  </a:lnTo>
                  <a:lnTo>
                    <a:pt x="153" y="198"/>
                  </a:lnTo>
                  <a:lnTo>
                    <a:pt x="147" y="198"/>
                  </a:lnTo>
                  <a:lnTo>
                    <a:pt x="141" y="198"/>
                  </a:lnTo>
                  <a:lnTo>
                    <a:pt x="136" y="198"/>
                  </a:lnTo>
                  <a:lnTo>
                    <a:pt x="136" y="204"/>
                  </a:lnTo>
                  <a:lnTo>
                    <a:pt x="130" y="204"/>
                  </a:lnTo>
                  <a:lnTo>
                    <a:pt x="124" y="209"/>
                  </a:lnTo>
                  <a:lnTo>
                    <a:pt x="124" y="215"/>
                  </a:lnTo>
                  <a:lnTo>
                    <a:pt x="119" y="215"/>
                  </a:lnTo>
                  <a:lnTo>
                    <a:pt x="113" y="221"/>
                  </a:lnTo>
                  <a:lnTo>
                    <a:pt x="113" y="215"/>
                  </a:lnTo>
                  <a:lnTo>
                    <a:pt x="113" y="221"/>
                  </a:lnTo>
                  <a:lnTo>
                    <a:pt x="113" y="215"/>
                  </a:lnTo>
                  <a:lnTo>
                    <a:pt x="113" y="209"/>
                  </a:lnTo>
                  <a:lnTo>
                    <a:pt x="107" y="209"/>
                  </a:lnTo>
                  <a:lnTo>
                    <a:pt x="113" y="209"/>
                  </a:lnTo>
                  <a:lnTo>
                    <a:pt x="107" y="204"/>
                  </a:lnTo>
                  <a:lnTo>
                    <a:pt x="102" y="198"/>
                  </a:lnTo>
                  <a:lnTo>
                    <a:pt x="102" y="204"/>
                  </a:lnTo>
                  <a:lnTo>
                    <a:pt x="102" y="198"/>
                  </a:lnTo>
                  <a:lnTo>
                    <a:pt x="102" y="204"/>
                  </a:lnTo>
                  <a:lnTo>
                    <a:pt x="96" y="204"/>
                  </a:lnTo>
                  <a:lnTo>
                    <a:pt x="96" y="198"/>
                  </a:lnTo>
                  <a:lnTo>
                    <a:pt x="96" y="192"/>
                  </a:lnTo>
                  <a:lnTo>
                    <a:pt x="96" y="187"/>
                  </a:lnTo>
                  <a:lnTo>
                    <a:pt x="90" y="187"/>
                  </a:lnTo>
                  <a:lnTo>
                    <a:pt x="90" y="181"/>
                  </a:lnTo>
                  <a:lnTo>
                    <a:pt x="85" y="181"/>
                  </a:lnTo>
                  <a:lnTo>
                    <a:pt x="90" y="175"/>
                  </a:lnTo>
                  <a:lnTo>
                    <a:pt x="85" y="175"/>
                  </a:lnTo>
                  <a:lnTo>
                    <a:pt x="79" y="175"/>
                  </a:lnTo>
                  <a:lnTo>
                    <a:pt x="85" y="175"/>
                  </a:lnTo>
                  <a:lnTo>
                    <a:pt x="85" y="170"/>
                  </a:lnTo>
                  <a:lnTo>
                    <a:pt x="90" y="170"/>
                  </a:lnTo>
                  <a:lnTo>
                    <a:pt x="85" y="170"/>
                  </a:lnTo>
                  <a:lnTo>
                    <a:pt x="85" y="164"/>
                  </a:lnTo>
                  <a:lnTo>
                    <a:pt x="79" y="158"/>
                  </a:lnTo>
                  <a:lnTo>
                    <a:pt x="79" y="153"/>
                  </a:lnTo>
                  <a:lnTo>
                    <a:pt x="73" y="153"/>
                  </a:lnTo>
                  <a:lnTo>
                    <a:pt x="73" y="147"/>
                  </a:lnTo>
                  <a:lnTo>
                    <a:pt x="68" y="147"/>
                  </a:lnTo>
                  <a:lnTo>
                    <a:pt x="68" y="141"/>
                  </a:lnTo>
                  <a:lnTo>
                    <a:pt x="68" y="136"/>
                  </a:lnTo>
                  <a:lnTo>
                    <a:pt x="62" y="136"/>
                  </a:lnTo>
                  <a:lnTo>
                    <a:pt x="56" y="136"/>
                  </a:lnTo>
                  <a:lnTo>
                    <a:pt x="56" y="130"/>
                  </a:lnTo>
                  <a:lnTo>
                    <a:pt x="51" y="130"/>
                  </a:lnTo>
                  <a:lnTo>
                    <a:pt x="51" y="124"/>
                  </a:lnTo>
                  <a:lnTo>
                    <a:pt x="45" y="124"/>
                  </a:lnTo>
                  <a:lnTo>
                    <a:pt x="45" y="119"/>
                  </a:lnTo>
                  <a:lnTo>
                    <a:pt x="39" y="119"/>
                  </a:lnTo>
                  <a:lnTo>
                    <a:pt x="39" y="113"/>
                  </a:lnTo>
                  <a:lnTo>
                    <a:pt x="34" y="113"/>
                  </a:lnTo>
                  <a:lnTo>
                    <a:pt x="34" y="107"/>
                  </a:lnTo>
                  <a:lnTo>
                    <a:pt x="28" y="107"/>
                  </a:lnTo>
                  <a:lnTo>
                    <a:pt x="28" y="102"/>
                  </a:lnTo>
                  <a:lnTo>
                    <a:pt x="28" y="96"/>
                  </a:lnTo>
                  <a:lnTo>
                    <a:pt x="28" y="90"/>
                  </a:lnTo>
                  <a:lnTo>
                    <a:pt x="22" y="85"/>
                  </a:lnTo>
                  <a:lnTo>
                    <a:pt x="22" y="79"/>
                  </a:lnTo>
                  <a:lnTo>
                    <a:pt x="17" y="79"/>
                  </a:lnTo>
                  <a:lnTo>
                    <a:pt x="17" y="73"/>
                  </a:lnTo>
                  <a:lnTo>
                    <a:pt x="11" y="68"/>
                  </a:lnTo>
                  <a:lnTo>
                    <a:pt x="11" y="62"/>
                  </a:lnTo>
                  <a:lnTo>
                    <a:pt x="5" y="62"/>
                  </a:lnTo>
                  <a:lnTo>
                    <a:pt x="11" y="56"/>
                  </a:lnTo>
                  <a:lnTo>
                    <a:pt x="5" y="56"/>
                  </a:lnTo>
                  <a:lnTo>
                    <a:pt x="5" y="51"/>
                  </a:lnTo>
                  <a:lnTo>
                    <a:pt x="5" y="45"/>
                  </a:lnTo>
                  <a:lnTo>
                    <a:pt x="0" y="45"/>
                  </a:lnTo>
                  <a:lnTo>
                    <a:pt x="5" y="45"/>
                  </a:lnTo>
                  <a:lnTo>
                    <a:pt x="0" y="45"/>
                  </a:lnTo>
                  <a:lnTo>
                    <a:pt x="5" y="45"/>
                  </a:lnTo>
                  <a:lnTo>
                    <a:pt x="5" y="39"/>
                  </a:lnTo>
                  <a:lnTo>
                    <a:pt x="5" y="45"/>
                  </a:lnTo>
                  <a:lnTo>
                    <a:pt x="5" y="39"/>
                  </a:lnTo>
                  <a:lnTo>
                    <a:pt x="5" y="34"/>
                  </a:lnTo>
                  <a:lnTo>
                    <a:pt x="5" y="28"/>
                  </a:lnTo>
                  <a:lnTo>
                    <a:pt x="5" y="22"/>
                  </a:lnTo>
                  <a:lnTo>
                    <a:pt x="11" y="22"/>
                  </a:lnTo>
                  <a:lnTo>
                    <a:pt x="11" y="17"/>
                  </a:lnTo>
                  <a:lnTo>
                    <a:pt x="11" y="11"/>
                  </a:lnTo>
                  <a:lnTo>
                    <a:pt x="11" y="5"/>
                  </a:lnTo>
                  <a:lnTo>
                    <a:pt x="17" y="5"/>
                  </a:lnTo>
                  <a:lnTo>
                    <a:pt x="22" y="5"/>
                  </a:lnTo>
                  <a:lnTo>
                    <a:pt x="28" y="5"/>
                  </a:lnTo>
                  <a:lnTo>
                    <a:pt x="34" y="0"/>
                  </a:lnTo>
                  <a:lnTo>
                    <a:pt x="34" y="5"/>
                  </a:lnTo>
                  <a:lnTo>
                    <a:pt x="39" y="5"/>
                  </a:lnTo>
                  <a:lnTo>
                    <a:pt x="45" y="0"/>
                  </a:lnTo>
                  <a:lnTo>
                    <a:pt x="45" y="5"/>
                  </a:lnTo>
                  <a:lnTo>
                    <a:pt x="45" y="11"/>
                  </a:lnTo>
                  <a:lnTo>
                    <a:pt x="51" y="11"/>
                  </a:lnTo>
                  <a:lnTo>
                    <a:pt x="56" y="11"/>
                  </a:lnTo>
                  <a:lnTo>
                    <a:pt x="62" y="11"/>
                  </a:lnTo>
                  <a:lnTo>
                    <a:pt x="68" y="17"/>
                  </a:lnTo>
                  <a:lnTo>
                    <a:pt x="73" y="17"/>
                  </a:lnTo>
                  <a:lnTo>
                    <a:pt x="73" y="11"/>
                  </a:lnTo>
                  <a:lnTo>
                    <a:pt x="73" y="17"/>
                  </a:lnTo>
                  <a:lnTo>
                    <a:pt x="79" y="17"/>
                  </a:lnTo>
                  <a:lnTo>
                    <a:pt x="85" y="17"/>
                  </a:lnTo>
                  <a:lnTo>
                    <a:pt x="90" y="17"/>
                  </a:lnTo>
                  <a:lnTo>
                    <a:pt x="96" y="17"/>
                  </a:lnTo>
                  <a:lnTo>
                    <a:pt x="141" y="28"/>
                  </a:lnTo>
                  <a:lnTo>
                    <a:pt x="187" y="39"/>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0" name="Freeform 52">
              <a:extLst>
                <a:ext uri="{FF2B5EF4-FFF2-40B4-BE49-F238E27FC236}">
                  <a16:creationId xmlns:a16="http://schemas.microsoft.com/office/drawing/2014/main" id="{852C3F30-3349-4611-AAA0-C4DF08F76F71}"/>
                </a:ext>
              </a:extLst>
            </p:cNvPr>
            <p:cNvSpPr>
              <a:spLocks/>
            </p:cNvSpPr>
            <p:nvPr/>
          </p:nvSpPr>
          <p:spPr bwMode="gray">
            <a:xfrm rot="20555047">
              <a:off x="1101614" y="4298913"/>
              <a:ext cx="214961" cy="223391"/>
            </a:xfrm>
            <a:custGeom>
              <a:avLst/>
              <a:gdLst>
                <a:gd name="T0" fmla="*/ 136 w 153"/>
                <a:gd name="T1" fmla="*/ 153 h 159"/>
                <a:gd name="T2" fmla="*/ 130 w 153"/>
                <a:gd name="T3" fmla="*/ 148 h 159"/>
                <a:gd name="T4" fmla="*/ 125 w 153"/>
                <a:gd name="T5" fmla="*/ 148 h 159"/>
                <a:gd name="T6" fmla="*/ 125 w 153"/>
                <a:gd name="T7" fmla="*/ 148 h 159"/>
                <a:gd name="T8" fmla="*/ 113 w 153"/>
                <a:gd name="T9" fmla="*/ 148 h 159"/>
                <a:gd name="T10" fmla="*/ 108 w 153"/>
                <a:gd name="T11" fmla="*/ 153 h 159"/>
                <a:gd name="T12" fmla="*/ 102 w 153"/>
                <a:gd name="T13" fmla="*/ 153 h 159"/>
                <a:gd name="T14" fmla="*/ 96 w 153"/>
                <a:gd name="T15" fmla="*/ 153 h 159"/>
                <a:gd name="T16" fmla="*/ 91 w 153"/>
                <a:gd name="T17" fmla="*/ 159 h 159"/>
                <a:gd name="T18" fmla="*/ 85 w 153"/>
                <a:gd name="T19" fmla="*/ 125 h 159"/>
                <a:gd name="T20" fmla="*/ 74 w 153"/>
                <a:gd name="T21" fmla="*/ 114 h 159"/>
                <a:gd name="T22" fmla="*/ 62 w 153"/>
                <a:gd name="T23" fmla="*/ 114 h 159"/>
                <a:gd name="T24" fmla="*/ 51 w 153"/>
                <a:gd name="T25" fmla="*/ 114 h 159"/>
                <a:gd name="T26" fmla="*/ 45 w 153"/>
                <a:gd name="T27" fmla="*/ 114 h 159"/>
                <a:gd name="T28" fmla="*/ 28 w 153"/>
                <a:gd name="T29" fmla="*/ 108 h 159"/>
                <a:gd name="T30" fmla="*/ 23 w 153"/>
                <a:gd name="T31" fmla="*/ 97 h 159"/>
                <a:gd name="T32" fmla="*/ 11 w 153"/>
                <a:gd name="T33" fmla="*/ 80 h 159"/>
                <a:gd name="T34" fmla="*/ 0 w 153"/>
                <a:gd name="T35" fmla="*/ 57 h 159"/>
                <a:gd name="T36" fmla="*/ 0 w 153"/>
                <a:gd name="T37" fmla="*/ 46 h 159"/>
                <a:gd name="T38" fmla="*/ 0 w 153"/>
                <a:gd name="T39" fmla="*/ 17 h 159"/>
                <a:gd name="T40" fmla="*/ 11 w 153"/>
                <a:gd name="T41" fmla="*/ 23 h 159"/>
                <a:gd name="T42" fmla="*/ 23 w 153"/>
                <a:gd name="T43" fmla="*/ 17 h 159"/>
                <a:gd name="T44" fmla="*/ 40 w 153"/>
                <a:gd name="T45" fmla="*/ 23 h 159"/>
                <a:gd name="T46" fmla="*/ 45 w 153"/>
                <a:gd name="T47" fmla="*/ 12 h 159"/>
                <a:gd name="T48" fmla="*/ 51 w 153"/>
                <a:gd name="T49" fmla="*/ 0 h 159"/>
                <a:gd name="T50" fmla="*/ 51 w 153"/>
                <a:gd name="T51" fmla="*/ 6 h 159"/>
                <a:gd name="T52" fmla="*/ 57 w 153"/>
                <a:gd name="T53" fmla="*/ 17 h 159"/>
                <a:gd name="T54" fmla="*/ 62 w 153"/>
                <a:gd name="T55" fmla="*/ 23 h 159"/>
                <a:gd name="T56" fmla="*/ 68 w 153"/>
                <a:gd name="T57" fmla="*/ 34 h 159"/>
                <a:gd name="T58" fmla="*/ 68 w 153"/>
                <a:gd name="T59" fmla="*/ 46 h 159"/>
                <a:gd name="T60" fmla="*/ 74 w 153"/>
                <a:gd name="T61" fmla="*/ 51 h 159"/>
                <a:gd name="T62" fmla="*/ 79 w 153"/>
                <a:gd name="T63" fmla="*/ 57 h 159"/>
                <a:gd name="T64" fmla="*/ 85 w 153"/>
                <a:gd name="T65" fmla="*/ 63 h 159"/>
                <a:gd name="T66" fmla="*/ 91 w 153"/>
                <a:gd name="T67" fmla="*/ 68 h 159"/>
                <a:gd name="T68" fmla="*/ 96 w 153"/>
                <a:gd name="T69" fmla="*/ 74 h 159"/>
                <a:gd name="T70" fmla="*/ 102 w 153"/>
                <a:gd name="T71" fmla="*/ 80 h 159"/>
                <a:gd name="T72" fmla="*/ 108 w 153"/>
                <a:gd name="T73" fmla="*/ 85 h 159"/>
                <a:gd name="T74" fmla="*/ 113 w 153"/>
                <a:gd name="T75" fmla="*/ 91 h 159"/>
                <a:gd name="T76" fmla="*/ 119 w 153"/>
                <a:gd name="T77" fmla="*/ 97 h 159"/>
                <a:gd name="T78" fmla="*/ 125 w 153"/>
                <a:gd name="T79" fmla="*/ 108 h 159"/>
                <a:gd name="T80" fmla="*/ 130 w 153"/>
                <a:gd name="T81" fmla="*/ 114 h 159"/>
                <a:gd name="T82" fmla="*/ 125 w 153"/>
                <a:gd name="T83" fmla="*/ 119 h 159"/>
                <a:gd name="T84" fmla="*/ 125 w 153"/>
                <a:gd name="T85" fmla="*/ 119 h 159"/>
                <a:gd name="T86" fmla="*/ 125 w 153"/>
                <a:gd name="T87" fmla="*/ 125 h 159"/>
                <a:gd name="T88" fmla="*/ 130 w 153"/>
                <a:gd name="T89" fmla="*/ 131 h 159"/>
                <a:gd name="T90" fmla="*/ 136 w 153"/>
                <a:gd name="T91" fmla="*/ 136 h 159"/>
                <a:gd name="T92" fmla="*/ 136 w 153"/>
                <a:gd name="T93" fmla="*/ 148 h 159"/>
                <a:gd name="T94" fmla="*/ 142 w 153"/>
                <a:gd name="T95" fmla="*/ 142 h 159"/>
                <a:gd name="T96" fmla="*/ 142 w 153"/>
                <a:gd name="T97" fmla="*/ 142 h 159"/>
                <a:gd name="T98" fmla="*/ 153 w 153"/>
                <a:gd name="T99"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159">
                  <a:moveTo>
                    <a:pt x="136" y="159"/>
                  </a:moveTo>
                  <a:lnTo>
                    <a:pt x="136" y="153"/>
                  </a:lnTo>
                  <a:lnTo>
                    <a:pt x="136" y="148"/>
                  </a:lnTo>
                  <a:lnTo>
                    <a:pt x="130" y="148"/>
                  </a:lnTo>
                  <a:lnTo>
                    <a:pt x="125" y="153"/>
                  </a:lnTo>
                  <a:lnTo>
                    <a:pt x="125" y="148"/>
                  </a:lnTo>
                  <a:lnTo>
                    <a:pt x="119" y="148"/>
                  </a:lnTo>
                  <a:lnTo>
                    <a:pt x="125" y="148"/>
                  </a:lnTo>
                  <a:lnTo>
                    <a:pt x="119" y="148"/>
                  </a:lnTo>
                  <a:lnTo>
                    <a:pt x="113" y="148"/>
                  </a:lnTo>
                  <a:lnTo>
                    <a:pt x="108" y="148"/>
                  </a:lnTo>
                  <a:lnTo>
                    <a:pt x="108" y="153"/>
                  </a:lnTo>
                  <a:lnTo>
                    <a:pt x="102" y="148"/>
                  </a:lnTo>
                  <a:lnTo>
                    <a:pt x="102" y="153"/>
                  </a:lnTo>
                  <a:lnTo>
                    <a:pt x="102" y="148"/>
                  </a:lnTo>
                  <a:lnTo>
                    <a:pt x="96" y="153"/>
                  </a:lnTo>
                  <a:lnTo>
                    <a:pt x="96" y="159"/>
                  </a:lnTo>
                  <a:lnTo>
                    <a:pt x="91" y="159"/>
                  </a:lnTo>
                  <a:lnTo>
                    <a:pt x="85" y="131"/>
                  </a:lnTo>
                  <a:lnTo>
                    <a:pt x="85" y="125"/>
                  </a:lnTo>
                  <a:lnTo>
                    <a:pt x="79" y="114"/>
                  </a:lnTo>
                  <a:lnTo>
                    <a:pt x="74" y="114"/>
                  </a:lnTo>
                  <a:lnTo>
                    <a:pt x="68" y="114"/>
                  </a:lnTo>
                  <a:lnTo>
                    <a:pt x="62" y="114"/>
                  </a:lnTo>
                  <a:lnTo>
                    <a:pt x="57" y="114"/>
                  </a:lnTo>
                  <a:lnTo>
                    <a:pt x="51" y="114"/>
                  </a:lnTo>
                  <a:lnTo>
                    <a:pt x="51" y="108"/>
                  </a:lnTo>
                  <a:lnTo>
                    <a:pt x="45" y="114"/>
                  </a:lnTo>
                  <a:lnTo>
                    <a:pt x="34" y="108"/>
                  </a:lnTo>
                  <a:lnTo>
                    <a:pt x="28" y="108"/>
                  </a:lnTo>
                  <a:lnTo>
                    <a:pt x="23" y="102"/>
                  </a:lnTo>
                  <a:lnTo>
                    <a:pt x="23" y="97"/>
                  </a:lnTo>
                  <a:lnTo>
                    <a:pt x="11" y="85"/>
                  </a:lnTo>
                  <a:lnTo>
                    <a:pt x="11" y="80"/>
                  </a:lnTo>
                  <a:lnTo>
                    <a:pt x="6" y="74"/>
                  </a:lnTo>
                  <a:lnTo>
                    <a:pt x="0" y="57"/>
                  </a:lnTo>
                  <a:lnTo>
                    <a:pt x="0" y="51"/>
                  </a:lnTo>
                  <a:lnTo>
                    <a:pt x="0" y="46"/>
                  </a:lnTo>
                  <a:lnTo>
                    <a:pt x="0" y="34"/>
                  </a:lnTo>
                  <a:lnTo>
                    <a:pt x="0" y="17"/>
                  </a:lnTo>
                  <a:lnTo>
                    <a:pt x="6" y="23"/>
                  </a:lnTo>
                  <a:lnTo>
                    <a:pt x="11" y="23"/>
                  </a:lnTo>
                  <a:lnTo>
                    <a:pt x="17" y="23"/>
                  </a:lnTo>
                  <a:lnTo>
                    <a:pt x="23" y="17"/>
                  </a:lnTo>
                  <a:lnTo>
                    <a:pt x="28" y="17"/>
                  </a:lnTo>
                  <a:lnTo>
                    <a:pt x="40" y="23"/>
                  </a:lnTo>
                  <a:lnTo>
                    <a:pt x="45" y="17"/>
                  </a:lnTo>
                  <a:lnTo>
                    <a:pt x="45" y="12"/>
                  </a:lnTo>
                  <a:lnTo>
                    <a:pt x="45" y="0"/>
                  </a:lnTo>
                  <a:lnTo>
                    <a:pt x="51" y="0"/>
                  </a:lnTo>
                  <a:lnTo>
                    <a:pt x="45" y="6"/>
                  </a:lnTo>
                  <a:lnTo>
                    <a:pt x="51" y="6"/>
                  </a:lnTo>
                  <a:lnTo>
                    <a:pt x="51" y="12"/>
                  </a:lnTo>
                  <a:lnTo>
                    <a:pt x="57" y="17"/>
                  </a:lnTo>
                  <a:lnTo>
                    <a:pt x="57" y="23"/>
                  </a:lnTo>
                  <a:lnTo>
                    <a:pt x="62" y="23"/>
                  </a:lnTo>
                  <a:lnTo>
                    <a:pt x="62" y="29"/>
                  </a:lnTo>
                  <a:lnTo>
                    <a:pt x="68" y="34"/>
                  </a:lnTo>
                  <a:lnTo>
                    <a:pt x="68" y="40"/>
                  </a:lnTo>
                  <a:lnTo>
                    <a:pt x="68" y="46"/>
                  </a:lnTo>
                  <a:lnTo>
                    <a:pt x="68" y="51"/>
                  </a:lnTo>
                  <a:lnTo>
                    <a:pt x="74" y="51"/>
                  </a:lnTo>
                  <a:lnTo>
                    <a:pt x="74" y="57"/>
                  </a:lnTo>
                  <a:lnTo>
                    <a:pt x="79" y="57"/>
                  </a:lnTo>
                  <a:lnTo>
                    <a:pt x="79" y="63"/>
                  </a:lnTo>
                  <a:lnTo>
                    <a:pt x="85" y="63"/>
                  </a:lnTo>
                  <a:lnTo>
                    <a:pt x="85" y="68"/>
                  </a:lnTo>
                  <a:lnTo>
                    <a:pt x="91" y="68"/>
                  </a:lnTo>
                  <a:lnTo>
                    <a:pt x="91" y="74"/>
                  </a:lnTo>
                  <a:lnTo>
                    <a:pt x="96" y="74"/>
                  </a:lnTo>
                  <a:lnTo>
                    <a:pt x="96" y="80"/>
                  </a:lnTo>
                  <a:lnTo>
                    <a:pt x="102" y="80"/>
                  </a:lnTo>
                  <a:lnTo>
                    <a:pt x="108" y="80"/>
                  </a:lnTo>
                  <a:lnTo>
                    <a:pt x="108" y="85"/>
                  </a:lnTo>
                  <a:lnTo>
                    <a:pt x="108" y="91"/>
                  </a:lnTo>
                  <a:lnTo>
                    <a:pt x="113" y="91"/>
                  </a:lnTo>
                  <a:lnTo>
                    <a:pt x="113" y="97"/>
                  </a:lnTo>
                  <a:lnTo>
                    <a:pt x="119" y="97"/>
                  </a:lnTo>
                  <a:lnTo>
                    <a:pt x="119" y="102"/>
                  </a:lnTo>
                  <a:lnTo>
                    <a:pt x="125" y="108"/>
                  </a:lnTo>
                  <a:lnTo>
                    <a:pt x="125" y="114"/>
                  </a:lnTo>
                  <a:lnTo>
                    <a:pt x="130" y="114"/>
                  </a:lnTo>
                  <a:lnTo>
                    <a:pt x="125" y="114"/>
                  </a:lnTo>
                  <a:lnTo>
                    <a:pt x="125" y="119"/>
                  </a:lnTo>
                  <a:lnTo>
                    <a:pt x="119" y="119"/>
                  </a:lnTo>
                  <a:lnTo>
                    <a:pt x="125" y="119"/>
                  </a:lnTo>
                  <a:lnTo>
                    <a:pt x="130" y="119"/>
                  </a:lnTo>
                  <a:lnTo>
                    <a:pt x="125" y="125"/>
                  </a:lnTo>
                  <a:lnTo>
                    <a:pt x="130" y="125"/>
                  </a:lnTo>
                  <a:lnTo>
                    <a:pt x="130" y="131"/>
                  </a:lnTo>
                  <a:lnTo>
                    <a:pt x="136" y="131"/>
                  </a:lnTo>
                  <a:lnTo>
                    <a:pt x="136" y="136"/>
                  </a:lnTo>
                  <a:lnTo>
                    <a:pt x="136" y="142"/>
                  </a:lnTo>
                  <a:lnTo>
                    <a:pt x="136" y="148"/>
                  </a:lnTo>
                  <a:lnTo>
                    <a:pt x="142" y="148"/>
                  </a:lnTo>
                  <a:lnTo>
                    <a:pt x="142" y="142"/>
                  </a:lnTo>
                  <a:lnTo>
                    <a:pt x="142" y="148"/>
                  </a:lnTo>
                  <a:lnTo>
                    <a:pt x="142" y="142"/>
                  </a:lnTo>
                  <a:lnTo>
                    <a:pt x="147" y="148"/>
                  </a:lnTo>
                  <a:lnTo>
                    <a:pt x="153" y="153"/>
                  </a:lnTo>
                </a:path>
              </a:pathLst>
            </a:custGeom>
            <a:solidFill>
              <a:schemeClr val="tx2"/>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1" name="Freeform 53">
              <a:extLst>
                <a:ext uri="{FF2B5EF4-FFF2-40B4-BE49-F238E27FC236}">
                  <a16:creationId xmlns:a16="http://schemas.microsoft.com/office/drawing/2014/main" id="{793C6FF3-2DCE-4073-8779-1094AC0B8897}"/>
                </a:ext>
              </a:extLst>
            </p:cNvPr>
            <p:cNvSpPr>
              <a:spLocks/>
            </p:cNvSpPr>
            <p:nvPr/>
          </p:nvSpPr>
          <p:spPr bwMode="gray">
            <a:xfrm rot="20555047">
              <a:off x="1032596" y="3749987"/>
              <a:ext cx="286615" cy="231821"/>
            </a:xfrm>
            <a:custGeom>
              <a:avLst/>
              <a:gdLst>
                <a:gd name="T0" fmla="*/ 204 w 204"/>
                <a:gd name="T1" fmla="*/ 103 h 165"/>
                <a:gd name="T2" fmla="*/ 198 w 204"/>
                <a:gd name="T3" fmla="*/ 108 h 165"/>
                <a:gd name="T4" fmla="*/ 198 w 204"/>
                <a:gd name="T5" fmla="*/ 120 h 165"/>
                <a:gd name="T6" fmla="*/ 193 w 204"/>
                <a:gd name="T7" fmla="*/ 131 h 165"/>
                <a:gd name="T8" fmla="*/ 187 w 204"/>
                <a:gd name="T9" fmla="*/ 131 h 165"/>
                <a:gd name="T10" fmla="*/ 176 w 204"/>
                <a:gd name="T11" fmla="*/ 137 h 165"/>
                <a:gd name="T12" fmla="*/ 170 w 204"/>
                <a:gd name="T13" fmla="*/ 142 h 165"/>
                <a:gd name="T14" fmla="*/ 164 w 204"/>
                <a:gd name="T15" fmla="*/ 154 h 165"/>
                <a:gd name="T16" fmla="*/ 159 w 204"/>
                <a:gd name="T17" fmla="*/ 159 h 165"/>
                <a:gd name="T18" fmla="*/ 147 w 204"/>
                <a:gd name="T19" fmla="*/ 159 h 165"/>
                <a:gd name="T20" fmla="*/ 130 w 204"/>
                <a:gd name="T21" fmla="*/ 165 h 165"/>
                <a:gd name="T22" fmla="*/ 125 w 204"/>
                <a:gd name="T23" fmla="*/ 154 h 165"/>
                <a:gd name="T24" fmla="*/ 119 w 204"/>
                <a:gd name="T25" fmla="*/ 159 h 165"/>
                <a:gd name="T26" fmla="*/ 108 w 204"/>
                <a:gd name="T27" fmla="*/ 159 h 165"/>
                <a:gd name="T28" fmla="*/ 96 w 204"/>
                <a:gd name="T29" fmla="*/ 154 h 165"/>
                <a:gd name="T30" fmla="*/ 85 w 204"/>
                <a:gd name="T31" fmla="*/ 148 h 165"/>
                <a:gd name="T32" fmla="*/ 74 w 204"/>
                <a:gd name="T33" fmla="*/ 148 h 165"/>
                <a:gd name="T34" fmla="*/ 68 w 204"/>
                <a:gd name="T35" fmla="*/ 148 h 165"/>
                <a:gd name="T36" fmla="*/ 57 w 204"/>
                <a:gd name="T37" fmla="*/ 148 h 165"/>
                <a:gd name="T38" fmla="*/ 45 w 204"/>
                <a:gd name="T39" fmla="*/ 148 h 165"/>
                <a:gd name="T40" fmla="*/ 40 w 204"/>
                <a:gd name="T41" fmla="*/ 137 h 165"/>
                <a:gd name="T42" fmla="*/ 34 w 204"/>
                <a:gd name="T43" fmla="*/ 131 h 165"/>
                <a:gd name="T44" fmla="*/ 23 w 204"/>
                <a:gd name="T45" fmla="*/ 131 h 165"/>
                <a:gd name="T46" fmla="*/ 23 w 204"/>
                <a:gd name="T47" fmla="*/ 120 h 165"/>
                <a:gd name="T48" fmla="*/ 11 w 204"/>
                <a:gd name="T49" fmla="*/ 103 h 165"/>
                <a:gd name="T50" fmla="*/ 0 w 204"/>
                <a:gd name="T51" fmla="*/ 97 h 165"/>
                <a:gd name="T52" fmla="*/ 28 w 204"/>
                <a:gd name="T53" fmla="*/ 103 h 165"/>
                <a:gd name="T54" fmla="*/ 40 w 204"/>
                <a:gd name="T55" fmla="*/ 103 h 165"/>
                <a:gd name="T56" fmla="*/ 51 w 204"/>
                <a:gd name="T57" fmla="*/ 108 h 165"/>
                <a:gd name="T58" fmla="*/ 45 w 204"/>
                <a:gd name="T59" fmla="*/ 103 h 165"/>
                <a:gd name="T60" fmla="*/ 45 w 204"/>
                <a:gd name="T61" fmla="*/ 103 h 165"/>
                <a:gd name="T62" fmla="*/ 51 w 204"/>
                <a:gd name="T63" fmla="*/ 97 h 165"/>
                <a:gd name="T64" fmla="*/ 57 w 204"/>
                <a:gd name="T65" fmla="*/ 91 h 165"/>
                <a:gd name="T66" fmla="*/ 57 w 204"/>
                <a:gd name="T67" fmla="*/ 80 h 165"/>
                <a:gd name="T68" fmla="*/ 51 w 204"/>
                <a:gd name="T69" fmla="*/ 74 h 165"/>
                <a:gd name="T70" fmla="*/ 51 w 204"/>
                <a:gd name="T71" fmla="*/ 74 h 165"/>
                <a:gd name="T72" fmla="*/ 62 w 204"/>
                <a:gd name="T73" fmla="*/ 69 h 165"/>
                <a:gd name="T74" fmla="*/ 57 w 204"/>
                <a:gd name="T75" fmla="*/ 63 h 165"/>
                <a:gd name="T76" fmla="*/ 62 w 204"/>
                <a:gd name="T77" fmla="*/ 57 h 165"/>
                <a:gd name="T78" fmla="*/ 96 w 204"/>
                <a:gd name="T79" fmla="*/ 63 h 165"/>
                <a:gd name="T80" fmla="*/ 96 w 204"/>
                <a:gd name="T81" fmla="*/ 51 h 165"/>
                <a:gd name="T82" fmla="*/ 91 w 204"/>
                <a:gd name="T83" fmla="*/ 34 h 165"/>
                <a:gd name="T84" fmla="*/ 91 w 204"/>
                <a:gd name="T85" fmla="*/ 23 h 165"/>
                <a:gd name="T86" fmla="*/ 102 w 204"/>
                <a:gd name="T87" fmla="*/ 6 h 165"/>
                <a:gd name="T88" fmla="*/ 108 w 204"/>
                <a:gd name="T89" fmla="*/ 0 h 165"/>
                <a:gd name="T90" fmla="*/ 119 w 204"/>
                <a:gd name="T91" fmla="*/ 6 h 165"/>
                <a:gd name="T92" fmla="*/ 125 w 204"/>
                <a:gd name="T93" fmla="*/ 17 h 165"/>
                <a:gd name="T94" fmla="*/ 130 w 204"/>
                <a:gd name="T95" fmla="*/ 12 h 165"/>
                <a:gd name="T96" fmla="*/ 136 w 204"/>
                <a:gd name="T97" fmla="*/ 6 h 165"/>
                <a:gd name="T98" fmla="*/ 147 w 204"/>
                <a:gd name="T99" fmla="*/ 6 h 165"/>
                <a:gd name="T100" fmla="*/ 153 w 204"/>
                <a:gd name="T101" fmla="*/ 6 h 165"/>
                <a:gd name="T102" fmla="*/ 159 w 204"/>
                <a:gd name="T103" fmla="*/ 12 h 165"/>
                <a:gd name="T104" fmla="*/ 170 w 204"/>
                <a:gd name="T105" fmla="*/ 17 h 165"/>
                <a:gd name="T106" fmla="*/ 181 w 204"/>
                <a:gd name="T107" fmla="*/ 17 h 165"/>
                <a:gd name="T108" fmla="*/ 187 w 204"/>
                <a:gd name="T109" fmla="*/ 17 h 165"/>
                <a:gd name="T110" fmla="*/ 193 w 204"/>
                <a:gd name="T111" fmla="*/ 17 h 165"/>
                <a:gd name="T112" fmla="*/ 198 w 204"/>
                <a:gd name="T113" fmla="*/ 23 h 165"/>
                <a:gd name="T114" fmla="*/ 193 w 204"/>
                <a:gd name="T115" fmla="*/ 57 h 165"/>
                <a:gd name="T116" fmla="*/ 204 w 204"/>
                <a:gd name="T117" fmla="*/ 9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 h="165">
                  <a:moveTo>
                    <a:pt x="204" y="97"/>
                  </a:moveTo>
                  <a:lnTo>
                    <a:pt x="204" y="103"/>
                  </a:lnTo>
                  <a:lnTo>
                    <a:pt x="198" y="103"/>
                  </a:lnTo>
                  <a:lnTo>
                    <a:pt x="198" y="108"/>
                  </a:lnTo>
                  <a:lnTo>
                    <a:pt x="198" y="114"/>
                  </a:lnTo>
                  <a:lnTo>
                    <a:pt x="198" y="120"/>
                  </a:lnTo>
                  <a:lnTo>
                    <a:pt x="193" y="125"/>
                  </a:lnTo>
                  <a:lnTo>
                    <a:pt x="193" y="131"/>
                  </a:lnTo>
                  <a:lnTo>
                    <a:pt x="187" y="137"/>
                  </a:lnTo>
                  <a:lnTo>
                    <a:pt x="187" y="131"/>
                  </a:lnTo>
                  <a:lnTo>
                    <a:pt x="181" y="137"/>
                  </a:lnTo>
                  <a:lnTo>
                    <a:pt x="176" y="137"/>
                  </a:lnTo>
                  <a:lnTo>
                    <a:pt x="170" y="137"/>
                  </a:lnTo>
                  <a:lnTo>
                    <a:pt x="170" y="142"/>
                  </a:lnTo>
                  <a:lnTo>
                    <a:pt x="164" y="148"/>
                  </a:lnTo>
                  <a:lnTo>
                    <a:pt x="164" y="154"/>
                  </a:lnTo>
                  <a:lnTo>
                    <a:pt x="159" y="154"/>
                  </a:lnTo>
                  <a:lnTo>
                    <a:pt x="159" y="159"/>
                  </a:lnTo>
                  <a:lnTo>
                    <a:pt x="153" y="159"/>
                  </a:lnTo>
                  <a:lnTo>
                    <a:pt x="147" y="159"/>
                  </a:lnTo>
                  <a:lnTo>
                    <a:pt x="136" y="165"/>
                  </a:lnTo>
                  <a:lnTo>
                    <a:pt x="130" y="165"/>
                  </a:lnTo>
                  <a:lnTo>
                    <a:pt x="125" y="159"/>
                  </a:lnTo>
                  <a:lnTo>
                    <a:pt x="125" y="154"/>
                  </a:lnTo>
                  <a:lnTo>
                    <a:pt x="119" y="154"/>
                  </a:lnTo>
                  <a:lnTo>
                    <a:pt x="119" y="159"/>
                  </a:lnTo>
                  <a:lnTo>
                    <a:pt x="113" y="159"/>
                  </a:lnTo>
                  <a:lnTo>
                    <a:pt x="108" y="159"/>
                  </a:lnTo>
                  <a:lnTo>
                    <a:pt x="102" y="159"/>
                  </a:lnTo>
                  <a:lnTo>
                    <a:pt x="96" y="154"/>
                  </a:lnTo>
                  <a:lnTo>
                    <a:pt x="91" y="148"/>
                  </a:lnTo>
                  <a:lnTo>
                    <a:pt x="85" y="148"/>
                  </a:lnTo>
                  <a:lnTo>
                    <a:pt x="79" y="148"/>
                  </a:lnTo>
                  <a:lnTo>
                    <a:pt x="74" y="148"/>
                  </a:lnTo>
                  <a:lnTo>
                    <a:pt x="74" y="142"/>
                  </a:lnTo>
                  <a:lnTo>
                    <a:pt x="68" y="148"/>
                  </a:lnTo>
                  <a:lnTo>
                    <a:pt x="62" y="148"/>
                  </a:lnTo>
                  <a:lnTo>
                    <a:pt x="57" y="148"/>
                  </a:lnTo>
                  <a:lnTo>
                    <a:pt x="51" y="148"/>
                  </a:lnTo>
                  <a:lnTo>
                    <a:pt x="45" y="148"/>
                  </a:lnTo>
                  <a:lnTo>
                    <a:pt x="45" y="142"/>
                  </a:lnTo>
                  <a:lnTo>
                    <a:pt x="40" y="137"/>
                  </a:lnTo>
                  <a:lnTo>
                    <a:pt x="34" y="137"/>
                  </a:lnTo>
                  <a:lnTo>
                    <a:pt x="34" y="131"/>
                  </a:lnTo>
                  <a:lnTo>
                    <a:pt x="28" y="131"/>
                  </a:lnTo>
                  <a:lnTo>
                    <a:pt x="23" y="131"/>
                  </a:lnTo>
                  <a:lnTo>
                    <a:pt x="23" y="125"/>
                  </a:lnTo>
                  <a:lnTo>
                    <a:pt x="23" y="120"/>
                  </a:lnTo>
                  <a:lnTo>
                    <a:pt x="17" y="114"/>
                  </a:lnTo>
                  <a:lnTo>
                    <a:pt x="11" y="103"/>
                  </a:lnTo>
                  <a:lnTo>
                    <a:pt x="0" y="91"/>
                  </a:lnTo>
                  <a:lnTo>
                    <a:pt x="0" y="97"/>
                  </a:lnTo>
                  <a:lnTo>
                    <a:pt x="0" y="91"/>
                  </a:lnTo>
                  <a:lnTo>
                    <a:pt x="28" y="103"/>
                  </a:lnTo>
                  <a:lnTo>
                    <a:pt x="34" y="103"/>
                  </a:lnTo>
                  <a:lnTo>
                    <a:pt x="40" y="103"/>
                  </a:lnTo>
                  <a:lnTo>
                    <a:pt x="45" y="108"/>
                  </a:lnTo>
                  <a:lnTo>
                    <a:pt x="51" y="108"/>
                  </a:lnTo>
                  <a:lnTo>
                    <a:pt x="51" y="103"/>
                  </a:lnTo>
                  <a:lnTo>
                    <a:pt x="45" y="103"/>
                  </a:lnTo>
                  <a:lnTo>
                    <a:pt x="51" y="103"/>
                  </a:lnTo>
                  <a:lnTo>
                    <a:pt x="45" y="103"/>
                  </a:lnTo>
                  <a:lnTo>
                    <a:pt x="45" y="97"/>
                  </a:lnTo>
                  <a:lnTo>
                    <a:pt x="51" y="97"/>
                  </a:lnTo>
                  <a:lnTo>
                    <a:pt x="51" y="91"/>
                  </a:lnTo>
                  <a:lnTo>
                    <a:pt x="57" y="91"/>
                  </a:lnTo>
                  <a:lnTo>
                    <a:pt x="57" y="86"/>
                  </a:lnTo>
                  <a:lnTo>
                    <a:pt x="57" y="80"/>
                  </a:lnTo>
                  <a:lnTo>
                    <a:pt x="51" y="80"/>
                  </a:lnTo>
                  <a:lnTo>
                    <a:pt x="51" y="74"/>
                  </a:lnTo>
                  <a:lnTo>
                    <a:pt x="57" y="74"/>
                  </a:lnTo>
                  <a:lnTo>
                    <a:pt x="51" y="74"/>
                  </a:lnTo>
                  <a:lnTo>
                    <a:pt x="57" y="69"/>
                  </a:lnTo>
                  <a:lnTo>
                    <a:pt x="62" y="69"/>
                  </a:lnTo>
                  <a:lnTo>
                    <a:pt x="62" y="63"/>
                  </a:lnTo>
                  <a:lnTo>
                    <a:pt x="57" y="63"/>
                  </a:lnTo>
                  <a:lnTo>
                    <a:pt x="62" y="63"/>
                  </a:lnTo>
                  <a:lnTo>
                    <a:pt x="62" y="57"/>
                  </a:lnTo>
                  <a:lnTo>
                    <a:pt x="79" y="63"/>
                  </a:lnTo>
                  <a:lnTo>
                    <a:pt x="96" y="63"/>
                  </a:lnTo>
                  <a:lnTo>
                    <a:pt x="96" y="57"/>
                  </a:lnTo>
                  <a:lnTo>
                    <a:pt x="96" y="51"/>
                  </a:lnTo>
                  <a:lnTo>
                    <a:pt x="96" y="40"/>
                  </a:lnTo>
                  <a:lnTo>
                    <a:pt x="91" y="34"/>
                  </a:lnTo>
                  <a:lnTo>
                    <a:pt x="91" y="29"/>
                  </a:lnTo>
                  <a:lnTo>
                    <a:pt x="91" y="23"/>
                  </a:lnTo>
                  <a:lnTo>
                    <a:pt x="96" y="12"/>
                  </a:lnTo>
                  <a:lnTo>
                    <a:pt x="102" y="6"/>
                  </a:lnTo>
                  <a:lnTo>
                    <a:pt x="102" y="0"/>
                  </a:lnTo>
                  <a:lnTo>
                    <a:pt x="108" y="0"/>
                  </a:lnTo>
                  <a:lnTo>
                    <a:pt x="113" y="6"/>
                  </a:lnTo>
                  <a:lnTo>
                    <a:pt x="119" y="6"/>
                  </a:lnTo>
                  <a:lnTo>
                    <a:pt x="119" y="12"/>
                  </a:lnTo>
                  <a:lnTo>
                    <a:pt x="125" y="17"/>
                  </a:lnTo>
                  <a:lnTo>
                    <a:pt x="125" y="12"/>
                  </a:lnTo>
                  <a:lnTo>
                    <a:pt x="130" y="12"/>
                  </a:lnTo>
                  <a:lnTo>
                    <a:pt x="136" y="12"/>
                  </a:lnTo>
                  <a:lnTo>
                    <a:pt x="136" y="6"/>
                  </a:lnTo>
                  <a:lnTo>
                    <a:pt x="142" y="6"/>
                  </a:lnTo>
                  <a:lnTo>
                    <a:pt x="147" y="6"/>
                  </a:lnTo>
                  <a:lnTo>
                    <a:pt x="153" y="12"/>
                  </a:lnTo>
                  <a:lnTo>
                    <a:pt x="153" y="6"/>
                  </a:lnTo>
                  <a:lnTo>
                    <a:pt x="159" y="6"/>
                  </a:lnTo>
                  <a:lnTo>
                    <a:pt x="159" y="12"/>
                  </a:lnTo>
                  <a:lnTo>
                    <a:pt x="164" y="12"/>
                  </a:lnTo>
                  <a:lnTo>
                    <a:pt x="170" y="17"/>
                  </a:lnTo>
                  <a:lnTo>
                    <a:pt x="176" y="17"/>
                  </a:lnTo>
                  <a:lnTo>
                    <a:pt x="181" y="17"/>
                  </a:lnTo>
                  <a:lnTo>
                    <a:pt x="181" y="23"/>
                  </a:lnTo>
                  <a:lnTo>
                    <a:pt x="187" y="17"/>
                  </a:lnTo>
                  <a:lnTo>
                    <a:pt x="187" y="23"/>
                  </a:lnTo>
                  <a:lnTo>
                    <a:pt x="193" y="17"/>
                  </a:lnTo>
                  <a:lnTo>
                    <a:pt x="193" y="23"/>
                  </a:lnTo>
                  <a:lnTo>
                    <a:pt x="198" y="23"/>
                  </a:lnTo>
                  <a:lnTo>
                    <a:pt x="198" y="40"/>
                  </a:lnTo>
                  <a:lnTo>
                    <a:pt x="193" y="57"/>
                  </a:lnTo>
                  <a:lnTo>
                    <a:pt x="181" y="91"/>
                  </a:lnTo>
                  <a:lnTo>
                    <a:pt x="204" y="9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2" name="Freeform 54">
              <a:extLst>
                <a:ext uri="{FF2B5EF4-FFF2-40B4-BE49-F238E27FC236}">
                  <a16:creationId xmlns:a16="http://schemas.microsoft.com/office/drawing/2014/main" id="{83A154BD-EA73-4620-9210-DDB31C397759}"/>
                </a:ext>
              </a:extLst>
            </p:cNvPr>
            <p:cNvSpPr>
              <a:spLocks/>
            </p:cNvSpPr>
            <p:nvPr/>
          </p:nvSpPr>
          <p:spPr bwMode="gray">
            <a:xfrm rot="20555047">
              <a:off x="1333548" y="3958518"/>
              <a:ext cx="406037" cy="382153"/>
            </a:xfrm>
            <a:custGeom>
              <a:avLst/>
              <a:gdLst>
                <a:gd name="T0" fmla="*/ 261 w 289"/>
                <a:gd name="T1" fmla="*/ 125 h 272"/>
                <a:gd name="T2" fmla="*/ 289 w 289"/>
                <a:gd name="T3" fmla="*/ 176 h 272"/>
                <a:gd name="T4" fmla="*/ 210 w 289"/>
                <a:gd name="T5" fmla="*/ 193 h 272"/>
                <a:gd name="T6" fmla="*/ 170 w 289"/>
                <a:gd name="T7" fmla="*/ 198 h 272"/>
                <a:gd name="T8" fmla="*/ 147 w 289"/>
                <a:gd name="T9" fmla="*/ 204 h 272"/>
                <a:gd name="T10" fmla="*/ 124 w 289"/>
                <a:gd name="T11" fmla="*/ 210 h 272"/>
                <a:gd name="T12" fmla="*/ 130 w 289"/>
                <a:gd name="T13" fmla="*/ 215 h 272"/>
                <a:gd name="T14" fmla="*/ 124 w 289"/>
                <a:gd name="T15" fmla="*/ 221 h 272"/>
                <a:gd name="T16" fmla="*/ 130 w 289"/>
                <a:gd name="T17" fmla="*/ 227 h 272"/>
                <a:gd name="T18" fmla="*/ 113 w 289"/>
                <a:gd name="T19" fmla="*/ 232 h 272"/>
                <a:gd name="T20" fmla="*/ 45 w 289"/>
                <a:gd name="T21" fmla="*/ 272 h 272"/>
                <a:gd name="T22" fmla="*/ 39 w 289"/>
                <a:gd name="T23" fmla="*/ 266 h 272"/>
                <a:gd name="T24" fmla="*/ 39 w 289"/>
                <a:gd name="T25" fmla="*/ 255 h 272"/>
                <a:gd name="T26" fmla="*/ 34 w 289"/>
                <a:gd name="T27" fmla="*/ 261 h 272"/>
                <a:gd name="T28" fmla="*/ 22 w 289"/>
                <a:gd name="T29" fmla="*/ 261 h 272"/>
                <a:gd name="T30" fmla="*/ 22 w 289"/>
                <a:gd name="T31" fmla="*/ 249 h 272"/>
                <a:gd name="T32" fmla="*/ 17 w 289"/>
                <a:gd name="T33" fmla="*/ 255 h 272"/>
                <a:gd name="T34" fmla="*/ 11 w 289"/>
                <a:gd name="T35" fmla="*/ 261 h 272"/>
                <a:gd name="T36" fmla="*/ 5 w 289"/>
                <a:gd name="T37" fmla="*/ 255 h 272"/>
                <a:gd name="T38" fmla="*/ 5 w 289"/>
                <a:gd name="T39" fmla="*/ 244 h 272"/>
                <a:gd name="T40" fmla="*/ 5 w 289"/>
                <a:gd name="T41" fmla="*/ 232 h 272"/>
                <a:gd name="T42" fmla="*/ 0 w 289"/>
                <a:gd name="T43" fmla="*/ 227 h 272"/>
                <a:gd name="T44" fmla="*/ 5 w 289"/>
                <a:gd name="T45" fmla="*/ 221 h 272"/>
                <a:gd name="T46" fmla="*/ 5 w 289"/>
                <a:gd name="T47" fmla="*/ 210 h 272"/>
                <a:gd name="T48" fmla="*/ 17 w 289"/>
                <a:gd name="T49" fmla="*/ 210 h 272"/>
                <a:gd name="T50" fmla="*/ 17 w 289"/>
                <a:gd name="T51" fmla="*/ 198 h 272"/>
                <a:gd name="T52" fmla="*/ 22 w 289"/>
                <a:gd name="T53" fmla="*/ 193 h 272"/>
                <a:gd name="T54" fmla="*/ 22 w 289"/>
                <a:gd name="T55" fmla="*/ 181 h 272"/>
                <a:gd name="T56" fmla="*/ 11 w 289"/>
                <a:gd name="T57" fmla="*/ 176 h 272"/>
                <a:gd name="T58" fmla="*/ 17 w 289"/>
                <a:gd name="T59" fmla="*/ 170 h 272"/>
                <a:gd name="T60" fmla="*/ 11 w 289"/>
                <a:gd name="T61" fmla="*/ 164 h 272"/>
                <a:gd name="T62" fmla="*/ 17 w 289"/>
                <a:gd name="T63" fmla="*/ 159 h 272"/>
                <a:gd name="T64" fmla="*/ 17 w 289"/>
                <a:gd name="T65" fmla="*/ 153 h 272"/>
                <a:gd name="T66" fmla="*/ 17 w 289"/>
                <a:gd name="T67" fmla="*/ 153 h 272"/>
                <a:gd name="T68" fmla="*/ 79 w 289"/>
                <a:gd name="T69" fmla="*/ 113 h 272"/>
                <a:gd name="T70" fmla="*/ 96 w 289"/>
                <a:gd name="T71" fmla="*/ 108 h 272"/>
                <a:gd name="T72" fmla="*/ 102 w 289"/>
                <a:gd name="T73" fmla="*/ 102 h 272"/>
                <a:gd name="T74" fmla="*/ 107 w 289"/>
                <a:gd name="T75" fmla="*/ 108 h 272"/>
                <a:gd name="T76" fmla="*/ 113 w 289"/>
                <a:gd name="T77" fmla="*/ 102 h 272"/>
                <a:gd name="T78" fmla="*/ 113 w 289"/>
                <a:gd name="T79" fmla="*/ 102 h 272"/>
                <a:gd name="T80" fmla="*/ 119 w 289"/>
                <a:gd name="T81" fmla="*/ 96 h 272"/>
                <a:gd name="T82" fmla="*/ 124 w 289"/>
                <a:gd name="T83" fmla="*/ 91 h 272"/>
                <a:gd name="T84" fmla="*/ 136 w 289"/>
                <a:gd name="T85" fmla="*/ 96 h 272"/>
                <a:gd name="T86" fmla="*/ 147 w 289"/>
                <a:gd name="T87" fmla="*/ 96 h 272"/>
                <a:gd name="T88" fmla="*/ 159 w 289"/>
                <a:gd name="T89" fmla="*/ 96 h 272"/>
                <a:gd name="T90" fmla="*/ 164 w 289"/>
                <a:gd name="T91" fmla="*/ 102 h 272"/>
                <a:gd name="T92" fmla="*/ 170 w 289"/>
                <a:gd name="T93" fmla="*/ 102 h 272"/>
                <a:gd name="T94" fmla="*/ 176 w 289"/>
                <a:gd name="T95" fmla="*/ 85 h 272"/>
                <a:gd name="T96" fmla="*/ 198 w 289"/>
                <a:gd name="T97" fmla="*/ 0 h 272"/>
                <a:gd name="T98" fmla="*/ 210 w 289"/>
                <a:gd name="T99" fmla="*/ 28 h 272"/>
                <a:gd name="T100" fmla="*/ 227 w 289"/>
                <a:gd name="T101" fmla="*/ 57 h 272"/>
                <a:gd name="T102" fmla="*/ 232 w 289"/>
                <a:gd name="T103" fmla="*/ 6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272">
                  <a:moveTo>
                    <a:pt x="244" y="96"/>
                  </a:moveTo>
                  <a:lnTo>
                    <a:pt x="261" y="125"/>
                  </a:lnTo>
                  <a:lnTo>
                    <a:pt x="283" y="159"/>
                  </a:lnTo>
                  <a:lnTo>
                    <a:pt x="289" y="176"/>
                  </a:lnTo>
                  <a:lnTo>
                    <a:pt x="232" y="187"/>
                  </a:lnTo>
                  <a:lnTo>
                    <a:pt x="210" y="193"/>
                  </a:lnTo>
                  <a:lnTo>
                    <a:pt x="176" y="198"/>
                  </a:lnTo>
                  <a:lnTo>
                    <a:pt x="170" y="198"/>
                  </a:lnTo>
                  <a:lnTo>
                    <a:pt x="153" y="204"/>
                  </a:lnTo>
                  <a:lnTo>
                    <a:pt x="147" y="204"/>
                  </a:lnTo>
                  <a:lnTo>
                    <a:pt x="141" y="204"/>
                  </a:lnTo>
                  <a:lnTo>
                    <a:pt x="124" y="210"/>
                  </a:lnTo>
                  <a:lnTo>
                    <a:pt x="124" y="215"/>
                  </a:lnTo>
                  <a:lnTo>
                    <a:pt x="130" y="215"/>
                  </a:lnTo>
                  <a:lnTo>
                    <a:pt x="124" y="215"/>
                  </a:lnTo>
                  <a:lnTo>
                    <a:pt x="124" y="221"/>
                  </a:lnTo>
                  <a:lnTo>
                    <a:pt x="124" y="227"/>
                  </a:lnTo>
                  <a:lnTo>
                    <a:pt x="130" y="227"/>
                  </a:lnTo>
                  <a:lnTo>
                    <a:pt x="124" y="227"/>
                  </a:lnTo>
                  <a:lnTo>
                    <a:pt x="113" y="232"/>
                  </a:lnTo>
                  <a:lnTo>
                    <a:pt x="102" y="244"/>
                  </a:lnTo>
                  <a:lnTo>
                    <a:pt x="45" y="272"/>
                  </a:lnTo>
                  <a:lnTo>
                    <a:pt x="45" y="266"/>
                  </a:lnTo>
                  <a:lnTo>
                    <a:pt x="39" y="266"/>
                  </a:lnTo>
                  <a:lnTo>
                    <a:pt x="39" y="261"/>
                  </a:lnTo>
                  <a:lnTo>
                    <a:pt x="39" y="255"/>
                  </a:lnTo>
                  <a:lnTo>
                    <a:pt x="34" y="255"/>
                  </a:lnTo>
                  <a:lnTo>
                    <a:pt x="34" y="261"/>
                  </a:lnTo>
                  <a:lnTo>
                    <a:pt x="28" y="261"/>
                  </a:lnTo>
                  <a:lnTo>
                    <a:pt x="22" y="261"/>
                  </a:lnTo>
                  <a:lnTo>
                    <a:pt x="22" y="255"/>
                  </a:lnTo>
                  <a:lnTo>
                    <a:pt x="22" y="249"/>
                  </a:lnTo>
                  <a:lnTo>
                    <a:pt x="17" y="249"/>
                  </a:lnTo>
                  <a:lnTo>
                    <a:pt x="17" y="255"/>
                  </a:lnTo>
                  <a:lnTo>
                    <a:pt x="11" y="255"/>
                  </a:lnTo>
                  <a:lnTo>
                    <a:pt x="11" y="261"/>
                  </a:lnTo>
                  <a:lnTo>
                    <a:pt x="5" y="261"/>
                  </a:lnTo>
                  <a:lnTo>
                    <a:pt x="5" y="255"/>
                  </a:lnTo>
                  <a:lnTo>
                    <a:pt x="5" y="249"/>
                  </a:lnTo>
                  <a:lnTo>
                    <a:pt x="5" y="244"/>
                  </a:lnTo>
                  <a:lnTo>
                    <a:pt x="5" y="238"/>
                  </a:lnTo>
                  <a:lnTo>
                    <a:pt x="5" y="232"/>
                  </a:lnTo>
                  <a:lnTo>
                    <a:pt x="5" y="227"/>
                  </a:lnTo>
                  <a:lnTo>
                    <a:pt x="0" y="227"/>
                  </a:lnTo>
                  <a:lnTo>
                    <a:pt x="0" y="221"/>
                  </a:lnTo>
                  <a:lnTo>
                    <a:pt x="5" y="221"/>
                  </a:lnTo>
                  <a:lnTo>
                    <a:pt x="5" y="215"/>
                  </a:lnTo>
                  <a:lnTo>
                    <a:pt x="5" y="210"/>
                  </a:lnTo>
                  <a:lnTo>
                    <a:pt x="11" y="210"/>
                  </a:lnTo>
                  <a:lnTo>
                    <a:pt x="17" y="210"/>
                  </a:lnTo>
                  <a:lnTo>
                    <a:pt x="17" y="204"/>
                  </a:lnTo>
                  <a:lnTo>
                    <a:pt x="17" y="198"/>
                  </a:lnTo>
                  <a:lnTo>
                    <a:pt x="17" y="193"/>
                  </a:lnTo>
                  <a:lnTo>
                    <a:pt x="22" y="193"/>
                  </a:lnTo>
                  <a:lnTo>
                    <a:pt x="22" y="187"/>
                  </a:lnTo>
                  <a:lnTo>
                    <a:pt x="22" y="181"/>
                  </a:lnTo>
                  <a:lnTo>
                    <a:pt x="17" y="181"/>
                  </a:lnTo>
                  <a:lnTo>
                    <a:pt x="11" y="176"/>
                  </a:lnTo>
                  <a:lnTo>
                    <a:pt x="17" y="176"/>
                  </a:lnTo>
                  <a:lnTo>
                    <a:pt x="17" y="170"/>
                  </a:lnTo>
                  <a:lnTo>
                    <a:pt x="11" y="170"/>
                  </a:lnTo>
                  <a:lnTo>
                    <a:pt x="11" y="164"/>
                  </a:lnTo>
                  <a:lnTo>
                    <a:pt x="17" y="164"/>
                  </a:lnTo>
                  <a:lnTo>
                    <a:pt x="17" y="159"/>
                  </a:lnTo>
                  <a:lnTo>
                    <a:pt x="11" y="153"/>
                  </a:lnTo>
                  <a:lnTo>
                    <a:pt x="17" y="153"/>
                  </a:lnTo>
                  <a:lnTo>
                    <a:pt x="17" y="147"/>
                  </a:lnTo>
                  <a:lnTo>
                    <a:pt x="17" y="153"/>
                  </a:lnTo>
                  <a:lnTo>
                    <a:pt x="17" y="147"/>
                  </a:lnTo>
                  <a:lnTo>
                    <a:pt x="79" y="113"/>
                  </a:lnTo>
                  <a:lnTo>
                    <a:pt x="90" y="108"/>
                  </a:lnTo>
                  <a:lnTo>
                    <a:pt x="96" y="108"/>
                  </a:lnTo>
                  <a:lnTo>
                    <a:pt x="96" y="102"/>
                  </a:lnTo>
                  <a:lnTo>
                    <a:pt x="102" y="102"/>
                  </a:lnTo>
                  <a:lnTo>
                    <a:pt x="102" y="108"/>
                  </a:lnTo>
                  <a:lnTo>
                    <a:pt x="107" y="108"/>
                  </a:lnTo>
                  <a:lnTo>
                    <a:pt x="107" y="102"/>
                  </a:lnTo>
                  <a:lnTo>
                    <a:pt x="113" y="102"/>
                  </a:lnTo>
                  <a:lnTo>
                    <a:pt x="107" y="102"/>
                  </a:lnTo>
                  <a:lnTo>
                    <a:pt x="113" y="102"/>
                  </a:lnTo>
                  <a:lnTo>
                    <a:pt x="113" y="96"/>
                  </a:lnTo>
                  <a:lnTo>
                    <a:pt x="119" y="96"/>
                  </a:lnTo>
                  <a:lnTo>
                    <a:pt x="124" y="96"/>
                  </a:lnTo>
                  <a:lnTo>
                    <a:pt x="124" y="91"/>
                  </a:lnTo>
                  <a:lnTo>
                    <a:pt x="130" y="96"/>
                  </a:lnTo>
                  <a:lnTo>
                    <a:pt x="136" y="96"/>
                  </a:lnTo>
                  <a:lnTo>
                    <a:pt x="141" y="96"/>
                  </a:lnTo>
                  <a:lnTo>
                    <a:pt x="147" y="96"/>
                  </a:lnTo>
                  <a:lnTo>
                    <a:pt x="153" y="96"/>
                  </a:lnTo>
                  <a:lnTo>
                    <a:pt x="159" y="96"/>
                  </a:lnTo>
                  <a:lnTo>
                    <a:pt x="159" y="102"/>
                  </a:lnTo>
                  <a:lnTo>
                    <a:pt x="164" y="102"/>
                  </a:lnTo>
                  <a:lnTo>
                    <a:pt x="170" y="108"/>
                  </a:lnTo>
                  <a:lnTo>
                    <a:pt x="170" y="102"/>
                  </a:lnTo>
                  <a:lnTo>
                    <a:pt x="176" y="102"/>
                  </a:lnTo>
                  <a:lnTo>
                    <a:pt x="176" y="85"/>
                  </a:lnTo>
                  <a:lnTo>
                    <a:pt x="181" y="62"/>
                  </a:lnTo>
                  <a:lnTo>
                    <a:pt x="198" y="0"/>
                  </a:lnTo>
                  <a:lnTo>
                    <a:pt x="210" y="17"/>
                  </a:lnTo>
                  <a:lnTo>
                    <a:pt x="210" y="28"/>
                  </a:lnTo>
                  <a:lnTo>
                    <a:pt x="215" y="34"/>
                  </a:lnTo>
                  <a:lnTo>
                    <a:pt x="227" y="57"/>
                  </a:lnTo>
                  <a:lnTo>
                    <a:pt x="227" y="62"/>
                  </a:lnTo>
                  <a:lnTo>
                    <a:pt x="232" y="68"/>
                  </a:lnTo>
                  <a:lnTo>
                    <a:pt x="244" y="96"/>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3" name="Freeform 55">
              <a:extLst>
                <a:ext uri="{FF2B5EF4-FFF2-40B4-BE49-F238E27FC236}">
                  <a16:creationId xmlns:a16="http://schemas.microsoft.com/office/drawing/2014/main" id="{F86B8488-F88D-4416-BEC1-9178C2E0E0AA}"/>
                </a:ext>
              </a:extLst>
            </p:cNvPr>
            <p:cNvSpPr>
              <a:spLocks/>
            </p:cNvSpPr>
            <p:nvPr/>
          </p:nvSpPr>
          <p:spPr bwMode="gray">
            <a:xfrm rot="20555047">
              <a:off x="1211760" y="3374642"/>
              <a:ext cx="151737" cy="286615"/>
            </a:xfrm>
            <a:custGeom>
              <a:avLst/>
              <a:gdLst>
                <a:gd name="T0" fmla="*/ 85 w 108"/>
                <a:gd name="T1" fmla="*/ 23 h 204"/>
                <a:gd name="T2" fmla="*/ 85 w 108"/>
                <a:gd name="T3" fmla="*/ 34 h 204"/>
                <a:gd name="T4" fmla="*/ 80 w 108"/>
                <a:gd name="T5" fmla="*/ 40 h 204"/>
                <a:gd name="T6" fmla="*/ 85 w 108"/>
                <a:gd name="T7" fmla="*/ 45 h 204"/>
                <a:gd name="T8" fmla="*/ 80 w 108"/>
                <a:gd name="T9" fmla="*/ 51 h 204"/>
                <a:gd name="T10" fmla="*/ 80 w 108"/>
                <a:gd name="T11" fmla="*/ 62 h 204"/>
                <a:gd name="T12" fmla="*/ 80 w 108"/>
                <a:gd name="T13" fmla="*/ 74 h 204"/>
                <a:gd name="T14" fmla="*/ 74 w 108"/>
                <a:gd name="T15" fmla="*/ 79 h 204"/>
                <a:gd name="T16" fmla="*/ 80 w 108"/>
                <a:gd name="T17" fmla="*/ 85 h 204"/>
                <a:gd name="T18" fmla="*/ 74 w 108"/>
                <a:gd name="T19" fmla="*/ 91 h 204"/>
                <a:gd name="T20" fmla="*/ 68 w 108"/>
                <a:gd name="T21" fmla="*/ 96 h 204"/>
                <a:gd name="T22" fmla="*/ 68 w 108"/>
                <a:gd name="T23" fmla="*/ 108 h 204"/>
                <a:gd name="T24" fmla="*/ 74 w 108"/>
                <a:gd name="T25" fmla="*/ 113 h 204"/>
                <a:gd name="T26" fmla="*/ 68 w 108"/>
                <a:gd name="T27" fmla="*/ 125 h 204"/>
                <a:gd name="T28" fmla="*/ 68 w 108"/>
                <a:gd name="T29" fmla="*/ 136 h 204"/>
                <a:gd name="T30" fmla="*/ 68 w 108"/>
                <a:gd name="T31" fmla="*/ 142 h 204"/>
                <a:gd name="T32" fmla="*/ 74 w 108"/>
                <a:gd name="T33" fmla="*/ 136 h 204"/>
                <a:gd name="T34" fmla="*/ 85 w 108"/>
                <a:gd name="T35" fmla="*/ 130 h 204"/>
                <a:gd name="T36" fmla="*/ 91 w 108"/>
                <a:gd name="T37" fmla="*/ 125 h 204"/>
                <a:gd name="T38" fmla="*/ 103 w 108"/>
                <a:gd name="T39" fmla="*/ 125 h 204"/>
                <a:gd name="T40" fmla="*/ 108 w 108"/>
                <a:gd name="T41" fmla="*/ 130 h 204"/>
                <a:gd name="T42" fmla="*/ 91 w 108"/>
                <a:gd name="T43" fmla="*/ 147 h 204"/>
                <a:gd name="T44" fmla="*/ 68 w 108"/>
                <a:gd name="T45" fmla="*/ 204 h 204"/>
                <a:gd name="T46" fmla="*/ 40 w 108"/>
                <a:gd name="T47" fmla="*/ 198 h 204"/>
                <a:gd name="T48" fmla="*/ 46 w 108"/>
                <a:gd name="T49" fmla="*/ 187 h 204"/>
                <a:gd name="T50" fmla="*/ 40 w 108"/>
                <a:gd name="T51" fmla="*/ 181 h 204"/>
                <a:gd name="T52" fmla="*/ 34 w 108"/>
                <a:gd name="T53" fmla="*/ 181 h 204"/>
                <a:gd name="T54" fmla="*/ 29 w 108"/>
                <a:gd name="T55" fmla="*/ 187 h 204"/>
                <a:gd name="T56" fmla="*/ 29 w 108"/>
                <a:gd name="T57" fmla="*/ 187 h 204"/>
                <a:gd name="T58" fmla="*/ 29 w 108"/>
                <a:gd name="T59" fmla="*/ 187 h 204"/>
                <a:gd name="T60" fmla="*/ 29 w 108"/>
                <a:gd name="T61" fmla="*/ 181 h 204"/>
                <a:gd name="T62" fmla="*/ 29 w 108"/>
                <a:gd name="T63" fmla="*/ 170 h 204"/>
                <a:gd name="T64" fmla="*/ 23 w 108"/>
                <a:gd name="T65" fmla="*/ 164 h 204"/>
                <a:gd name="T66" fmla="*/ 23 w 108"/>
                <a:gd name="T67" fmla="*/ 153 h 204"/>
                <a:gd name="T68" fmla="*/ 17 w 108"/>
                <a:gd name="T69" fmla="*/ 147 h 204"/>
                <a:gd name="T70" fmla="*/ 6 w 108"/>
                <a:gd name="T71" fmla="*/ 147 h 204"/>
                <a:gd name="T72" fmla="*/ 6 w 108"/>
                <a:gd name="T73" fmla="*/ 136 h 204"/>
                <a:gd name="T74" fmla="*/ 12 w 108"/>
                <a:gd name="T75" fmla="*/ 130 h 204"/>
                <a:gd name="T76" fmla="*/ 6 w 108"/>
                <a:gd name="T77" fmla="*/ 119 h 204"/>
                <a:gd name="T78" fmla="*/ 12 w 108"/>
                <a:gd name="T79" fmla="*/ 113 h 204"/>
                <a:gd name="T80" fmla="*/ 17 w 108"/>
                <a:gd name="T81" fmla="*/ 108 h 204"/>
                <a:gd name="T82" fmla="*/ 23 w 108"/>
                <a:gd name="T83" fmla="*/ 102 h 204"/>
                <a:gd name="T84" fmla="*/ 17 w 108"/>
                <a:gd name="T85" fmla="*/ 96 h 204"/>
                <a:gd name="T86" fmla="*/ 17 w 108"/>
                <a:gd name="T87" fmla="*/ 85 h 204"/>
                <a:gd name="T88" fmla="*/ 12 w 108"/>
                <a:gd name="T89" fmla="*/ 79 h 204"/>
                <a:gd name="T90" fmla="*/ 6 w 108"/>
                <a:gd name="T91" fmla="*/ 74 h 204"/>
                <a:gd name="T92" fmla="*/ 6 w 108"/>
                <a:gd name="T93" fmla="*/ 62 h 204"/>
                <a:gd name="T94" fmla="*/ 0 w 108"/>
                <a:gd name="T95" fmla="*/ 51 h 204"/>
                <a:gd name="T96" fmla="*/ 6 w 108"/>
                <a:gd name="T97" fmla="*/ 45 h 204"/>
                <a:gd name="T98" fmla="*/ 6 w 108"/>
                <a:gd name="T99" fmla="*/ 34 h 204"/>
                <a:gd name="T100" fmla="*/ 12 w 108"/>
                <a:gd name="T101" fmla="*/ 28 h 204"/>
                <a:gd name="T102" fmla="*/ 12 w 108"/>
                <a:gd name="T103" fmla="*/ 23 h 204"/>
                <a:gd name="T104" fmla="*/ 12 w 108"/>
                <a:gd name="T105" fmla="*/ 23 h 204"/>
                <a:gd name="T106" fmla="*/ 12 w 108"/>
                <a:gd name="T107" fmla="*/ 17 h 204"/>
                <a:gd name="T108" fmla="*/ 17 w 108"/>
                <a:gd name="T109" fmla="*/ 11 h 204"/>
                <a:gd name="T110" fmla="*/ 23 w 108"/>
                <a:gd name="T111" fmla="*/ 6 h 204"/>
                <a:gd name="T112" fmla="*/ 51 w 108"/>
                <a:gd name="T113" fmla="*/ 11 h 204"/>
                <a:gd name="T114" fmla="*/ 91 w 108"/>
                <a:gd name="T115" fmla="*/ 17 h 204"/>
                <a:gd name="T116" fmla="*/ 85 w 108"/>
                <a:gd name="T117" fmla="*/ 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204">
                  <a:moveTo>
                    <a:pt x="91" y="23"/>
                  </a:moveTo>
                  <a:lnTo>
                    <a:pt x="85" y="23"/>
                  </a:lnTo>
                  <a:lnTo>
                    <a:pt x="85" y="28"/>
                  </a:lnTo>
                  <a:lnTo>
                    <a:pt x="85" y="34"/>
                  </a:lnTo>
                  <a:lnTo>
                    <a:pt x="80" y="34"/>
                  </a:lnTo>
                  <a:lnTo>
                    <a:pt x="80" y="40"/>
                  </a:lnTo>
                  <a:lnTo>
                    <a:pt x="80" y="45"/>
                  </a:lnTo>
                  <a:lnTo>
                    <a:pt x="85" y="45"/>
                  </a:lnTo>
                  <a:lnTo>
                    <a:pt x="85" y="51"/>
                  </a:lnTo>
                  <a:lnTo>
                    <a:pt x="80" y="51"/>
                  </a:lnTo>
                  <a:lnTo>
                    <a:pt x="80" y="57"/>
                  </a:lnTo>
                  <a:lnTo>
                    <a:pt x="80" y="62"/>
                  </a:lnTo>
                  <a:lnTo>
                    <a:pt x="80" y="68"/>
                  </a:lnTo>
                  <a:lnTo>
                    <a:pt x="80" y="74"/>
                  </a:lnTo>
                  <a:lnTo>
                    <a:pt x="80" y="79"/>
                  </a:lnTo>
                  <a:lnTo>
                    <a:pt x="74" y="79"/>
                  </a:lnTo>
                  <a:lnTo>
                    <a:pt x="74" y="85"/>
                  </a:lnTo>
                  <a:lnTo>
                    <a:pt x="80" y="85"/>
                  </a:lnTo>
                  <a:lnTo>
                    <a:pt x="80" y="91"/>
                  </a:lnTo>
                  <a:lnTo>
                    <a:pt x="74" y="91"/>
                  </a:lnTo>
                  <a:lnTo>
                    <a:pt x="74" y="96"/>
                  </a:lnTo>
                  <a:lnTo>
                    <a:pt x="68" y="96"/>
                  </a:lnTo>
                  <a:lnTo>
                    <a:pt x="68" y="102"/>
                  </a:lnTo>
                  <a:lnTo>
                    <a:pt x="68" y="108"/>
                  </a:lnTo>
                  <a:lnTo>
                    <a:pt x="68" y="113"/>
                  </a:lnTo>
                  <a:lnTo>
                    <a:pt x="74" y="113"/>
                  </a:lnTo>
                  <a:lnTo>
                    <a:pt x="68" y="119"/>
                  </a:lnTo>
                  <a:lnTo>
                    <a:pt x="68" y="125"/>
                  </a:lnTo>
                  <a:lnTo>
                    <a:pt x="68" y="130"/>
                  </a:lnTo>
                  <a:lnTo>
                    <a:pt x="68" y="136"/>
                  </a:lnTo>
                  <a:lnTo>
                    <a:pt x="63" y="142"/>
                  </a:lnTo>
                  <a:lnTo>
                    <a:pt x="68" y="142"/>
                  </a:lnTo>
                  <a:lnTo>
                    <a:pt x="68" y="136"/>
                  </a:lnTo>
                  <a:lnTo>
                    <a:pt x="74" y="136"/>
                  </a:lnTo>
                  <a:lnTo>
                    <a:pt x="80" y="130"/>
                  </a:lnTo>
                  <a:lnTo>
                    <a:pt x="85" y="130"/>
                  </a:lnTo>
                  <a:lnTo>
                    <a:pt x="91" y="130"/>
                  </a:lnTo>
                  <a:lnTo>
                    <a:pt x="91" y="125"/>
                  </a:lnTo>
                  <a:lnTo>
                    <a:pt x="97" y="125"/>
                  </a:lnTo>
                  <a:lnTo>
                    <a:pt x="103" y="125"/>
                  </a:lnTo>
                  <a:lnTo>
                    <a:pt x="103" y="130"/>
                  </a:lnTo>
                  <a:lnTo>
                    <a:pt x="108" y="130"/>
                  </a:lnTo>
                  <a:lnTo>
                    <a:pt x="103" y="153"/>
                  </a:lnTo>
                  <a:lnTo>
                    <a:pt x="91" y="147"/>
                  </a:lnTo>
                  <a:lnTo>
                    <a:pt x="74" y="204"/>
                  </a:lnTo>
                  <a:lnTo>
                    <a:pt x="68" y="204"/>
                  </a:lnTo>
                  <a:lnTo>
                    <a:pt x="63" y="204"/>
                  </a:lnTo>
                  <a:lnTo>
                    <a:pt x="40" y="198"/>
                  </a:lnTo>
                  <a:lnTo>
                    <a:pt x="46" y="193"/>
                  </a:lnTo>
                  <a:lnTo>
                    <a:pt x="46" y="187"/>
                  </a:lnTo>
                  <a:lnTo>
                    <a:pt x="46" y="181"/>
                  </a:lnTo>
                  <a:lnTo>
                    <a:pt x="40" y="181"/>
                  </a:lnTo>
                  <a:lnTo>
                    <a:pt x="40" y="187"/>
                  </a:lnTo>
                  <a:lnTo>
                    <a:pt x="34" y="181"/>
                  </a:lnTo>
                  <a:lnTo>
                    <a:pt x="34" y="187"/>
                  </a:lnTo>
                  <a:lnTo>
                    <a:pt x="29" y="187"/>
                  </a:lnTo>
                  <a:lnTo>
                    <a:pt x="34" y="187"/>
                  </a:lnTo>
                  <a:lnTo>
                    <a:pt x="29" y="187"/>
                  </a:lnTo>
                  <a:lnTo>
                    <a:pt x="29" y="193"/>
                  </a:lnTo>
                  <a:lnTo>
                    <a:pt x="29" y="187"/>
                  </a:lnTo>
                  <a:lnTo>
                    <a:pt x="23" y="181"/>
                  </a:lnTo>
                  <a:lnTo>
                    <a:pt x="29" y="181"/>
                  </a:lnTo>
                  <a:lnTo>
                    <a:pt x="29" y="176"/>
                  </a:lnTo>
                  <a:lnTo>
                    <a:pt x="29" y="170"/>
                  </a:lnTo>
                  <a:lnTo>
                    <a:pt x="23" y="170"/>
                  </a:lnTo>
                  <a:lnTo>
                    <a:pt x="23" y="164"/>
                  </a:lnTo>
                  <a:lnTo>
                    <a:pt x="23" y="159"/>
                  </a:lnTo>
                  <a:lnTo>
                    <a:pt x="23" y="153"/>
                  </a:lnTo>
                  <a:lnTo>
                    <a:pt x="23" y="147"/>
                  </a:lnTo>
                  <a:lnTo>
                    <a:pt x="17" y="147"/>
                  </a:lnTo>
                  <a:lnTo>
                    <a:pt x="12" y="147"/>
                  </a:lnTo>
                  <a:lnTo>
                    <a:pt x="6" y="147"/>
                  </a:lnTo>
                  <a:lnTo>
                    <a:pt x="6" y="142"/>
                  </a:lnTo>
                  <a:lnTo>
                    <a:pt x="6" y="136"/>
                  </a:lnTo>
                  <a:lnTo>
                    <a:pt x="12" y="136"/>
                  </a:lnTo>
                  <a:lnTo>
                    <a:pt x="12" y="130"/>
                  </a:lnTo>
                  <a:lnTo>
                    <a:pt x="6" y="125"/>
                  </a:lnTo>
                  <a:lnTo>
                    <a:pt x="6" y="119"/>
                  </a:lnTo>
                  <a:lnTo>
                    <a:pt x="6" y="113"/>
                  </a:lnTo>
                  <a:lnTo>
                    <a:pt x="12" y="113"/>
                  </a:lnTo>
                  <a:lnTo>
                    <a:pt x="12" y="108"/>
                  </a:lnTo>
                  <a:lnTo>
                    <a:pt x="17" y="108"/>
                  </a:lnTo>
                  <a:lnTo>
                    <a:pt x="23" y="108"/>
                  </a:lnTo>
                  <a:lnTo>
                    <a:pt x="23" y="102"/>
                  </a:lnTo>
                  <a:lnTo>
                    <a:pt x="17" y="102"/>
                  </a:lnTo>
                  <a:lnTo>
                    <a:pt x="17" y="96"/>
                  </a:lnTo>
                  <a:lnTo>
                    <a:pt x="17" y="91"/>
                  </a:lnTo>
                  <a:lnTo>
                    <a:pt x="17" y="85"/>
                  </a:lnTo>
                  <a:lnTo>
                    <a:pt x="17" y="79"/>
                  </a:lnTo>
                  <a:lnTo>
                    <a:pt x="12" y="79"/>
                  </a:lnTo>
                  <a:lnTo>
                    <a:pt x="12" y="74"/>
                  </a:lnTo>
                  <a:lnTo>
                    <a:pt x="6" y="74"/>
                  </a:lnTo>
                  <a:lnTo>
                    <a:pt x="6" y="68"/>
                  </a:lnTo>
                  <a:lnTo>
                    <a:pt x="6" y="62"/>
                  </a:lnTo>
                  <a:lnTo>
                    <a:pt x="6" y="57"/>
                  </a:lnTo>
                  <a:lnTo>
                    <a:pt x="0" y="51"/>
                  </a:lnTo>
                  <a:lnTo>
                    <a:pt x="6" y="51"/>
                  </a:lnTo>
                  <a:lnTo>
                    <a:pt x="6" y="45"/>
                  </a:lnTo>
                  <a:lnTo>
                    <a:pt x="6" y="40"/>
                  </a:lnTo>
                  <a:lnTo>
                    <a:pt x="6" y="34"/>
                  </a:lnTo>
                  <a:lnTo>
                    <a:pt x="12" y="34"/>
                  </a:lnTo>
                  <a:lnTo>
                    <a:pt x="12" y="28"/>
                  </a:lnTo>
                  <a:lnTo>
                    <a:pt x="6" y="28"/>
                  </a:lnTo>
                  <a:lnTo>
                    <a:pt x="12" y="23"/>
                  </a:lnTo>
                  <a:lnTo>
                    <a:pt x="6" y="23"/>
                  </a:lnTo>
                  <a:lnTo>
                    <a:pt x="12" y="23"/>
                  </a:lnTo>
                  <a:lnTo>
                    <a:pt x="6" y="17"/>
                  </a:lnTo>
                  <a:lnTo>
                    <a:pt x="12" y="17"/>
                  </a:lnTo>
                  <a:lnTo>
                    <a:pt x="12" y="11"/>
                  </a:lnTo>
                  <a:lnTo>
                    <a:pt x="17" y="11"/>
                  </a:lnTo>
                  <a:lnTo>
                    <a:pt x="17" y="6"/>
                  </a:lnTo>
                  <a:lnTo>
                    <a:pt x="23" y="6"/>
                  </a:lnTo>
                  <a:lnTo>
                    <a:pt x="23" y="0"/>
                  </a:lnTo>
                  <a:lnTo>
                    <a:pt x="51" y="11"/>
                  </a:lnTo>
                  <a:lnTo>
                    <a:pt x="80" y="17"/>
                  </a:lnTo>
                  <a:lnTo>
                    <a:pt x="91" y="17"/>
                  </a:lnTo>
                  <a:lnTo>
                    <a:pt x="85" y="17"/>
                  </a:lnTo>
                  <a:lnTo>
                    <a:pt x="85" y="23"/>
                  </a:lnTo>
                  <a:lnTo>
                    <a:pt x="91" y="23"/>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 name="Freeform 56">
              <a:extLst>
                <a:ext uri="{FF2B5EF4-FFF2-40B4-BE49-F238E27FC236}">
                  <a16:creationId xmlns:a16="http://schemas.microsoft.com/office/drawing/2014/main" id="{707001B0-5968-49DC-90F5-479BB517B861}"/>
                </a:ext>
              </a:extLst>
            </p:cNvPr>
            <p:cNvSpPr>
              <a:spLocks/>
            </p:cNvSpPr>
            <p:nvPr/>
          </p:nvSpPr>
          <p:spPr bwMode="gray">
            <a:xfrm rot="20555047">
              <a:off x="2040571" y="4517052"/>
              <a:ext cx="556370" cy="501576"/>
            </a:xfrm>
            <a:custGeom>
              <a:avLst/>
              <a:gdLst>
                <a:gd name="T0" fmla="*/ 368 w 396"/>
                <a:gd name="T1" fmla="*/ 40 h 357"/>
                <a:gd name="T2" fmla="*/ 362 w 396"/>
                <a:gd name="T3" fmla="*/ 51 h 357"/>
                <a:gd name="T4" fmla="*/ 362 w 396"/>
                <a:gd name="T5" fmla="*/ 62 h 357"/>
                <a:gd name="T6" fmla="*/ 368 w 396"/>
                <a:gd name="T7" fmla="*/ 74 h 357"/>
                <a:gd name="T8" fmla="*/ 374 w 396"/>
                <a:gd name="T9" fmla="*/ 85 h 357"/>
                <a:gd name="T10" fmla="*/ 368 w 396"/>
                <a:gd name="T11" fmla="*/ 96 h 357"/>
                <a:gd name="T12" fmla="*/ 368 w 396"/>
                <a:gd name="T13" fmla="*/ 102 h 357"/>
                <a:gd name="T14" fmla="*/ 374 w 396"/>
                <a:gd name="T15" fmla="*/ 113 h 357"/>
                <a:gd name="T16" fmla="*/ 368 w 396"/>
                <a:gd name="T17" fmla="*/ 125 h 357"/>
                <a:gd name="T18" fmla="*/ 374 w 396"/>
                <a:gd name="T19" fmla="*/ 136 h 357"/>
                <a:gd name="T20" fmla="*/ 379 w 396"/>
                <a:gd name="T21" fmla="*/ 147 h 357"/>
                <a:gd name="T22" fmla="*/ 391 w 396"/>
                <a:gd name="T23" fmla="*/ 153 h 357"/>
                <a:gd name="T24" fmla="*/ 385 w 396"/>
                <a:gd name="T25" fmla="*/ 164 h 357"/>
                <a:gd name="T26" fmla="*/ 391 w 396"/>
                <a:gd name="T27" fmla="*/ 176 h 357"/>
                <a:gd name="T28" fmla="*/ 391 w 396"/>
                <a:gd name="T29" fmla="*/ 181 h 357"/>
                <a:gd name="T30" fmla="*/ 385 w 396"/>
                <a:gd name="T31" fmla="*/ 193 h 357"/>
                <a:gd name="T32" fmla="*/ 385 w 396"/>
                <a:gd name="T33" fmla="*/ 210 h 357"/>
                <a:gd name="T34" fmla="*/ 391 w 396"/>
                <a:gd name="T35" fmla="*/ 221 h 357"/>
                <a:gd name="T36" fmla="*/ 391 w 396"/>
                <a:gd name="T37" fmla="*/ 238 h 357"/>
                <a:gd name="T38" fmla="*/ 385 w 396"/>
                <a:gd name="T39" fmla="*/ 250 h 357"/>
                <a:gd name="T40" fmla="*/ 385 w 396"/>
                <a:gd name="T41" fmla="*/ 255 h 357"/>
                <a:gd name="T42" fmla="*/ 391 w 396"/>
                <a:gd name="T43" fmla="*/ 267 h 357"/>
                <a:gd name="T44" fmla="*/ 385 w 396"/>
                <a:gd name="T45" fmla="*/ 278 h 357"/>
                <a:gd name="T46" fmla="*/ 391 w 396"/>
                <a:gd name="T47" fmla="*/ 289 h 357"/>
                <a:gd name="T48" fmla="*/ 391 w 396"/>
                <a:gd name="T49" fmla="*/ 295 h 357"/>
                <a:gd name="T50" fmla="*/ 385 w 396"/>
                <a:gd name="T51" fmla="*/ 306 h 357"/>
                <a:gd name="T52" fmla="*/ 391 w 396"/>
                <a:gd name="T53" fmla="*/ 318 h 357"/>
                <a:gd name="T54" fmla="*/ 391 w 396"/>
                <a:gd name="T55" fmla="*/ 335 h 357"/>
                <a:gd name="T56" fmla="*/ 385 w 396"/>
                <a:gd name="T57" fmla="*/ 335 h 357"/>
                <a:gd name="T58" fmla="*/ 379 w 396"/>
                <a:gd name="T59" fmla="*/ 352 h 357"/>
                <a:gd name="T60" fmla="*/ 311 w 396"/>
                <a:gd name="T61" fmla="*/ 340 h 357"/>
                <a:gd name="T62" fmla="*/ 255 w 396"/>
                <a:gd name="T63" fmla="*/ 329 h 357"/>
                <a:gd name="T64" fmla="*/ 119 w 396"/>
                <a:gd name="T65" fmla="*/ 295 h 357"/>
                <a:gd name="T66" fmla="*/ 68 w 396"/>
                <a:gd name="T67" fmla="*/ 278 h 357"/>
                <a:gd name="T68" fmla="*/ 11 w 396"/>
                <a:gd name="T69" fmla="*/ 215 h 357"/>
                <a:gd name="T70" fmla="*/ 22 w 396"/>
                <a:gd name="T71" fmla="*/ 176 h 357"/>
                <a:gd name="T72" fmla="*/ 39 w 396"/>
                <a:gd name="T73" fmla="*/ 113 h 357"/>
                <a:gd name="T74" fmla="*/ 56 w 396"/>
                <a:gd name="T75" fmla="*/ 96 h 357"/>
                <a:gd name="T76" fmla="*/ 51 w 396"/>
                <a:gd name="T77" fmla="*/ 74 h 357"/>
                <a:gd name="T78" fmla="*/ 56 w 396"/>
                <a:gd name="T79" fmla="*/ 34 h 357"/>
                <a:gd name="T80" fmla="*/ 90 w 396"/>
                <a:gd name="T81" fmla="*/ 23 h 357"/>
                <a:gd name="T82" fmla="*/ 113 w 396"/>
                <a:gd name="T83" fmla="*/ 28 h 357"/>
                <a:gd name="T84" fmla="*/ 141 w 396"/>
                <a:gd name="T85" fmla="*/ 6 h 357"/>
                <a:gd name="T86" fmla="*/ 209 w 396"/>
                <a:gd name="T87" fmla="*/ 0 h 357"/>
                <a:gd name="T88" fmla="*/ 317 w 396"/>
                <a:gd name="T89" fmla="*/ 2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357">
                  <a:moveTo>
                    <a:pt x="362" y="34"/>
                  </a:moveTo>
                  <a:lnTo>
                    <a:pt x="362" y="40"/>
                  </a:lnTo>
                  <a:lnTo>
                    <a:pt x="368" y="40"/>
                  </a:lnTo>
                  <a:lnTo>
                    <a:pt x="368" y="45"/>
                  </a:lnTo>
                  <a:lnTo>
                    <a:pt x="368" y="51"/>
                  </a:lnTo>
                  <a:lnTo>
                    <a:pt x="362" y="51"/>
                  </a:lnTo>
                  <a:lnTo>
                    <a:pt x="357" y="51"/>
                  </a:lnTo>
                  <a:lnTo>
                    <a:pt x="362" y="57"/>
                  </a:lnTo>
                  <a:lnTo>
                    <a:pt x="362" y="62"/>
                  </a:lnTo>
                  <a:lnTo>
                    <a:pt x="362" y="68"/>
                  </a:lnTo>
                  <a:lnTo>
                    <a:pt x="362" y="74"/>
                  </a:lnTo>
                  <a:lnTo>
                    <a:pt x="368" y="74"/>
                  </a:lnTo>
                  <a:lnTo>
                    <a:pt x="368" y="79"/>
                  </a:lnTo>
                  <a:lnTo>
                    <a:pt x="368" y="85"/>
                  </a:lnTo>
                  <a:lnTo>
                    <a:pt x="374" y="85"/>
                  </a:lnTo>
                  <a:lnTo>
                    <a:pt x="374" y="91"/>
                  </a:lnTo>
                  <a:lnTo>
                    <a:pt x="368" y="91"/>
                  </a:lnTo>
                  <a:lnTo>
                    <a:pt x="368" y="96"/>
                  </a:lnTo>
                  <a:lnTo>
                    <a:pt x="362" y="96"/>
                  </a:lnTo>
                  <a:lnTo>
                    <a:pt x="368" y="96"/>
                  </a:lnTo>
                  <a:lnTo>
                    <a:pt x="368" y="102"/>
                  </a:lnTo>
                  <a:lnTo>
                    <a:pt x="374" y="102"/>
                  </a:lnTo>
                  <a:lnTo>
                    <a:pt x="374" y="108"/>
                  </a:lnTo>
                  <a:lnTo>
                    <a:pt x="374" y="113"/>
                  </a:lnTo>
                  <a:lnTo>
                    <a:pt x="374" y="119"/>
                  </a:lnTo>
                  <a:lnTo>
                    <a:pt x="374" y="125"/>
                  </a:lnTo>
                  <a:lnTo>
                    <a:pt x="368" y="125"/>
                  </a:lnTo>
                  <a:lnTo>
                    <a:pt x="374" y="125"/>
                  </a:lnTo>
                  <a:lnTo>
                    <a:pt x="374" y="130"/>
                  </a:lnTo>
                  <a:lnTo>
                    <a:pt x="374" y="136"/>
                  </a:lnTo>
                  <a:lnTo>
                    <a:pt x="374" y="142"/>
                  </a:lnTo>
                  <a:lnTo>
                    <a:pt x="379" y="142"/>
                  </a:lnTo>
                  <a:lnTo>
                    <a:pt x="379" y="147"/>
                  </a:lnTo>
                  <a:lnTo>
                    <a:pt x="385" y="147"/>
                  </a:lnTo>
                  <a:lnTo>
                    <a:pt x="391" y="147"/>
                  </a:lnTo>
                  <a:lnTo>
                    <a:pt x="391" y="153"/>
                  </a:lnTo>
                  <a:lnTo>
                    <a:pt x="391" y="159"/>
                  </a:lnTo>
                  <a:lnTo>
                    <a:pt x="385" y="159"/>
                  </a:lnTo>
                  <a:lnTo>
                    <a:pt x="385" y="164"/>
                  </a:lnTo>
                  <a:lnTo>
                    <a:pt x="391" y="164"/>
                  </a:lnTo>
                  <a:lnTo>
                    <a:pt x="391" y="170"/>
                  </a:lnTo>
                  <a:lnTo>
                    <a:pt x="391" y="176"/>
                  </a:lnTo>
                  <a:lnTo>
                    <a:pt x="396" y="176"/>
                  </a:lnTo>
                  <a:lnTo>
                    <a:pt x="396" y="181"/>
                  </a:lnTo>
                  <a:lnTo>
                    <a:pt x="391" y="181"/>
                  </a:lnTo>
                  <a:lnTo>
                    <a:pt x="391" y="187"/>
                  </a:lnTo>
                  <a:lnTo>
                    <a:pt x="385" y="187"/>
                  </a:lnTo>
                  <a:lnTo>
                    <a:pt x="385" y="193"/>
                  </a:lnTo>
                  <a:lnTo>
                    <a:pt x="385" y="198"/>
                  </a:lnTo>
                  <a:lnTo>
                    <a:pt x="385" y="204"/>
                  </a:lnTo>
                  <a:lnTo>
                    <a:pt x="385" y="210"/>
                  </a:lnTo>
                  <a:lnTo>
                    <a:pt x="385" y="215"/>
                  </a:lnTo>
                  <a:lnTo>
                    <a:pt x="385" y="221"/>
                  </a:lnTo>
                  <a:lnTo>
                    <a:pt x="391" y="221"/>
                  </a:lnTo>
                  <a:lnTo>
                    <a:pt x="391" y="227"/>
                  </a:lnTo>
                  <a:lnTo>
                    <a:pt x="391" y="233"/>
                  </a:lnTo>
                  <a:lnTo>
                    <a:pt x="391" y="238"/>
                  </a:lnTo>
                  <a:lnTo>
                    <a:pt x="391" y="244"/>
                  </a:lnTo>
                  <a:lnTo>
                    <a:pt x="385" y="244"/>
                  </a:lnTo>
                  <a:lnTo>
                    <a:pt x="385" y="250"/>
                  </a:lnTo>
                  <a:lnTo>
                    <a:pt x="385" y="255"/>
                  </a:lnTo>
                  <a:lnTo>
                    <a:pt x="385" y="250"/>
                  </a:lnTo>
                  <a:lnTo>
                    <a:pt x="385" y="255"/>
                  </a:lnTo>
                  <a:lnTo>
                    <a:pt x="385" y="261"/>
                  </a:lnTo>
                  <a:lnTo>
                    <a:pt x="391" y="261"/>
                  </a:lnTo>
                  <a:lnTo>
                    <a:pt x="391" y="267"/>
                  </a:lnTo>
                  <a:lnTo>
                    <a:pt x="385" y="267"/>
                  </a:lnTo>
                  <a:lnTo>
                    <a:pt x="385" y="272"/>
                  </a:lnTo>
                  <a:lnTo>
                    <a:pt x="385" y="278"/>
                  </a:lnTo>
                  <a:lnTo>
                    <a:pt x="385" y="284"/>
                  </a:lnTo>
                  <a:lnTo>
                    <a:pt x="385" y="289"/>
                  </a:lnTo>
                  <a:lnTo>
                    <a:pt x="391" y="289"/>
                  </a:lnTo>
                  <a:lnTo>
                    <a:pt x="391" y="295"/>
                  </a:lnTo>
                  <a:lnTo>
                    <a:pt x="391" y="301"/>
                  </a:lnTo>
                  <a:lnTo>
                    <a:pt x="391" y="295"/>
                  </a:lnTo>
                  <a:lnTo>
                    <a:pt x="391" y="301"/>
                  </a:lnTo>
                  <a:lnTo>
                    <a:pt x="385" y="301"/>
                  </a:lnTo>
                  <a:lnTo>
                    <a:pt x="385" y="306"/>
                  </a:lnTo>
                  <a:lnTo>
                    <a:pt x="391" y="306"/>
                  </a:lnTo>
                  <a:lnTo>
                    <a:pt x="391" y="312"/>
                  </a:lnTo>
                  <a:lnTo>
                    <a:pt x="391" y="318"/>
                  </a:lnTo>
                  <a:lnTo>
                    <a:pt x="391" y="323"/>
                  </a:lnTo>
                  <a:lnTo>
                    <a:pt x="391" y="329"/>
                  </a:lnTo>
                  <a:lnTo>
                    <a:pt x="391" y="335"/>
                  </a:lnTo>
                  <a:lnTo>
                    <a:pt x="385" y="335"/>
                  </a:lnTo>
                  <a:lnTo>
                    <a:pt x="379" y="335"/>
                  </a:lnTo>
                  <a:lnTo>
                    <a:pt x="385" y="335"/>
                  </a:lnTo>
                  <a:lnTo>
                    <a:pt x="379" y="340"/>
                  </a:lnTo>
                  <a:lnTo>
                    <a:pt x="379" y="346"/>
                  </a:lnTo>
                  <a:lnTo>
                    <a:pt x="379" y="352"/>
                  </a:lnTo>
                  <a:lnTo>
                    <a:pt x="379" y="357"/>
                  </a:lnTo>
                  <a:lnTo>
                    <a:pt x="362" y="352"/>
                  </a:lnTo>
                  <a:lnTo>
                    <a:pt x="311" y="340"/>
                  </a:lnTo>
                  <a:lnTo>
                    <a:pt x="289" y="335"/>
                  </a:lnTo>
                  <a:lnTo>
                    <a:pt x="260" y="329"/>
                  </a:lnTo>
                  <a:lnTo>
                    <a:pt x="255" y="329"/>
                  </a:lnTo>
                  <a:lnTo>
                    <a:pt x="249" y="323"/>
                  </a:lnTo>
                  <a:lnTo>
                    <a:pt x="181" y="306"/>
                  </a:lnTo>
                  <a:lnTo>
                    <a:pt x="119" y="295"/>
                  </a:lnTo>
                  <a:lnTo>
                    <a:pt x="79" y="284"/>
                  </a:lnTo>
                  <a:lnTo>
                    <a:pt x="73" y="278"/>
                  </a:lnTo>
                  <a:lnTo>
                    <a:pt x="68" y="278"/>
                  </a:lnTo>
                  <a:lnTo>
                    <a:pt x="45" y="272"/>
                  </a:lnTo>
                  <a:lnTo>
                    <a:pt x="0" y="261"/>
                  </a:lnTo>
                  <a:lnTo>
                    <a:pt x="11" y="215"/>
                  </a:lnTo>
                  <a:lnTo>
                    <a:pt x="17" y="193"/>
                  </a:lnTo>
                  <a:lnTo>
                    <a:pt x="22" y="181"/>
                  </a:lnTo>
                  <a:lnTo>
                    <a:pt x="22" y="176"/>
                  </a:lnTo>
                  <a:lnTo>
                    <a:pt x="28" y="153"/>
                  </a:lnTo>
                  <a:lnTo>
                    <a:pt x="34" y="136"/>
                  </a:lnTo>
                  <a:lnTo>
                    <a:pt x="39" y="113"/>
                  </a:lnTo>
                  <a:lnTo>
                    <a:pt x="51" y="113"/>
                  </a:lnTo>
                  <a:lnTo>
                    <a:pt x="56" y="108"/>
                  </a:lnTo>
                  <a:lnTo>
                    <a:pt x="56" y="96"/>
                  </a:lnTo>
                  <a:lnTo>
                    <a:pt x="62" y="79"/>
                  </a:lnTo>
                  <a:lnTo>
                    <a:pt x="62" y="74"/>
                  </a:lnTo>
                  <a:lnTo>
                    <a:pt x="51" y="74"/>
                  </a:lnTo>
                  <a:lnTo>
                    <a:pt x="56" y="45"/>
                  </a:lnTo>
                  <a:lnTo>
                    <a:pt x="45" y="40"/>
                  </a:lnTo>
                  <a:lnTo>
                    <a:pt x="56" y="34"/>
                  </a:lnTo>
                  <a:lnTo>
                    <a:pt x="73" y="23"/>
                  </a:lnTo>
                  <a:lnTo>
                    <a:pt x="79" y="23"/>
                  </a:lnTo>
                  <a:lnTo>
                    <a:pt x="90" y="23"/>
                  </a:lnTo>
                  <a:lnTo>
                    <a:pt x="102" y="28"/>
                  </a:lnTo>
                  <a:lnTo>
                    <a:pt x="107" y="28"/>
                  </a:lnTo>
                  <a:lnTo>
                    <a:pt x="113" y="28"/>
                  </a:lnTo>
                  <a:lnTo>
                    <a:pt x="119" y="34"/>
                  </a:lnTo>
                  <a:lnTo>
                    <a:pt x="124" y="6"/>
                  </a:lnTo>
                  <a:lnTo>
                    <a:pt x="141" y="6"/>
                  </a:lnTo>
                  <a:lnTo>
                    <a:pt x="158" y="11"/>
                  </a:lnTo>
                  <a:lnTo>
                    <a:pt x="204" y="23"/>
                  </a:lnTo>
                  <a:lnTo>
                    <a:pt x="209" y="0"/>
                  </a:lnTo>
                  <a:lnTo>
                    <a:pt x="266" y="11"/>
                  </a:lnTo>
                  <a:lnTo>
                    <a:pt x="317" y="28"/>
                  </a:lnTo>
                  <a:lnTo>
                    <a:pt x="317" y="23"/>
                  </a:lnTo>
                  <a:lnTo>
                    <a:pt x="362" y="34"/>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5" name="Freeform 57">
              <a:extLst>
                <a:ext uri="{FF2B5EF4-FFF2-40B4-BE49-F238E27FC236}">
                  <a16:creationId xmlns:a16="http://schemas.microsoft.com/office/drawing/2014/main" id="{62A17572-3042-4DBA-BC98-4CB00304503F}"/>
                </a:ext>
              </a:extLst>
            </p:cNvPr>
            <p:cNvSpPr>
              <a:spLocks/>
            </p:cNvSpPr>
            <p:nvPr/>
          </p:nvSpPr>
          <p:spPr bwMode="gray">
            <a:xfrm rot="20555047">
              <a:off x="1635942" y="3774700"/>
              <a:ext cx="493146" cy="373723"/>
            </a:xfrm>
            <a:custGeom>
              <a:avLst/>
              <a:gdLst>
                <a:gd name="T0" fmla="*/ 17 w 351"/>
                <a:gd name="T1" fmla="*/ 130 h 266"/>
                <a:gd name="T2" fmla="*/ 34 w 351"/>
                <a:gd name="T3" fmla="*/ 119 h 266"/>
                <a:gd name="T4" fmla="*/ 39 w 351"/>
                <a:gd name="T5" fmla="*/ 108 h 266"/>
                <a:gd name="T6" fmla="*/ 45 w 351"/>
                <a:gd name="T7" fmla="*/ 102 h 266"/>
                <a:gd name="T8" fmla="*/ 62 w 351"/>
                <a:gd name="T9" fmla="*/ 102 h 266"/>
                <a:gd name="T10" fmla="*/ 73 w 351"/>
                <a:gd name="T11" fmla="*/ 85 h 266"/>
                <a:gd name="T12" fmla="*/ 90 w 351"/>
                <a:gd name="T13" fmla="*/ 68 h 266"/>
                <a:gd name="T14" fmla="*/ 96 w 351"/>
                <a:gd name="T15" fmla="*/ 68 h 266"/>
                <a:gd name="T16" fmla="*/ 102 w 351"/>
                <a:gd name="T17" fmla="*/ 57 h 266"/>
                <a:gd name="T18" fmla="*/ 119 w 351"/>
                <a:gd name="T19" fmla="*/ 45 h 266"/>
                <a:gd name="T20" fmla="*/ 141 w 351"/>
                <a:gd name="T21" fmla="*/ 28 h 266"/>
                <a:gd name="T22" fmla="*/ 158 w 351"/>
                <a:gd name="T23" fmla="*/ 11 h 266"/>
                <a:gd name="T24" fmla="*/ 170 w 351"/>
                <a:gd name="T25" fmla="*/ 6 h 266"/>
                <a:gd name="T26" fmla="*/ 187 w 351"/>
                <a:gd name="T27" fmla="*/ 6 h 266"/>
                <a:gd name="T28" fmla="*/ 204 w 351"/>
                <a:gd name="T29" fmla="*/ 0 h 266"/>
                <a:gd name="T30" fmla="*/ 249 w 351"/>
                <a:gd name="T31" fmla="*/ 23 h 266"/>
                <a:gd name="T32" fmla="*/ 277 w 351"/>
                <a:gd name="T33" fmla="*/ 23 h 266"/>
                <a:gd name="T34" fmla="*/ 283 w 351"/>
                <a:gd name="T35" fmla="*/ 62 h 266"/>
                <a:gd name="T36" fmla="*/ 283 w 351"/>
                <a:gd name="T37" fmla="*/ 85 h 266"/>
                <a:gd name="T38" fmla="*/ 277 w 351"/>
                <a:gd name="T39" fmla="*/ 96 h 266"/>
                <a:gd name="T40" fmla="*/ 283 w 351"/>
                <a:gd name="T41" fmla="*/ 113 h 266"/>
                <a:gd name="T42" fmla="*/ 300 w 351"/>
                <a:gd name="T43" fmla="*/ 125 h 266"/>
                <a:gd name="T44" fmla="*/ 306 w 351"/>
                <a:gd name="T45" fmla="*/ 136 h 266"/>
                <a:gd name="T46" fmla="*/ 317 w 351"/>
                <a:gd name="T47" fmla="*/ 142 h 266"/>
                <a:gd name="T48" fmla="*/ 334 w 351"/>
                <a:gd name="T49" fmla="*/ 153 h 266"/>
                <a:gd name="T50" fmla="*/ 334 w 351"/>
                <a:gd name="T51" fmla="*/ 170 h 266"/>
                <a:gd name="T52" fmla="*/ 328 w 351"/>
                <a:gd name="T53" fmla="*/ 187 h 266"/>
                <a:gd name="T54" fmla="*/ 340 w 351"/>
                <a:gd name="T55" fmla="*/ 204 h 266"/>
                <a:gd name="T56" fmla="*/ 351 w 351"/>
                <a:gd name="T57" fmla="*/ 221 h 266"/>
                <a:gd name="T58" fmla="*/ 340 w 351"/>
                <a:gd name="T59" fmla="*/ 244 h 266"/>
                <a:gd name="T60" fmla="*/ 334 w 351"/>
                <a:gd name="T61" fmla="*/ 255 h 266"/>
                <a:gd name="T62" fmla="*/ 317 w 351"/>
                <a:gd name="T63" fmla="*/ 261 h 266"/>
                <a:gd name="T64" fmla="*/ 311 w 351"/>
                <a:gd name="T65" fmla="*/ 238 h 266"/>
                <a:gd name="T66" fmla="*/ 300 w 351"/>
                <a:gd name="T67" fmla="*/ 221 h 266"/>
                <a:gd name="T68" fmla="*/ 289 w 351"/>
                <a:gd name="T69" fmla="*/ 210 h 266"/>
                <a:gd name="T70" fmla="*/ 272 w 351"/>
                <a:gd name="T71" fmla="*/ 204 h 266"/>
                <a:gd name="T72" fmla="*/ 255 w 351"/>
                <a:gd name="T73" fmla="*/ 204 h 266"/>
                <a:gd name="T74" fmla="*/ 243 w 351"/>
                <a:gd name="T75" fmla="*/ 204 h 266"/>
                <a:gd name="T76" fmla="*/ 226 w 351"/>
                <a:gd name="T77" fmla="*/ 221 h 266"/>
                <a:gd name="T78" fmla="*/ 204 w 351"/>
                <a:gd name="T79" fmla="*/ 227 h 266"/>
                <a:gd name="T80" fmla="*/ 198 w 351"/>
                <a:gd name="T81" fmla="*/ 227 h 266"/>
                <a:gd name="T82" fmla="*/ 181 w 351"/>
                <a:gd name="T83" fmla="*/ 215 h 266"/>
                <a:gd name="T84" fmla="*/ 164 w 351"/>
                <a:gd name="T85" fmla="*/ 215 h 266"/>
                <a:gd name="T86" fmla="*/ 141 w 351"/>
                <a:gd name="T87" fmla="*/ 193 h 266"/>
                <a:gd name="T88" fmla="*/ 124 w 351"/>
                <a:gd name="T89" fmla="*/ 193 h 266"/>
                <a:gd name="T90" fmla="*/ 113 w 351"/>
                <a:gd name="T91" fmla="*/ 193 h 266"/>
                <a:gd name="T92" fmla="*/ 102 w 351"/>
                <a:gd name="T93" fmla="*/ 198 h 266"/>
                <a:gd name="T94" fmla="*/ 85 w 351"/>
                <a:gd name="T95" fmla="*/ 198 h 266"/>
                <a:gd name="T96" fmla="*/ 79 w 351"/>
                <a:gd name="T97" fmla="*/ 198 h 266"/>
                <a:gd name="T98" fmla="*/ 62 w 351"/>
                <a:gd name="T99" fmla="*/ 204 h 266"/>
                <a:gd name="T100" fmla="*/ 68 w 351"/>
                <a:gd name="T101" fmla="*/ 227 h 266"/>
                <a:gd name="T102" fmla="*/ 56 w 351"/>
                <a:gd name="T103" fmla="*/ 210 h 266"/>
                <a:gd name="T104" fmla="*/ 45 w 351"/>
                <a:gd name="T105" fmla="*/ 215 h 266"/>
                <a:gd name="T106" fmla="*/ 17 w 351"/>
                <a:gd name="T107" fmla="*/ 17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1" h="266">
                  <a:moveTo>
                    <a:pt x="0" y="147"/>
                  </a:moveTo>
                  <a:lnTo>
                    <a:pt x="5" y="142"/>
                  </a:lnTo>
                  <a:lnTo>
                    <a:pt x="11" y="136"/>
                  </a:lnTo>
                  <a:lnTo>
                    <a:pt x="17" y="136"/>
                  </a:lnTo>
                  <a:lnTo>
                    <a:pt x="17" y="130"/>
                  </a:lnTo>
                  <a:lnTo>
                    <a:pt x="22" y="130"/>
                  </a:lnTo>
                  <a:lnTo>
                    <a:pt x="28" y="130"/>
                  </a:lnTo>
                  <a:lnTo>
                    <a:pt x="28" y="125"/>
                  </a:lnTo>
                  <a:lnTo>
                    <a:pt x="34" y="125"/>
                  </a:lnTo>
                  <a:lnTo>
                    <a:pt x="34" y="119"/>
                  </a:lnTo>
                  <a:lnTo>
                    <a:pt x="39" y="119"/>
                  </a:lnTo>
                  <a:lnTo>
                    <a:pt x="45" y="119"/>
                  </a:lnTo>
                  <a:lnTo>
                    <a:pt x="45" y="113"/>
                  </a:lnTo>
                  <a:lnTo>
                    <a:pt x="39" y="113"/>
                  </a:lnTo>
                  <a:lnTo>
                    <a:pt x="39" y="108"/>
                  </a:lnTo>
                  <a:lnTo>
                    <a:pt x="45" y="108"/>
                  </a:lnTo>
                  <a:lnTo>
                    <a:pt x="39" y="102"/>
                  </a:lnTo>
                  <a:lnTo>
                    <a:pt x="45" y="102"/>
                  </a:lnTo>
                  <a:lnTo>
                    <a:pt x="51" y="102"/>
                  </a:lnTo>
                  <a:lnTo>
                    <a:pt x="45" y="102"/>
                  </a:lnTo>
                  <a:lnTo>
                    <a:pt x="45" y="108"/>
                  </a:lnTo>
                  <a:lnTo>
                    <a:pt x="51" y="108"/>
                  </a:lnTo>
                  <a:lnTo>
                    <a:pt x="51" y="102"/>
                  </a:lnTo>
                  <a:lnTo>
                    <a:pt x="56" y="102"/>
                  </a:lnTo>
                  <a:lnTo>
                    <a:pt x="62" y="102"/>
                  </a:lnTo>
                  <a:lnTo>
                    <a:pt x="62" y="96"/>
                  </a:lnTo>
                  <a:lnTo>
                    <a:pt x="68" y="96"/>
                  </a:lnTo>
                  <a:lnTo>
                    <a:pt x="68" y="91"/>
                  </a:lnTo>
                  <a:lnTo>
                    <a:pt x="73" y="91"/>
                  </a:lnTo>
                  <a:lnTo>
                    <a:pt x="73" y="85"/>
                  </a:lnTo>
                  <a:lnTo>
                    <a:pt x="79" y="85"/>
                  </a:lnTo>
                  <a:lnTo>
                    <a:pt x="79" y="79"/>
                  </a:lnTo>
                  <a:lnTo>
                    <a:pt x="85" y="74"/>
                  </a:lnTo>
                  <a:lnTo>
                    <a:pt x="90" y="74"/>
                  </a:lnTo>
                  <a:lnTo>
                    <a:pt x="90" y="68"/>
                  </a:lnTo>
                  <a:lnTo>
                    <a:pt x="96" y="68"/>
                  </a:lnTo>
                  <a:lnTo>
                    <a:pt x="90" y="68"/>
                  </a:lnTo>
                  <a:lnTo>
                    <a:pt x="96" y="68"/>
                  </a:lnTo>
                  <a:lnTo>
                    <a:pt x="96" y="62"/>
                  </a:lnTo>
                  <a:lnTo>
                    <a:pt x="96" y="68"/>
                  </a:lnTo>
                  <a:lnTo>
                    <a:pt x="96" y="62"/>
                  </a:lnTo>
                  <a:lnTo>
                    <a:pt x="102" y="62"/>
                  </a:lnTo>
                  <a:lnTo>
                    <a:pt x="102" y="57"/>
                  </a:lnTo>
                  <a:lnTo>
                    <a:pt x="107" y="57"/>
                  </a:lnTo>
                  <a:lnTo>
                    <a:pt x="102" y="57"/>
                  </a:lnTo>
                  <a:lnTo>
                    <a:pt x="107" y="57"/>
                  </a:lnTo>
                  <a:lnTo>
                    <a:pt x="107" y="51"/>
                  </a:lnTo>
                  <a:lnTo>
                    <a:pt x="113" y="51"/>
                  </a:lnTo>
                  <a:lnTo>
                    <a:pt x="113" y="45"/>
                  </a:lnTo>
                  <a:lnTo>
                    <a:pt x="119" y="45"/>
                  </a:lnTo>
                  <a:lnTo>
                    <a:pt x="124" y="40"/>
                  </a:lnTo>
                  <a:lnTo>
                    <a:pt x="124" y="34"/>
                  </a:lnTo>
                  <a:lnTo>
                    <a:pt x="130" y="34"/>
                  </a:lnTo>
                  <a:lnTo>
                    <a:pt x="136" y="28"/>
                  </a:lnTo>
                  <a:lnTo>
                    <a:pt x="141" y="28"/>
                  </a:lnTo>
                  <a:lnTo>
                    <a:pt x="141" y="23"/>
                  </a:lnTo>
                  <a:lnTo>
                    <a:pt x="147" y="23"/>
                  </a:lnTo>
                  <a:lnTo>
                    <a:pt x="153" y="17"/>
                  </a:lnTo>
                  <a:lnTo>
                    <a:pt x="153" y="11"/>
                  </a:lnTo>
                  <a:lnTo>
                    <a:pt x="158" y="11"/>
                  </a:lnTo>
                  <a:lnTo>
                    <a:pt x="158" y="6"/>
                  </a:lnTo>
                  <a:lnTo>
                    <a:pt x="158" y="11"/>
                  </a:lnTo>
                  <a:lnTo>
                    <a:pt x="158" y="6"/>
                  </a:lnTo>
                  <a:lnTo>
                    <a:pt x="164" y="6"/>
                  </a:lnTo>
                  <a:lnTo>
                    <a:pt x="170" y="6"/>
                  </a:lnTo>
                  <a:lnTo>
                    <a:pt x="175" y="6"/>
                  </a:lnTo>
                  <a:lnTo>
                    <a:pt x="181" y="6"/>
                  </a:lnTo>
                  <a:lnTo>
                    <a:pt x="187" y="6"/>
                  </a:lnTo>
                  <a:lnTo>
                    <a:pt x="187" y="0"/>
                  </a:lnTo>
                  <a:lnTo>
                    <a:pt x="187" y="6"/>
                  </a:lnTo>
                  <a:lnTo>
                    <a:pt x="187" y="0"/>
                  </a:lnTo>
                  <a:lnTo>
                    <a:pt x="187" y="6"/>
                  </a:lnTo>
                  <a:lnTo>
                    <a:pt x="192" y="0"/>
                  </a:lnTo>
                  <a:lnTo>
                    <a:pt x="198" y="0"/>
                  </a:lnTo>
                  <a:lnTo>
                    <a:pt x="204" y="0"/>
                  </a:lnTo>
                  <a:lnTo>
                    <a:pt x="226" y="34"/>
                  </a:lnTo>
                  <a:lnTo>
                    <a:pt x="232" y="28"/>
                  </a:lnTo>
                  <a:lnTo>
                    <a:pt x="238" y="28"/>
                  </a:lnTo>
                  <a:lnTo>
                    <a:pt x="249" y="28"/>
                  </a:lnTo>
                  <a:lnTo>
                    <a:pt x="249" y="23"/>
                  </a:lnTo>
                  <a:lnTo>
                    <a:pt x="255" y="23"/>
                  </a:lnTo>
                  <a:lnTo>
                    <a:pt x="260" y="23"/>
                  </a:lnTo>
                  <a:lnTo>
                    <a:pt x="266" y="23"/>
                  </a:lnTo>
                  <a:lnTo>
                    <a:pt x="272" y="23"/>
                  </a:lnTo>
                  <a:lnTo>
                    <a:pt x="277" y="23"/>
                  </a:lnTo>
                  <a:lnTo>
                    <a:pt x="277" y="28"/>
                  </a:lnTo>
                  <a:lnTo>
                    <a:pt x="272" y="40"/>
                  </a:lnTo>
                  <a:lnTo>
                    <a:pt x="277" y="51"/>
                  </a:lnTo>
                  <a:lnTo>
                    <a:pt x="283" y="57"/>
                  </a:lnTo>
                  <a:lnTo>
                    <a:pt x="283" y="62"/>
                  </a:lnTo>
                  <a:lnTo>
                    <a:pt x="277" y="68"/>
                  </a:lnTo>
                  <a:lnTo>
                    <a:pt x="277" y="74"/>
                  </a:lnTo>
                  <a:lnTo>
                    <a:pt x="283" y="74"/>
                  </a:lnTo>
                  <a:lnTo>
                    <a:pt x="283" y="79"/>
                  </a:lnTo>
                  <a:lnTo>
                    <a:pt x="283" y="85"/>
                  </a:lnTo>
                  <a:lnTo>
                    <a:pt x="283" y="91"/>
                  </a:lnTo>
                  <a:lnTo>
                    <a:pt x="277" y="91"/>
                  </a:lnTo>
                  <a:lnTo>
                    <a:pt x="277" y="96"/>
                  </a:lnTo>
                  <a:lnTo>
                    <a:pt x="272" y="96"/>
                  </a:lnTo>
                  <a:lnTo>
                    <a:pt x="277" y="96"/>
                  </a:lnTo>
                  <a:lnTo>
                    <a:pt x="277" y="102"/>
                  </a:lnTo>
                  <a:lnTo>
                    <a:pt x="283" y="108"/>
                  </a:lnTo>
                  <a:lnTo>
                    <a:pt x="283" y="102"/>
                  </a:lnTo>
                  <a:lnTo>
                    <a:pt x="283" y="108"/>
                  </a:lnTo>
                  <a:lnTo>
                    <a:pt x="283" y="113"/>
                  </a:lnTo>
                  <a:lnTo>
                    <a:pt x="289" y="113"/>
                  </a:lnTo>
                  <a:lnTo>
                    <a:pt x="289" y="119"/>
                  </a:lnTo>
                  <a:lnTo>
                    <a:pt x="294" y="119"/>
                  </a:lnTo>
                  <a:lnTo>
                    <a:pt x="294" y="125"/>
                  </a:lnTo>
                  <a:lnTo>
                    <a:pt x="300" y="125"/>
                  </a:lnTo>
                  <a:lnTo>
                    <a:pt x="300" y="119"/>
                  </a:lnTo>
                  <a:lnTo>
                    <a:pt x="306" y="125"/>
                  </a:lnTo>
                  <a:lnTo>
                    <a:pt x="300" y="125"/>
                  </a:lnTo>
                  <a:lnTo>
                    <a:pt x="306" y="130"/>
                  </a:lnTo>
                  <a:lnTo>
                    <a:pt x="306" y="136"/>
                  </a:lnTo>
                  <a:lnTo>
                    <a:pt x="306" y="142"/>
                  </a:lnTo>
                  <a:lnTo>
                    <a:pt x="311" y="142"/>
                  </a:lnTo>
                  <a:lnTo>
                    <a:pt x="311" y="136"/>
                  </a:lnTo>
                  <a:lnTo>
                    <a:pt x="317" y="136"/>
                  </a:lnTo>
                  <a:lnTo>
                    <a:pt x="317" y="142"/>
                  </a:lnTo>
                  <a:lnTo>
                    <a:pt x="323" y="142"/>
                  </a:lnTo>
                  <a:lnTo>
                    <a:pt x="323" y="147"/>
                  </a:lnTo>
                  <a:lnTo>
                    <a:pt x="328" y="147"/>
                  </a:lnTo>
                  <a:lnTo>
                    <a:pt x="328" y="153"/>
                  </a:lnTo>
                  <a:lnTo>
                    <a:pt x="334" y="153"/>
                  </a:lnTo>
                  <a:lnTo>
                    <a:pt x="334" y="159"/>
                  </a:lnTo>
                  <a:lnTo>
                    <a:pt x="334" y="164"/>
                  </a:lnTo>
                  <a:lnTo>
                    <a:pt x="340" y="164"/>
                  </a:lnTo>
                  <a:lnTo>
                    <a:pt x="340" y="170"/>
                  </a:lnTo>
                  <a:lnTo>
                    <a:pt x="334" y="170"/>
                  </a:lnTo>
                  <a:lnTo>
                    <a:pt x="340" y="170"/>
                  </a:lnTo>
                  <a:lnTo>
                    <a:pt x="334" y="176"/>
                  </a:lnTo>
                  <a:lnTo>
                    <a:pt x="334" y="181"/>
                  </a:lnTo>
                  <a:lnTo>
                    <a:pt x="334" y="187"/>
                  </a:lnTo>
                  <a:lnTo>
                    <a:pt x="328" y="187"/>
                  </a:lnTo>
                  <a:lnTo>
                    <a:pt x="328" y="193"/>
                  </a:lnTo>
                  <a:lnTo>
                    <a:pt x="328" y="198"/>
                  </a:lnTo>
                  <a:lnTo>
                    <a:pt x="334" y="198"/>
                  </a:lnTo>
                  <a:lnTo>
                    <a:pt x="334" y="204"/>
                  </a:lnTo>
                  <a:lnTo>
                    <a:pt x="340" y="204"/>
                  </a:lnTo>
                  <a:lnTo>
                    <a:pt x="340" y="210"/>
                  </a:lnTo>
                  <a:lnTo>
                    <a:pt x="345" y="210"/>
                  </a:lnTo>
                  <a:lnTo>
                    <a:pt x="345" y="215"/>
                  </a:lnTo>
                  <a:lnTo>
                    <a:pt x="351" y="215"/>
                  </a:lnTo>
                  <a:lnTo>
                    <a:pt x="351" y="221"/>
                  </a:lnTo>
                  <a:lnTo>
                    <a:pt x="345" y="227"/>
                  </a:lnTo>
                  <a:lnTo>
                    <a:pt x="345" y="232"/>
                  </a:lnTo>
                  <a:lnTo>
                    <a:pt x="351" y="238"/>
                  </a:lnTo>
                  <a:lnTo>
                    <a:pt x="345" y="238"/>
                  </a:lnTo>
                  <a:lnTo>
                    <a:pt x="340" y="244"/>
                  </a:lnTo>
                  <a:lnTo>
                    <a:pt x="345" y="244"/>
                  </a:lnTo>
                  <a:lnTo>
                    <a:pt x="345" y="249"/>
                  </a:lnTo>
                  <a:lnTo>
                    <a:pt x="340" y="249"/>
                  </a:lnTo>
                  <a:lnTo>
                    <a:pt x="340" y="255"/>
                  </a:lnTo>
                  <a:lnTo>
                    <a:pt x="334" y="255"/>
                  </a:lnTo>
                  <a:lnTo>
                    <a:pt x="328" y="261"/>
                  </a:lnTo>
                  <a:lnTo>
                    <a:pt x="323" y="261"/>
                  </a:lnTo>
                  <a:lnTo>
                    <a:pt x="323" y="266"/>
                  </a:lnTo>
                  <a:lnTo>
                    <a:pt x="323" y="261"/>
                  </a:lnTo>
                  <a:lnTo>
                    <a:pt x="317" y="261"/>
                  </a:lnTo>
                  <a:lnTo>
                    <a:pt x="317" y="255"/>
                  </a:lnTo>
                  <a:lnTo>
                    <a:pt x="317" y="249"/>
                  </a:lnTo>
                  <a:lnTo>
                    <a:pt x="317" y="244"/>
                  </a:lnTo>
                  <a:lnTo>
                    <a:pt x="311" y="244"/>
                  </a:lnTo>
                  <a:lnTo>
                    <a:pt x="311" y="238"/>
                  </a:lnTo>
                  <a:lnTo>
                    <a:pt x="306" y="238"/>
                  </a:lnTo>
                  <a:lnTo>
                    <a:pt x="311" y="232"/>
                  </a:lnTo>
                  <a:lnTo>
                    <a:pt x="306" y="227"/>
                  </a:lnTo>
                  <a:lnTo>
                    <a:pt x="300" y="227"/>
                  </a:lnTo>
                  <a:lnTo>
                    <a:pt x="300" y="221"/>
                  </a:lnTo>
                  <a:lnTo>
                    <a:pt x="294" y="215"/>
                  </a:lnTo>
                  <a:lnTo>
                    <a:pt x="289" y="215"/>
                  </a:lnTo>
                  <a:lnTo>
                    <a:pt x="294" y="215"/>
                  </a:lnTo>
                  <a:lnTo>
                    <a:pt x="294" y="210"/>
                  </a:lnTo>
                  <a:lnTo>
                    <a:pt x="289" y="210"/>
                  </a:lnTo>
                  <a:lnTo>
                    <a:pt x="283" y="215"/>
                  </a:lnTo>
                  <a:lnTo>
                    <a:pt x="283" y="210"/>
                  </a:lnTo>
                  <a:lnTo>
                    <a:pt x="277" y="210"/>
                  </a:lnTo>
                  <a:lnTo>
                    <a:pt x="277" y="204"/>
                  </a:lnTo>
                  <a:lnTo>
                    <a:pt x="272" y="204"/>
                  </a:lnTo>
                  <a:lnTo>
                    <a:pt x="272" y="198"/>
                  </a:lnTo>
                  <a:lnTo>
                    <a:pt x="266" y="193"/>
                  </a:lnTo>
                  <a:lnTo>
                    <a:pt x="260" y="198"/>
                  </a:lnTo>
                  <a:lnTo>
                    <a:pt x="260" y="204"/>
                  </a:lnTo>
                  <a:lnTo>
                    <a:pt x="255" y="204"/>
                  </a:lnTo>
                  <a:lnTo>
                    <a:pt x="249" y="210"/>
                  </a:lnTo>
                  <a:lnTo>
                    <a:pt x="249" y="204"/>
                  </a:lnTo>
                  <a:lnTo>
                    <a:pt x="249" y="210"/>
                  </a:lnTo>
                  <a:lnTo>
                    <a:pt x="243" y="210"/>
                  </a:lnTo>
                  <a:lnTo>
                    <a:pt x="243" y="204"/>
                  </a:lnTo>
                  <a:lnTo>
                    <a:pt x="243" y="210"/>
                  </a:lnTo>
                  <a:lnTo>
                    <a:pt x="238" y="210"/>
                  </a:lnTo>
                  <a:lnTo>
                    <a:pt x="238" y="215"/>
                  </a:lnTo>
                  <a:lnTo>
                    <a:pt x="232" y="221"/>
                  </a:lnTo>
                  <a:lnTo>
                    <a:pt x="226" y="221"/>
                  </a:lnTo>
                  <a:lnTo>
                    <a:pt x="221" y="221"/>
                  </a:lnTo>
                  <a:lnTo>
                    <a:pt x="215" y="221"/>
                  </a:lnTo>
                  <a:lnTo>
                    <a:pt x="209" y="221"/>
                  </a:lnTo>
                  <a:lnTo>
                    <a:pt x="204" y="221"/>
                  </a:lnTo>
                  <a:lnTo>
                    <a:pt x="204" y="227"/>
                  </a:lnTo>
                  <a:lnTo>
                    <a:pt x="204" y="221"/>
                  </a:lnTo>
                  <a:lnTo>
                    <a:pt x="198" y="221"/>
                  </a:lnTo>
                  <a:lnTo>
                    <a:pt x="198" y="227"/>
                  </a:lnTo>
                  <a:lnTo>
                    <a:pt x="198" y="221"/>
                  </a:lnTo>
                  <a:lnTo>
                    <a:pt x="198" y="227"/>
                  </a:lnTo>
                  <a:lnTo>
                    <a:pt x="192" y="227"/>
                  </a:lnTo>
                  <a:lnTo>
                    <a:pt x="192" y="221"/>
                  </a:lnTo>
                  <a:lnTo>
                    <a:pt x="187" y="221"/>
                  </a:lnTo>
                  <a:lnTo>
                    <a:pt x="181" y="221"/>
                  </a:lnTo>
                  <a:lnTo>
                    <a:pt x="181" y="215"/>
                  </a:lnTo>
                  <a:lnTo>
                    <a:pt x="175" y="221"/>
                  </a:lnTo>
                  <a:lnTo>
                    <a:pt x="175" y="215"/>
                  </a:lnTo>
                  <a:lnTo>
                    <a:pt x="175" y="221"/>
                  </a:lnTo>
                  <a:lnTo>
                    <a:pt x="170" y="215"/>
                  </a:lnTo>
                  <a:lnTo>
                    <a:pt x="164" y="215"/>
                  </a:lnTo>
                  <a:lnTo>
                    <a:pt x="164" y="210"/>
                  </a:lnTo>
                  <a:lnTo>
                    <a:pt x="158" y="204"/>
                  </a:lnTo>
                  <a:lnTo>
                    <a:pt x="153" y="198"/>
                  </a:lnTo>
                  <a:lnTo>
                    <a:pt x="147" y="193"/>
                  </a:lnTo>
                  <a:lnTo>
                    <a:pt x="141" y="193"/>
                  </a:lnTo>
                  <a:lnTo>
                    <a:pt x="141" y="187"/>
                  </a:lnTo>
                  <a:lnTo>
                    <a:pt x="136" y="187"/>
                  </a:lnTo>
                  <a:lnTo>
                    <a:pt x="130" y="187"/>
                  </a:lnTo>
                  <a:lnTo>
                    <a:pt x="130" y="193"/>
                  </a:lnTo>
                  <a:lnTo>
                    <a:pt x="124" y="193"/>
                  </a:lnTo>
                  <a:lnTo>
                    <a:pt x="124" y="198"/>
                  </a:lnTo>
                  <a:lnTo>
                    <a:pt x="124" y="193"/>
                  </a:lnTo>
                  <a:lnTo>
                    <a:pt x="119" y="198"/>
                  </a:lnTo>
                  <a:lnTo>
                    <a:pt x="119" y="193"/>
                  </a:lnTo>
                  <a:lnTo>
                    <a:pt x="113" y="193"/>
                  </a:lnTo>
                  <a:lnTo>
                    <a:pt x="113" y="187"/>
                  </a:lnTo>
                  <a:lnTo>
                    <a:pt x="107" y="187"/>
                  </a:lnTo>
                  <a:lnTo>
                    <a:pt x="107" y="193"/>
                  </a:lnTo>
                  <a:lnTo>
                    <a:pt x="107" y="198"/>
                  </a:lnTo>
                  <a:lnTo>
                    <a:pt x="102" y="198"/>
                  </a:lnTo>
                  <a:lnTo>
                    <a:pt x="96" y="198"/>
                  </a:lnTo>
                  <a:lnTo>
                    <a:pt x="96" y="193"/>
                  </a:lnTo>
                  <a:lnTo>
                    <a:pt x="90" y="193"/>
                  </a:lnTo>
                  <a:lnTo>
                    <a:pt x="90" y="198"/>
                  </a:lnTo>
                  <a:lnTo>
                    <a:pt x="85" y="198"/>
                  </a:lnTo>
                  <a:lnTo>
                    <a:pt x="85" y="204"/>
                  </a:lnTo>
                  <a:lnTo>
                    <a:pt x="85" y="198"/>
                  </a:lnTo>
                  <a:lnTo>
                    <a:pt x="79" y="198"/>
                  </a:lnTo>
                  <a:lnTo>
                    <a:pt x="79" y="204"/>
                  </a:lnTo>
                  <a:lnTo>
                    <a:pt x="79" y="198"/>
                  </a:lnTo>
                  <a:lnTo>
                    <a:pt x="73" y="198"/>
                  </a:lnTo>
                  <a:lnTo>
                    <a:pt x="68" y="204"/>
                  </a:lnTo>
                  <a:lnTo>
                    <a:pt x="68" y="198"/>
                  </a:lnTo>
                  <a:lnTo>
                    <a:pt x="62" y="198"/>
                  </a:lnTo>
                  <a:lnTo>
                    <a:pt x="62" y="204"/>
                  </a:lnTo>
                  <a:lnTo>
                    <a:pt x="68" y="204"/>
                  </a:lnTo>
                  <a:lnTo>
                    <a:pt x="68" y="210"/>
                  </a:lnTo>
                  <a:lnTo>
                    <a:pt x="68" y="215"/>
                  </a:lnTo>
                  <a:lnTo>
                    <a:pt x="68" y="221"/>
                  </a:lnTo>
                  <a:lnTo>
                    <a:pt x="68" y="227"/>
                  </a:lnTo>
                  <a:lnTo>
                    <a:pt x="62" y="227"/>
                  </a:lnTo>
                  <a:lnTo>
                    <a:pt x="62" y="221"/>
                  </a:lnTo>
                  <a:lnTo>
                    <a:pt x="62" y="215"/>
                  </a:lnTo>
                  <a:lnTo>
                    <a:pt x="56" y="215"/>
                  </a:lnTo>
                  <a:lnTo>
                    <a:pt x="56" y="210"/>
                  </a:lnTo>
                  <a:lnTo>
                    <a:pt x="56" y="215"/>
                  </a:lnTo>
                  <a:lnTo>
                    <a:pt x="51" y="210"/>
                  </a:lnTo>
                  <a:lnTo>
                    <a:pt x="45" y="215"/>
                  </a:lnTo>
                  <a:lnTo>
                    <a:pt x="51" y="215"/>
                  </a:lnTo>
                  <a:lnTo>
                    <a:pt x="45" y="215"/>
                  </a:lnTo>
                  <a:lnTo>
                    <a:pt x="51" y="215"/>
                  </a:lnTo>
                  <a:lnTo>
                    <a:pt x="51" y="221"/>
                  </a:lnTo>
                  <a:lnTo>
                    <a:pt x="45" y="227"/>
                  </a:lnTo>
                  <a:lnTo>
                    <a:pt x="39" y="210"/>
                  </a:lnTo>
                  <a:lnTo>
                    <a:pt x="17" y="176"/>
                  </a:lnTo>
                  <a:lnTo>
                    <a:pt x="0" y="14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6" name="Freeform 58">
              <a:extLst>
                <a:ext uri="{FF2B5EF4-FFF2-40B4-BE49-F238E27FC236}">
                  <a16:creationId xmlns:a16="http://schemas.microsoft.com/office/drawing/2014/main" id="{1ADBFAA0-BA8A-4B60-A59A-6C574D036F84}"/>
                </a:ext>
              </a:extLst>
            </p:cNvPr>
            <p:cNvSpPr>
              <a:spLocks noEditPoints="1"/>
            </p:cNvSpPr>
            <p:nvPr/>
          </p:nvSpPr>
          <p:spPr bwMode="gray">
            <a:xfrm rot="20555047">
              <a:off x="2034226" y="5344520"/>
              <a:ext cx="438352" cy="748851"/>
            </a:xfrm>
            <a:custGeom>
              <a:avLst/>
              <a:gdLst>
                <a:gd name="T0" fmla="*/ 23 w 312"/>
                <a:gd name="T1" fmla="*/ 533 h 533"/>
                <a:gd name="T2" fmla="*/ 12 w 312"/>
                <a:gd name="T3" fmla="*/ 527 h 533"/>
                <a:gd name="T4" fmla="*/ 0 w 312"/>
                <a:gd name="T5" fmla="*/ 516 h 533"/>
                <a:gd name="T6" fmla="*/ 0 w 312"/>
                <a:gd name="T7" fmla="*/ 505 h 533"/>
                <a:gd name="T8" fmla="*/ 12 w 312"/>
                <a:gd name="T9" fmla="*/ 505 h 533"/>
                <a:gd name="T10" fmla="*/ 29 w 312"/>
                <a:gd name="T11" fmla="*/ 516 h 533"/>
                <a:gd name="T12" fmla="*/ 29 w 312"/>
                <a:gd name="T13" fmla="*/ 533 h 533"/>
                <a:gd name="T14" fmla="*/ 103 w 312"/>
                <a:gd name="T15" fmla="*/ 289 h 533"/>
                <a:gd name="T16" fmla="*/ 91 w 312"/>
                <a:gd name="T17" fmla="*/ 284 h 533"/>
                <a:gd name="T18" fmla="*/ 97 w 312"/>
                <a:gd name="T19" fmla="*/ 284 h 533"/>
                <a:gd name="T20" fmla="*/ 108 w 312"/>
                <a:gd name="T21" fmla="*/ 284 h 533"/>
                <a:gd name="T22" fmla="*/ 108 w 312"/>
                <a:gd name="T23" fmla="*/ 284 h 533"/>
                <a:gd name="T24" fmla="*/ 295 w 312"/>
                <a:gd name="T25" fmla="*/ 119 h 533"/>
                <a:gd name="T26" fmla="*/ 307 w 312"/>
                <a:gd name="T27" fmla="*/ 204 h 533"/>
                <a:gd name="T28" fmla="*/ 312 w 312"/>
                <a:gd name="T29" fmla="*/ 233 h 533"/>
                <a:gd name="T30" fmla="*/ 312 w 312"/>
                <a:gd name="T31" fmla="*/ 250 h 533"/>
                <a:gd name="T32" fmla="*/ 312 w 312"/>
                <a:gd name="T33" fmla="*/ 261 h 533"/>
                <a:gd name="T34" fmla="*/ 301 w 312"/>
                <a:gd name="T35" fmla="*/ 267 h 533"/>
                <a:gd name="T36" fmla="*/ 295 w 312"/>
                <a:gd name="T37" fmla="*/ 284 h 533"/>
                <a:gd name="T38" fmla="*/ 273 w 312"/>
                <a:gd name="T39" fmla="*/ 278 h 533"/>
                <a:gd name="T40" fmla="*/ 256 w 312"/>
                <a:gd name="T41" fmla="*/ 278 h 533"/>
                <a:gd name="T42" fmla="*/ 233 w 312"/>
                <a:gd name="T43" fmla="*/ 289 h 533"/>
                <a:gd name="T44" fmla="*/ 216 w 312"/>
                <a:gd name="T45" fmla="*/ 301 h 533"/>
                <a:gd name="T46" fmla="*/ 199 w 312"/>
                <a:gd name="T47" fmla="*/ 284 h 533"/>
                <a:gd name="T48" fmla="*/ 188 w 312"/>
                <a:gd name="T49" fmla="*/ 278 h 533"/>
                <a:gd name="T50" fmla="*/ 176 w 312"/>
                <a:gd name="T51" fmla="*/ 272 h 533"/>
                <a:gd name="T52" fmla="*/ 165 w 312"/>
                <a:gd name="T53" fmla="*/ 261 h 533"/>
                <a:gd name="T54" fmla="*/ 159 w 312"/>
                <a:gd name="T55" fmla="*/ 255 h 533"/>
                <a:gd name="T56" fmla="*/ 154 w 312"/>
                <a:gd name="T57" fmla="*/ 238 h 533"/>
                <a:gd name="T58" fmla="*/ 148 w 312"/>
                <a:gd name="T59" fmla="*/ 221 h 533"/>
                <a:gd name="T60" fmla="*/ 142 w 312"/>
                <a:gd name="T61" fmla="*/ 210 h 533"/>
                <a:gd name="T62" fmla="*/ 137 w 312"/>
                <a:gd name="T63" fmla="*/ 193 h 533"/>
                <a:gd name="T64" fmla="*/ 125 w 312"/>
                <a:gd name="T65" fmla="*/ 187 h 533"/>
                <a:gd name="T66" fmla="*/ 120 w 312"/>
                <a:gd name="T67" fmla="*/ 176 h 533"/>
                <a:gd name="T68" fmla="*/ 114 w 312"/>
                <a:gd name="T69" fmla="*/ 165 h 533"/>
                <a:gd name="T70" fmla="*/ 114 w 312"/>
                <a:gd name="T71" fmla="*/ 165 h 533"/>
                <a:gd name="T72" fmla="*/ 120 w 312"/>
                <a:gd name="T73" fmla="*/ 159 h 533"/>
                <a:gd name="T74" fmla="*/ 120 w 312"/>
                <a:gd name="T75" fmla="*/ 148 h 533"/>
                <a:gd name="T76" fmla="*/ 125 w 312"/>
                <a:gd name="T77" fmla="*/ 142 h 533"/>
                <a:gd name="T78" fmla="*/ 148 w 312"/>
                <a:gd name="T79" fmla="*/ 51 h 533"/>
                <a:gd name="T80" fmla="*/ 171 w 312"/>
                <a:gd name="T81" fmla="*/ 6 h 533"/>
                <a:gd name="T82" fmla="*/ 199 w 312"/>
                <a:gd name="T83" fmla="*/ 17 h 533"/>
                <a:gd name="T84" fmla="*/ 205 w 312"/>
                <a:gd name="T85" fmla="*/ 29 h 533"/>
                <a:gd name="T86" fmla="*/ 267 w 312"/>
                <a:gd name="T87" fmla="*/ 63 h 533"/>
                <a:gd name="T88" fmla="*/ 290 w 312"/>
                <a:gd name="T89" fmla="*/ 7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533">
                  <a:moveTo>
                    <a:pt x="29" y="533"/>
                  </a:moveTo>
                  <a:lnTo>
                    <a:pt x="23" y="533"/>
                  </a:lnTo>
                  <a:lnTo>
                    <a:pt x="18" y="527"/>
                  </a:lnTo>
                  <a:lnTo>
                    <a:pt x="12" y="527"/>
                  </a:lnTo>
                  <a:lnTo>
                    <a:pt x="6" y="522"/>
                  </a:lnTo>
                  <a:lnTo>
                    <a:pt x="0" y="516"/>
                  </a:lnTo>
                  <a:lnTo>
                    <a:pt x="0" y="510"/>
                  </a:lnTo>
                  <a:lnTo>
                    <a:pt x="0" y="505"/>
                  </a:lnTo>
                  <a:lnTo>
                    <a:pt x="6" y="505"/>
                  </a:lnTo>
                  <a:lnTo>
                    <a:pt x="12" y="505"/>
                  </a:lnTo>
                  <a:lnTo>
                    <a:pt x="18" y="510"/>
                  </a:lnTo>
                  <a:lnTo>
                    <a:pt x="29" y="516"/>
                  </a:lnTo>
                  <a:lnTo>
                    <a:pt x="35" y="527"/>
                  </a:lnTo>
                  <a:lnTo>
                    <a:pt x="29" y="533"/>
                  </a:lnTo>
                  <a:close/>
                  <a:moveTo>
                    <a:pt x="108" y="284"/>
                  </a:moveTo>
                  <a:lnTo>
                    <a:pt x="103" y="289"/>
                  </a:lnTo>
                  <a:lnTo>
                    <a:pt x="97" y="284"/>
                  </a:lnTo>
                  <a:lnTo>
                    <a:pt x="91" y="284"/>
                  </a:lnTo>
                  <a:lnTo>
                    <a:pt x="91" y="278"/>
                  </a:lnTo>
                  <a:lnTo>
                    <a:pt x="97" y="284"/>
                  </a:lnTo>
                  <a:lnTo>
                    <a:pt x="103" y="284"/>
                  </a:lnTo>
                  <a:lnTo>
                    <a:pt x="108" y="284"/>
                  </a:lnTo>
                  <a:lnTo>
                    <a:pt x="114" y="284"/>
                  </a:lnTo>
                  <a:lnTo>
                    <a:pt x="108" y="284"/>
                  </a:lnTo>
                  <a:close/>
                  <a:moveTo>
                    <a:pt x="290" y="74"/>
                  </a:moveTo>
                  <a:lnTo>
                    <a:pt x="295" y="119"/>
                  </a:lnTo>
                  <a:lnTo>
                    <a:pt x="301" y="170"/>
                  </a:lnTo>
                  <a:lnTo>
                    <a:pt x="307" y="204"/>
                  </a:lnTo>
                  <a:lnTo>
                    <a:pt x="312" y="221"/>
                  </a:lnTo>
                  <a:lnTo>
                    <a:pt x="312" y="233"/>
                  </a:lnTo>
                  <a:lnTo>
                    <a:pt x="312" y="244"/>
                  </a:lnTo>
                  <a:lnTo>
                    <a:pt x="312" y="250"/>
                  </a:lnTo>
                  <a:lnTo>
                    <a:pt x="312" y="255"/>
                  </a:lnTo>
                  <a:lnTo>
                    <a:pt x="312" y="261"/>
                  </a:lnTo>
                  <a:lnTo>
                    <a:pt x="301" y="261"/>
                  </a:lnTo>
                  <a:lnTo>
                    <a:pt x="301" y="267"/>
                  </a:lnTo>
                  <a:lnTo>
                    <a:pt x="295" y="278"/>
                  </a:lnTo>
                  <a:lnTo>
                    <a:pt x="295" y="284"/>
                  </a:lnTo>
                  <a:lnTo>
                    <a:pt x="290" y="278"/>
                  </a:lnTo>
                  <a:lnTo>
                    <a:pt x="273" y="278"/>
                  </a:lnTo>
                  <a:lnTo>
                    <a:pt x="267" y="272"/>
                  </a:lnTo>
                  <a:lnTo>
                    <a:pt x="256" y="278"/>
                  </a:lnTo>
                  <a:lnTo>
                    <a:pt x="244" y="284"/>
                  </a:lnTo>
                  <a:lnTo>
                    <a:pt x="233" y="289"/>
                  </a:lnTo>
                  <a:lnTo>
                    <a:pt x="222" y="295"/>
                  </a:lnTo>
                  <a:lnTo>
                    <a:pt x="216" y="301"/>
                  </a:lnTo>
                  <a:lnTo>
                    <a:pt x="205" y="295"/>
                  </a:lnTo>
                  <a:lnTo>
                    <a:pt x="199" y="284"/>
                  </a:lnTo>
                  <a:lnTo>
                    <a:pt x="193" y="284"/>
                  </a:lnTo>
                  <a:lnTo>
                    <a:pt x="188" y="278"/>
                  </a:lnTo>
                  <a:lnTo>
                    <a:pt x="182" y="278"/>
                  </a:lnTo>
                  <a:lnTo>
                    <a:pt x="176" y="272"/>
                  </a:lnTo>
                  <a:lnTo>
                    <a:pt x="171" y="267"/>
                  </a:lnTo>
                  <a:lnTo>
                    <a:pt x="165" y="261"/>
                  </a:lnTo>
                  <a:lnTo>
                    <a:pt x="165" y="255"/>
                  </a:lnTo>
                  <a:lnTo>
                    <a:pt x="159" y="255"/>
                  </a:lnTo>
                  <a:lnTo>
                    <a:pt x="154" y="244"/>
                  </a:lnTo>
                  <a:lnTo>
                    <a:pt x="154" y="238"/>
                  </a:lnTo>
                  <a:lnTo>
                    <a:pt x="148" y="227"/>
                  </a:lnTo>
                  <a:lnTo>
                    <a:pt x="148" y="221"/>
                  </a:lnTo>
                  <a:lnTo>
                    <a:pt x="148" y="210"/>
                  </a:lnTo>
                  <a:lnTo>
                    <a:pt x="142" y="210"/>
                  </a:lnTo>
                  <a:lnTo>
                    <a:pt x="137" y="199"/>
                  </a:lnTo>
                  <a:lnTo>
                    <a:pt x="137" y="193"/>
                  </a:lnTo>
                  <a:lnTo>
                    <a:pt x="131" y="187"/>
                  </a:lnTo>
                  <a:lnTo>
                    <a:pt x="125" y="187"/>
                  </a:lnTo>
                  <a:lnTo>
                    <a:pt x="125" y="182"/>
                  </a:lnTo>
                  <a:lnTo>
                    <a:pt x="120" y="176"/>
                  </a:lnTo>
                  <a:lnTo>
                    <a:pt x="114" y="176"/>
                  </a:lnTo>
                  <a:lnTo>
                    <a:pt x="114" y="165"/>
                  </a:lnTo>
                  <a:lnTo>
                    <a:pt x="108" y="165"/>
                  </a:lnTo>
                  <a:lnTo>
                    <a:pt x="114" y="165"/>
                  </a:lnTo>
                  <a:lnTo>
                    <a:pt x="114" y="159"/>
                  </a:lnTo>
                  <a:lnTo>
                    <a:pt x="120" y="159"/>
                  </a:lnTo>
                  <a:lnTo>
                    <a:pt x="120" y="153"/>
                  </a:lnTo>
                  <a:lnTo>
                    <a:pt x="120" y="148"/>
                  </a:lnTo>
                  <a:lnTo>
                    <a:pt x="125" y="148"/>
                  </a:lnTo>
                  <a:lnTo>
                    <a:pt x="125" y="142"/>
                  </a:lnTo>
                  <a:lnTo>
                    <a:pt x="125" y="131"/>
                  </a:lnTo>
                  <a:lnTo>
                    <a:pt x="148" y="51"/>
                  </a:lnTo>
                  <a:lnTo>
                    <a:pt x="159" y="0"/>
                  </a:lnTo>
                  <a:lnTo>
                    <a:pt x="171" y="6"/>
                  </a:lnTo>
                  <a:lnTo>
                    <a:pt x="171" y="12"/>
                  </a:lnTo>
                  <a:lnTo>
                    <a:pt x="199" y="17"/>
                  </a:lnTo>
                  <a:lnTo>
                    <a:pt x="193" y="29"/>
                  </a:lnTo>
                  <a:lnTo>
                    <a:pt x="205" y="29"/>
                  </a:lnTo>
                  <a:lnTo>
                    <a:pt x="199" y="40"/>
                  </a:lnTo>
                  <a:lnTo>
                    <a:pt x="267" y="63"/>
                  </a:lnTo>
                  <a:lnTo>
                    <a:pt x="267" y="68"/>
                  </a:lnTo>
                  <a:lnTo>
                    <a:pt x="290" y="74"/>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7" name="Freeform 59">
              <a:extLst>
                <a:ext uri="{FF2B5EF4-FFF2-40B4-BE49-F238E27FC236}">
                  <a16:creationId xmlns:a16="http://schemas.microsoft.com/office/drawing/2014/main" id="{52B47B70-7696-431E-A818-F53FB9543697}"/>
                </a:ext>
              </a:extLst>
            </p:cNvPr>
            <p:cNvSpPr>
              <a:spLocks/>
            </p:cNvSpPr>
            <p:nvPr/>
          </p:nvSpPr>
          <p:spPr bwMode="gray">
            <a:xfrm rot="20555047">
              <a:off x="1588081" y="4218989"/>
              <a:ext cx="892158" cy="620998"/>
            </a:xfrm>
            <a:custGeom>
              <a:avLst/>
              <a:gdLst>
                <a:gd name="T0" fmla="*/ 465 w 635"/>
                <a:gd name="T1" fmla="*/ 289 h 442"/>
                <a:gd name="T2" fmla="*/ 368 w 635"/>
                <a:gd name="T3" fmla="*/ 294 h 442"/>
                <a:gd name="T4" fmla="*/ 306 w 635"/>
                <a:gd name="T5" fmla="*/ 306 h 442"/>
                <a:gd name="T6" fmla="*/ 255 w 635"/>
                <a:gd name="T7" fmla="*/ 323 h 442"/>
                <a:gd name="T8" fmla="*/ 125 w 635"/>
                <a:gd name="T9" fmla="*/ 413 h 442"/>
                <a:gd name="T10" fmla="*/ 74 w 635"/>
                <a:gd name="T11" fmla="*/ 419 h 442"/>
                <a:gd name="T12" fmla="*/ 51 w 635"/>
                <a:gd name="T13" fmla="*/ 408 h 442"/>
                <a:gd name="T14" fmla="*/ 34 w 635"/>
                <a:gd name="T15" fmla="*/ 391 h 442"/>
                <a:gd name="T16" fmla="*/ 22 w 635"/>
                <a:gd name="T17" fmla="*/ 374 h 442"/>
                <a:gd name="T18" fmla="*/ 11 w 635"/>
                <a:gd name="T19" fmla="*/ 357 h 442"/>
                <a:gd name="T20" fmla="*/ 11 w 635"/>
                <a:gd name="T21" fmla="*/ 345 h 442"/>
                <a:gd name="T22" fmla="*/ 17 w 635"/>
                <a:gd name="T23" fmla="*/ 334 h 442"/>
                <a:gd name="T24" fmla="*/ 22 w 635"/>
                <a:gd name="T25" fmla="*/ 323 h 442"/>
                <a:gd name="T26" fmla="*/ 22 w 635"/>
                <a:gd name="T27" fmla="*/ 306 h 442"/>
                <a:gd name="T28" fmla="*/ 34 w 635"/>
                <a:gd name="T29" fmla="*/ 294 h 442"/>
                <a:gd name="T30" fmla="*/ 56 w 635"/>
                <a:gd name="T31" fmla="*/ 238 h 442"/>
                <a:gd name="T32" fmla="*/ 119 w 635"/>
                <a:gd name="T33" fmla="*/ 79 h 442"/>
                <a:gd name="T34" fmla="*/ 125 w 635"/>
                <a:gd name="T35" fmla="*/ 107 h 442"/>
                <a:gd name="T36" fmla="*/ 125 w 635"/>
                <a:gd name="T37" fmla="*/ 124 h 442"/>
                <a:gd name="T38" fmla="*/ 136 w 635"/>
                <a:gd name="T39" fmla="*/ 147 h 442"/>
                <a:gd name="T40" fmla="*/ 136 w 635"/>
                <a:gd name="T41" fmla="*/ 164 h 442"/>
                <a:gd name="T42" fmla="*/ 147 w 635"/>
                <a:gd name="T43" fmla="*/ 164 h 442"/>
                <a:gd name="T44" fmla="*/ 159 w 635"/>
                <a:gd name="T45" fmla="*/ 170 h 442"/>
                <a:gd name="T46" fmla="*/ 181 w 635"/>
                <a:gd name="T47" fmla="*/ 170 h 442"/>
                <a:gd name="T48" fmla="*/ 198 w 635"/>
                <a:gd name="T49" fmla="*/ 170 h 442"/>
                <a:gd name="T50" fmla="*/ 227 w 635"/>
                <a:gd name="T51" fmla="*/ 175 h 442"/>
                <a:gd name="T52" fmla="*/ 244 w 635"/>
                <a:gd name="T53" fmla="*/ 175 h 442"/>
                <a:gd name="T54" fmla="*/ 261 w 635"/>
                <a:gd name="T55" fmla="*/ 175 h 442"/>
                <a:gd name="T56" fmla="*/ 278 w 635"/>
                <a:gd name="T57" fmla="*/ 175 h 442"/>
                <a:gd name="T58" fmla="*/ 295 w 635"/>
                <a:gd name="T59" fmla="*/ 158 h 442"/>
                <a:gd name="T60" fmla="*/ 312 w 635"/>
                <a:gd name="T61" fmla="*/ 141 h 442"/>
                <a:gd name="T62" fmla="*/ 340 w 635"/>
                <a:gd name="T63" fmla="*/ 130 h 442"/>
                <a:gd name="T64" fmla="*/ 357 w 635"/>
                <a:gd name="T65" fmla="*/ 130 h 442"/>
                <a:gd name="T66" fmla="*/ 363 w 635"/>
                <a:gd name="T67" fmla="*/ 113 h 442"/>
                <a:gd name="T68" fmla="*/ 374 w 635"/>
                <a:gd name="T69" fmla="*/ 107 h 442"/>
                <a:gd name="T70" fmla="*/ 385 w 635"/>
                <a:gd name="T71" fmla="*/ 119 h 442"/>
                <a:gd name="T72" fmla="*/ 402 w 635"/>
                <a:gd name="T73" fmla="*/ 113 h 442"/>
                <a:gd name="T74" fmla="*/ 425 w 635"/>
                <a:gd name="T75" fmla="*/ 96 h 442"/>
                <a:gd name="T76" fmla="*/ 431 w 635"/>
                <a:gd name="T77" fmla="*/ 68 h 442"/>
                <a:gd name="T78" fmla="*/ 442 w 635"/>
                <a:gd name="T79" fmla="*/ 51 h 442"/>
                <a:gd name="T80" fmla="*/ 538 w 635"/>
                <a:gd name="T81" fmla="*/ 11 h 442"/>
                <a:gd name="T82" fmla="*/ 555 w 635"/>
                <a:gd name="T83" fmla="*/ 28 h 442"/>
                <a:gd name="T84" fmla="*/ 567 w 635"/>
                <a:gd name="T85" fmla="*/ 45 h 442"/>
                <a:gd name="T86" fmla="*/ 578 w 635"/>
                <a:gd name="T87" fmla="*/ 51 h 442"/>
                <a:gd name="T88" fmla="*/ 578 w 635"/>
                <a:gd name="T89" fmla="*/ 62 h 442"/>
                <a:gd name="T90" fmla="*/ 567 w 635"/>
                <a:gd name="T91" fmla="*/ 85 h 442"/>
                <a:gd name="T92" fmla="*/ 584 w 635"/>
                <a:gd name="T93" fmla="*/ 102 h 442"/>
                <a:gd name="T94" fmla="*/ 584 w 635"/>
                <a:gd name="T95" fmla="*/ 136 h 442"/>
                <a:gd name="T96" fmla="*/ 584 w 635"/>
                <a:gd name="T97" fmla="*/ 158 h 442"/>
                <a:gd name="T98" fmla="*/ 601 w 635"/>
                <a:gd name="T99" fmla="*/ 170 h 442"/>
                <a:gd name="T100" fmla="*/ 618 w 635"/>
                <a:gd name="T101" fmla="*/ 187 h 442"/>
                <a:gd name="T102" fmla="*/ 629 w 635"/>
                <a:gd name="T103" fmla="*/ 209 h 442"/>
                <a:gd name="T104" fmla="*/ 635 w 635"/>
                <a:gd name="T105" fmla="*/ 243 h 442"/>
                <a:gd name="T106" fmla="*/ 635 w 635"/>
                <a:gd name="T107" fmla="*/ 266 h 442"/>
                <a:gd name="T108" fmla="*/ 623 w 635"/>
                <a:gd name="T109" fmla="*/ 28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442">
                  <a:moveTo>
                    <a:pt x="623" y="300"/>
                  </a:moveTo>
                  <a:lnTo>
                    <a:pt x="578" y="289"/>
                  </a:lnTo>
                  <a:lnTo>
                    <a:pt x="578" y="294"/>
                  </a:lnTo>
                  <a:lnTo>
                    <a:pt x="527" y="277"/>
                  </a:lnTo>
                  <a:lnTo>
                    <a:pt x="470" y="266"/>
                  </a:lnTo>
                  <a:lnTo>
                    <a:pt x="465" y="289"/>
                  </a:lnTo>
                  <a:lnTo>
                    <a:pt x="419" y="277"/>
                  </a:lnTo>
                  <a:lnTo>
                    <a:pt x="402" y="272"/>
                  </a:lnTo>
                  <a:lnTo>
                    <a:pt x="385" y="272"/>
                  </a:lnTo>
                  <a:lnTo>
                    <a:pt x="380" y="300"/>
                  </a:lnTo>
                  <a:lnTo>
                    <a:pt x="374" y="294"/>
                  </a:lnTo>
                  <a:lnTo>
                    <a:pt x="368" y="294"/>
                  </a:lnTo>
                  <a:lnTo>
                    <a:pt x="363" y="294"/>
                  </a:lnTo>
                  <a:lnTo>
                    <a:pt x="351" y="289"/>
                  </a:lnTo>
                  <a:lnTo>
                    <a:pt x="340" y="289"/>
                  </a:lnTo>
                  <a:lnTo>
                    <a:pt x="334" y="289"/>
                  </a:lnTo>
                  <a:lnTo>
                    <a:pt x="317" y="300"/>
                  </a:lnTo>
                  <a:lnTo>
                    <a:pt x="306" y="306"/>
                  </a:lnTo>
                  <a:lnTo>
                    <a:pt x="278" y="323"/>
                  </a:lnTo>
                  <a:lnTo>
                    <a:pt x="278" y="317"/>
                  </a:lnTo>
                  <a:lnTo>
                    <a:pt x="272" y="317"/>
                  </a:lnTo>
                  <a:lnTo>
                    <a:pt x="266" y="317"/>
                  </a:lnTo>
                  <a:lnTo>
                    <a:pt x="261" y="317"/>
                  </a:lnTo>
                  <a:lnTo>
                    <a:pt x="255" y="323"/>
                  </a:lnTo>
                  <a:lnTo>
                    <a:pt x="244" y="317"/>
                  </a:lnTo>
                  <a:lnTo>
                    <a:pt x="204" y="311"/>
                  </a:lnTo>
                  <a:lnTo>
                    <a:pt x="193" y="357"/>
                  </a:lnTo>
                  <a:lnTo>
                    <a:pt x="187" y="379"/>
                  </a:lnTo>
                  <a:lnTo>
                    <a:pt x="147" y="402"/>
                  </a:lnTo>
                  <a:lnTo>
                    <a:pt x="125" y="413"/>
                  </a:lnTo>
                  <a:lnTo>
                    <a:pt x="79" y="442"/>
                  </a:lnTo>
                  <a:lnTo>
                    <a:pt x="79" y="436"/>
                  </a:lnTo>
                  <a:lnTo>
                    <a:pt x="74" y="436"/>
                  </a:lnTo>
                  <a:lnTo>
                    <a:pt x="74" y="430"/>
                  </a:lnTo>
                  <a:lnTo>
                    <a:pt x="74" y="425"/>
                  </a:lnTo>
                  <a:lnTo>
                    <a:pt x="74" y="419"/>
                  </a:lnTo>
                  <a:lnTo>
                    <a:pt x="68" y="419"/>
                  </a:lnTo>
                  <a:lnTo>
                    <a:pt x="62" y="419"/>
                  </a:lnTo>
                  <a:lnTo>
                    <a:pt x="62" y="413"/>
                  </a:lnTo>
                  <a:lnTo>
                    <a:pt x="56" y="413"/>
                  </a:lnTo>
                  <a:lnTo>
                    <a:pt x="56" y="408"/>
                  </a:lnTo>
                  <a:lnTo>
                    <a:pt x="51" y="408"/>
                  </a:lnTo>
                  <a:lnTo>
                    <a:pt x="51" y="402"/>
                  </a:lnTo>
                  <a:lnTo>
                    <a:pt x="45" y="402"/>
                  </a:lnTo>
                  <a:lnTo>
                    <a:pt x="45" y="396"/>
                  </a:lnTo>
                  <a:lnTo>
                    <a:pt x="45" y="391"/>
                  </a:lnTo>
                  <a:lnTo>
                    <a:pt x="39" y="391"/>
                  </a:lnTo>
                  <a:lnTo>
                    <a:pt x="34" y="391"/>
                  </a:lnTo>
                  <a:lnTo>
                    <a:pt x="39" y="385"/>
                  </a:lnTo>
                  <a:lnTo>
                    <a:pt x="34" y="385"/>
                  </a:lnTo>
                  <a:lnTo>
                    <a:pt x="34" y="379"/>
                  </a:lnTo>
                  <a:lnTo>
                    <a:pt x="28" y="379"/>
                  </a:lnTo>
                  <a:lnTo>
                    <a:pt x="28" y="374"/>
                  </a:lnTo>
                  <a:lnTo>
                    <a:pt x="22" y="374"/>
                  </a:lnTo>
                  <a:lnTo>
                    <a:pt x="22" y="368"/>
                  </a:lnTo>
                  <a:lnTo>
                    <a:pt x="28" y="368"/>
                  </a:lnTo>
                  <a:lnTo>
                    <a:pt x="22" y="362"/>
                  </a:lnTo>
                  <a:lnTo>
                    <a:pt x="17" y="362"/>
                  </a:lnTo>
                  <a:lnTo>
                    <a:pt x="17" y="357"/>
                  </a:lnTo>
                  <a:lnTo>
                    <a:pt x="11" y="357"/>
                  </a:lnTo>
                  <a:lnTo>
                    <a:pt x="17" y="357"/>
                  </a:lnTo>
                  <a:lnTo>
                    <a:pt x="17" y="351"/>
                  </a:lnTo>
                  <a:lnTo>
                    <a:pt x="11" y="351"/>
                  </a:lnTo>
                  <a:lnTo>
                    <a:pt x="17" y="351"/>
                  </a:lnTo>
                  <a:lnTo>
                    <a:pt x="17" y="345"/>
                  </a:lnTo>
                  <a:lnTo>
                    <a:pt x="11" y="345"/>
                  </a:lnTo>
                  <a:lnTo>
                    <a:pt x="11" y="340"/>
                  </a:lnTo>
                  <a:lnTo>
                    <a:pt x="11" y="334"/>
                  </a:lnTo>
                  <a:lnTo>
                    <a:pt x="11" y="340"/>
                  </a:lnTo>
                  <a:lnTo>
                    <a:pt x="11" y="334"/>
                  </a:lnTo>
                  <a:lnTo>
                    <a:pt x="17" y="340"/>
                  </a:lnTo>
                  <a:lnTo>
                    <a:pt x="17" y="334"/>
                  </a:lnTo>
                  <a:lnTo>
                    <a:pt x="17" y="340"/>
                  </a:lnTo>
                  <a:lnTo>
                    <a:pt x="17" y="334"/>
                  </a:lnTo>
                  <a:lnTo>
                    <a:pt x="22" y="334"/>
                  </a:lnTo>
                  <a:lnTo>
                    <a:pt x="22" y="328"/>
                  </a:lnTo>
                  <a:lnTo>
                    <a:pt x="28" y="328"/>
                  </a:lnTo>
                  <a:lnTo>
                    <a:pt x="22" y="323"/>
                  </a:lnTo>
                  <a:lnTo>
                    <a:pt x="22" y="317"/>
                  </a:lnTo>
                  <a:lnTo>
                    <a:pt x="17" y="311"/>
                  </a:lnTo>
                  <a:lnTo>
                    <a:pt x="17" y="306"/>
                  </a:lnTo>
                  <a:lnTo>
                    <a:pt x="22" y="306"/>
                  </a:lnTo>
                  <a:lnTo>
                    <a:pt x="17" y="306"/>
                  </a:lnTo>
                  <a:lnTo>
                    <a:pt x="22" y="306"/>
                  </a:lnTo>
                  <a:lnTo>
                    <a:pt x="22" y="300"/>
                  </a:lnTo>
                  <a:lnTo>
                    <a:pt x="22" y="294"/>
                  </a:lnTo>
                  <a:lnTo>
                    <a:pt x="28" y="294"/>
                  </a:lnTo>
                  <a:lnTo>
                    <a:pt x="28" y="289"/>
                  </a:lnTo>
                  <a:lnTo>
                    <a:pt x="34" y="289"/>
                  </a:lnTo>
                  <a:lnTo>
                    <a:pt x="34" y="294"/>
                  </a:lnTo>
                  <a:lnTo>
                    <a:pt x="39" y="294"/>
                  </a:lnTo>
                  <a:lnTo>
                    <a:pt x="39" y="289"/>
                  </a:lnTo>
                  <a:lnTo>
                    <a:pt x="45" y="289"/>
                  </a:lnTo>
                  <a:lnTo>
                    <a:pt x="51" y="272"/>
                  </a:lnTo>
                  <a:lnTo>
                    <a:pt x="56" y="243"/>
                  </a:lnTo>
                  <a:lnTo>
                    <a:pt x="56" y="238"/>
                  </a:lnTo>
                  <a:lnTo>
                    <a:pt x="11" y="158"/>
                  </a:lnTo>
                  <a:lnTo>
                    <a:pt x="0" y="141"/>
                  </a:lnTo>
                  <a:lnTo>
                    <a:pt x="74" y="96"/>
                  </a:lnTo>
                  <a:lnTo>
                    <a:pt x="119" y="73"/>
                  </a:lnTo>
                  <a:lnTo>
                    <a:pt x="113" y="73"/>
                  </a:lnTo>
                  <a:lnTo>
                    <a:pt x="119" y="79"/>
                  </a:lnTo>
                  <a:lnTo>
                    <a:pt x="119" y="85"/>
                  </a:lnTo>
                  <a:lnTo>
                    <a:pt x="125" y="85"/>
                  </a:lnTo>
                  <a:lnTo>
                    <a:pt x="125" y="90"/>
                  </a:lnTo>
                  <a:lnTo>
                    <a:pt x="125" y="96"/>
                  </a:lnTo>
                  <a:lnTo>
                    <a:pt x="125" y="102"/>
                  </a:lnTo>
                  <a:lnTo>
                    <a:pt x="125" y="107"/>
                  </a:lnTo>
                  <a:lnTo>
                    <a:pt x="130" y="113"/>
                  </a:lnTo>
                  <a:lnTo>
                    <a:pt x="125" y="113"/>
                  </a:lnTo>
                  <a:lnTo>
                    <a:pt x="125" y="119"/>
                  </a:lnTo>
                  <a:lnTo>
                    <a:pt x="130" y="119"/>
                  </a:lnTo>
                  <a:lnTo>
                    <a:pt x="125" y="119"/>
                  </a:lnTo>
                  <a:lnTo>
                    <a:pt x="125" y="124"/>
                  </a:lnTo>
                  <a:lnTo>
                    <a:pt x="125" y="130"/>
                  </a:lnTo>
                  <a:lnTo>
                    <a:pt x="125" y="136"/>
                  </a:lnTo>
                  <a:lnTo>
                    <a:pt x="130" y="136"/>
                  </a:lnTo>
                  <a:lnTo>
                    <a:pt x="130" y="141"/>
                  </a:lnTo>
                  <a:lnTo>
                    <a:pt x="130" y="147"/>
                  </a:lnTo>
                  <a:lnTo>
                    <a:pt x="136" y="147"/>
                  </a:lnTo>
                  <a:lnTo>
                    <a:pt x="136" y="153"/>
                  </a:lnTo>
                  <a:lnTo>
                    <a:pt x="142" y="153"/>
                  </a:lnTo>
                  <a:lnTo>
                    <a:pt x="142" y="158"/>
                  </a:lnTo>
                  <a:lnTo>
                    <a:pt x="136" y="158"/>
                  </a:lnTo>
                  <a:lnTo>
                    <a:pt x="142" y="158"/>
                  </a:lnTo>
                  <a:lnTo>
                    <a:pt x="136" y="164"/>
                  </a:lnTo>
                  <a:lnTo>
                    <a:pt x="142" y="164"/>
                  </a:lnTo>
                  <a:lnTo>
                    <a:pt x="147" y="164"/>
                  </a:lnTo>
                  <a:lnTo>
                    <a:pt x="142" y="164"/>
                  </a:lnTo>
                  <a:lnTo>
                    <a:pt x="142" y="158"/>
                  </a:lnTo>
                  <a:lnTo>
                    <a:pt x="147" y="158"/>
                  </a:lnTo>
                  <a:lnTo>
                    <a:pt x="147" y="164"/>
                  </a:lnTo>
                  <a:lnTo>
                    <a:pt x="147" y="170"/>
                  </a:lnTo>
                  <a:lnTo>
                    <a:pt x="153" y="170"/>
                  </a:lnTo>
                  <a:lnTo>
                    <a:pt x="159" y="170"/>
                  </a:lnTo>
                  <a:lnTo>
                    <a:pt x="153" y="175"/>
                  </a:lnTo>
                  <a:lnTo>
                    <a:pt x="159" y="175"/>
                  </a:lnTo>
                  <a:lnTo>
                    <a:pt x="159" y="170"/>
                  </a:lnTo>
                  <a:lnTo>
                    <a:pt x="159" y="175"/>
                  </a:lnTo>
                  <a:lnTo>
                    <a:pt x="164" y="175"/>
                  </a:lnTo>
                  <a:lnTo>
                    <a:pt x="170" y="175"/>
                  </a:lnTo>
                  <a:lnTo>
                    <a:pt x="176" y="175"/>
                  </a:lnTo>
                  <a:lnTo>
                    <a:pt x="176" y="170"/>
                  </a:lnTo>
                  <a:lnTo>
                    <a:pt x="181" y="170"/>
                  </a:lnTo>
                  <a:lnTo>
                    <a:pt x="181" y="175"/>
                  </a:lnTo>
                  <a:lnTo>
                    <a:pt x="187" y="175"/>
                  </a:lnTo>
                  <a:lnTo>
                    <a:pt x="187" y="170"/>
                  </a:lnTo>
                  <a:lnTo>
                    <a:pt x="193" y="175"/>
                  </a:lnTo>
                  <a:lnTo>
                    <a:pt x="193" y="170"/>
                  </a:lnTo>
                  <a:lnTo>
                    <a:pt x="198" y="170"/>
                  </a:lnTo>
                  <a:lnTo>
                    <a:pt x="204" y="170"/>
                  </a:lnTo>
                  <a:lnTo>
                    <a:pt x="210" y="170"/>
                  </a:lnTo>
                  <a:lnTo>
                    <a:pt x="215" y="170"/>
                  </a:lnTo>
                  <a:lnTo>
                    <a:pt x="221" y="170"/>
                  </a:lnTo>
                  <a:lnTo>
                    <a:pt x="221" y="175"/>
                  </a:lnTo>
                  <a:lnTo>
                    <a:pt x="227" y="175"/>
                  </a:lnTo>
                  <a:lnTo>
                    <a:pt x="227" y="170"/>
                  </a:lnTo>
                  <a:lnTo>
                    <a:pt x="232" y="175"/>
                  </a:lnTo>
                  <a:lnTo>
                    <a:pt x="232" y="170"/>
                  </a:lnTo>
                  <a:lnTo>
                    <a:pt x="238" y="170"/>
                  </a:lnTo>
                  <a:lnTo>
                    <a:pt x="238" y="175"/>
                  </a:lnTo>
                  <a:lnTo>
                    <a:pt x="244" y="175"/>
                  </a:lnTo>
                  <a:lnTo>
                    <a:pt x="249" y="175"/>
                  </a:lnTo>
                  <a:lnTo>
                    <a:pt x="249" y="170"/>
                  </a:lnTo>
                  <a:lnTo>
                    <a:pt x="255" y="175"/>
                  </a:lnTo>
                  <a:lnTo>
                    <a:pt x="255" y="170"/>
                  </a:lnTo>
                  <a:lnTo>
                    <a:pt x="261" y="170"/>
                  </a:lnTo>
                  <a:lnTo>
                    <a:pt x="261" y="175"/>
                  </a:lnTo>
                  <a:lnTo>
                    <a:pt x="261" y="170"/>
                  </a:lnTo>
                  <a:lnTo>
                    <a:pt x="266" y="175"/>
                  </a:lnTo>
                  <a:lnTo>
                    <a:pt x="272" y="175"/>
                  </a:lnTo>
                  <a:lnTo>
                    <a:pt x="278" y="175"/>
                  </a:lnTo>
                  <a:lnTo>
                    <a:pt x="278" y="181"/>
                  </a:lnTo>
                  <a:lnTo>
                    <a:pt x="278" y="175"/>
                  </a:lnTo>
                  <a:lnTo>
                    <a:pt x="283" y="175"/>
                  </a:lnTo>
                  <a:lnTo>
                    <a:pt x="283" y="170"/>
                  </a:lnTo>
                  <a:lnTo>
                    <a:pt x="289" y="170"/>
                  </a:lnTo>
                  <a:lnTo>
                    <a:pt x="289" y="164"/>
                  </a:lnTo>
                  <a:lnTo>
                    <a:pt x="295" y="164"/>
                  </a:lnTo>
                  <a:lnTo>
                    <a:pt x="295" y="158"/>
                  </a:lnTo>
                  <a:lnTo>
                    <a:pt x="300" y="158"/>
                  </a:lnTo>
                  <a:lnTo>
                    <a:pt x="300" y="153"/>
                  </a:lnTo>
                  <a:lnTo>
                    <a:pt x="306" y="153"/>
                  </a:lnTo>
                  <a:lnTo>
                    <a:pt x="306" y="147"/>
                  </a:lnTo>
                  <a:lnTo>
                    <a:pt x="306" y="141"/>
                  </a:lnTo>
                  <a:lnTo>
                    <a:pt x="312" y="141"/>
                  </a:lnTo>
                  <a:lnTo>
                    <a:pt x="317" y="136"/>
                  </a:lnTo>
                  <a:lnTo>
                    <a:pt x="323" y="136"/>
                  </a:lnTo>
                  <a:lnTo>
                    <a:pt x="329" y="136"/>
                  </a:lnTo>
                  <a:lnTo>
                    <a:pt x="329" y="130"/>
                  </a:lnTo>
                  <a:lnTo>
                    <a:pt x="334" y="130"/>
                  </a:lnTo>
                  <a:lnTo>
                    <a:pt x="340" y="130"/>
                  </a:lnTo>
                  <a:lnTo>
                    <a:pt x="334" y="136"/>
                  </a:lnTo>
                  <a:lnTo>
                    <a:pt x="340" y="136"/>
                  </a:lnTo>
                  <a:lnTo>
                    <a:pt x="346" y="130"/>
                  </a:lnTo>
                  <a:lnTo>
                    <a:pt x="346" y="124"/>
                  </a:lnTo>
                  <a:lnTo>
                    <a:pt x="351" y="124"/>
                  </a:lnTo>
                  <a:lnTo>
                    <a:pt x="357" y="130"/>
                  </a:lnTo>
                  <a:lnTo>
                    <a:pt x="357" y="124"/>
                  </a:lnTo>
                  <a:lnTo>
                    <a:pt x="357" y="119"/>
                  </a:lnTo>
                  <a:lnTo>
                    <a:pt x="363" y="119"/>
                  </a:lnTo>
                  <a:lnTo>
                    <a:pt x="368" y="119"/>
                  </a:lnTo>
                  <a:lnTo>
                    <a:pt x="368" y="113"/>
                  </a:lnTo>
                  <a:lnTo>
                    <a:pt x="363" y="113"/>
                  </a:lnTo>
                  <a:lnTo>
                    <a:pt x="357" y="113"/>
                  </a:lnTo>
                  <a:lnTo>
                    <a:pt x="363" y="107"/>
                  </a:lnTo>
                  <a:lnTo>
                    <a:pt x="363" y="102"/>
                  </a:lnTo>
                  <a:lnTo>
                    <a:pt x="368" y="102"/>
                  </a:lnTo>
                  <a:lnTo>
                    <a:pt x="368" y="107"/>
                  </a:lnTo>
                  <a:lnTo>
                    <a:pt x="374" y="107"/>
                  </a:lnTo>
                  <a:lnTo>
                    <a:pt x="374" y="102"/>
                  </a:lnTo>
                  <a:lnTo>
                    <a:pt x="380" y="102"/>
                  </a:lnTo>
                  <a:lnTo>
                    <a:pt x="380" y="107"/>
                  </a:lnTo>
                  <a:lnTo>
                    <a:pt x="380" y="113"/>
                  </a:lnTo>
                  <a:lnTo>
                    <a:pt x="380" y="119"/>
                  </a:lnTo>
                  <a:lnTo>
                    <a:pt x="385" y="119"/>
                  </a:lnTo>
                  <a:lnTo>
                    <a:pt x="385" y="113"/>
                  </a:lnTo>
                  <a:lnTo>
                    <a:pt x="385" y="107"/>
                  </a:lnTo>
                  <a:lnTo>
                    <a:pt x="391" y="107"/>
                  </a:lnTo>
                  <a:lnTo>
                    <a:pt x="397" y="107"/>
                  </a:lnTo>
                  <a:lnTo>
                    <a:pt x="402" y="107"/>
                  </a:lnTo>
                  <a:lnTo>
                    <a:pt x="402" y="113"/>
                  </a:lnTo>
                  <a:lnTo>
                    <a:pt x="408" y="113"/>
                  </a:lnTo>
                  <a:lnTo>
                    <a:pt x="408" y="107"/>
                  </a:lnTo>
                  <a:lnTo>
                    <a:pt x="414" y="107"/>
                  </a:lnTo>
                  <a:lnTo>
                    <a:pt x="414" y="102"/>
                  </a:lnTo>
                  <a:lnTo>
                    <a:pt x="419" y="102"/>
                  </a:lnTo>
                  <a:lnTo>
                    <a:pt x="425" y="96"/>
                  </a:lnTo>
                  <a:lnTo>
                    <a:pt x="425" y="90"/>
                  </a:lnTo>
                  <a:lnTo>
                    <a:pt x="425" y="85"/>
                  </a:lnTo>
                  <a:lnTo>
                    <a:pt x="431" y="85"/>
                  </a:lnTo>
                  <a:lnTo>
                    <a:pt x="431" y="79"/>
                  </a:lnTo>
                  <a:lnTo>
                    <a:pt x="431" y="73"/>
                  </a:lnTo>
                  <a:lnTo>
                    <a:pt x="431" y="68"/>
                  </a:lnTo>
                  <a:lnTo>
                    <a:pt x="431" y="62"/>
                  </a:lnTo>
                  <a:lnTo>
                    <a:pt x="436" y="62"/>
                  </a:lnTo>
                  <a:lnTo>
                    <a:pt x="436" y="56"/>
                  </a:lnTo>
                  <a:lnTo>
                    <a:pt x="442" y="56"/>
                  </a:lnTo>
                  <a:lnTo>
                    <a:pt x="436" y="56"/>
                  </a:lnTo>
                  <a:lnTo>
                    <a:pt x="442" y="51"/>
                  </a:lnTo>
                  <a:lnTo>
                    <a:pt x="448" y="45"/>
                  </a:lnTo>
                  <a:lnTo>
                    <a:pt x="527" y="0"/>
                  </a:lnTo>
                  <a:lnTo>
                    <a:pt x="533" y="0"/>
                  </a:lnTo>
                  <a:lnTo>
                    <a:pt x="533" y="5"/>
                  </a:lnTo>
                  <a:lnTo>
                    <a:pt x="538" y="5"/>
                  </a:lnTo>
                  <a:lnTo>
                    <a:pt x="538" y="11"/>
                  </a:lnTo>
                  <a:lnTo>
                    <a:pt x="544" y="11"/>
                  </a:lnTo>
                  <a:lnTo>
                    <a:pt x="550" y="11"/>
                  </a:lnTo>
                  <a:lnTo>
                    <a:pt x="550" y="17"/>
                  </a:lnTo>
                  <a:lnTo>
                    <a:pt x="550" y="22"/>
                  </a:lnTo>
                  <a:lnTo>
                    <a:pt x="555" y="22"/>
                  </a:lnTo>
                  <a:lnTo>
                    <a:pt x="555" y="28"/>
                  </a:lnTo>
                  <a:lnTo>
                    <a:pt x="555" y="34"/>
                  </a:lnTo>
                  <a:lnTo>
                    <a:pt x="561" y="34"/>
                  </a:lnTo>
                  <a:lnTo>
                    <a:pt x="561" y="39"/>
                  </a:lnTo>
                  <a:lnTo>
                    <a:pt x="561" y="45"/>
                  </a:lnTo>
                  <a:lnTo>
                    <a:pt x="567" y="39"/>
                  </a:lnTo>
                  <a:lnTo>
                    <a:pt x="567" y="45"/>
                  </a:lnTo>
                  <a:lnTo>
                    <a:pt x="567" y="39"/>
                  </a:lnTo>
                  <a:lnTo>
                    <a:pt x="572" y="39"/>
                  </a:lnTo>
                  <a:lnTo>
                    <a:pt x="572" y="45"/>
                  </a:lnTo>
                  <a:lnTo>
                    <a:pt x="572" y="39"/>
                  </a:lnTo>
                  <a:lnTo>
                    <a:pt x="578" y="45"/>
                  </a:lnTo>
                  <a:lnTo>
                    <a:pt x="578" y="51"/>
                  </a:lnTo>
                  <a:lnTo>
                    <a:pt x="578" y="56"/>
                  </a:lnTo>
                  <a:lnTo>
                    <a:pt x="584" y="56"/>
                  </a:lnTo>
                  <a:lnTo>
                    <a:pt x="578" y="56"/>
                  </a:lnTo>
                  <a:lnTo>
                    <a:pt x="584" y="56"/>
                  </a:lnTo>
                  <a:lnTo>
                    <a:pt x="584" y="62"/>
                  </a:lnTo>
                  <a:lnTo>
                    <a:pt x="578" y="62"/>
                  </a:lnTo>
                  <a:lnTo>
                    <a:pt x="572" y="62"/>
                  </a:lnTo>
                  <a:lnTo>
                    <a:pt x="572" y="68"/>
                  </a:lnTo>
                  <a:lnTo>
                    <a:pt x="572" y="73"/>
                  </a:lnTo>
                  <a:lnTo>
                    <a:pt x="572" y="79"/>
                  </a:lnTo>
                  <a:lnTo>
                    <a:pt x="572" y="85"/>
                  </a:lnTo>
                  <a:lnTo>
                    <a:pt x="567" y="85"/>
                  </a:lnTo>
                  <a:lnTo>
                    <a:pt x="567" y="90"/>
                  </a:lnTo>
                  <a:lnTo>
                    <a:pt x="572" y="96"/>
                  </a:lnTo>
                  <a:lnTo>
                    <a:pt x="578" y="102"/>
                  </a:lnTo>
                  <a:lnTo>
                    <a:pt x="578" y="96"/>
                  </a:lnTo>
                  <a:lnTo>
                    <a:pt x="584" y="96"/>
                  </a:lnTo>
                  <a:lnTo>
                    <a:pt x="584" y="102"/>
                  </a:lnTo>
                  <a:lnTo>
                    <a:pt x="584" y="107"/>
                  </a:lnTo>
                  <a:lnTo>
                    <a:pt x="589" y="113"/>
                  </a:lnTo>
                  <a:lnTo>
                    <a:pt x="589" y="119"/>
                  </a:lnTo>
                  <a:lnTo>
                    <a:pt x="584" y="124"/>
                  </a:lnTo>
                  <a:lnTo>
                    <a:pt x="584" y="130"/>
                  </a:lnTo>
                  <a:lnTo>
                    <a:pt x="584" y="136"/>
                  </a:lnTo>
                  <a:lnTo>
                    <a:pt x="584" y="141"/>
                  </a:lnTo>
                  <a:lnTo>
                    <a:pt x="584" y="147"/>
                  </a:lnTo>
                  <a:lnTo>
                    <a:pt x="578" y="153"/>
                  </a:lnTo>
                  <a:lnTo>
                    <a:pt x="584" y="153"/>
                  </a:lnTo>
                  <a:lnTo>
                    <a:pt x="578" y="153"/>
                  </a:lnTo>
                  <a:lnTo>
                    <a:pt x="584" y="158"/>
                  </a:lnTo>
                  <a:lnTo>
                    <a:pt x="584" y="164"/>
                  </a:lnTo>
                  <a:lnTo>
                    <a:pt x="589" y="164"/>
                  </a:lnTo>
                  <a:lnTo>
                    <a:pt x="595" y="164"/>
                  </a:lnTo>
                  <a:lnTo>
                    <a:pt x="601" y="164"/>
                  </a:lnTo>
                  <a:lnTo>
                    <a:pt x="595" y="164"/>
                  </a:lnTo>
                  <a:lnTo>
                    <a:pt x="601" y="170"/>
                  </a:lnTo>
                  <a:lnTo>
                    <a:pt x="601" y="175"/>
                  </a:lnTo>
                  <a:lnTo>
                    <a:pt x="606" y="175"/>
                  </a:lnTo>
                  <a:lnTo>
                    <a:pt x="612" y="175"/>
                  </a:lnTo>
                  <a:lnTo>
                    <a:pt x="612" y="181"/>
                  </a:lnTo>
                  <a:lnTo>
                    <a:pt x="618" y="181"/>
                  </a:lnTo>
                  <a:lnTo>
                    <a:pt x="618" y="187"/>
                  </a:lnTo>
                  <a:lnTo>
                    <a:pt x="618" y="192"/>
                  </a:lnTo>
                  <a:lnTo>
                    <a:pt x="623" y="192"/>
                  </a:lnTo>
                  <a:lnTo>
                    <a:pt x="629" y="192"/>
                  </a:lnTo>
                  <a:lnTo>
                    <a:pt x="629" y="198"/>
                  </a:lnTo>
                  <a:lnTo>
                    <a:pt x="629" y="204"/>
                  </a:lnTo>
                  <a:lnTo>
                    <a:pt x="629" y="209"/>
                  </a:lnTo>
                  <a:lnTo>
                    <a:pt x="629" y="215"/>
                  </a:lnTo>
                  <a:lnTo>
                    <a:pt x="629" y="221"/>
                  </a:lnTo>
                  <a:lnTo>
                    <a:pt x="629" y="226"/>
                  </a:lnTo>
                  <a:lnTo>
                    <a:pt x="629" y="232"/>
                  </a:lnTo>
                  <a:lnTo>
                    <a:pt x="635" y="238"/>
                  </a:lnTo>
                  <a:lnTo>
                    <a:pt x="635" y="243"/>
                  </a:lnTo>
                  <a:lnTo>
                    <a:pt x="635" y="249"/>
                  </a:lnTo>
                  <a:lnTo>
                    <a:pt x="635" y="255"/>
                  </a:lnTo>
                  <a:lnTo>
                    <a:pt x="635" y="260"/>
                  </a:lnTo>
                  <a:lnTo>
                    <a:pt x="629" y="260"/>
                  </a:lnTo>
                  <a:lnTo>
                    <a:pt x="629" y="266"/>
                  </a:lnTo>
                  <a:lnTo>
                    <a:pt x="635" y="266"/>
                  </a:lnTo>
                  <a:lnTo>
                    <a:pt x="629" y="266"/>
                  </a:lnTo>
                  <a:lnTo>
                    <a:pt x="629" y="272"/>
                  </a:lnTo>
                  <a:lnTo>
                    <a:pt x="623" y="272"/>
                  </a:lnTo>
                  <a:lnTo>
                    <a:pt x="623" y="277"/>
                  </a:lnTo>
                  <a:lnTo>
                    <a:pt x="623" y="283"/>
                  </a:lnTo>
                  <a:lnTo>
                    <a:pt x="623" y="289"/>
                  </a:lnTo>
                  <a:lnTo>
                    <a:pt x="623" y="294"/>
                  </a:lnTo>
                  <a:lnTo>
                    <a:pt x="623" y="300"/>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8" name="Freeform 60">
              <a:extLst>
                <a:ext uri="{FF2B5EF4-FFF2-40B4-BE49-F238E27FC236}">
                  <a16:creationId xmlns:a16="http://schemas.microsoft.com/office/drawing/2014/main" id="{38E70BCD-0C0D-4463-9C14-088CEEF7261E}"/>
                </a:ext>
              </a:extLst>
            </p:cNvPr>
            <p:cNvSpPr>
              <a:spLocks/>
            </p:cNvSpPr>
            <p:nvPr/>
          </p:nvSpPr>
          <p:spPr bwMode="gray">
            <a:xfrm rot="20555047">
              <a:off x="3392989" y="5866853"/>
              <a:ext cx="629428" cy="414467"/>
            </a:xfrm>
            <a:custGeom>
              <a:avLst/>
              <a:gdLst>
                <a:gd name="T0" fmla="*/ 425 w 448"/>
                <a:gd name="T1" fmla="*/ 80 h 295"/>
                <a:gd name="T2" fmla="*/ 414 w 448"/>
                <a:gd name="T3" fmla="*/ 74 h 295"/>
                <a:gd name="T4" fmla="*/ 408 w 448"/>
                <a:gd name="T5" fmla="*/ 74 h 295"/>
                <a:gd name="T6" fmla="*/ 408 w 448"/>
                <a:gd name="T7" fmla="*/ 91 h 295"/>
                <a:gd name="T8" fmla="*/ 403 w 448"/>
                <a:gd name="T9" fmla="*/ 102 h 295"/>
                <a:gd name="T10" fmla="*/ 397 w 448"/>
                <a:gd name="T11" fmla="*/ 114 h 295"/>
                <a:gd name="T12" fmla="*/ 408 w 448"/>
                <a:gd name="T13" fmla="*/ 119 h 295"/>
                <a:gd name="T14" fmla="*/ 403 w 448"/>
                <a:gd name="T15" fmla="*/ 131 h 295"/>
                <a:gd name="T16" fmla="*/ 408 w 448"/>
                <a:gd name="T17" fmla="*/ 142 h 295"/>
                <a:gd name="T18" fmla="*/ 403 w 448"/>
                <a:gd name="T19" fmla="*/ 153 h 295"/>
                <a:gd name="T20" fmla="*/ 391 w 448"/>
                <a:gd name="T21" fmla="*/ 170 h 295"/>
                <a:gd name="T22" fmla="*/ 397 w 448"/>
                <a:gd name="T23" fmla="*/ 182 h 295"/>
                <a:gd name="T24" fmla="*/ 397 w 448"/>
                <a:gd name="T25" fmla="*/ 199 h 295"/>
                <a:gd name="T26" fmla="*/ 408 w 448"/>
                <a:gd name="T27" fmla="*/ 193 h 295"/>
                <a:gd name="T28" fmla="*/ 414 w 448"/>
                <a:gd name="T29" fmla="*/ 204 h 295"/>
                <a:gd name="T30" fmla="*/ 425 w 448"/>
                <a:gd name="T31" fmla="*/ 204 h 295"/>
                <a:gd name="T32" fmla="*/ 437 w 448"/>
                <a:gd name="T33" fmla="*/ 210 h 295"/>
                <a:gd name="T34" fmla="*/ 442 w 448"/>
                <a:gd name="T35" fmla="*/ 227 h 295"/>
                <a:gd name="T36" fmla="*/ 442 w 448"/>
                <a:gd name="T37" fmla="*/ 233 h 295"/>
                <a:gd name="T38" fmla="*/ 442 w 448"/>
                <a:gd name="T39" fmla="*/ 250 h 295"/>
                <a:gd name="T40" fmla="*/ 437 w 448"/>
                <a:gd name="T41" fmla="*/ 267 h 295"/>
                <a:gd name="T42" fmla="*/ 425 w 448"/>
                <a:gd name="T43" fmla="*/ 272 h 295"/>
                <a:gd name="T44" fmla="*/ 420 w 448"/>
                <a:gd name="T45" fmla="*/ 284 h 295"/>
                <a:gd name="T46" fmla="*/ 414 w 448"/>
                <a:gd name="T47" fmla="*/ 295 h 295"/>
                <a:gd name="T48" fmla="*/ 397 w 448"/>
                <a:gd name="T49" fmla="*/ 295 h 295"/>
                <a:gd name="T50" fmla="*/ 380 w 448"/>
                <a:gd name="T51" fmla="*/ 295 h 295"/>
                <a:gd name="T52" fmla="*/ 369 w 448"/>
                <a:gd name="T53" fmla="*/ 289 h 295"/>
                <a:gd name="T54" fmla="*/ 357 w 448"/>
                <a:gd name="T55" fmla="*/ 295 h 295"/>
                <a:gd name="T56" fmla="*/ 204 w 448"/>
                <a:gd name="T57" fmla="*/ 278 h 295"/>
                <a:gd name="T58" fmla="*/ 176 w 448"/>
                <a:gd name="T59" fmla="*/ 272 h 295"/>
                <a:gd name="T60" fmla="*/ 159 w 448"/>
                <a:gd name="T61" fmla="*/ 272 h 295"/>
                <a:gd name="T62" fmla="*/ 125 w 448"/>
                <a:gd name="T63" fmla="*/ 267 h 295"/>
                <a:gd name="T64" fmla="*/ 91 w 448"/>
                <a:gd name="T65" fmla="*/ 261 h 295"/>
                <a:gd name="T66" fmla="*/ 62 w 448"/>
                <a:gd name="T67" fmla="*/ 255 h 295"/>
                <a:gd name="T68" fmla="*/ 28 w 448"/>
                <a:gd name="T69" fmla="*/ 255 h 295"/>
                <a:gd name="T70" fmla="*/ 11 w 448"/>
                <a:gd name="T71" fmla="*/ 250 h 295"/>
                <a:gd name="T72" fmla="*/ 0 w 448"/>
                <a:gd name="T73" fmla="*/ 244 h 295"/>
                <a:gd name="T74" fmla="*/ 34 w 448"/>
                <a:gd name="T75" fmla="*/ 108 h 295"/>
                <a:gd name="T76" fmla="*/ 57 w 448"/>
                <a:gd name="T77" fmla="*/ 0 h 295"/>
                <a:gd name="T78" fmla="*/ 165 w 448"/>
                <a:gd name="T79" fmla="*/ 17 h 295"/>
                <a:gd name="T80" fmla="*/ 267 w 448"/>
                <a:gd name="T81" fmla="*/ 40 h 295"/>
                <a:gd name="T82" fmla="*/ 335 w 448"/>
                <a:gd name="T83" fmla="*/ 57 h 295"/>
                <a:gd name="T84" fmla="*/ 431 w 448"/>
                <a:gd name="T85" fmla="*/ 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8" h="295">
                  <a:moveTo>
                    <a:pt x="431" y="74"/>
                  </a:moveTo>
                  <a:lnTo>
                    <a:pt x="431" y="80"/>
                  </a:lnTo>
                  <a:lnTo>
                    <a:pt x="425" y="80"/>
                  </a:lnTo>
                  <a:lnTo>
                    <a:pt x="420" y="80"/>
                  </a:lnTo>
                  <a:lnTo>
                    <a:pt x="420" y="74"/>
                  </a:lnTo>
                  <a:lnTo>
                    <a:pt x="414" y="74"/>
                  </a:lnTo>
                  <a:lnTo>
                    <a:pt x="414" y="80"/>
                  </a:lnTo>
                  <a:lnTo>
                    <a:pt x="408" y="80"/>
                  </a:lnTo>
                  <a:lnTo>
                    <a:pt x="408" y="74"/>
                  </a:lnTo>
                  <a:lnTo>
                    <a:pt x="408" y="80"/>
                  </a:lnTo>
                  <a:lnTo>
                    <a:pt x="408" y="85"/>
                  </a:lnTo>
                  <a:lnTo>
                    <a:pt x="408" y="91"/>
                  </a:lnTo>
                  <a:lnTo>
                    <a:pt x="408" y="97"/>
                  </a:lnTo>
                  <a:lnTo>
                    <a:pt x="408" y="102"/>
                  </a:lnTo>
                  <a:lnTo>
                    <a:pt x="403" y="102"/>
                  </a:lnTo>
                  <a:lnTo>
                    <a:pt x="403" y="108"/>
                  </a:lnTo>
                  <a:lnTo>
                    <a:pt x="397" y="108"/>
                  </a:lnTo>
                  <a:lnTo>
                    <a:pt x="397" y="114"/>
                  </a:lnTo>
                  <a:lnTo>
                    <a:pt x="403" y="114"/>
                  </a:lnTo>
                  <a:lnTo>
                    <a:pt x="403" y="119"/>
                  </a:lnTo>
                  <a:lnTo>
                    <a:pt x="408" y="119"/>
                  </a:lnTo>
                  <a:lnTo>
                    <a:pt x="408" y="125"/>
                  </a:lnTo>
                  <a:lnTo>
                    <a:pt x="408" y="131"/>
                  </a:lnTo>
                  <a:lnTo>
                    <a:pt x="403" y="131"/>
                  </a:lnTo>
                  <a:lnTo>
                    <a:pt x="408" y="131"/>
                  </a:lnTo>
                  <a:lnTo>
                    <a:pt x="408" y="136"/>
                  </a:lnTo>
                  <a:lnTo>
                    <a:pt x="408" y="142"/>
                  </a:lnTo>
                  <a:lnTo>
                    <a:pt x="408" y="148"/>
                  </a:lnTo>
                  <a:lnTo>
                    <a:pt x="403" y="148"/>
                  </a:lnTo>
                  <a:lnTo>
                    <a:pt x="403" y="153"/>
                  </a:lnTo>
                  <a:lnTo>
                    <a:pt x="403" y="159"/>
                  </a:lnTo>
                  <a:lnTo>
                    <a:pt x="397" y="165"/>
                  </a:lnTo>
                  <a:lnTo>
                    <a:pt x="391" y="170"/>
                  </a:lnTo>
                  <a:lnTo>
                    <a:pt x="391" y="176"/>
                  </a:lnTo>
                  <a:lnTo>
                    <a:pt x="391" y="182"/>
                  </a:lnTo>
                  <a:lnTo>
                    <a:pt x="397" y="182"/>
                  </a:lnTo>
                  <a:lnTo>
                    <a:pt x="397" y="187"/>
                  </a:lnTo>
                  <a:lnTo>
                    <a:pt x="397" y="193"/>
                  </a:lnTo>
                  <a:lnTo>
                    <a:pt x="397" y="199"/>
                  </a:lnTo>
                  <a:lnTo>
                    <a:pt x="403" y="199"/>
                  </a:lnTo>
                  <a:lnTo>
                    <a:pt x="403" y="193"/>
                  </a:lnTo>
                  <a:lnTo>
                    <a:pt x="408" y="193"/>
                  </a:lnTo>
                  <a:lnTo>
                    <a:pt x="408" y="199"/>
                  </a:lnTo>
                  <a:lnTo>
                    <a:pt x="408" y="204"/>
                  </a:lnTo>
                  <a:lnTo>
                    <a:pt x="414" y="204"/>
                  </a:lnTo>
                  <a:lnTo>
                    <a:pt x="420" y="204"/>
                  </a:lnTo>
                  <a:lnTo>
                    <a:pt x="420" y="199"/>
                  </a:lnTo>
                  <a:lnTo>
                    <a:pt x="425" y="204"/>
                  </a:lnTo>
                  <a:lnTo>
                    <a:pt x="431" y="204"/>
                  </a:lnTo>
                  <a:lnTo>
                    <a:pt x="437" y="204"/>
                  </a:lnTo>
                  <a:lnTo>
                    <a:pt x="437" y="210"/>
                  </a:lnTo>
                  <a:lnTo>
                    <a:pt x="442" y="216"/>
                  </a:lnTo>
                  <a:lnTo>
                    <a:pt x="442" y="221"/>
                  </a:lnTo>
                  <a:lnTo>
                    <a:pt x="442" y="227"/>
                  </a:lnTo>
                  <a:lnTo>
                    <a:pt x="448" y="227"/>
                  </a:lnTo>
                  <a:lnTo>
                    <a:pt x="448" y="233"/>
                  </a:lnTo>
                  <a:lnTo>
                    <a:pt x="442" y="233"/>
                  </a:lnTo>
                  <a:lnTo>
                    <a:pt x="442" y="238"/>
                  </a:lnTo>
                  <a:lnTo>
                    <a:pt x="442" y="244"/>
                  </a:lnTo>
                  <a:lnTo>
                    <a:pt x="442" y="250"/>
                  </a:lnTo>
                  <a:lnTo>
                    <a:pt x="442" y="255"/>
                  </a:lnTo>
                  <a:lnTo>
                    <a:pt x="442" y="261"/>
                  </a:lnTo>
                  <a:lnTo>
                    <a:pt x="437" y="267"/>
                  </a:lnTo>
                  <a:lnTo>
                    <a:pt x="437" y="272"/>
                  </a:lnTo>
                  <a:lnTo>
                    <a:pt x="431" y="272"/>
                  </a:lnTo>
                  <a:lnTo>
                    <a:pt x="425" y="272"/>
                  </a:lnTo>
                  <a:lnTo>
                    <a:pt x="425" y="278"/>
                  </a:lnTo>
                  <a:lnTo>
                    <a:pt x="420" y="278"/>
                  </a:lnTo>
                  <a:lnTo>
                    <a:pt x="420" y="284"/>
                  </a:lnTo>
                  <a:lnTo>
                    <a:pt x="420" y="289"/>
                  </a:lnTo>
                  <a:lnTo>
                    <a:pt x="414" y="289"/>
                  </a:lnTo>
                  <a:lnTo>
                    <a:pt x="414" y="295"/>
                  </a:lnTo>
                  <a:lnTo>
                    <a:pt x="408" y="295"/>
                  </a:lnTo>
                  <a:lnTo>
                    <a:pt x="403" y="295"/>
                  </a:lnTo>
                  <a:lnTo>
                    <a:pt x="397" y="295"/>
                  </a:lnTo>
                  <a:lnTo>
                    <a:pt x="391" y="295"/>
                  </a:lnTo>
                  <a:lnTo>
                    <a:pt x="386" y="295"/>
                  </a:lnTo>
                  <a:lnTo>
                    <a:pt x="380" y="295"/>
                  </a:lnTo>
                  <a:lnTo>
                    <a:pt x="380" y="289"/>
                  </a:lnTo>
                  <a:lnTo>
                    <a:pt x="374" y="289"/>
                  </a:lnTo>
                  <a:lnTo>
                    <a:pt x="369" y="289"/>
                  </a:lnTo>
                  <a:lnTo>
                    <a:pt x="369" y="295"/>
                  </a:lnTo>
                  <a:lnTo>
                    <a:pt x="363" y="295"/>
                  </a:lnTo>
                  <a:lnTo>
                    <a:pt x="357" y="295"/>
                  </a:lnTo>
                  <a:lnTo>
                    <a:pt x="238" y="278"/>
                  </a:lnTo>
                  <a:lnTo>
                    <a:pt x="227" y="278"/>
                  </a:lnTo>
                  <a:lnTo>
                    <a:pt x="204" y="278"/>
                  </a:lnTo>
                  <a:lnTo>
                    <a:pt x="204" y="272"/>
                  </a:lnTo>
                  <a:lnTo>
                    <a:pt x="187" y="272"/>
                  </a:lnTo>
                  <a:lnTo>
                    <a:pt x="176" y="272"/>
                  </a:lnTo>
                  <a:lnTo>
                    <a:pt x="170" y="272"/>
                  </a:lnTo>
                  <a:lnTo>
                    <a:pt x="165" y="272"/>
                  </a:lnTo>
                  <a:lnTo>
                    <a:pt x="159" y="272"/>
                  </a:lnTo>
                  <a:lnTo>
                    <a:pt x="159" y="267"/>
                  </a:lnTo>
                  <a:lnTo>
                    <a:pt x="153" y="267"/>
                  </a:lnTo>
                  <a:lnTo>
                    <a:pt x="125" y="267"/>
                  </a:lnTo>
                  <a:lnTo>
                    <a:pt x="119" y="267"/>
                  </a:lnTo>
                  <a:lnTo>
                    <a:pt x="108" y="267"/>
                  </a:lnTo>
                  <a:lnTo>
                    <a:pt x="91" y="261"/>
                  </a:lnTo>
                  <a:lnTo>
                    <a:pt x="80" y="261"/>
                  </a:lnTo>
                  <a:lnTo>
                    <a:pt x="74" y="261"/>
                  </a:lnTo>
                  <a:lnTo>
                    <a:pt x="62" y="255"/>
                  </a:lnTo>
                  <a:lnTo>
                    <a:pt x="51" y="255"/>
                  </a:lnTo>
                  <a:lnTo>
                    <a:pt x="34" y="255"/>
                  </a:lnTo>
                  <a:lnTo>
                    <a:pt x="28" y="255"/>
                  </a:lnTo>
                  <a:lnTo>
                    <a:pt x="23" y="255"/>
                  </a:lnTo>
                  <a:lnTo>
                    <a:pt x="17" y="255"/>
                  </a:lnTo>
                  <a:lnTo>
                    <a:pt x="11" y="250"/>
                  </a:lnTo>
                  <a:lnTo>
                    <a:pt x="6" y="250"/>
                  </a:lnTo>
                  <a:lnTo>
                    <a:pt x="0" y="250"/>
                  </a:lnTo>
                  <a:lnTo>
                    <a:pt x="0" y="244"/>
                  </a:lnTo>
                  <a:lnTo>
                    <a:pt x="6" y="216"/>
                  </a:lnTo>
                  <a:lnTo>
                    <a:pt x="28" y="108"/>
                  </a:lnTo>
                  <a:lnTo>
                    <a:pt x="34" y="108"/>
                  </a:lnTo>
                  <a:lnTo>
                    <a:pt x="45" y="74"/>
                  </a:lnTo>
                  <a:lnTo>
                    <a:pt x="51" y="23"/>
                  </a:lnTo>
                  <a:lnTo>
                    <a:pt x="57" y="0"/>
                  </a:lnTo>
                  <a:lnTo>
                    <a:pt x="62" y="0"/>
                  </a:lnTo>
                  <a:lnTo>
                    <a:pt x="102" y="6"/>
                  </a:lnTo>
                  <a:lnTo>
                    <a:pt x="165" y="17"/>
                  </a:lnTo>
                  <a:lnTo>
                    <a:pt x="210" y="29"/>
                  </a:lnTo>
                  <a:lnTo>
                    <a:pt x="216" y="29"/>
                  </a:lnTo>
                  <a:lnTo>
                    <a:pt x="267" y="40"/>
                  </a:lnTo>
                  <a:lnTo>
                    <a:pt x="306" y="51"/>
                  </a:lnTo>
                  <a:lnTo>
                    <a:pt x="318" y="51"/>
                  </a:lnTo>
                  <a:lnTo>
                    <a:pt x="335" y="57"/>
                  </a:lnTo>
                  <a:lnTo>
                    <a:pt x="380" y="63"/>
                  </a:lnTo>
                  <a:lnTo>
                    <a:pt x="403" y="68"/>
                  </a:lnTo>
                  <a:lnTo>
                    <a:pt x="431" y="74"/>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89" name="Freeform 61">
              <a:extLst>
                <a:ext uri="{FF2B5EF4-FFF2-40B4-BE49-F238E27FC236}">
                  <a16:creationId xmlns:a16="http://schemas.microsoft.com/office/drawing/2014/main" id="{BF907B52-7092-416E-87B1-8DEE5EE9F4A8}"/>
                </a:ext>
              </a:extLst>
            </p:cNvPr>
            <p:cNvSpPr>
              <a:spLocks/>
            </p:cNvSpPr>
            <p:nvPr/>
          </p:nvSpPr>
          <p:spPr bwMode="gray">
            <a:xfrm rot="20555047">
              <a:off x="2914906" y="5872480"/>
              <a:ext cx="549345" cy="502981"/>
            </a:xfrm>
            <a:custGeom>
              <a:avLst/>
              <a:gdLst>
                <a:gd name="T0" fmla="*/ 328 w 391"/>
                <a:gd name="T1" fmla="*/ 358 h 358"/>
                <a:gd name="T2" fmla="*/ 317 w 391"/>
                <a:gd name="T3" fmla="*/ 358 h 358"/>
                <a:gd name="T4" fmla="*/ 306 w 391"/>
                <a:gd name="T5" fmla="*/ 358 h 358"/>
                <a:gd name="T6" fmla="*/ 289 w 391"/>
                <a:gd name="T7" fmla="*/ 352 h 358"/>
                <a:gd name="T8" fmla="*/ 277 w 391"/>
                <a:gd name="T9" fmla="*/ 352 h 358"/>
                <a:gd name="T10" fmla="*/ 266 w 391"/>
                <a:gd name="T11" fmla="*/ 352 h 358"/>
                <a:gd name="T12" fmla="*/ 255 w 391"/>
                <a:gd name="T13" fmla="*/ 352 h 358"/>
                <a:gd name="T14" fmla="*/ 249 w 391"/>
                <a:gd name="T15" fmla="*/ 346 h 358"/>
                <a:gd name="T16" fmla="*/ 238 w 391"/>
                <a:gd name="T17" fmla="*/ 346 h 358"/>
                <a:gd name="T18" fmla="*/ 226 w 391"/>
                <a:gd name="T19" fmla="*/ 346 h 358"/>
                <a:gd name="T20" fmla="*/ 215 w 391"/>
                <a:gd name="T21" fmla="*/ 346 h 358"/>
                <a:gd name="T22" fmla="*/ 204 w 391"/>
                <a:gd name="T23" fmla="*/ 346 h 358"/>
                <a:gd name="T24" fmla="*/ 192 w 391"/>
                <a:gd name="T25" fmla="*/ 341 h 358"/>
                <a:gd name="T26" fmla="*/ 181 w 391"/>
                <a:gd name="T27" fmla="*/ 341 h 358"/>
                <a:gd name="T28" fmla="*/ 164 w 391"/>
                <a:gd name="T29" fmla="*/ 341 h 358"/>
                <a:gd name="T30" fmla="*/ 153 w 391"/>
                <a:gd name="T31" fmla="*/ 341 h 358"/>
                <a:gd name="T32" fmla="*/ 147 w 391"/>
                <a:gd name="T33" fmla="*/ 335 h 358"/>
                <a:gd name="T34" fmla="*/ 136 w 391"/>
                <a:gd name="T35" fmla="*/ 335 h 358"/>
                <a:gd name="T36" fmla="*/ 124 w 391"/>
                <a:gd name="T37" fmla="*/ 335 h 358"/>
                <a:gd name="T38" fmla="*/ 107 w 391"/>
                <a:gd name="T39" fmla="*/ 329 h 358"/>
                <a:gd name="T40" fmla="*/ 90 w 391"/>
                <a:gd name="T41" fmla="*/ 329 h 358"/>
                <a:gd name="T42" fmla="*/ 79 w 391"/>
                <a:gd name="T43" fmla="*/ 329 h 358"/>
                <a:gd name="T44" fmla="*/ 62 w 391"/>
                <a:gd name="T45" fmla="*/ 329 h 358"/>
                <a:gd name="T46" fmla="*/ 62 w 391"/>
                <a:gd name="T47" fmla="*/ 312 h 358"/>
                <a:gd name="T48" fmla="*/ 68 w 391"/>
                <a:gd name="T49" fmla="*/ 301 h 358"/>
                <a:gd name="T50" fmla="*/ 62 w 391"/>
                <a:gd name="T51" fmla="*/ 284 h 358"/>
                <a:gd name="T52" fmla="*/ 56 w 391"/>
                <a:gd name="T53" fmla="*/ 278 h 358"/>
                <a:gd name="T54" fmla="*/ 51 w 391"/>
                <a:gd name="T55" fmla="*/ 273 h 358"/>
                <a:gd name="T56" fmla="*/ 39 w 391"/>
                <a:gd name="T57" fmla="*/ 278 h 358"/>
                <a:gd name="T58" fmla="*/ 45 w 391"/>
                <a:gd name="T59" fmla="*/ 256 h 358"/>
                <a:gd name="T60" fmla="*/ 45 w 391"/>
                <a:gd name="T61" fmla="*/ 239 h 358"/>
                <a:gd name="T62" fmla="*/ 45 w 391"/>
                <a:gd name="T63" fmla="*/ 227 h 358"/>
                <a:gd name="T64" fmla="*/ 51 w 391"/>
                <a:gd name="T65" fmla="*/ 222 h 358"/>
                <a:gd name="T66" fmla="*/ 56 w 391"/>
                <a:gd name="T67" fmla="*/ 210 h 358"/>
                <a:gd name="T68" fmla="*/ 56 w 391"/>
                <a:gd name="T69" fmla="*/ 176 h 358"/>
                <a:gd name="T70" fmla="*/ 56 w 391"/>
                <a:gd name="T71" fmla="*/ 165 h 358"/>
                <a:gd name="T72" fmla="*/ 56 w 391"/>
                <a:gd name="T73" fmla="*/ 154 h 358"/>
                <a:gd name="T74" fmla="*/ 51 w 391"/>
                <a:gd name="T75" fmla="*/ 131 h 358"/>
                <a:gd name="T76" fmla="*/ 39 w 391"/>
                <a:gd name="T77" fmla="*/ 97 h 358"/>
                <a:gd name="T78" fmla="*/ 22 w 391"/>
                <a:gd name="T79" fmla="*/ 57 h 358"/>
                <a:gd name="T80" fmla="*/ 5 w 391"/>
                <a:gd name="T81" fmla="*/ 34 h 358"/>
                <a:gd name="T82" fmla="*/ 5 w 391"/>
                <a:gd name="T83" fmla="*/ 29 h 358"/>
                <a:gd name="T84" fmla="*/ 11 w 391"/>
                <a:gd name="T85" fmla="*/ 12 h 358"/>
                <a:gd name="T86" fmla="*/ 22 w 391"/>
                <a:gd name="T87" fmla="*/ 12 h 358"/>
                <a:gd name="T88" fmla="*/ 28 w 391"/>
                <a:gd name="T89" fmla="*/ 0 h 358"/>
                <a:gd name="T90" fmla="*/ 68 w 391"/>
                <a:gd name="T91" fmla="*/ 6 h 358"/>
                <a:gd name="T92" fmla="*/ 85 w 391"/>
                <a:gd name="T93" fmla="*/ 23 h 358"/>
                <a:gd name="T94" fmla="*/ 96 w 391"/>
                <a:gd name="T95" fmla="*/ 40 h 358"/>
                <a:gd name="T96" fmla="*/ 130 w 391"/>
                <a:gd name="T97" fmla="*/ 46 h 358"/>
                <a:gd name="T98" fmla="*/ 147 w 391"/>
                <a:gd name="T99" fmla="*/ 52 h 358"/>
                <a:gd name="T100" fmla="*/ 198 w 391"/>
                <a:gd name="T101" fmla="*/ 63 h 358"/>
                <a:gd name="T102" fmla="*/ 283 w 391"/>
                <a:gd name="T103" fmla="*/ 80 h 358"/>
                <a:gd name="T104" fmla="*/ 374 w 391"/>
                <a:gd name="T105" fmla="*/ 103 h 358"/>
                <a:gd name="T106" fmla="*/ 385 w 391"/>
                <a:gd name="T107" fmla="*/ 131 h 358"/>
                <a:gd name="T108" fmla="*/ 368 w 391"/>
                <a:gd name="T109" fmla="*/ 216 h 358"/>
                <a:gd name="T110" fmla="*/ 340 w 391"/>
                <a:gd name="T111" fmla="*/ 324 h 358"/>
                <a:gd name="T112" fmla="*/ 334 w 391"/>
                <a:gd name="T113"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58">
                  <a:moveTo>
                    <a:pt x="334" y="358"/>
                  </a:moveTo>
                  <a:lnTo>
                    <a:pt x="328" y="358"/>
                  </a:lnTo>
                  <a:lnTo>
                    <a:pt x="323" y="358"/>
                  </a:lnTo>
                  <a:lnTo>
                    <a:pt x="317" y="358"/>
                  </a:lnTo>
                  <a:lnTo>
                    <a:pt x="311" y="358"/>
                  </a:lnTo>
                  <a:lnTo>
                    <a:pt x="306" y="358"/>
                  </a:lnTo>
                  <a:lnTo>
                    <a:pt x="294" y="352"/>
                  </a:lnTo>
                  <a:lnTo>
                    <a:pt x="289" y="352"/>
                  </a:lnTo>
                  <a:lnTo>
                    <a:pt x="283" y="352"/>
                  </a:lnTo>
                  <a:lnTo>
                    <a:pt x="277" y="352"/>
                  </a:lnTo>
                  <a:lnTo>
                    <a:pt x="272" y="352"/>
                  </a:lnTo>
                  <a:lnTo>
                    <a:pt x="266" y="352"/>
                  </a:lnTo>
                  <a:lnTo>
                    <a:pt x="260" y="352"/>
                  </a:lnTo>
                  <a:lnTo>
                    <a:pt x="255" y="352"/>
                  </a:lnTo>
                  <a:lnTo>
                    <a:pt x="249" y="352"/>
                  </a:lnTo>
                  <a:lnTo>
                    <a:pt x="249" y="346"/>
                  </a:lnTo>
                  <a:lnTo>
                    <a:pt x="243" y="346"/>
                  </a:lnTo>
                  <a:lnTo>
                    <a:pt x="238" y="346"/>
                  </a:lnTo>
                  <a:lnTo>
                    <a:pt x="232" y="346"/>
                  </a:lnTo>
                  <a:lnTo>
                    <a:pt x="226" y="346"/>
                  </a:lnTo>
                  <a:lnTo>
                    <a:pt x="221" y="346"/>
                  </a:lnTo>
                  <a:lnTo>
                    <a:pt x="215" y="346"/>
                  </a:lnTo>
                  <a:lnTo>
                    <a:pt x="209" y="346"/>
                  </a:lnTo>
                  <a:lnTo>
                    <a:pt x="204" y="346"/>
                  </a:lnTo>
                  <a:lnTo>
                    <a:pt x="198" y="341"/>
                  </a:lnTo>
                  <a:lnTo>
                    <a:pt x="192" y="341"/>
                  </a:lnTo>
                  <a:lnTo>
                    <a:pt x="187" y="341"/>
                  </a:lnTo>
                  <a:lnTo>
                    <a:pt x="181" y="341"/>
                  </a:lnTo>
                  <a:lnTo>
                    <a:pt x="170" y="341"/>
                  </a:lnTo>
                  <a:lnTo>
                    <a:pt x="164" y="341"/>
                  </a:lnTo>
                  <a:lnTo>
                    <a:pt x="158" y="341"/>
                  </a:lnTo>
                  <a:lnTo>
                    <a:pt x="153" y="341"/>
                  </a:lnTo>
                  <a:lnTo>
                    <a:pt x="153" y="335"/>
                  </a:lnTo>
                  <a:lnTo>
                    <a:pt x="147" y="335"/>
                  </a:lnTo>
                  <a:lnTo>
                    <a:pt x="141" y="335"/>
                  </a:lnTo>
                  <a:lnTo>
                    <a:pt x="136" y="335"/>
                  </a:lnTo>
                  <a:lnTo>
                    <a:pt x="130" y="335"/>
                  </a:lnTo>
                  <a:lnTo>
                    <a:pt x="124" y="335"/>
                  </a:lnTo>
                  <a:lnTo>
                    <a:pt x="113" y="335"/>
                  </a:lnTo>
                  <a:lnTo>
                    <a:pt x="107" y="329"/>
                  </a:lnTo>
                  <a:lnTo>
                    <a:pt x="96" y="329"/>
                  </a:lnTo>
                  <a:lnTo>
                    <a:pt x="90" y="329"/>
                  </a:lnTo>
                  <a:lnTo>
                    <a:pt x="85" y="329"/>
                  </a:lnTo>
                  <a:lnTo>
                    <a:pt x="79" y="329"/>
                  </a:lnTo>
                  <a:lnTo>
                    <a:pt x="68" y="329"/>
                  </a:lnTo>
                  <a:lnTo>
                    <a:pt x="62" y="329"/>
                  </a:lnTo>
                  <a:lnTo>
                    <a:pt x="62" y="318"/>
                  </a:lnTo>
                  <a:lnTo>
                    <a:pt x="62" y="312"/>
                  </a:lnTo>
                  <a:lnTo>
                    <a:pt x="68" y="312"/>
                  </a:lnTo>
                  <a:lnTo>
                    <a:pt x="68" y="301"/>
                  </a:lnTo>
                  <a:lnTo>
                    <a:pt x="68" y="295"/>
                  </a:lnTo>
                  <a:lnTo>
                    <a:pt x="62" y="284"/>
                  </a:lnTo>
                  <a:lnTo>
                    <a:pt x="62" y="278"/>
                  </a:lnTo>
                  <a:lnTo>
                    <a:pt x="56" y="278"/>
                  </a:lnTo>
                  <a:lnTo>
                    <a:pt x="56" y="273"/>
                  </a:lnTo>
                  <a:lnTo>
                    <a:pt x="51" y="273"/>
                  </a:lnTo>
                  <a:lnTo>
                    <a:pt x="45" y="278"/>
                  </a:lnTo>
                  <a:lnTo>
                    <a:pt x="39" y="278"/>
                  </a:lnTo>
                  <a:lnTo>
                    <a:pt x="39" y="261"/>
                  </a:lnTo>
                  <a:lnTo>
                    <a:pt x="45" y="256"/>
                  </a:lnTo>
                  <a:lnTo>
                    <a:pt x="45" y="250"/>
                  </a:lnTo>
                  <a:lnTo>
                    <a:pt x="45" y="239"/>
                  </a:lnTo>
                  <a:lnTo>
                    <a:pt x="45" y="233"/>
                  </a:lnTo>
                  <a:lnTo>
                    <a:pt x="45" y="227"/>
                  </a:lnTo>
                  <a:lnTo>
                    <a:pt x="45" y="222"/>
                  </a:lnTo>
                  <a:lnTo>
                    <a:pt x="51" y="222"/>
                  </a:lnTo>
                  <a:lnTo>
                    <a:pt x="56" y="216"/>
                  </a:lnTo>
                  <a:lnTo>
                    <a:pt x="56" y="210"/>
                  </a:lnTo>
                  <a:lnTo>
                    <a:pt x="56" y="193"/>
                  </a:lnTo>
                  <a:lnTo>
                    <a:pt x="56" y="176"/>
                  </a:lnTo>
                  <a:lnTo>
                    <a:pt x="56" y="171"/>
                  </a:lnTo>
                  <a:lnTo>
                    <a:pt x="56" y="165"/>
                  </a:lnTo>
                  <a:lnTo>
                    <a:pt x="56" y="159"/>
                  </a:lnTo>
                  <a:lnTo>
                    <a:pt x="56" y="154"/>
                  </a:lnTo>
                  <a:lnTo>
                    <a:pt x="51" y="142"/>
                  </a:lnTo>
                  <a:lnTo>
                    <a:pt x="51" y="131"/>
                  </a:lnTo>
                  <a:lnTo>
                    <a:pt x="45" y="120"/>
                  </a:lnTo>
                  <a:lnTo>
                    <a:pt x="39" y="97"/>
                  </a:lnTo>
                  <a:lnTo>
                    <a:pt x="28" y="74"/>
                  </a:lnTo>
                  <a:lnTo>
                    <a:pt x="22" y="57"/>
                  </a:lnTo>
                  <a:lnTo>
                    <a:pt x="11" y="40"/>
                  </a:lnTo>
                  <a:lnTo>
                    <a:pt x="5" y="34"/>
                  </a:lnTo>
                  <a:lnTo>
                    <a:pt x="0" y="29"/>
                  </a:lnTo>
                  <a:lnTo>
                    <a:pt x="5" y="29"/>
                  </a:lnTo>
                  <a:lnTo>
                    <a:pt x="11" y="17"/>
                  </a:lnTo>
                  <a:lnTo>
                    <a:pt x="11" y="12"/>
                  </a:lnTo>
                  <a:lnTo>
                    <a:pt x="17" y="12"/>
                  </a:lnTo>
                  <a:lnTo>
                    <a:pt x="22" y="12"/>
                  </a:lnTo>
                  <a:lnTo>
                    <a:pt x="28" y="12"/>
                  </a:lnTo>
                  <a:lnTo>
                    <a:pt x="28" y="0"/>
                  </a:lnTo>
                  <a:lnTo>
                    <a:pt x="34" y="0"/>
                  </a:lnTo>
                  <a:lnTo>
                    <a:pt x="68" y="6"/>
                  </a:lnTo>
                  <a:lnTo>
                    <a:pt x="68" y="12"/>
                  </a:lnTo>
                  <a:lnTo>
                    <a:pt x="85" y="23"/>
                  </a:lnTo>
                  <a:lnTo>
                    <a:pt x="96" y="34"/>
                  </a:lnTo>
                  <a:lnTo>
                    <a:pt x="96" y="40"/>
                  </a:lnTo>
                  <a:lnTo>
                    <a:pt x="119" y="46"/>
                  </a:lnTo>
                  <a:lnTo>
                    <a:pt x="130" y="46"/>
                  </a:lnTo>
                  <a:lnTo>
                    <a:pt x="141" y="52"/>
                  </a:lnTo>
                  <a:lnTo>
                    <a:pt x="147" y="52"/>
                  </a:lnTo>
                  <a:lnTo>
                    <a:pt x="164" y="57"/>
                  </a:lnTo>
                  <a:lnTo>
                    <a:pt x="198" y="63"/>
                  </a:lnTo>
                  <a:lnTo>
                    <a:pt x="255" y="74"/>
                  </a:lnTo>
                  <a:lnTo>
                    <a:pt x="283" y="80"/>
                  </a:lnTo>
                  <a:lnTo>
                    <a:pt x="362" y="97"/>
                  </a:lnTo>
                  <a:lnTo>
                    <a:pt x="374" y="103"/>
                  </a:lnTo>
                  <a:lnTo>
                    <a:pt x="391" y="108"/>
                  </a:lnTo>
                  <a:lnTo>
                    <a:pt x="385" y="131"/>
                  </a:lnTo>
                  <a:lnTo>
                    <a:pt x="379" y="182"/>
                  </a:lnTo>
                  <a:lnTo>
                    <a:pt x="368" y="216"/>
                  </a:lnTo>
                  <a:lnTo>
                    <a:pt x="362" y="216"/>
                  </a:lnTo>
                  <a:lnTo>
                    <a:pt x="340" y="324"/>
                  </a:lnTo>
                  <a:lnTo>
                    <a:pt x="334" y="352"/>
                  </a:lnTo>
                  <a:lnTo>
                    <a:pt x="334" y="358"/>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0" name="Freeform 62">
              <a:extLst>
                <a:ext uri="{FF2B5EF4-FFF2-40B4-BE49-F238E27FC236}">
                  <a16:creationId xmlns:a16="http://schemas.microsoft.com/office/drawing/2014/main" id="{C6B65FC9-7A21-48D0-97B3-2F54DF15D726}"/>
                </a:ext>
              </a:extLst>
            </p:cNvPr>
            <p:cNvSpPr>
              <a:spLocks/>
            </p:cNvSpPr>
            <p:nvPr/>
          </p:nvSpPr>
          <p:spPr bwMode="gray">
            <a:xfrm rot="20555047">
              <a:off x="1100694" y="4300674"/>
              <a:ext cx="214961" cy="223391"/>
            </a:xfrm>
            <a:custGeom>
              <a:avLst/>
              <a:gdLst>
                <a:gd name="T0" fmla="*/ 136 w 153"/>
                <a:gd name="T1" fmla="*/ 153 h 159"/>
                <a:gd name="T2" fmla="*/ 130 w 153"/>
                <a:gd name="T3" fmla="*/ 148 h 159"/>
                <a:gd name="T4" fmla="*/ 125 w 153"/>
                <a:gd name="T5" fmla="*/ 148 h 159"/>
                <a:gd name="T6" fmla="*/ 125 w 153"/>
                <a:gd name="T7" fmla="*/ 148 h 159"/>
                <a:gd name="T8" fmla="*/ 113 w 153"/>
                <a:gd name="T9" fmla="*/ 148 h 159"/>
                <a:gd name="T10" fmla="*/ 108 w 153"/>
                <a:gd name="T11" fmla="*/ 153 h 159"/>
                <a:gd name="T12" fmla="*/ 102 w 153"/>
                <a:gd name="T13" fmla="*/ 153 h 159"/>
                <a:gd name="T14" fmla="*/ 96 w 153"/>
                <a:gd name="T15" fmla="*/ 153 h 159"/>
                <a:gd name="T16" fmla="*/ 91 w 153"/>
                <a:gd name="T17" fmla="*/ 159 h 159"/>
                <a:gd name="T18" fmla="*/ 85 w 153"/>
                <a:gd name="T19" fmla="*/ 125 h 159"/>
                <a:gd name="T20" fmla="*/ 74 w 153"/>
                <a:gd name="T21" fmla="*/ 114 h 159"/>
                <a:gd name="T22" fmla="*/ 62 w 153"/>
                <a:gd name="T23" fmla="*/ 114 h 159"/>
                <a:gd name="T24" fmla="*/ 51 w 153"/>
                <a:gd name="T25" fmla="*/ 114 h 159"/>
                <a:gd name="T26" fmla="*/ 45 w 153"/>
                <a:gd name="T27" fmla="*/ 114 h 159"/>
                <a:gd name="T28" fmla="*/ 28 w 153"/>
                <a:gd name="T29" fmla="*/ 108 h 159"/>
                <a:gd name="T30" fmla="*/ 23 w 153"/>
                <a:gd name="T31" fmla="*/ 97 h 159"/>
                <a:gd name="T32" fmla="*/ 11 w 153"/>
                <a:gd name="T33" fmla="*/ 80 h 159"/>
                <a:gd name="T34" fmla="*/ 0 w 153"/>
                <a:gd name="T35" fmla="*/ 57 h 159"/>
                <a:gd name="T36" fmla="*/ 0 w 153"/>
                <a:gd name="T37" fmla="*/ 46 h 159"/>
                <a:gd name="T38" fmla="*/ 0 w 153"/>
                <a:gd name="T39" fmla="*/ 17 h 159"/>
                <a:gd name="T40" fmla="*/ 11 w 153"/>
                <a:gd name="T41" fmla="*/ 23 h 159"/>
                <a:gd name="T42" fmla="*/ 23 w 153"/>
                <a:gd name="T43" fmla="*/ 17 h 159"/>
                <a:gd name="T44" fmla="*/ 40 w 153"/>
                <a:gd name="T45" fmla="*/ 23 h 159"/>
                <a:gd name="T46" fmla="*/ 45 w 153"/>
                <a:gd name="T47" fmla="*/ 12 h 159"/>
                <a:gd name="T48" fmla="*/ 51 w 153"/>
                <a:gd name="T49" fmla="*/ 0 h 159"/>
                <a:gd name="T50" fmla="*/ 51 w 153"/>
                <a:gd name="T51" fmla="*/ 6 h 159"/>
                <a:gd name="T52" fmla="*/ 57 w 153"/>
                <a:gd name="T53" fmla="*/ 17 h 159"/>
                <a:gd name="T54" fmla="*/ 62 w 153"/>
                <a:gd name="T55" fmla="*/ 23 h 159"/>
                <a:gd name="T56" fmla="*/ 68 w 153"/>
                <a:gd name="T57" fmla="*/ 34 h 159"/>
                <a:gd name="T58" fmla="*/ 68 w 153"/>
                <a:gd name="T59" fmla="*/ 46 h 159"/>
                <a:gd name="T60" fmla="*/ 74 w 153"/>
                <a:gd name="T61" fmla="*/ 51 h 159"/>
                <a:gd name="T62" fmla="*/ 79 w 153"/>
                <a:gd name="T63" fmla="*/ 57 h 159"/>
                <a:gd name="T64" fmla="*/ 85 w 153"/>
                <a:gd name="T65" fmla="*/ 63 h 159"/>
                <a:gd name="T66" fmla="*/ 91 w 153"/>
                <a:gd name="T67" fmla="*/ 68 h 159"/>
                <a:gd name="T68" fmla="*/ 96 w 153"/>
                <a:gd name="T69" fmla="*/ 74 h 159"/>
                <a:gd name="T70" fmla="*/ 102 w 153"/>
                <a:gd name="T71" fmla="*/ 80 h 159"/>
                <a:gd name="T72" fmla="*/ 108 w 153"/>
                <a:gd name="T73" fmla="*/ 85 h 159"/>
                <a:gd name="T74" fmla="*/ 113 w 153"/>
                <a:gd name="T75" fmla="*/ 91 h 159"/>
                <a:gd name="T76" fmla="*/ 119 w 153"/>
                <a:gd name="T77" fmla="*/ 97 h 159"/>
                <a:gd name="T78" fmla="*/ 125 w 153"/>
                <a:gd name="T79" fmla="*/ 108 h 159"/>
                <a:gd name="T80" fmla="*/ 130 w 153"/>
                <a:gd name="T81" fmla="*/ 114 h 159"/>
                <a:gd name="T82" fmla="*/ 125 w 153"/>
                <a:gd name="T83" fmla="*/ 119 h 159"/>
                <a:gd name="T84" fmla="*/ 125 w 153"/>
                <a:gd name="T85" fmla="*/ 119 h 159"/>
                <a:gd name="T86" fmla="*/ 125 w 153"/>
                <a:gd name="T87" fmla="*/ 125 h 159"/>
                <a:gd name="T88" fmla="*/ 130 w 153"/>
                <a:gd name="T89" fmla="*/ 131 h 159"/>
                <a:gd name="T90" fmla="*/ 136 w 153"/>
                <a:gd name="T91" fmla="*/ 136 h 159"/>
                <a:gd name="T92" fmla="*/ 136 w 153"/>
                <a:gd name="T93" fmla="*/ 148 h 159"/>
                <a:gd name="T94" fmla="*/ 142 w 153"/>
                <a:gd name="T95" fmla="*/ 142 h 159"/>
                <a:gd name="T96" fmla="*/ 142 w 153"/>
                <a:gd name="T97" fmla="*/ 142 h 159"/>
                <a:gd name="T98" fmla="*/ 153 w 153"/>
                <a:gd name="T99" fmla="*/ 153 h 159"/>
                <a:gd name="T100" fmla="*/ 153 w 153"/>
                <a:gd name="T101" fmla="*/ 153 h 159"/>
                <a:gd name="T102" fmla="*/ 147 w 153"/>
                <a:gd name="T103" fmla="*/ 159 h 159"/>
                <a:gd name="T104" fmla="*/ 142 w 153"/>
                <a:gd name="T10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159">
                  <a:moveTo>
                    <a:pt x="136" y="159"/>
                  </a:moveTo>
                  <a:lnTo>
                    <a:pt x="136" y="153"/>
                  </a:lnTo>
                  <a:lnTo>
                    <a:pt x="136" y="148"/>
                  </a:lnTo>
                  <a:lnTo>
                    <a:pt x="130" y="148"/>
                  </a:lnTo>
                  <a:lnTo>
                    <a:pt x="125" y="153"/>
                  </a:lnTo>
                  <a:lnTo>
                    <a:pt x="125" y="148"/>
                  </a:lnTo>
                  <a:lnTo>
                    <a:pt x="119" y="148"/>
                  </a:lnTo>
                  <a:lnTo>
                    <a:pt x="125" y="148"/>
                  </a:lnTo>
                  <a:lnTo>
                    <a:pt x="119" y="148"/>
                  </a:lnTo>
                  <a:lnTo>
                    <a:pt x="113" y="148"/>
                  </a:lnTo>
                  <a:lnTo>
                    <a:pt x="108" y="148"/>
                  </a:lnTo>
                  <a:lnTo>
                    <a:pt x="108" y="153"/>
                  </a:lnTo>
                  <a:lnTo>
                    <a:pt x="102" y="148"/>
                  </a:lnTo>
                  <a:lnTo>
                    <a:pt x="102" y="153"/>
                  </a:lnTo>
                  <a:lnTo>
                    <a:pt x="102" y="148"/>
                  </a:lnTo>
                  <a:lnTo>
                    <a:pt x="96" y="153"/>
                  </a:lnTo>
                  <a:lnTo>
                    <a:pt x="96" y="159"/>
                  </a:lnTo>
                  <a:lnTo>
                    <a:pt x="91" y="159"/>
                  </a:lnTo>
                  <a:lnTo>
                    <a:pt x="85" y="131"/>
                  </a:lnTo>
                  <a:lnTo>
                    <a:pt x="85" y="125"/>
                  </a:lnTo>
                  <a:lnTo>
                    <a:pt x="79" y="114"/>
                  </a:lnTo>
                  <a:lnTo>
                    <a:pt x="74" y="114"/>
                  </a:lnTo>
                  <a:lnTo>
                    <a:pt x="68" y="114"/>
                  </a:lnTo>
                  <a:lnTo>
                    <a:pt x="62" y="114"/>
                  </a:lnTo>
                  <a:lnTo>
                    <a:pt x="57" y="114"/>
                  </a:lnTo>
                  <a:lnTo>
                    <a:pt x="51" y="114"/>
                  </a:lnTo>
                  <a:lnTo>
                    <a:pt x="51" y="108"/>
                  </a:lnTo>
                  <a:lnTo>
                    <a:pt x="45" y="114"/>
                  </a:lnTo>
                  <a:lnTo>
                    <a:pt x="34" y="108"/>
                  </a:lnTo>
                  <a:lnTo>
                    <a:pt x="28" y="108"/>
                  </a:lnTo>
                  <a:lnTo>
                    <a:pt x="23" y="102"/>
                  </a:lnTo>
                  <a:lnTo>
                    <a:pt x="23" y="97"/>
                  </a:lnTo>
                  <a:lnTo>
                    <a:pt x="11" y="85"/>
                  </a:lnTo>
                  <a:lnTo>
                    <a:pt x="11" y="80"/>
                  </a:lnTo>
                  <a:lnTo>
                    <a:pt x="6" y="74"/>
                  </a:lnTo>
                  <a:lnTo>
                    <a:pt x="0" y="57"/>
                  </a:lnTo>
                  <a:lnTo>
                    <a:pt x="0" y="51"/>
                  </a:lnTo>
                  <a:lnTo>
                    <a:pt x="0" y="46"/>
                  </a:lnTo>
                  <a:lnTo>
                    <a:pt x="0" y="34"/>
                  </a:lnTo>
                  <a:lnTo>
                    <a:pt x="0" y="17"/>
                  </a:lnTo>
                  <a:lnTo>
                    <a:pt x="6" y="23"/>
                  </a:lnTo>
                  <a:lnTo>
                    <a:pt x="11" y="23"/>
                  </a:lnTo>
                  <a:lnTo>
                    <a:pt x="17" y="23"/>
                  </a:lnTo>
                  <a:lnTo>
                    <a:pt x="23" y="17"/>
                  </a:lnTo>
                  <a:lnTo>
                    <a:pt x="28" y="17"/>
                  </a:lnTo>
                  <a:lnTo>
                    <a:pt x="40" y="23"/>
                  </a:lnTo>
                  <a:lnTo>
                    <a:pt x="45" y="17"/>
                  </a:lnTo>
                  <a:lnTo>
                    <a:pt x="45" y="12"/>
                  </a:lnTo>
                  <a:lnTo>
                    <a:pt x="45" y="0"/>
                  </a:lnTo>
                  <a:lnTo>
                    <a:pt x="51" y="0"/>
                  </a:lnTo>
                  <a:lnTo>
                    <a:pt x="45" y="6"/>
                  </a:lnTo>
                  <a:lnTo>
                    <a:pt x="51" y="6"/>
                  </a:lnTo>
                  <a:lnTo>
                    <a:pt x="51" y="12"/>
                  </a:lnTo>
                  <a:lnTo>
                    <a:pt x="57" y="17"/>
                  </a:lnTo>
                  <a:lnTo>
                    <a:pt x="57" y="23"/>
                  </a:lnTo>
                  <a:lnTo>
                    <a:pt x="62" y="23"/>
                  </a:lnTo>
                  <a:lnTo>
                    <a:pt x="62" y="29"/>
                  </a:lnTo>
                  <a:lnTo>
                    <a:pt x="68" y="34"/>
                  </a:lnTo>
                  <a:lnTo>
                    <a:pt x="68" y="40"/>
                  </a:lnTo>
                  <a:lnTo>
                    <a:pt x="68" y="46"/>
                  </a:lnTo>
                  <a:lnTo>
                    <a:pt x="68" y="51"/>
                  </a:lnTo>
                  <a:lnTo>
                    <a:pt x="74" y="51"/>
                  </a:lnTo>
                  <a:lnTo>
                    <a:pt x="74" y="57"/>
                  </a:lnTo>
                  <a:lnTo>
                    <a:pt x="79" y="57"/>
                  </a:lnTo>
                  <a:lnTo>
                    <a:pt x="79" y="63"/>
                  </a:lnTo>
                  <a:lnTo>
                    <a:pt x="85" y="63"/>
                  </a:lnTo>
                  <a:lnTo>
                    <a:pt x="85" y="68"/>
                  </a:lnTo>
                  <a:lnTo>
                    <a:pt x="91" y="68"/>
                  </a:lnTo>
                  <a:lnTo>
                    <a:pt x="91" y="74"/>
                  </a:lnTo>
                  <a:lnTo>
                    <a:pt x="96" y="74"/>
                  </a:lnTo>
                  <a:lnTo>
                    <a:pt x="96" y="80"/>
                  </a:lnTo>
                  <a:lnTo>
                    <a:pt x="102" y="80"/>
                  </a:lnTo>
                  <a:lnTo>
                    <a:pt x="108" y="80"/>
                  </a:lnTo>
                  <a:lnTo>
                    <a:pt x="108" y="85"/>
                  </a:lnTo>
                  <a:lnTo>
                    <a:pt x="108" y="91"/>
                  </a:lnTo>
                  <a:lnTo>
                    <a:pt x="113" y="91"/>
                  </a:lnTo>
                  <a:lnTo>
                    <a:pt x="113" y="97"/>
                  </a:lnTo>
                  <a:lnTo>
                    <a:pt x="119" y="97"/>
                  </a:lnTo>
                  <a:lnTo>
                    <a:pt x="119" y="102"/>
                  </a:lnTo>
                  <a:lnTo>
                    <a:pt x="125" y="108"/>
                  </a:lnTo>
                  <a:lnTo>
                    <a:pt x="125" y="114"/>
                  </a:lnTo>
                  <a:lnTo>
                    <a:pt x="130" y="114"/>
                  </a:lnTo>
                  <a:lnTo>
                    <a:pt x="125" y="114"/>
                  </a:lnTo>
                  <a:lnTo>
                    <a:pt x="125" y="119"/>
                  </a:lnTo>
                  <a:lnTo>
                    <a:pt x="119" y="119"/>
                  </a:lnTo>
                  <a:lnTo>
                    <a:pt x="125" y="119"/>
                  </a:lnTo>
                  <a:lnTo>
                    <a:pt x="130" y="119"/>
                  </a:lnTo>
                  <a:lnTo>
                    <a:pt x="125" y="125"/>
                  </a:lnTo>
                  <a:lnTo>
                    <a:pt x="130" y="125"/>
                  </a:lnTo>
                  <a:lnTo>
                    <a:pt x="130" y="131"/>
                  </a:lnTo>
                  <a:lnTo>
                    <a:pt x="136" y="131"/>
                  </a:lnTo>
                  <a:lnTo>
                    <a:pt x="136" y="136"/>
                  </a:lnTo>
                  <a:lnTo>
                    <a:pt x="136" y="142"/>
                  </a:lnTo>
                  <a:lnTo>
                    <a:pt x="136" y="148"/>
                  </a:lnTo>
                  <a:lnTo>
                    <a:pt x="142" y="148"/>
                  </a:lnTo>
                  <a:lnTo>
                    <a:pt x="142" y="142"/>
                  </a:lnTo>
                  <a:lnTo>
                    <a:pt x="142" y="148"/>
                  </a:lnTo>
                  <a:lnTo>
                    <a:pt x="142" y="142"/>
                  </a:lnTo>
                  <a:lnTo>
                    <a:pt x="147" y="148"/>
                  </a:lnTo>
                  <a:lnTo>
                    <a:pt x="153" y="153"/>
                  </a:lnTo>
                  <a:lnTo>
                    <a:pt x="147" y="153"/>
                  </a:lnTo>
                  <a:lnTo>
                    <a:pt x="153" y="153"/>
                  </a:lnTo>
                  <a:lnTo>
                    <a:pt x="153" y="159"/>
                  </a:lnTo>
                  <a:lnTo>
                    <a:pt x="147" y="159"/>
                  </a:lnTo>
                  <a:lnTo>
                    <a:pt x="142" y="159"/>
                  </a:lnTo>
                  <a:lnTo>
                    <a:pt x="142" y="153"/>
                  </a:lnTo>
                  <a:lnTo>
                    <a:pt x="136" y="159"/>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sp>
          <p:nvSpPr>
            <p:cNvPr id="191" name="Freeform 63">
              <a:extLst>
                <a:ext uri="{FF2B5EF4-FFF2-40B4-BE49-F238E27FC236}">
                  <a16:creationId xmlns:a16="http://schemas.microsoft.com/office/drawing/2014/main" id="{8FD9D983-BDDC-4118-9EEF-7640D977E6CB}"/>
                </a:ext>
              </a:extLst>
            </p:cNvPr>
            <p:cNvSpPr>
              <a:spLocks/>
            </p:cNvSpPr>
            <p:nvPr/>
          </p:nvSpPr>
          <p:spPr bwMode="gray">
            <a:xfrm rot="20555047">
              <a:off x="1009833" y="4074557"/>
              <a:ext cx="47769" cy="56199"/>
            </a:xfrm>
            <a:custGeom>
              <a:avLst/>
              <a:gdLst>
                <a:gd name="T0" fmla="*/ 0 w 34"/>
                <a:gd name="T1" fmla="*/ 29 h 40"/>
                <a:gd name="T2" fmla="*/ 0 w 34"/>
                <a:gd name="T3" fmla="*/ 23 h 40"/>
                <a:gd name="T4" fmla="*/ 0 w 34"/>
                <a:gd name="T5" fmla="*/ 17 h 40"/>
                <a:gd name="T6" fmla="*/ 0 w 34"/>
                <a:gd name="T7" fmla="*/ 12 h 40"/>
                <a:gd name="T8" fmla="*/ 0 w 34"/>
                <a:gd name="T9" fmla="*/ 6 h 40"/>
                <a:gd name="T10" fmla="*/ 5 w 34"/>
                <a:gd name="T11" fmla="*/ 6 h 40"/>
                <a:gd name="T12" fmla="*/ 11 w 34"/>
                <a:gd name="T13" fmla="*/ 6 h 40"/>
                <a:gd name="T14" fmla="*/ 11 w 34"/>
                <a:gd name="T15" fmla="*/ 0 h 40"/>
                <a:gd name="T16" fmla="*/ 17 w 34"/>
                <a:gd name="T17" fmla="*/ 6 h 40"/>
                <a:gd name="T18" fmla="*/ 22 w 34"/>
                <a:gd name="T19" fmla="*/ 6 h 40"/>
                <a:gd name="T20" fmla="*/ 28 w 34"/>
                <a:gd name="T21" fmla="*/ 6 h 40"/>
                <a:gd name="T22" fmla="*/ 34 w 34"/>
                <a:gd name="T23" fmla="*/ 12 h 40"/>
                <a:gd name="T24" fmla="*/ 34 w 34"/>
                <a:gd name="T25" fmla="*/ 17 h 40"/>
                <a:gd name="T26" fmla="*/ 34 w 34"/>
                <a:gd name="T27" fmla="*/ 23 h 40"/>
                <a:gd name="T28" fmla="*/ 28 w 34"/>
                <a:gd name="T29" fmla="*/ 23 h 40"/>
                <a:gd name="T30" fmla="*/ 28 w 34"/>
                <a:gd name="T31" fmla="*/ 29 h 40"/>
                <a:gd name="T32" fmla="*/ 34 w 34"/>
                <a:gd name="T33" fmla="*/ 29 h 40"/>
                <a:gd name="T34" fmla="*/ 34 w 34"/>
                <a:gd name="T35" fmla="*/ 34 h 40"/>
                <a:gd name="T36" fmla="*/ 28 w 34"/>
                <a:gd name="T37" fmla="*/ 40 h 40"/>
                <a:gd name="T38" fmla="*/ 22 w 34"/>
                <a:gd name="T39" fmla="*/ 40 h 40"/>
                <a:gd name="T40" fmla="*/ 17 w 34"/>
                <a:gd name="T41" fmla="*/ 34 h 40"/>
                <a:gd name="T42" fmla="*/ 11 w 34"/>
                <a:gd name="T43" fmla="*/ 34 h 40"/>
                <a:gd name="T44" fmla="*/ 5 w 34"/>
                <a:gd name="T45" fmla="*/ 34 h 40"/>
                <a:gd name="T46" fmla="*/ 0 w 34"/>
                <a:gd name="T4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40">
                  <a:moveTo>
                    <a:pt x="0" y="29"/>
                  </a:moveTo>
                  <a:lnTo>
                    <a:pt x="0" y="23"/>
                  </a:lnTo>
                  <a:lnTo>
                    <a:pt x="0" y="17"/>
                  </a:lnTo>
                  <a:lnTo>
                    <a:pt x="0" y="12"/>
                  </a:lnTo>
                  <a:lnTo>
                    <a:pt x="0" y="6"/>
                  </a:lnTo>
                  <a:lnTo>
                    <a:pt x="5" y="6"/>
                  </a:lnTo>
                  <a:lnTo>
                    <a:pt x="11" y="6"/>
                  </a:lnTo>
                  <a:lnTo>
                    <a:pt x="11" y="0"/>
                  </a:lnTo>
                  <a:lnTo>
                    <a:pt x="17" y="6"/>
                  </a:lnTo>
                  <a:lnTo>
                    <a:pt x="22" y="6"/>
                  </a:lnTo>
                  <a:lnTo>
                    <a:pt x="28" y="6"/>
                  </a:lnTo>
                  <a:lnTo>
                    <a:pt x="34" y="12"/>
                  </a:lnTo>
                  <a:lnTo>
                    <a:pt x="34" y="17"/>
                  </a:lnTo>
                  <a:lnTo>
                    <a:pt x="34" y="23"/>
                  </a:lnTo>
                  <a:lnTo>
                    <a:pt x="28" y="23"/>
                  </a:lnTo>
                  <a:lnTo>
                    <a:pt x="28" y="29"/>
                  </a:lnTo>
                  <a:lnTo>
                    <a:pt x="34" y="29"/>
                  </a:lnTo>
                  <a:lnTo>
                    <a:pt x="34" y="34"/>
                  </a:lnTo>
                  <a:lnTo>
                    <a:pt x="28" y="40"/>
                  </a:lnTo>
                  <a:lnTo>
                    <a:pt x="22" y="40"/>
                  </a:lnTo>
                  <a:lnTo>
                    <a:pt x="17" y="34"/>
                  </a:lnTo>
                  <a:lnTo>
                    <a:pt x="11" y="34"/>
                  </a:lnTo>
                  <a:lnTo>
                    <a:pt x="5" y="34"/>
                  </a:lnTo>
                  <a:lnTo>
                    <a:pt x="0" y="29"/>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 name="Group 5">
            <a:extLst>
              <a:ext uri="{FF2B5EF4-FFF2-40B4-BE49-F238E27FC236}">
                <a16:creationId xmlns:a16="http://schemas.microsoft.com/office/drawing/2014/main" id="{101C3AB7-62B4-4AF1-BECA-9BA4AFF52BCC}"/>
              </a:ext>
            </a:extLst>
          </p:cNvPr>
          <p:cNvGrpSpPr/>
          <p:nvPr/>
        </p:nvGrpSpPr>
        <p:grpSpPr>
          <a:xfrm>
            <a:off x="3491374" y="255753"/>
            <a:ext cx="2414848" cy="369332"/>
            <a:chOff x="5064262" y="5763446"/>
            <a:chExt cx="2414848" cy="369332"/>
          </a:xfrm>
        </p:grpSpPr>
        <p:sp>
          <p:nvSpPr>
            <p:cNvPr id="109" name="Legend4">
              <a:extLst>
                <a:ext uri="{FF2B5EF4-FFF2-40B4-BE49-F238E27FC236}">
                  <a16:creationId xmlns:a16="http://schemas.microsoft.com/office/drawing/2014/main" id="{438F30E4-320C-45CE-96B7-6DCC9E299AA2}"/>
                </a:ext>
              </a:extLst>
            </p:cNvPr>
            <p:cNvSpPr>
              <a:spLocks noChangeArrowheads="1"/>
            </p:cNvSpPr>
            <p:nvPr>
              <p:custDataLst>
                <p:tags r:id="rId3"/>
              </p:custDataLst>
            </p:nvPr>
          </p:nvSpPr>
          <p:spPr bwMode="auto">
            <a:xfrm>
              <a:off x="5318262" y="5763446"/>
              <a:ext cx="2160848"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204762"/>
                </a:buClr>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Direct representative present</a:t>
              </a:r>
              <a:br>
                <a:rPr kumimoji="0" lang="en-US" sz="1200" b="0" i="0" u="none" strike="noStrike" kern="1200" cap="none" spc="0" normalizeH="0" baseline="0" noProof="0" dirty="0">
                  <a:ln>
                    <a:noFill/>
                  </a:ln>
                  <a:solidFill>
                    <a:srgbClr val="000000"/>
                  </a:solidFill>
                  <a:effectLst/>
                  <a:uLnTx/>
                  <a:uFillTx/>
                  <a:latin typeface="Century Gothic"/>
                  <a:ea typeface="+mn-ea"/>
                  <a:cs typeface="+mn-cs"/>
                </a:rPr>
              </a:br>
              <a:r>
                <a:rPr kumimoji="0" lang="en-US" sz="1200" b="0" i="0" u="none" strike="noStrike" kern="1200" cap="none" spc="0" normalizeH="0" baseline="0" noProof="0" dirty="0">
                  <a:ln>
                    <a:noFill/>
                  </a:ln>
                  <a:solidFill>
                    <a:srgbClr val="000000"/>
                  </a:solidFill>
                  <a:effectLst/>
                  <a:uLnTx/>
                  <a:uFillTx/>
                  <a:latin typeface="Century Gothic"/>
                  <a:ea typeface="+mn-ea"/>
                  <a:cs typeface="+mn-cs"/>
                </a:rPr>
                <a:t>in Weeks 1, 2, 3, 4</a:t>
              </a:r>
            </a:p>
          </p:txBody>
        </p:sp>
        <p:sp>
          <p:nvSpPr>
            <p:cNvPr id="110" name="RectangleLegend4">
              <a:extLst>
                <a:ext uri="{FF2B5EF4-FFF2-40B4-BE49-F238E27FC236}">
                  <a16:creationId xmlns:a16="http://schemas.microsoft.com/office/drawing/2014/main" id="{1D50B1F4-C70F-48F7-A53D-1092DDAF3579}"/>
                </a:ext>
              </a:extLst>
            </p:cNvPr>
            <p:cNvSpPr>
              <a:spLocks noChangeArrowheads="1"/>
            </p:cNvSpPr>
            <p:nvPr/>
          </p:nvSpPr>
          <p:spPr bwMode="auto">
            <a:xfrm>
              <a:off x="5064262" y="5867943"/>
              <a:ext cx="165100" cy="160338"/>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srgbClr val="000000"/>
                </a:solidFill>
                <a:effectLst/>
                <a:uLnTx/>
                <a:uFillTx/>
                <a:latin typeface="Century Gothic"/>
                <a:ea typeface="+mn-ea"/>
                <a:cs typeface="+mn-cs"/>
              </a:endParaRPr>
            </a:p>
          </p:txBody>
        </p:sp>
      </p:grpSp>
      <p:grpSp>
        <p:nvGrpSpPr>
          <p:cNvPr id="8" name="Group 7">
            <a:extLst>
              <a:ext uri="{FF2B5EF4-FFF2-40B4-BE49-F238E27FC236}">
                <a16:creationId xmlns:a16="http://schemas.microsoft.com/office/drawing/2014/main" id="{FB372FC1-56D5-4444-B422-A802FD7B6768}"/>
              </a:ext>
            </a:extLst>
          </p:cNvPr>
          <p:cNvGrpSpPr>
            <a:grpSpLocks/>
          </p:cNvGrpSpPr>
          <p:nvPr/>
        </p:nvGrpSpPr>
        <p:grpSpPr>
          <a:xfrm>
            <a:off x="6290404" y="1019619"/>
            <a:ext cx="1603443" cy="604432"/>
            <a:chOff x="7518008" y="1021990"/>
            <a:chExt cx="2010216" cy="604431"/>
          </a:xfrm>
        </p:grpSpPr>
        <p:sp>
          <p:nvSpPr>
            <p:cNvPr id="113" name="Rectangle 112">
              <a:extLst>
                <a:ext uri="{FF2B5EF4-FFF2-40B4-BE49-F238E27FC236}">
                  <a16:creationId xmlns:a16="http://schemas.microsoft.com/office/drawing/2014/main" id="{13668865-A268-4BC2-860F-44F179A6CB2B}"/>
                </a:ext>
              </a:extLst>
            </p:cNvPr>
            <p:cNvSpPr>
              <a:spLocks/>
            </p:cNvSpPr>
            <p:nvPr/>
          </p:nvSpPr>
          <p:spPr>
            <a:xfrm>
              <a:off x="7518008" y="1021990"/>
              <a:ext cx="2010216" cy="246221"/>
            </a:xfrm>
            <a:prstGeom prst="rect">
              <a:avLst/>
            </a:prstGeom>
          </p:spPr>
          <p:txBody>
            <a:bodyPr wrap="square">
              <a:noAutofit/>
            </a:bodyPr>
            <a:lstStyle/>
            <a:p>
              <a:pPr marL="803275" marR="0" lvl="0" indent="-803275"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Week 3</a:t>
              </a:r>
            </a:p>
          </p:txBody>
        </p:sp>
        <p:cxnSp>
          <p:nvCxnSpPr>
            <p:cNvPr id="114" name="Straight Connector 113">
              <a:extLst>
                <a:ext uri="{FF2B5EF4-FFF2-40B4-BE49-F238E27FC236}">
                  <a16:creationId xmlns:a16="http://schemas.microsoft.com/office/drawing/2014/main" id="{989EDFAD-40BA-431B-A5B8-E993E83A9308}"/>
                </a:ext>
              </a:extLst>
            </p:cNvPr>
            <p:cNvCxnSpPr/>
            <p:nvPr/>
          </p:nvCxnSpPr>
          <p:spPr>
            <a:xfrm>
              <a:off x="7570067" y="1069470"/>
              <a:ext cx="0" cy="55695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6F272401-16A6-4CAF-AD3B-A0470F52B090}"/>
                </a:ext>
              </a:extLst>
            </p:cNvPr>
            <p:cNvSpPr>
              <a:spLocks/>
            </p:cNvSpPr>
            <p:nvPr/>
          </p:nvSpPr>
          <p:spPr>
            <a:xfrm>
              <a:off x="7630454" y="1180504"/>
              <a:ext cx="1259789" cy="276999"/>
            </a:xfrm>
            <a:prstGeom prst="rect">
              <a:avLst/>
            </a:prstGeom>
          </p:spPr>
          <p:txBody>
            <a:bodyPr wrap="square">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91</a:t>
              </a:r>
            </a:p>
          </p:txBody>
        </p:sp>
      </p:grpSp>
      <p:grpSp>
        <p:nvGrpSpPr>
          <p:cNvPr id="16" name="Group 15">
            <a:extLst>
              <a:ext uri="{FF2B5EF4-FFF2-40B4-BE49-F238E27FC236}">
                <a16:creationId xmlns:a16="http://schemas.microsoft.com/office/drawing/2014/main" id="{FB967617-3D54-4677-A014-A582619F5561}"/>
              </a:ext>
            </a:extLst>
          </p:cNvPr>
          <p:cNvGrpSpPr/>
          <p:nvPr/>
        </p:nvGrpSpPr>
        <p:grpSpPr>
          <a:xfrm>
            <a:off x="2221485" y="1021989"/>
            <a:ext cx="1107651" cy="964597"/>
            <a:chOff x="2638041" y="1029043"/>
            <a:chExt cx="1107651" cy="964597"/>
          </a:xfrm>
        </p:grpSpPr>
        <p:sp>
          <p:nvSpPr>
            <p:cNvPr id="116" name="Rectangle 115">
              <a:extLst>
                <a:ext uri="{FF2B5EF4-FFF2-40B4-BE49-F238E27FC236}">
                  <a16:creationId xmlns:a16="http://schemas.microsoft.com/office/drawing/2014/main" id="{9BB43C6B-1DD2-45E2-8E19-8734D1E1AB25}"/>
                </a:ext>
              </a:extLst>
            </p:cNvPr>
            <p:cNvSpPr>
              <a:spLocks/>
            </p:cNvSpPr>
            <p:nvPr/>
          </p:nvSpPr>
          <p:spPr>
            <a:xfrm>
              <a:off x="2638041" y="1029043"/>
              <a:ext cx="1107651" cy="246221"/>
            </a:xfrm>
            <a:prstGeom prst="rect">
              <a:avLst/>
            </a:prstGeom>
          </p:spPr>
          <p:txBody>
            <a:bodyPr wrap="square">
              <a:spAutoFit/>
            </a:bodyPr>
            <a:lstStyle/>
            <a:p>
              <a:pPr marL="803275" marR="0" lvl="0" indent="-803275"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Week 3</a:t>
              </a:r>
            </a:p>
          </p:txBody>
        </p:sp>
        <p:cxnSp>
          <p:nvCxnSpPr>
            <p:cNvPr id="117" name="Straight Connector 116">
              <a:extLst>
                <a:ext uri="{FF2B5EF4-FFF2-40B4-BE49-F238E27FC236}">
                  <a16:creationId xmlns:a16="http://schemas.microsoft.com/office/drawing/2014/main" id="{49888E44-F9B4-4700-BBC9-BB382CF220F9}"/>
                </a:ext>
              </a:extLst>
            </p:cNvPr>
            <p:cNvCxnSpPr>
              <a:cxnSpLocks/>
            </p:cNvCxnSpPr>
            <p:nvPr/>
          </p:nvCxnSpPr>
          <p:spPr>
            <a:xfrm>
              <a:off x="2665161" y="1079240"/>
              <a:ext cx="0" cy="9144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711B31DE-493D-42B1-AAA8-097824541A6E}"/>
                </a:ext>
              </a:extLst>
            </p:cNvPr>
            <p:cNvSpPr>
              <a:spLocks/>
            </p:cNvSpPr>
            <p:nvPr/>
          </p:nvSpPr>
          <p:spPr>
            <a:xfrm>
              <a:off x="2638041" y="1187558"/>
              <a:ext cx="1056105"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Manage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Personnel</a:t>
              </a:r>
            </a:p>
          </p:txBody>
        </p:sp>
      </p:grpSp>
      <p:pic>
        <p:nvPicPr>
          <p:cNvPr id="103" name="Picture 102">
            <a:extLst>
              <a:ext uri="{FF2B5EF4-FFF2-40B4-BE49-F238E27FC236}">
                <a16:creationId xmlns:a16="http://schemas.microsoft.com/office/drawing/2014/main" id="{9B8F5889-FAE6-4088-B307-F26D9DC17827}"/>
              </a:ext>
            </a:extLst>
          </p:cNvPr>
          <p:cNvPicPr>
            <a:picLocks/>
          </p:cNvPicPr>
          <p:nvPr/>
        </p:nvPicPr>
        <p:blipFill rotWithShape="1">
          <a:blip r:embed="rId8"/>
          <a:srcRect t="18729" b="13738"/>
          <a:stretch/>
        </p:blipFill>
        <p:spPr>
          <a:xfrm>
            <a:off x="4486538" y="4940366"/>
            <a:ext cx="4645860" cy="1532926"/>
          </a:xfrm>
          <a:prstGeom prst="rect">
            <a:avLst/>
          </a:prstGeom>
        </p:spPr>
      </p:pic>
      <p:pic>
        <p:nvPicPr>
          <p:cNvPr id="105" name="Picture 104">
            <a:extLst>
              <a:ext uri="{FF2B5EF4-FFF2-40B4-BE49-F238E27FC236}">
                <a16:creationId xmlns:a16="http://schemas.microsoft.com/office/drawing/2014/main" id="{33FAADC3-4BA7-4382-9A75-559EDEF35593}"/>
              </a:ext>
            </a:extLst>
          </p:cNvPr>
          <p:cNvPicPr>
            <a:picLocks/>
          </p:cNvPicPr>
          <p:nvPr/>
        </p:nvPicPr>
        <p:blipFill rotWithShape="1">
          <a:blip r:embed="rId9"/>
          <a:srcRect t="7847" b="29160"/>
          <a:stretch/>
        </p:blipFill>
        <p:spPr>
          <a:xfrm>
            <a:off x="4494301" y="3400862"/>
            <a:ext cx="4645860" cy="1429880"/>
          </a:xfrm>
          <a:prstGeom prst="rect">
            <a:avLst/>
          </a:prstGeom>
        </p:spPr>
      </p:pic>
      <p:pic>
        <p:nvPicPr>
          <p:cNvPr id="106" name="Picture 105">
            <a:extLst>
              <a:ext uri="{FF2B5EF4-FFF2-40B4-BE49-F238E27FC236}">
                <a16:creationId xmlns:a16="http://schemas.microsoft.com/office/drawing/2014/main" id="{C5C3DEF7-AE8D-4429-9F3D-A883F27CC7CA}"/>
              </a:ext>
            </a:extLst>
          </p:cNvPr>
          <p:cNvPicPr>
            <a:picLocks/>
          </p:cNvPicPr>
          <p:nvPr/>
        </p:nvPicPr>
        <p:blipFill rotWithShape="1">
          <a:blip r:embed="rId10"/>
          <a:srcRect t="28793" b="19748"/>
          <a:stretch/>
        </p:blipFill>
        <p:spPr>
          <a:xfrm>
            <a:off x="4494301" y="1758549"/>
            <a:ext cx="4645860" cy="1557432"/>
          </a:xfrm>
          <a:prstGeom prst="rect">
            <a:avLst/>
          </a:prstGeom>
        </p:spPr>
      </p:pic>
      <p:sp>
        <p:nvSpPr>
          <p:cNvPr id="107" name="Rectangle 106">
            <a:extLst>
              <a:ext uri="{FF2B5EF4-FFF2-40B4-BE49-F238E27FC236}">
                <a16:creationId xmlns:a16="http://schemas.microsoft.com/office/drawing/2014/main" id="{1B4C8E66-DD6E-4488-A0AD-5DEC19174B9F}"/>
              </a:ext>
            </a:extLst>
          </p:cNvPr>
          <p:cNvSpPr>
            <a:spLocks/>
          </p:cNvSpPr>
          <p:nvPr/>
        </p:nvSpPr>
        <p:spPr>
          <a:xfrm>
            <a:off x="4494301" y="1758549"/>
            <a:ext cx="4645860" cy="1557432"/>
          </a:xfrm>
          <a:prstGeom prst="rect">
            <a:avLst/>
          </a:prstGeom>
          <a:no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108" name="Rectangle 107">
            <a:extLst>
              <a:ext uri="{FF2B5EF4-FFF2-40B4-BE49-F238E27FC236}">
                <a16:creationId xmlns:a16="http://schemas.microsoft.com/office/drawing/2014/main" id="{43DD3514-399D-4483-AA02-1E22B435525B}"/>
              </a:ext>
            </a:extLst>
          </p:cNvPr>
          <p:cNvSpPr>
            <a:spLocks/>
          </p:cNvSpPr>
          <p:nvPr/>
        </p:nvSpPr>
        <p:spPr>
          <a:xfrm>
            <a:off x="4494301" y="3400862"/>
            <a:ext cx="4645860" cy="1429880"/>
          </a:xfrm>
          <a:prstGeom prst="rect">
            <a:avLst/>
          </a:prstGeom>
          <a:no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sp>
        <p:nvSpPr>
          <p:cNvPr id="111" name="Rectangle 110">
            <a:extLst>
              <a:ext uri="{FF2B5EF4-FFF2-40B4-BE49-F238E27FC236}">
                <a16:creationId xmlns:a16="http://schemas.microsoft.com/office/drawing/2014/main" id="{89756423-62E8-4077-9BE1-7A63BBECAAE3}"/>
              </a:ext>
            </a:extLst>
          </p:cNvPr>
          <p:cNvSpPr>
            <a:spLocks/>
          </p:cNvSpPr>
          <p:nvPr/>
        </p:nvSpPr>
        <p:spPr>
          <a:xfrm>
            <a:off x="4494301" y="4940366"/>
            <a:ext cx="4645860" cy="1532926"/>
          </a:xfrm>
          <a:prstGeom prst="rect">
            <a:avLst/>
          </a:prstGeom>
          <a:noFill/>
          <a:ln w="9525" cap="flat" cmpd="sng" algn="ctr">
            <a:noFill/>
            <a:prstDash val="solid"/>
          </a:ln>
          <a:effectLst/>
        </p:spPr>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err="1">
              <a:ln>
                <a:noFill/>
              </a:ln>
              <a:solidFill>
                <a:srgbClr val="204762"/>
              </a:solidFill>
              <a:effectLst/>
              <a:uLnTx/>
              <a:uFillTx/>
              <a:latin typeface="Century Gothic"/>
              <a:ea typeface="+mn-ea"/>
              <a:cs typeface="+mn-cs"/>
            </a:endParaRPr>
          </a:p>
        </p:txBody>
      </p:sp>
      <p:grpSp>
        <p:nvGrpSpPr>
          <p:cNvPr id="112" name="Group 111">
            <a:extLst>
              <a:ext uri="{FF2B5EF4-FFF2-40B4-BE49-F238E27FC236}">
                <a16:creationId xmlns:a16="http://schemas.microsoft.com/office/drawing/2014/main" id="{7D91526F-5AB9-4293-B62C-20E1FC14ADAC}"/>
              </a:ext>
            </a:extLst>
          </p:cNvPr>
          <p:cNvGrpSpPr>
            <a:grpSpLocks/>
          </p:cNvGrpSpPr>
          <p:nvPr/>
        </p:nvGrpSpPr>
        <p:grpSpPr>
          <a:xfrm>
            <a:off x="7106414" y="991570"/>
            <a:ext cx="1603443" cy="604432"/>
            <a:chOff x="7518008" y="1021990"/>
            <a:chExt cx="2010216" cy="604431"/>
          </a:xfrm>
        </p:grpSpPr>
        <p:sp>
          <p:nvSpPr>
            <p:cNvPr id="119" name="Rectangle 118">
              <a:extLst>
                <a:ext uri="{FF2B5EF4-FFF2-40B4-BE49-F238E27FC236}">
                  <a16:creationId xmlns:a16="http://schemas.microsoft.com/office/drawing/2014/main" id="{7DDC5717-95B8-4063-8955-3C264C73F176}"/>
                </a:ext>
              </a:extLst>
            </p:cNvPr>
            <p:cNvSpPr>
              <a:spLocks/>
            </p:cNvSpPr>
            <p:nvPr/>
          </p:nvSpPr>
          <p:spPr>
            <a:xfrm>
              <a:off x="7518008" y="1021990"/>
              <a:ext cx="2010216" cy="246221"/>
            </a:xfrm>
            <a:prstGeom prst="rect">
              <a:avLst/>
            </a:prstGeom>
          </p:spPr>
          <p:txBody>
            <a:bodyPr wrap="square">
              <a:noAutofit/>
            </a:bodyPr>
            <a:lstStyle/>
            <a:p>
              <a:pPr marL="803275" marR="0" lvl="0" indent="-803275"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Week 4</a:t>
              </a:r>
            </a:p>
          </p:txBody>
        </p:sp>
        <p:cxnSp>
          <p:nvCxnSpPr>
            <p:cNvPr id="120" name="Straight Connector 119">
              <a:extLst>
                <a:ext uri="{FF2B5EF4-FFF2-40B4-BE49-F238E27FC236}">
                  <a16:creationId xmlns:a16="http://schemas.microsoft.com/office/drawing/2014/main" id="{74509B1D-37B1-4C07-BA36-01244FF93353}"/>
                </a:ext>
              </a:extLst>
            </p:cNvPr>
            <p:cNvCxnSpPr/>
            <p:nvPr/>
          </p:nvCxnSpPr>
          <p:spPr>
            <a:xfrm>
              <a:off x="7570067" y="1069470"/>
              <a:ext cx="0" cy="55695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236B15AC-3C05-4C13-AEE3-74DCFCB509F5}"/>
                </a:ext>
              </a:extLst>
            </p:cNvPr>
            <p:cNvSpPr>
              <a:spLocks/>
            </p:cNvSpPr>
            <p:nvPr/>
          </p:nvSpPr>
          <p:spPr>
            <a:xfrm>
              <a:off x="7630454" y="1180504"/>
              <a:ext cx="1259789" cy="276999"/>
            </a:xfrm>
            <a:prstGeom prst="rect">
              <a:avLst/>
            </a:prstGeom>
          </p:spPr>
          <p:txBody>
            <a:bodyPr wrap="square">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70</a:t>
              </a:r>
            </a:p>
          </p:txBody>
        </p:sp>
      </p:grpSp>
      <p:grpSp>
        <p:nvGrpSpPr>
          <p:cNvPr id="122" name="Group 121">
            <a:extLst>
              <a:ext uri="{FF2B5EF4-FFF2-40B4-BE49-F238E27FC236}">
                <a16:creationId xmlns:a16="http://schemas.microsoft.com/office/drawing/2014/main" id="{39F86EC6-3D8B-4FB8-8EB1-63F0B233CC40}"/>
              </a:ext>
            </a:extLst>
          </p:cNvPr>
          <p:cNvGrpSpPr/>
          <p:nvPr/>
        </p:nvGrpSpPr>
        <p:grpSpPr>
          <a:xfrm>
            <a:off x="3169416" y="1021989"/>
            <a:ext cx="1168924" cy="989512"/>
            <a:chOff x="2638041" y="1029043"/>
            <a:chExt cx="1168924" cy="989512"/>
          </a:xfrm>
        </p:grpSpPr>
        <p:sp>
          <p:nvSpPr>
            <p:cNvPr id="123" name="Rectangle 122">
              <a:extLst>
                <a:ext uri="{FF2B5EF4-FFF2-40B4-BE49-F238E27FC236}">
                  <a16:creationId xmlns:a16="http://schemas.microsoft.com/office/drawing/2014/main" id="{B1C2CC85-64E6-436D-BF27-216F9DD42E32}"/>
                </a:ext>
              </a:extLst>
            </p:cNvPr>
            <p:cNvSpPr>
              <a:spLocks/>
            </p:cNvSpPr>
            <p:nvPr/>
          </p:nvSpPr>
          <p:spPr>
            <a:xfrm>
              <a:off x="2638041" y="1029043"/>
              <a:ext cx="1107651" cy="246221"/>
            </a:xfrm>
            <a:prstGeom prst="rect">
              <a:avLst/>
            </a:prstGeom>
          </p:spPr>
          <p:txBody>
            <a:bodyPr wrap="square">
              <a:spAutoFit/>
            </a:bodyPr>
            <a:lstStyle/>
            <a:p>
              <a:pPr marL="803275" marR="0" lvl="0" indent="-803275"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lumMod val="50000"/>
                    </a:srgbClr>
                  </a:solidFill>
                  <a:effectLst/>
                  <a:uLnTx/>
                  <a:uFillTx/>
                  <a:latin typeface="Century Gothic"/>
                  <a:ea typeface="+mn-ea"/>
                  <a:cs typeface="+mn-cs"/>
                </a:rPr>
                <a:t>Week 4</a:t>
              </a:r>
            </a:p>
          </p:txBody>
        </p:sp>
        <p:cxnSp>
          <p:nvCxnSpPr>
            <p:cNvPr id="124" name="Straight Connector 123">
              <a:extLst>
                <a:ext uri="{FF2B5EF4-FFF2-40B4-BE49-F238E27FC236}">
                  <a16:creationId xmlns:a16="http://schemas.microsoft.com/office/drawing/2014/main" id="{E23212A0-414C-4DC3-90D6-16D09836B5A1}"/>
                </a:ext>
              </a:extLst>
            </p:cNvPr>
            <p:cNvCxnSpPr>
              <a:cxnSpLocks/>
            </p:cNvCxnSpPr>
            <p:nvPr/>
          </p:nvCxnSpPr>
          <p:spPr>
            <a:xfrm>
              <a:off x="2665161" y="1079240"/>
              <a:ext cx="0" cy="9144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3A09E976-D7C8-4FD2-90A0-E4442E924A7B}"/>
                </a:ext>
              </a:extLst>
            </p:cNvPr>
            <p:cNvSpPr>
              <a:spLocks/>
            </p:cNvSpPr>
            <p:nvPr/>
          </p:nvSpPr>
          <p:spPr>
            <a:xfrm>
              <a:off x="2638041" y="1187558"/>
              <a:ext cx="1168924"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WTW/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Child Care/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04762"/>
                  </a:solidFill>
                  <a:effectLst/>
                  <a:uLnTx/>
                  <a:uFillTx/>
                  <a:latin typeface="Century Gothic"/>
                  <a:ea typeface="+mn-ea"/>
                  <a:cs typeface="+mn-cs"/>
                </a:rPr>
                <a:t>Resource Databank</a:t>
              </a:r>
            </a:p>
          </p:txBody>
        </p:sp>
      </p:grpSp>
      <p:sp>
        <p:nvSpPr>
          <p:cNvPr id="11" name="TextBox 10">
            <a:extLst>
              <a:ext uri="{FF2B5EF4-FFF2-40B4-BE49-F238E27FC236}">
                <a16:creationId xmlns:a16="http://schemas.microsoft.com/office/drawing/2014/main" id="{C2A78856-6958-495B-9E18-3660F23FBD86}"/>
              </a:ext>
            </a:extLst>
          </p:cNvPr>
          <p:cNvSpPr txBox="1"/>
          <p:nvPr/>
        </p:nvSpPr>
        <p:spPr>
          <a:xfrm>
            <a:off x="2503791" y="2605133"/>
            <a:ext cx="1780537"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State Partner Participation CDSS/DHCS</a:t>
            </a:r>
          </a:p>
        </p:txBody>
      </p:sp>
      <p:sp>
        <p:nvSpPr>
          <p:cNvPr id="5" name="Slide Number Placeholder 4">
            <a:extLst>
              <a:ext uri="{FF2B5EF4-FFF2-40B4-BE49-F238E27FC236}">
                <a16:creationId xmlns:a16="http://schemas.microsoft.com/office/drawing/2014/main" id="{0DD797E2-BAC8-47FC-8155-89A6E57EF07A}"/>
              </a:ext>
            </a:extLst>
          </p:cNvPr>
          <p:cNvSpPr>
            <a:spLocks noGrp="1"/>
          </p:cNvSpPr>
          <p:nvPr>
            <p:ph type="sldNum" sz="quarter" idx="12"/>
          </p:nvPr>
        </p:nvSpPr>
        <p:spPr/>
        <p:txBody>
          <a:bodyPr/>
          <a:lstStyle/>
          <a:p>
            <a:fld id="{E675FF42-0E22-44DC-8DFB-F90201735E2E}" type="slidenum">
              <a:rPr lang="en-US" altLang="en-US" smtClean="0">
                <a:solidFill>
                  <a:schemeClr val="bg1"/>
                </a:solidFill>
              </a:rPr>
              <a:pPr/>
              <a:t>39</a:t>
            </a:fld>
            <a:endParaRPr lang="en-US" altLang="en-US" dirty="0">
              <a:solidFill>
                <a:schemeClr val="bg1"/>
              </a:solidFill>
            </a:endParaRPr>
          </a:p>
        </p:txBody>
      </p:sp>
    </p:spTree>
    <p:extLst>
      <p:ext uri="{BB962C8B-B14F-4D97-AF65-F5344CB8AC3E}">
        <p14:creationId xmlns:p14="http://schemas.microsoft.com/office/powerpoint/2010/main" val="407864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3800-1E6B-4A93-87D3-3D70E59B3CE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38AFC74-2DAB-4FF2-A66B-288CACB8B844}"/>
              </a:ext>
            </a:extLst>
          </p:cNvPr>
          <p:cNvSpPr>
            <a:spLocks noGrp="1"/>
          </p:cNvSpPr>
          <p:nvPr>
            <p:ph idx="1"/>
          </p:nvPr>
        </p:nvSpPr>
        <p:spPr/>
        <p:txBody>
          <a:bodyPr>
            <a:normAutofit/>
          </a:bodyPr>
          <a:lstStyle/>
          <a:p>
            <a:pPr marL="461963" indent="-461963">
              <a:spcAft>
                <a:spcPts val="600"/>
              </a:spcAft>
              <a:buSzPct val="85000"/>
              <a:buFont typeface="+mj-lt"/>
              <a:buAutoNum type="arabicPeriod"/>
            </a:pPr>
            <a:r>
              <a:rPr lang="en-US" sz="2800" dirty="0"/>
              <a:t>CalACES JPA Board Chair, Scott Pettygrove, will call the meeting to order.</a:t>
            </a:r>
          </a:p>
          <a:p>
            <a:pPr marL="461963" indent="-461963">
              <a:spcAft>
                <a:spcPts val="600"/>
              </a:spcAft>
              <a:buSzPct val="85000"/>
              <a:buFont typeface="+mj-lt"/>
              <a:buAutoNum type="arabicPeriod"/>
            </a:pPr>
            <a:r>
              <a:rPr lang="en-US" sz="2800" dirty="0"/>
              <a:t>Scott will provide the Public with an opportunity to speak on items not on the agenda.</a:t>
            </a:r>
          </a:p>
          <a:p>
            <a:pPr marL="461963" indent="-461963">
              <a:spcAft>
                <a:spcPts val="600"/>
              </a:spcAft>
              <a:buSzPct val="85000"/>
              <a:buFont typeface="+mj-lt"/>
              <a:buAutoNum type="arabicPeriod"/>
            </a:pPr>
            <a:r>
              <a:rPr lang="en-US" sz="2800" dirty="0"/>
              <a:t>CalACES Executive Director, John Boule, will confirm quorum of the CalACES JPA Board of Directors and JPA Member Representatives.</a:t>
            </a:r>
          </a:p>
          <a:p>
            <a:endParaRPr lang="en-US" dirty="0"/>
          </a:p>
        </p:txBody>
      </p:sp>
      <p:sp>
        <p:nvSpPr>
          <p:cNvPr id="4" name="Slide Number Placeholder 3">
            <a:extLst>
              <a:ext uri="{FF2B5EF4-FFF2-40B4-BE49-F238E27FC236}">
                <a16:creationId xmlns:a16="http://schemas.microsoft.com/office/drawing/2014/main" id="{F9518624-E9D4-4EF3-968E-10791D9E5044}"/>
              </a:ext>
            </a:extLst>
          </p:cNvPr>
          <p:cNvSpPr>
            <a:spLocks noGrp="1"/>
          </p:cNvSpPr>
          <p:nvPr>
            <p:ph type="sldNum" sz="quarter" idx="12"/>
          </p:nvPr>
        </p:nvSpPr>
        <p:spPr/>
        <p:txBody>
          <a:bodyPr/>
          <a:lstStyle/>
          <a:p>
            <a:fld id="{E675FF42-0E22-44DC-8DFB-F90201735E2E}" type="slidenum">
              <a:rPr lang="en-US" altLang="en-US" smtClean="0"/>
              <a:pPr/>
              <a:t>4</a:t>
            </a:fld>
            <a:endParaRPr lang="en-US" altLang="en-US" dirty="0"/>
          </a:p>
        </p:txBody>
      </p:sp>
    </p:spTree>
    <p:extLst>
      <p:ext uri="{BB962C8B-B14F-4D97-AF65-F5344CB8AC3E}">
        <p14:creationId xmlns:p14="http://schemas.microsoft.com/office/powerpoint/2010/main" val="3733441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573088"/>
            <a:r>
              <a:rPr lang="en-US" dirty="0"/>
              <a:t>CalSAWS Phase 3</a:t>
            </a:r>
            <a:br>
              <a:rPr lang="en-US" dirty="0"/>
            </a:br>
            <a:r>
              <a:rPr lang="en-US" sz="2000" dirty="0"/>
              <a:t>Weeks 1-5 – </a:t>
            </a:r>
            <a:r>
              <a:rPr lang="en-US" sz="2000" b="1" dirty="0"/>
              <a:t>Combined Data</a:t>
            </a:r>
            <a:br>
              <a:rPr lang="en-US" sz="2000" b="1" dirty="0"/>
            </a:br>
            <a:r>
              <a:rPr lang="en-US" sz="2000" b="1" dirty="0"/>
              <a:t>		</a:t>
            </a:r>
            <a:endParaRPr lang="en-US" sz="2000" dirty="0"/>
          </a:p>
        </p:txBody>
      </p:sp>
      <p:graphicFrame>
        <p:nvGraphicFramePr>
          <p:cNvPr id="7" name="Table 6">
            <a:extLst>
              <a:ext uri="{FF2B5EF4-FFF2-40B4-BE49-F238E27FC236}">
                <a16:creationId xmlns:a16="http://schemas.microsoft.com/office/drawing/2014/main" id="{157E1575-309C-479F-ACD1-0C68A1CC71B7}"/>
              </a:ext>
            </a:extLst>
          </p:cNvPr>
          <p:cNvGraphicFramePr>
            <a:graphicFrameLocks noGrp="1"/>
          </p:cNvGraphicFramePr>
          <p:nvPr>
            <p:extLst>
              <p:ext uri="{D42A27DB-BD31-4B8C-83A1-F6EECF244321}">
                <p14:modId xmlns:p14="http://schemas.microsoft.com/office/powerpoint/2010/main" val="699280003"/>
              </p:ext>
            </p:extLst>
          </p:nvPr>
        </p:nvGraphicFramePr>
        <p:xfrm>
          <a:off x="457200" y="1524000"/>
          <a:ext cx="7924800" cy="4663889"/>
        </p:xfrm>
        <a:graphic>
          <a:graphicData uri="http://schemas.openxmlformats.org/drawingml/2006/table">
            <a:tbl>
              <a:tblPr/>
              <a:tblGrid>
                <a:gridCol w="3429000">
                  <a:extLst>
                    <a:ext uri="{9D8B030D-6E8A-4147-A177-3AD203B41FA5}">
                      <a16:colId xmlns:a16="http://schemas.microsoft.com/office/drawing/2014/main" val="4162489989"/>
                    </a:ext>
                  </a:extLst>
                </a:gridCol>
                <a:gridCol w="685800">
                  <a:extLst>
                    <a:ext uri="{9D8B030D-6E8A-4147-A177-3AD203B41FA5}">
                      <a16:colId xmlns:a16="http://schemas.microsoft.com/office/drawing/2014/main" val="2912440702"/>
                    </a:ext>
                  </a:extLst>
                </a:gridCol>
                <a:gridCol w="3810000">
                  <a:extLst>
                    <a:ext uri="{9D8B030D-6E8A-4147-A177-3AD203B41FA5}">
                      <a16:colId xmlns:a16="http://schemas.microsoft.com/office/drawing/2014/main" val="2742795079"/>
                    </a:ext>
                  </a:extLst>
                </a:gridCol>
              </a:tblGrid>
              <a:tr h="636103">
                <a:tc>
                  <a:txBody>
                    <a:bodyPr/>
                    <a:lstStyle/>
                    <a:p>
                      <a:pPr marL="91440" lvl="1" algn="l" fontAlgn="ctr"/>
                      <a:r>
                        <a:rPr lang="en-US" sz="1600" b="1" i="0" u="none" strike="noStrike" dirty="0">
                          <a:solidFill>
                            <a:srgbClr val="000000"/>
                          </a:solidFill>
                          <a:effectLst/>
                          <a:latin typeface="Calibri" panose="020F0502020204030204" pitchFamily="34" charset="0"/>
                        </a:rPr>
                        <a:t>Modify Existing </a:t>
                      </a:r>
                      <a:r>
                        <a:rPr lang="en-US" sz="1600" b="1" i="0" u="none" strike="noStrike" dirty="0" err="1">
                          <a:solidFill>
                            <a:srgbClr val="000000"/>
                          </a:solidFill>
                          <a:effectLst/>
                          <a:latin typeface="Calibri" panose="020F0502020204030204" pitchFamily="34" charset="0"/>
                        </a:rPr>
                        <a:t>CalACES</a:t>
                      </a:r>
                      <a:r>
                        <a:rPr lang="en-US" sz="1600" b="1" i="0" u="none" strike="noStrike" dirty="0">
                          <a:solidFill>
                            <a:srgbClr val="000000"/>
                          </a:solidFill>
                          <a:effectLst/>
                          <a:latin typeface="Calibri" panose="020F0502020204030204" pitchFamily="34" charset="0"/>
                        </a:rPr>
                        <a:t> Requirement</a:t>
                      </a:r>
                    </a:p>
                    <a:p>
                      <a:pPr marL="91440" lvl="1" algn="l" fontAlgn="ctr"/>
                      <a:r>
                        <a:rPr lang="en-US" sz="1600" b="0" i="0" u="none" strike="noStrike" dirty="0">
                          <a:solidFill>
                            <a:srgbClr val="000000"/>
                          </a:solidFill>
                          <a:effectLst/>
                          <a:latin typeface="Calibri" panose="020F0502020204030204" pitchFamily="34" charset="0"/>
                        </a:rPr>
                        <a:t>Existing Requirement updated to meet the needs of 58 Counties.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5EA"/>
                    </a:solidFill>
                  </a:tcPr>
                </a:tc>
                <a:tc>
                  <a:txBody>
                    <a:bodyPr/>
                    <a:lstStyle/>
                    <a:p>
                      <a:pPr algn="ctr" fontAlgn="t"/>
                      <a:r>
                        <a:rPr lang="en-US" sz="1600" b="0" i="0" u="none" strike="noStrike" dirty="0">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From [hide the “Use Office Address“] to [make "Use Office Address" configurable for the 58 counties]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820775"/>
                  </a:ext>
                </a:extLst>
              </a:tr>
              <a:tr h="503583">
                <a:tc>
                  <a:txBody>
                    <a:bodyPr/>
                    <a:lstStyle/>
                    <a:p>
                      <a:pPr marL="91440" lvl="1" algn="l" fontAlgn="ctr"/>
                      <a:r>
                        <a:rPr lang="en-US" sz="1600" b="1" i="0" u="none" strike="noStrike" dirty="0">
                          <a:solidFill>
                            <a:srgbClr val="000000"/>
                          </a:solidFill>
                          <a:effectLst/>
                          <a:latin typeface="Calibri" panose="020F0502020204030204" pitchFamily="34" charset="0"/>
                        </a:rPr>
                        <a:t>New Migration Requirement</a:t>
                      </a:r>
                    </a:p>
                    <a:p>
                      <a:pPr marL="91440" lvl="1" algn="l" fontAlgn="ctr"/>
                      <a:r>
                        <a:rPr lang="en-US" sz="1600" b="0" i="0" u="none" strike="noStrike" dirty="0">
                          <a:solidFill>
                            <a:srgbClr val="000000"/>
                          </a:solidFill>
                          <a:effectLst/>
                          <a:latin typeface="Calibri" panose="020F0502020204030204" pitchFamily="34" charset="0"/>
                        </a:rPr>
                        <a:t>A new requirement was needed to meet the needs of 58 Counties.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5EA"/>
                    </a:solidFill>
                  </a:tcPr>
                </a:tc>
                <a:tc>
                  <a:txBody>
                    <a:bodyPr/>
                    <a:lstStyle/>
                    <a:p>
                      <a:pPr algn="ctr" fontAlgn="t"/>
                      <a:r>
                        <a:rPr lang="en-US" sz="1600" b="0" i="0" u="none" strike="noStrike" dirty="0">
                          <a:solidFill>
                            <a:srgbClr val="0000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CONTRACTOR  shall list all of the EDBC reasons (hard or soft validations) prior to the EDBC Details at the Run EDBC Page and list all missing verifications and pages.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963935"/>
                  </a:ext>
                </a:extLst>
              </a:tr>
              <a:tr h="704644">
                <a:tc>
                  <a:txBody>
                    <a:bodyPr/>
                    <a:lstStyle/>
                    <a:p>
                      <a:pPr marL="91440" lvl="1" algn="l" fontAlgn="ctr"/>
                      <a:r>
                        <a:rPr lang="en-US" sz="1600" b="1" i="0" u="none" strike="noStrike" dirty="0">
                          <a:solidFill>
                            <a:srgbClr val="000000"/>
                          </a:solidFill>
                          <a:effectLst/>
                          <a:latin typeface="Calibri" panose="020F0502020204030204" pitchFamily="34" charset="0"/>
                        </a:rPr>
                        <a:t>No New Requirement</a:t>
                      </a:r>
                    </a:p>
                    <a:p>
                      <a:pPr marL="91440" lvl="1" algn="l" fontAlgn="ctr"/>
                      <a:r>
                        <a:rPr lang="en-US" sz="1600" b="0" i="0" u="none" strike="noStrike" dirty="0">
                          <a:solidFill>
                            <a:srgbClr val="000000"/>
                          </a:solidFill>
                          <a:effectLst/>
                          <a:latin typeface="Calibri" panose="020F0502020204030204" pitchFamily="34" charset="0"/>
                        </a:rPr>
                        <a:t>Comment/Functionality reviewed and discussed and determined no requirement needed.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5EA"/>
                    </a:solidFill>
                  </a:tcPr>
                </a:tc>
                <a:tc>
                  <a:txBody>
                    <a:bodyPr/>
                    <a:lstStyle/>
                    <a:p>
                      <a:pPr algn="ctr" fontAlgn="t"/>
                      <a:r>
                        <a:rPr lang="en-US" sz="1600" b="0" i="0" u="none" strike="noStrike" dirty="0">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CalACES</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EDBC results are not broken up into several windows, users are required to scroll.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074704"/>
                  </a:ext>
                </a:extLst>
              </a:tr>
              <a:tr h="483318">
                <a:tc>
                  <a:txBody>
                    <a:bodyPr/>
                    <a:lstStyle/>
                    <a:p>
                      <a:pPr marL="91440" lvl="1" algn="l" fontAlgn="ctr"/>
                      <a:r>
                        <a:rPr lang="en-US" sz="1600" b="1" i="0" u="none" strike="noStrike" dirty="0">
                          <a:solidFill>
                            <a:srgbClr val="000000"/>
                          </a:solidFill>
                          <a:effectLst/>
                          <a:latin typeface="Calibri" panose="020F0502020204030204" pitchFamily="34" charset="0"/>
                        </a:rPr>
                        <a:t>Escalation Required</a:t>
                      </a:r>
                    </a:p>
                    <a:p>
                      <a:pPr marL="91440" lvl="1" algn="l" fontAlgn="ctr"/>
                      <a:r>
                        <a:rPr lang="en-US" sz="1600" b="0" i="0" u="none" strike="noStrike" dirty="0">
                          <a:solidFill>
                            <a:srgbClr val="000000"/>
                          </a:solidFill>
                          <a:effectLst/>
                          <a:latin typeface="Calibri" panose="020F0502020204030204" pitchFamily="34" charset="0"/>
                        </a:rPr>
                        <a:t>Comment/Requirement required escalation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5EA"/>
                    </a:solidFill>
                  </a:tcPr>
                </a:tc>
                <a:tc>
                  <a:txBody>
                    <a:bodyPr/>
                    <a:lstStyle/>
                    <a:p>
                      <a:pPr algn="ctr" fontAlgn="t"/>
                      <a:r>
                        <a:rPr lang="en-US" sz="16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77190" indent="-285750" algn="l" fontAlgn="t">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Super User Security Role</a:t>
                      </a:r>
                    </a:p>
                    <a:p>
                      <a:pPr marL="377190" indent="-285750" algn="l" fontAlgn="t">
                        <a:buFont typeface="Arial" panose="020B0604020202020204" pitchFamily="34" charset="0"/>
                        <a:buChar char="•"/>
                      </a:pPr>
                      <a:r>
                        <a:rPr lang="en-US" sz="1600" b="0" i="0" u="none" strike="noStrike" dirty="0">
                          <a:solidFill>
                            <a:srgbClr val="000000"/>
                          </a:solidFill>
                          <a:effectLst/>
                          <a:latin typeface="Calibri" panose="020F0502020204030204" pitchFamily="34" charset="0"/>
                          <a:cs typeface="Calibri" panose="020F0502020204030204" pitchFamily="34" charset="0"/>
                        </a:rPr>
                        <a:t>Send Referrals via email directly from </a:t>
                      </a:r>
                      <a:r>
                        <a:rPr lang="en-US" sz="1600" b="0" i="0" u="none" strike="noStrike" dirty="0" err="1">
                          <a:solidFill>
                            <a:srgbClr val="000000"/>
                          </a:solidFill>
                          <a:effectLst/>
                          <a:latin typeface="Calibri" panose="020F0502020204030204" pitchFamily="34" charset="0"/>
                          <a:cs typeface="Calibri" panose="020F0502020204030204" pitchFamily="34" charset="0"/>
                        </a:rPr>
                        <a:t>CalSAWS</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913610"/>
                  </a:ext>
                </a:extLst>
              </a:tr>
              <a:tr h="483318">
                <a:tc>
                  <a:txBody>
                    <a:bodyPr/>
                    <a:lstStyle/>
                    <a:p>
                      <a:pPr marL="91440" lvl="1" algn="l" fontAlgn="ctr"/>
                      <a:r>
                        <a:rPr lang="en-US" sz="1600" b="1" i="0" u="none" strike="noStrike" dirty="0">
                          <a:solidFill>
                            <a:srgbClr val="000000"/>
                          </a:solidFill>
                          <a:effectLst/>
                          <a:latin typeface="Calibri" panose="020F0502020204030204" pitchFamily="34" charset="0"/>
                        </a:rPr>
                        <a:t>Not Applicable</a:t>
                      </a:r>
                    </a:p>
                    <a:p>
                      <a:pPr marL="91440" lvl="1" algn="l" fontAlgn="ctr"/>
                      <a:r>
                        <a:rPr lang="en-US" sz="1600" b="0" i="0" u="none" strike="noStrike" dirty="0">
                          <a:solidFill>
                            <a:srgbClr val="000000"/>
                          </a:solidFill>
                          <a:effectLst/>
                          <a:latin typeface="Calibri" panose="020F0502020204030204" pitchFamily="34" charset="0"/>
                        </a:rPr>
                        <a:t>Comment/Requirement was determined to be non-applicable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5EA"/>
                    </a:solidFill>
                  </a:tcPr>
                </a:tc>
                <a:tc>
                  <a:txBody>
                    <a:bodyPr/>
                    <a:lstStyle/>
                    <a:p>
                      <a:pPr algn="ctr" fontAlgn="t"/>
                      <a:r>
                        <a:rPr lang="en-US" sz="1600" b="0" i="0" u="none" strike="noStrike" dirty="0">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Journal entries in </a:t>
                      </a:r>
                      <a:r>
                        <a:rPr kumimoji="0" lang="en-US" sz="1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CalWIN</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could be viewed and printed vs. only one at time in </a:t>
                      </a:r>
                      <a:r>
                        <a:rPr kumimoji="0" lang="en-US" sz="1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CalACES</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450480"/>
                  </a:ext>
                </a:extLst>
              </a:tr>
              <a:tr h="518609">
                <a:tc>
                  <a:txBody>
                    <a:bodyPr/>
                    <a:lstStyle/>
                    <a:p>
                      <a:pPr marL="91440" lvl="1" algn="l" fontAlgn="ctr"/>
                      <a:r>
                        <a:rPr lang="en-US" sz="1600" b="1" i="0" u="none" strike="noStrike" dirty="0">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5EA"/>
                    </a:solidFill>
                  </a:tcPr>
                </a:tc>
                <a:tc>
                  <a:txBody>
                    <a:bodyPr/>
                    <a:lstStyle/>
                    <a:p>
                      <a:pPr algn="ctr" fontAlgn="t"/>
                      <a:r>
                        <a:rPr lang="en-US" sz="1600" b="1" i="0" u="none" strike="noStrike" dirty="0">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US"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039193"/>
                  </a:ext>
                </a:extLst>
              </a:tr>
            </a:tbl>
          </a:graphicData>
        </a:graphic>
      </p:graphicFrame>
      <p:sp>
        <p:nvSpPr>
          <p:cNvPr id="3" name="Slide Number Placeholder 2">
            <a:extLst>
              <a:ext uri="{FF2B5EF4-FFF2-40B4-BE49-F238E27FC236}">
                <a16:creationId xmlns:a16="http://schemas.microsoft.com/office/drawing/2014/main" id="{FA01740C-C121-4F4D-8456-94584CE7FE4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40049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71E250-EFA1-4A7F-B446-F8BD42A20ED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97192E82-B3A2-470E-AF37-DE56704D022C}"/>
              </a:ext>
            </a:extLst>
          </p:cNvPr>
          <p:cNvPicPr>
            <a:picLocks noChangeAspect="1"/>
          </p:cNvPicPr>
          <p:nvPr/>
        </p:nvPicPr>
        <p:blipFill rotWithShape="1">
          <a:blip r:embed="rId2"/>
          <a:srcRect t="11381" b="4068"/>
          <a:stretch/>
        </p:blipFill>
        <p:spPr>
          <a:xfrm>
            <a:off x="304800" y="1371600"/>
            <a:ext cx="8077200" cy="5121965"/>
          </a:xfrm>
          <a:prstGeom prst="rect">
            <a:avLst/>
          </a:prstGeom>
        </p:spPr>
      </p:pic>
      <p:sp>
        <p:nvSpPr>
          <p:cNvPr id="6" name="Title 1">
            <a:extLst>
              <a:ext uri="{FF2B5EF4-FFF2-40B4-BE49-F238E27FC236}">
                <a16:creationId xmlns:a16="http://schemas.microsoft.com/office/drawing/2014/main" id="{935DE8D6-63DA-48AD-AE7C-392C434E1B69}"/>
              </a:ext>
            </a:extLst>
          </p:cNvPr>
          <p:cNvSpPr>
            <a:spLocks noGrp="1"/>
          </p:cNvSpPr>
          <p:nvPr>
            <p:ph type="title"/>
          </p:nvPr>
        </p:nvSpPr>
        <p:spPr>
          <a:xfrm>
            <a:off x="205615" y="280286"/>
            <a:ext cx="5433185"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Survey Overview </a:t>
            </a:r>
            <a:br>
              <a:rPr lang="en-US" dirty="0"/>
            </a:br>
            <a:r>
              <a:rPr lang="en-US" dirty="0"/>
              <a:t> Weeks 1 to 4</a:t>
            </a:r>
          </a:p>
        </p:txBody>
      </p:sp>
    </p:spTree>
    <p:extLst>
      <p:ext uri="{BB962C8B-B14F-4D97-AF65-F5344CB8AC3E}">
        <p14:creationId xmlns:p14="http://schemas.microsoft.com/office/powerpoint/2010/main" val="2081867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155A-43B9-4837-BBCC-7D5B5BCED8A3}"/>
              </a:ext>
            </a:extLst>
          </p:cNvPr>
          <p:cNvSpPr>
            <a:spLocks noGrp="1"/>
          </p:cNvSpPr>
          <p:nvPr>
            <p:ph type="title"/>
          </p:nvPr>
        </p:nvSpPr>
        <p:spPr/>
        <p:txBody>
          <a:bodyPr/>
          <a:lstStyle/>
          <a:p>
            <a:r>
              <a:rPr lang="en-US" dirty="0"/>
              <a:t>Survey Results Weeks 1-4</a:t>
            </a:r>
          </a:p>
        </p:txBody>
      </p:sp>
      <p:sp>
        <p:nvSpPr>
          <p:cNvPr id="4" name="Slide Number Placeholder 3">
            <a:extLst>
              <a:ext uri="{FF2B5EF4-FFF2-40B4-BE49-F238E27FC236}">
                <a16:creationId xmlns:a16="http://schemas.microsoft.com/office/drawing/2014/main" id="{85B0C70A-944B-450B-A675-57949CB2908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8" name="Content Placeholder 7">
            <a:extLst>
              <a:ext uri="{FF2B5EF4-FFF2-40B4-BE49-F238E27FC236}">
                <a16:creationId xmlns:a16="http://schemas.microsoft.com/office/drawing/2014/main" id="{D75A769F-C1D9-4B2E-8316-9573309F6969}"/>
              </a:ext>
            </a:extLst>
          </p:cNvPr>
          <p:cNvPicPr>
            <a:picLocks noGrp="1" noChangeAspect="1"/>
          </p:cNvPicPr>
          <p:nvPr>
            <p:ph idx="1"/>
          </p:nvPr>
        </p:nvPicPr>
        <p:blipFill rotWithShape="1">
          <a:blip r:embed="rId2"/>
          <a:srcRect t="6659" b="4560"/>
          <a:stretch/>
        </p:blipFill>
        <p:spPr>
          <a:xfrm>
            <a:off x="533400" y="1473218"/>
            <a:ext cx="7924800" cy="4978200"/>
          </a:xfrm>
          <a:prstGeom prst="rect">
            <a:avLst/>
          </a:prstGeom>
        </p:spPr>
      </p:pic>
      <p:sp>
        <p:nvSpPr>
          <p:cNvPr id="9" name="Rectangle 8">
            <a:extLst>
              <a:ext uri="{FF2B5EF4-FFF2-40B4-BE49-F238E27FC236}">
                <a16:creationId xmlns:a16="http://schemas.microsoft.com/office/drawing/2014/main" id="{9E3B19DD-4B69-47A8-9906-17CBCB8BB78A}"/>
              </a:ext>
            </a:extLst>
          </p:cNvPr>
          <p:cNvSpPr/>
          <p:nvPr/>
        </p:nvSpPr>
        <p:spPr bwMode="auto">
          <a:xfrm>
            <a:off x="533400" y="1341120"/>
            <a:ext cx="4876800" cy="4876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692150" marR="0" lvl="0" indent="-347663"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26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155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29D2-BA6E-4AAD-AEDC-CD01D2E6DDE0}"/>
              </a:ext>
            </a:extLst>
          </p:cNvPr>
          <p:cNvSpPr>
            <a:spLocks noGrp="1"/>
          </p:cNvSpPr>
          <p:nvPr>
            <p:ph type="title"/>
          </p:nvPr>
        </p:nvSpPr>
        <p:spPr/>
        <p:txBody>
          <a:bodyPr/>
          <a:lstStyle/>
          <a:p>
            <a:r>
              <a:rPr lang="en-US" dirty="0"/>
              <a:t>Overview of </a:t>
            </a:r>
            <a:r>
              <a:rPr lang="en-US" dirty="0" err="1"/>
              <a:t>CalSAWS</a:t>
            </a:r>
            <a:r>
              <a:rPr lang="en-US" dirty="0"/>
              <a:t> Governance</a:t>
            </a:r>
          </a:p>
        </p:txBody>
      </p:sp>
      <p:sp>
        <p:nvSpPr>
          <p:cNvPr id="3" name="Content Placeholder 2">
            <a:extLst>
              <a:ext uri="{FF2B5EF4-FFF2-40B4-BE49-F238E27FC236}">
                <a16:creationId xmlns:a16="http://schemas.microsoft.com/office/drawing/2014/main" id="{EA9F460E-99FA-438E-A342-7F4DC6D393E6}"/>
              </a:ext>
            </a:extLst>
          </p:cNvPr>
          <p:cNvSpPr>
            <a:spLocks noGrp="1"/>
          </p:cNvSpPr>
          <p:nvPr>
            <p:ph idx="1"/>
          </p:nvPr>
        </p:nvSpPr>
        <p:spPr>
          <a:xfrm>
            <a:off x="381000" y="1570640"/>
            <a:ext cx="7924800" cy="4906360"/>
          </a:xfrm>
        </p:spPr>
        <p:txBody>
          <a:bodyPr>
            <a:normAutofit fontScale="70000" lnSpcReduction="20000"/>
          </a:bodyPr>
          <a:lstStyle/>
          <a:p>
            <a:pPr>
              <a:spcBef>
                <a:spcPts val="600"/>
              </a:spcBef>
              <a:spcAft>
                <a:spcPts val="600"/>
              </a:spcAft>
              <a:buClr>
                <a:srgbClr val="5B9BD5"/>
              </a:buClr>
            </a:pPr>
            <a:r>
              <a:rPr lang="en-US" sz="2900" dirty="0">
                <a:solidFill>
                  <a:prstClr val="black">
                    <a:lumMod val="95000"/>
                    <a:lumOff val="5000"/>
                  </a:prstClr>
                </a:solidFill>
              </a:rPr>
              <a:t>Compelling Reasons to Establish the 58-county </a:t>
            </a:r>
            <a:r>
              <a:rPr lang="en-US" sz="2900" dirty="0" err="1">
                <a:solidFill>
                  <a:prstClr val="black">
                    <a:lumMod val="95000"/>
                    <a:lumOff val="5000"/>
                  </a:prstClr>
                </a:solidFill>
              </a:rPr>
              <a:t>CalSAWS</a:t>
            </a:r>
            <a:r>
              <a:rPr lang="en-US" sz="2900" dirty="0">
                <a:solidFill>
                  <a:prstClr val="black">
                    <a:lumMod val="95000"/>
                    <a:lumOff val="5000"/>
                  </a:prstClr>
                </a:solidFill>
              </a:rPr>
              <a:t> JPA</a:t>
            </a:r>
          </a:p>
          <a:p>
            <a:pPr lvl="1"/>
            <a:r>
              <a:rPr lang="en-US" dirty="0"/>
              <a:t>Provides a formal structure to effectively support administrative, legal and financial processes for 58 counties</a:t>
            </a:r>
          </a:p>
          <a:p>
            <a:pPr lvl="1"/>
            <a:r>
              <a:rPr lang="en-US" dirty="0"/>
              <a:t>Facilitates full integration of the18 </a:t>
            </a:r>
            <a:r>
              <a:rPr lang="en-US" dirty="0" err="1"/>
              <a:t>CalWIN</a:t>
            </a:r>
            <a:r>
              <a:rPr lang="en-US" dirty="0"/>
              <a:t> counties into </a:t>
            </a:r>
            <a:r>
              <a:rPr lang="en-US" dirty="0" err="1"/>
              <a:t>CalSAWS</a:t>
            </a:r>
            <a:r>
              <a:rPr lang="en-US" dirty="0"/>
              <a:t> decisions sooner, ensuring that decisions made will work for all counties</a:t>
            </a:r>
          </a:p>
          <a:p>
            <a:pPr lvl="1"/>
            <a:r>
              <a:rPr lang="en-US" dirty="0"/>
              <a:t>The 18 </a:t>
            </a:r>
            <a:r>
              <a:rPr lang="en-US" dirty="0" err="1"/>
              <a:t>CalWIN</a:t>
            </a:r>
            <a:r>
              <a:rPr lang="en-US" dirty="0"/>
              <a:t> counties can ensure their input is officially considered in PSC and committees as changes are packaged and made to the destination system (LRS)</a:t>
            </a:r>
          </a:p>
          <a:p>
            <a:pPr lvl="1"/>
            <a:r>
              <a:rPr lang="en-US" dirty="0"/>
              <a:t>The JPA structure can help manage a single design even with multiple production systems</a:t>
            </a:r>
          </a:p>
          <a:p>
            <a:pPr lvl="1"/>
            <a:r>
              <a:rPr lang="en-US" dirty="0"/>
              <a:t>Planned procurements (OCAT, FCED, others) could be conducted by the JPA without the need for additional agreements and approvals</a:t>
            </a:r>
          </a:p>
          <a:p>
            <a:pPr lvl="1"/>
            <a:r>
              <a:rPr lang="en-US" dirty="0"/>
              <a:t>Existing contracts would be assigned to the JPA and all contracts would be managed by the JPA</a:t>
            </a:r>
          </a:p>
          <a:p>
            <a:pPr lvl="1"/>
            <a:r>
              <a:rPr lang="en-US" dirty="0"/>
              <a:t>Fewer interim governance processes/MOUs needed (Shared Services MOU)</a:t>
            </a:r>
          </a:p>
          <a:p>
            <a:pPr lvl="1"/>
            <a:r>
              <a:rPr lang="en-US" dirty="0"/>
              <a:t>A 58-county JPA with a single voice can speak with authority to the State and Federal program sponsors when influencing policy and driving investment in innovation and new technologies</a:t>
            </a:r>
          </a:p>
          <a:p>
            <a:endParaRPr lang="en-US" dirty="0"/>
          </a:p>
        </p:txBody>
      </p:sp>
      <p:sp>
        <p:nvSpPr>
          <p:cNvPr id="4" name="Slide Number Placeholder 3">
            <a:extLst>
              <a:ext uri="{FF2B5EF4-FFF2-40B4-BE49-F238E27FC236}">
                <a16:creationId xmlns:a16="http://schemas.microsoft.com/office/drawing/2014/main" id="{BD356D7E-7817-4B9F-8D18-0A3CCCA07B1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75131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29D2-BA6E-4AAD-AEDC-CD01D2E6DDE0}"/>
              </a:ext>
            </a:extLst>
          </p:cNvPr>
          <p:cNvSpPr>
            <a:spLocks noGrp="1"/>
          </p:cNvSpPr>
          <p:nvPr>
            <p:ph type="title"/>
          </p:nvPr>
        </p:nvSpPr>
        <p:spPr/>
        <p:txBody>
          <a:bodyPr/>
          <a:lstStyle/>
          <a:p>
            <a:r>
              <a:rPr lang="en-US" dirty="0" err="1"/>
              <a:t>CalSAWS</a:t>
            </a:r>
            <a:r>
              <a:rPr lang="en-US" dirty="0"/>
              <a:t> Governance: </a:t>
            </a:r>
            <a:br>
              <a:rPr lang="en-US" dirty="0"/>
            </a:br>
            <a:r>
              <a:rPr lang="en-US" dirty="0"/>
              <a:t>Guiding Principles</a:t>
            </a:r>
          </a:p>
        </p:txBody>
      </p:sp>
      <p:sp>
        <p:nvSpPr>
          <p:cNvPr id="3" name="Content Placeholder 2">
            <a:extLst>
              <a:ext uri="{FF2B5EF4-FFF2-40B4-BE49-F238E27FC236}">
                <a16:creationId xmlns:a16="http://schemas.microsoft.com/office/drawing/2014/main" id="{EA9F460E-99FA-438E-A342-7F4DC6D393E6}"/>
              </a:ext>
            </a:extLst>
          </p:cNvPr>
          <p:cNvSpPr>
            <a:spLocks noGrp="1"/>
          </p:cNvSpPr>
          <p:nvPr>
            <p:ph idx="1"/>
          </p:nvPr>
        </p:nvSpPr>
        <p:spPr>
          <a:xfrm>
            <a:off x="381000" y="1570640"/>
            <a:ext cx="7620000" cy="4677760"/>
          </a:xfrm>
        </p:spPr>
        <p:txBody>
          <a:bodyPr/>
          <a:lstStyle/>
          <a:p>
            <a:pPr>
              <a:spcBef>
                <a:spcPts val="600"/>
              </a:spcBef>
              <a:spcAft>
                <a:spcPts val="600"/>
              </a:spcAft>
              <a:buClr>
                <a:srgbClr val="5B9BD5"/>
              </a:buClr>
            </a:pPr>
            <a:r>
              <a:rPr lang="en-US" sz="2000" dirty="0">
                <a:solidFill>
                  <a:prstClr val="black">
                    <a:lumMod val="95000"/>
                    <a:lumOff val="5000"/>
                  </a:prstClr>
                </a:solidFill>
              </a:rPr>
              <a:t>Principles Driving Regional Models: </a:t>
            </a:r>
          </a:p>
          <a:p>
            <a:pPr lvl="1">
              <a:spcBef>
                <a:spcPts val="600"/>
              </a:spcBef>
              <a:spcAft>
                <a:spcPts val="600"/>
              </a:spcAft>
              <a:defRPr/>
            </a:pPr>
            <a:r>
              <a:rPr lang="en-US" sz="1800" dirty="0">
                <a:solidFill>
                  <a:prstClr val="black">
                    <a:lumMod val="95000"/>
                    <a:lumOff val="5000"/>
                  </a:prstClr>
                </a:solidFill>
              </a:rPr>
              <a:t>Achieving Acceptable Balance in: Number of Regions, Geography, Persons Counts</a:t>
            </a:r>
          </a:p>
          <a:p>
            <a:pPr lvl="1">
              <a:lnSpc>
                <a:spcPct val="80000"/>
              </a:lnSpc>
            </a:pPr>
            <a:r>
              <a:rPr lang="en-US" sz="1800" dirty="0"/>
              <a:t>Ensure county voices are heard in regional representative model</a:t>
            </a:r>
          </a:p>
          <a:p>
            <a:pPr lvl="1">
              <a:lnSpc>
                <a:spcPct val="80000"/>
              </a:lnSpc>
            </a:pPr>
            <a:r>
              <a:rPr lang="en-US" sz="1800" dirty="0"/>
              <a:t>Ensure county groupings make sense: proximity, similar demographics, established relationships, programs</a:t>
            </a:r>
          </a:p>
          <a:p>
            <a:pPr lvl="1">
              <a:lnSpc>
                <a:spcPct val="80000"/>
              </a:lnSpc>
            </a:pPr>
            <a:r>
              <a:rPr lang="en-US" sz="1800" dirty="0"/>
              <a:t>Ensure region size/number of counties is manageable: Adjust Regional Project Manager level of support as appropriate</a:t>
            </a:r>
          </a:p>
          <a:p>
            <a:pPr lvl="1">
              <a:lnSpc>
                <a:spcPct val="80000"/>
              </a:lnSpc>
            </a:pPr>
            <a:r>
              <a:rPr lang="en-US" sz="1800" dirty="0"/>
              <a:t>Fully integrated 58-county regional model</a:t>
            </a:r>
          </a:p>
          <a:p>
            <a:endParaRPr lang="en-US" dirty="0"/>
          </a:p>
        </p:txBody>
      </p:sp>
      <p:sp>
        <p:nvSpPr>
          <p:cNvPr id="4" name="Slide Number Placeholder 3">
            <a:extLst>
              <a:ext uri="{FF2B5EF4-FFF2-40B4-BE49-F238E27FC236}">
                <a16:creationId xmlns:a16="http://schemas.microsoft.com/office/drawing/2014/main" id="{BD356D7E-7817-4B9F-8D18-0A3CCCA07B1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23665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29D2-BA6E-4AAD-AEDC-CD01D2E6DDE0}"/>
              </a:ext>
            </a:extLst>
          </p:cNvPr>
          <p:cNvSpPr>
            <a:spLocks noGrp="1"/>
          </p:cNvSpPr>
          <p:nvPr>
            <p:ph type="title"/>
          </p:nvPr>
        </p:nvSpPr>
        <p:spPr>
          <a:xfrm>
            <a:off x="214314" y="112812"/>
            <a:ext cx="7558086" cy="509015"/>
          </a:xfrm>
        </p:spPr>
        <p:txBody>
          <a:bodyPr/>
          <a:lstStyle/>
          <a:p>
            <a:r>
              <a:rPr lang="en-US" sz="2400" dirty="0" err="1"/>
              <a:t>CalSAWS</a:t>
            </a:r>
            <a:r>
              <a:rPr lang="en-US" sz="2400" dirty="0"/>
              <a:t> Proposed Governance Model</a:t>
            </a:r>
          </a:p>
        </p:txBody>
      </p:sp>
      <p:sp>
        <p:nvSpPr>
          <p:cNvPr id="4" name="Slide Number Placeholder 3">
            <a:extLst>
              <a:ext uri="{FF2B5EF4-FFF2-40B4-BE49-F238E27FC236}">
                <a16:creationId xmlns:a16="http://schemas.microsoft.com/office/drawing/2014/main" id="{BD356D7E-7817-4B9F-8D18-0A3CCCA07B1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5" name="Group 4">
            <a:extLst>
              <a:ext uri="{FF2B5EF4-FFF2-40B4-BE49-F238E27FC236}">
                <a16:creationId xmlns:a16="http://schemas.microsoft.com/office/drawing/2014/main" id="{2BF2BE15-07B3-4465-9E0C-791F5DEED96D}"/>
              </a:ext>
            </a:extLst>
          </p:cNvPr>
          <p:cNvGrpSpPr/>
          <p:nvPr/>
        </p:nvGrpSpPr>
        <p:grpSpPr>
          <a:xfrm>
            <a:off x="76200" y="908255"/>
            <a:ext cx="4949428" cy="5736432"/>
            <a:chOff x="1208485" y="565547"/>
            <a:chExt cx="4949428" cy="5736432"/>
          </a:xfrm>
        </p:grpSpPr>
        <p:sp>
          <p:nvSpPr>
            <p:cNvPr id="6" name="Freeform 11">
              <a:extLst>
                <a:ext uri="{FF2B5EF4-FFF2-40B4-BE49-F238E27FC236}">
                  <a16:creationId xmlns:a16="http://schemas.microsoft.com/office/drawing/2014/main" id="{E23B712C-9745-424B-BBF9-26C6FF36E718}"/>
                </a:ext>
              </a:extLst>
            </p:cNvPr>
            <p:cNvSpPr>
              <a:spLocks/>
            </p:cNvSpPr>
            <p:nvPr/>
          </p:nvSpPr>
          <p:spPr bwMode="auto">
            <a:xfrm>
              <a:off x="1277542" y="583407"/>
              <a:ext cx="334565" cy="378619"/>
            </a:xfrm>
            <a:custGeom>
              <a:avLst/>
              <a:gdLst>
                <a:gd name="T0" fmla="*/ 2147483647 w 281"/>
                <a:gd name="T1" fmla="*/ 2147483647 h 318"/>
                <a:gd name="T2" fmla="*/ 2147483647 w 281"/>
                <a:gd name="T3" fmla="*/ 2147483647 h 318"/>
                <a:gd name="T4" fmla="*/ 2147483647 w 281"/>
                <a:gd name="T5" fmla="*/ 2147483647 h 318"/>
                <a:gd name="T6" fmla="*/ 2147483647 w 281"/>
                <a:gd name="T7" fmla="*/ 2147483647 h 318"/>
                <a:gd name="T8" fmla="*/ 2147483647 w 281"/>
                <a:gd name="T9" fmla="*/ 2147483647 h 318"/>
                <a:gd name="T10" fmla="*/ 2147483647 w 281"/>
                <a:gd name="T11" fmla="*/ 2147483647 h 318"/>
                <a:gd name="T12" fmla="*/ 2147483647 w 281"/>
                <a:gd name="T13" fmla="*/ 2147483647 h 318"/>
                <a:gd name="T14" fmla="*/ 2147483647 w 281"/>
                <a:gd name="T15" fmla="*/ 2147483647 h 318"/>
                <a:gd name="T16" fmla="*/ 2147483647 w 281"/>
                <a:gd name="T17" fmla="*/ 2147483647 h 318"/>
                <a:gd name="T18" fmla="*/ 2147483647 w 281"/>
                <a:gd name="T19" fmla="*/ 2147483647 h 318"/>
                <a:gd name="T20" fmla="*/ 2147483647 w 281"/>
                <a:gd name="T21" fmla="*/ 2147483647 h 318"/>
                <a:gd name="T22" fmla="*/ 2147483647 w 281"/>
                <a:gd name="T23" fmla="*/ 2147483647 h 318"/>
                <a:gd name="T24" fmla="*/ 2147483647 w 281"/>
                <a:gd name="T25" fmla="*/ 2147483647 h 318"/>
                <a:gd name="T26" fmla="*/ 2147483647 w 281"/>
                <a:gd name="T27" fmla="*/ 2147483647 h 318"/>
                <a:gd name="T28" fmla="*/ 2147483647 w 281"/>
                <a:gd name="T29" fmla="*/ 0 h 318"/>
                <a:gd name="T30" fmla="*/ 2147483647 w 281"/>
                <a:gd name="T31" fmla="*/ 0 h 318"/>
                <a:gd name="T32" fmla="*/ 2147483647 w 281"/>
                <a:gd name="T33" fmla="*/ 2147483647 h 318"/>
                <a:gd name="T34" fmla="*/ 2147483647 w 281"/>
                <a:gd name="T35" fmla="*/ 2147483647 h 318"/>
                <a:gd name="T36" fmla="*/ 0 w 281"/>
                <a:gd name="T37" fmla="*/ 2147483647 h 318"/>
                <a:gd name="T38" fmla="*/ 2147483647 w 281"/>
                <a:gd name="T39" fmla="*/ 2147483647 h 318"/>
                <a:gd name="T40" fmla="*/ 2147483647 w 281"/>
                <a:gd name="T41" fmla="*/ 2147483647 h 318"/>
                <a:gd name="T42" fmla="*/ 2147483647 w 281"/>
                <a:gd name="T43" fmla="*/ 2147483647 h 318"/>
                <a:gd name="T44" fmla="*/ 2147483647 w 281"/>
                <a:gd name="T45" fmla="*/ 2147483647 h 318"/>
                <a:gd name="T46" fmla="*/ 2147483647 w 281"/>
                <a:gd name="T47" fmla="*/ 2147483647 h 318"/>
                <a:gd name="T48" fmla="*/ 2147483647 w 281"/>
                <a:gd name="T49" fmla="*/ 2147483647 h 318"/>
                <a:gd name="T50" fmla="*/ 2147483647 w 281"/>
                <a:gd name="T51" fmla="*/ 2147483647 h 3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1" h="318">
                  <a:moveTo>
                    <a:pt x="84" y="280"/>
                  </a:moveTo>
                  <a:lnTo>
                    <a:pt x="95" y="270"/>
                  </a:lnTo>
                  <a:lnTo>
                    <a:pt x="181" y="278"/>
                  </a:lnTo>
                  <a:lnTo>
                    <a:pt x="181" y="317"/>
                  </a:lnTo>
                  <a:lnTo>
                    <a:pt x="225" y="317"/>
                  </a:lnTo>
                  <a:lnTo>
                    <a:pt x="217" y="267"/>
                  </a:lnTo>
                  <a:lnTo>
                    <a:pt x="236" y="251"/>
                  </a:lnTo>
                  <a:lnTo>
                    <a:pt x="215" y="233"/>
                  </a:lnTo>
                  <a:lnTo>
                    <a:pt x="199" y="207"/>
                  </a:lnTo>
                  <a:lnTo>
                    <a:pt x="215" y="168"/>
                  </a:lnTo>
                  <a:lnTo>
                    <a:pt x="225" y="139"/>
                  </a:lnTo>
                  <a:lnTo>
                    <a:pt x="212" y="129"/>
                  </a:lnTo>
                  <a:lnTo>
                    <a:pt x="228" y="55"/>
                  </a:lnTo>
                  <a:lnTo>
                    <a:pt x="272" y="27"/>
                  </a:lnTo>
                  <a:lnTo>
                    <a:pt x="280" y="0"/>
                  </a:lnTo>
                  <a:lnTo>
                    <a:pt x="160" y="0"/>
                  </a:lnTo>
                  <a:lnTo>
                    <a:pt x="21" y="6"/>
                  </a:lnTo>
                  <a:lnTo>
                    <a:pt x="8" y="55"/>
                  </a:lnTo>
                  <a:lnTo>
                    <a:pt x="0" y="81"/>
                  </a:lnTo>
                  <a:lnTo>
                    <a:pt x="8" y="102"/>
                  </a:lnTo>
                  <a:lnTo>
                    <a:pt x="37" y="129"/>
                  </a:lnTo>
                  <a:lnTo>
                    <a:pt x="45" y="149"/>
                  </a:lnTo>
                  <a:lnTo>
                    <a:pt x="55" y="196"/>
                  </a:lnTo>
                  <a:lnTo>
                    <a:pt x="81" y="236"/>
                  </a:lnTo>
                  <a:lnTo>
                    <a:pt x="66" y="236"/>
                  </a:lnTo>
                  <a:lnTo>
                    <a:pt x="84" y="280"/>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Freeform 89">
              <a:extLst>
                <a:ext uri="{FF2B5EF4-FFF2-40B4-BE49-F238E27FC236}">
                  <a16:creationId xmlns:a16="http://schemas.microsoft.com/office/drawing/2014/main" id="{750B2640-DACF-4E46-857F-D00781526A17}"/>
                </a:ext>
              </a:extLst>
            </p:cNvPr>
            <p:cNvSpPr>
              <a:spLocks/>
            </p:cNvSpPr>
            <p:nvPr/>
          </p:nvSpPr>
          <p:spPr bwMode="auto">
            <a:xfrm>
              <a:off x="1570435" y="963217"/>
              <a:ext cx="563165" cy="831056"/>
            </a:xfrm>
            <a:custGeom>
              <a:avLst/>
              <a:gdLst>
                <a:gd name="T0" fmla="*/ 2147483647 w 473"/>
                <a:gd name="T1" fmla="*/ 2147483647 h 698"/>
                <a:gd name="T2" fmla="*/ 2147483647 w 473"/>
                <a:gd name="T3" fmla="*/ 2147483647 h 698"/>
                <a:gd name="T4" fmla="*/ 2147483647 w 473"/>
                <a:gd name="T5" fmla="*/ 2147483647 h 698"/>
                <a:gd name="T6" fmla="*/ 2147483647 w 473"/>
                <a:gd name="T7" fmla="*/ 2147483647 h 698"/>
                <a:gd name="T8" fmla="*/ 2147483647 w 473"/>
                <a:gd name="T9" fmla="*/ 2147483647 h 698"/>
                <a:gd name="T10" fmla="*/ 2147483647 w 473"/>
                <a:gd name="T11" fmla="*/ 2147483647 h 698"/>
                <a:gd name="T12" fmla="*/ 2147483647 w 473"/>
                <a:gd name="T13" fmla="*/ 2147483647 h 698"/>
                <a:gd name="T14" fmla="*/ 2147483647 w 473"/>
                <a:gd name="T15" fmla="*/ 2147483647 h 698"/>
                <a:gd name="T16" fmla="*/ 2147483647 w 473"/>
                <a:gd name="T17" fmla="*/ 2147483647 h 698"/>
                <a:gd name="T18" fmla="*/ 2147483647 w 473"/>
                <a:gd name="T19" fmla="*/ 2147483647 h 698"/>
                <a:gd name="T20" fmla="*/ 2147483647 w 473"/>
                <a:gd name="T21" fmla="*/ 2147483647 h 698"/>
                <a:gd name="T22" fmla="*/ 2147483647 w 473"/>
                <a:gd name="T23" fmla="*/ 2147483647 h 698"/>
                <a:gd name="T24" fmla="*/ 2147483647 w 473"/>
                <a:gd name="T25" fmla="*/ 2147483647 h 698"/>
                <a:gd name="T26" fmla="*/ 2147483647 w 473"/>
                <a:gd name="T27" fmla="*/ 2147483647 h 698"/>
                <a:gd name="T28" fmla="*/ 2147483647 w 473"/>
                <a:gd name="T29" fmla="*/ 2147483647 h 698"/>
                <a:gd name="T30" fmla="*/ 2147483647 w 473"/>
                <a:gd name="T31" fmla="*/ 2147483647 h 698"/>
                <a:gd name="T32" fmla="*/ 2147483647 w 473"/>
                <a:gd name="T33" fmla="*/ 0 h 698"/>
                <a:gd name="T34" fmla="*/ 2147483647 w 473"/>
                <a:gd name="T35" fmla="*/ 2147483647 h 698"/>
                <a:gd name="T36" fmla="*/ 2147483647 w 473"/>
                <a:gd name="T37" fmla="*/ 2147483647 h 698"/>
                <a:gd name="T38" fmla="*/ 2147483647 w 473"/>
                <a:gd name="T39" fmla="*/ 2147483647 h 698"/>
                <a:gd name="T40" fmla="*/ 2147483647 w 473"/>
                <a:gd name="T41" fmla="*/ 2147483647 h 698"/>
                <a:gd name="T42" fmla="*/ 2147483647 w 473"/>
                <a:gd name="T43" fmla="*/ 2147483647 h 698"/>
                <a:gd name="T44" fmla="*/ 2147483647 w 473"/>
                <a:gd name="T45" fmla="*/ 2147483647 h 698"/>
                <a:gd name="T46" fmla="*/ 2147483647 w 473"/>
                <a:gd name="T47" fmla="*/ 2147483647 h 698"/>
                <a:gd name="T48" fmla="*/ 2147483647 w 473"/>
                <a:gd name="T49" fmla="*/ 2147483647 h 698"/>
                <a:gd name="T50" fmla="*/ 2147483647 w 473"/>
                <a:gd name="T51" fmla="*/ 2147483647 h 698"/>
                <a:gd name="T52" fmla="*/ 2147483647 w 473"/>
                <a:gd name="T53" fmla="*/ 2147483647 h 698"/>
                <a:gd name="T54" fmla="*/ 2147483647 w 473"/>
                <a:gd name="T55" fmla="*/ 2147483647 h 698"/>
                <a:gd name="T56" fmla="*/ 2147483647 w 473"/>
                <a:gd name="T57" fmla="*/ 2147483647 h 698"/>
                <a:gd name="T58" fmla="*/ 2147483647 w 473"/>
                <a:gd name="T59" fmla="*/ 2147483647 h 698"/>
                <a:gd name="T60" fmla="*/ 2147483647 w 473"/>
                <a:gd name="T61" fmla="*/ 2147483647 h 698"/>
                <a:gd name="T62" fmla="*/ 2147483647 w 473"/>
                <a:gd name="T63" fmla="*/ 2147483647 h 698"/>
                <a:gd name="T64" fmla="*/ 2147483647 w 473"/>
                <a:gd name="T65" fmla="*/ 2147483647 h 698"/>
                <a:gd name="T66" fmla="*/ 2147483647 w 473"/>
                <a:gd name="T67" fmla="*/ 2147483647 h 698"/>
                <a:gd name="T68" fmla="*/ 2147483647 w 473"/>
                <a:gd name="T69" fmla="*/ 2147483647 h 698"/>
                <a:gd name="T70" fmla="*/ 2147483647 w 473"/>
                <a:gd name="T71" fmla="*/ 2147483647 h 698"/>
                <a:gd name="T72" fmla="*/ 2147483647 w 473"/>
                <a:gd name="T73" fmla="*/ 2147483647 h 698"/>
                <a:gd name="T74" fmla="*/ 2147483647 w 473"/>
                <a:gd name="T75" fmla="*/ 2147483647 h 698"/>
                <a:gd name="T76" fmla="*/ 2147483647 w 473"/>
                <a:gd name="T77" fmla="*/ 2147483647 h 698"/>
                <a:gd name="T78" fmla="*/ 0 w 473"/>
                <a:gd name="T79" fmla="*/ 2147483647 h 698"/>
                <a:gd name="T80" fmla="*/ 2147483647 w 473"/>
                <a:gd name="T81" fmla="*/ 2147483647 h 698"/>
                <a:gd name="T82" fmla="*/ 2147483647 w 473"/>
                <a:gd name="T83" fmla="*/ 2147483647 h 698"/>
                <a:gd name="T84" fmla="*/ 2147483647 w 473"/>
                <a:gd name="T85" fmla="*/ 2147483647 h 698"/>
                <a:gd name="T86" fmla="*/ 2147483647 w 473"/>
                <a:gd name="T87" fmla="*/ 2147483647 h 698"/>
                <a:gd name="T88" fmla="*/ 2147483647 w 473"/>
                <a:gd name="T89" fmla="*/ 2147483647 h 698"/>
                <a:gd name="T90" fmla="*/ 2147483647 w 473"/>
                <a:gd name="T91" fmla="*/ 2147483647 h 698"/>
                <a:gd name="T92" fmla="*/ 2147483647 w 473"/>
                <a:gd name="T93" fmla="*/ 2147483647 h 6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3" h="698">
                  <a:moveTo>
                    <a:pt x="84" y="100"/>
                  </a:moveTo>
                  <a:lnTo>
                    <a:pt x="136" y="113"/>
                  </a:lnTo>
                  <a:lnTo>
                    <a:pt x="154" y="147"/>
                  </a:lnTo>
                  <a:lnTo>
                    <a:pt x="186" y="147"/>
                  </a:lnTo>
                  <a:lnTo>
                    <a:pt x="222" y="157"/>
                  </a:lnTo>
                  <a:lnTo>
                    <a:pt x="248" y="183"/>
                  </a:lnTo>
                  <a:lnTo>
                    <a:pt x="256" y="165"/>
                  </a:lnTo>
                  <a:lnTo>
                    <a:pt x="274" y="191"/>
                  </a:lnTo>
                  <a:lnTo>
                    <a:pt x="280" y="168"/>
                  </a:lnTo>
                  <a:lnTo>
                    <a:pt x="274" y="155"/>
                  </a:lnTo>
                  <a:lnTo>
                    <a:pt x="256" y="149"/>
                  </a:lnTo>
                  <a:lnTo>
                    <a:pt x="256" y="97"/>
                  </a:lnTo>
                  <a:lnTo>
                    <a:pt x="298" y="79"/>
                  </a:lnTo>
                  <a:lnTo>
                    <a:pt x="335" y="102"/>
                  </a:lnTo>
                  <a:lnTo>
                    <a:pt x="350" y="55"/>
                  </a:lnTo>
                  <a:lnTo>
                    <a:pt x="410" y="24"/>
                  </a:lnTo>
                  <a:lnTo>
                    <a:pt x="423" y="0"/>
                  </a:lnTo>
                  <a:lnTo>
                    <a:pt x="455" y="19"/>
                  </a:lnTo>
                  <a:lnTo>
                    <a:pt x="436" y="79"/>
                  </a:lnTo>
                  <a:lnTo>
                    <a:pt x="455" y="92"/>
                  </a:lnTo>
                  <a:lnTo>
                    <a:pt x="473" y="139"/>
                  </a:lnTo>
                  <a:lnTo>
                    <a:pt x="426" y="155"/>
                  </a:lnTo>
                  <a:lnTo>
                    <a:pt x="439" y="165"/>
                  </a:lnTo>
                  <a:lnTo>
                    <a:pt x="436" y="186"/>
                  </a:lnTo>
                  <a:lnTo>
                    <a:pt x="416" y="194"/>
                  </a:lnTo>
                  <a:lnTo>
                    <a:pt x="389" y="262"/>
                  </a:lnTo>
                  <a:lnTo>
                    <a:pt x="369" y="335"/>
                  </a:lnTo>
                  <a:lnTo>
                    <a:pt x="345" y="345"/>
                  </a:lnTo>
                  <a:lnTo>
                    <a:pt x="371" y="400"/>
                  </a:lnTo>
                  <a:lnTo>
                    <a:pt x="307" y="451"/>
                  </a:lnTo>
                  <a:lnTo>
                    <a:pt x="227" y="518"/>
                  </a:lnTo>
                  <a:lnTo>
                    <a:pt x="227" y="547"/>
                  </a:lnTo>
                  <a:lnTo>
                    <a:pt x="256" y="560"/>
                  </a:lnTo>
                  <a:lnTo>
                    <a:pt x="259" y="651"/>
                  </a:lnTo>
                  <a:lnTo>
                    <a:pt x="288" y="698"/>
                  </a:lnTo>
                  <a:lnTo>
                    <a:pt x="37" y="698"/>
                  </a:lnTo>
                  <a:lnTo>
                    <a:pt x="31" y="324"/>
                  </a:lnTo>
                  <a:lnTo>
                    <a:pt x="18" y="317"/>
                  </a:lnTo>
                  <a:lnTo>
                    <a:pt x="18" y="262"/>
                  </a:lnTo>
                  <a:lnTo>
                    <a:pt x="0" y="256"/>
                  </a:lnTo>
                  <a:lnTo>
                    <a:pt x="8" y="228"/>
                  </a:lnTo>
                  <a:lnTo>
                    <a:pt x="26" y="220"/>
                  </a:lnTo>
                  <a:lnTo>
                    <a:pt x="47" y="233"/>
                  </a:lnTo>
                  <a:lnTo>
                    <a:pt x="63" y="209"/>
                  </a:lnTo>
                  <a:lnTo>
                    <a:pt x="84" y="178"/>
                  </a:lnTo>
                  <a:lnTo>
                    <a:pt x="55" y="144"/>
                  </a:lnTo>
                  <a:lnTo>
                    <a:pt x="84" y="100"/>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Freeform 87">
              <a:extLst>
                <a:ext uri="{FF2B5EF4-FFF2-40B4-BE49-F238E27FC236}">
                  <a16:creationId xmlns:a16="http://schemas.microsoft.com/office/drawing/2014/main" id="{4FE5A1AC-1573-4A9D-9E93-4F0C1E6EF517}"/>
                </a:ext>
              </a:extLst>
            </p:cNvPr>
            <p:cNvSpPr>
              <a:spLocks/>
            </p:cNvSpPr>
            <p:nvPr/>
          </p:nvSpPr>
          <p:spPr bwMode="auto">
            <a:xfrm>
              <a:off x="1840706" y="1518048"/>
              <a:ext cx="820341" cy="402431"/>
            </a:xfrm>
            <a:custGeom>
              <a:avLst/>
              <a:gdLst>
                <a:gd name="T0" fmla="*/ 2147483647 w 689"/>
                <a:gd name="T1" fmla="*/ 0 h 338"/>
                <a:gd name="T2" fmla="*/ 2147483647 w 689"/>
                <a:gd name="T3" fmla="*/ 2147483647 h 338"/>
                <a:gd name="T4" fmla="*/ 2147483647 w 689"/>
                <a:gd name="T5" fmla="*/ 2147483647 h 338"/>
                <a:gd name="T6" fmla="*/ 2147483647 w 689"/>
                <a:gd name="T7" fmla="*/ 2147483647 h 338"/>
                <a:gd name="T8" fmla="*/ 2147483647 w 689"/>
                <a:gd name="T9" fmla="*/ 2147483647 h 338"/>
                <a:gd name="T10" fmla="*/ 2147483647 w 689"/>
                <a:gd name="T11" fmla="*/ 2147483647 h 338"/>
                <a:gd name="T12" fmla="*/ 2147483647 w 689"/>
                <a:gd name="T13" fmla="*/ 2147483647 h 338"/>
                <a:gd name="T14" fmla="*/ 2147483647 w 689"/>
                <a:gd name="T15" fmla="*/ 2147483647 h 338"/>
                <a:gd name="T16" fmla="*/ 2147483647 w 689"/>
                <a:gd name="T17" fmla="*/ 2147483647 h 338"/>
                <a:gd name="T18" fmla="*/ 2147483647 w 689"/>
                <a:gd name="T19" fmla="*/ 2147483647 h 338"/>
                <a:gd name="T20" fmla="*/ 2147483647 w 689"/>
                <a:gd name="T21" fmla="*/ 2147483647 h 338"/>
                <a:gd name="T22" fmla="*/ 2147483647 w 689"/>
                <a:gd name="T23" fmla="*/ 2147483647 h 338"/>
                <a:gd name="T24" fmla="*/ 2147483647 w 689"/>
                <a:gd name="T25" fmla="*/ 2147483647 h 338"/>
                <a:gd name="T26" fmla="*/ 2147483647 w 689"/>
                <a:gd name="T27" fmla="*/ 2147483647 h 338"/>
                <a:gd name="T28" fmla="*/ 2147483647 w 689"/>
                <a:gd name="T29" fmla="*/ 2147483647 h 338"/>
                <a:gd name="T30" fmla="*/ 2147483647 w 689"/>
                <a:gd name="T31" fmla="*/ 2147483647 h 338"/>
                <a:gd name="T32" fmla="*/ 2147483647 w 689"/>
                <a:gd name="T33" fmla="*/ 2147483647 h 338"/>
                <a:gd name="T34" fmla="*/ 2147483647 w 689"/>
                <a:gd name="T35" fmla="*/ 2147483647 h 338"/>
                <a:gd name="T36" fmla="*/ 2147483647 w 689"/>
                <a:gd name="T37" fmla="*/ 2147483647 h 338"/>
                <a:gd name="T38" fmla="*/ 2147483647 w 689"/>
                <a:gd name="T39" fmla="*/ 2147483647 h 338"/>
                <a:gd name="T40" fmla="*/ 2147483647 w 689"/>
                <a:gd name="T41" fmla="*/ 2147483647 h 338"/>
                <a:gd name="T42" fmla="*/ 2147483647 w 689"/>
                <a:gd name="T43" fmla="*/ 2147483647 h 338"/>
                <a:gd name="T44" fmla="*/ 2147483647 w 689"/>
                <a:gd name="T45" fmla="*/ 2147483647 h 338"/>
                <a:gd name="T46" fmla="*/ 2147483647 w 689"/>
                <a:gd name="T47" fmla="*/ 2147483647 h 338"/>
                <a:gd name="T48" fmla="*/ 2147483647 w 689"/>
                <a:gd name="T49" fmla="*/ 2147483647 h 338"/>
                <a:gd name="T50" fmla="*/ 0 w 689"/>
                <a:gd name="T51" fmla="*/ 2147483647 h 338"/>
                <a:gd name="T52" fmla="*/ 2147483647 w 689"/>
                <a:gd name="T53" fmla="*/ 2147483647 h 338"/>
                <a:gd name="T54" fmla="*/ 2147483647 w 689"/>
                <a:gd name="T55" fmla="*/ 2147483647 h 338"/>
                <a:gd name="T56" fmla="*/ 2147483647 w 689"/>
                <a:gd name="T57" fmla="*/ 2147483647 h 338"/>
                <a:gd name="T58" fmla="*/ 2147483647 w 689"/>
                <a:gd name="T59" fmla="*/ 2147483647 h 338"/>
                <a:gd name="T60" fmla="*/ 2147483647 w 689"/>
                <a:gd name="T61" fmla="*/ 2147483647 h 338"/>
                <a:gd name="T62" fmla="*/ 2147483647 w 689"/>
                <a:gd name="T63" fmla="*/ 2147483647 h 338"/>
                <a:gd name="T64" fmla="*/ 2147483647 w 689"/>
                <a:gd name="T65" fmla="*/ 2147483647 h 338"/>
                <a:gd name="T66" fmla="*/ 2147483647 w 689"/>
                <a:gd name="T67" fmla="*/ 2147483647 h 338"/>
                <a:gd name="T68" fmla="*/ 2147483647 w 689"/>
                <a:gd name="T69" fmla="*/ 0 h 3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9" h="338">
                  <a:moveTo>
                    <a:pt x="638" y="0"/>
                  </a:moveTo>
                  <a:lnTo>
                    <a:pt x="641" y="44"/>
                  </a:lnTo>
                  <a:lnTo>
                    <a:pt x="677" y="54"/>
                  </a:lnTo>
                  <a:lnTo>
                    <a:pt x="688" y="70"/>
                  </a:lnTo>
                  <a:lnTo>
                    <a:pt x="688" y="104"/>
                  </a:lnTo>
                  <a:lnTo>
                    <a:pt x="646" y="136"/>
                  </a:lnTo>
                  <a:lnTo>
                    <a:pt x="651" y="146"/>
                  </a:lnTo>
                  <a:lnTo>
                    <a:pt x="651" y="164"/>
                  </a:lnTo>
                  <a:lnTo>
                    <a:pt x="599" y="183"/>
                  </a:lnTo>
                  <a:lnTo>
                    <a:pt x="599" y="206"/>
                  </a:lnTo>
                  <a:lnTo>
                    <a:pt x="583" y="214"/>
                  </a:lnTo>
                  <a:lnTo>
                    <a:pt x="581" y="235"/>
                  </a:lnTo>
                  <a:lnTo>
                    <a:pt x="554" y="240"/>
                  </a:lnTo>
                  <a:lnTo>
                    <a:pt x="539" y="266"/>
                  </a:lnTo>
                  <a:lnTo>
                    <a:pt x="544" y="277"/>
                  </a:lnTo>
                  <a:lnTo>
                    <a:pt x="507" y="295"/>
                  </a:lnTo>
                  <a:lnTo>
                    <a:pt x="413" y="290"/>
                  </a:lnTo>
                  <a:lnTo>
                    <a:pt x="413" y="337"/>
                  </a:lnTo>
                  <a:lnTo>
                    <a:pt x="53" y="334"/>
                  </a:lnTo>
                  <a:lnTo>
                    <a:pt x="42" y="279"/>
                  </a:lnTo>
                  <a:lnTo>
                    <a:pt x="66" y="258"/>
                  </a:lnTo>
                  <a:lnTo>
                    <a:pt x="61" y="232"/>
                  </a:lnTo>
                  <a:lnTo>
                    <a:pt x="32" y="185"/>
                  </a:lnTo>
                  <a:lnTo>
                    <a:pt x="29" y="141"/>
                  </a:lnTo>
                  <a:lnTo>
                    <a:pt x="29" y="94"/>
                  </a:lnTo>
                  <a:lnTo>
                    <a:pt x="0" y="81"/>
                  </a:lnTo>
                  <a:lnTo>
                    <a:pt x="29" y="65"/>
                  </a:lnTo>
                  <a:lnTo>
                    <a:pt x="40" y="73"/>
                  </a:lnTo>
                  <a:lnTo>
                    <a:pt x="53" y="62"/>
                  </a:lnTo>
                  <a:lnTo>
                    <a:pt x="71" y="54"/>
                  </a:lnTo>
                  <a:lnTo>
                    <a:pt x="126" y="39"/>
                  </a:lnTo>
                  <a:lnTo>
                    <a:pt x="160" y="62"/>
                  </a:lnTo>
                  <a:lnTo>
                    <a:pt x="220" y="26"/>
                  </a:lnTo>
                  <a:lnTo>
                    <a:pt x="246" y="36"/>
                  </a:lnTo>
                  <a:lnTo>
                    <a:pt x="638" y="0"/>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Freeform 110" descr="Zig zag">
              <a:extLst>
                <a:ext uri="{FF2B5EF4-FFF2-40B4-BE49-F238E27FC236}">
                  <a16:creationId xmlns:a16="http://schemas.microsoft.com/office/drawing/2014/main" id="{56519E17-0B9F-461B-9BA3-0E52217E6468}"/>
                </a:ext>
              </a:extLst>
            </p:cNvPr>
            <p:cNvSpPr>
              <a:spLocks/>
            </p:cNvSpPr>
            <p:nvPr/>
          </p:nvSpPr>
          <p:spPr bwMode="auto">
            <a:xfrm>
              <a:off x="1840706" y="1057276"/>
              <a:ext cx="829866" cy="546497"/>
            </a:xfrm>
            <a:custGeom>
              <a:avLst/>
              <a:gdLst>
                <a:gd name="T0" fmla="*/ 2147483647 w 697"/>
                <a:gd name="T1" fmla="*/ 2147483647 h 459"/>
                <a:gd name="T2" fmla="*/ 2147483647 w 697"/>
                <a:gd name="T3" fmla="*/ 2147483647 h 459"/>
                <a:gd name="T4" fmla="*/ 2147483647 w 697"/>
                <a:gd name="T5" fmla="*/ 2147483647 h 459"/>
                <a:gd name="T6" fmla="*/ 2147483647 w 697"/>
                <a:gd name="T7" fmla="*/ 2147483647 h 459"/>
                <a:gd name="T8" fmla="*/ 2147483647 w 697"/>
                <a:gd name="T9" fmla="*/ 2147483647 h 459"/>
                <a:gd name="T10" fmla="*/ 2147483647 w 697"/>
                <a:gd name="T11" fmla="*/ 2147483647 h 459"/>
                <a:gd name="T12" fmla="*/ 2147483647 w 697"/>
                <a:gd name="T13" fmla="*/ 0 h 459"/>
                <a:gd name="T14" fmla="*/ 2147483647 w 697"/>
                <a:gd name="T15" fmla="*/ 2147483647 h 459"/>
                <a:gd name="T16" fmla="*/ 2147483647 w 697"/>
                <a:gd name="T17" fmla="*/ 2147483647 h 459"/>
                <a:gd name="T18" fmla="*/ 2147483647 w 697"/>
                <a:gd name="T19" fmla="*/ 2147483647 h 459"/>
                <a:gd name="T20" fmla="*/ 2147483647 w 697"/>
                <a:gd name="T21" fmla="*/ 2147483647 h 459"/>
                <a:gd name="T22" fmla="*/ 2147483647 w 697"/>
                <a:gd name="T23" fmla="*/ 2147483647 h 459"/>
                <a:gd name="T24" fmla="*/ 2147483647 w 697"/>
                <a:gd name="T25" fmla="*/ 2147483647 h 459"/>
                <a:gd name="T26" fmla="*/ 2147483647 w 697"/>
                <a:gd name="T27" fmla="*/ 2147483647 h 459"/>
                <a:gd name="T28" fmla="*/ 2147483647 w 697"/>
                <a:gd name="T29" fmla="*/ 2147483647 h 459"/>
                <a:gd name="T30" fmla="*/ 2147483647 w 697"/>
                <a:gd name="T31" fmla="*/ 2147483647 h 459"/>
                <a:gd name="T32" fmla="*/ 2147483647 w 697"/>
                <a:gd name="T33" fmla="*/ 2147483647 h 459"/>
                <a:gd name="T34" fmla="*/ 0 w 697"/>
                <a:gd name="T35" fmla="*/ 2147483647 h 459"/>
                <a:gd name="T36" fmla="*/ 0 w 697"/>
                <a:gd name="T37" fmla="*/ 2147483647 h 459"/>
                <a:gd name="T38" fmla="*/ 2147483647 w 697"/>
                <a:gd name="T39" fmla="*/ 2147483647 h 459"/>
                <a:gd name="T40" fmla="*/ 2147483647 w 697"/>
                <a:gd name="T41" fmla="*/ 2147483647 h 459"/>
                <a:gd name="T42" fmla="*/ 2147483647 w 697"/>
                <a:gd name="T43" fmla="*/ 2147483647 h 459"/>
                <a:gd name="T44" fmla="*/ 2147483647 w 697"/>
                <a:gd name="T45" fmla="*/ 2147483647 h 459"/>
                <a:gd name="T46" fmla="*/ 2147483647 w 697"/>
                <a:gd name="T47" fmla="*/ 2147483647 h 459"/>
                <a:gd name="T48" fmla="*/ 2147483647 w 697"/>
                <a:gd name="T49" fmla="*/ 2147483647 h 459"/>
                <a:gd name="T50" fmla="*/ 2147483647 w 697"/>
                <a:gd name="T51" fmla="*/ 2147483647 h 459"/>
                <a:gd name="T52" fmla="*/ 2147483647 w 697"/>
                <a:gd name="T53" fmla="*/ 2147483647 h 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97" h="459">
                  <a:moveTo>
                    <a:pt x="243" y="414"/>
                  </a:moveTo>
                  <a:lnTo>
                    <a:pt x="629" y="379"/>
                  </a:lnTo>
                  <a:lnTo>
                    <a:pt x="696" y="376"/>
                  </a:lnTo>
                  <a:lnTo>
                    <a:pt x="691" y="13"/>
                  </a:lnTo>
                  <a:lnTo>
                    <a:pt x="639" y="13"/>
                  </a:lnTo>
                  <a:lnTo>
                    <a:pt x="273" y="13"/>
                  </a:lnTo>
                  <a:lnTo>
                    <a:pt x="271" y="0"/>
                  </a:lnTo>
                  <a:lnTo>
                    <a:pt x="225" y="13"/>
                  </a:lnTo>
                  <a:lnTo>
                    <a:pt x="243" y="59"/>
                  </a:lnTo>
                  <a:lnTo>
                    <a:pt x="196" y="74"/>
                  </a:lnTo>
                  <a:lnTo>
                    <a:pt x="209" y="84"/>
                  </a:lnTo>
                  <a:lnTo>
                    <a:pt x="206" y="105"/>
                  </a:lnTo>
                  <a:lnTo>
                    <a:pt x="186" y="113"/>
                  </a:lnTo>
                  <a:lnTo>
                    <a:pt x="160" y="179"/>
                  </a:lnTo>
                  <a:lnTo>
                    <a:pt x="140" y="251"/>
                  </a:lnTo>
                  <a:lnTo>
                    <a:pt x="116" y="260"/>
                  </a:lnTo>
                  <a:lnTo>
                    <a:pt x="142" y="314"/>
                  </a:lnTo>
                  <a:lnTo>
                    <a:pt x="0" y="430"/>
                  </a:lnTo>
                  <a:lnTo>
                    <a:pt x="0" y="458"/>
                  </a:lnTo>
                  <a:lnTo>
                    <a:pt x="29" y="442"/>
                  </a:lnTo>
                  <a:lnTo>
                    <a:pt x="39" y="450"/>
                  </a:lnTo>
                  <a:lnTo>
                    <a:pt x="52" y="439"/>
                  </a:lnTo>
                  <a:lnTo>
                    <a:pt x="70" y="432"/>
                  </a:lnTo>
                  <a:lnTo>
                    <a:pt x="124" y="417"/>
                  </a:lnTo>
                  <a:lnTo>
                    <a:pt x="158" y="439"/>
                  </a:lnTo>
                  <a:lnTo>
                    <a:pt x="217" y="404"/>
                  </a:lnTo>
                  <a:lnTo>
                    <a:pt x="243" y="4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Freeform 111">
              <a:extLst>
                <a:ext uri="{FF2B5EF4-FFF2-40B4-BE49-F238E27FC236}">
                  <a16:creationId xmlns:a16="http://schemas.microsoft.com/office/drawing/2014/main" id="{E0B8A0BE-CF6A-4034-93FD-0A660A4C342E}"/>
                </a:ext>
              </a:extLst>
            </p:cNvPr>
            <p:cNvSpPr>
              <a:spLocks/>
            </p:cNvSpPr>
            <p:nvPr/>
          </p:nvSpPr>
          <p:spPr bwMode="auto">
            <a:xfrm>
              <a:off x="1840707" y="1057275"/>
              <a:ext cx="840581" cy="557213"/>
            </a:xfrm>
            <a:custGeom>
              <a:avLst/>
              <a:gdLst>
                <a:gd name="T0" fmla="*/ 2147483647 w 706"/>
                <a:gd name="T1" fmla="*/ 2147483647 h 468"/>
                <a:gd name="T2" fmla="*/ 2147483647 w 706"/>
                <a:gd name="T3" fmla="*/ 2147483647 h 468"/>
                <a:gd name="T4" fmla="*/ 2147483647 w 706"/>
                <a:gd name="T5" fmla="*/ 2147483647 h 468"/>
                <a:gd name="T6" fmla="*/ 2147483647 w 706"/>
                <a:gd name="T7" fmla="*/ 2147483647 h 468"/>
                <a:gd name="T8" fmla="*/ 2147483647 w 706"/>
                <a:gd name="T9" fmla="*/ 2147483647 h 468"/>
                <a:gd name="T10" fmla="*/ 2147483647 w 706"/>
                <a:gd name="T11" fmla="*/ 2147483647 h 468"/>
                <a:gd name="T12" fmla="*/ 2147483647 w 706"/>
                <a:gd name="T13" fmla="*/ 0 h 468"/>
                <a:gd name="T14" fmla="*/ 2147483647 w 706"/>
                <a:gd name="T15" fmla="*/ 2147483647 h 468"/>
                <a:gd name="T16" fmla="*/ 2147483647 w 706"/>
                <a:gd name="T17" fmla="*/ 2147483647 h 468"/>
                <a:gd name="T18" fmla="*/ 2147483647 w 706"/>
                <a:gd name="T19" fmla="*/ 2147483647 h 468"/>
                <a:gd name="T20" fmla="*/ 2147483647 w 706"/>
                <a:gd name="T21" fmla="*/ 2147483647 h 468"/>
                <a:gd name="T22" fmla="*/ 2147483647 w 706"/>
                <a:gd name="T23" fmla="*/ 2147483647 h 468"/>
                <a:gd name="T24" fmla="*/ 2147483647 w 706"/>
                <a:gd name="T25" fmla="*/ 2147483647 h 468"/>
                <a:gd name="T26" fmla="*/ 2147483647 w 706"/>
                <a:gd name="T27" fmla="*/ 2147483647 h 468"/>
                <a:gd name="T28" fmla="*/ 2147483647 w 706"/>
                <a:gd name="T29" fmla="*/ 2147483647 h 468"/>
                <a:gd name="T30" fmla="*/ 2147483647 w 706"/>
                <a:gd name="T31" fmla="*/ 2147483647 h 468"/>
                <a:gd name="T32" fmla="*/ 2147483647 w 706"/>
                <a:gd name="T33" fmla="*/ 2147483647 h 468"/>
                <a:gd name="T34" fmla="*/ 2147483647 w 706"/>
                <a:gd name="T35" fmla="*/ 2147483647 h 468"/>
                <a:gd name="T36" fmla="*/ 0 w 706"/>
                <a:gd name="T37" fmla="*/ 2147483647 h 468"/>
                <a:gd name="T38" fmla="*/ 0 w 706"/>
                <a:gd name="T39" fmla="*/ 2147483647 h 468"/>
                <a:gd name="T40" fmla="*/ 2147483647 w 706"/>
                <a:gd name="T41" fmla="*/ 2147483647 h 468"/>
                <a:gd name="T42" fmla="*/ 2147483647 w 706"/>
                <a:gd name="T43" fmla="*/ 2147483647 h 468"/>
                <a:gd name="T44" fmla="*/ 2147483647 w 706"/>
                <a:gd name="T45" fmla="*/ 2147483647 h 468"/>
                <a:gd name="T46" fmla="*/ 2147483647 w 706"/>
                <a:gd name="T47" fmla="*/ 2147483647 h 468"/>
                <a:gd name="T48" fmla="*/ 2147483647 w 706"/>
                <a:gd name="T49" fmla="*/ 2147483647 h 468"/>
                <a:gd name="T50" fmla="*/ 2147483647 w 706"/>
                <a:gd name="T51" fmla="*/ 2147483647 h 468"/>
                <a:gd name="T52" fmla="*/ 2147483647 w 706"/>
                <a:gd name="T53" fmla="*/ 2147483647 h 468"/>
                <a:gd name="T54" fmla="*/ 2147483647 w 706"/>
                <a:gd name="T55" fmla="*/ 2147483647 h 4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06" h="468">
                  <a:moveTo>
                    <a:pt x="246" y="423"/>
                  </a:moveTo>
                  <a:lnTo>
                    <a:pt x="638" y="387"/>
                  </a:lnTo>
                  <a:lnTo>
                    <a:pt x="706" y="384"/>
                  </a:lnTo>
                  <a:lnTo>
                    <a:pt x="701" y="13"/>
                  </a:lnTo>
                  <a:lnTo>
                    <a:pt x="648" y="13"/>
                  </a:lnTo>
                  <a:lnTo>
                    <a:pt x="277" y="13"/>
                  </a:lnTo>
                  <a:lnTo>
                    <a:pt x="275" y="0"/>
                  </a:lnTo>
                  <a:lnTo>
                    <a:pt x="228" y="13"/>
                  </a:lnTo>
                  <a:lnTo>
                    <a:pt x="246" y="60"/>
                  </a:lnTo>
                  <a:lnTo>
                    <a:pt x="199" y="76"/>
                  </a:lnTo>
                  <a:lnTo>
                    <a:pt x="212" y="86"/>
                  </a:lnTo>
                  <a:lnTo>
                    <a:pt x="209" y="107"/>
                  </a:lnTo>
                  <a:lnTo>
                    <a:pt x="189" y="115"/>
                  </a:lnTo>
                  <a:lnTo>
                    <a:pt x="162" y="183"/>
                  </a:lnTo>
                  <a:lnTo>
                    <a:pt x="142" y="256"/>
                  </a:lnTo>
                  <a:lnTo>
                    <a:pt x="118" y="266"/>
                  </a:lnTo>
                  <a:lnTo>
                    <a:pt x="144" y="321"/>
                  </a:lnTo>
                  <a:lnTo>
                    <a:pt x="68" y="380"/>
                  </a:lnTo>
                  <a:lnTo>
                    <a:pt x="0" y="439"/>
                  </a:lnTo>
                  <a:lnTo>
                    <a:pt x="0" y="468"/>
                  </a:lnTo>
                  <a:lnTo>
                    <a:pt x="29" y="452"/>
                  </a:lnTo>
                  <a:lnTo>
                    <a:pt x="40" y="460"/>
                  </a:lnTo>
                  <a:lnTo>
                    <a:pt x="53" y="449"/>
                  </a:lnTo>
                  <a:lnTo>
                    <a:pt x="71" y="441"/>
                  </a:lnTo>
                  <a:lnTo>
                    <a:pt x="126" y="426"/>
                  </a:lnTo>
                  <a:lnTo>
                    <a:pt x="160" y="449"/>
                  </a:lnTo>
                  <a:lnTo>
                    <a:pt x="220" y="413"/>
                  </a:lnTo>
                  <a:lnTo>
                    <a:pt x="246" y="423"/>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Freeform 77">
              <a:extLst>
                <a:ext uri="{FF2B5EF4-FFF2-40B4-BE49-F238E27FC236}">
                  <a16:creationId xmlns:a16="http://schemas.microsoft.com/office/drawing/2014/main" id="{4447A557-3512-44B4-8AC9-B88B6BC6625E}"/>
                </a:ext>
              </a:extLst>
            </p:cNvPr>
            <p:cNvSpPr>
              <a:spLocks/>
            </p:cNvSpPr>
            <p:nvPr/>
          </p:nvSpPr>
          <p:spPr bwMode="auto">
            <a:xfrm>
              <a:off x="1514476" y="583407"/>
              <a:ext cx="1098947" cy="608410"/>
            </a:xfrm>
            <a:custGeom>
              <a:avLst/>
              <a:gdLst>
                <a:gd name="T0" fmla="*/ 2147483647 w 923"/>
                <a:gd name="T1" fmla="*/ 2147483647 h 511"/>
                <a:gd name="T2" fmla="*/ 2147483647 w 923"/>
                <a:gd name="T3" fmla="*/ 2147483647 h 511"/>
                <a:gd name="T4" fmla="*/ 2147483647 w 923"/>
                <a:gd name="T5" fmla="*/ 2147483647 h 511"/>
                <a:gd name="T6" fmla="*/ 2147483647 w 923"/>
                <a:gd name="T7" fmla="*/ 2147483647 h 511"/>
                <a:gd name="T8" fmla="*/ 2147483647 w 923"/>
                <a:gd name="T9" fmla="*/ 2147483647 h 511"/>
                <a:gd name="T10" fmla="*/ 2147483647 w 923"/>
                <a:gd name="T11" fmla="*/ 2147483647 h 511"/>
                <a:gd name="T12" fmla="*/ 2147483647 w 923"/>
                <a:gd name="T13" fmla="*/ 2147483647 h 511"/>
                <a:gd name="T14" fmla="*/ 2147483647 w 923"/>
                <a:gd name="T15" fmla="*/ 2147483647 h 511"/>
                <a:gd name="T16" fmla="*/ 2147483647 w 923"/>
                <a:gd name="T17" fmla="*/ 2147483647 h 511"/>
                <a:gd name="T18" fmla="*/ 2147483647 w 923"/>
                <a:gd name="T19" fmla="*/ 2147483647 h 511"/>
                <a:gd name="T20" fmla="*/ 2147483647 w 923"/>
                <a:gd name="T21" fmla="*/ 2147483647 h 511"/>
                <a:gd name="T22" fmla="*/ 2147483647 w 923"/>
                <a:gd name="T23" fmla="*/ 2147483647 h 511"/>
                <a:gd name="T24" fmla="*/ 2147483647 w 923"/>
                <a:gd name="T25" fmla="*/ 2147483647 h 511"/>
                <a:gd name="T26" fmla="*/ 2147483647 w 923"/>
                <a:gd name="T27" fmla="*/ 2147483647 h 511"/>
                <a:gd name="T28" fmla="*/ 2147483647 w 923"/>
                <a:gd name="T29" fmla="*/ 2147483647 h 511"/>
                <a:gd name="T30" fmla="*/ 2147483647 w 923"/>
                <a:gd name="T31" fmla="*/ 2147483647 h 511"/>
                <a:gd name="T32" fmla="*/ 2147483647 w 923"/>
                <a:gd name="T33" fmla="*/ 2147483647 h 511"/>
                <a:gd name="T34" fmla="*/ 2147483647 w 923"/>
                <a:gd name="T35" fmla="*/ 2147483647 h 511"/>
                <a:gd name="T36" fmla="*/ 2147483647 w 923"/>
                <a:gd name="T37" fmla="*/ 2147483647 h 511"/>
                <a:gd name="T38" fmla="*/ 2147483647 w 923"/>
                <a:gd name="T39" fmla="*/ 2147483647 h 511"/>
                <a:gd name="T40" fmla="*/ 2147483647 w 923"/>
                <a:gd name="T41" fmla="*/ 2147483647 h 511"/>
                <a:gd name="T42" fmla="*/ 2147483647 w 923"/>
                <a:gd name="T43" fmla="*/ 2147483647 h 511"/>
                <a:gd name="T44" fmla="*/ 2147483647 w 923"/>
                <a:gd name="T45" fmla="*/ 2147483647 h 511"/>
                <a:gd name="T46" fmla="*/ 2147483647 w 923"/>
                <a:gd name="T47" fmla="*/ 2147483647 h 511"/>
                <a:gd name="T48" fmla="*/ 2147483647 w 923"/>
                <a:gd name="T49" fmla="*/ 2147483647 h 511"/>
                <a:gd name="T50" fmla="*/ 2147483647 w 923"/>
                <a:gd name="T51" fmla="*/ 2147483647 h 511"/>
                <a:gd name="T52" fmla="*/ 2147483647 w 923"/>
                <a:gd name="T53" fmla="*/ 0 h 511"/>
                <a:gd name="T54" fmla="*/ 2147483647 w 923"/>
                <a:gd name="T55" fmla="*/ 0 h 511"/>
                <a:gd name="T56" fmla="*/ 2147483647 w 923"/>
                <a:gd name="T57" fmla="*/ 0 h 511"/>
                <a:gd name="T58" fmla="*/ 2147483647 w 923"/>
                <a:gd name="T59" fmla="*/ 0 h 511"/>
                <a:gd name="T60" fmla="*/ 2147483647 w 923"/>
                <a:gd name="T61" fmla="*/ 2147483647 h 511"/>
                <a:gd name="T62" fmla="*/ 2147483647 w 923"/>
                <a:gd name="T63" fmla="*/ 2147483647 h 511"/>
                <a:gd name="T64" fmla="*/ 2147483647 w 923"/>
                <a:gd name="T65" fmla="*/ 2147483647 h 511"/>
                <a:gd name="T66" fmla="*/ 2147483647 w 923"/>
                <a:gd name="T67" fmla="*/ 2147483647 h 511"/>
                <a:gd name="T68" fmla="*/ 2147483647 w 923"/>
                <a:gd name="T69" fmla="*/ 2147483647 h 511"/>
                <a:gd name="T70" fmla="*/ 0 w 923"/>
                <a:gd name="T71" fmla="*/ 2147483647 h 511"/>
                <a:gd name="T72" fmla="*/ 2147483647 w 923"/>
                <a:gd name="T73" fmla="*/ 2147483647 h 511"/>
                <a:gd name="T74" fmla="*/ 2147483647 w 923"/>
                <a:gd name="T75" fmla="*/ 2147483647 h 511"/>
                <a:gd name="T76" fmla="*/ 2147483647 w 923"/>
                <a:gd name="T77" fmla="*/ 2147483647 h 511"/>
                <a:gd name="T78" fmla="*/ 2147483647 w 923"/>
                <a:gd name="T79" fmla="*/ 2147483647 h 5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511">
                  <a:moveTo>
                    <a:pt x="26" y="317"/>
                  </a:moveTo>
                  <a:lnTo>
                    <a:pt x="92" y="317"/>
                  </a:lnTo>
                  <a:lnTo>
                    <a:pt x="110" y="390"/>
                  </a:lnTo>
                  <a:lnTo>
                    <a:pt x="131" y="419"/>
                  </a:lnTo>
                  <a:lnTo>
                    <a:pt x="183" y="432"/>
                  </a:lnTo>
                  <a:lnTo>
                    <a:pt x="201" y="466"/>
                  </a:lnTo>
                  <a:lnTo>
                    <a:pt x="233" y="466"/>
                  </a:lnTo>
                  <a:lnTo>
                    <a:pt x="269" y="476"/>
                  </a:lnTo>
                  <a:lnTo>
                    <a:pt x="295" y="502"/>
                  </a:lnTo>
                  <a:lnTo>
                    <a:pt x="303" y="484"/>
                  </a:lnTo>
                  <a:lnTo>
                    <a:pt x="321" y="510"/>
                  </a:lnTo>
                  <a:lnTo>
                    <a:pt x="327" y="487"/>
                  </a:lnTo>
                  <a:lnTo>
                    <a:pt x="321" y="474"/>
                  </a:lnTo>
                  <a:lnTo>
                    <a:pt x="303" y="468"/>
                  </a:lnTo>
                  <a:lnTo>
                    <a:pt x="303" y="416"/>
                  </a:lnTo>
                  <a:lnTo>
                    <a:pt x="345" y="398"/>
                  </a:lnTo>
                  <a:lnTo>
                    <a:pt x="382" y="421"/>
                  </a:lnTo>
                  <a:lnTo>
                    <a:pt x="397" y="374"/>
                  </a:lnTo>
                  <a:lnTo>
                    <a:pt x="457" y="343"/>
                  </a:lnTo>
                  <a:lnTo>
                    <a:pt x="470" y="319"/>
                  </a:lnTo>
                  <a:lnTo>
                    <a:pt x="502" y="338"/>
                  </a:lnTo>
                  <a:lnTo>
                    <a:pt x="483" y="398"/>
                  </a:lnTo>
                  <a:lnTo>
                    <a:pt x="502" y="411"/>
                  </a:lnTo>
                  <a:lnTo>
                    <a:pt x="549" y="398"/>
                  </a:lnTo>
                  <a:lnTo>
                    <a:pt x="551" y="411"/>
                  </a:lnTo>
                  <a:lnTo>
                    <a:pt x="922" y="411"/>
                  </a:lnTo>
                  <a:lnTo>
                    <a:pt x="920" y="0"/>
                  </a:lnTo>
                  <a:lnTo>
                    <a:pt x="585" y="0"/>
                  </a:lnTo>
                  <a:lnTo>
                    <a:pt x="201" y="0"/>
                  </a:lnTo>
                  <a:lnTo>
                    <a:pt x="81" y="0"/>
                  </a:lnTo>
                  <a:lnTo>
                    <a:pt x="73" y="27"/>
                  </a:lnTo>
                  <a:lnTo>
                    <a:pt x="29" y="55"/>
                  </a:lnTo>
                  <a:lnTo>
                    <a:pt x="13" y="129"/>
                  </a:lnTo>
                  <a:lnTo>
                    <a:pt x="26" y="139"/>
                  </a:lnTo>
                  <a:lnTo>
                    <a:pt x="16" y="168"/>
                  </a:lnTo>
                  <a:lnTo>
                    <a:pt x="0" y="207"/>
                  </a:lnTo>
                  <a:lnTo>
                    <a:pt x="16" y="233"/>
                  </a:lnTo>
                  <a:lnTo>
                    <a:pt x="37" y="251"/>
                  </a:lnTo>
                  <a:lnTo>
                    <a:pt x="18" y="267"/>
                  </a:lnTo>
                  <a:lnTo>
                    <a:pt x="26" y="317"/>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Freeform 108" descr="Zig zag">
              <a:extLst>
                <a:ext uri="{FF2B5EF4-FFF2-40B4-BE49-F238E27FC236}">
                  <a16:creationId xmlns:a16="http://schemas.microsoft.com/office/drawing/2014/main" id="{DFF19F8F-E6A7-45C9-9DC4-BE70FB72EDCE}"/>
                </a:ext>
              </a:extLst>
            </p:cNvPr>
            <p:cNvSpPr>
              <a:spLocks/>
            </p:cNvSpPr>
            <p:nvPr/>
          </p:nvSpPr>
          <p:spPr bwMode="auto">
            <a:xfrm>
              <a:off x="2332435" y="1691879"/>
              <a:ext cx="471488" cy="521494"/>
            </a:xfrm>
            <a:custGeom>
              <a:avLst/>
              <a:gdLst>
                <a:gd name="T0" fmla="*/ 2147483647 w 396"/>
                <a:gd name="T1" fmla="*/ 2147483647 h 438"/>
                <a:gd name="T2" fmla="*/ 2147483647 w 396"/>
                <a:gd name="T3" fmla="*/ 2147483647 h 438"/>
                <a:gd name="T4" fmla="*/ 2147483647 w 396"/>
                <a:gd name="T5" fmla="*/ 2147483647 h 438"/>
                <a:gd name="T6" fmla="*/ 2147483647 w 396"/>
                <a:gd name="T7" fmla="*/ 2147483647 h 438"/>
                <a:gd name="T8" fmla="*/ 2147483647 w 396"/>
                <a:gd name="T9" fmla="*/ 2147483647 h 438"/>
                <a:gd name="T10" fmla="*/ 2147483647 w 396"/>
                <a:gd name="T11" fmla="*/ 2147483647 h 438"/>
                <a:gd name="T12" fmla="*/ 2147483647 w 396"/>
                <a:gd name="T13" fmla="*/ 2147483647 h 438"/>
                <a:gd name="T14" fmla="*/ 2147483647 w 396"/>
                <a:gd name="T15" fmla="*/ 2147483647 h 438"/>
                <a:gd name="T16" fmla="*/ 2147483647 w 396"/>
                <a:gd name="T17" fmla="*/ 2147483647 h 438"/>
                <a:gd name="T18" fmla="*/ 2147483647 w 396"/>
                <a:gd name="T19" fmla="*/ 2147483647 h 438"/>
                <a:gd name="T20" fmla="*/ 2147483647 w 396"/>
                <a:gd name="T21" fmla="*/ 2147483647 h 438"/>
                <a:gd name="T22" fmla="*/ 2147483647 w 396"/>
                <a:gd name="T23" fmla="*/ 2147483647 h 438"/>
                <a:gd name="T24" fmla="*/ 2147483647 w 396"/>
                <a:gd name="T25" fmla="*/ 2147483647 h 438"/>
                <a:gd name="T26" fmla="*/ 2147483647 w 396"/>
                <a:gd name="T27" fmla="*/ 2147483647 h 438"/>
                <a:gd name="T28" fmla="*/ 2147483647 w 396"/>
                <a:gd name="T29" fmla="*/ 2147483647 h 438"/>
                <a:gd name="T30" fmla="*/ 2147483647 w 396"/>
                <a:gd name="T31" fmla="*/ 2147483647 h 438"/>
                <a:gd name="T32" fmla="*/ 0 w 396"/>
                <a:gd name="T33" fmla="*/ 2147483647 h 438"/>
                <a:gd name="T34" fmla="*/ 0 w 396"/>
                <a:gd name="T35" fmla="*/ 2147483647 h 438"/>
                <a:gd name="T36" fmla="*/ 2147483647 w 396"/>
                <a:gd name="T37" fmla="*/ 2147483647 h 438"/>
                <a:gd name="T38" fmla="*/ 2147483647 w 396"/>
                <a:gd name="T39" fmla="*/ 2147483647 h 438"/>
                <a:gd name="T40" fmla="*/ 2147483647 w 396"/>
                <a:gd name="T41" fmla="*/ 2147483647 h 438"/>
                <a:gd name="T42" fmla="*/ 2147483647 w 396"/>
                <a:gd name="T43" fmla="*/ 2147483647 h 438"/>
                <a:gd name="T44" fmla="*/ 2147483647 w 396"/>
                <a:gd name="T45" fmla="*/ 2147483647 h 438"/>
                <a:gd name="T46" fmla="*/ 2147483647 w 396"/>
                <a:gd name="T47" fmla="*/ 2147483647 h 438"/>
                <a:gd name="T48" fmla="*/ 2147483647 w 396"/>
                <a:gd name="T49" fmla="*/ 2147483647 h 438"/>
                <a:gd name="T50" fmla="*/ 2147483647 w 396"/>
                <a:gd name="T51" fmla="*/ 2147483647 h 438"/>
                <a:gd name="T52" fmla="*/ 2147483647 w 396"/>
                <a:gd name="T53" fmla="*/ 2147483647 h 438"/>
                <a:gd name="T54" fmla="*/ 2147483647 w 396"/>
                <a:gd name="T55" fmla="*/ 0 h 438"/>
                <a:gd name="T56" fmla="*/ 2147483647 w 396"/>
                <a:gd name="T57" fmla="*/ 2147483647 h 438"/>
                <a:gd name="T58" fmla="*/ 2147483647 w 396"/>
                <a:gd name="T59" fmla="*/ 2147483647 h 438"/>
                <a:gd name="T60" fmla="*/ 2147483647 w 396"/>
                <a:gd name="T61" fmla="*/ 2147483647 h 438"/>
                <a:gd name="T62" fmla="*/ 2147483647 w 396"/>
                <a:gd name="T63" fmla="*/ 2147483647 h 438"/>
                <a:gd name="T64" fmla="*/ 2147483647 w 396"/>
                <a:gd name="T65" fmla="*/ 2147483647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 h="438">
                  <a:moveTo>
                    <a:pt x="245" y="138"/>
                  </a:moveTo>
                  <a:lnTo>
                    <a:pt x="395" y="284"/>
                  </a:lnTo>
                  <a:lnTo>
                    <a:pt x="377" y="291"/>
                  </a:lnTo>
                  <a:lnTo>
                    <a:pt x="362" y="328"/>
                  </a:lnTo>
                  <a:lnTo>
                    <a:pt x="327" y="322"/>
                  </a:lnTo>
                  <a:lnTo>
                    <a:pt x="301" y="329"/>
                  </a:lnTo>
                  <a:lnTo>
                    <a:pt x="283" y="361"/>
                  </a:lnTo>
                  <a:lnTo>
                    <a:pt x="268" y="407"/>
                  </a:lnTo>
                  <a:lnTo>
                    <a:pt x="202" y="437"/>
                  </a:lnTo>
                  <a:lnTo>
                    <a:pt x="169" y="432"/>
                  </a:lnTo>
                  <a:lnTo>
                    <a:pt x="59" y="437"/>
                  </a:lnTo>
                  <a:lnTo>
                    <a:pt x="66" y="393"/>
                  </a:lnTo>
                  <a:lnTo>
                    <a:pt x="77" y="314"/>
                  </a:lnTo>
                  <a:lnTo>
                    <a:pt x="28" y="320"/>
                  </a:lnTo>
                  <a:lnTo>
                    <a:pt x="19" y="304"/>
                  </a:lnTo>
                  <a:lnTo>
                    <a:pt x="41" y="228"/>
                  </a:lnTo>
                  <a:lnTo>
                    <a:pt x="0" y="187"/>
                  </a:lnTo>
                  <a:lnTo>
                    <a:pt x="0" y="141"/>
                  </a:lnTo>
                  <a:lnTo>
                    <a:pt x="92" y="146"/>
                  </a:lnTo>
                  <a:lnTo>
                    <a:pt x="128" y="128"/>
                  </a:lnTo>
                  <a:lnTo>
                    <a:pt x="123" y="117"/>
                  </a:lnTo>
                  <a:lnTo>
                    <a:pt x="138" y="92"/>
                  </a:lnTo>
                  <a:lnTo>
                    <a:pt x="164" y="87"/>
                  </a:lnTo>
                  <a:lnTo>
                    <a:pt x="166" y="66"/>
                  </a:lnTo>
                  <a:lnTo>
                    <a:pt x="181" y="59"/>
                  </a:lnTo>
                  <a:lnTo>
                    <a:pt x="181" y="36"/>
                  </a:lnTo>
                  <a:lnTo>
                    <a:pt x="232" y="18"/>
                  </a:lnTo>
                  <a:lnTo>
                    <a:pt x="232" y="0"/>
                  </a:lnTo>
                  <a:lnTo>
                    <a:pt x="250" y="3"/>
                  </a:lnTo>
                  <a:lnTo>
                    <a:pt x="250" y="22"/>
                  </a:lnTo>
                  <a:lnTo>
                    <a:pt x="273" y="38"/>
                  </a:lnTo>
                  <a:lnTo>
                    <a:pt x="245" y="84"/>
                  </a:lnTo>
                  <a:lnTo>
                    <a:pt x="245"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Freeform 109">
              <a:extLst>
                <a:ext uri="{FF2B5EF4-FFF2-40B4-BE49-F238E27FC236}">
                  <a16:creationId xmlns:a16="http://schemas.microsoft.com/office/drawing/2014/main" id="{4CD9CA2C-05FD-4545-832D-A8D3575A51A3}"/>
                </a:ext>
              </a:extLst>
            </p:cNvPr>
            <p:cNvSpPr>
              <a:spLocks/>
            </p:cNvSpPr>
            <p:nvPr/>
          </p:nvSpPr>
          <p:spPr bwMode="auto">
            <a:xfrm>
              <a:off x="2332435" y="1691879"/>
              <a:ext cx="483394" cy="533400"/>
            </a:xfrm>
            <a:custGeom>
              <a:avLst/>
              <a:gdLst>
                <a:gd name="T0" fmla="*/ 2147483647 w 406"/>
                <a:gd name="T1" fmla="*/ 2147483647 h 448"/>
                <a:gd name="T2" fmla="*/ 2147483647 w 406"/>
                <a:gd name="T3" fmla="*/ 2147483647 h 448"/>
                <a:gd name="T4" fmla="*/ 2147483647 w 406"/>
                <a:gd name="T5" fmla="*/ 2147483647 h 448"/>
                <a:gd name="T6" fmla="*/ 2147483647 w 406"/>
                <a:gd name="T7" fmla="*/ 2147483647 h 448"/>
                <a:gd name="T8" fmla="*/ 2147483647 w 406"/>
                <a:gd name="T9" fmla="*/ 2147483647 h 448"/>
                <a:gd name="T10" fmla="*/ 2147483647 w 406"/>
                <a:gd name="T11" fmla="*/ 2147483647 h 448"/>
                <a:gd name="T12" fmla="*/ 2147483647 w 406"/>
                <a:gd name="T13" fmla="*/ 2147483647 h 448"/>
                <a:gd name="T14" fmla="*/ 2147483647 w 406"/>
                <a:gd name="T15" fmla="*/ 2147483647 h 448"/>
                <a:gd name="T16" fmla="*/ 2147483647 w 406"/>
                <a:gd name="T17" fmla="*/ 2147483647 h 448"/>
                <a:gd name="T18" fmla="*/ 2147483647 w 406"/>
                <a:gd name="T19" fmla="*/ 2147483647 h 448"/>
                <a:gd name="T20" fmla="*/ 2147483647 w 406"/>
                <a:gd name="T21" fmla="*/ 2147483647 h 448"/>
                <a:gd name="T22" fmla="*/ 2147483647 w 406"/>
                <a:gd name="T23" fmla="*/ 2147483647 h 448"/>
                <a:gd name="T24" fmla="*/ 2147483647 w 406"/>
                <a:gd name="T25" fmla="*/ 2147483647 h 448"/>
                <a:gd name="T26" fmla="*/ 2147483647 w 406"/>
                <a:gd name="T27" fmla="*/ 2147483647 h 448"/>
                <a:gd name="T28" fmla="*/ 2147483647 w 406"/>
                <a:gd name="T29" fmla="*/ 2147483647 h 448"/>
                <a:gd name="T30" fmla="*/ 2147483647 w 406"/>
                <a:gd name="T31" fmla="*/ 2147483647 h 448"/>
                <a:gd name="T32" fmla="*/ 0 w 406"/>
                <a:gd name="T33" fmla="*/ 2147483647 h 448"/>
                <a:gd name="T34" fmla="*/ 0 w 406"/>
                <a:gd name="T35" fmla="*/ 2147483647 h 448"/>
                <a:gd name="T36" fmla="*/ 2147483647 w 406"/>
                <a:gd name="T37" fmla="*/ 2147483647 h 448"/>
                <a:gd name="T38" fmla="*/ 2147483647 w 406"/>
                <a:gd name="T39" fmla="*/ 2147483647 h 448"/>
                <a:gd name="T40" fmla="*/ 2147483647 w 406"/>
                <a:gd name="T41" fmla="*/ 2147483647 h 448"/>
                <a:gd name="T42" fmla="*/ 2147483647 w 406"/>
                <a:gd name="T43" fmla="*/ 2147483647 h 448"/>
                <a:gd name="T44" fmla="*/ 2147483647 w 406"/>
                <a:gd name="T45" fmla="*/ 2147483647 h 448"/>
                <a:gd name="T46" fmla="*/ 2147483647 w 406"/>
                <a:gd name="T47" fmla="*/ 2147483647 h 448"/>
                <a:gd name="T48" fmla="*/ 2147483647 w 406"/>
                <a:gd name="T49" fmla="*/ 2147483647 h 448"/>
                <a:gd name="T50" fmla="*/ 2147483647 w 406"/>
                <a:gd name="T51" fmla="*/ 2147483647 h 448"/>
                <a:gd name="T52" fmla="*/ 2147483647 w 406"/>
                <a:gd name="T53" fmla="*/ 2147483647 h 448"/>
                <a:gd name="T54" fmla="*/ 2147483647 w 406"/>
                <a:gd name="T55" fmla="*/ 0 h 448"/>
                <a:gd name="T56" fmla="*/ 2147483647 w 406"/>
                <a:gd name="T57" fmla="*/ 2147483647 h 448"/>
                <a:gd name="T58" fmla="*/ 2147483647 w 406"/>
                <a:gd name="T59" fmla="*/ 2147483647 h 448"/>
                <a:gd name="T60" fmla="*/ 2147483647 w 406"/>
                <a:gd name="T61" fmla="*/ 2147483647 h 448"/>
                <a:gd name="T62" fmla="*/ 2147483647 w 406"/>
                <a:gd name="T63" fmla="*/ 2147483647 h 448"/>
                <a:gd name="T64" fmla="*/ 2147483647 w 406"/>
                <a:gd name="T65" fmla="*/ 2147483647 h 4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6" h="448">
                  <a:moveTo>
                    <a:pt x="251" y="141"/>
                  </a:moveTo>
                  <a:lnTo>
                    <a:pt x="405" y="290"/>
                  </a:lnTo>
                  <a:lnTo>
                    <a:pt x="387" y="298"/>
                  </a:lnTo>
                  <a:lnTo>
                    <a:pt x="371" y="335"/>
                  </a:lnTo>
                  <a:lnTo>
                    <a:pt x="335" y="329"/>
                  </a:lnTo>
                  <a:lnTo>
                    <a:pt x="309" y="337"/>
                  </a:lnTo>
                  <a:lnTo>
                    <a:pt x="290" y="369"/>
                  </a:lnTo>
                  <a:lnTo>
                    <a:pt x="275" y="416"/>
                  </a:lnTo>
                  <a:lnTo>
                    <a:pt x="207" y="447"/>
                  </a:lnTo>
                  <a:lnTo>
                    <a:pt x="173" y="442"/>
                  </a:lnTo>
                  <a:lnTo>
                    <a:pt x="60" y="447"/>
                  </a:lnTo>
                  <a:lnTo>
                    <a:pt x="68" y="402"/>
                  </a:lnTo>
                  <a:lnTo>
                    <a:pt x="79" y="321"/>
                  </a:lnTo>
                  <a:lnTo>
                    <a:pt x="29" y="327"/>
                  </a:lnTo>
                  <a:lnTo>
                    <a:pt x="19" y="311"/>
                  </a:lnTo>
                  <a:lnTo>
                    <a:pt x="42" y="233"/>
                  </a:lnTo>
                  <a:lnTo>
                    <a:pt x="0" y="191"/>
                  </a:lnTo>
                  <a:lnTo>
                    <a:pt x="0" y="144"/>
                  </a:lnTo>
                  <a:lnTo>
                    <a:pt x="94" y="149"/>
                  </a:lnTo>
                  <a:lnTo>
                    <a:pt x="131" y="131"/>
                  </a:lnTo>
                  <a:lnTo>
                    <a:pt x="126" y="120"/>
                  </a:lnTo>
                  <a:lnTo>
                    <a:pt x="141" y="94"/>
                  </a:lnTo>
                  <a:lnTo>
                    <a:pt x="168" y="89"/>
                  </a:lnTo>
                  <a:lnTo>
                    <a:pt x="170" y="68"/>
                  </a:lnTo>
                  <a:lnTo>
                    <a:pt x="186" y="60"/>
                  </a:lnTo>
                  <a:lnTo>
                    <a:pt x="186" y="37"/>
                  </a:lnTo>
                  <a:lnTo>
                    <a:pt x="238" y="18"/>
                  </a:lnTo>
                  <a:lnTo>
                    <a:pt x="238" y="0"/>
                  </a:lnTo>
                  <a:lnTo>
                    <a:pt x="256" y="3"/>
                  </a:lnTo>
                  <a:lnTo>
                    <a:pt x="256" y="23"/>
                  </a:lnTo>
                  <a:lnTo>
                    <a:pt x="280" y="39"/>
                  </a:lnTo>
                  <a:lnTo>
                    <a:pt x="251" y="86"/>
                  </a:lnTo>
                  <a:lnTo>
                    <a:pt x="251" y="141"/>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Freeform 75">
              <a:extLst>
                <a:ext uri="{FF2B5EF4-FFF2-40B4-BE49-F238E27FC236}">
                  <a16:creationId xmlns:a16="http://schemas.microsoft.com/office/drawing/2014/main" id="{89BB0E46-7F60-4134-AE48-83EFEB18E965}"/>
                </a:ext>
              </a:extLst>
            </p:cNvPr>
            <p:cNvSpPr>
              <a:spLocks/>
            </p:cNvSpPr>
            <p:nvPr/>
          </p:nvSpPr>
          <p:spPr bwMode="auto">
            <a:xfrm>
              <a:off x="2814638" y="1928813"/>
              <a:ext cx="508397" cy="221456"/>
            </a:xfrm>
            <a:custGeom>
              <a:avLst/>
              <a:gdLst>
                <a:gd name="T0" fmla="*/ 2147483647 w 427"/>
                <a:gd name="T1" fmla="*/ 2147483647 h 186"/>
                <a:gd name="T2" fmla="*/ 2147483647 w 427"/>
                <a:gd name="T3" fmla="*/ 2147483647 h 186"/>
                <a:gd name="T4" fmla="*/ 2147483647 w 427"/>
                <a:gd name="T5" fmla="*/ 0 h 186"/>
                <a:gd name="T6" fmla="*/ 2147483647 w 427"/>
                <a:gd name="T7" fmla="*/ 2147483647 h 186"/>
                <a:gd name="T8" fmla="*/ 2147483647 w 427"/>
                <a:gd name="T9" fmla="*/ 2147483647 h 186"/>
                <a:gd name="T10" fmla="*/ 2147483647 w 427"/>
                <a:gd name="T11" fmla="*/ 2147483647 h 186"/>
                <a:gd name="T12" fmla="*/ 2147483647 w 427"/>
                <a:gd name="T13" fmla="*/ 2147483647 h 186"/>
                <a:gd name="T14" fmla="*/ 0 w 427"/>
                <a:gd name="T15" fmla="*/ 2147483647 h 186"/>
                <a:gd name="T16" fmla="*/ 2147483647 w 427"/>
                <a:gd name="T17" fmla="*/ 2147483647 h 186"/>
                <a:gd name="T18" fmla="*/ 2147483647 w 427"/>
                <a:gd name="T19" fmla="*/ 2147483647 h 186"/>
                <a:gd name="T20" fmla="*/ 2147483647 w 427"/>
                <a:gd name="T21" fmla="*/ 2147483647 h 186"/>
                <a:gd name="T22" fmla="*/ 2147483647 w 427"/>
                <a:gd name="T23" fmla="*/ 2147483647 h 186"/>
                <a:gd name="T24" fmla="*/ 2147483647 w 427"/>
                <a:gd name="T25" fmla="*/ 2147483647 h 186"/>
                <a:gd name="T26" fmla="*/ 2147483647 w 427"/>
                <a:gd name="T27" fmla="*/ 2147483647 h 186"/>
                <a:gd name="T28" fmla="*/ 2147483647 w 427"/>
                <a:gd name="T29" fmla="*/ 2147483647 h 186"/>
                <a:gd name="T30" fmla="*/ 2147483647 w 427"/>
                <a:gd name="T31" fmla="*/ 2147483647 h 186"/>
                <a:gd name="T32" fmla="*/ 2147483647 w 427"/>
                <a:gd name="T33" fmla="*/ 2147483647 h 186"/>
                <a:gd name="T34" fmla="*/ 2147483647 w 427"/>
                <a:gd name="T35" fmla="*/ 2147483647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7" h="186">
                  <a:moveTo>
                    <a:pt x="160" y="44"/>
                  </a:moveTo>
                  <a:lnTo>
                    <a:pt x="149" y="55"/>
                  </a:lnTo>
                  <a:lnTo>
                    <a:pt x="73" y="0"/>
                  </a:lnTo>
                  <a:lnTo>
                    <a:pt x="37" y="21"/>
                  </a:lnTo>
                  <a:lnTo>
                    <a:pt x="42" y="57"/>
                  </a:lnTo>
                  <a:lnTo>
                    <a:pt x="19" y="75"/>
                  </a:lnTo>
                  <a:lnTo>
                    <a:pt x="16" y="109"/>
                  </a:lnTo>
                  <a:lnTo>
                    <a:pt x="0" y="138"/>
                  </a:lnTo>
                  <a:lnTo>
                    <a:pt x="13" y="141"/>
                  </a:lnTo>
                  <a:lnTo>
                    <a:pt x="19" y="185"/>
                  </a:lnTo>
                  <a:lnTo>
                    <a:pt x="113" y="170"/>
                  </a:lnTo>
                  <a:lnTo>
                    <a:pt x="136" y="141"/>
                  </a:lnTo>
                  <a:lnTo>
                    <a:pt x="175" y="122"/>
                  </a:lnTo>
                  <a:lnTo>
                    <a:pt x="222" y="175"/>
                  </a:lnTo>
                  <a:lnTo>
                    <a:pt x="426" y="170"/>
                  </a:lnTo>
                  <a:lnTo>
                    <a:pt x="418" y="36"/>
                  </a:lnTo>
                  <a:lnTo>
                    <a:pt x="363" y="36"/>
                  </a:lnTo>
                  <a:lnTo>
                    <a:pt x="160" y="44"/>
                  </a:lnTo>
                </a:path>
              </a:pathLst>
            </a:custGeom>
            <a:solidFill>
              <a:srgbClr val="FFFF0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Freeform 106" descr="Divot">
              <a:extLst>
                <a:ext uri="{FF2B5EF4-FFF2-40B4-BE49-F238E27FC236}">
                  <a16:creationId xmlns:a16="http://schemas.microsoft.com/office/drawing/2014/main" id="{1BA12A98-AF29-46D9-8AB6-380CE3B960F8}"/>
                </a:ext>
              </a:extLst>
            </p:cNvPr>
            <p:cNvSpPr>
              <a:spLocks/>
            </p:cNvSpPr>
            <p:nvPr/>
          </p:nvSpPr>
          <p:spPr bwMode="auto">
            <a:xfrm>
              <a:off x="2607469" y="1514475"/>
              <a:ext cx="664369" cy="511969"/>
            </a:xfrm>
            <a:custGeom>
              <a:avLst/>
              <a:gdLst>
                <a:gd name="T0" fmla="*/ 2147483647 w 558"/>
                <a:gd name="T1" fmla="*/ 2147483647 h 430"/>
                <a:gd name="T2" fmla="*/ 2147483647 w 558"/>
                <a:gd name="T3" fmla="*/ 2147483647 h 430"/>
                <a:gd name="T4" fmla="*/ 2147483647 w 558"/>
                <a:gd name="T5" fmla="*/ 2147483647 h 430"/>
                <a:gd name="T6" fmla="*/ 2147483647 w 558"/>
                <a:gd name="T7" fmla="*/ 2147483647 h 430"/>
                <a:gd name="T8" fmla="*/ 2147483647 w 558"/>
                <a:gd name="T9" fmla="*/ 2147483647 h 430"/>
                <a:gd name="T10" fmla="*/ 2147483647 w 558"/>
                <a:gd name="T11" fmla="*/ 2147483647 h 430"/>
                <a:gd name="T12" fmla="*/ 2147483647 w 558"/>
                <a:gd name="T13" fmla="*/ 2147483647 h 430"/>
                <a:gd name="T14" fmla="*/ 2147483647 w 558"/>
                <a:gd name="T15" fmla="*/ 2147483647 h 430"/>
                <a:gd name="T16" fmla="*/ 2147483647 w 558"/>
                <a:gd name="T17" fmla="*/ 2147483647 h 430"/>
                <a:gd name="T18" fmla="*/ 2147483647 w 558"/>
                <a:gd name="T19" fmla="*/ 2147483647 h 430"/>
                <a:gd name="T20" fmla="*/ 2147483647 w 558"/>
                <a:gd name="T21" fmla="*/ 2147483647 h 430"/>
                <a:gd name="T22" fmla="*/ 2147483647 w 558"/>
                <a:gd name="T23" fmla="*/ 2147483647 h 430"/>
                <a:gd name="T24" fmla="*/ 2147483647 w 558"/>
                <a:gd name="T25" fmla="*/ 2147483647 h 430"/>
                <a:gd name="T26" fmla="*/ 2147483647 w 558"/>
                <a:gd name="T27" fmla="*/ 2147483647 h 430"/>
                <a:gd name="T28" fmla="*/ 2147483647 w 558"/>
                <a:gd name="T29" fmla="*/ 2147483647 h 430"/>
                <a:gd name="T30" fmla="*/ 2147483647 w 558"/>
                <a:gd name="T31" fmla="*/ 2147483647 h 430"/>
                <a:gd name="T32" fmla="*/ 2147483647 w 558"/>
                <a:gd name="T33" fmla="*/ 2147483647 h 430"/>
                <a:gd name="T34" fmla="*/ 2147483647 w 558"/>
                <a:gd name="T35" fmla="*/ 2147483647 h 430"/>
                <a:gd name="T36" fmla="*/ 2147483647 w 558"/>
                <a:gd name="T37" fmla="*/ 2147483647 h 430"/>
                <a:gd name="T38" fmla="*/ 2147483647 w 558"/>
                <a:gd name="T39" fmla="*/ 2147483647 h 430"/>
                <a:gd name="T40" fmla="*/ 2147483647 w 558"/>
                <a:gd name="T41" fmla="*/ 0 h 430"/>
                <a:gd name="T42" fmla="*/ 2147483647 w 558"/>
                <a:gd name="T43" fmla="*/ 0 h 430"/>
                <a:gd name="T44" fmla="*/ 0 w 558"/>
                <a:gd name="T45" fmla="*/ 2147483647 h 430"/>
                <a:gd name="T46" fmla="*/ 2147483647 w 558"/>
                <a:gd name="T47" fmla="*/ 2147483647 h 430"/>
                <a:gd name="T48" fmla="*/ 2147483647 w 558"/>
                <a:gd name="T49" fmla="*/ 2147483647 h 430"/>
                <a:gd name="T50" fmla="*/ 2147483647 w 558"/>
                <a:gd name="T51" fmla="*/ 2147483647 h 430"/>
                <a:gd name="T52" fmla="*/ 2147483647 w 558"/>
                <a:gd name="T53" fmla="*/ 2147483647 h 430"/>
                <a:gd name="T54" fmla="*/ 2147483647 w 558"/>
                <a:gd name="T55" fmla="*/ 2147483647 h 430"/>
                <a:gd name="T56" fmla="*/ 2147483647 w 558"/>
                <a:gd name="T57" fmla="*/ 2147483647 h 430"/>
                <a:gd name="T58" fmla="*/ 2147483647 w 558"/>
                <a:gd name="T59" fmla="*/ 2147483647 h 430"/>
                <a:gd name="T60" fmla="*/ 2147483647 w 558"/>
                <a:gd name="T61" fmla="*/ 2147483647 h 430"/>
                <a:gd name="T62" fmla="*/ 2147483647 w 558"/>
                <a:gd name="T63" fmla="*/ 2147483647 h 430"/>
                <a:gd name="T64" fmla="*/ 2147483647 w 558"/>
                <a:gd name="T65" fmla="*/ 2147483647 h 430"/>
                <a:gd name="T66" fmla="*/ 2147483647 w 558"/>
                <a:gd name="T67" fmla="*/ 2147483647 h 430"/>
                <a:gd name="T68" fmla="*/ 2147483647 w 558"/>
                <a:gd name="T69" fmla="*/ 2147483647 h 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8" h="430">
                  <a:moveTo>
                    <a:pt x="177" y="429"/>
                  </a:moveTo>
                  <a:lnTo>
                    <a:pt x="195" y="413"/>
                  </a:lnTo>
                  <a:lnTo>
                    <a:pt x="218" y="396"/>
                  </a:lnTo>
                  <a:lnTo>
                    <a:pt x="213" y="361"/>
                  </a:lnTo>
                  <a:lnTo>
                    <a:pt x="249" y="340"/>
                  </a:lnTo>
                  <a:lnTo>
                    <a:pt x="323" y="394"/>
                  </a:lnTo>
                  <a:lnTo>
                    <a:pt x="334" y="383"/>
                  </a:lnTo>
                  <a:lnTo>
                    <a:pt x="533" y="375"/>
                  </a:lnTo>
                  <a:lnTo>
                    <a:pt x="549" y="345"/>
                  </a:lnTo>
                  <a:lnTo>
                    <a:pt x="557" y="296"/>
                  </a:lnTo>
                  <a:lnTo>
                    <a:pt x="549" y="268"/>
                  </a:lnTo>
                  <a:lnTo>
                    <a:pt x="524" y="248"/>
                  </a:lnTo>
                  <a:lnTo>
                    <a:pt x="485" y="168"/>
                  </a:lnTo>
                  <a:lnTo>
                    <a:pt x="460" y="174"/>
                  </a:lnTo>
                  <a:lnTo>
                    <a:pt x="364" y="84"/>
                  </a:lnTo>
                  <a:lnTo>
                    <a:pt x="288" y="66"/>
                  </a:lnTo>
                  <a:lnTo>
                    <a:pt x="242" y="109"/>
                  </a:lnTo>
                  <a:lnTo>
                    <a:pt x="242" y="128"/>
                  </a:lnTo>
                  <a:lnTo>
                    <a:pt x="223" y="136"/>
                  </a:lnTo>
                  <a:lnTo>
                    <a:pt x="164" y="95"/>
                  </a:lnTo>
                  <a:lnTo>
                    <a:pt x="172" y="0"/>
                  </a:lnTo>
                  <a:lnTo>
                    <a:pt x="67" y="0"/>
                  </a:lnTo>
                  <a:lnTo>
                    <a:pt x="0" y="3"/>
                  </a:lnTo>
                  <a:lnTo>
                    <a:pt x="3" y="46"/>
                  </a:lnTo>
                  <a:lnTo>
                    <a:pt x="38" y="56"/>
                  </a:lnTo>
                  <a:lnTo>
                    <a:pt x="49" y="71"/>
                  </a:lnTo>
                  <a:lnTo>
                    <a:pt x="49" y="105"/>
                  </a:lnTo>
                  <a:lnTo>
                    <a:pt x="8" y="136"/>
                  </a:lnTo>
                  <a:lnTo>
                    <a:pt x="13" y="146"/>
                  </a:lnTo>
                  <a:lnTo>
                    <a:pt x="30" y="149"/>
                  </a:lnTo>
                  <a:lnTo>
                    <a:pt x="30" y="168"/>
                  </a:lnTo>
                  <a:lnTo>
                    <a:pt x="54" y="184"/>
                  </a:lnTo>
                  <a:lnTo>
                    <a:pt x="26" y="230"/>
                  </a:lnTo>
                  <a:lnTo>
                    <a:pt x="26" y="283"/>
                  </a:lnTo>
                  <a:lnTo>
                    <a:pt x="177" y="4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Freeform 107">
              <a:extLst>
                <a:ext uri="{FF2B5EF4-FFF2-40B4-BE49-F238E27FC236}">
                  <a16:creationId xmlns:a16="http://schemas.microsoft.com/office/drawing/2014/main" id="{7878362E-9C89-4A72-80F3-EE4C74D55C8C}"/>
                </a:ext>
              </a:extLst>
            </p:cNvPr>
            <p:cNvSpPr>
              <a:spLocks/>
            </p:cNvSpPr>
            <p:nvPr/>
          </p:nvSpPr>
          <p:spPr bwMode="auto">
            <a:xfrm>
              <a:off x="2600325" y="1514475"/>
              <a:ext cx="676275" cy="523875"/>
            </a:xfrm>
            <a:custGeom>
              <a:avLst/>
              <a:gdLst>
                <a:gd name="T0" fmla="*/ 2147483647 w 568"/>
                <a:gd name="T1" fmla="*/ 2147483647 h 440"/>
                <a:gd name="T2" fmla="*/ 2147483647 w 568"/>
                <a:gd name="T3" fmla="*/ 2147483647 h 440"/>
                <a:gd name="T4" fmla="*/ 2147483647 w 568"/>
                <a:gd name="T5" fmla="*/ 2147483647 h 440"/>
                <a:gd name="T6" fmla="*/ 2147483647 w 568"/>
                <a:gd name="T7" fmla="*/ 2147483647 h 440"/>
                <a:gd name="T8" fmla="*/ 2147483647 w 568"/>
                <a:gd name="T9" fmla="*/ 2147483647 h 440"/>
                <a:gd name="T10" fmla="*/ 2147483647 w 568"/>
                <a:gd name="T11" fmla="*/ 2147483647 h 440"/>
                <a:gd name="T12" fmla="*/ 2147483647 w 568"/>
                <a:gd name="T13" fmla="*/ 2147483647 h 440"/>
                <a:gd name="T14" fmla="*/ 2147483647 w 568"/>
                <a:gd name="T15" fmla="*/ 2147483647 h 440"/>
                <a:gd name="T16" fmla="*/ 2147483647 w 568"/>
                <a:gd name="T17" fmla="*/ 2147483647 h 440"/>
                <a:gd name="T18" fmla="*/ 2147483647 w 568"/>
                <a:gd name="T19" fmla="*/ 2147483647 h 440"/>
                <a:gd name="T20" fmla="*/ 2147483647 w 568"/>
                <a:gd name="T21" fmla="*/ 2147483647 h 440"/>
                <a:gd name="T22" fmla="*/ 2147483647 w 568"/>
                <a:gd name="T23" fmla="*/ 2147483647 h 440"/>
                <a:gd name="T24" fmla="*/ 2147483647 w 568"/>
                <a:gd name="T25" fmla="*/ 2147483647 h 440"/>
                <a:gd name="T26" fmla="*/ 2147483647 w 568"/>
                <a:gd name="T27" fmla="*/ 2147483647 h 440"/>
                <a:gd name="T28" fmla="*/ 2147483647 w 568"/>
                <a:gd name="T29" fmla="*/ 2147483647 h 440"/>
                <a:gd name="T30" fmla="*/ 2147483647 w 568"/>
                <a:gd name="T31" fmla="*/ 2147483647 h 440"/>
                <a:gd name="T32" fmla="*/ 2147483647 w 568"/>
                <a:gd name="T33" fmla="*/ 2147483647 h 440"/>
                <a:gd name="T34" fmla="*/ 2147483647 w 568"/>
                <a:gd name="T35" fmla="*/ 2147483647 h 440"/>
                <a:gd name="T36" fmla="*/ 2147483647 w 568"/>
                <a:gd name="T37" fmla="*/ 2147483647 h 440"/>
                <a:gd name="T38" fmla="*/ 2147483647 w 568"/>
                <a:gd name="T39" fmla="*/ 2147483647 h 440"/>
                <a:gd name="T40" fmla="*/ 2147483647 w 568"/>
                <a:gd name="T41" fmla="*/ 0 h 440"/>
                <a:gd name="T42" fmla="*/ 2147483647 w 568"/>
                <a:gd name="T43" fmla="*/ 0 h 440"/>
                <a:gd name="T44" fmla="*/ 0 w 568"/>
                <a:gd name="T45" fmla="*/ 2147483647 h 440"/>
                <a:gd name="T46" fmla="*/ 2147483647 w 568"/>
                <a:gd name="T47" fmla="*/ 2147483647 h 440"/>
                <a:gd name="T48" fmla="*/ 2147483647 w 568"/>
                <a:gd name="T49" fmla="*/ 2147483647 h 440"/>
                <a:gd name="T50" fmla="*/ 2147483647 w 568"/>
                <a:gd name="T51" fmla="*/ 2147483647 h 440"/>
                <a:gd name="T52" fmla="*/ 2147483647 w 568"/>
                <a:gd name="T53" fmla="*/ 2147483647 h 440"/>
                <a:gd name="T54" fmla="*/ 2147483647 w 568"/>
                <a:gd name="T55" fmla="*/ 2147483647 h 440"/>
                <a:gd name="T56" fmla="*/ 2147483647 w 568"/>
                <a:gd name="T57" fmla="*/ 2147483647 h 440"/>
                <a:gd name="T58" fmla="*/ 2147483647 w 568"/>
                <a:gd name="T59" fmla="*/ 2147483647 h 440"/>
                <a:gd name="T60" fmla="*/ 2147483647 w 568"/>
                <a:gd name="T61" fmla="*/ 2147483647 h 440"/>
                <a:gd name="T62" fmla="*/ 2147483647 w 568"/>
                <a:gd name="T63" fmla="*/ 2147483647 h 440"/>
                <a:gd name="T64" fmla="*/ 2147483647 w 568"/>
                <a:gd name="T65" fmla="*/ 2147483647 h 440"/>
                <a:gd name="T66" fmla="*/ 2147483647 w 568"/>
                <a:gd name="T67" fmla="*/ 2147483647 h 440"/>
                <a:gd name="T68" fmla="*/ 2147483647 w 568"/>
                <a:gd name="T69" fmla="*/ 2147483647 h 4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8" h="440">
                  <a:moveTo>
                    <a:pt x="180" y="439"/>
                  </a:moveTo>
                  <a:lnTo>
                    <a:pt x="199" y="423"/>
                  </a:lnTo>
                  <a:lnTo>
                    <a:pt x="222" y="405"/>
                  </a:lnTo>
                  <a:lnTo>
                    <a:pt x="217" y="369"/>
                  </a:lnTo>
                  <a:lnTo>
                    <a:pt x="253" y="348"/>
                  </a:lnTo>
                  <a:lnTo>
                    <a:pt x="329" y="403"/>
                  </a:lnTo>
                  <a:lnTo>
                    <a:pt x="340" y="392"/>
                  </a:lnTo>
                  <a:lnTo>
                    <a:pt x="543" y="384"/>
                  </a:lnTo>
                  <a:lnTo>
                    <a:pt x="559" y="353"/>
                  </a:lnTo>
                  <a:lnTo>
                    <a:pt x="567" y="303"/>
                  </a:lnTo>
                  <a:lnTo>
                    <a:pt x="559" y="274"/>
                  </a:lnTo>
                  <a:lnTo>
                    <a:pt x="533" y="254"/>
                  </a:lnTo>
                  <a:lnTo>
                    <a:pt x="494" y="172"/>
                  </a:lnTo>
                  <a:lnTo>
                    <a:pt x="468" y="178"/>
                  </a:lnTo>
                  <a:lnTo>
                    <a:pt x="371" y="86"/>
                  </a:lnTo>
                  <a:lnTo>
                    <a:pt x="293" y="68"/>
                  </a:lnTo>
                  <a:lnTo>
                    <a:pt x="246" y="112"/>
                  </a:lnTo>
                  <a:lnTo>
                    <a:pt x="246" y="131"/>
                  </a:lnTo>
                  <a:lnTo>
                    <a:pt x="227" y="139"/>
                  </a:lnTo>
                  <a:lnTo>
                    <a:pt x="167" y="97"/>
                  </a:lnTo>
                  <a:lnTo>
                    <a:pt x="175" y="0"/>
                  </a:lnTo>
                  <a:lnTo>
                    <a:pt x="68" y="0"/>
                  </a:lnTo>
                  <a:lnTo>
                    <a:pt x="0" y="3"/>
                  </a:lnTo>
                  <a:lnTo>
                    <a:pt x="3" y="47"/>
                  </a:lnTo>
                  <a:lnTo>
                    <a:pt x="39" y="57"/>
                  </a:lnTo>
                  <a:lnTo>
                    <a:pt x="50" y="73"/>
                  </a:lnTo>
                  <a:lnTo>
                    <a:pt x="50" y="107"/>
                  </a:lnTo>
                  <a:lnTo>
                    <a:pt x="8" y="139"/>
                  </a:lnTo>
                  <a:lnTo>
                    <a:pt x="13" y="149"/>
                  </a:lnTo>
                  <a:lnTo>
                    <a:pt x="31" y="152"/>
                  </a:lnTo>
                  <a:lnTo>
                    <a:pt x="31" y="172"/>
                  </a:lnTo>
                  <a:lnTo>
                    <a:pt x="55" y="188"/>
                  </a:lnTo>
                  <a:lnTo>
                    <a:pt x="26" y="235"/>
                  </a:lnTo>
                  <a:lnTo>
                    <a:pt x="26" y="290"/>
                  </a:lnTo>
                  <a:lnTo>
                    <a:pt x="180" y="439"/>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7" name="Freeform 27">
              <a:extLst>
                <a:ext uri="{FF2B5EF4-FFF2-40B4-BE49-F238E27FC236}">
                  <a16:creationId xmlns:a16="http://schemas.microsoft.com/office/drawing/2014/main" id="{76FE74ED-2F08-40C1-A794-2BB446089C24}"/>
                </a:ext>
              </a:extLst>
            </p:cNvPr>
            <p:cNvSpPr>
              <a:spLocks/>
            </p:cNvSpPr>
            <p:nvPr/>
          </p:nvSpPr>
          <p:spPr bwMode="auto">
            <a:xfrm>
              <a:off x="2675335" y="1072753"/>
              <a:ext cx="641747" cy="900113"/>
            </a:xfrm>
            <a:custGeom>
              <a:avLst/>
              <a:gdLst>
                <a:gd name="T0" fmla="*/ 2147483647 w 539"/>
                <a:gd name="T1" fmla="*/ 2147483647 h 756"/>
                <a:gd name="T2" fmla="*/ 2147483647 w 539"/>
                <a:gd name="T3" fmla="*/ 0 h 756"/>
                <a:gd name="T4" fmla="*/ 0 w 539"/>
                <a:gd name="T5" fmla="*/ 0 h 756"/>
                <a:gd name="T6" fmla="*/ 2147483647 w 539"/>
                <a:gd name="T7" fmla="*/ 2147483647 h 756"/>
                <a:gd name="T8" fmla="*/ 2147483647 w 539"/>
                <a:gd name="T9" fmla="*/ 2147483647 h 756"/>
                <a:gd name="T10" fmla="*/ 2147483647 w 539"/>
                <a:gd name="T11" fmla="*/ 2147483647 h 756"/>
                <a:gd name="T12" fmla="*/ 2147483647 w 539"/>
                <a:gd name="T13" fmla="*/ 2147483647 h 756"/>
                <a:gd name="T14" fmla="*/ 2147483647 w 539"/>
                <a:gd name="T15" fmla="*/ 2147483647 h 756"/>
                <a:gd name="T16" fmla="*/ 2147483647 w 539"/>
                <a:gd name="T17" fmla="*/ 2147483647 h 756"/>
                <a:gd name="T18" fmla="*/ 2147483647 w 539"/>
                <a:gd name="T19" fmla="*/ 2147483647 h 756"/>
                <a:gd name="T20" fmla="*/ 2147483647 w 539"/>
                <a:gd name="T21" fmla="*/ 2147483647 h 756"/>
                <a:gd name="T22" fmla="*/ 2147483647 w 539"/>
                <a:gd name="T23" fmla="*/ 2147483647 h 756"/>
                <a:gd name="T24" fmla="*/ 2147483647 w 539"/>
                <a:gd name="T25" fmla="*/ 2147483647 h 756"/>
                <a:gd name="T26" fmla="*/ 2147483647 w 539"/>
                <a:gd name="T27" fmla="*/ 2147483647 h 756"/>
                <a:gd name="T28" fmla="*/ 2147483647 w 539"/>
                <a:gd name="T29" fmla="*/ 2147483647 h 756"/>
                <a:gd name="T30" fmla="*/ 2147483647 w 539"/>
                <a:gd name="T31" fmla="*/ 2147483647 h 756"/>
                <a:gd name="T32" fmla="*/ 2147483647 w 539"/>
                <a:gd name="T33" fmla="*/ 2147483647 h 756"/>
                <a:gd name="T34" fmla="*/ 2147483647 w 539"/>
                <a:gd name="T35" fmla="*/ 2147483647 h 756"/>
                <a:gd name="T36" fmla="*/ 2147483647 w 539"/>
                <a:gd name="T37" fmla="*/ 2147483647 h 7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9" h="756">
                  <a:moveTo>
                    <a:pt x="535" y="755"/>
                  </a:moveTo>
                  <a:lnTo>
                    <a:pt x="538" y="0"/>
                  </a:lnTo>
                  <a:lnTo>
                    <a:pt x="0" y="0"/>
                  </a:lnTo>
                  <a:lnTo>
                    <a:pt x="5" y="371"/>
                  </a:lnTo>
                  <a:lnTo>
                    <a:pt x="112" y="371"/>
                  </a:lnTo>
                  <a:lnTo>
                    <a:pt x="104" y="468"/>
                  </a:lnTo>
                  <a:lnTo>
                    <a:pt x="164" y="510"/>
                  </a:lnTo>
                  <a:lnTo>
                    <a:pt x="183" y="502"/>
                  </a:lnTo>
                  <a:lnTo>
                    <a:pt x="183" y="483"/>
                  </a:lnTo>
                  <a:lnTo>
                    <a:pt x="230" y="439"/>
                  </a:lnTo>
                  <a:lnTo>
                    <a:pt x="308" y="457"/>
                  </a:lnTo>
                  <a:lnTo>
                    <a:pt x="405" y="549"/>
                  </a:lnTo>
                  <a:lnTo>
                    <a:pt x="431" y="543"/>
                  </a:lnTo>
                  <a:lnTo>
                    <a:pt x="470" y="625"/>
                  </a:lnTo>
                  <a:lnTo>
                    <a:pt x="496" y="645"/>
                  </a:lnTo>
                  <a:lnTo>
                    <a:pt x="504" y="674"/>
                  </a:lnTo>
                  <a:lnTo>
                    <a:pt x="496" y="724"/>
                  </a:lnTo>
                  <a:lnTo>
                    <a:pt x="480" y="755"/>
                  </a:lnTo>
                  <a:lnTo>
                    <a:pt x="535" y="755"/>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8" name="Freeform 41">
              <a:extLst>
                <a:ext uri="{FF2B5EF4-FFF2-40B4-BE49-F238E27FC236}">
                  <a16:creationId xmlns:a16="http://schemas.microsoft.com/office/drawing/2014/main" id="{C784EF00-888A-4721-884A-CC61536C9697}"/>
                </a:ext>
              </a:extLst>
            </p:cNvPr>
            <p:cNvSpPr>
              <a:spLocks/>
            </p:cNvSpPr>
            <p:nvPr/>
          </p:nvSpPr>
          <p:spPr bwMode="auto">
            <a:xfrm>
              <a:off x="2609851" y="571500"/>
              <a:ext cx="707231" cy="502444"/>
            </a:xfrm>
            <a:custGeom>
              <a:avLst/>
              <a:gdLst>
                <a:gd name="T0" fmla="*/ 2147483647 w 594"/>
                <a:gd name="T1" fmla="*/ 2147483647 h 422"/>
                <a:gd name="T2" fmla="*/ 2147483647 w 594"/>
                <a:gd name="T3" fmla="*/ 2147483647 h 422"/>
                <a:gd name="T4" fmla="*/ 2147483647 w 594"/>
                <a:gd name="T5" fmla="*/ 0 h 422"/>
                <a:gd name="T6" fmla="*/ 0 w 594"/>
                <a:gd name="T7" fmla="*/ 2147483647 h 422"/>
                <a:gd name="T8" fmla="*/ 2147483647 w 594"/>
                <a:gd name="T9" fmla="*/ 2147483647 h 422"/>
                <a:gd name="T10" fmla="*/ 2147483647 w 594"/>
                <a:gd name="T11" fmla="*/ 2147483647 h 422"/>
                <a:gd name="T12" fmla="*/ 2147483647 w 594"/>
                <a:gd name="T13" fmla="*/ 2147483647 h 4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4" h="422">
                  <a:moveTo>
                    <a:pt x="593" y="421"/>
                  </a:moveTo>
                  <a:lnTo>
                    <a:pt x="593" y="8"/>
                  </a:lnTo>
                  <a:lnTo>
                    <a:pt x="235" y="0"/>
                  </a:lnTo>
                  <a:lnTo>
                    <a:pt x="0" y="10"/>
                  </a:lnTo>
                  <a:lnTo>
                    <a:pt x="2" y="421"/>
                  </a:lnTo>
                  <a:lnTo>
                    <a:pt x="55" y="421"/>
                  </a:lnTo>
                  <a:lnTo>
                    <a:pt x="593" y="421"/>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9" name="Freeform 17">
              <a:extLst>
                <a:ext uri="{FF2B5EF4-FFF2-40B4-BE49-F238E27FC236}">
                  <a16:creationId xmlns:a16="http://schemas.microsoft.com/office/drawing/2014/main" id="{8CA7F9EC-3592-4503-A105-E19E9D08BD2B}"/>
                </a:ext>
              </a:extLst>
            </p:cNvPr>
            <p:cNvSpPr>
              <a:spLocks/>
            </p:cNvSpPr>
            <p:nvPr/>
          </p:nvSpPr>
          <p:spPr bwMode="auto">
            <a:xfrm>
              <a:off x="1209675" y="904875"/>
              <a:ext cx="461963" cy="890588"/>
            </a:xfrm>
            <a:custGeom>
              <a:avLst/>
              <a:gdLst>
                <a:gd name="T0" fmla="*/ 2147483647 w 388"/>
                <a:gd name="T1" fmla="*/ 2147483647 h 748"/>
                <a:gd name="T2" fmla="*/ 2147483647 w 388"/>
                <a:gd name="T3" fmla="*/ 2147483647 h 748"/>
                <a:gd name="T4" fmla="*/ 2147483647 w 388"/>
                <a:gd name="T5" fmla="*/ 2147483647 h 748"/>
                <a:gd name="T6" fmla="*/ 2147483647 w 388"/>
                <a:gd name="T7" fmla="*/ 2147483647 h 748"/>
                <a:gd name="T8" fmla="*/ 2147483647 w 388"/>
                <a:gd name="T9" fmla="*/ 2147483647 h 748"/>
                <a:gd name="T10" fmla="*/ 2147483647 w 388"/>
                <a:gd name="T11" fmla="*/ 2147483647 h 748"/>
                <a:gd name="T12" fmla="*/ 2147483647 w 388"/>
                <a:gd name="T13" fmla="*/ 2147483647 h 748"/>
                <a:gd name="T14" fmla="*/ 2147483647 w 388"/>
                <a:gd name="T15" fmla="*/ 2147483647 h 748"/>
                <a:gd name="T16" fmla="*/ 2147483647 w 388"/>
                <a:gd name="T17" fmla="*/ 2147483647 h 748"/>
                <a:gd name="T18" fmla="*/ 2147483647 w 388"/>
                <a:gd name="T19" fmla="*/ 2147483647 h 748"/>
                <a:gd name="T20" fmla="*/ 2147483647 w 388"/>
                <a:gd name="T21" fmla="*/ 2147483647 h 748"/>
                <a:gd name="T22" fmla="*/ 2147483647 w 388"/>
                <a:gd name="T23" fmla="*/ 2147483647 h 748"/>
                <a:gd name="T24" fmla="*/ 2147483647 w 388"/>
                <a:gd name="T25" fmla="*/ 2147483647 h 748"/>
                <a:gd name="T26" fmla="*/ 2147483647 w 388"/>
                <a:gd name="T27" fmla="*/ 2147483647 h 748"/>
                <a:gd name="T28" fmla="*/ 2147483647 w 388"/>
                <a:gd name="T29" fmla="*/ 2147483647 h 748"/>
                <a:gd name="T30" fmla="*/ 2147483647 w 388"/>
                <a:gd name="T31" fmla="*/ 2147483647 h 748"/>
                <a:gd name="T32" fmla="*/ 2147483647 w 388"/>
                <a:gd name="T33" fmla="*/ 2147483647 h 748"/>
                <a:gd name="T34" fmla="*/ 2147483647 w 388"/>
                <a:gd name="T35" fmla="*/ 2147483647 h 748"/>
                <a:gd name="T36" fmla="*/ 2147483647 w 388"/>
                <a:gd name="T37" fmla="*/ 2147483647 h 748"/>
                <a:gd name="T38" fmla="*/ 2147483647 w 388"/>
                <a:gd name="T39" fmla="*/ 2147483647 h 748"/>
                <a:gd name="T40" fmla="*/ 2147483647 w 388"/>
                <a:gd name="T41" fmla="*/ 2147483647 h 748"/>
                <a:gd name="T42" fmla="*/ 2147483647 w 388"/>
                <a:gd name="T43" fmla="*/ 2147483647 h 748"/>
                <a:gd name="T44" fmla="*/ 2147483647 w 388"/>
                <a:gd name="T45" fmla="*/ 2147483647 h 748"/>
                <a:gd name="T46" fmla="*/ 0 w 388"/>
                <a:gd name="T47" fmla="*/ 2147483647 h 748"/>
                <a:gd name="T48" fmla="*/ 0 w 388"/>
                <a:gd name="T49" fmla="*/ 2147483647 h 748"/>
                <a:gd name="T50" fmla="*/ 2147483647 w 388"/>
                <a:gd name="T51" fmla="*/ 2147483647 h 748"/>
                <a:gd name="T52" fmla="*/ 2147483647 w 388"/>
                <a:gd name="T53" fmla="*/ 2147483647 h 748"/>
                <a:gd name="T54" fmla="*/ 2147483647 w 388"/>
                <a:gd name="T55" fmla="*/ 2147483647 h 748"/>
                <a:gd name="T56" fmla="*/ 2147483647 w 388"/>
                <a:gd name="T57" fmla="*/ 2147483647 h 748"/>
                <a:gd name="T58" fmla="*/ 2147483647 w 388"/>
                <a:gd name="T59" fmla="*/ 2147483647 h 748"/>
                <a:gd name="T60" fmla="*/ 2147483647 w 388"/>
                <a:gd name="T61" fmla="*/ 2147483647 h 748"/>
                <a:gd name="T62" fmla="*/ 2147483647 w 388"/>
                <a:gd name="T63" fmla="*/ 2147483647 h 748"/>
                <a:gd name="T64" fmla="*/ 2147483647 w 388"/>
                <a:gd name="T65" fmla="*/ 2147483647 h 748"/>
                <a:gd name="T66" fmla="*/ 2147483647 w 388"/>
                <a:gd name="T67" fmla="*/ 0 h 748"/>
                <a:gd name="T68" fmla="*/ 2147483647 w 388"/>
                <a:gd name="T69" fmla="*/ 2147483647 h 748"/>
                <a:gd name="T70" fmla="*/ 2147483647 w 388"/>
                <a:gd name="T71" fmla="*/ 2147483647 h 748"/>
                <a:gd name="T72" fmla="*/ 2147483647 w 388"/>
                <a:gd name="T73" fmla="*/ 2147483647 h 7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8" h="748">
                  <a:moveTo>
                    <a:pt x="282" y="47"/>
                  </a:moveTo>
                  <a:lnTo>
                    <a:pt x="348" y="47"/>
                  </a:lnTo>
                  <a:lnTo>
                    <a:pt x="366" y="120"/>
                  </a:lnTo>
                  <a:lnTo>
                    <a:pt x="387" y="149"/>
                  </a:lnTo>
                  <a:lnTo>
                    <a:pt x="358" y="193"/>
                  </a:lnTo>
                  <a:lnTo>
                    <a:pt x="387" y="227"/>
                  </a:lnTo>
                  <a:lnTo>
                    <a:pt x="366" y="258"/>
                  </a:lnTo>
                  <a:lnTo>
                    <a:pt x="350" y="282"/>
                  </a:lnTo>
                  <a:lnTo>
                    <a:pt x="329" y="269"/>
                  </a:lnTo>
                  <a:lnTo>
                    <a:pt x="311" y="277"/>
                  </a:lnTo>
                  <a:lnTo>
                    <a:pt x="303" y="305"/>
                  </a:lnTo>
                  <a:lnTo>
                    <a:pt x="321" y="311"/>
                  </a:lnTo>
                  <a:lnTo>
                    <a:pt x="321" y="366"/>
                  </a:lnTo>
                  <a:lnTo>
                    <a:pt x="334" y="373"/>
                  </a:lnTo>
                  <a:lnTo>
                    <a:pt x="340" y="747"/>
                  </a:lnTo>
                  <a:lnTo>
                    <a:pt x="154" y="747"/>
                  </a:lnTo>
                  <a:lnTo>
                    <a:pt x="133" y="726"/>
                  </a:lnTo>
                  <a:lnTo>
                    <a:pt x="123" y="690"/>
                  </a:lnTo>
                  <a:lnTo>
                    <a:pt x="89" y="671"/>
                  </a:lnTo>
                  <a:lnTo>
                    <a:pt x="18" y="603"/>
                  </a:lnTo>
                  <a:lnTo>
                    <a:pt x="13" y="590"/>
                  </a:lnTo>
                  <a:lnTo>
                    <a:pt x="21" y="562"/>
                  </a:lnTo>
                  <a:lnTo>
                    <a:pt x="13" y="541"/>
                  </a:lnTo>
                  <a:lnTo>
                    <a:pt x="0" y="520"/>
                  </a:lnTo>
                  <a:lnTo>
                    <a:pt x="0" y="488"/>
                  </a:lnTo>
                  <a:lnTo>
                    <a:pt x="21" y="436"/>
                  </a:lnTo>
                  <a:lnTo>
                    <a:pt x="115" y="224"/>
                  </a:lnTo>
                  <a:lnTo>
                    <a:pt x="94" y="162"/>
                  </a:lnTo>
                  <a:lnTo>
                    <a:pt x="102" y="138"/>
                  </a:lnTo>
                  <a:lnTo>
                    <a:pt x="115" y="146"/>
                  </a:lnTo>
                  <a:lnTo>
                    <a:pt x="115" y="102"/>
                  </a:lnTo>
                  <a:lnTo>
                    <a:pt x="131" y="39"/>
                  </a:lnTo>
                  <a:lnTo>
                    <a:pt x="141" y="10"/>
                  </a:lnTo>
                  <a:lnTo>
                    <a:pt x="152" y="0"/>
                  </a:lnTo>
                  <a:lnTo>
                    <a:pt x="238" y="8"/>
                  </a:lnTo>
                  <a:lnTo>
                    <a:pt x="238" y="47"/>
                  </a:lnTo>
                  <a:lnTo>
                    <a:pt x="282" y="47"/>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0" name="Freeform 37">
              <a:extLst>
                <a:ext uri="{FF2B5EF4-FFF2-40B4-BE49-F238E27FC236}">
                  <a16:creationId xmlns:a16="http://schemas.microsoft.com/office/drawing/2014/main" id="{F4A96283-F629-45CE-B246-6314C721CCA2}"/>
                </a:ext>
              </a:extLst>
            </p:cNvPr>
            <p:cNvSpPr>
              <a:spLocks/>
            </p:cNvSpPr>
            <p:nvPr/>
          </p:nvSpPr>
          <p:spPr bwMode="auto">
            <a:xfrm>
              <a:off x="1393031" y="1794272"/>
              <a:ext cx="577454" cy="757238"/>
            </a:xfrm>
            <a:custGeom>
              <a:avLst/>
              <a:gdLst>
                <a:gd name="T0" fmla="*/ 2147483647 w 485"/>
                <a:gd name="T1" fmla="*/ 0 h 636"/>
                <a:gd name="T2" fmla="*/ 2147483647 w 485"/>
                <a:gd name="T3" fmla="*/ 0 h 636"/>
                <a:gd name="T4" fmla="*/ 2147483647 w 485"/>
                <a:gd name="T5" fmla="*/ 0 h 636"/>
                <a:gd name="T6" fmla="*/ 2147483647 w 485"/>
                <a:gd name="T7" fmla="*/ 2147483647 h 636"/>
                <a:gd name="T8" fmla="*/ 2147483647 w 485"/>
                <a:gd name="T9" fmla="*/ 2147483647 h 636"/>
                <a:gd name="T10" fmla="*/ 2147483647 w 485"/>
                <a:gd name="T11" fmla="*/ 2147483647 h 636"/>
                <a:gd name="T12" fmla="*/ 2147483647 w 485"/>
                <a:gd name="T13" fmla="*/ 2147483647 h 636"/>
                <a:gd name="T14" fmla="*/ 2147483647 w 485"/>
                <a:gd name="T15" fmla="*/ 2147483647 h 636"/>
                <a:gd name="T16" fmla="*/ 2147483647 w 485"/>
                <a:gd name="T17" fmla="*/ 2147483647 h 636"/>
                <a:gd name="T18" fmla="*/ 2147483647 w 485"/>
                <a:gd name="T19" fmla="*/ 2147483647 h 636"/>
                <a:gd name="T20" fmla="*/ 2147483647 w 485"/>
                <a:gd name="T21" fmla="*/ 2147483647 h 636"/>
                <a:gd name="T22" fmla="*/ 2147483647 w 485"/>
                <a:gd name="T23" fmla="*/ 2147483647 h 636"/>
                <a:gd name="T24" fmla="*/ 2147483647 w 485"/>
                <a:gd name="T25" fmla="*/ 2147483647 h 636"/>
                <a:gd name="T26" fmla="*/ 2147483647 w 485"/>
                <a:gd name="T27" fmla="*/ 2147483647 h 636"/>
                <a:gd name="T28" fmla="*/ 2147483647 w 485"/>
                <a:gd name="T29" fmla="*/ 2147483647 h 636"/>
                <a:gd name="T30" fmla="*/ 2147483647 w 485"/>
                <a:gd name="T31" fmla="*/ 2147483647 h 636"/>
                <a:gd name="T32" fmla="*/ 2147483647 w 485"/>
                <a:gd name="T33" fmla="*/ 2147483647 h 636"/>
                <a:gd name="T34" fmla="*/ 2147483647 w 485"/>
                <a:gd name="T35" fmla="*/ 2147483647 h 636"/>
                <a:gd name="T36" fmla="*/ 2147483647 w 485"/>
                <a:gd name="T37" fmla="*/ 2147483647 h 636"/>
                <a:gd name="T38" fmla="*/ 2147483647 w 485"/>
                <a:gd name="T39" fmla="*/ 2147483647 h 636"/>
                <a:gd name="T40" fmla="*/ 2147483647 w 485"/>
                <a:gd name="T41" fmla="*/ 2147483647 h 636"/>
                <a:gd name="T42" fmla="*/ 2147483647 w 485"/>
                <a:gd name="T43" fmla="*/ 2147483647 h 636"/>
                <a:gd name="T44" fmla="*/ 2147483647 w 485"/>
                <a:gd name="T45" fmla="*/ 2147483647 h 636"/>
                <a:gd name="T46" fmla="*/ 2147483647 w 485"/>
                <a:gd name="T47" fmla="*/ 2147483647 h 636"/>
                <a:gd name="T48" fmla="*/ 2147483647 w 485"/>
                <a:gd name="T49" fmla="*/ 2147483647 h 636"/>
                <a:gd name="T50" fmla="*/ 2147483647 w 485"/>
                <a:gd name="T51" fmla="*/ 2147483647 h 636"/>
                <a:gd name="T52" fmla="*/ 2147483647 w 485"/>
                <a:gd name="T53" fmla="*/ 2147483647 h 636"/>
                <a:gd name="T54" fmla="*/ 2147483647 w 485"/>
                <a:gd name="T55" fmla="*/ 2147483647 h 636"/>
                <a:gd name="T56" fmla="*/ 2147483647 w 485"/>
                <a:gd name="T57" fmla="*/ 2147483647 h 636"/>
                <a:gd name="T58" fmla="*/ 2147483647 w 485"/>
                <a:gd name="T59" fmla="*/ 2147483647 h 636"/>
                <a:gd name="T60" fmla="*/ 2147483647 w 485"/>
                <a:gd name="T61" fmla="*/ 2147483647 h 636"/>
                <a:gd name="T62" fmla="*/ 2147483647 w 485"/>
                <a:gd name="T63" fmla="*/ 2147483647 h 636"/>
                <a:gd name="T64" fmla="*/ 2147483647 w 485"/>
                <a:gd name="T65" fmla="*/ 2147483647 h 636"/>
                <a:gd name="T66" fmla="*/ 2147483647 w 485"/>
                <a:gd name="T67" fmla="*/ 2147483647 h 636"/>
                <a:gd name="T68" fmla="*/ 2147483647 w 485"/>
                <a:gd name="T69" fmla="*/ 2147483647 h 636"/>
                <a:gd name="T70" fmla="*/ 2147483647 w 485"/>
                <a:gd name="T71" fmla="*/ 2147483647 h 636"/>
                <a:gd name="T72" fmla="*/ 2147483647 w 485"/>
                <a:gd name="T73" fmla="*/ 2147483647 h 636"/>
                <a:gd name="T74" fmla="*/ 2147483647 w 485"/>
                <a:gd name="T75" fmla="*/ 2147483647 h 636"/>
                <a:gd name="T76" fmla="*/ 2147483647 w 485"/>
                <a:gd name="T77" fmla="*/ 2147483647 h 636"/>
                <a:gd name="T78" fmla="*/ 2147483647 w 485"/>
                <a:gd name="T79" fmla="*/ 2147483647 h 636"/>
                <a:gd name="T80" fmla="*/ 0 w 485"/>
                <a:gd name="T81" fmla="*/ 0 h 636"/>
                <a:gd name="T82" fmla="*/ 2147483647 w 485"/>
                <a:gd name="T83" fmla="*/ 0 h 6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5" h="636">
                  <a:moveTo>
                    <a:pt x="186" y="0"/>
                  </a:moveTo>
                  <a:lnTo>
                    <a:pt x="186" y="0"/>
                  </a:lnTo>
                  <a:lnTo>
                    <a:pt x="437" y="0"/>
                  </a:lnTo>
                  <a:lnTo>
                    <a:pt x="442" y="26"/>
                  </a:lnTo>
                  <a:lnTo>
                    <a:pt x="418" y="47"/>
                  </a:lnTo>
                  <a:lnTo>
                    <a:pt x="429" y="102"/>
                  </a:lnTo>
                  <a:lnTo>
                    <a:pt x="426" y="123"/>
                  </a:lnTo>
                  <a:lnTo>
                    <a:pt x="437" y="123"/>
                  </a:lnTo>
                  <a:lnTo>
                    <a:pt x="447" y="147"/>
                  </a:lnTo>
                  <a:lnTo>
                    <a:pt x="452" y="212"/>
                  </a:lnTo>
                  <a:lnTo>
                    <a:pt x="452" y="241"/>
                  </a:lnTo>
                  <a:lnTo>
                    <a:pt x="371" y="254"/>
                  </a:lnTo>
                  <a:lnTo>
                    <a:pt x="369" y="296"/>
                  </a:lnTo>
                  <a:lnTo>
                    <a:pt x="400" y="400"/>
                  </a:lnTo>
                  <a:lnTo>
                    <a:pt x="376" y="413"/>
                  </a:lnTo>
                  <a:lnTo>
                    <a:pt x="361" y="458"/>
                  </a:lnTo>
                  <a:lnTo>
                    <a:pt x="376" y="479"/>
                  </a:lnTo>
                  <a:lnTo>
                    <a:pt x="376" y="497"/>
                  </a:lnTo>
                  <a:lnTo>
                    <a:pt x="410" y="513"/>
                  </a:lnTo>
                  <a:lnTo>
                    <a:pt x="426" y="560"/>
                  </a:lnTo>
                  <a:lnTo>
                    <a:pt x="442" y="557"/>
                  </a:lnTo>
                  <a:lnTo>
                    <a:pt x="484" y="580"/>
                  </a:lnTo>
                  <a:lnTo>
                    <a:pt x="379" y="580"/>
                  </a:lnTo>
                  <a:lnTo>
                    <a:pt x="212" y="635"/>
                  </a:lnTo>
                  <a:lnTo>
                    <a:pt x="175" y="599"/>
                  </a:lnTo>
                  <a:lnTo>
                    <a:pt x="146" y="570"/>
                  </a:lnTo>
                  <a:lnTo>
                    <a:pt x="126" y="549"/>
                  </a:lnTo>
                  <a:lnTo>
                    <a:pt x="118" y="531"/>
                  </a:lnTo>
                  <a:lnTo>
                    <a:pt x="131" y="476"/>
                  </a:lnTo>
                  <a:lnTo>
                    <a:pt x="110" y="429"/>
                  </a:lnTo>
                  <a:lnTo>
                    <a:pt x="89" y="371"/>
                  </a:lnTo>
                  <a:lnTo>
                    <a:pt x="79" y="337"/>
                  </a:lnTo>
                  <a:lnTo>
                    <a:pt x="79" y="290"/>
                  </a:lnTo>
                  <a:lnTo>
                    <a:pt x="89" y="259"/>
                  </a:lnTo>
                  <a:lnTo>
                    <a:pt x="99" y="230"/>
                  </a:lnTo>
                  <a:lnTo>
                    <a:pt x="92" y="157"/>
                  </a:lnTo>
                  <a:lnTo>
                    <a:pt x="81" y="131"/>
                  </a:lnTo>
                  <a:lnTo>
                    <a:pt x="81" y="102"/>
                  </a:lnTo>
                  <a:lnTo>
                    <a:pt x="45" y="68"/>
                  </a:lnTo>
                  <a:lnTo>
                    <a:pt x="34" y="47"/>
                  </a:lnTo>
                  <a:lnTo>
                    <a:pt x="0" y="0"/>
                  </a:lnTo>
                  <a:lnTo>
                    <a:pt x="186" y="0"/>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1" name="Freeform 25">
              <a:extLst>
                <a:ext uri="{FF2B5EF4-FFF2-40B4-BE49-F238E27FC236}">
                  <a16:creationId xmlns:a16="http://schemas.microsoft.com/office/drawing/2014/main" id="{AFAA0D11-5DB1-4C13-B07C-948A4E6A4432}"/>
                </a:ext>
              </a:extLst>
            </p:cNvPr>
            <p:cNvSpPr>
              <a:spLocks/>
            </p:cNvSpPr>
            <p:nvPr/>
          </p:nvSpPr>
          <p:spPr bwMode="auto">
            <a:xfrm>
              <a:off x="1822848" y="2046685"/>
              <a:ext cx="348853" cy="560784"/>
            </a:xfrm>
            <a:custGeom>
              <a:avLst/>
              <a:gdLst>
                <a:gd name="T0" fmla="*/ 2147483647 w 293"/>
                <a:gd name="T1" fmla="*/ 0 h 471"/>
                <a:gd name="T2" fmla="*/ 2147483647 w 293"/>
                <a:gd name="T3" fmla="*/ 2147483647 h 471"/>
                <a:gd name="T4" fmla="*/ 2147483647 w 293"/>
                <a:gd name="T5" fmla="*/ 2147483647 h 471"/>
                <a:gd name="T6" fmla="*/ 2147483647 w 293"/>
                <a:gd name="T7" fmla="*/ 2147483647 h 471"/>
                <a:gd name="T8" fmla="*/ 2147483647 w 293"/>
                <a:gd name="T9" fmla="*/ 2147483647 h 471"/>
                <a:gd name="T10" fmla="*/ 2147483647 w 293"/>
                <a:gd name="T11" fmla="*/ 2147483647 h 471"/>
                <a:gd name="T12" fmla="*/ 0 w 293"/>
                <a:gd name="T13" fmla="*/ 2147483647 h 471"/>
                <a:gd name="T14" fmla="*/ 2147483647 w 293"/>
                <a:gd name="T15" fmla="*/ 2147483647 h 471"/>
                <a:gd name="T16" fmla="*/ 2147483647 w 293"/>
                <a:gd name="T17" fmla="*/ 2147483647 h 471"/>
                <a:gd name="T18" fmla="*/ 2147483647 w 293"/>
                <a:gd name="T19" fmla="*/ 2147483647 h 471"/>
                <a:gd name="T20" fmla="*/ 2147483647 w 293"/>
                <a:gd name="T21" fmla="*/ 2147483647 h 471"/>
                <a:gd name="T22" fmla="*/ 2147483647 w 293"/>
                <a:gd name="T23" fmla="*/ 2147483647 h 471"/>
                <a:gd name="T24" fmla="*/ 2147483647 w 293"/>
                <a:gd name="T25" fmla="*/ 2147483647 h 471"/>
                <a:gd name="T26" fmla="*/ 2147483647 w 293"/>
                <a:gd name="T27" fmla="*/ 2147483647 h 471"/>
                <a:gd name="T28" fmla="*/ 2147483647 w 293"/>
                <a:gd name="T29" fmla="*/ 2147483647 h 471"/>
                <a:gd name="T30" fmla="*/ 2147483647 w 293"/>
                <a:gd name="T31" fmla="*/ 2147483647 h 471"/>
                <a:gd name="T32" fmla="*/ 2147483647 w 293"/>
                <a:gd name="T33" fmla="*/ 2147483647 h 471"/>
                <a:gd name="T34" fmla="*/ 2147483647 w 293"/>
                <a:gd name="T35" fmla="*/ 2147483647 h 471"/>
                <a:gd name="T36" fmla="*/ 2147483647 w 293"/>
                <a:gd name="T37" fmla="*/ 2147483647 h 471"/>
                <a:gd name="T38" fmla="*/ 2147483647 w 293"/>
                <a:gd name="T39" fmla="*/ 2147483647 h 471"/>
                <a:gd name="T40" fmla="*/ 2147483647 w 293"/>
                <a:gd name="T41" fmla="*/ 2147483647 h 471"/>
                <a:gd name="T42" fmla="*/ 2147483647 w 293"/>
                <a:gd name="T43" fmla="*/ 2147483647 h 471"/>
                <a:gd name="T44" fmla="*/ 2147483647 w 293"/>
                <a:gd name="T45" fmla="*/ 2147483647 h 471"/>
                <a:gd name="T46" fmla="*/ 2147483647 w 293"/>
                <a:gd name="T47" fmla="*/ 2147483647 h 471"/>
                <a:gd name="T48" fmla="*/ 2147483647 w 293"/>
                <a:gd name="T49" fmla="*/ 2147483647 h 471"/>
                <a:gd name="T50" fmla="*/ 2147483647 w 293"/>
                <a:gd name="T51" fmla="*/ 2147483647 h 471"/>
                <a:gd name="T52" fmla="*/ 2147483647 w 293"/>
                <a:gd name="T53" fmla="*/ 2147483647 h 471"/>
                <a:gd name="T54" fmla="*/ 2147483647 w 293"/>
                <a:gd name="T55" fmla="*/ 0 h 471"/>
                <a:gd name="T56" fmla="*/ 2147483647 w 293"/>
                <a:gd name="T57" fmla="*/ 0 h 4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471">
                  <a:moveTo>
                    <a:pt x="91" y="0"/>
                  </a:moveTo>
                  <a:lnTo>
                    <a:pt x="91" y="29"/>
                  </a:lnTo>
                  <a:lnTo>
                    <a:pt x="10" y="42"/>
                  </a:lnTo>
                  <a:lnTo>
                    <a:pt x="8" y="84"/>
                  </a:lnTo>
                  <a:lnTo>
                    <a:pt x="39" y="188"/>
                  </a:lnTo>
                  <a:lnTo>
                    <a:pt x="15" y="201"/>
                  </a:lnTo>
                  <a:lnTo>
                    <a:pt x="0" y="246"/>
                  </a:lnTo>
                  <a:lnTo>
                    <a:pt x="15" y="267"/>
                  </a:lnTo>
                  <a:lnTo>
                    <a:pt x="15" y="285"/>
                  </a:lnTo>
                  <a:lnTo>
                    <a:pt x="49" y="301"/>
                  </a:lnTo>
                  <a:lnTo>
                    <a:pt x="65" y="348"/>
                  </a:lnTo>
                  <a:lnTo>
                    <a:pt x="81" y="345"/>
                  </a:lnTo>
                  <a:lnTo>
                    <a:pt x="123" y="368"/>
                  </a:lnTo>
                  <a:lnTo>
                    <a:pt x="196" y="470"/>
                  </a:lnTo>
                  <a:lnTo>
                    <a:pt x="258" y="452"/>
                  </a:lnTo>
                  <a:lnTo>
                    <a:pt x="292" y="395"/>
                  </a:lnTo>
                  <a:lnTo>
                    <a:pt x="290" y="368"/>
                  </a:lnTo>
                  <a:lnTo>
                    <a:pt x="287" y="332"/>
                  </a:lnTo>
                  <a:lnTo>
                    <a:pt x="245" y="274"/>
                  </a:lnTo>
                  <a:lnTo>
                    <a:pt x="258" y="206"/>
                  </a:lnTo>
                  <a:lnTo>
                    <a:pt x="243" y="188"/>
                  </a:lnTo>
                  <a:lnTo>
                    <a:pt x="180" y="191"/>
                  </a:lnTo>
                  <a:lnTo>
                    <a:pt x="141" y="152"/>
                  </a:lnTo>
                  <a:lnTo>
                    <a:pt x="138" y="125"/>
                  </a:lnTo>
                  <a:lnTo>
                    <a:pt x="157" y="102"/>
                  </a:lnTo>
                  <a:lnTo>
                    <a:pt x="162" y="76"/>
                  </a:lnTo>
                  <a:lnTo>
                    <a:pt x="149" y="47"/>
                  </a:lnTo>
                  <a:lnTo>
                    <a:pt x="149" y="0"/>
                  </a:lnTo>
                  <a:lnTo>
                    <a:pt x="91" y="0"/>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2" name="Freeform 15">
              <a:extLst>
                <a:ext uri="{FF2B5EF4-FFF2-40B4-BE49-F238E27FC236}">
                  <a16:creationId xmlns:a16="http://schemas.microsoft.com/office/drawing/2014/main" id="{55C54E48-71C8-4AD1-8709-F5DD73C8EEC9}"/>
                </a:ext>
              </a:extLst>
            </p:cNvPr>
            <p:cNvSpPr>
              <a:spLocks/>
            </p:cNvSpPr>
            <p:nvPr/>
          </p:nvSpPr>
          <p:spPr bwMode="auto">
            <a:xfrm>
              <a:off x="1900238" y="1915716"/>
              <a:ext cx="527447" cy="255984"/>
            </a:xfrm>
            <a:custGeom>
              <a:avLst/>
              <a:gdLst>
                <a:gd name="T0" fmla="*/ 2147483647 w 443"/>
                <a:gd name="T1" fmla="*/ 0 h 215"/>
                <a:gd name="T2" fmla="*/ 2147483647 w 443"/>
                <a:gd name="T3" fmla="*/ 2147483647 h 215"/>
                <a:gd name="T4" fmla="*/ 2147483647 w 443"/>
                <a:gd name="T5" fmla="*/ 2147483647 h 215"/>
                <a:gd name="T6" fmla="*/ 2147483647 w 443"/>
                <a:gd name="T7" fmla="*/ 2147483647 h 215"/>
                <a:gd name="T8" fmla="*/ 2147483647 w 443"/>
                <a:gd name="T9" fmla="*/ 2147483647 h 215"/>
                <a:gd name="T10" fmla="*/ 2147483647 w 443"/>
                <a:gd name="T11" fmla="*/ 2147483647 h 215"/>
                <a:gd name="T12" fmla="*/ 2147483647 w 443"/>
                <a:gd name="T13" fmla="*/ 2147483647 h 215"/>
                <a:gd name="T14" fmla="*/ 2147483647 w 443"/>
                <a:gd name="T15" fmla="*/ 2147483647 h 215"/>
                <a:gd name="T16" fmla="*/ 2147483647 w 443"/>
                <a:gd name="T17" fmla="*/ 2147483647 h 215"/>
                <a:gd name="T18" fmla="*/ 2147483647 w 443"/>
                <a:gd name="T19" fmla="*/ 2147483647 h 215"/>
                <a:gd name="T20" fmla="*/ 2147483647 w 443"/>
                <a:gd name="T21" fmla="*/ 2147483647 h 215"/>
                <a:gd name="T22" fmla="*/ 2147483647 w 443"/>
                <a:gd name="T23" fmla="*/ 2147483647 h 215"/>
                <a:gd name="T24" fmla="*/ 2147483647 w 443"/>
                <a:gd name="T25" fmla="*/ 2147483647 h 215"/>
                <a:gd name="T26" fmla="*/ 2147483647 w 443"/>
                <a:gd name="T27" fmla="*/ 2147483647 h 215"/>
                <a:gd name="T28" fmla="*/ 2147483647 w 443"/>
                <a:gd name="T29" fmla="*/ 2147483647 h 215"/>
                <a:gd name="T30" fmla="*/ 2147483647 w 443"/>
                <a:gd name="T31" fmla="*/ 2147483647 h 215"/>
                <a:gd name="T32" fmla="*/ 2147483647 w 443"/>
                <a:gd name="T33" fmla="*/ 2147483647 h 215"/>
                <a:gd name="T34" fmla="*/ 2147483647 w 443"/>
                <a:gd name="T35" fmla="*/ 2147483647 h 215"/>
                <a:gd name="T36" fmla="*/ 2147483647 w 443"/>
                <a:gd name="T37" fmla="*/ 2147483647 h 215"/>
                <a:gd name="T38" fmla="*/ 2147483647 w 443"/>
                <a:gd name="T39" fmla="*/ 2147483647 h 215"/>
                <a:gd name="T40" fmla="*/ 0 w 443"/>
                <a:gd name="T41" fmla="*/ 2147483647 h 215"/>
                <a:gd name="T42" fmla="*/ 2147483647 w 443"/>
                <a:gd name="T43" fmla="*/ 0 h 2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3" h="215">
                  <a:moveTo>
                    <a:pt x="3" y="0"/>
                  </a:moveTo>
                  <a:lnTo>
                    <a:pt x="363" y="3"/>
                  </a:lnTo>
                  <a:lnTo>
                    <a:pt x="405" y="45"/>
                  </a:lnTo>
                  <a:lnTo>
                    <a:pt x="395" y="81"/>
                  </a:lnTo>
                  <a:lnTo>
                    <a:pt x="382" y="123"/>
                  </a:lnTo>
                  <a:lnTo>
                    <a:pt x="392" y="139"/>
                  </a:lnTo>
                  <a:lnTo>
                    <a:pt x="442" y="133"/>
                  </a:lnTo>
                  <a:lnTo>
                    <a:pt x="431" y="214"/>
                  </a:lnTo>
                  <a:lnTo>
                    <a:pt x="382" y="212"/>
                  </a:lnTo>
                  <a:lnTo>
                    <a:pt x="382" y="199"/>
                  </a:lnTo>
                  <a:lnTo>
                    <a:pt x="327" y="199"/>
                  </a:lnTo>
                  <a:lnTo>
                    <a:pt x="329" y="214"/>
                  </a:lnTo>
                  <a:lnTo>
                    <a:pt x="128" y="214"/>
                  </a:lnTo>
                  <a:lnTo>
                    <a:pt x="92" y="212"/>
                  </a:lnTo>
                  <a:lnTo>
                    <a:pt x="97" y="186"/>
                  </a:lnTo>
                  <a:lnTo>
                    <a:pt x="84" y="157"/>
                  </a:lnTo>
                  <a:lnTo>
                    <a:pt x="84" y="110"/>
                  </a:lnTo>
                  <a:lnTo>
                    <a:pt x="26" y="110"/>
                  </a:lnTo>
                  <a:lnTo>
                    <a:pt x="21" y="45"/>
                  </a:lnTo>
                  <a:lnTo>
                    <a:pt x="11" y="21"/>
                  </a:lnTo>
                  <a:lnTo>
                    <a:pt x="0" y="21"/>
                  </a:lnTo>
                  <a:lnTo>
                    <a:pt x="3" y="0"/>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3" name="Freeform 7">
              <a:extLst>
                <a:ext uri="{FF2B5EF4-FFF2-40B4-BE49-F238E27FC236}">
                  <a16:creationId xmlns:a16="http://schemas.microsoft.com/office/drawing/2014/main" id="{0481E6D8-52FD-4B7E-ACBB-11E71E83C880}"/>
                </a:ext>
              </a:extLst>
            </p:cNvPr>
            <p:cNvSpPr>
              <a:spLocks/>
            </p:cNvSpPr>
            <p:nvPr/>
          </p:nvSpPr>
          <p:spPr bwMode="auto">
            <a:xfrm>
              <a:off x="1990725" y="2152650"/>
              <a:ext cx="477441" cy="290513"/>
            </a:xfrm>
            <a:custGeom>
              <a:avLst/>
              <a:gdLst>
                <a:gd name="T0" fmla="*/ 2147483647 w 401"/>
                <a:gd name="T1" fmla="*/ 2147483647 h 244"/>
                <a:gd name="T2" fmla="*/ 2147483647 w 401"/>
                <a:gd name="T3" fmla="*/ 2147483647 h 244"/>
                <a:gd name="T4" fmla="*/ 2147483647 w 401"/>
                <a:gd name="T5" fmla="*/ 2147483647 h 244"/>
                <a:gd name="T6" fmla="*/ 2147483647 w 401"/>
                <a:gd name="T7" fmla="*/ 0 h 244"/>
                <a:gd name="T8" fmla="*/ 2147483647 w 401"/>
                <a:gd name="T9" fmla="*/ 0 h 244"/>
                <a:gd name="T10" fmla="*/ 2147483647 w 401"/>
                <a:gd name="T11" fmla="*/ 2147483647 h 244"/>
                <a:gd name="T12" fmla="*/ 2147483647 w 401"/>
                <a:gd name="T13" fmla="*/ 2147483647 h 244"/>
                <a:gd name="T14" fmla="*/ 2147483647 w 401"/>
                <a:gd name="T15" fmla="*/ 2147483647 h 244"/>
                <a:gd name="T16" fmla="*/ 2147483647 w 401"/>
                <a:gd name="T17" fmla="*/ 2147483647 h 244"/>
                <a:gd name="T18" fmla="*/ 2147483647 w 401"/>
                <a:gd name="T19" fmla="*/ 2147483647 h 244"/>
                <a:gd name="T20" fmla="*/ 2147483647 w 401"/>
                <a:gd name="T21" fmla="*/ 2147483647 h 244"/>
                <a:gd name="T22" fmla="*/ 2147483647 w 401"/>
                <a:gd name="T23" fmla="*/ 2147483647 h 244"/>
                <a:gd name="T24" fmla="*/ 2147483647 w 401"/>
                <a:gd name="T25" fmla="*/ 2147483647 h 244"/>
                <a:gd name="T26" fmla="*/ 2147483647 w 401"/>
                <a:gd name="T27" fmla="*/ 2147483647 h 244"/>
                <a:gd name="T28" fmla="*/ 2147483647 w 401"/>
                <a:gd name="T29" fmla="*/ 2147483647 h 244"/>
                <a:gd name="T30" fmla="*/ 2147483647 w 401"/>
                <a:gd name="T31" fmla="*/ 2147483647 h 244"/>
                <a:gd name="T32" fmla="*/ 2147483647 w 401"/>
                <a:gd name="T33" fmla="*/ 2147483647 h 244"/>
                <a:gd name="T34" fmla="*/ 2147483647 w 401"/>
                <a:gd name="T35" fmla="*/ 2147483647 h 244"/>
                <a:gd name="T36" fmla="*/ 2147483647 w 401"/>
                <a:gd name="T37" fmla="*/ 2147483647 h 244"/>
                <a:gd name="T38" fmla="*/ 2147483647 w 401"/>
                <a:gd name="T39" fmla="*/ 2147483647 h 244"/>
                <a:gd name="T40" fmla="*/ 2147483647 w 401"/>
                <a:gd name="T41" fmla="*/ 2147483647 h 244"/>
                <a:gd name="T42" fmla="*/ 2147483647 w 401"/>
                <a:gd name="T43" fmla="*/ 2147483647 h 244"/>
                <a:gd name="T44" fmla="*/ 0 w 401"/>
                <a:gd name="T45" fmla="*/ 2147483647 h 244"/>
                <a:gd name="T46" fmla="*/ 2147483647 w 401"/>
                <a:gd name="T47" fmla="*/ 2147483647 h 2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1" h="244">
                  <a:moveTo>
                    <a:pt x="19" y="13"/>
                  </a:moveTo>
                  <a:lnTo>
                    <a:pt x="55" y="15"/>
                  </a:lnTo>
                  <a:lnTo>
                    <a:pt x="256" y="15"/>
                  </a:lnTo>
                  <a:lnTo>
                    <a:pt x="254" y="0"/>
                  </a:lnTo>
                  <a:lnTo>
                    <a:pt x="309" y="0"/>
                  </a:lnTo>
                  <a:lnTo>
                    <a:pt x="309" y="13"/>
                  </a:lnTo>
                  <a:lnTo>
                    <a:pt x="358" y="15"/>
                  </a:lnTo>
                  <a:lnTo>
                    <a:pt x="350" y="60"/>
                  </a:lnTo>
                  <a:lnTo>
                    <a:pt x="337" y="73"/>
                  </a:lnTo>
                  <a:lnTo>
                    <a:pt x="340" y="107"/>
                  </a:lnTo>
                  <a:lnTo>
                    <a:pt x="332" y="120"/>
                  </a:lnTo>
                  <a:lnTo>
                    <a:pt x="358" y="167"/>
                  </a:lnTo>
                  <a:lnTo>
                    <a:pt x="377" y="175"/>
                  </a:lnTo>
                  <a:lnTo>
                    <a:pt x="400" y="214"/>
                  </a:lnTo>
                  <a:lnTo>
                    <a:pt x="382" y="222"/>
                  </a:lnTo>
                  <a:lnTo>
                    <a:pt x="384" y="240"/>
                  </a:lnTo>
                  <a:lnTo>
                    <a:pt x="149" y="243"/>
                  </a:lnTo>
                  <a:lnTo>
                    <a:pt x="107" y="185"/>
                  </a:lnTo>
                  <a:lnTo>
                    <a:pt x="120" y="117"/>
                  </a:lnTo>
                  <a:lnTo>
                    <a:pt x="105" y="99"/>
                  </a:lnTo>
                  <a:lnTo>
                    <a:pt x="42" y="102"/>
                  </a:lnTo>
                  <a:lnTo>
                    <a:pt x="3" y="63"/>
                  </a:lnTo>
                  <a:lnTo>
                    <a:pt x="0" y="36"/>
                  </a:lnTo>
                  <a:lnTo>
                    <a:pt x="19" y="13"/>
                  </a:lnTo>
                </a:path>
              </a:pathLst>
            </a:custGeom>
            <a:solidFill>
              <a:schemeClr val="accent3">
                <a:lumMod val="60000"/>
                <a:lumOff val="40000"/>
              </a:schemeClr>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4" name="Freeform 85">
              <a:extLst>
                <a:ext uri="{FF2B5EF4-FFF2-40B4-BE49-F238E27FC236}">
                  <a16:creationId xmlns:a16="http://schemas.microsoft.com/office/drawing/2014/main" id="{5B5CD8E0-C182-40BC-8EE4-1ABA5042D027}"/>
                </a:ext>
              </a:extLst>
            </p:cNvPr>
            <p:cNvSpPr>
              <a:spLocks/>
            </p:cNvSpPr>
            <p:nvPr/>
          </p:nvSpPr>
          <p:spPr bwMode="auto">
            <a:xfrm>
              <a:off x="2382441" y="2221707"/>
              <a:ext cx="263128" cy="346472"/>
            </a:xfrm>
            <a:custGeom>
              <a:avLst/>
              <a:gdLst>
                <a:gd name="T0" fmla="*/ 2147483647 w 221"/>
                <a:gd name="T1" fmla="*/ 0 h 291"/>
                <a:gd name="T2" fmla="*/ 2147483647 w 221"/>
                <a:gd name="T3" fmla="*/ 2147483647 h 291"/>
                <a:gd name="T4" fmla="*/ 2147483647 w 221"/>
                <a:gd name="T5" fmla="*/ 2147483647 h 291"/>
                <a:gd name="T6" fmla="*/ 2147483647 w 221"/>
                <a:gd name="T7" fmla="*/ 2147483647 h 291"/>
                <a:gd name="T8" fmla="*/ 0 w 221"/>
                <a:gd name="T9" fmla="*/ 2147483647 h 291"/>
                <a:gd name="T10" fmla="*/ 2147483647 w 221"/>
                <a:gd name="T11" fmla="*/ 2147483647 h 291"/>
                <a:gd name="T12" fmla="*/ 2147483647 w 221"/>
                <a:gd name="T13" fmla="*/ 2147483647 h 291"/>
                <a:gd name="T14" fmla="*/ 2147483647 w 221"/>
                <a:gd name="T15" fmla="*/ 2147483647 h 291"/>
                <a:gd name="T16" fmla="*/ 2147483647 w 221"/>
                <a:gd name="T17" fmla="*/ 2147483647 h 291"/>
                <a:gd name="T18" fmla="*/ 2147483647 w 221"/>
                <a:gd name="T19" fmla="*/ 2147483647 h 291"/>
                <a:gd name="T20" fmla="*/ 2147483647 w 221"/>
                <a:gd name="T21" fmla="*/ 2147483647 h 291"/>
                <a:gd name="T22" fmla="*/ 2147483647 w 221"/>
                <a:gd name="T23" fmla="*/ 2147483647 h 291"/>
                <a:gd name="T24" fmla="*/ 2147483647 w 221"/>
                <a:gd name="T25" fmla="*/ 2147483647 h 291"/>
                <a:gd name="T26" fmla="*/ 2147483647 w 221"/>
                <a:gd name="T27" fmla="*/ 2147483647 h 291"/>
                <a:gd name="T28" fmla="*/ 2147483647 w 221"/>
                <a:gd name="T29" fmla="*/ 2147483647 h 291"/>
                <a:gd name="T30" fmla="*/ 2147483647 w 221"/>
                <a:gd name="T31" fmla="*/ 2147483647 h 291"/>
                <a:gd name="T32" fmla="*/ 2147483647 w 221"/>
                <a:gd name="T33" fmla="*/ 2147483647 h 291"/>
                <a:gd name="T34" fmla="*/ 2147483647 w 221"/>
                <a:gd name="T35" fmla="*/ 2147483647 h 291"/>
                <a:gd name="T36" fmla="*/ 2147483647 w 221"/>
                <a:gd name="T37" fmla="*/ 2147483647 h 291"/>
                <a:gd name="T38" fmla="*/ 2147483647 w 221"/>
                <a:gd name="T39" fmla="*/ 2147483647 h 291"/>
                <a:gd name="T40" fmla="*/ 2147483647 w 221"/>
                <a:gd name="T41" fmla="*/ 2147483647 h 291"/>
                <a:gd name="T42" fmla="*/ 2147483647 w 221"/>
                <a:gd name="T43" fmla="*/ 2147483647 h 291"/>
                <a:gd name="T44" fmla="*/ 2147483647 w 221"/>
                <a:gd name="T45" fmla="*/ 2147483647 h 291"/>
                <a:gd name="T46" fmla="*/ 2147483647 w 221"/>
                <a:gd name="T47" fmla="*/ 2147483647 h 291"/>
                <a:gd name="T48" fmla="*/ 2147483647 w 221"/>
                <a:gd name="T49" fmla="*/ 2147483647 h 291"/>
                <a:gd name="T50" fmla="*/ 2147483647 w 221"/>
                <a:gd name="T51" fmla="*/ 0 h 2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1" h="291">
                  <a:moveTo>
                    <a:pt x="131" y="0"/>
                  </a:moveTo>
                  <a:lnTo>
                    <a:pt x="18" y="5"/>
                  </a:lnTo>
                  <a:lnTo>
                    <a:pt x="5" y="18"/>
                  </a:lnTo>
                  <a:lnTo>
                    <a:pt x="8" y="52"/>
                  </a:lnTo>
                  <a:lnTo>
                    <a:pt x="0" y="65"/>
                  </a:lnTo>
                  <a:lnTo>
                    <a:pt x="26" y="112"/>
                  </a:lnTo>
                  <a:lnTo>
                    <a:pt x="45" y="120"/>
                  </a:lnTo>
                  <a:lnTo>
                    <a:pt x="68" y="159"/>
                  </a:lnTo>
                  <a:lnTo>
                    <a:pt x="50" y="167"/>
                  </a:lnTo>
                  <a:lnTo>
                    <a:pt x="52" y="185"/>
                  </a:lnTo>
                  <a:lnTo>
                    <a:pt x="55" y="214"/>
                  </a:lnTo>
                  <a:lnTo>
                    <a:pt x="89" y="222"/>
                  </a:lnTo>
                  <a:lnTo>
                    <a:pt x="110" y="279"/>
                  </a:lnTo>
                  <a:lnTo>
                    <a:pt x="131" y="261"/>
                  </a:lnTo>
                  <a:lnTo>
                    <a:pt x="144" y="287"/>
                  </a:lnTo>
                  <a:lnTo>
                    <a:pt x="191" y="290"/>
                  </a:lnTo>
                  <a:lnTo>
                    <a:pt x="201" y="193"/>
                  </a:lnTo>
                  <a:lnTo>
                    <a:pt x="220" y="193"/>
                  </a:lnTo>
                  <a:lnTo>
                    <a:pt x="220" y="157"/>
                  </a:lnTo>
                  <a:lnTo>
                    <a:pt x="165" y="175"/>
                  </a:lnTo>
                  <a:lnTo>
                    <a:pt x="149" y="196"/>
                  </a:lnTo>
                  <a:lnTo>
                    <a:pt x="139" y="130"/>
                  </a:lnTo>
                  <a:lnTo>
                    <a:pt x="136" y="36"/>
                  </a:lnTo>
                  <a:lnTo>
                    <a:pt x="126" y="23"/>
                  </a:lnTo>
                  <a:lnTo>
                    <a:pt x="136" y="10"/>
                  </a:lnTo>
                  <a:lnTo>
                    <a:pt x="131" y="0"/>
                  </a:lnTo>
                </a:path>
              </a:pathLst>
            </a:custGeom>
            <a:solidFill>
              <a:srgbClr val="FFFF0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5" name="Freeform 97">
              <a:extLst>
                <a:ext uri="{FF2B5EF4-FFF2-40B4-BE49-F238E27FC236}">
                  <a16:creationId xmlns:a16="http://schemas.microsoft.com/office/drawing/2014/main" id="{3BA6C44A-B806-4599-A6BB-B2425C4329CD}"/>
                </a:ext>
              </a:extLst>
            </p:cNvPr>
            <p:cNvSpPr>
              <a:spLocks/>
            </p:cNvSpPr>
            <p:nvPr/>
          </p:nvSpPr>
          <p:spPr bwMode="auto">
            <a:xfrm>
              <a:off x="2532460" y="2018110"/>
              <a:ext cx="305990" cy="434578"/>
            </a:xfrm>
            <a:custGeom>
              <a:avLst/>
              <a:gdLst>
                <a:gd name="T0" fmla="*/ 2147483647 w 257"/>
                <a:gd name="T1" fmla="*/ 2147483647 h 365"/>
                <a:gd name="T2" fmla="*/ 2147483647 w 257"/>
                <a:gd name="T3" fmla="*/ 0 h 365"/>
                <a:gd name="T4" fmla="*/ 2147483647 w 257"/>
                <a:gd name="T5" fmla="*/ 2147483647 h 365"/>
                <a:gd name="T6" fmla="*/ 2147483647 w 257"/>
                <a:gd name="T7" fmla="*/ 2147483647 h 365"/>
                <a:gd name="T8" fmla="*/ 2147483647 w 257"/>
                <a:gd name="T9" fmla="*/ 2147483647 h 365"/>
                <a:gd name="T10" fmla="*/ 2147483647 w 257"/>
                <a:gd name="T11" fmla="*/ 2147483647 h 365"/>
                <a:gd name="T12" fmla="*/ 2147483647 w 257"/>
                <a:gd name="T13" fmla="*/ 2147483647 h 365"/>
                <a:gd name="T14" fmla="*/ 2147483647 w 257"/>
                <a:gd name="T15" fmla="*/ 2147483647 h 365"/>
                <a:gd name="T16" fmla="*/ 2147483647 w 257"/>
                <a:gd name="T17" fmla="*/ 2147483647 h 365"/>
                <a:gd name="T18" fmla="*/ 2147483647 w 257"/>
                <a:gd name="T19" fmla="*/ 2147483647 h 365"/>
                <a:gd name="T20" fmla="*/ 2147483647 w 257"/>
                <a:gd name="T21" fmla="*/ 2147483647 h 365"/>
                <a:gd name="T22" fmla="*/ 2147483647 w 257"/>
                <a:gd name="T23" fmla="*/ 2147483647 h 365"/>
                <a:gd name="T24" fmla="*/ 2147483647 w 257"/>
                <a:gd name="T25" fmla="*/ 2147483647 h 365"/>
                <a:gd name="T26" fmla="*/ 2147483647 w 257"/>
                <a:gd name="T27" fmla="*/ 2147483647 h 365"/>
                <a:gd name="T28" fmla="*/ 2147483647 w 257"/>
                <a:gd name="T29" fmla="*/ 2147483647 h 365"/>
                <a:gd name="T30" fmla="*/ 2147483647 w 257"/>
                <a:gd name="T31" fmla="*/ 2147483647 h 365"/>
                <a:gd name="T32" fmla="*/ 2147483647 w 257"/>
                <a:gd name="T33" fmla="*/ 2147483647 h 365"/>
                <a:gd name="T34" fmla="*/ 2147483647 w 257"/>
                <a:gd name="T35" fmla="*/ 2147483647 h 365"/>
                <a:gd name="T36" fmla="*/ 2147483647 w 257"/>
                <a:gd name="T37" fmla="*/ 2147483647 h 365"/>
                <a:gd name="T38" fmla="*/ 2147483647 w 257"/>
                <a:gd name="T39" fmla="*/ 2147483647 h 365"/>
                <a:gd name="T40" fmla="*/ 2147483647 w 257"/>
                <a:gd name="T41" fmla="*/ 2147483647 h 365"/>
                <a:gd name="T42" fmla="*/ 0 w 257"/>
                <a:gd name="T43" fmla="*/ 2147483647 h 365"/>
                <a:gd name="T44" fmla="*/ 2147483647 w 257"/>
                <a:gd name="T45" fmla="*/ 2147483647 h 365"/>
                <a:gd name="T46" fmla="*/ 2147483647 w 257"/>
                <a:gd name="T47" fmla="*/ 2147483647 h 365"/>
                <a:gd name="T48" fmla="*/ 2147483647 w 257"/>
                <a:gd name="T49" fmla="*/ 2147483647 h 365"/>
                <a:gd name="T50" fmla="*/ 2147483647 w 257"/>
                <a:gd name="T51" fmla="*/ 2147483647 h 365"/>
                <a:gd name="T52" fmla="*/ 2147483647 w 257"/>
                <a:gd name="T53" fmla="*/ 2147483647 h 365"/>
                <a:gd name="T54" fmla="*/ 2147483647 w 257"/>
                <a:gd name="T55" fmla="*/ 2147483647 h 365"/>
                <a:gd name="T56" fmla="*/ 2147483647 w 257"/>
                <a:gd name="T57" fmla="*/ 2147483647 h 365"/>
                <a:gd name="T58" fmla="*/ 2147483647 w 257"/>
                <a:gd name="T59" fmla="*/ 2147483647 h 365"/>
                <a:gd name="T60" fmla="*/ 2147483647 w 257"/>
                <a:gd name="T61" fmla="*/ 2147483647 h 365"/>
                <a:gd name="T62" fmla="*/ 2147483647 w 257"/>
                <a:gd name="T63" fmla="*/ 2147483647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7" h="365">
                  <a:moveTo>
                    <a:pt x="237" y="16"/>
                  </a:moveTo>
                  <a:lnTo>
                    <a:pt x="256" y="0"/>
                  </a:lnTo>
                  <a:lnTo>
                    <a:pt x="253" y="34"/>
                  </a:lnTo>
                  <a:lnTo>
                    <a:pt x="237" y="63"/>
                  </a:lnTo>
                  <a:lnTo>
                    <a:pt x="250" y="66"/>
                  </a:lnTo>
                  <a:lnTo>
                    <a:pt x="256" y="110"/>
                  </a:lnTo>
                  <a:lnTo>
                    <a:pt x="237" y="113"/>
                  </a:lnTo>
                  <a:lnTo>
                    <a:pt x="206" y="126"/>
                  </a:lnTo>
                  <a:lnTo>
                    <a:pt x="195" y="149"/>
                  </a:lnTo>
                  <a:lnTo>
                    <a:pt x="180" y="149"/>
                  </a:lnTo>
                  <a:lnTo>
                    <a:pt x="172" y="173"/>
                  </a:lnTo>
                  <a:lnTo>
                    <a:pt x="148" y="183"/>
                  </a:lnTo>
                  <a:lnTo>
                    <a:pt x="143" y="241"/>
                  </a:lnTo>
                  <a:lnTo>
                    <a:pt x="143" y="285"/>
                  </a:lnTo>
                  <a:lnTo>
                    <a:pt x="151" y="306"/>
                  </a:lnTo>
                  <a:lnTo>
                    <a:pt x="133" y="304"/>
                  </a:lnTo>
                  <a:lnTo>
                    <a:pt x="94" y="325"/>
                  </a:lnTo>
                  <a:lnTo>
                    <a:pt x="39" y="343"/>
                  </a:lnTo>
                  <a:lnTo>
                    <a:pt x="23" y="364"/>
                  </a:lnTo>
                  <a:lnTo>
                    <a:pt x="13" y="298"/>
                  </a:lnTo>
                  <a:lnTo>
                    <a:pt x="10" y="204"/>
                  </a:lnTo>
                  <a:lnTo>
                    <a:pt x="0" y="191"/>
                  </a:lnTo>
                  <a:lnTo>
                    <a:pt x="10" y="178"/>
                  </a:lnTo>
                  <a:lnTo>
                    <a:pt x="5" y="168"/>
                  </a:lnTo>
                  <a:lnTo>
                    <a:pt x="39" y="173"/>
                  </a:lnTo>
                  <a:lnTo>
                    <a:pt x="107" y="142"/>
                  </a:lnTo>
                  <a:lnTo>
                    <a:pt x="122" y="95"/>
                  </a:lnTo>
                  <a:lnTo>
                    <a:pt x="141" y="63"/>
                  </a:lnTo>
                  <a:lnTo>
                    <a:pt x="167" y="55"/>
                  </a:lnTo>
                  <a:lnTo>
                    <a:pt x="203" y="61"/>
                  </a:lnTo>
                  <a:lnTo>
                    <a:pt x="219" y="24"/>
                  </a:lnTo>
                  <a:lnTo>
                    <a:pt x="237" y="16"/>
                  </a:lnTo>
                </a:path>
              </a:pathLst>
            </a:custGeom>
            <a:solidFill>
              <a:srgbClr val="FFFF0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6" name="Freeform 48" descr="Zig zag">
              <a:extLst>
                <a:ext uri="{FF2B5EF4-FFF2-40B4-BE49-F238E27FC236}">
                  <a16:creationId xmlns:a16="http://schemas.microsoft.com/office/drawing/2014/main" id="{C5920D98-D5CD-495D-849B-F33E5A17B2D4}"/>
                </a:ext>
              </a:extLst>
            </p:cNvPr>
            <p:cNvSpPr>
              <a:spLocks/>
            </p:cNvSpPr>
            <p:nvPr/>
          </p:nvSpPr>
          <p:spPr bwMode="auto">
            <a:xfrm>
              <a:off x="2702719" y="2074069"/>
              <a:ext cx="608410" cy="316706"/>
            </a:xfrm>
            <a:custGeom>
              <a:avLst/>
              <a:gdLst>
                <a:gd name="T0" fmla="*/ 2147483647 w 511"/>
                <a:gd name="T1" fmla="*/ 2147483647 h 266"/>
                <a:gd name="T2" fmla="*/ 2147483647 w 511"/>
                <a:gd name="T3" fmla="*/ 2147483647 h 266"/>
                <a:gd name="T4" fmla="*/ 2147483647 w 511"/>
                <a:gd name="T5" fmla="*/ 2147483647 h 266"/>
                <a:gd name="T6" fmla="*/ 2147483647 w 511"/>
                <a:gd name="T7" fmla="*/ 0 h 266"/>
                <a:gd name="T8" fmla="*/ 2147483647 w 511"/>
                <a:gd name="T9" fmla="*/ 2147483647 h 266"/>
                <a:gd name="T10" fmla="*/ 2147483647 w 511"/>
                <a:gd name="T11" fmla="*/ 2147483647 h 266"/>
                <a:gd name="T12" fmla="*/ 2147483647 w 511"/>
                <a:gd name="T13" fmla="*/ 2147483647 h 266"/>
                <a:gd name="T14" fmla="*/ 2147483647 w 511"/>
                <a:gd name="T15" fmla="*/ 2147483647 h 266"/>
                <a:gd name="T16" fmla="*/ 2147483647 w 511"/>
                <a:gd name="T17" fmla="*/ 2147483647 h 266"/>
                <a:gd name="T18" fmla="*/ 2147483647 w 511"/>
                <a:gd name="T19" fmla="*/ 2147483647 h 266"/>
                <a:gd name="T20" fmla="*/ 2147483647 w 511"/>
                <a:gd name="T21" fmla="*/ 2147483647 h 266"/>
                <a:gd name="T22" fmla="*/ 2147483647 w 511"/>
                <a:gd name="T23" fmla="*/ 2147483647 h 266"/>
                <a:gd name="T24" fmla="*/ 2147483647 w 511"/>
                <a:gd name="T25" fmla="*/ 2147483647 h 266"/>
                <a:gd name="T26" fmla="*/ 0 w 511"/>
                <a:gd name="T27" fmla="*/ 2147483647 h 266"/>
                <a:gd name="T28" fmla="*/ 0 w 511"/>
                <a:gd name="T29" fmla="*/ 2147483647 h 266"/>
                <a:gd name="T30" fmla="*/ 2147483647 w 511"/>
                <a:gd name="T31" fmla="*/ 2147483647 h 266"/>
                <a:gd name="T32" fmla="*/ 2147483647 w 511"/>
                <a:gd name="T33" fmla="*/ 2147483647 h 266"/>
                <a:gd name="T34" fmla="*/ 2147483647 w 511"/>
                <a:gd name="T35" fmla="*/ 2147483647 h 266"/>
                <a:gd name="T36" fmla="*/ 2147483647 w 511"/>
                <a:gd name="T37" fmla="*/ 2147483647 h 266"/>
                <a:gd name="T38" fmla="*/ 2147483647 w 511"/>
                <a:gd name="T39" fmla="*/ 2147483647 h 266"/>
                <a:gd name="T40" fmla="*/ 2147483647 w 511"/>
                <a:gd name="T41" fmla="*/ 2147483647 h 266"/>
                <a:gd name="T42" fmla="*/ 2147483647 w 511"/>
                <a:gd name="T43" fmla="*/ 2147483647 h 266"/>
                <a:gd name="T44" fmla="*/ 2147483647 w 511"/>
                <a:gd name="T45" fmla="*/ 2147483647 h 2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11" h="266">
                  <a:moveTo>
                    <a:pt x="505" y="109"/>
                  </a:moveTo>
                  <a:lnTo>
                    <a:pt x="510" y="46"/>
                  </a:lnTo>
                  <a:lnTo>
                    <a:pt x="310" y="51"/>
                  </a:lnTo>
                  <a:lnTo>
                    <a:pt x="264" y="0"/>
                  </a:lnTo>
                  <a:lnTo>
                    <a:pt x="226" y="18"/>
                  </a:lnTo>
                  <a:lnTo>
                    <a:pt x="203" y="46"/>
                  </a:lnTo>
                  <a:lnTo>
                    <a:pt x="111" y="61"/>
                  </a:lnTo>
                  <a:lnTo>
                    <a:pt x="92" y="64"/>
                  </a:lnTo>
                  <a:lnTo>
                    <a:pt x="62" y="76"/>
                  </a:lnTo>
                  <a:lnTo>
                    <a:pt x="51" y="98"/>
                  </a:lnTo>
                  <a:lnTo>
                    <a:pt x="36" y="98"/>
                  </a:lnTo>
                  <a:lnTo>
                    <a:pt x="28" y="121"/>
                  </a:lnTo>
                  <a:lnTo>
                    <a:pt x="5" y="131"/>
                  </a:lnTo>
                  <a:lnTo>
                    <a:pt x="0" y="187"/>
                  </a:lnTo>
                  <a:lnTo>
                    <a:pt x="0" y="229"/>
                  </a:lnTo>
                  <a:lnTo>
                    <a:pt x="8" y="250"/>
                  </a:lnTo>
                  <a:lnTo>
                    <a:pt x="33" y="260"/>
                  </a:lnTo>
                  <a:lnTo>
                    <a:pt x="59" y="248"/>
                  </a:lnTo>
                  <a:lnTo>
                    <a:pt x="90" y="265"/>
                  </a:lnTo>
                  <a:lnTo>
                    <a:pt x="154" y="176"/>
                  </a:lnTo>
                  <a:lnTo>
                    <a:pt x="216" y="126"/>
                  </a:lnTo>
                  <a:lnTo>
                    <a:pt x="246" y="109"/>
                  </a:lnTo>
                  <a:lnTo>
                    <a:pt x="505" y="1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7" name="Freeform 49">
              <a:extLst>
                <a:ext uri="{FF2B5EF4-FFF2-40B4-BE49-F238E27FC236}">
                  <a16:creationId xmlns:a16="http://schemas.microsoft.com/office/drawing/2014/main" id="{0B68454A-BAA1-4726-9A6A-D4EC737E1E29}"/>
                </a:ext>
              </a:extLst>
            </p:cNvPr>
            <p:cNvSpPr>
              <a:spLocks/>
            </p:cNvSpPr>
            <p:nvPr/>
          </p:nvSpPr>
          <p:spPr bwMode="auto">
            <a:xfrm>
              <a:off x="2702719" y="2074069"/>
              <a:ext cx="620316" cy="328613"/>
            </a:xfrm>
            <a:custGeom>
              <a:avLst/>
              <a:gdLst>
                <a:gd name="T0" fmla="*/ 2147483647 w 521"/>
                <a:gd name="T1" fmla="*/ 2147483647 h 276"/>
                <a:gd name="T2" fmla="*/ 2147483647 w 521"/>
                <a:gd name="T3" fmla="*/ 2147483647 h 276"/>
                <a:gd name="T4" fmla="*/ 2147483647 w 521"/>
                <a:gd name="T5" fmla="*/ 2147483647 h 276"/>
                <a:gd name="T6" fmla="*/ 2147483647 w 521"/>
                <a:gd name="T7" fmla="*/ 0 h 276"/>
                <a:gd name="T8" fmla="*/ 2147483647 w 521"/>
                <a:gd name="T9" fmla="*/ 2147483647 h 276"/>
                <a:gd name="T10" fmla="*/ 2147483647 w 521"/>
                <a:gd name="T11" fmla="*/ 2147483647 h 276"/>
                <a:gd name="T12" fmla="*/ 2147483647 w 521"/>
                <a:gd name="T13" fmla="*/ 2147483647 h 276"/>
                <a:gd name="T14" fmla="*/ 2147483647 w 521"/>
                <a:gd name="T15" fmla="*/ 2147483647 h 276"/>
                <a:gd name="T16" fmla="*/ 2147483647 w 521"/>
                <a:gd name="T17" fmla="*/ 2147483647 h 276"/>
                <a:gd name="T18" fmla="*/ 2147483647 w 521"/>
                <a:gd name="T19" fmla="*/ 2147483647 h 276"/>
                <a:gd name="T20" fmla="*/ 2147483647 w 521"/>
                <a:gd name="T21" fmla="*/ 2147483647 h 276"/>
                <a:gd name="T22" fmla="*/ 2147483647 w 521"/>
                <a:gd name="T23" fmla="*/ 2147483647 h 276"/>
                <a:gd name="T24" fmla="*/ 2147483647 w 521"/>
                <a:gd name="T25" fmla="*/ 2147483647 h 276"/>
                <a:gd name="T26" fmla="*/ 0 w 521"/>
                <a:gd name="T27" fmla="*/ 2147483647 h 276"/>
                <a:gd name="T28" fmla="*/ 0 w 521"/>
                <a:gd name="T29" fmla="*/ 2147483647 h 276"/>
                <a:gd name="T30" fmla="*/ 2147483647 w 521"/>
                <a:gd name="T31" fmla="*/ 2147483647 h 276"/>
                <a:gd name="T32" fmla="*/ 2147483647 w 521"/>
                <a:gd name="T33" fmla="*/ 2147483647 h 276"/>
                <a:gd name="T34" fmla="*/ 2147483647 w 521"/>
                <a:gd name="T35" fmla="*/ 2147483647 h 276"/>
                <a:gd name="T36" fmla="*/ 2147483647 w 521"/>
                <a:gd name="T37" fmla="*/ 2147483647 h 276"/>
                <a:gd name="T38" fmla="*/ 2147483647 w 521"/>
                <a:gd name="T39" fmla="*/ 2147483647 h 276"/>
                <a:gd name="T40" fmla="*/ 2147483647 w 521"/>
                <a:gd name="T41" fmla="*/ 2147483647 h 276"/>
                <a:gd name="T42" fmla="*/ 2147483647 w 521"/>
                <a:gd name="T43" fmla="*/ 2147483647 h 276"/>
                <a:gd name="T44" fmla="*/ 2147483647 w 521"/>
                <a:gd name="T45" fmla="*/ 2147483647 h 2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21" h="276">
                  <a:moveTo>
                    <a:pt x="515" y="113"/>
                  </a:moveTo>
                  <a:lnTo>
                    <a:pt x="520" y="48"/>
                  </a:lnTo>
                  <a:lnTo>
                    <a:pt x="316" y="53"/>
                  </a:lnTo>
                  <a:lnTo>
                    <a:pt x="269" y="0"/>
                  </a:lnTo>
                  <a:lnTo>
                    <a:pt x="230" y="19"/>
                  </a:lnTo>
                  <a:lnTo>
                    <a:pt x="207" y="48"/>
                  </a:lnTo>
                  <a:lnTo>
                    <a:pt x="113" y="63"/>
                  </a:lnTo>
                  <a:lnTo>
                    <a:pt x="94" y="66"/>
                  </a:lnTo>
                  <a:lnTo>
                    <a:pt x="63" y="79"/>
                  </a:lnTo>
                  <a:lnTo>
                    <a:pt x="52" y="102"/>
                  </a:lnTo>
                  <a:lnTo>
                    <a:pt x="37" y="102"/>
                  </a:lnTo>
                  <a:lnTo>
                    <a:pt x="29" y="126"/>
                  </a:lnTo>
                  <a:lnTo>
                    <a:pt x="5" y="136"/>
                  </a:lnTo>
                  <a:lnTo>
                    <a:pt x="0" y="194"/>
                  </a:lnTo>
                  <a:lnTo>
                    <a:pt x="0" y="238"/>
                  </a:lnTo>
                  <a:lnTo>
                    <a:pt x="8" y="259"/>
                  </a:lnTo>
                  <a:lnTo>
                    <a:pt x="34" y="270"/>
                  </a:lnTo>
                  <a:lnTo>
                    <a:pt x="60" y="257"/>
                  </a:lnTo>
                  <a:lnTo>
                    <a:pt x="92" y="275"/>
                  </a:lnTo>
                  <a:lnTo>
                    <a:pt x="157" y="183"/>
                  </a:lnTo>
                  <a:lnTo>
                    <a:pt x="220" y="131"/>
                  </a:lnTo>
                  <a:lnTo>
                    <a:pt x="251" y="113"/>
                  </a:lnTo>
                  <a:lnTo>
                    <a:pt x="515" y="113"/>
                  </a:lnTo>
                </a:path>
              </a:pathLst>
            </a:custGeom>
            <a:solidFill>
              <a:srgbClr val="FFFF0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8" name="Freeform 12" descr="Zig zag">
              <a:extLst>
                <a:ext uri="{FF2B5EF4-FFF2-40B4-BE49-F238E27FC236}">
                  <a16:creationId xmlns:a16="http://schemas.microsoft.com/office/drawing/2014/main" id="{36F88807-3C06-4A86-9D5E-F0AB69F61361}"/>
                </a:ext>
              </a:extLst>
            </p:cNvPr>
            <p:cNvSpPr>
              <a:spLocks/>
            </p:cNvSpPr>
            <p:nvPr/>
          </p:nvSpPr>
          <p:spPr bwMode="auto">
            <a:xfrm>
              <a:off x="2768204" y="2357437"/>
              <a:ext cx="608409" cy="328613"/>
            </a:xfrm>
            <a:custGeom>
              <a:avLst/>
              <a:gdLst>
                <a:gd name="T0" fmla="*/ 2147483647 w 511"/>
                <a:gd name="T1" fmla="*/ 2147483647 h 276"/>
                <a:gd name="T2" fmla="*/ 2147483647 w 511"/>
                <a:gd name="T3" fmla="*/ 2147483647 h 276"/>
                <a:gd name="T4" fmla="*/ 2147483647 w 511"/>
                <a:gd name="T5" fmla="*/ 2147483647 h 276"/>
                <a:gd name="T6" fmla="*/ 2147483647 w 511"/>
                <a:gd name="T7" fmla="*/ 2147483647 h 276"/>
                <a:gd name="T8" fmla="*/ 2147483647 w 511"/>
                <a:gd name="T9" fmla="*/ 2147483647 h 276"/>
                <a:gd name="T10" fmla="*/ 2147483647 w 511"/>
                <a:gd name="T11" fmla="*/ 2147483647 h 276"/>
                <a:gd name="T12" fmla="*/ 2147483647 w 511"/>
                <a:gd name="T13" fmla="*/ 2147483647 h 276"/>
                <a:gd name="T14" fmla="*/ 2147483647 w 511"/>
                <a:gd name="T15" fmla="*/ 2147483647 h 276"/>
                <a:gd name="T16" fmla="*/ 2147483647 w 511"/>
                <a:gd name="T17" fmla="*/ 2147483647 h 276"/>
                <a:gd name="T18" fmla="*/ 0 w 511"/>
                <a:gd name="T19" fmla="*/ 2147483647 h 276"/>
                <a:gd name="T20" fmla="*/ 0 w 511"/>
                <a:gd name="T21" fmla="*/ 2147483647 h 276"/>
                <a:gd name="T22" fmla="*/ 2147483647 w 511"/>
                <a:gd name="T23" fmla="*/ 2147483647 h 276"/>
                <a:gd name="T24" fmla="*/ 2147483647 w 511"/>
                <a:gd name="T25" fmla="*/ 2147483647 h 276"/>
                <a:gd name="T26" fmla="*/ 2147483647 w 511"/>
                <a:gd name="T27" fmla="*/ 2147483647 h 276"/>
                <a:gd name="T28" fmla="*/ 2147483647 w 511"/>
                <a:gd name="T29" fmla="*/ 2147483647 h 276"/>
                <a:gd name="T30" fmla="*/ 2147483647 w 511"/>
                <a:gd name="T31" fmla="*/ 2147483647 h 276"/>
                <a:gd name="T32" fmla="*/ 2147483647 w 511"/>
                <a:gd name="T33" fmla="*/ 2147483647 h 276"/>
                <a:gd name="T34" fmla="*/ 2147483647 w 511"/>
                <a:gd name="T35" fmla="*/ 0 h 276"/>
                <a:gd name="T36" fmla="*/ 2147483647 w 511"/>
                <a:gd name="T37" fmla="*/ 0 h 276"/>
                <a:gd name="T38" fmla="*/ 2147483647 w 511"/>
                <a:gd name="T39" fmla="*/ 2147483647 h 276"/>
                <a:gd name="T40" fmla="*/ 2147483647 w 511"/>
                <a:gd name="T41" fmla="*/ 2147483647 h 276"/>
                <a:gd name="T42" fmla="*/ 2147483647 w 511"/>
                <a:gd name="T43" fmla="*/ 2147483647 h 2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1" h="276">
                  <a:moveTo>
                    <a:pt x="435" y="172"/>
                  </a:moveTo>
                  <a:lnTo>
                    <a:pt x="428" y="177"/>
                  </a:lnTo>
                  <a:lnTo>
                    <a:pt x="410" y="182"/>
                  </a:lnTo>
                  <a:lnTo>
                    <a:pt x="372" y="220"/>
                  </a:lnTo>
                  <a:lnTo>
                    <a:pt x="346" y="247"/>
                  </a:lnTo>
                  <a:lnTo>
                    <a:pt x="203" y="273"/>
                  </a:lnTo>
                  <a:lnTo>
                    <a:pt x="136" y="253"/>
                  </a:lnTo>
                  <a:lnTo>
                    <a:pt x="51" y="275"/>
                  </a:lnTo>
                  <a:lnTo>
                    <a:pt x="8" y="172"/>
                  </a:lnTo>
                  <a:lnTo>
                    <a:pt x="0" y="182"/>
                  </a:lnTo>
                  <a:lnTo>
                    <a:pt x="0" y="175"/>
                  </a:lnTo>
                  <a:lnTo>
                    <a:pt x="44" y="81"/>
                  </a:lnTo>
                  <a:lnTo>
                    <a:pt x="110" y="58"/>
                  </a:lnTo>
                  <a:lnTo>
                    <a:pt x="130" y="31"/>
                  </a:lnTo>
                  <a:lnTo>
                    <a:pt x="229" y="76"/>
                  </a:lnTo>
                  <a:lnTo>
                    <a:pt x="282" y="20"/>
                  </a:lnTo>
                  <a:lnTo>
                    <a:pt x="356" y="23"/>
                  </a:lnTo>
                  <a:lnTo>
                    <a:pt x="402" y="0"/>
                  </a:lnTo>
                  <a:lnTo>
                    <a:pt x="451" y="0"/>
                  </a:lnTo>
                  <a:lnTo>
                    <a:pt x="456" y="39"/>
                  </a:lnTo>
                  <a:lnTo>
                    <a:pt x="510" y="84"/>
                  </a:lnTo>
                  <a:lnTo>
                    <a:pt x="435" y="172"/>
                  </a:lnTo>
                </a:path>
              </a:pathLst>
            </a:custGeom>
            <a:solidFill>
              <a:srgbClr val="FFFF00"/>
            </a:solidFill>
            <a:ln w="12700" cap="rnd" cmpd="sng">
              <a:solidFill>
                <a:srgbClr val="000000"/>
              </a:solidFill>
              <a:prstDash val="solid"/>
              <a:round/>
              <a:headEnd type="none" w="sm" len="sm"/>
              <a:tailEnd type="none" w="sm" len="sm"/>
            </a:ln>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29" name="Freeform 13">
              <a:extLst>
                <a:ext uri="{FF2B5EF4-FFF2-40B4-BE49-F238E27FC236}">
                  <a16:creationId xmlns:a16="http://schemas.microsoft.com/office/drawing/2014/main" id="{ED742CEF-8410-4957-8469-9F77B1BDAF37}"/>
                </a:ext>
              </a:extLst>
            </p:cNvPr>
            <p:cNvSpPr>
              <a:spLocks/>
            </p:cNvSpPr>
            <p:nvPr/>
          </p:nvSpPr>
          <p:spPr bwMode="auto">
            <a:xfrm>
              <a:off x="2768204" y="2357438"/>
              <a:ext cx="620315" cy="340519"/>
            </a:xfrm>
            <a:custGeom>
              <a:avLst/>
              <a:gdLst>
                <a:gd name="T0" fmla="*/ 2147483647 w 521"/>
                <a:gd name="T1" fmla="*/ 2147483647 h 286"/>
                <a:gd name="T2" fmla="*/ 2147483647 w 521"/>
                <a:gd name="T3" fmla="*/ 2147483647 h 286"/>
                <a:gd name="T4" fmla="*/ 2147483647 w 521"/>
                <a:gd name="T5" fmla="*/ 2147483647 h 286"/>
                <a:gd name="T6" fmla="*/ 2147483647 w 521"/>
                <a:gd name="T7" fmla="*/ 2147483647 h 286"/>
                <a:gd name="T8" fmla="*/ 2147483647 w 521"/>
                <a:gd name="T9" fmla="*/ 2147483647 h 286"/>
                <a:gd name="T10" fmla="*/ 2147483647 w 521"/>
                <a:gd name="T11" fmla="*/ 2147483647 h 286"/>
                <a:gd name="T12" fmla="*/ 2147483647 w 521"/>
                <a:gd name="T13" fmla="*/ 2147483647 h 286"/>
                <a:gd name="T14" fmla="*/ 2147483647 w 521"/>
                <a:gd name="T15" fmla="*/ 2147483647 h 286"/>
                <a:gd name="T16" fmla="*/ 2147483647 w 521"/>
                <a:gd name="T17" fmla="*/ 2147483647 h 286"/>
                <a:gd name="T18" fmla="*/ 0 w 521"/>
                <a:gd name="T19" fmla="*/ 2147483647 h 286"/>
                <a:gd name="T20" fmla="*/ 0 w 521"/>
                <a:gd name="T21" fmla="*/ 2147483647 h 286"/>
                <a:gd name="T22" fmla="*/ 2147483647 w 521"/>
                <a:gd name="T23" fmla="*/ 2147483647 h 286"/>
                <a:gd name="T24" fmla="*/ 2147483647 w 521"/>
                <a:gd name="T25" fmla="*/ 2147483647 h 286"/>
                <a:gd name="T26" fmla="*/ 2147483647 w 521"/>
                <a:gd name="T27" fmla="*/ 2147483647 h 286"/>
                <a:gd name="T28" fmla="*/ 2147483647 w 521"/>
                <a:gd name="T29" fmla="*/ 2147483647 h 286"/>
                <a:gd name="T30" fmla="*/ 2147483647 w 521"/>
                <a:gd name="T31" fmla="*/ 2147483647 h 286"/>
                <a:gd name="T32" fmla="*/ 2147483647 w 521"/>
                <a:gd name="T33" fmla="*/ 2147483647 h 286"/>
                <a:gd name="T34" fmla="*/ 2147483647 w 521"/>
                <a:gd name="T35" fmla="*/ 0 h 286"/>
                <a:gd name="T36" fmla="*/ 2147483647 w 521"/>
                <a:gd name="T37" fmla="*/ 0 h 286"/>
                <a:gd name="T38" fmla="*/ 2147483647 w 521"/>
                <a:gd name="T39" fmla="*/ 2147483647 h 286"/>
                <a:gd name="T40" fmla="*/ 2147483647 w 521"/>
                <a:gd name="T41" fmla="*/ 2147483647 h 286"/>
                <a:gd name="T42" fmla="*/ 2147483647 w 521"/>
                <a:gd name="T43" fmla="*/ 2147483647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1" h="286">
                  <a:moveTo>
                    <a:pt x="444" y="178"/>
                  </a:moveTo>
                  <a:lnTo>
                    <a:pt x="436" y="183"/>
                  </a:lnTo>
                  <a:lnTo>
                    <a:pt x="418" y="189"/>
                  </a:lnTo>
                  <a:lnTo>
                    <a:pt x="379" y="228"/>
                  </a:lnTo>
                  <a:lnTo>
                    <a:pt x="353" y="256"/>
                  </a:lnTo>
                  <a:lnTo>
                    <a:pt x="207" y="283"/>
                  </a:lnTo>
                  <a:lnTo>
                    <a:pt x="139" y="262"/>
                  </a:lnTo>
                  <a:lnTo>
                    <a:pt x="52" y="285"/>
                  </a:lnTo>
                  <a:lnTo>
                    <a:pt x="8" y="178"/>
                  </a:lnTo>
                  <a:lnTo>
                    <a:pt x="0" y="189"/>
                  </a:lnTo>
                  <a:lnTo>
                    <a:pt x="0" y="181"/>
                  </a:lnTo>
                  <a:lnTo>
                    <a:pt x="45" y="84"/>
                  </a:lnTo>
                  <a:lnTo>
                    <a:pt x="112" y="60"/>
                  </a:lnTo>
                  <a:lnTo>
                    <a:pt x="133" y="32"/>
                  </a:lnTo>
                  <a:lnTo>
                    <a:pt x="233" y="79"/>
                  </a:lnTo>
                  <a:lnTo>
                    <a:pt x="288" y="21"/>
                  </a:lnTo>
                  <a:lnTo>
                    <a:pt x="363" y="24"/>
                  </a:lnTo>
                  <a:lnTo>
                    <a:pt x="410" y="0"/>
                  </a:lnTo>
                  <a:lnTo>
                    <a:pt x="460" y="0"/>
                  </a:lnTo>
                  <a:lnTo>
                    <a:pt x="465" y="40"/>
                  </a:lnTo>
                  <a:lnTo>
                    <a:pt x="520" y="87"/>
                  </a:lnTo>
                  <a:lnTo>
                    <a:pt x="444" y="17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0" name="Freeform 32">
              <a:extLst>
                <a:ext uri="{FF2B5EF4-FFF2-40B4-BE49-F238E27FC236}">
                  <a16:creationId xmlns:a16="http://schemas.microsoft.com/office/drawing/2014/main" id="{47973BAE-176C-49D7-A382-5A82828C51B9}"/>
                </a:ext>
              </a:extLst>
            </p:cNvPr>
            <p:cNvSpPr>
              <a:spLocks/>
            </p:cNvSpPr>
            <p:nvPr/>
          </p:nvSpPr>
          <p:spPr bwMode="auto">
            <a:xfrm>
              <a:off x="1888332" y="2815828"/>
              <a:ext cx="265510" cy="280988"/>
            </a:xfrm>
            <a:custGeom>
              <a:avLst/>
              <a:gdLst>
                <a:gd name="T0" fmla="*/ 2147483647 w 223"/>
                <a:gd name="T1" fmla="*/ 2147483647 h 236"/>
                <a:gd name="T2" fmla="*/ 2147483647 w 223"/>
                <a:gd name="T3" fmla="*/ 0 h 236"/>
                <a:gd name="T4" fmla="*/ 2147483647 w 223"/>
                <a:gd name="T5" fmla="*/ 2147483647 h 236"/>
                <a:gd name="T6" fmla="*/ 2147483647 w 223"/>
                <a:gd name="T7" fmla="*/ 2147483647 h 236"/>
                <a:gd name="T8" fmla="*/ 2147483647 w 223"/>
                <a:gd name="T9" fmla="*/ 2147483647 h 236"/>
                <a:gd name="T10" fmla="*/ 2147483647 w 223"/>
                <a:gd name="T11" fmla="*/ 2147483647 h 236"/>
                <a:gd name="T12" fmla="*/ 2147483647 w 223"/>
                <a:gd name="T13" fmla="*/ 2147483647 h 236"/>
                <a:gd name="T14" fmla="*/ 2147483647 w 223"/>
                <a:gd name="T15" fmla="*/ 2147483647 h 236"/>
                <a:gd name="T16" fmla="*/ 2147483647 w 223"/>
                <a:gd name="T17" fmla="*/ 2147483647 h 236"/>
                <a:gd name="T18" fmla="*/ 2147483647 w 223"/>
                <a:gd name="T19" fmla="*/ 2147483647 h 236"/>
                <a:gd name="T20" fmla="*/ 2147483647 w 223"/>
                <a:gd name="T21" fmla="*/ 2147483647 h 236"/>
                <a:gd name="T22" fmla="*/ 2147483647 w 223"/>
                <a:gd name="T23" fmla="*/ 2147483647 h 236"/>
                <a:gd name="T24" fmla="*/ 2147483647 w 223"/>
                <a:gd name="T25" fmla="*/ 2147483647 h 236"/>
                <a:gd name="T26" fmla="*/ 2147483647 w 223"/>
                <a:gd name="T27" fmla="*/ 2147483647 h 236"/>
                <a:gd name="T28" fmla="*/ 2147483647 w 223"/>
                <a:gd name="T29" fmla="*/ 2147483647 h 236"/>
                <a:gd name="T30" fmla="*/ 2147483647 w 223"/>
                <a:gd name="T31" fmla="*/ 2147483647 h 236"/>
                <a:gd name="T32" fmla="*/ 2147483647 w 223"/>
                <a:gd name="T33" fmla="*/ 2147483647 h 236"/>
                <a:gd name="T34" fmla="*/ 2147483647 w 223"/>
                <a:gd name="T35" fmla="*/ 2147483647 h 236"/>
                <a:gd name="T36" fmla="*/ 2147483647 w 223"/>
                <a:gd name="T37" fmla="*/ 2147483647 h 236"/>
                <a:gd name="T38" fmla="*/ 2147483647 w 223"/>
                <a:gd name="T39" fmla="*/ 2147483647 h 236"/>
                <a:gd name="T40" fmla="*/ 2147483647 w 223"/>
                <a:gd name="T41" fmla="*/ 2147483647 h 236"/>
                <a:gd name="T42" fmla="*/ 2147483647 w 223"/>
                <a:gd name="T43" fmla="*/ 2147483647 h 236"/>
                <a:gd name="T44" fmla="*/ 2147483647 w 223"/>
                <a:gd name="T45" fmla="*/ 2147483647 h 236"/>
                <a:gd name="T46" fmla="*/ 2147483647 w 223"/>
                <a:gd name="T47" fmla="*/ 2147483647 h 236"/>
                <a:gd name="T48" fmla="*/ 2147483647 w 223"/>
                <a:gd name="T49" fmla="*/ 2147483647 h 236"/>
                <a:gd name="T50" fmla="*/ 2147483647 w 223"/>
                <a:gd name="T51" fmla="*/ 2147483647 h 236"/>
                <a:gd name="T52" fmla="*/ 2147483647 w 223"/>
                <a:gd name="T53" fmla="*/ 2147483647 h 236"/>
                <a:gd name="T54" fmla="*/ 2147483647 w 223"/>
                <a:gd name="T55" fmla="*/ 2147483647 h 236"/>
                <a:gd name="T56" fmla="*/ 2147483647 w 223"/>
                <a:gd name="T57" fmla="*/ 2147483647 h 236"/>
                <a:gd name="T58" fmla="*/ 0 w 223"/>
                <a:gd name="T59" fmla="*/ 2147483647 h 236"/>
                <a:gd name="T60" fmla="*/ 2147483647 w 223"/>
                <a:gd name="T61" fmla="*/ 2147483647 h 236"/>
                <a:gd name="T62" fmla="*/ 2147483647 w 223"/>
                <a:gd name="T63" fmla="*/ 2147483647 h 236"/>
                <a:gd name="T64" fmla="*/ 2147483647 w 223"/>
                <a:gd name="T65" fmla="*/ 2147483647 h 236"/>
                <a:gd name="T66" fmla="*/ 2147483647 w 223"/>
                <a:gd name="T67" fmla="*/ 2147483647 h 236"/>
                <a:gd name="T68" fmla="*/ 2147483647 w 223"/>
                <a:gd name="T69" fmla="*/ 2147483647 h 236"/>
                <a:gd name="T70" fmla="*/ 2147483647 w 223"/>
                <a:gd name="T71" fmla="*/ 2147483647 h 236"/>
                <a:gd name="T72" fmla="*/ 2147483647 w 223"/>
                <a:gd name="T73" fmla="*/ 2147483647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3" h="236">
                  <a:moveTo>
                    <a:pt x="12" y="10"/>
                  </a:moveTo>
                  <a:lnTo>
                    <a:pt x="27" y="0"/>
                  </a:lnTo>
                  <a:lnTo>
                    <a:pt x="84" y="47"/>
                  </a:lnTo>
                  <a:lnTo>
                    <a:pt x="127" y="72"/>
                  </a:lnTo>
                  <a:lnTo>
                    <a:pt x="152" y="70"/>
                  </a:lnTo>
                  <a:lnTo>
                    <a:pt x="182" y="97"/>
                  </a:lnTo>
                  <a:lnTo>
                    <a:pt x="200" y="97"/>
                  </a:lnTo>
                  <a:lnTo>
                    <a:pt x="189" y="137"/>
                  </a:lnTo>
                  <a:lnTo>
                    <a:pt x="208" y="150"/>
                  </a:lnTo>
                  <a:lnTo>
                    <a:pt x="200" y="162"/>
                  </a:lnTo>
                  <a:lnTo>
                    <a:pt x="208" y="188"/>
                  </a:lnTo>
                  <a:lnTo>
                    <a:pt x="222" y="213"/>
                  </a:lnTo>
                  <a:lnTo>
                    <a:pt x="214" y="215"/>
                  </a:lnTo>
                  <a:lnTo>
                    <a:pt x="200" y="205"/>
                  </a:lnTo>
                  <a:lnTo>
                    <a:pt x="197" y="205"/>
                  </a:lnTo>
                  <a:lnTo>
                    <a:pt x="200" y="235"/>
                  </a:lnTo>
                  <a:lnTo>
                    <a:pt x="189" y="233"/>
                  </a:lnTo>
                  <a:lnTo>
                    <a:pt x="162" y="213"/>
                  </a:lnTo>
                  <a:lnTo>
                    <a:pt x="135" y="188"/>
                  </a:lnTo>
                  <a:lnTo>
                    <a:pt x="124" y="195"/>
                  </a:lnTo>
                  <a:lnTo>
                    <a:pt x="102" y="180"/>
                  </a:lnTo>
                  <a:lnTo>
                    <a:pt x="84" y="170"/>
                  </a:lnTo>
                  <a:lnTo>
                    <a:pt x="75" y="153"/>
                  </a:lnTo>
                  <a:lnTo>
                    <a:pt x="57" y="137"/>
                  </a:lnTo>
                  <a:lnTo>
                    <a:pt x="39" y="137"/>
                  </a:lnTo>
                  <a:lnTo>
                    <a:pt x="34" y="117"/>
                  </a:lnTo>
                  <a:lnTo>
                    <a:pt x="25" y="128"/>
                  </a:lnTo>
                  <a:lnTo>
                    <a:pt x="20" y="145"/>
                  </a:lnTo>
                  <a:lnTo>
                    <a:pt x="2" y="155"/>
                  </a:lnTo>
                  <a:lnTo>
                    <a:pt x="0" y="145"/>
                  </a:lnTo>
                  <a:lnTo>
                    <a:pt x="12" y="65"/>
                  </a:lnTo>
                  <a:lnTo>
                    <a:pt x="7" y="47"/>
                  </a:lnTo>
                  <a:lnTo>
                    <a:pt x="12" y="45"/>
                  </a:lnTo>
                  <a:lnTo>
                    <a:pt x="25" y="58"/>
                  </a:lnTo>
                  <a:lnTo>
                    <a:pt x="39" y="58"/>
                  </a:lnTo>
                  <a:lnTo>
                    <a:pt x="20" y="25"/>
                  </a:lnTo>
                  <a:lnTo>
                    <a:pt x="1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1" name="Freeform 33">
              <a:extLst>
                <a:ext uri="{FF2B5EF4-FFF2-40B4-BE49-F238E27FC236}">
                  <a16:creationId xmlns:a16="http://schemas.microsoft.com/office/drawing/2014/main" id="{F013763F-E3B0-4B6B-AFD6-3B7B34AEF3F5}"/>
                </a:ext>
              </a:extLst>
            </p:cNvPr>
            <p:cNvSpPr>
              <a:spLocks/>
            </p:cNvSpPr>
            <p:nvPr/>
          </p:nvSpPr>
          <p:spPr bwMode="auto">
            <a:xfrm>
              <a:off x="1888331" y="2815829"/>
              <a:ext cx="277416" cy="292894"/>
            </a:xfrm>
            <a:custGeom>
              <a:avLst/>
              <a:gdLst>
                <a:gd name="T0" fmla="*/ 2147483647 w 233"/>
                <a:gd name="T1" fmla="*/ 2147483647 h 246"/>
                <a:gd name="T2" fmla="*/ 2147483647 w 233"/>
                <a:gd name="T3" fmla="*/ 0 h 246"/>
                <a:gd name="T4" fmla="*/ 2147483647 w 233"/>
                <a:gd name="T5" fmla="*/ 2147483647 h 246"/>
                <a:gd name="T6" fmla="*/ 2147483647 w 233"/>
                <a:gd name="T7" fmla="*/ 2147483647 h 246"/>
                <a:gd name="T8" fmla="*/ 2147483647 w 233"/>
                <a:gd name="T9" fmla="*/ 2147483647 h 246"/>
                <a:gd name="T10" fmla="*/ 2147483647 w 233"/>
                <a:gd name="T11" fmla="*/ 2147483647 h 246"/>
                <a:gd name="T12" fmla="*/ 2147483647 w 233"/>
                <a:gd name="T13" fmla="*/ 2147483647 h 246"/>
                <a:gd name="T14" fmla="*/ 2147483647 w 233"/>
                <a:gd name="T15" fmla="*/ 2147483647 h 246"/>
                <a:gd name="T16" fmla="*/ 2147483647 w 233"/>
                <a:gd name="T17" fmla="*/ 2147483647 h 246"/>
                <a:gd name="T18" fmla="*/ 2147483647 w 233"/>
                <a:gd name="T19" fmla="*/ 2147483647 h 246"/>
                <a:gd name="T20" fmla="*/ 2147483647 w 233"/>
                <a:gd name="T21" fmla="*/ 2147483647 h 246"/>
                <a:gd name="T22" fmla="*/ 2147483647 w 233"/>
                <a:gd name="T23" fmla="*/ 2147483647 h 246"/>
                <a:gd name="T24" fmla="*/ 2147483647 w 233"/>
                <a:gd name="T25" fmla="*/ 2147483647 h 246"/>
                <a:gd name="T26" fmla="*/ 2147483647 w 233"/>
                <a:gd name="T27" fmla="*/ 2147483647 h 246"/>
                <a:gd name="T28" fmla="*/ 2147483647 w 233"/>
                <a:gd name="T29" fmla="*/ 2147483647 h 246"/>
                <a:gd name="T30" fmla="*/ 2147483647 w 233"/>
                <a:gd name="T31" fmla="*/ 2147483647 h 246"/>
                <a:gd name="T32" fmla="*/ 2147483647 w 233"/>
                <a:gd name="T33" fmla="*/ 2147483647 h 246"/>
                <a:gd name="T34" fmla="*/ 2147483647 w 233"/>
                <a:gd name="T35" fmla="*/ 2147483647 h 246"/>
                <a:gd name="T36" fmla="*/ 2147483647 w 233"/>
                <a:gd name="T37" fmla="*/ 2147483647 h 246"/>
                <a:gd name="T38" fmla="*/ 2147483647 w 233"/>
                <a:gd name="T39" fmla="*/ 2147483647 h 246"/>
                <a:gd name="T40" fmla="*/ 2147483647 w 233"/>
                <a:gd name="T41" fmla="*/ 2147483647 h 246"/>
                <a:gd name="T42" fmla="*/ 2147483647 w 233"/>
                <a:gd name="T43" fmla="*/ 2147483647 h 246"/>
                <a:gd name="T44" fmla="*/ 2147483647 w 233"/>
                <a:gd name="T45" fmla="*/ 2147483647 h 246"/>
                <a:gd name="T46" fmla="*/ 2147483647 w 233"/>
                <a:gd name="T47" fmla="*/ 2147483647 h 246"/>
                <a:gd name="T48" fmla="*/ 2147483647 w 233"/>
                <a:gd name="T49" fmla="*/ 2147483647 h 246"/>
                <a:gd name="T50" fmla="*/ 2147483647 w 233"/>
                <a:gd name="T51" fmla="*/ 2147483647 h 246"/>
                <a:gd name="T52" fmla="*/ 2147483647 w 233"/>
                <a:gd name="T53" fmla="*/ 2147483647 h 246"/>
                <a:gd name="T54" fmla="*/ 2147483647 w 233"/>
                <a:gd name="T55" fmla="*/ 2147483647 h 246"/>
                <a:gd name="T56" fmla="*/ 2147483647 w 233"/>
                <a:gd name="T57" fmla="*/ 2147483647 h 246"/>
                <a:gd name="T58" fmla="*/ 0 w 233"/>
                <a:gd name="T59" fmla="*/ 2147483647 h 246"/>
                <a:gd name="T60" fmla="*/ 2147483647 w 233"/>
                <a:gd name="T61" fmla="*/ 2147483647 h 246"/>
                <a:gd name="T62" fmla="*/ 2147483647 w 233"/>
                <a:gd name="T63" fmla="*/ 2147483647 h 246"/>
                <a:gd name="T64" fmla="*/ 2147483647 w 233"/>
                <a:gd name="T65" fmla="*/ 2147483647 h 246"/>
                <a:gd name="T66" fmla="*/ 2147483647 w 233"/>
                <a:gd name="T67" fmla="*/ 2147483647 h 246"/>
                <a:gd name="T68" fmla="*/ 2147483647 w 233"/>
                <a:gd name="T69" fmla="*/ 2147483647 h 246"/>
                <a:gd name="T70" fmla="*/ 2147483647 w 233"/>
                <a:gd name="T71" fmla="*/ 2147483647 h 246"/>
                <a:gd name="T72" fmla="*/ 2147483647 w 233"/>
                <a:gd name="T73" fmla="*/ 2147483647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3" h="246">
                  <a:moveTo>
                    <a:pt x="13" y="10"/>
                  </a:moveTo>
                  <a:lnTo>
                    <a:pt x="28" y="0"/>
                  </a:lnTo>
                  <a:lnTo>
                    <a:pt x="88" y="49"/>
                  </a:lnTo>
                  <a:lnTo>
                    <a:pt x="133" y="75"/>
                  </a:lnTo>
                  <a:lnTo>
                    <a:pt x="159" y="73"/>
                  </a:lnTo>
                  <a:lnTo>
                    <a:pt x="190" y="101"/>
                  </a:lnTo>
                  <a:lnTo>
                    <a:pt x="209" y="101"/>
                  </a:lnTo>
                  <a:lnTo>
                    <a:pt x="198" y="143"/>
                  </a:lnTo>
                  <a:lnTo>
                    <a:pt x="217" y="156"/>
                  </a:lnTo>
                  <a:lnTo>
                    <a:pt x="209" y="169"/>
                  </a:lnTo>
                  <a:lnTo>
                    <a:pt x="217" y="196"/>
                  </a:lnTo>
                  <a:lnTo>
                    <a:pt x="232" y="222"/>
                  </a:lnTo>
                  <a:lnTo>
                    <a:pt x="224" y="224"/>
                  </a:lnTo>
                  <a:lnTo>
                    <a:pt x="209" y="214"/>
                  </a:lnTo>
                  <a:lnTo>
                    <a:pt x="206" y="214"/>
                  </a:lnTo>
                  <a:lnTo>
                    <a:pt x="209" y="245"/>
                  </a:lnTo>
                  <a:lnTo>
                    <a:pt x="198" y="243"/>
                  </a:lnTo>
                  <a:lnTo>
                    <a:pt x="169" y="222"/>
                  </a:lnTo>
                  <a:lnTo>
                    <a:pt x="141" y="196"/>
                  </a:lnTo>
                  <a:lnTo>
                    <a:pt x="130" y="203"/>
                  </a:lnTo>
                  <a:lnTo>
                    <a:pt x="107" y="188"/>
                  </a:lnTo>
                  <a:lnTo>
                    <a:pt x="88" y="177"/>
                  </a:lnTo>
                  <a:lnTo>
                    <a:pt x="78" y="159"/>
                  </a:lnTo>
                  <a:lnTo>
                    <a:pt x="60" y="143"/>
                  </a:lnTo>
                  <a:lnTo>
                    <a:pt x="41" y="143"/>
                  </a:lnTo>
                  <a:lnTo>
                    <a:pt x="36" y="122"/>
                  </a:lnTo>
                  <a:lnTo>
                    <a:pt x="26" y="133"/>
                  </a:lnTo>
                  <a:lnTo>
                    <a:pt x="21" y="151"/>
                  </a:lnTo>
                  <a:lnTo>
                    <a:pt x="2" y="162"/>
                  </a:lnTo>
                  <a:lnTo>
                    <a:pt x="0" y="151"/>
                  </a:lnTo>
                  <a:lnTo>
                    <a:pt x="13" y="68"/>
                  </a:lnTo>
                  <a:lnTo>
                    <a:pt x="7" y="49"/>
                  </a:lnTo>
                  <a:lnTo>
                    <a:pt x="13" y="47"/>
                  </a:lnTo>
                  <a:lnTo>
                    <a:pt x="26" y="60"/>
                  </a:lnTo>
                  <a:lnTo>
                    <a:pt x="41" y="60"/>
                  </a:lnTo>
                  <a:lnTo>
                    <a:pt x="21" y="26"/>
                  </a:lnTo>
                  <a:lnTo>
                    <a:pt x="13" y="10"/>
                  </a:lnTo>
                </a:path>
              </a:pathLst>
            </a:custGeom>
            <a:solidFill>
              <a:srgbClr val="7030A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2" name="Freeform 47">
              <a:extLst>
                <a:ext uri="{FF2B5EF4-FFF2-40B4-BE49-F238E27FC236}">
                  <a16:creationId xmlns:a16="http://schemas.microsoft.com/office/drawing/2014/main" id="{43DB81E2-B26B-4D63-8C4E-2BF1B8D2B0E2}"/>
                </a:ext>
              </a:extLst>
            </p:cNvPr>
            <p:cNvSpPr>
              <a:spLocks/>
            </p:cNvSpPr>
            <p:nvPr/>
          </p:nvSpPr>
          <p:spPr bwMode="auto">
            <a:xfrm>
              <a:off x="2046685" y="2484835"/>
              <a:ext cx="286940" cy="440531"/>
            </a:xfrm>
            <a:custGeom>
              <a:avLst/>
              <a:gdLst>
                <a:gd name="T0" fmla="*/ 2147483647 w 241"/>
                <a:gd name="T1" fmla="*/ 2147483647 h 370"/>
                <a:gd name="T2" fmla="*/ 2147483647 w 241"/>
                <a:gd name="T3" fmla="*/ 2147483647 h 370"/>
                <a:gd name="T4" fmla="*/ 2147483647 w 241"/>
                <a:gd name="T5" fmla="*/ 2147483647 h 370"/>
                <a:gd name="T6" fmla="*/ 2147483647 w 241"/>
                <a:gd name="T7" fmla="*/ 0 h 370"/>
                <a:gd name="T8" fmla="*/ 2147483647 w 241"/>
                <a:gd name="T9" fmla="*/ 2147483647 h 370"/>
                <a:gd name="T10" fmla="*/ 2147483647 w 241"/>
                <a:gd name="T11" fmla="*/ 2147483647 h 370"/>
                <a:gd name="T12" fmla="*/ 2147483647 w 241"/>
                <a:gd name="T13" fmla="*/ 2147483647 h 370"/>
                <a:gd name="T14" fmla="*/ 2147483647 w 241"/>
                <a:gd name="T15" fmla="*/ 2147483647 h 370"/>
                <a:gd name="T16" fmla="*/ 2147483647 w 241"/>
                <a:gd name="T17" fmla="*/ 2147483647 h 370"/>
                <a:gd name="T18" fmla="*/ 2147483647 w 241"/>
                <a:gd name="T19" fmla="*/ 2147483647 h 370"/>
                <a:gd name="T20" fmla="*/ 2147483647 w 241"/>
                <a:gd name="T21" fmla="*/ 2147483647 h 370"/>
                <a:gd name="T22" fmla="*/ 2147483647 w 241"/>
                <a:gd name="T23" fmla="*/ 2147483647 h 370"/>
                <a:gd name="T24" fmla="*/ 2147483647 w 241"/>
                <a:gd name="T25" fmla="*/ 2147483647 h 370"/>
                <a:gd name="T26" fmla="*/ 2147483647 w 241"/>
                <a:gd name="T27" fmla="*/ 2147483647 h 370"/>
                <a:gd name="T28" fmla="*/ 2147483647 w 241"/>
                <a:gd name="T29" fmla="*/ 2147483647 h 370"/>
                <a:gd name="T30" fmla="*/ 2147483647 w 241"/>
                <a:gd name="T31" fmla="*/ 2147483647 h 370"/>
                <a:gd name="T32" fmla="*/ 2147483647 w 241"/>
                <a:gd name="T33" fmla="*/ 2147483647 h 370"/>
                <a:gd name="T34" fmla="*/ 2147483647 w 241"/>
                <a:gd name="T35" fmla="*/ 2147483647 h 370"/>
                <a:gd name="T36" fmla="*/ 2147483647 w 241"/>
                <a:gd name="T37" fmla="*/ 2147483647 h 370"/>
                <a:gd name="T38" fmla="*/ 2147483647 w 241"/>
                <a:gd name="T39" fmla="*/ 2147483647 h 370"/>
                <a:gd name="T40" fmla="*/ 2147483647 w 241"/>
                <a:gd name="T41" fmla="*/ 2147483647 h 370"/>
                <a:gd name="T42" fmla="*/ 2147483647 w 241"/>
                <a:gd name="T43" fmla="*/ 2147483647 h 370"/>
                <a:gd name="T44" fmla="*/ 2147483647 w 241"/>
                <a:gd name="T45" fmla="*/ 2147483647 h 370"/>
                <a:gd name="T46" fmla="*/ 0 w 241"/>
                <a:gd name="T47" fmla="*/ 2147483647 h 370"/>
                <a:gd name="T48" fmla="*/ 2147483647 w 241"/>
                <a:gd name="T49" fmla="*/ 2147483647 h 3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1" h="370">
                  <a:moveTo>
                    <a:pt x="8" y="102"/>
                  </a:moveTo>
                  <a:lnTo>
                    <a:pt x="70" y="84"/>
                  </a:lnTo>
                  <a:lnTo>
                    <a:pt x="104" y="27"/>
                  </a:lnTo>
                  <a:lnTo>
                    <a:pt x="102" y="0"/>
                  </a:lnTo>
                  <a:lnTo>
                    <a:pt x="149" y="16"/>
                  </a:lnTo>
                  <a:lnTo>
                    <a:pt x="167" y="92"/>
                  </a:lnTo>
                  <a:lnTo>
                    <a:pt x="204" y="126"/>
                  </a:lnTo>
                  <a:lnTo>
                    <a:pt x="219" y="176"/>
                  </a:lnTo>
                  <a:lnTo>
                    <a:pt x="212" y="191"/>
                  </a:lnTo>
                  <a:lnTo>
                    <a:pt x="206" y="230"/>
                  </a:lnTo>
                  <a:lnTo>
                    <a:pt x="240" y="278"/>
                  </a:lnTo>
                  <a:lnTo>
                    <a:pt x="175" y="278"/>
                  </a:lnTo>
                  <a:lnTo>
                    <a:pt x="175" y="351"/>
                  </a:lnTo>
                  <a:lnTo>
                    <a:pt x="183" y="361"/>
                  </a:lnTo>
                  <a:lnTo>
                    <a:pt x="159" y="369"/>
                  </a:lnTo>
                  <a:lnTo>
                    <a:pt x="112" y="351"/>
                  </a:lnTo>
                  <a:lnTo>
                    <a:pt x="117" y="332"/>
                  </a:lnTo>
                  <a:lnTo>
                    <a:pt x="91" y="267"/>
                  </a:lnTo>
                  <a:lnTo>
                    <a:pt x="76" y="259"/>
                  </a:lnTo>
                  <a:lnTo>
                    <a:pt x="81" y="244"/>
                  </a:lnTo>
                  <a:lnTo>
                    <a:pt x="63" y="238"/>
                  </a:lnTo>
                  <a:lnTo>
                    <a:pt x="70" y="215"/>
                  </a:lnTo>
                  <a:lnTo>
                    <a:pt x="44" y="197"/>
                  </a:lnTo>
                  <a:lnTo>
                    <a:pt x="0" y="139"/>
                  </a:lnTo>
                  <a:lnTo>
                    <a:pt x="8" y="102"/>
                  </a:lnTo>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3" name="Freeform 65">
              <a:extLst>
                <a:ext uri="{FF2B5EF4-FFF2-40B4-BE49-F238E27FC236}">
                  <a16:creationId xmlns:a16="http://schemas.microsoft.com/office/drawing/2014/main" id="{0899D710-C989-4FC3-8C68-09804D488357}"/>
                </a:ext>
              </a:extLst>
            </p:cNvPr>
            <p:cNvSpPr>
              <a:spLocks/>
            </p:cNvSpPr>
            <p:nvPr/>
          </p:nvSpPr>
          <p:spPr bwMode="auto">
            <a:xfrm>
              <a:off x="2556273" y="2818210"/>
              <a:ext cx="330994" cy="502444"/>
            </a:xfrm>
            <a:custGeom>
              <a:avLst/>
              <a:gdLst>
                <a:gd name="T0" fmla="*/ 2147483647 w 278"/>
                <a:gd name="T1" fmla="*/ 2147483647 h 422"/>
                <a:gd name="T2" fmla="*/ 2147483647 w 278"/>
                <a:gd name="T3" fmla="*/ 2147483647 h 422"/>
                <a:gd name="T4" fmla="*/ 2147483647 w 278"/>
                <a:gd name="T5" fmla="*/ 2147483647 h 422"/>
                <a:gd name="T6" fmla="*/ 2147483647 w 278"/>
                <a:gd name="T7" fmla="*/ 2147483647 h 422"/>
                <a:gd name="T8" fmla="*/ 2147483647 w 278"/>
                <a:gd name="T9" fmla="*/ 2147483647 h 422"/>
                <a:gd name="T10" fmla="*/ 2147483647 w 278"/>
                <a:gd name="T11" fmla="*/ 2147483647 h 422"/>
                <a:gd name="T12" fmla="*/ 2147483647 w 278"/>
                <a:gd name="T13" fmla="*/ 2147483647 h 422"/>
                <a:gd name="T14" fmla="*/ 2147483647 w 278"/>
                <a:gd name="T15" fmla="*/ 2147483647 h 422"/>
                <a:gd name="T16" fmla="*/ 2147483647 w 278"/>
                <a:gd name="T17" fmla="*/ 2147483647 h 422"/>
                <a:gd name="T18" fmla="*/ 2147483647 w 278"/>
                <a:gd name="T19" fmla="*/ 2147483647 h 422"/>
                <a:gd name="T20" fmla="*/ 2147483647 w 278"/>
                <a:gd name="T21" fmla="*/ 2147483647 h 422"/>
                <a:gd name="T22" fmla="*/ 2147483647 w 278"/>
                <a:gd name="T23" fmla="*/ 2147483647 h 422"/>
                <a:gd name="T24" fmla="*/ 2147483647 w 278"/>
                <a:gd name="T25" fmla="*/ 2147483647 h 422"/>
                <a:gd name="T26" fmla="*/ 2147483647 w 278"/>
                <a:gd name="T27" fmla="*/ 2147483647 h 422"/>
                <a:gd name="T28" fmla="*/ 2147483647 w 278"/>
                <a:gd name="T29" fmla="*/ 2147483647 h 422"/>
                <a:gd name="T30" fmla="*/ 2147483647 w 278"/>
                <a:gd name="T31" fmla="*/ 2147483647 h 422"/>
                <a:gd name="T32" fmla="*/ 2147483647 w 278"/>
                <a:gd name="T33" fmla="*/ 2147483647 h 422"/>
                <a:gd name="T34" fmla="*/ 2147483647 w 278"/>
                <a:gd name="T35" fmla="*/ 2147483647 h 422"/>
                <a:gd name="T36" fmla="*/ 2147483647 w 278"/>
                <a:gd name="T37" fmla="*/ 2147483647 h 422"/>
                <a:gd name="T38" fmla="*/ 0 w 278"/>
                <a:gd name="T39" fmla="*/ 2147483647 h 422"/>
                <a:gd name="T40" fmla="*/ 2147483647 w 278"/>
                <a:gd name="T41" fmla="*/ 2147483647 h 422"/>
                <a:gd name="T42" fmla="*/ 0 w 278"/>
                <a:gd name="T43" fmla="*/ 2147483647 h 422"/>
                <a:gd name="T44" fmla="*/ 2147483647 w 278"/>
                <a:gd name="T45" fmla="*/ 2147483647 h 422"/>
                <a:gd name="T46" fmla="*/ 2147483647 w 278"/>
                <a:gd name="T47" fmla="*/ 2147483647 h 422"/>
                <a:gd name="T48" fmla="*/ 2147483647 w 278"/>
                <a:gd name="T49" fmla="*/ 2147483647 h 422"/>
                <a:gd name="T50" fmla="*/ 2147483647 w 278"/>
                <a:gd name="T51" fmla="*/ 2147483647 h 422"/>
                <a:gd name="T52" fmla="*/ 2147483647 w 278"/>
                <a:gd name="T53" fmla="*/ 2147483647 h 422"/>
                <a:gd name="T54" fmla="*/ 2147483647 w 278"/>
                <a:gd name="T55" fmla="*/ 0 h 422"/>
                <a:gd name="T56" fmla="*/ 2147483647 w 278"/>
                <a:gd name="T57" fmla="*/ 2147483647 h 4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8" h="422">
                  <a:moveTo>
                    <a:pt x="236" y="8"/>
                  </a:moveTo>
                  <a:lnTo>
                    <a:pt x="249" y="45"/>
                  </a:lnTo>
                  <a:lnTo>
                    <a:pt x="249" y="55"/>
                  </a:lnTo>
                  <a:lnTo>
                    <a:pt x="254" y="89"/>
                  </a:lnTo>
                  <a:lnTo>
                    <a:pt x="262" y="110"/>
                  </a:lnTo>
                  <a:lnTo>
                    <a:pt x="277" y="120"/>
                  </a:lnTo>
                  <a:lnTo>
                    <a:pt x="272" y="147"/>
                  </a:lnTo>
                  <a:lnTo>
                    <a:pt x="270" y="269"/>
                  </a:lnTo>
                  <a:lnTo>
                    <a:pt x="243" y="280"/>
                  </a:lnTo>
                  <a:lnTo>
                    <a:pt x="152" y="314"/>
                  </a:lnTo>
                  <a:lnTo>
                    <a:pt x="47" y="421"/>
                  </a:lnTo>
                  <a:lnTo>
                    <a:pt x="45" y="411"/>
                  </a:lnTo>
                  <a:lnTo>
                    <a:pt x="34" y="400"/>
                  </a:lnTo>
                  <a:lnTo>
                    <a:pt x="16" y="392"/>
                  </a:lnTo>
                  <a:lnTo>
                    <a:pt x="16" y="269"/>
                  </a:lnTo>
                  <a:lnTo>
                    <a:pt x="19" y="251"/>
                  </a:lnTo>
                  <a:lnTo>
                    <a:pt x="21" y="241"/>
                  </a:lnTo>
                  <a:lnTo>
                    <a:pt x="3" y="230"/>
                  </a:lnTo>
                  <a:lnTo>
                    <a:pt x="16" y="188"/>
                  </a:lnTo>
                  <a:lnTo>
                    <a:pt x="0" y="157"/>
                  </a:lnTo>
                  <a:lnTo>
                    <a:pt x="16" y="141"/>
                  </a:lnTo>
                  <a:lnTo>
                    <a:pt x="0" y="131"/>
                  </a:lnTo>
                  <a:lnTo>
                    <a:pt x="8" y="110"/>
                  </a:lnTo>
                  <a:lnTo>
                    <a:pt x="8" y="102"/>
                  </a:lnTo>
                  <a:lnTo>
                    <a:pt x="3" y="94"/>
                  </a:lnTo>
                  <a:lnTo>
                    <a:pt x="45" y="26"/>
                  </a:lnTo>
                  <a:lnTo>
                    <a:pt x="76" y="42"/>
                  </a:lnTo>
                  <a:lnTo>
                    <a:pt x="212" y="0"/>
                  </a:lnTo>
                  <a:lnTo>
                    <a:pt x="236" y="8"/>
                  </a:lnTo>
                </a:path>
              </a:pathLst>
            </a:custGeom>
            <a:solidFill>
              <a:srgbClr val="996633"/>
            </a:solidFill>
            <a:ln w="12700" cap="rnd" cmpd="sng">
              <a:solidFill>
                <a:srgbClr val="000000"/>
              </a:solidFill>
              <a:prstDash val="solid"/>
              <a:round/>
              <a:headEnd type="none" w="sm" len="sm"/>
              <a:tailEnd type="none" w="sm" len="sm"/>
            </a:ln>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4" name="Freeform 83">
              <a:extLst>
                <a:ext uri="{FF2B5EF4-FFF2-40B4-BE49-F238E27FC236}">
                  <a16:creationId xmlns:a16="http://schemas.microsoft.com/office/drawing/2014/main" id="{5BC1C817-5B31-4E6A-B544-290031246625}"/>
                </a:ext>
              </a:extLst>
            </p:cNvPr>
            <p:cNvSpPr>
              <a:spLocks/>
            </p:cNvSpPr>
            <p:nvPr/>
          </p:nvSpPr>
          <p:spPr bwMode="auto">
            <a:xfrm>
              <a:off x="2609850" y="2957513"/>
              <a:ext cx="533400" cy="564356"/>
            </a:xfrm>
            <a:custGeom>
              <a:avLst/>
              <a:gdLst>
                <a:gd name="T0" fmla="*/ 2147483647 w 448"/>
                <a:gd name="T1" fmla="*/ 0 h 474"/>
                <a:gd name="T2" fmla="*/ 2147483647 w 448"/>
                <a:gd name="T3" fmla="*/ 2147483647 h 474"/>
                <a:gd name="T4" fmla="*/ 2147483647 w 448"/>
                <a:gd name="T5" fmla="*/ 2147483647 h 474"/>
                <a:gd name="T6" fmla="*/ 2147483647 w 448"/>
                <a:gd name="T7" fmla="*/ 2147483647 h 474"/>
                <a:gd name="T8" fmla="*/ 2147483647 w 448"/>
                <a:gd name="T9" fmla="*/ 2147483647 h 474"/>
                <a:gd name="T10" fmla="*/ 2147483647 w 448"/>
                <a:gd name="T11" fmla="*/ 2147483647 h 474"/>
                <a:gd name="T12" fmla="*/ 0 w 448"/>
                <a:gd name="T13" fmla="*/ 2147483647 h 474"/>
                <a:gd name="T14" fmla="*/ 2147483647 w 448"/>
                <a:gd name="T15" fmla="*/ 2147483647 h 474"/>
                <a:gd name="T16" fmla="*/ 2147483647 w 448"/>
                <a:gd name="T17" fmla="*/ 2147483647 h 474"/>
                <a:gd name="T18" fmla="*/ 2147483647 w 448"/>
                <a:gd name="T19" fmla="*/ 2147483647 h 474"/>
                <a:gd name="T20" fmla="*/ 2147483647 w 448"/>
                <a:gd name="T21" fmla="*/ 2147483647 h 474"/>
                <a:gd name="T22" fmla="*/ 2147483647 w 448"/>
                <a:gd name="T23" fmla="*/ 2147483647 h 474"/>
                <a:gd name="T24" fmla="*/ 2147483647 w 448"/>
                <a:gd name="T25" fmla="*/ 2147483647 h 474"/>
                <a:gd name="T26" fmla="*/ 2147483647 w 448"/>
                <a:gd name="T27" fmla="*/ 2147483647 h 474"/>
                <a:gd name="T28" fmla="*/ 2147483647 w 448"/>
                <a:gd name="T29" fmla="*/ 2147483647 h 474"/>
                <a:gd name="T30" fmla="*/ 2147483647 w 448"/>
                <a:gd name="T31" fmla="*/ 2147483647 h 474"/>
                <a:gd name="T32" fmla="*/ 2147483647 w 448"/>
                <a:gd name="T33" fmla="*/ 2147483647 h 474"/>
                <a:gd name="T34" fmla="*/ 2147483647 w 448"/>
                <a:gd name="T35" fmla="*/ 2147483647 h 474"/>
                <a:gd name="T36" fmla="*/ 2147483647 w 448"/>
                <a:gd name="T37" fmla="*/ 2147483647 h 474"/>
                <a:gd name="T38" fmla="*/ 2147483647 w 448"/>
                <a:gd name="T39" fmla="*/ 2147483647 h 474"/>
                <a:gd name="T40" fmla="*/ 2147483647 w 448"/>
                <a:gd name="T41" fmla="*/ 2147483647 h 474"/>
                <a:gd name="T42" fmla="*/ 2147483647 w 448"/>
                <a:gd name="T43" fmla="*/ 2147483647 h 474"/>
                <a:gd name="T44" fmla="*/ 2147483647 w 448"/>
                <a:gd name="T45" fmla="*/ 0 h 4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8" h="474">
                  <a:moveTo>
                    <a:pt x="232" y="0"/>
                  </a:moveTo>
                  <a:lnTo>
                    <a:pt x="227" y="27"/>
                  </a:lnTo>
                  <a:lnTo>
                    <a:pt x="225" y="149"/>
                  </a:lnTo>
                  <a:lnTo>
                    <a:pt x="198" y="160"/>
                  </a:lnTo>
                  <a:lnTo>
                    <a:pt x="107" y="194"/>
                  </a:lnTo>
                  <a:lnTo>
                    <a:pt x="2" y="301"/>
                  </a:lnTo>
                  <a:lnTo>
                    <a:pt x="0" y="317"/>
                  </a:lnTo>
                  <a:lnTo>
                    <a:pt x="2" y="335"/>
                  </a:lnTo>
                  <a:lnTo>
                    <a:pt x="13" y="353"/>
                  </a:lnTo>
                  <a:lnTo>
                    <a:pt x="31" y="353"/>
                  </a:lnTo>
                  <a:lnTo>
                    <a:pt x="23" y="382"/>
                  </a:lnTo>
                  <a:lnTo>
                    <a:pt x="23" y="400"/>
                  </a:lnTo>
                  <a:lnTo>
                    <a:pt x="13" y="406"/>
                  </a:lnTo>
                  <a:lnTo>
                    <a:pt x="36" y="466"/>
                  </a:lnTo>
                  <a:lnTo>
                    <a:pt x="47" y="455"/>
                  </a:lnTo>
                  <a:lnTo>
                    <a:pt x="68" y="463"/>
                  </a:lnTo>
                  <a:lnTo>
                    <a:pt x="86" y="453"/>
                  </a:lnTo>
                  <a:lnTo>
                    <a:pt x="104" y="473"/>
                  </a:lnTo>
                  <a:lnTo>
                    <a:pt x="206" y="372"/>
                  </a:lnTo>
                  <a:lnTo>
                    <a:pt x="204" y="345"/>
                  </a:lnTo>
                  <a:lnTo>
                    <a:pt x="447" y="225"/>
                  </a:lnTo>
                  <a:lnTo>
                    <a:pt x="337" y="123"/>
                  </a:lnTo>
                  <a:lnTo>
                    <a:pt x="232" y="0"/>
                  </a:lnTo>
                </a:path>
              </a:pathLst>
            </a:custGeom>
            <a:solidFill>
              <a:srgbClr val="996633"/>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5" name="Rectangle 150">
              <a:extLst>
                <a:ext uri="{FF2B5EF4-FFF2-40B4-BE49-F238E27FC236}">
                  <a16:creationId xmlns:a16="http://schemas.microsoft.com/office/drawing/2014/main" id="{22FFAAE6-1F81-4CE6-B729-3CD8986E6F14}"/>
                </a:ext>
              </a:extLst>
            </p:cNvPr>
            <p:cNvSpPr>
              <a:spLocks noChangeArrowheads="1"/>
            </p:cNvSpPr>
            <p:nvPr/>
          </p:nvSpPr>
          <p:spPr bwMode="auto">
            <a:xfrm rot="20146471">
              <a:off x="2590096" y="3251952"/>
              <a:ext cx="391935" cy="14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Stanislaus</a:t>
              </a:r>
            </a:p>
          </p:txBody>
        </p:sp>
        <p:sp>
          <p:nvSpPr>
            <p:cNvPr id="36" name="Freeform 187">
              <a:extLst>
                <a:ext uri="{FF2B5EF4-FFF2-40B4-BE49-F238E27FC236}">
                  <a16:creationId xmlns:a16="http://schemas.microsoft.com/office/drawing/2014/main" id="{EBDDF403-906D-484A-9327-5B634D8083B1}"/>
                </a:ext>
              </a:extLst>
            </p:cNvPr>
            <p:cNvSpPr>
              <a:spLocks/>
            </p:cNvSpPr>
            <p:nvPr/>
          </p:nvSpPr>
          <p:spPr bwMode="auto">
            <a:xfrm>
              <a:off x="2830116" y="2571751"/>
              <a:ext cx="456009" cy="298847"/>
            </a:xfrm>
            <a:custGeom>
              <a:avLst/>
              <a:gdLst>
                <a:gd name="T0" fmla="*/ 0 w 383"/>
                <a:gd name="T1" fmla="*/ 2147483647 h 251"/>
                <a:gd name="T2" fmla="*/ 2147483647 w 383"/>
                <a:gd name="T3" fmla="*/ 2147483647 h 251"/>
                <a:gd name="T4" fmla="*/ 2147483647 w 383"/>
                <a:gd name="T5" fmla="*/ 2147483647 h 251"/>
                <a:gd name="T6" fmla="*/ 2147483647 w 383"/>
                <a:gd name="T7" fmla="*/ 2147483647 h 251"/>
                <a:gd name="T8" fmla="*/ 2147483647 w 383"/>
                <a:gd name="T9" fmla="*/ 2147483647 h 251"/>
                <a:gd name="T10" fmla="*/ 2147483647 w 383"/>
                <a:gd name="T11" fmla="*/ 0 h 251"/>
                <a:gd name="T12" fmla="*/ 2147483647 w 383"/>
                <a:gd name="T13" fmla="*/ 2147483647 h 251"/>
                <a:gd name="T14" fmla="*/ 2147483647 w 383"/>
                <a:gd name="T15" fmla="*/ 2147483647 h 251"/>
                <a:gd name="T16" fmla="*/ 2147483647 w 383"/>
                <a:gd name="T17" fmla="*/ 2147483647 h 251"/>
                <a:gd name="T18" fmla="*/ 2147483647 w 383"/>
                <a:gd name="T19" fmla="*/ 2147483647 h 251"/>
                <a:gd name="T20" fmla="*/ 2147483647 w 383"/>
                <a:gd name="T21" fmla="*/ 2147483647 h 251"/>
                <a:gd name="T22" fmla="*/ 0 w 383"/>
                <a:gd name="T23" fmla="*/ 214748364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3" h="251">
                  <a:moveTo>
                    <a:pt x="0" y="102"/>
                  </a:moveTo>
                  <a:lnTo>
                    <a:pt x="86" y="78"/>
                  </a:lnTo>
                  <a:lnTo>
                    <a:pt x="153" y="101"/>
                  </a:lnTo>
                  <a:lnTo>
                    <a:pt x="300" y="75"/>
                  </a:lnTo>
                  <a:lnTo>
                    <a:pt x="365" y="6"/>
                  </a:lnTo>
                  <a:lnTo>
                    <a:pt x="383" y="0"/>
                  </a:lnTo>
                  <a:lnTo>
                    <a:pt x="381" y="99"/>
                  </a:lnTo>
                  <a:lnTo>
                    <a:pt x="209" y="129"/>
                  </a:lnTo>
                  <a:lnTo>
                    <a:pt x="47" y="249"/>
                  </a:lnTo>
                  <a:lnTo>
                    <a:pt x="21" y="251"/>
                  </a:lnTo>
                  <a:lnTo>
                    <a:pt x="6" y="213"/>
                  </a:lnTo>
                  <a:lnTo>
                    <a:pt x="0" y="102"/>
                  </a:lnTo>
                  <a:close/>
                </a:path>
              </a:pathLst>
            </a:custGeom>
            <a:solidFill>
              <a:srgbClr val="FFFF00"/>
            </a:solidFill>
            <a:ln w="12700" cap="rnd" cmpd="sng">
              <a:solidFill>
                <a:srgbClr val="000000"/>
              </a:solidFill>
              <a:prstDash val="solid"/>
              <a:round/>
              <a:headEnd type="none" w="sm" len="sm"/>
              <a:tailEnd type="none" w="sm" len="sm"/>
            </a:ln>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7" name="Freeform 5">
              <a:extLst>
                <a:ext uri="{FF2B5EF4-FFF2-40B4-BE49-F238E27FC236}">
                  <a16:creationId xmlns:a16="http://schemas.microsoft.com/office/drawing/2014/main" id="{FF8964C3-F7D9-4170-B064-029B71F400B9}"/>
                </a:ext>
              </a:extLst>
            </p:cNvPr>
            <p:cNvSpPr>
              <a:spLocks/>
            </p:cNvSpPr>
            <p:nvPr/>
          </p:nvSpPr>
          <p:spPr bwMode="auto">
            <a:xfrm>
              <a:off x="2852738" y="2687241"/>
              <a:ext cx="448866" cy="414338"/>
            </a:xfrm>
            <a:custGeom>
              <a:avLst/>
              <a:gdLst>
                <a:gd name="T0" fmla="*/ 0 w 377"/>
                <a:gd name="T1" fmla="*/ 2147483647 h 348"/>
                <a:gd name="T2" fmla="*/ 2147483647 w 377"/>
                <a:gd name="T3" fmla="*/ 2147483647 h 348"/>
                <a:gd name="T4" fmla="*/ 2147483647 w 377"/>
                <a:gd name="T5" fmla="*/ 2147483647 h 348"/>
                <a:gd name="T6" fmla="*/ 2147483647 w 377"/>
                <a:gd name="T7" fmla="*/ 2147483647 h 348"/>
                <a:gd name="T8" fmla="*/ 2147483647 w 377"/>
                <a:gd name="T9" fmla="*/ 0 h 348"/>
                <a:gd name="T10" fmla="*/ 2147483647 w 377"/>
                <a:gd name="T11" fmla="*/ 2147483647 h 348"/>
                <a:gd name="T12" fmla="*/ 2147483647 w 377"/>
                <a:gd name="T13" fmla="*/ 2147483647 h 348"/>
                <a:gd name="T14" fmla="*/ 2147483647 w 377"/>
                <a:gd name="T15" fmla="*/ 2147483647 h 348"/>
                <a:gd name="T16" fmla="*/ 2147483647 w 377"/>
                <a:gd name="T17" fmla="*/ 2147483647 h 348"/>
                <a:gd name="T18" fmla="*/ 2147483647 w 377"/>
                <a:gd name="T19" fmla="*/ 2147483647 h 348"/>
                <a:gd name="T20" fmla="*/ 2147483647 w 377"/>
                <a:gd name="T21" fmla="*/ 2147483647 h 348"/>
                <a:gd name="T22" fmla="*/ 2147483647 w 377"/>
                <a:gd name="T23" fmla="*/ 2147483647 h 348"/>
                <a:gd name="T24" fmla="*/ 2147483647 w 377"/>
                <a:gd name="T25" fmla="*/ 2147483647 h 348"/>
                <a:gd name="T26" fmla="*/ 0 w 377"/>
                <a:gd name="T27" fmla="*/ 2147483647 h 348"/>
                <a:gd name="T28" fmla="*/ 0 w 377"/>
                <a:gd name="T29" fmla="*/ 2147483647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48">
                  <a:moveTo>
                    <a:pt x="0" y="149"/>
                  </a:moveTo>
                  <a:lnTo>
                    <a:pt x="34" y="149"/>
                  </a:lnTo>
                  <a:lnTo>
                    <a:pt x="190" y="31"/>
                  </a:lnTo>
                  <a:lnTo>
                    <a:pt x="308" y="7"/>
                  </a:lnTo>
                  <a:lnTo>
                    <a:pt x="365" y="0"/>
                  </a:lnTo>
                  <a:lnTo>
                    <a:pt x="365" y="10"/>
                  </a:lnTo>
                  <a:lnTo>
                    <a:pt x="365" y="28"/>
                  </a:lnTo>
                  <a:lnTo>
                    <a:pt x="376" y="36"/>
                  </a:lnTo>
                  <a:lnTo>
                    <a:pt x="318" y="83"/>
                  </a:lnTo>
                  <a:lnTo>
                    <a:pt x="133" y="347"/>
                  </a:lnTo>
                  <a:lnTo>
                    <a:pt x="28" y="224"/>
                  </a:lnTo>
                  <a:lnTo>
                    <a:pt x="13" y="214"/>
                  </a:lnTo>
                  <a:lnTo>
                    <a:pt x="5" y="193"/>
                  </a:lnTo>
                  <a:lnTo>
                    <a:pt x="0" y="159"/>
                  </a:lnTo>
                  <a:lnTo>
                    <a:pt x="0" y="149"/>
                  </a:lnTo>
                </a:path>
              </a:pathLst>
            </a:custGeom>
            <a:solidFill>
              <a:srgbClr val="FFFF0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8" name="Freeform 104" descr="Zig zag">
              <a:extLst>
                <a:ext uri="{FF2B5EF4-FFF2-40B4-BE49-F238E27FC236}">
                  <a16:creationId xmlns:a16="http://schemas.microsoft.com/office/drawing/2014/main" id="{157435BA-77D7-4179-94AF-E6E9CCD1B404}"/>
                </a:ext>
              </a:extLst>
            </p:cNvPr>
            <p:cNvSpPr>
              <a:spLocks/>
            </p:cNvSpPr>
            <p:nvPr/>
          </p:nvSpPr>
          <p:spPr bwMode="auto">
            <a:xfrm>
              <a:off x="3287316" y="2461023"/>
              <a:ext cx="247650" cy="334565"/>
            </a:xfrm>
            <a:custGeom>
              <a:avLst/>
              <a:gdLst>
                <a:gd name="T0" fmla="*/ 2147483647 w 208"/>
                <a:gd name="T1" fmla="*/ 0 h 281"/>
                <a:gd name="T2" fmla="*/ 2147483647 w 208"/>
                <a:gd name="T3" fmla="*/ 2147483647 h 281"/>
                <a:gd name="T4" fmla="*/ 0 w 208"/>
                <a:gd name="T5" fmla="*/ 2147483647 h 281"/>
                <a:gd name="T6" fmla="*/ 0 w 208"/>
                <a:gd name="T7" fmla="*/ 2147483647 h 281"/>
                <a:gd name="T8" fmla="*/ 0 w 208"/>
                <a:gd name="T9" fmla="*/ 2147483647 h 281"/>
                <a:gd name="T10" fmla="*/ 0 w 208"/>
                <a:gd name="T11" fmla="*/ 2147483647 h 281"/>
                <a:gd name="T12" fmla="*/ 2147483647 w 208"/>
                <a:gd name="T13" fmla="*/ 2147483647 h 281"/>
                <a:gd name="T14" fmla="*/ 2147483647 w 208"/>
                <a:gd name="T15" fmla="*/ 2147483647 h 281"/>
                <a:gd name="T16" fmla="*/ 2147483647 w 208"/>
                <a:gd name="T17" fmla="*/ 2147483647 h 281"/>
                <a:gd name="T18" fmla="*/ 2147483647 w 208"/>
                <a:gd name="T19" fmla="*/ 2147483647 h 281"/>
                <a:gd name="T20" fmla="*/ 2147483647 w 208"/>
                <a:gd name="T21" fmla="*/ 2147483647 h 281"/>
                <a:gd name="T22" fmla="*/ 2147483647 w 208"/>
                <a:gd name="T23" fmla="*/ 2147483647 h 281"/>
                <a:gd name="T24" fmla="*/ 2147483647 w 208"/>
                <a:gd name="T25" fmla="*/ 2147483647 h 281"/>
                <a:gd name="T26" fmla="*/ 2147483647 w 208"/>
                <a:gd name="T27" fmla="*/ 2147483647 h 281"/>
                <a:gd name="T28" fmla="*/ 2147483647 w 208"/>
                <a:gd name="T29" fmla="*/ 2147483647 h 281"/>
                <a:gd name="T30" fmla="*/ 2147483647 w 208"/>
                <a:gd name="T31" fmla="*/ 2147483647 h 281"/>
                <a:gd name="T32" fmla="*/ 2147483647 w 208"/>
                <a:gd name="T33" fmla="*/ 2147483647 h 281"/>
                <a:gd name="T34" fmla="*/ 2147483647 w 208"/>
                <a:gd name="T35" fmla="*/ 2147483647 h 281"/>
                <a:gd name="T36" fmla="*/ 2147483647 w 208"/>
                <a:gd name="T37" fmla="*/ 0 h 2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 h="281">
                  <a:moveTo>
                    <a:pt x="80" y="0"/>
                  </a:moveTo>
                  <a:lnTo>
                    <a:pt x="8" y="88"/>
                  </a:lnTo>
                  <a:lnTo>
                    <a:pt x="0" y="93"/>
                  </a:lnTo>
                  <a:lnTo>
                    <a:pt x="0" y="189"/>
                  </a:lnTo>
                  <a:lnTo>
                    <a:pt x="0" y="199"/>
                  </a:lnTo>
                  <a:lnTo>
                    <a:pt x="0" y="216"/>
                  </a:lnTo>
                  <a:lnTo>
                    <a:pt x="10" y="224"/>
                  </a:lnTo>
                  <a:lnTo>
                    <a:pt x="18" y="232"/>
                  </a:lnTo>
                  <a:lnTo>
                    <a:pt x="83" y="267"/>
                  </a:lnTo>
                  <a:lnTo>
                    <a:pt x="97" y="249"/>
                  </a:lnTo>
                  <a:lnTo>
                    <a:pt x="120" y="237"/>
                  </a:lnTo>
                  <a:lnTo>
                    <a:pt x="137" y="241"/>
                  </a:lnTo>
                  <a:lnTo>
                    <a:pt x="145" y="267"/>
                  </a:lnTo>
                  <a:lnTo>
                    <a:pt x="153" y="272"/>
                  </a:lnTo>
                  <a:lnTo>
                    <a:pt x="162" y="280"/>
                  </a:lnTo>
                  <a:lnTo>
                    <a:pt x="207" y="199"/>
                  </a:lnTo>
                  <a:lnTo>
                    <a:pt x="180" y="156"/>
                  </a:lnTo>
                  <a:lnTo>
                    <a:pt x="195" y="98"/>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39" name="Freeform 105">
              <a:extLst>
                <a:ext uri="{FF2B5EF4-FFF2-40B4-BE49-F238E27FC236}">
                  <a16:creationId xmlns:a16="http://schemas.microsoft.com/office/drawing/2014/main" id="{8C7ACC3D-A225-4813-B725-BF2E9C3237C6}"/>
                </a:ext>
              </a:extLst>
            </p:cNvPr>
            <p:cNvSpPr>
              <a:spLocks/>
            </p:cNvSpPr>
            <p:nvPr/>
          </p:nvSpPr>
          <p:spPr bwMode="auto">
            <a:xfrm>
              <a:off x="3287317" y="2461022"/>
              <a:ext cx="259556" cy="346472"/>
            </a:xfrm>
            <a:custGeom>
              <a:avLst/>
              <a:gdLst>
                <a:gd name="T0" fmla="*/ 2147483647 w 218"/>
                <a:gd name="T1" fmla="*/ 0 h 291"/>
                <a:gd name="T2" fmla="*/ 2147483647 w 218"/>
                <a:gd name="T3" fmla="*/ 2147483647 h 291"/>
                <a:gd name="T4" fmla="*/ 0 w 218"/>
                <a:gd name="T5" fmla="*/ 2147483647 h 291"/>
                <a:gd name="T6" fmla="*/ 0 w 218"/>
                <a:gd name="T7" fmla="*/ 2147483647 h 291"/>
                <a:gd name="T8" fmla="*/ 0 w 218"/>
                <a:gd name="T9" fmla="*/ 2147483647 h 291"/>
                <a:gd name="T10" fmla="*/ 0 w 218"/>
                <a:gd name="T11" fmla="*/ 2147483647 h 291"/>
                <a:gd name="T12" fmla="*/ 2147483647 w 218"/>
                <a:gd name="T13" fmla="*/ 2147483647 h 291"/>
                <a:gd name="T14" fmla="*/ 2147483647 w 218"/>
                <a:gd name="T15" fmla="*/ 2147483647 h 291"/>
                <a:gd name="T16" fmla="*/ 2147483647 w 218"/>
                <a:gd name="T17" fmla="*/ 2147483647 h 291"/>
                <a:gd name="T18" fmla="*/ 2147483647 w 218"/>
                <a:gd name="T19" fmla="*/ 2147483647 h 291"/>
                <a:gd name="T20" fmla="*/ 2147483647 w 218"/>
                <a:gd name="T21" fmla="*/ 2147483647 h 291"/>
                <a:gd name="T22" fmla="*/ 2147483647 w 218"/>
                <a:gd name="T23" fmla="*/ 2147483647 h 291"/>
                <a:gd name="T24" fmla="*/ 2147483647 w 218"/>
                <a:gd name="T25" fmla="*/ 2147483647 h 291"/>
                <a:gd name="T26" fmla="*/ 2147483647 w 218"/>
                <a:gd name="T27" fmla="*/ 2147483647 h 291"/>
                <a:gd name="T28" fmla="*/ 2147483647 w 218"/>
                <a:gd name="T29" fmla="*/ 2147483647 h 291"/>
                <a:gd name="T30" fmla="*/ 2147483647 w 218"/>
                <a:gd name="T31" fmla="*/ 2147483647 h 291"/>
                <a:gd name="T32" fmla="*/ 2147483647 w 218"/>
                <a:gd name="T33" fmla="*/ 2147483647 h 291"/>
                <a:gd name="T34" fmla="*/ 2147483647 w 218"/>
                <a:gd name="T35" fmla="*/ 2147483647 h 291"/>
                <a:gd name="T36" fmla="*/ 2147483647 w 218"/>
                <a:gd name="T37" fmla="*/ 0 h 2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8" h="291">
                  <a:moveTo>
                    <a:pt x="84" y="0"/>
                  </a:moveTo>
                  <a:lnTo>
                    <a:pt x="8" y="91"/>
                  </a:lnTo>
                  <a:lnTo>
                    <a:pt x="0" y="96"/>
                  </a:lnTo>
                  <a:lnTo>
                    <a:pt x="0" y="196"/>
                  </a:lnTo>
                  <a:lnTo>
                    <a:pt x="0" y="206"/>
                  </a:lnTo>
                  <a:lnTo>
                    <a:pt x="0" y="224"/>
                  </a:lnTo>
                  <a:lnTo>
                    <a:pt x="11" y="232"/>
                  </a:lnTo>
                  <a:lnTo>
                    <a:pt x="19" y="240"/>
                  </a:lnTo>
                  <a:lnTo>
                    <a:pt x="87" y="277"/>
                  </a:lnTo>
                  <a:lnTo>
                    <a:pt x="102" y="258"/>
                  </a:lnTo>
                  <a:lnTo>
                    <a:pt x="126" y="245"/>
                  </a:lnTo>
                  <a:lnTo>
                    <a:pt x="144" y="250"/>
                  </a:lnTo>
                  <a:lnTo>
                    <a:pt x="152" y="277"/>
                  </a:lnTo>
                  <a:lnTo>
                    <a:pt x="160" y="282"/>
                  </a:lnTo>
                  <a:lnTo>
                    <a:pt x="170" y="290"/>
                  </a:lnTo>
                  <a:lnTo>
                    <a:pt x="217" y="206"/>
                  </a:lnTo>
                  <a:lnTo>
                    <a:pt x="189" y="162"/>
                  </a:lnTo>
                  <a:lnTo>
                    <a:pt x="204" y="102"/>
                  </a:lnTo>
                  <a:lnTo>
                    <a:pt x="84" y="0"/>
                  </a:lnTo>
                </a:path>
              </a:pathLst>
            </a:custGeom>
            <a:solidFill>
              <a:srgbClr val="FFFF0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0" name="Freeform 91">
              <a:extLst>
                <a:ext uri="{FF2B5EF4-FFF2-40B4-BE49-F238E27FC236}">
                  <a16:creationId xmlns:a16="http://schemas.microsoft.com/office/drawing/2014/main" id="{E3A4B3E3-2ADF-4206-ABFF-DD8F6BE37BE3}"/>
                </a:ext>
              </a:extLst>
            </p:cNvPr>
            <p:cNvSpPr>
              <a:spLocks/>
            </p:cNvSpPr>
            <p:nvPr/>
          </p:nvSpPr>
          <p:spPr bwMode="auto">
            <a:xfrm>
              <a:off x="3011092" y="2737248"/>
              <a:ext cx="707231" cy="492919"/>
            </a:xfrm>
            <a:custGeom>
              <a:avLst/>
              <a:gdLst>
                <a:gd name="T0" fmla="*/ 2147483647 w 594"/>
                <a:gd name="T1" fmla="*/ 0 h 414"/>
                <a:gd name="T2" fmla="*/ 2147483647 w 594"/>
                <a:gd name="T3" fmla="*/ 2147483647 h 414"/>
                <a:gd name="T4" fmla="*/ 2147483647 w 594"/>
                <a:gd name="T5" fmla="*/ 2147483647 h 414"/>
                <a:gd name="T6" fmla="*/ 2147483647 w 594"/>
                <a:gd name="T7" fmla="*/ 2147483647 h 414"/>
                <a:gd name="T8" fmla="*/ 2147483647 w 594"/>
                <a:gd name="T9" fmla="*/ 2147483647 h 414"/>
                <a:gd name="T10" fmla="*/ 2147483647 w 594"/>
                <a:gd name="T11" fmla="*/ 2147483647 h 414"/>
                <a:gd name="T12" fmla="*/ 2147483647 w 594"/>
                <a:gd name="T13" fmla="*/ 2147483647 h 414"/>
                <a:gd name="T14" fmla="*/ 2147483647 w 594"/>
                <a:gd name="T15" fmla="*/ 2147483647 h 414"/>
                <a:gd name="T16" fmla="*/ 2147483647 w 594"/>
                <a:gd name="T17" fmla="*/ 2147483647 h 414"/>
                <a:gd name="T18" fmla="*/ 2147483647 w 594"/>
                <a:gd name="T19" fmla="*/ 2147483647 h 414"/>
                <a:gd name="T20" fmla="*/ 2147483647 w 594"/>
                <a:gd name="T21" fmla="*/ 2147483647 h 414"/>
                <a:gd name="T22" fmla="*/ 2147483647 w 594"/>
                <a:gd name="T23" fmla="*/ 2147483647 h 414"/>
                <a:gd name="T24" fmla="*/ 2147483647 w 594"/>
                <a:gd name="T25" fmla="*/ 2147483647 h 414"/>
                <a:gd name="T26" fmla="*/ 2147483647 w 594"/>
                <a:gd name="T27" fmla="*/ 2147483647 h 414"/>
                <a:gd name="T28" fmla="*/ 2147483647 w 594"/>
                <a:gd name="T29" fmla="*/ 2147483647 h 414"/>
                <a:gd name="T30" fmla="*/ 2147483647 w 594"/>
                <a:gd name="T31" fmla="*/ 2147483647 h 414"/>
                <a:gd name="T32" fmla="*/ 2147483647 w 594"/>
                <a:gd name="T33" fmla="*/ 2147483647 h 414"/>
                <a:gd name="T34" fmla="*/ 2147483647 w 594"/>
                <a:gd name="T35" fmla="*/ 2147483647 h 414"/>
                <a:gd name="T36" fmla="*/ 2147483647 w 594"/>
                <a:gd name="T37" fmla="*/ 2147483647 h 414"/>
                <a:gd name="T38" fmla="*/ 2147483647 w 594"/>
                <a:gd name="T39" fmla="*/ 2147483647 h 414"/>
                <a:gd name="T40" fmla="*/ 2147483647 w 594"/>
                <a:gd name="T41" fmla="*/ 2147483647 h 414"/>
                <a:gd name="T42" fmla="*/ 2147483647 w 594"/>
                <a:gd name="T43" fmla="*/ 2147483647 h 414"/>
                <a:gd name="T44" fmla="*/ 2147483647 w 594"/>
                <a:gd name="T45" fmla="*/ 2147483647 h 414"/>
                <a:gd name="T46" fmla="*/ 2147483647 w 594"/>
                <a:gd name="T47" fmla="*/ 2147483647 h 414"/>
                <a:gd name="T48" fmla="*/ 0 w 594"/>
                <a:gd name="T49" fmla="*/ 2147483647 h 414"/>
                <a:gd name="T50" fmla="*/ 2147483647 w 594"/>
                <a:gd name="T51" fmla="*/ 2147483647 h 414"/>
                <a:gd name="T52" fmla="*/ 2147483647 w 594"/>
                <a:gd name="T53" fmla="*/ 0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4" h="414">
                  <a:moveTo>
                    <a:pt x="243" y="0"/>
                  </a:moveTo>
                  <a:lnTo>
                    <a:pt x="251" y="8"/>
                  </a:lnTo>
                  <a:lnTo>
                    <a:pt x="319" y="45"/>
                  </a:lnTo>
                  <a:lnTo>
                    <a:pt x="334" y="26"/>
                  </a:lnTo>
                  <a:lnTo>
                    <a:pt x="358" y="13"/>
                  </a:lnTo>
                  <a:lnTo>
                    <a:pt x="376" y="18"/>
                  </a:lnTo>
                  <a:lnTo>
                    <a:pt x="384" y="45"/>
                  </a:lnTo>
                  <a:lnTo>
                    <a:pt x="392" y="50"/>
                  </a:lnTo>
                  <a:lnTo>
                    <a:pt x="402" y="58"/>
                  </a:lnTo>
                  <a:lnTo>
                    <a:pt x="418" y="126"/>
                  </a:lnTo>
                  <a:lnTo>
                    <a:pt x="502" y="167"/>
                  </a:lnTo>
                  <a:lnTo>
                    <a:pt x="536" y="196"/>
                  </a:lnTo>
                  <a:lnTo>
                    <a:pt x="536" y="241"/>
                  </a:lnTo>
                  <a:lnTo>
                    <a:pt x="593" y="298"/>
                  </a:lnTo>
                  <a:lnTo>
                    <a:pt x="556" y="356"/>
                  </a:lnTo>
                  <a:lnTo>
                    <a:pt x="549" y="340"/>
                  </a:lnTo>
                  <a:lnTo>
                    <a:pt x="455" y="272"/>
                  </a:lnTo>
                  <a:lnTo>
                    <a:pt x="347" y="340"/>
                  </a:lnTo>
                  <a:lnTo>
                    <a:pt x="227" y="319"/>
                  </a:lnTo>
                  <a:lnTo>
                    <a:pt x="206" y="340"/>
                  </a:lnTo>
                  <a:lnTo>
                    <a:pt x="196" y="335"/>
                  </a:lnTo>
                  <a:lnTo>
                    <a:pt x="151" y="364"/>
                  </a:lnTo>
                  <a:lnTo>
                    <a:pt x="128" y="358"/>
                  </a:lnTo>
                  <a:lnTo>
                    <a:pt x="110" y="413"/>
                  </a:lnTo>
                  <a:lnTo>
                    <a:pt x="0" y="311"/>
                  </a:lnTo>
                  <a:lnTo>
                    <a:pt x="185" y="47"/>
                  </a:lnTo>
                  <a:lnTo>
                    <a:pt x="243" y="0"/>
                  </a:lnTo>
                </a:path>
              </a:pathLst>
            </a:custGeom>
            <a:solidFill>
              <a:srgbClr val="FFFF0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1" name="Freeform 35">
              <a:extLst>
                <a:ext uri="{FF2B5EF4-FFF2-40B4-BE49-F238E27FC236}">
                  <a16:creationId xmlns:a16="http://schemas.microsoft.com/office/drawing/2014/main" id="{FED0009F-AF18-476E-AC50-876DA88AD5C2}"/>
                </a:ext>
              </a:extLst>
            </p:cNvPr>
            <p:cNvSpPr>
              <a:spLocks/>
            </p:cNvSpPr>
            <p:nvPr/>
          </p:nvSpPr>
          <p:spPr bwMode="auto">
            <a:xfrm>
              <a:off x="3142060" y="3061097"/>
              <a:ext cx="523875" cy="433388"/>
            </a:xfrm>
            <a:custGeom>
              <a:avLst/>
              <a:gdLst>
                <a:gd name="T0" fmla="*/ 2147483647 w 440"/>
                <a:gd name="T1" fmla="*/ 2147483647 h 364"/>
                <a:gd name="T2" fmla="*/ 2147483647 w 440"/>
                <a:gd name="T3" fmla="*/ 2147483647 h 364"/>
                <a:gd name="T4" fmla="*/ 2147483647 w 440"/>
                <a:gd name="T5" fmla="*/ 2147483647 h 364"/>
                <a:gd name="T6" fmla="*/ 2147483647 w 440"/>
                <a:gd name="T7" fmla="*/ 2147483647 h 364"/>
                <a:gd name="T8" fmla="*/ 2147483647 w 440"/>
                <a:gd name="T9" fmla="*/ 2147483647 h 364"/>
                <a:gd name="T10" fmla="*/ 2147483647 w 440"/>
                <a:gd name="T11" fmla="*/ 2147483647 h 364"/>
                <a:gd name="T12" fmla="*/ 2147483647 w 440"/>
                <a:gd name="T13" fmla="*/ 0 h 364"/>
                <a:gd name="T14" fmla="*/ 2147483647 w 440"/>
                <a:gd name="T15" fmla="*/ 2147483647 h 364"/>
                <a:gd name="T16" fmla="*/ 2147483647 w 440"/>
                <a:gd name="T17" fmla="*/ 2147483647 h 364"/>
                <a:gd name="T18" fmla="*/ 2147483647 w 440"/>
                <a:gd name="T19" fmla="*/ 2147483647 h 364"/>
                <a:gd name="T20" fmla="*/ 2147483647 w 440"/>
                <a:gd name="T21" fmla="*/ 2147483647 h 364"/>
                <a:gd name="T22" fmla="*/ 2147483647 w 440"/>
                <a:gd name="T23" fmla="*/ 2147483647 h 364"/>
                <a:gd name="T24" fmla="*/ 2147483647 w 440"/>
                <a:gd name="T25" fmla="*/ 2147483647 h 364"/>
                <a:gd name="T26" fmla="*/ 2147483647 w 440"/>
                <a:gd name="T27" fmla="*/ 2147483647 h 364"/>
                <a:gd name="T28" fmla="*/ 0 w 440"/>
                <a:gd name="T29" fmla="*/ 2147483647 h 364"/>
                <a:gd name="T30" fmla="*/ 2147483647 w 440"/>
                <a:gd name="T31" fmla="*/ 2147483647 h 364"/>
                <a:gd name="T32" fmla="*/ 2147483647 w 440"/>
                <a:gd name="T33" fmla="*/ 2147483647 h 364"/>
                <a:gd name="T34" fmla="*/ 2147483647 w 440"/>
                <a:gd name="T35" fmla="*/ 2147483647 h 364"/>
                <a:gd name="T36" fmla="*/ 2147483647 w 440"/>
                <a:gd name="T37" fmla="*/ 2147483647 h 364"/>
                <a:gd name="T38" fmla="*/ 2147483647 w 440"/>
                <a:gd name="T39" fmla="*/ 214748364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0" h="364">
                  <a:moveTo>
                    <a:pt x="133" y="363"/>
                  </a:moveTo>
                  <a:lnTo>
                    <a:pt x="253" y="251"/>
                  </a:lnTo>
                  <a:lnTo>
                    <a:pt x="295" y="251"/>
                  </a:lnTo>
                  <a:lnTo>
                    <a:pt x="326" y="212"/>
                  </a:lnTo>
                  <a:lnTo>
                    <a:pt x="326" y="178"/>
                  </a:lnTo>
                  <a:lnTo>
                    <a:pt x="439" y="68"/>
                  </a:lnTo>
                  <a:lnTo>
                    <a:pt x="345" y="0"/>
                  </a:lnTo>
                  <a:lnTo>
                    <a:pt x="237" y="68"/>
                  </a:lnTo>
                  <a:lnTo>
                    <a:pt x="117" y="47"/>
                  </a:lnTo>
                  <a:lnTo>
                    <a:pt x="96" y="68"/>
                  </a:lnTo>
                  <a:lnTo>
                    <a:pt x="86" y="63"/>
                  </a:lnTo>
                  <a:lnTo>
                    <a:pt x="41" y="92"/>
                  </a:lnTo>
                  <a:lnTo>
                    <a:pt x="18" y="86"/>
                  </a:lnTo>
                  <a:lnTo>
                    <a:pt x="10" y="102"/>
                  </a:lnTo>
                  <a:lnTo>
                    <a:pt x="0" y="141"/>
                  </a:lnTo>
                  <a:lnTo>
                    <a:pt x="39" y="230"/>
                  </a:lnTo>
                  <a:lnTo>
                    <a:pt x="34" y="251"/>
                  </a:lnTo>
                  <a:lnTo>
                    <a:pt x="75" y="298"/>
                  </a:lnTo>
                  <a:lnTo>
                    <a:pt x="75" y="322"/>
                  </a:lnTo>
                  <a:lnTo>
                    <a:pt x="133" y="363"/>
                  </a:lnTo>
                </a:path>
              </a:pathLst>
            </a:custGeom>
            <a:solidFill>
              <a:srgbClr val="996633"/>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Freeform 39">
              <a:extLst>
                <a:ext uri="{FF2B5EF4-FFF2-40B4-BE49-F238E27FC236}">
                  <a16:creationId xmlns:a16="http://schemas.microsoft.com/office/drawing/2014/main" id="{D3341B81-FC09-4B5D-A1A8-6420E93F66B0}"/>
                </a:ext>
              </a:extLst>
            </p:cNvPr>
            <p:cNvSpPr>
              <a:spLocks/>
            </p:cNvSpPr>
            <p:nvPr/>
          </p:nvSpPr>
          <p:spPr bwMode="auto">
            <a:xfrm>
              <a:off x="2715816" y="3228975"/>
              <a:ext cx="585788" cy="539354"/>
            </a:xfrm>
            <a:custGeom>
              <a:avLst/>
              <a:gdLst>
                <a:gd name="T0" fmla="*/ 2147483647 w 492"/>
                <a:gd name="T1" fmla="*/ 2147483647 h 453"/>
                <a:gd name="T2" fmla="*/ 0 w 492"/>
                <a:gd name="T3" fmla="*/ 2147483647 h 453"/>
                <a:gd name="T4" fmla="*/ 2147483647 w 492"/>
                <a:gd name="T5" fmla="*/ 2147483647 h 453"/>
                <a:gd name="T6" fmla="*/ 2147483647 w 492"/>
                <a:gd name="T7" fmla="*/ 2147483647 h 453"/>
                <a:gd name="T8" fmla="*/ 2147483647 w 492"/>
                <a:gd name="T9" fmla="*/ 2147483647 h 453"/>
                <a:gd name="T10" fmla="*/ 2147483647 w 492"/>
                <a:gd name="T11" fmla="*/ 2147483647 h 453"/>
                <a:gd name="T12" fmla="*/ 2147483647 w 492"/>
                <a:gd name="T13" fmla="*/ 2147483647 h 453"/>
                <a:gd name="T14" fmla="*/ 2147483647 w 492"/>
                <a:gd name="T15" fmla="*/ 0 h 453"/>
                <a:gd name="T16" fmla="*/ 2147483647 w 492"/>
                <a:gd name="T17" fmla="*/ 2147483647 h 453"/>
                <a:gd name="T18" fmla="*/ 2147483647 w 492"/>
                <a:gd name="T19" fmla="*/ 2147483647 h 453"/>
                <a:gd name="T20" fmla="*/ 2147483647 w 492"/>
                <a:gd name="T21" fmla="*/ 2147483647 h 453"/>
                <a:gd name="T22" fmla="*/ 2147483647 w 492"/>
                <a:gd name="T23" fmla="*/ 2147483647 h 453"/>
                <a:gd name="T24" fmla="*/ 2147483647 w 492"/>
                <a:gd name="T25" fmla="*/ 2147483647 h 453"/>
                <a:gd name="T26" fmla="*/ 2147483647 w 492"/>
                <a:gd name="T27" fmla="*/ 2147483647 h 453"/>
                <a:gd name="T28" fmla="*/ 2147483647 w 492"/>
                <a:gd name="T29" fmla="*/ 2147483647 h 453"/>
                <a:gd name="T30" fmla="*/ 2147483647 w 492"/>
                <a:gd name="T31" fmla="*/ 2147483647 h 453"/>
                <a:gd name="T32" fmla="*/ 2147483647 w 492"/>
                <a:gd name="T33" fmla="*/ 2147483647 h 453"/>
                <a:gd name="T34" fmla="*/ 2147483647 w 492"/>
                <a:gd name="T35" fmla="*/ 2147483647 h 453"/>
                <a:gd name="T36" fmla="*/ 2147483647 w 492"/>
                <a:gd name="T37" fmla="*/ 2147483647 h 453"/>
                <a:gd name="T38" fmla="*/ 2147483647 w 492"/>
                <a:gd name="T39" fmla="*/ 2147483647 h 4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2" h="453">
                  <a:moveTo>
                    <a:pt x="8" y="340"/>
                  </a:moveTo>
                  <a:lnTo>
                    <a:pt x="0" y="306"/>
                  </a:lnTo>
                  <a:lnTo>
                    <a:pt x="18" y="282"/>
                  </a:lnTo>
                  <a:lnTo>
                    <a:pt x="5" y="275"/>
                  </a:lnTo>
                  <a:lnTo>
                    <a:pt x="15" y="248"/>
                  </a:lnTo>
                  <a:lnTo>
                    <a:pt x="117" y="147"/>
                  </a:lnTo>
                  <a:lnTo>
                    <a:pt x="115" y="120"/>
                  </a:lnTo>
                  <a:lnTo>
                    <a:pt x="358" y="0"/>
                  </a:lnTo>
                  <a:lnTo>
                    <a:pt x="397" y="89"/>
                  </a:lnTo>
                  <a:lnTo>
                    <a:pt x="392" y="110"/>
                  </a:lnTo>
                  <a:lnTo>
                    <a:pt x="433" y="157"/>
                  </a:lnTo>
                  <a:lnTo>
                    <a:pt x="433" y="181"/>
                  </a:lnTo>
                  <a:lnTo>
                    <a:pt x="491" y="222"/>
                  </a:lnTo>
                  <a:lnTo>
                    <a:pt x="386" y="238"/>
                  </a:lnTo>
                  <a:lnTo>
                    <a:pt x="321" y="267"/>
                  </a:lnTo>
                  <a:lnTo>
                    <a:pt x="295" y="298"/>
                  </a:lnTo>
                  <a:lnTo>
                    <a:pt x="149" y="452"/>
                  </a:lnTo>
                  <a:lnTo>
                    <a:pt x="52" y="405"/>
                  </a:lnTo>
                  <a:lnTo>
                    <a:pt x="18" y="369"/>
                  </a:lnTo>
                  <a:lnTo>
                    <a:pt x="8" y="340"/>
                  </a:lnTo>
                </a:path>
              </a:pathLst>
            </a:custGeom>
            <a:solidFill>
              <a:srgbClr val="996633"/>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3" name="Freeform 31">
              <a:extLst>
                <a:ext uri="{FF2B5EF4-FFF2-40B4-BE49-F238E27FC236}">
                  <a16:creationId xmlns:a16="http://schemas.microsoft.com/office/drawing/2014/main" id="{FFD2AFE8-1163-43C4-8BF6-D25AE73F061D}"/>
                </a:ext>
              </a:extLst>
            </p:cNvPr>
            <p:cNvSpPr>
              <a:spLocks/>
            </p:cNvSpPr>
            <p:nvPr/>
          </p:nvSpPr>
          <p:spPr bwMode="auto">
            <a:xfrm>
              <a:off x="3067050" y="3142060"/>
              <a:ext cx="728663" cy="608409"/>
            </a:xfrm>
            <a:custGeom>
              <a:avLst/>
              <a:gdLst>
                <a:gd name="T0" fmla="*/ 0 w 612"/>
                <a:gd name="T1" fmla="*/ 2147483647 h 511"/>
                <a:gd name="T2" fmla="*/ 2147483647 w 612"/>
                <a:gd name="T3" fmla="*/ 2147483647 h 511"/>
                <a:gd name="T4" fmla="*/ 2147483647 w 612"/>
                <a:gd name="T5" fmla="*/ 2147483647 h 511"/>
                <a:gd name="T6" fmla="*/ 2147483647 w 612"/>
                <a:gd name="T7" fmla="*/ 2147483647 h 511"/>
                <a:gd name="T8" fmla="*/ 2147483647 w 612"/>
                <a:gd name="T9" fmla="*/ 2147483647 h 511"/>
                <a:gd name="T10" fmla="*/ 2147483647 w 612"/>
                <a:gd name="T11" fmla="*/ 2147483647 h 511"/>
                <a:gd name="T12" fmla="*/ 2147483647 w 612"/>
                <a:gd name="T13" fmla="*/ 2147483647 h 511"/>
                <a:gd name="T14" fmla="*/ 2147483647 w 612"/>
                <a:gd name="T15" fmla="*/ 2147483647 h 511"/>
                <a:gd name="T16" fmla="*/ 2147483647 w 612"/>
                <a:gd name="T17" fmla="*/ 2147483647 h 511"/>
                <a:gd name="T18" fmla="*/ 2147483647 w 612"/>
                <a:gd name="T19" fmla="*/ 2147483647 h 511"/>
                <a:gd name="T20" fmla="*/ 2147483647 w 612"/>
                <a:gd name="T21" fmla="*/ 2147483647 h 511"/>
                <a:gd name="T22" fmla="*/ 2147483647 w 612"/>
                <a:gd name="T23" fmla="*/ 2147483647 h 511"/>
                <a:gd name="T24" fmla="*/ 2147483647 w 612"/>
                <a:gd name="T25" fmla="*/ 2147483647 h 511"/>
                <a:gd name="T26" fmla="*/ 2147483647 w 612"/>
                <a:gd name="T27" fmla="*/ 2147483647 h 511"/>
                <a:gd name="T28" fmla="*/ 2147483647 w 612"/>
                <a:gd name="T29" fmla="*/ 2147483647 h 511"/>
                <a:gd name="T30" fmla="*/ 2147483647 w 612"/>
                <a:gd name="T31" fmla="*/ 2147483647 h 511"/>
                <a:gd name="T32" fmla="*/ 2147483647 w 612"/>
                <a:gd name="T33" fmla="*/ 2147483647 h 511"/>
                <a:gd name="T34" fmla="*/ 2147483647 w 612"/>
                <a:gd name="T35" fmla="*/ 2147483647 h 511"/>
                <a:gd name="T36" fmla="*/ 2147483647 w 612"/>
                <a:gd name="T37" fmla="*/ 2147483647 h 511"/>
                <a:gd name="T38" fmla="*/ 2147483647 w 612"/>
                <a:gd name="T39" fmla="*/ 2147483647 h 511"/>
                <a:gd name="T40" fmla="*/ 2147483647 w 612"/>
                <a:gd name="T41" fmla="*/ 2147483647 h 511"/>
                <a:gd name="T42" fmla="*/ 2147483647 w 612"/>
                <a:gd name="T43" fmla="*/ 2147483647 h 511"/>
                <a:gd name="T44" fmla="*/ 2147483647 w 612"/>
                <a:gd name="T45" fmla="*/ 2147483647 h 511"/>
                <a:gd name="T46" fmla="*/ 2147483647 w 612"/>
                <a:gd name="T47" fmla="*/ 0 h 511"/>
                <a:gd name="T48" fmla="*/ 2147483647 w 612"/>
                <a:gd name="T49" fmla="*/ 2147483647 h 511"/>
                <a:gd name="T50" fmla="*/ 2147483647 w 612"/>
                <a:gd name="T51" fmla="*/ 2147483647 h 511"/>
                <a:gd name="T52" fmla="*/ 2147483647 w 612"/>
                <a:gd name="T53" fmla="*/ 2147483647 h 511"/>
                <a:gd name="T54" fmla="*/ 2147483647 w 612"/>
                <a:gd name="T55" fmla="*/ 2147483647 h 511"/>
                <a:gd name="T56" fmla="*/ 2147483647 w 612"/>
                <a:gd name="T57" fmla="*/ 2147483647 h 511"/>
                <a:gd name="T58" fmla="*/ 2147483647 w 612"/>
                <a:gd name="T59" fmla="*/ 2147483647 h 511"/>
                <a:gd name="T60" fmla="*/ 2147483647 w 612"/>
                <a:gd name="T61" fmla="*/ 2147483647 h 511"/>
                <a:gd name="T62" fmla="*/ 0 w 612"/>
                <a:gd name="T63" fmla="*/ 2147483647 h 5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2" h="511">
                  <a:moveTo>
                    <a:pt x="0" y="371"/>
                  </a:moveTo>
                  <a:lnTo>
                    <a:pt x="29" y="413"/>
                  </a:lnTo>
                  <a:lnTo>
                    <a:pt x="39" y="470"/>
                  </a:lnTo>
                  <a:lnTo>
                    <a:pt x="65" y="499"/>
                  </a:lnTo>
                  <a:lnTo>
                    <a:pt x="104" y="510"/>
                  </a:lnTo>
                  <a:lnTo>
                    <a:pt x="306" y="455"/>
                  </a:lnTo>
                  <a:lnTo>
                    <a:pt x="329" y="397"/>
                  </a:lnTo>
                  <a:lnTo>
                    <a:pt x="366" y="379"/>
                  </a:lnTo>
                  <a:lnTo>
                    <a:pt x="376" y="355"/>
                  </a:lnTo>
                  <a:lnTo>
                    <a:pt x="392" y="355"/>
                  </a:lnTo>
                  <a:lnTo>
                    <a:pt x="402" y="337"/>
                  </a:lnTo>
                  <a:lnTo>
                    <a:pt x="392" y="314"/>
                  </a:lnTo>
                  <a:lnTo>
                    <a:pt x="418" y="319"/>
                  </a:lnTo>
                  <a:lnTo>
                    <a:pt x="431" y="332"/>
                  </a:lnTo>
                  <a:lnTo>
                    <a:pt x="465" y="311"/>
                  </a:lnTo>
                  <a:lnTo>
                    <a:pt x="486" y="293"/>
                  </a:lnTo>
                  <a:lnTo>
                    <a:pt x="494" y="227"/>
                  </a:lnTo>
                  <a:lnTo>
                    <a:pt x="611" y="97"/>
                  </a:lnTo>
                  <a:lnTo>
                    <a:pt x="606" y="78"/>
                  </a:lnTo>
                  <a:lnTo>
                    <a:pt x="570" y="24"/>
                  </a:lnTo>
                  <a:lnTo>
                    <a:pt x="551" y="16"/>
                  </a:lnTo>
                  <a:lnTo>
                    <a:pt x="523" y="24"/>
                  </a:lnTo>
                  <a:lnTo>
                    <a:pt x="509" y="16"/>
                  </a:lnTo>
                  <a:lnTo>
                    <a:pt x="502" y="0"/>
                  </a:lnTo>
                  <a:lnTo>
                    <a:pt x="389" y="110"/>
                  </a:lnTo>
                  <a:lnTo>
                    <a:pt x="389" y="144"/>
                  </a:lnTo>
                  <a:lnTo>
                    <a:pt x="358" y="183"/>
                  </a:lnTo>
                  <a:lnTo>
                    <a:pt x="316" y="183"/>
                  </a:lnTo>
                  <a:lnTo>
                    <a:pt x="196" y="295"/>
                  </a:lnTo>
                  <a:lnTo>
                    <a:pt x="91" y="311"/>
                  </a:lnTo>
                  <a:lnTo>
                    <a:pt x="26" y="340"/>
                  </a:lnTo>
                  <a:lnTo>
                    <a:pt x="0" y="371"/>
                  </a:lnTo>
                </a:path>
              </a:pathLst>
            </a:custGeom>
            <a:solidFill>
              <a:srgbClr val="996633"/>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4" name="Freeform 43">
              <a:extLst>
                <a:ext uri="{FF2B5EF4-FFF2-40B4-BE49-F238E27FC236}">
                  <a16:creationId xmlns:a16="http://schemas.microsoft.com/office/drawing/2014/main" id="{3599A74F-1E3D-4B48-8C50-4433435ECE5D}"/>
                </a:ext>
              </a:extLst>
            </p:cNvPr>
            <p:cNvSpPr>
              <a:spLocks/>
            </p:cNvSpPr>
            <p:nvPr/>
          </p:nvSpPr>
          <p:spPr bwMode="auto">
            <a:xfrm>
              <a:off x="3489722" y="2582466"/>
              <a:ext cx="866775" cy="747713"/>
            </a:xfrm>
            <a:custGeom>
              <a:avLst/>
              <a:gdLst>
                <a:gd name="T0" fmla="*/ 2147483647 w 728"/>
                <a:gd name="T1" fmla="*/ 2147483647 h 628"/>
                <a:gd name="T2" fmla="*/ 2147483647 w 728"/>
                <a:gd name="T3" fmla="*/ 2147483647 h 628"/>
                <a:gd name="T4" fmla="*/ 2147483647 w 728"/>
                <a:gd name="T5" fmla="*/ 2147483647 h 628"/>
                <a:gd name="T6" fmla="*/ 2147483647 w 728"/>
                <a:gd name="T7" fmla="*/ 0 h 628"/>
                <a:gd name="T8" fmla="*/ 2147483647 w 728"/>
                <a:gd name="T9" fmla="*/ 2147483647 h 628"/>
                <a:gd name="T10" fmla="*/ 2147483647 w 728"/>
                <a:gd name="T11" fmla="*/ 2147483647 h 628"/>
                <a:gd name="T12" fmla="*/ 0 w 728"/>
                <a:gd name="T13" fmla="*/ 2147483647 h 628"/>
                <a:gd name="T14" fmla="*/ 2147483647 w 728"/>
                <a:gd name="T15" fmla="*/ 2147483647 h 628"/>
                <a:gd name="T16" fmla="*/ 2147483647 w 728"/>
                <a:gd name="T17" fmla="*/ 2147483647 h 628"/>
                <a:gd name="T18" fmla="*/ 2147483647 w 728"/>
                <a:gd name="T19" fmla="*/ 2147483647 h 628"/>
                <a:gd name="T20" fmla="*/ 2147483647 w 728"/>
                <a:gd name="T21" fmla="*/ 2147483647 h 628"/>
                <a:gd name="T22" fmla="*/ 2147483647 w 728"/>
                <a:gd name="T23" fmla="*/ 2147483647 h 628"/>
                <a:gd name="T24" fmla="*/ 2147483647 w 728"/>
                <a:gd name="T25" fmla="*/ 2147483647 h 628"/>
                <a:gd name="T26" fmla="*/ 2147483647 w 728"/>
                <a:gd name="T27" fmla="*/ 2147483647 h 628"/>
                <a:gd name="T28" fmla="*/ 2147483647 w 728"/>
                <a:gd name="T29" fmla="*/ 2147483647 h 628"/>
                <a:gd name="T30" fmla="*/ 2147483647 w 728"/>
                <a:gd name="T31" fmla="*/ 2147483647 h 628"/>
                <a:gd name="T32" fmla="*/ 2147483647 w 728"/>
                <a:gd name="T33" fmla="*/ 2147483647 h 628"/>
                <a:gd name="T34" fmla="*/ 2147483647 w 728"/>
                <a:gd name="T35" fmla="*/ 2147483647 h 628"/>
                <a:gd name="T36" fmla="*/ 2147483647 w 728"/>
                <a:gd name="T37" fmla="*/ 2147483647 h 628"/>
                <a:gd name="T38" fmla="*/ 2147483647 w 728"/>
                <a:gd name="T39" fmla="*/ 2147483647 h 628"/>
                <a:gd name="T40" fmla="*/ 2147483647 w 728"/>
                <a:gd name="T41" fmla="*/ 2147483647 h 628"/>
                <a:gd name="T42" fmla="*/ 2147483647 w 728"/>
                <a:gd name="T43" fmla="*/ 2147483647 h 628"/>
                <a:gd name="T44" fmla="*/ 2147483647 w 728"/>
                <a:gd name="T45" fmla="*/ 2147483647 h 628"/>
                <a:gd name="T46" fmla="*/ 2147483647 w 728"/>
                <a:gd name="T47" fmla="*/ 2147483647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8" h="628">
                  <a:moveTo>
                    <a:pt x="499" y="412"/>
                  </a:moveTo>
                  <a:lnTo>
                    <a:pt x="204" y="156"/>
                  </a:lnTo>
                  <a:lnTo>
                    <a:pt x="131" y="86"/>
                  </a:lnTo>
                  <a:lnTo>
                    <a:pt x="34" y="0"/>
                  </a:lnTo>
                  <a:lnTo>
                    <a:pt x="19" y="60"/>
                  </a:lnTo>
                  <a:lnTo>
                    <a:pt x="47" y="104"/>
                  </a:lnTo>
                  <a:lnTo>
                    <a:pt x="0" y="188"/>
                  </a:lnTo>
                  <a:lnTo>
                    <a:pt x="16" y="256"/>
                  </a:lnTo>
                  <a:lnTo>
                    <a:pt x="100" y="297"/>
                  </a:lnTo>
                  <a:lnTo>
                    <a:pt x="134" y="326"/>
                  </a:lnTo>
                  <a:lnTo>
                    <a:pt x="134" y="371"/>
                  </a:lnTo>
                  <a:lnTo>
                    <a:pt x="191" y="428"/>
                  </a:lnTo>
                  <a:lnTo>
                    <a:pt x="154" y="486"/>
                  </a:lnTo>
                  <a:lnTo>
                    <a:pt x="168" y="494"/>
                  </a:lnTo>
                  <a:lnTo>
                    <a:pt x="196" y="486"/>
                  </a:lnTo>
                  <a:lnTo>
                    <a:pt x="215" y="494"/>
                  </a:lnTo>
                  <a:lnTo>
                    <a:pt x="251" y="548"/>
                  </a:lnTo>
                  <a:lnTo>
                    <a:pt x="256" y="567"/>
                  </a:lnTo>
                  <a:lnTo>
                    <a:pt x="288" y="577"/>
                  </a:lnTo>
                  <a:lnTo>
                    <a:pt x="324" y="616"/>
                  </a:lnTo>
                  <a:lnTo>
                    <a:pt x="350" y="614"/>
                  </a:lnTo>
                  <a:lnTo>
                    <a:pt x="361" y="627"/>
                  </a:lnTo>
                  <a:lnTo>
                    <a:pt x="727" y="619"/>
                  </a:lnTo>
                  <a:lnTo>
                    <a:pt x="499" y="412"/>
                  </a:lnTo>
                </a:path>
              </a:pathLst>
            </a:custGeom>
            <a:solidFill>
              <a:srgbClr val="FFFF0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5" name="Freeform 99">
              <a:extLst>
                <a:ext uri="{FF2B5EF4-FFF2-40B4-BE49-F238E27FC236}">
                  <a16:creationId xmlns:a16="http://schemas.microsoft.com/office/drawing/2014/main" id="{DCB4499D-D0DE-4131-B158-4787FC147E62}"/>
                </a:ext>
              </a:extLst>
            </p:cNvPr>
            <p:cNvSpPr>
              <a:spLocks/>
            </p:cNvSpPr>
            <p:nvPr/>
          </p:nvSpPr>
          <p:spPr bwMode="auto">
            <a:xfrm>
              <a:off x="3913585" y="3319463"/>
              <a:ext cx="1504950" cy="1019175"/>
            </a:xfrm>
            <a:custGeom>
              <a:avLst/>
              <a:gdLst>
                <a:gd name="T0" fmla="*/ 2147483647 w 1264"/>
                <a:gd name="T1" fmla="*/ 2147483647 h 856"/>
                <a:gd name="T2" fmla="*/ 2147483647 w 1264"/>
                <a:gd name="T3" fmla="*/ 2147483647 h 856"/>
                <a:gd name="T4" fmla="*/ 2147483647 w 1264"/>
                <a:gd name="T5" fmla="*/ 2147483647 h 856"/>
                <a:gd name="T6" fmla="*/ 2147483647 w 1264"/>
                <a:gd name="T7" fmla="*/ 2147483647 h 856"/>
                <a:gd name="T8" fmla="*/ 2147483647 w 1264"/>
                <a:gd name="T9" fmla="*/ 2147483647 h 856"/>
                <a:gd name="T10" fmla="*/ 2147483647 w 1264"/>
                <a:gd name="T11" fmla="*/ 2147483647 h 856"/>
                <a:gd name="T12" fmla="*/ 2147483647 w 1264"/>
                <a:gd name="T13" fmla="*/ 2147483647 h 856"/>
                <a:gd name="T14" fmla="*/ 2147483647 w 1264"/>
                <a:gd name="T15" fmla="*/ 2147483647 h 856"/>
                <a:gd name="T16" fmla="*/ 2147483647 w 1264"/>
                <a:gd name="T17" fmla="*/ 2147483647 h 856"/>
                <a:gd name="T18" fmla="*/ 2147483647 w 1264"/>
                <a:gd name="T19" fmla="*/ 2147483647 h 856"/>
                <a:gd name="T20" fmla="*/ 2147483647 w 1264"/>
                <a:gd name="T21" fmla="*/ 2147483647 h 856"/>
                <a:gd name="T22" fmla="*/ 2147483647 w 1264"/>
                <a:gd name="T23" fmla="*/ 2147483647 h 856"/>
                <a:gd name="T24" fmla="*/ 2147483647 w 1264"/>
                <a:gd name="T25" fmla="*/ 0 h 856"/>
                <a:gd name="T26" fmla="*/ 2147483647 w 1264"/>
                <a:gd name="T27" fmla="*/ 2147483647 h 856"/>
                <a:gd name="T28" fmla="*/ 2147483647 w 1264"/>
                <a:gd name="T29" fmla="*/ 2147483647 h 856"/>
                <a:gd name="T30" fmla="*/ 0 w 1264"/>
                <a:gd name="T31" fmla="*/ 2147483647 h 856"/>
                <a:gd name="T32" fmla="*/ 2147483647 w 1264"/>
                <a:gd name="T33" fmla="*/ 2147483647 h 856"/>
                <a:gd name="T34" fmla="*/ 2147483647 w 1264"/>
                <a:gd name="T35" fmla="*/ 2147483647 h 856"/>
                <a:gd name="T36" fmla="*/ 2147483647 w 1264"/>
                <a:gd name="T37" fmla="*/ 2147483647 h 856"/>
                <a:gd name="T38" fmla="*/ 2147483647 w 1264"/>
                <a:gd name="T39" fmla="*/ 2147483647 h 856"/>
                <a:gd name="T40" fmla="*/ 2147483647 w 1264"/>
                <a:gd name="T41" fmla="*/ 2147483647 h 856"/>
                <a:gd name="T42" fmla="*/ 2147483647 w 1264"/>
                <a:gd name="T43" fmla="*/ 2147483647 h 856"/>
                <a:gd name="T44" fmla="*/ 2147483647 w 1264"/>
                <a:gd name="T45" fmla="*/ 2147483647 h 856"/>
                <a:gd name="T46" fmla="*/ 2147483647 w 1264"/>
                <a:gd name="T47" fmla="*/ 2147483647 h 856"/>
                <a:gd name="T48" fmla="*/ 2147483647 w 1264"/>
                <a:gd name="T49" fmla="*/ 2147483647 h 856"/>
                <a:gd name="T50" fmla="*/ 2147483647 w 1264"/>
                <a:gd name="T51" fmla="*/ 2147483647 h 856"/>
                <a:gd name="T52" fmla="*/ 2147483647 w 1264"/>
                <a:gd name="T53" fmla="*/ 2147483647 h 856"/>
                <a:gd name="T54" fmla="*/ 2147483647 w 1264"/>
                <a:gd name="T55" fmla="*/ 2147483647 h 856"/>
                <a:gd name="T56" fmla="*/ 2147483647 w 1264"/>
                <a:gd name="T57" fmla="*/ 2147483647 h 856"/>
                <a:gd name="T58" fmla="*/ 2147483647 w 1264"/>
                <a:gd name="T59" fmla="*/ 2147483647 h 856"/>
                <a:gd name="T60" fmla="*/ 2147483647 w 1264"/>
                <a:gd name="T61" fmla="*/ 2147483647 h 8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64" h="856">
                  <a:moveTo>
                    <a:pt x="228" y="484"/>
                  </a:moveTo>
                  <a:lnTo>
                    <a:pt x="223" y="507"/>
                  </a:lnTo>
                  <a:lnTo>
                    <a:pt x="243" y="533"/>
                  </a:lnTo>
                  <a:lnTo>
                    <a:pt x="257" y="528"/>
                  </a:lnTo>
                  <a:lnTo>
                    <a:pt x="254" y="549"/>
                  </a:lnTo>
                  <a:lnTo>
                    <a:pt x="280" y="572"/>
                  </a:lnTo>
                  <a:lnTo>
                    <a:pt x="327" y="815"/>
                  </a:lnTo>
                  <a:lnTo>
                    <a:pt x="317" y="852"/>
                  </a:lnTo>
                  <a:lnTo>
                    <a:pt x="468" y="855"/>
                  </a:lnTo>
                  <a:lnTo>
                    <a:pt x="1263" y="829"/>
                  </a:lnTo>
                  <a:lnTo>
                    <a:pt x="1168" y="742"/>
                  </a:lnTo>
                  <a:lnTo>
                    <a:pt x="648" y="246"/>
                  </a:lnTo>
                  <a:lnTo>
                    <a:pt x="377" y="0"/>
                  </a:lnTo>
                  <a:lnTo>
                    <a:pt x="11" y="8"/>
                  </a:lnTo>
                  <a:lnTo>
                    <a:pt x="14" y="18"/>
                  </a:lnTo>
                  <a:lnTo>
                    <a:pt x="0" y="37"/>
                  </a:lnTo>
                  <a:lnTo>
                    <a:pt x="11" y="52"/>
                  </a:lnTo>
                  <a:lnTo>
                    <a:pt x="3" y="65"/>
                  </a:lnTo>
                  <a:lnTo>
                    <a:pt x="37" y="78"/>
                  </a:lnTo>
                  <a:lnTo>
                    <a:pt x="55" y="105"/>
                  </a:lnTo>
                  <a:lnTo>
                    <a:pt x="47" y="118"/>
                  </a:lnTo>
                  <a:lnTo>
                    <a:pt x="55" y="162"/>
                  </a:lnTo>
                  <a:lnTo>
                    <a:pt x="142" y="209"/>
                  </a:lnTo>
                  <a:lnTo>
                    <a:pt x="178" y="293"/>
                  </a:lnTo>
                  <a:lnTo>
                    <a:pt x="173" y="319"/>
                  </a:lnTo>
                  <a:lnTo>
                    <a:pt x="155" y="329"/>
                  </a:lnTo>
                  <a:lnTo>
                    <a:pt x="170" y="340"/>
                  </a:lnTo>
                  <a:lnTo>
                    <a:pt x="173" y="366"/>
                  </a:lnTo>
                  <a:lnTo>
                    <a:pt x="186" y="387"/>
                  </a:lnTo>
                  <a:lnTo>
                    <a:pt x="168" y="397"/>
                  </a:lnTo>
                  <a:lnTo>
                    <a:pt x="228" y="484"/>
                  </a:lnTo>
                </a:path>
              </a:pathLst>
            </a:custGeom>
            <a:solidFill>
              <a:srgbClr val="996633"/>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6" name="Freeform 58" descr="Zig zag">
              <a:extLst>
                <a:ext uri="{FF2B5EF4-FFF2-40B4-BE49-F238E27FC236}">
                  <a16:creationId xmlns:a16="http://schemas.microsoft.com/office/drawing/2014/main" id="{FEEFAA09-8132-42D5-8F13-ECE79684F46E}"/>
                </a:ext>
              </a:extLst>
            </p:cNvPr>
            <p:cNvSpPr>
              <a:spLocks/>
            </p:cNvSpPr>
            <p:nvPr/>
          </p:nvSpPr>
          <p:spPr bwMode="auto">
            <a:xfrm>
              <a:off x="2532460" y="3621881"/>
              <a:ext cx="498872" cy="461963"/>
            </a:xfrm>
            <a:custGeom>
              <a:avLst/>
              <a:gdLst>
                <a:gd name="T0" fmla="*/ 2147483647 w 419"/>
                <a:gd name="T1" fmla="*/ 2147483647 h 388"/>
                <a:gd name="T2" fmla="*/ 2147483647 w 419"/>
                <a:gd name="T3" fmla="*/ 2147483647 h 388"/>
                <a:gd name="T4" fmla="*/ 2147483647 w 419"/>
                <a:gd name="T5" fmla="*/ 2147483647 h 388"/>
                <a:gd name="T6" fmla="*/ 2147483647 w 419"/>
                <a:gd name="T7" fmla="*/ 2147483647 h 388"/>
                <a:gd name="T8" fmla="*/ 2147483647 w 419"/>
                <a:gd name="T9" fmla="*/ 2147483647 h 388"/>
                <a:gd name="T10" fmla="*/ 2147483647 w 419"/>
                <a:gd name="T11" fmla="*/ 2147483647 h 388"/>
                <a:gd name="T12" fmla="*/ 2147483647 w 419"/>
                <a:gd name="T13" fmla="*/ 2147483647 h 388"/>
                <a:gd name="T14" fmla="*/ 2147483647 w 419"/>
                <a:gd name="T15" fmla="*/ 2147483647 h 388"/>
                <a:gd name="T16" fmla="*/ 2147483647 w 419"/>
                <a:gd name="T17" fmla="*/ 2147483647 h 388"/>
                <a:gd name="T18" fmla="*/ 2147483647 w 419"/>
                <a:gd name="T19" fmla="*/ 2147483647 h 388"/>
                <a:gd name="T20" fmla="*/ 2147483647 w 419"/>
                <a:gd name="T21" fmla="*/ 2147483647 h 388"/>
                <a:gd name="T22" fmla="*/ 2147483647 w 419"/>
                <a:gd name="T23" fmla="*/ 2147483647 h 388"/>
                <a:gd name="T24" fmla="*/ 2147483647 w 419"/>
                <a:gd name="T25" fmla="*/ 2147483647 h 388"/>
                <a:gd name="T26" fmla="*/ 2147483647 w 419"/>
                <a:gd name="T27" fmla="*/ 2147483647 h 388"/>
                <a:gd name="T28" fmla="*/ 2147483647 w 419"/>
                <a:gd name="T29" fmla="*/ 2147483647 h 388"/>
                <a:gd name="T30" fmla="*/ 2147483647 w 419"/>
                <a:gd name="T31" fmla="*/ 2147483647 h 388"/>
                <a:gd name="T32" fmla="*/ 2147483647 w 419"/>
                <a:gd name="T33" fmla="*/ 2147483647 h 388"/>
                <a:gd name="T34" fmla="*/ 2147483647 w 419"/>
                <a:gd name="T35" fmla="*/ 2147483647 h 388"/>
                <a:gd name="T36" fmla="*/ 2147483647 w 419"/>
                <a:gd name="T37" fmla="*/ 2147483647 h 388"/>
                <a:gd name="T38" fmla="*/ 2147483647 w 419"/>
                <a:gd name="T39" fmla="*/ 2147483647 h 388"/>
                <a:gd name="T40" fmla="*/ 2147483647 w 419"/>
                <a:gd name="T41" fmla="*/ 2147483647 h 388"/>
                <a:gd name="T42" fmla="*/ 2147483647 w 419"/>
                <a:gd name="T43" fmla="*/ 2147483647 h 388"/>
                <a:gd name="T44" fmla="*/ 2147483647 w 419"/>
                <a:gd name="T45" fmla="*/ 2147483647 h 388"/>
                <a:gd name="T46" fmla="*/ 2147483647 w 419"/>
                <a:gd name="T47" fmla="*/ 2147483647 h 388"/>
                <a:gd name="T48" fmla="*/ 2147483647 w 419"/>
                <a:gd name="T49" fmla="*/ 2147483647 h 388"/>
                <a:gd name="T50" fmla="*/ 0 w 419"/>
                <a:gd name="T51" fmla="*/ 2147483647 h 388"/>
                <a:gd name="T52" fmla="*/ 2147483647 w 419"/>
                <a:gd name="T53" fmla="*/ 2147483647 h 388"/>
                <a:gd name="T54" fmla="*/ 2147483647 w 419"/>
                <a:gd name="T55" fmla="*/ 2147483647 h 388"/>
                <a:gd name="T56" fmla="*/ 2147483647 w 419"/>
                <a:gd name="T57" fmla="*/ 2147483647 h 388"/>
                <a:gd name="T58" fmla="*/ 2147483647 w 419"/>
                <a:gd name="T59" fmla="*/ 2147483647 h 388"/>
                <a:gd name="T60" fmla="*/ 2147483647 w 419"/>
                <a:gd name="T61" fmla="*/ 0 h 388"/>
                <a:gd name="T62" fmla="*/ 2147483647 w 419"/>
                <a:gd name="T63" fmla="*/ 2147483647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9" h="388">
                  <a:moveTo>
                    <a:pt x="158" y="10"/>
                  </a:moveTo>
                  <a:lnTo>
                    <a:pt x="168" y="38"/>
                  </a:lnTo>
                  <a:lnTo>
                    <a:pt x="201" y="73"/>
                  </a:lnTo>
                  <a:lnTo>
                    <a:pt x="296" y="119"/>
                  </a:lnTo>
                  <a:lnTo>
                    <a:pt x="418" y="250"/>
                  </a:lnTo>
                  <a:lnTo>
                    <a:pt x="418" y="323"/>
                  </a:lnTo>
                  <a:lnTo>
                    <a:pt x="385" y="330"/>
                  </a:lnTo>
                  <a:lnTo>
                    <a:pt x="382" y="338"/>
                  </a:lnTo>
                  <a:lnTo>
                    <a:pt x="377" y="349"/>
                  </a:lnTo>
                  <a:lnTo>
                    <a:pt x="359" y="336"/>
                  </a:lnTo>
                  <a:lnTo>
                    <a:pt x="372" y="382"/>
                  </a:lnTo>
                  <a:lnTo>
                    <a:pt x="359" y="387"/>
                  </a:lnTo>
                  <a:lnTo>
                    <a:pt x="285" y="329"/>
                  </a:lnTo>
                  <a:lnTo>
                    <a:pt x="239" y="351"/>
                  </a:lnTo>
                  <a:lnTo>
                    <a:pt x="239" y="323"/>
                  </a:lnTo>
                  <a:lnTo>
                    <a:pt x="158" y="231"/>
                  </a:lnTo>
                  <a:lnTo>
                    <a:pt x="138" y="231"/>
                  </a:lnTo>
                  <a:lnTo>
                    <a:pt x="127" y="204"/>
                  </a:lnTo>
                  <a:lnTo>
                    <a:pt x="138" y="191"/>
                  </a:lnTo>
                  <a:lnTo>
                    <a:pt x="119" y="165"/>
                  </a:lnTo>
                  <a:lnTo>
                    <a:pt x="73" y="155"/>
                  </a:lnTo>
                  <a:lnTo>
                    <a:pt x="65" y="139"/>
                  </a:lnTo>
                  <a:lnTo>
                    <a:pt x="73" y="122"/>
                  </a:lnTo>
                  <a:lnTo>
                    <a:pt x="56" y="112"/>
                  </a:lnTo>
                  <a:lnTo>
                    <a:pt x="2" y="63"/>
                  </a:lnTo>
                  <a:lnTo>
                    <a:pt x="0" y="46"/>
                  </a:lnTo>
                  <a:lnTo>
                    <a:pt x="10" y="30"/>
                  </a:lnTo>
                  <a:lnTo>
                    <a:pt x="30" y="38"/>
                  </a:lnTo>
                  <a:lnTo>
                    <a:pt x="46" y="30"/>
                  </a:lnTo>
                  <a:lnTo>
                    <a:pt x="56" y="2"/>
                  </a:lnTo>
                  <a:lnTo>
                    <a:pt x="76" y="0"/>
                  </a:lnTo>
                  <a:lnTo>
                    <a:pt x="158"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7" name="Freeform 59">
              <a:extLst>
                <a:ext uri="{FF2B5EF4-FFF2-40B4-BE49-F238E27FC236}">
                  <a16:creationId xmlns:a16="http://schemas.microsoft.com/office/drawing/2014/main" id="{F017B605-8350-448D-983E-55433A12D791}"/>
                </a:ext>
              </a:extLst>
            </p:cNvPr>
            <p:cNvSpPr>
              <a:spLocks/>
            </p:cNvSpPr>
            <p:nvPr/>
          </p:nvSpPr>
          <p:spPr bwMode="auto">
            <a:xfrm>
              <a:off x="2532460" y="3621882"/>
              <a:ext cx="510778" cy="473869"/>
            </a:xfrm>
            <a:custGeom>
              <a:avLst/>
              <a:gdLst>
                <a:gd name="T0" fmla="*/ 2147483647 w 429"/>
                <a:gd name="T1" fmla="*/ 2147483647 h 398"/>
                <a:gd name="T2" fmla="*/ 2147483647 w 429"/>
                <a:gd name="T3" fmla="*/ 2147483647 h 398"/>
                <a:gd name="T4" fmla="*/ 2147483647 w 429"/>
                <a:gd name="T5" fmla="*/ 2147483647 h 398"/>
                <a:gd name="T6" fmla="*/ 2147483647 w 429"/>
                <a:gd name="T7" fmla="*/ 2147483647 h 398"/>
                <a:gd name="T8" fmla="*/ 2147483647 w 429"/>
                <a:gd name="T9" fmla="*/ 2147483647 h 398"/>
                <a:gd name="T10" fmla="*/ 2147483647 w 429"/>
                <a:gd name="T11" fmla="*/ 2147483647 h 398"/>
                <a:gd name="T12" fmla="*/ 2147483647 w 429"/>
                <a:gd name="T13" fmla="*/ 2147483647 h 398"/>
                <a:gd name="T14" fmla="*/ 2147483647 w 429"/>
                <a:gd name="T15" fmla="*/ 2147483647 h 398"/>
                <a:gd name="T16" fmla="*/ 2147483647 w 429"/>
                <a:gd name="T17" fmla="*/ 2147483647 h 398"/>
                <a:gd name="T18" fmla="*/ 2147483647 w 429"/>
                <a:gd name="T19" fmla="*/ 2147483647 h 398"/>
                <a:gd name="T20" fmla="*/ 2147483647 w 429"/>
                <a:gd name="T21" fmla="*/ 2147483647 h 398"/>
                <a:gd name="T22" fmla="*/ 2147483647 w 429"/>
                <a:gd name="T23" fmla="*/ 2147483647 h 398"/>
                <a:gd name="T24" fmla="*/ 2147483647 w 429"/>
                <a:gd name="T25" fmla="*/ 2147483647 h 398"/>
                <a:gd name="T26" fmla="*/ 2147483647 w 429"/>
                <a:gd name="T27" fmla="*/ 2147483647 h 398"/>
                <a:gd name="T28" fmla="*/ 2147483647 w 429"/>
                <a:gd name="T29" fmla="*/ 2147483647 h 398"/>
                <a:gd name="T30" fmla="*/ 2147483647 w 429"/>
                <a:gd name="T31" fmla="*/ 2147483647 h 398"/>
                <a:gd name="T32" fmla="*/ 2147483647 w 429"/>
                <a:gd name="T33" fmla="*/ 2147483647 h 398"/>
                <a:gd name="T34" fmla="*/ 2147483647 w 429"/>
                <a:gd name="T35" fmla="*/ 2147483647 h 398"/>
                <a:gd name="T36" fmla="*/ 2147483647 w 429"/>
                <a:gd name="T37" fmla="*/ 2147483647 h 398"/>
                <a:gd name="T38" fmla="*/ 2147483647 w 429"/>
                <a:gd name="T39" fmla="*/ 2147483647 h 398"/>
                <a:gd name="T40" fmla="*/ 2147483647 w 429"/>
                <a:gd name="T41" fmla="*/ 2147483647 h 398"/>
                <a:gd name="T42" fmla="*/ 2147483647 w 429"/>
                <a:gd name="T43" fmla="*/ 2147483647 h 398"/>
                <a:gd name="T44" fmla="*/ 2147483647 w 429"/>
                <a:gd name="T45" fmla="*/ 2147483647 h 398"/>
                <a:gd name="T46" fmla="*/ 2147483647 w 429"/>
                <a:gd name="T47" fmla="*/ 2147483647 h 398"/>
                <a:gd name="T48" fmla="*/ 2147483647 w 429"/>
                <a:gd name="T49" fmla="*/ 2147483647 h 398"/>
                <a:gd name="T50" fmla="*/ 0 w 429"/>
                <a:gd name="T51" fmla="*/ 2147483647 h 398"/>
                <a:gd name="T52" fmla="*/ 2147483647 w 429"/>
                <a:gd name="T53" fmla="*/ 2147483647 h 398"/>
                <a:gd name="T54" fmla="*/ 2147483647 w 429"/>
                <a:gd name="T55" fmla="*/ 2147483647 h 398"/>
                <a:gd name="T56" fmla="*/ 2147483647 w 429"/>
                <a:gd name="T57" fmla="*/ 2147483647 h 398"/>
                <a:gd name="T58" fmla="*/ 2147483647 w 429"/>
                <a:gd name="T59" fmla="*/ 2147483647 h 398"/>
                <a:gd name="T60" fmla="*/ 2147483647 w 429"/>
                <a:gd name="T61" fmla="*/ 0 h 398"/>
                <a:gd name="T62" fmla="*/ 2147483647 w 429"/>
                <a:gd name="T63" fmla="*/ 2147483647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9" h="398">
                  <a:moveTo>
                    <a:pt x="162" y="10"/>
                  </a:moveTo>
                  <a:lnTo>
                    <a:pt x="172" y="39"/>
                  </a:lnTo>
                  <a:lnTo>
                    <a:pt x="206" y="75"/>
                  </a:lnTo>
                  <a:lnTo>
                    <a:pt x="303" y="122"/>
                  </a:lnTo>
                  <a:lnTo>
                    <a:pt x="428" y="256"/>
                  </a:lnTo>
                  <a:lnTo>
                    <a:pt x="428" y="331"/>
                  </a:lnTo>
                  <a:lnTo>
                    <a:pt x="394" y="339"/>
                  </a:lnTo>
                  <a:lnTo>
                    <a:pt x="391" y="347"/>
                  </a:lnTo>
                  <a:lnTo>
                    <a:pt x="386" y="358"/>
                  </a:lnTo>
                  <a:lnTo>
                    <a:pt x="368" y="345"/>
                  </a:lnTo>
                  <a:lnTo>
                    <a:pt x="381" y="392"/>
                  </a:lnTo>
                  <a:lnTo>
                    <a:pt x="368" y="397"/>
                  </a:lnTo>
                  <a:lnTo>
                    <a:pt x="292" y="337"/>
                  </a:lnTo>
                  <a:lnTo>
                    <a:pt x="245" y="360"/>
                  </a:lnTo>
                  <a:lnTo>
                    <a:pt x="245" y="331"/>
                  </a:lnTo>
                  <a:lnTo>
                    <a:pt x="162" y="237"/>
                  </a:lnTo>
                  <a:lnTo>
                    <a:pt x="141" y="237"/>
                  </a:lnTo>
                  <a:lnTo>
                    <a:pt x="130" y="209"/>
                  </a:lnTo>
                  <a:lnTo>
                    <a:pt x="141" y="196"/>
                  </a:lnTo>
                  <a:lnTo>
                    <a:pt x="122" y="169"/>
                  </a:lnTo>
                  <a:lnTo>
                    <a:pt x="75" y="159"/>
                  </a:lnTo>
                  <a:lnTo>
                    <a:pt x="67" y="143"/>
                  </a:lnTo>
                  <a:lnTo>
                    <a:pt x="75" y="125"/>
                  </a:lnTo>
                  <a:lnTo>
                    <a:pt x="57" y="115"/>
                  </a:lnTo>
                  <a:lnTo>
                    <a:pt x="2" y="65"/>
                  </a:lnTo>
                  <a:lnTo>
                    <a:pt x="0" y="47"/>
                  </a:lnTo>
                  <a:lnTo>
                    <a:pt x="10" y="31"/>
                  </a:lnTo>
                  <a:lnTo>
                    <a:pt x="31" y="39"/>
                  </a:lnTo>
                  <a:lnTo>
                    <a:pt x="47" y="31"/>
                  </a:lnTo>
                  <a:lnTo>
                    <a:pt x="57" y="2"/>
                  </a:lnTo>
                  <a:lnTo>
                    <a:pt x="78" y="0"/>
                  </a:lnTo>
                  <a:lnTo>
                    <a:pt x="162" y="10"/>
                  </a:lnTo>
                </a:path>
              </a:pathLst>
            </a:custGeom>
            <a:solidFill>
              <a:srgbClr val="7030A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8" name="Freeform 45">
              <a:extLst>
                <a:ext uri="{FF2B5EF4-FFF2-40B4-BE49-F238E27FC236}">
                  <a16:creationId xmlns:a16="http://schemas.microsoft.com/office/drawing/2014/main" id="{72B4378F-D0FE-4AE0-A770-0006FE513343}"/>
                </a:ext>
              </a:extLst>
            </p:cNvPr>
            <p:cNvSpPr>
              <a:spLocks/>
            </p:cNvSpPr>
            <p:nvPr/>
          </p:nvSpPr>
          <p:spPr bwMode="auto">
            <a:xfrm>
              <a:off x="2391967" y="3662363"/>
              <a:ext cx="840581" cy="685800"/>
            </a:xfrm>
            <a:custGeom>
              <a:avLst/>
              <a:gdLst>
                <a:gd name="T0" fmla="*/ 2147483647 w 706"/>
                <a:gd name="T1" fmla="*/ 2147483647 h 576"/>
                <a:gd name="T2" fmla="*/ 2147483647 w 706"/>
                <a:gd name="T3" fmla="*/ 2147483647 h 576"/>
                <a:gd name="T4" fmla="*/ 2147483647 w 706"/>
                <a:gd name="T5" fmla="*/ 2147483647 h 576"/>
                <a:gd name="T6" fmla="*/ 2147483647 w 706"/>
                <a:gd name="T7" fmla="*/ 2147483647 h 576"/>
                <a:gd name="T8" fmla="*/ 2147483647 w 706"/>
                <a:gd name="T9" fmla="*/ 2147483647 h 576"/>
                <a:gd name="T10" fmla="*/ 2147483647 w 706"/>
                <a:gd name="T11" fmla="*/ 2147483647 h 576"/>
                <a:gd name="T12" fmla="*/ 2147483647 w 706"/>
                <a:gd name="T13" fmla="*/ 2147483647 h 576"/>
                <a:gd name="T14" fmla="*/ 2147483647 w 706"/>
                <a:gd name="T15" fmla="*/ 2147483647 h 576"/>
                <a:gd name="T16" fmla="*/ 2147483647 w 706"/>
                <a:gd name="T17" fmla="*/ 2147483647 h 576"/>
                <a:gd name="T18" fmla="*/ 2147483647 w 706"/>
                <a:gd name="T19" fmla="*/ 2147483647 h 576"/>
                <a:gd name="T20" fmla="*/ 2147483647 w 706"/>
                <a:gd name="T21" fmla="*/ 2147483647 h 576"/>
                <a:gd name="T22" fmla="*/ 2147483647 w 706"/>
                <a:gd name="T23" fmla="*/ 2147483647 h 576"/>
                <a:gd name="T24" fmla="*/ 2147483647 w 706"/>
                <a:gd name="T25" fmla="*/ 2147483647 h 576"/>
                <a:gd name="T26" fmla="*/ 2147483647 w 706"/>
                <a:gd name="T27" fmla="*/ 2147483647 h 576"/>
                <a:gd name="T28" fmla="*/ 0 w 706"/>
                <a:gd name="T29" fmla="*/ 2147483647 h 576"/>
                <a:gd name="T30" fmla="*/ 0 w 706"/>
                <a:gd name="T31" fmla="*/ 2147483647 h 576"/>
                <a:gd name="T32" fmla="*/ 2147483647 w 706"/>
                <a:gd name="T33" fmla="*/ 2147483647 h 576"/>
                <a:gd name="T34" fmla="*/ 2147483647 w 706"/>
                <a:gd name="T35" fmla="*/ 2147483647 h 576"/>
                <a:gd name="T36" fmla="*/ 2147483647 w 706"/>
                <a:gd name="T37" fmla="*/ 2147483647 h 576"/>
                <a:gd name="T38" fmla="*/ 2147483647 w 706"/>
                <a:gd name="T39" fmla="*/ 2147483647 h 576"/>
                <a:gd name="T40" fmla="*/ 2147483647 w 706"/>
                <a:gd name="T41" fmla="*/ 0 h 576"/>
                <a:gd name="T42" fmla="*/ 2147483647 w 706"/>
                <a:gd name="T43" fmla="*/ 2147483647 h 576"/>
                <a:gd name="T44" fmla="*/ 2147483647 w 706"/>
                <a:gd name="T45" fmla="*/ 2147483647 h 576"/>
                <a:gd name="T46" fmla="*/ 2147483647 w 706"/>
                <a:gd name="T47" fmla="*/ 2147483647 h 576"/>
                <a:gd name="T48" fmla="*/ 2147483647 w 706"/>
                <a:gd name="T49" fmla="*/ 2147483647 h 576"/>
                <a:gd name="T50" fmla="*/ 2147483647 w 706"/>
                <a:gd name="T51" fmla="*/ 2147483647 h 576"/>
                <a:gd name="T52" fmla="*/ 2147483647 w 706"/>
                <a:gd name="T53" fmla="*/ 2147483647 h 576"/>
                <a:gd name="T54" fmla="*/ 2147483647 w 706"/>
                <a:gd name="T55" fmla="*/ 2147483647 h 576"/>
                <a:gd name="T56" fmla="*/ 2147483647 w 706"/>
                <a:gd name="T57" fmla="*/ 2147483647 h 576"/>
                <a:gd name="T58" fmla="*/ 2147483647 w 706"/>
                <a:gd name="T59" fmla="*/ 2147483647 h 576"/>
                <a:gd name="T60" fmla="*/ 2147483647 w 706"/>
                <a:gd name="T61" fmla="*/ 2147483647 h 576"/>
                <a:gd name="T62" fmla="*/ 2147483647 w 706"/>
                <a:gd name="T63" fmla="*/ 2147483647 h 576"/>
                <a:gd name="T64" fmla="*/ 2147483647 w 706"/>
                <a:gd name="T65" fmla="*/ 2147483647 h 576"/>
                <a:gd name="T66" fmla="*/ 2147483647 w 706"/>
                <a:gd name="T67" fmla="*/ 2147483647 h 576"/>
                <a:gd name="T68" fmla="*/ 2147483647 w 706"/>
                <a:gd name="T69" fmla="*/ 2147483647 h 576"/>
                <a:gd name="T70" fmla="*/ 2147483647 w 706"/>
                <a:gd name="T71" fmla="*/ 2147483647 h 576"/>
                <a:gd name="T72" fmla="*/ 2147483647 w 706"/>
                <a:gd name="T73" fmla="*/ 2147483647 h 576"/>
                <a:gd name="T74" fmla="*/ 2147483647 w 706"/>
                <a:gd name="T75" fmla="*/ 2147483647 h 576"/>
                <a:gd name="T76" fmla="*/ 2147483647 w 706"/>
                <a:gd name="T77" fmla="*/ 2147483647 h 576"/>
                <a:gd name="T78" fmla="*/ 2147483647 w 706"/>
                <a:gd name="T79" fmla="*/ 2147483647 h 576"/>
                <a:gd name="T80" fmla="*/ 2147483647 w 706"/>
                <a:gd name="T81" fmla="*/ 2147483647 h 576"/>
                <a:gd name="T82" fmla="*/ 2147483647 w 706"/>
                <a:gd name="T83" fmla="*/ 2147483647 h 576"/>
                <a:gd name="T84" fmla="*/ 2147483647 w 706"/>
                <a:gd name="T85" fmla="*/ 2147483647 h 576"/>
                <a:gd name="T86" fmla="*/ 2147483647 w 706"/>
                <a:gd name="T87" fmla="*/ 2147483647 h 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06" h="576">
                  <a:moveTo>
                    <a:pt x="611" y="480"/>
                  </a:moveTo>
                  <a:lnTo>
                    <a:pt x="661" y="509"/>
                  </a:lnTo>
                  <a:lnTo>
                    <a:pt x="687" y="527"/>
                  </a:lnTo>
                  <a:lnTo>
                    <a:pt x="682" y="548"/>
                  </a:lnTo>
                  <a:lnTo>
                    <a:pt x="700" y="559"/>
                  </a:lnTo>
                  <a:lnTo>
                    <a:pt x="705" y="575"/>
                  </a:lnTo>
                  <a:lnTo>
                    <a:pt x="266" y="575"/>
                  </a:lnTo>
                  <a:lnTo>
                    <a:pt x="201" y="501"/>
                  </a:lnTo>
                  <a:lnTo>
                    <a:pt x="188" y="470"/>
                  </a:lnTo>
                  <a:lnTo>
                    <a:pt x="123" y="379"/>
                  </a:lnTo>
                  <a:lnTo>
                    <a:pt x="99" y="352"/>
                  </a:lnTo>
                  <a:lnTo>
                    <a:pt x="63" y="334"/>
                  </a:lnTo>
                  <a:lnTo>
                    <a:pt x="44" y="316"/>
                  </a:lnTo>
                  <a:lnTo>
                    <a:pt x="18" y="230"/>
                  </a:lnTo>
                  <a:lnTo>
                    <a:pt x="0" y="190"/>
                  </a:lnTo>
                  <a:lnTo>
                    <a:pt x="0" y="164"/>
                  </a:lnTo>
                  <a:lnTo>
                    <a:pt x="18" y="135"/>
                  </a:lnTo>
                  <a:lnTo>
                    <a:pt x="60" y="130"/>
                  </a:lnTo>
                  <a:lnTo>
                    <a:pt x="70" y="70"/>
                  </a:lnTo>
                  <a:lnTo>
                    <a:pt x="70" y="15"/>
                  </a:lnTo>
                  <a:lnTo>
                    <a:pt x="84" y="0"/>
                  </a:lnTo>
                  <a:lnTo>
                    <a:pt x="110" y="5"/>
                  </a:lnTo>
                  <a:lnTo>
                    <a:pt x="118" y="13"/>
                  </a:lnTo>
                  <a:lnTo>
                    <a:pt x="120" y="31"/>
                  </a:lnTo>
                  <a:lnTo>
                    <a:pt x="175" y="81"/>
                  </a:lnTo>
                  <a:lnTo>
                    <a:pt x="193" y="91"/>
                  </a:lnTo>
                  <a:lnTo>
                    <a:pt x="185" y="109"/>
                  </a:lnTo>
                  <a:lnTo>
                    <a:pt x="193" y="125"/>
                  </a:lnTo>
                  <a:lnTo>
                    <a:pt x="240" y="135"/>
                  </a:lnTo>
                  <a:lnTo>
                    <a:pt x="259" y="162"/>
                  </a:lnTo>
                  <a:lnTo>
                    <a:pt x="248" y="175"/>
                  </a:lnTo>
                  <a:lnTo>
                    <a:pt x="259" y="203"/>
                  </a:lnTo>
                  <a:lnTo>
                    <a:pt x="280" y="203"/>
                  </a:lnTo>
                  <a:lnTo>
                    <a:pt x="363" y="297"/>
                  </a:lnTo>
                  <a:lnTo>
                    <a:pt x="363" y="326"/>
                  </a:lnTo>
                  <a:lnTo>
                    <a:pt x="410" y="303"/>
                  </a:lnTo>
                  <a:lnTo>
                    <a:pt x="486" y="363"/>
                  </a:lnTo>
                  <a:lnTo>
                    <a:pt x="499" y="358"/>
                  </a:lnTo>
                  <a:lnTo>
                    <a:pt x="486" y="311"/>
                  </a:lnTo>
                  <a:lnTo>
                    <a:pt x="504" y="324"/>
                  </a:lnTo>
                  <a:lnTo>
                    <a:pt x="509" y="342"/>
                  </a:lnTo>
                  <a:lnTo>
                    <a:pt x="530" y="352"/>
                  </a:lnTo>
                  <a:lnTo>
                    <a:pt x="512" y="386"/>
                  </a:lnTo>
                  <a:lnTo>
                    <a:pt x="611" y="480"/>
                  </a:lnTo>
                </a:path>
              </a:pathLst>
            </a:custGeom>
            <a:solidFill>
              <a:srgbClr val="7030A0"/>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49" name="Freeform 23">
              <a:extLst>
                <a:ext uri="{FF2B5EF4-FFF2-40B4-BE49-F238E27FC236}">
                  <a16:creationId xmlns:a16="http://schemas.microsoft.com/office/drawing/2014/main" id="{6DB051C8-E5F7-46E9-B152-EA9FD2959922}"/>
                </a:ext>
              </a:extLst>
            </p:cNvPr>
            <p:cNvSpPr>
              <a:spLocks/>
            </p:cNvSpPr>
            <p:nvPr/>
          </p:nvSpPr>
          <p:spPr bwMode="auto">
            <a:xfrm>
              <a:off x="3178969" y="3917157"/>
              <a:ext cx="408385" cy="431006"/>
            </a:xfrm>
            <a:custGeom>
              <a:avLst/>
              <a:gdLst>
                <a:gd name="T0" fmla="*/ 0 w 343"/>
                <a:gd name="T1" fmla="*/ 2147483647 h 362"/>
                <a:gd name="T2" fmla="*/ 2147483647 w 343"/>
                <a:gd name="T3" fmla="*/ 2147483647 h 362"/>
                <a:gd name="T4" fmla="*/ 2147483647 w 343"/>
                <a:gd name="T5" fmla="*/ 2147483647 h 362"/>
                <a:gd name="T6" fmla="*/ 2147483647 w 343"/>
                <a:gd name="T7" fmla="*/ 2147483647 h 362"/>
                <a:gd name="T8" fmla="*/ 2147483647 w 343"/>
                <a:gd name="T9" fmla="*/ 2147483647 h 362"/>
                <a:gd name="T10" fmla="*/ 2147483647 w 343"/>
                <a:gd name="T11" fmla="*/ 2147483647 h 362"/>
                <a:gd name="T12" fmla="*/ 2147483647 w 343"/>
                <a:gd name="T13" fmla="*/ 2147483647 h 362"/>
                <a:gd name="T14" fmla="*/ 2147483647 w 343"/>
                <a:gd name="T15" fmla="*/ 2147483647 h 362"/>
                <a:gd name="T16" fmla="*/ 2147483647 w 343"/>
                <a:gd name="T17" fmla="*/ 2147483647 h 362"/>
                <a:gd name="T18" fmla="*/ 2147483647 w 343"/>
                <a:gd name="T19" fmla="*/ 2147483647 h 362"/>
                <a:gd name="T20" fmla="*/ 2147483647 w 343"/>
                <a:gd name="T21" fmla="*/ 2147483647 h 362"/>
                <a:gd name="T22" fmla="*/ 2147483647 w 343"/>
                <a:gd name="T23" fmla="*/ 0 h 362"/>
                <a:gd name="T24" fmla="*/ 2147483647 w 343"/>
                <a:gd name="T25" fmla="*/ 0 h 362"/>
                <a:gd name="T26" fmla="*/ 2147483647 w 343"/>
                <a:gd name="T27" fmla="*/ 2147483647 h 362"/>
                <a:gd name="T28" fmla="*/ 2147483647 w 343"/>
                <a:gd name="T29" fmla="*/ 2147483647 h 362"/>
                <a:gd name="T30" fmla="*/ 2147483647 w 343"/>
                <a:gd name="T31" fmla="*/ 2147483647 h 362"/>
                <a:gd name="T32" fmla="*/ 2147483647 w 343"/>
                <a:gd name="T33" fmla="*/ 2147483647 h 362"/>
                <a:gd name="T34" fmla="*/ 2147483647 w 343"/>
                <a:gd name="T35" fmla="*/ 2147483647 h 362"/>
                <a:gd name="T36" fmla="*/ 2147483647 w 343"/>
                <a:gd name="T37" fmla="*/ 2147483647 h 362"/>
                <a:gd name="T38" fmla="*/ 0 w 343"/>
                <a:gd name="T39" fmla="*/ 2147483647 h 3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3" h="362">
                  <a:moveTo>
                    <a:pt x="0" y="295"/>
                  </a:moveTo>
                  <a:lnTo>
                    <a:pt x="26" y="313"/>
                  </a:lnTo>
                  <a:lnTo>
                    <a:pt x="21" y="334"/>
                  </a:lnTo>
                  <a:lnTo>
                    <a:pt x="39" y="345"/>
                  </a:lnTo>
                  <a:lnTo>
                    <a:pt x="44" y="361"/>
                  </a:lnTo>
                  <a:lnTo>
                    <a:pt x="319" y="361"/>
                  </a:lnTo>
                  <a:lnTo>
                    <a:pt x="316" y="175"/>
                  </a:lnTo>
                  <a:lnTo>
                    <a:pt x="316" y="117"/>
                  </a:lnTo>
                  <a:lnTo>
                    <a:pt x="342" y="112"/>
                  </a:lnTo>
                  <a:lnTo>
                    <a:pt x="342" y="44"/>
                  </a:lnTo>
                  <a:lnTo>
                    <a:pt x="319" y="44"/>
                  </a:lnTo>
                  <a:lnTo>
                    <a:pt x="316" y="0"/>
                  </a:lnTo>
                  <a:lnTo>
                    <a:pt x="300" y="0"/>
                  </a:lnTo>
                  <a:lnTo>
                    <a:pt x="261" y="31"/>
                  </a:lnTo>
                  <a:lnTo>
                    <a:pt x="233" y="36"/>
                  </a:lnTo>
                  <a:lnTo>
                    <a:pt x="225" y="47"/>
                  </a:lnTo>
                  <a:lnTo>
                    <a:pt x="146" y="47"/>
                  </a:lnTo>
                  <a:lnTo>
                    <a:pt x="146" y="154"/>
                  </a:lnTo>
                  <a:lnTo>
                    <a:pt x="16" y="280"/>
                  </a:lnTo>
                  <a:lnTo>
                    <a:pt x="0" y="295"/>
                  </a:lnTo>
                </a:path>
              </a:pathLst>
            </a:custGeom>
            <a:solidFill>
              <a:srgbClr val="996633"/>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0" name="Freeform 21">
              <a:extLst>
                <a:ext uri="{FF2B5EF4-FFF2-40B4-BE49-F238E27FC236}">
                  <a16:creationId xmlns:a16="http://schemas.microsoft.com/office/drawing/2014/main" id="{A9DF317F-7E70-4E4E-8F1C-98E6C1B7CFB4}"/>
                </a:ext>
              </a:extLst>
            </p:cNvPr>
            <p:cNvSpPr>
              <a:spLocks/>
            </p:cNvSpPr>
            <p:nvPr/>
          </p:nvSpPr>
          <p:spPr bwMode="auto">
            <a:xfrm>
              <a:off x="3231356" y="4333875"/>
              <a:ext cx="1233488" cy="595313"/>
            </a:xfrm>
            <a:custGeom>
              <a:avLst/>
              <a:gdLst>
                <a:gd name="T0" fmla="*/ 0 w 1036"/>
                <a:gd name="T1" fmla="*/ 2147483647 h 500"/>
                <a:gd name="T2" fmla="*/ 2147483647 w 1036"/>
                <a:gd name="T3" fmla="*/ 2147483647 h 500"/>
                <a:gd name="T4" fmla="*/ 2147483647 w 1036"/>
                <a:gd name="T5" fmla="*/ 0 h 500"/>
                <a:gd name="T6" fmla="*/ 2147483647 w 1036"/>
                <a:gd name="T7" fmla="*/ 2147483647 h 500"/>
                <a:gd name="T8" fmla="*/ 2147483647 w 1036"/>
                <a:gd name="T9" fmla="*/ 2147483647 h 500"/>
                <a:gd name="T10" fmla="*/ 2147483647 w 1036"/>
                <a:gd name="T11" fmla="*/ 2147483647 h 500"/>
                <a:gd name="T12" fmla="*/ 2147483647 w 1036"/>
                <a:gd name="T13" fmla="*/ 2147483647 h 500"/>
                <a:gd name="T14" fmla="*/ 2147483647 w 1036"/>
                <a:gd name="T15" fmla="*/ 2147483647 h 500"/>
                <a:gd name="T16" fmla="*/ 2147483647 w 1036"/>
                <a:gd name="T17" fmla="*/ 2147483647 h 500"/>
                <a:gd name="T18" fmla="*/ 2147483647 w 1036"/>
                <a:gd name="T19" fmla="*/ 2147483647 h 500"/>
                <a:gd name="T20" fmla="*/ 2147483647 w 1036"/>
                <a:gd name="T21" fmla="*/ 2147483647 h 500"/>
                <a:gd name="T22" fmla="*/ 2147483647 w 1036"/>
                <a:gd name="T23" fmla="*/ 2147483647 h 500"/>
                <a:gd name="T24" fmla="*/ 2147483647 w 1036"/>
                <a:gd name="T25" fmla="*/ 2147483647 h 500"/>
                <a:gd name="T26" fmla="*/ 2147483647 w 1036"/>
                <a:gd name="T27" fmla="*/ 2147483647 h 500"/>
                <a:gd name="T28" fmla="*/ 2147483647 w 1036"/>
                <a:gd name="T29" fmla="*/ 2147483647 h 500"/>
                <a:gd name="T30" fmla="*/ 2147483647 w 1036"/>
                <a:gd name="T31" fmla="*/ 2147483647 h 500"/>
                <a:gd name="T32" fmla="*/ 2147483647 w 1036"/>
                <a:gd name="T33" fmla="*/ 2147483647 h 500"/>
                <a:gd name="T34" fmla="*/ 2147483647 w 1036"/>
                <a:gd name="T35" fmla="*/ 2147483647 h 500"/>
                <a:gd name="T36" fmla="*/ 2147483647 w 1036"/>
                <a:gd name="T37" fmla="*/ 2147483647 h 500"/>
                <a:gd name="T38" fmla="*/ 2147483647 w 1036"/>
                <a:gd name="T39" fmla="*/ 2147483647 h 500"/>
                <a:gd name="T40" fmla="*/ 2147483647 w 1036"/>
                <a:gd name="T41" fmla="*/ 2147483647 h 500"/>
                <a:gd name="T42" fmla="*/ 2147483647 w 1036"/>
                <a:gd name="T43" fmla="*/ 2147483647 h 500"/>
                <a:gd name="T44" fmla="*/ 2147483647 w 1036"/>
                <a:gd name="T45" fmla="*/ 2147483647 h 500"/>
                <a:gd name="T46" fmla="*/ 0 w 1036"/>
                <a:gd name="T47" fmla="*/ 2147483647 h 500"/>
                <a:gd name="T48" fmla="*/ 0 w 1036"/>
                <a:gd name="T49" fmla="*/ 2147483647 h 5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6" h="500">
                  <a:moveTo>
                    <a:pt x="0" y="11"/>
                  </a:moveTo>
                  <a:lnTo>
                    <a:pt x="275" y="11"/>
                  </a:lnTo>
                  <a:lnTo>
                    <a:pt x="884" y="0"/>
                  </a:lnTo>
                  <a:lnTo>
                    <a:pt x="1035" y="3"/>
                  </a:lnTo>
                  <a:lnTo>
                    <a:pt x="1025" y="494"/>
                  </a:lnTo>
                  <a:lnTo>
                    <a:pt x="523" y="497"/>
                  </a:lnTo>
                  <a:lnTo>
                    <a:pt x="382" y="499"/>
                  </a:lnTo>
                  <a:lnTo>
                    <a:pt x="382" y="478"/>
                  </a:lnTo>
                  <a:lnTo>
                    <a:pt x="366" y="465"/>
                  </a:lnTo>
                  <a:lnTo>
                    <a:pt x="304" y="452"/>
                  </a:lnTo>
                  <a:lnTo>
                    <a:pt x="293" y="452"/>
                  </a:lnTo>
                  <a:lnTo>
                    <a:pt x="298" y="374"/>
                  </a:lnTo>
                  <a:lnTo>
                    <a:pt x="256" y="358"/>
                  </a:lnTo>
                  <a:lnTo>
                    <a:pt x="262" y="311"/>
                  </a:lnTo>
                  <a:lnTo>
                    <a:pt x="217" y="316"/>
                  </a:lnTo>
                  <a:lnTo>
                    <a:pt x="215" y="272"/>
                  </a:lnTo>
                  <a:lnTo>
                    <a:pt x="162" y="272"/>
                  </a:lnTo>
                  <a:lnTo>
                    <a:pt x="160" y="225"/>
                  </a:lnTo>
                  <a:lnTo>
                    <a:pt x="134" y="227"/>
                  </a:lnTo>
                  <a:lnTo>
                    <a:pt x="131" y="186"/>
                  </a:lnTo>
                  <a:lnTo>
                    <a:pt x="84" y="180"/>
                  </a:lnTo>
                  <a:lnTo>
                    <a:pt x="40" y="141"/>
                  </a:lnTo>
                  <a:lnTo>
                    <a:pt x="42" y="94"/>
                  </a:lnTo>
                  <a:lnTo>
                    <a:pt x="0" y="94"/>
                  </a:lnTo>
                  <a:lnTo>
                    <a:pt x="0" y="11"/>
                  </a:lnTo>
                </a:path>
              </a:pathLst>
            </a:custGeom>
            <a:solidFill>
              <a:srgbClr val="996633"/>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1" name="Freeform 61">
              <a:extLst>
                <a:ext uri="{FF2B5EF4-FFF2-40B4-BE49-F238E27FC236}">
                  <a16:creationId xmlns:a16="http://schemas.microsoft.com/office/drawing/2014/main" id="{ED38A2B5-41F5-4348-BD51-40E9AF57E678}"/>
                </a:ext>
              </a:extLst>
            </p:cNvPr>
            <p:cNvSpPr>
              <a:spLocks/>
            </p:cNvSpPr>
            <p:nvPr/>
          </p:nvSpPr>
          <p:spPr bwMode="auto">
            <a:xfrm>
              <a:off x="4386263" y="4304110"/>
              <a:ext cx="1771650" cy="1183481"/>
            </a:xfrm>
            <a:custGeom>
              <a:avLst/>
              <a:gdLst>
                <a:gd name="T0" fmla="*/ 2147483647 w 1488"/>
                <a:gd name="T1" fmla="*/ 2147483647 h 994"/>
                <a:gd name="T2" fmla="*/ 2147483647 w 1488"/>
                <a:gd name="T3" fmla="*/ 2147483647 h 994"/>
                <a:gd name="T4" fmla="*/ 2147483647 w 1488"/>
                <a:gd name="T5" fmla="*/ 2147483647 h 994"/>
                <a:gd name="T6" fmla="*/ 2147483647 w 1488"/>
                <a:gd name="T7" fmla="*/ 2147483647 h 994"/>
                <a:gd name="T8" fmla="*/ 2147483647 w 1488"/>
                <a:gd name="T9" fmla="*/ 2147483647 h 994"/>
                <a:gd name="T10" fmla="*/ 2147483647 w 1488"/>
                <a:gd name="T11" fmla="*/ 2147483647 h 994"/>
                <a:gd name="T12" fmla="*/ 2147483647 w 1488"/>
                <a:gd name="T13" fmla="*/ 2147483647 h 994"/>
                <a:gd name="T14" fmla="*/ 2147483647 w 1488"/>
                <a:gd name="T15" fmla="*/ 2147483647 h 994"/>
                <a:gd name="T16" fmla="*/ 2147483647 w 1488"/>
                <a:gd name="T17" fmla="*/ 2147483647 h 994"/>
                <a:gd name="T18" fmla="*/ 2147483647 w 1488"/>
                <a:gd name="T19" fmla="*/ 2147483647 h 994"/>
                <a:gd name="T20" fmla="*/ 2147483647 w 1488"/>
                <a:gd name="T21" fmla="*/ 2147483647 h 994"/>
                <a:gd name="T22" fmla="*/ 2147483647 w 1488"/>
                <a:gd name="T23" fmla="*/ 0 h 994"/>
                <a:gd name="T24" fmla="*/ 2147483647 w 1488"/>
                <a:gd name="T25" fmla="*/ 2147483647 h 994"/>
                <a:gd name="T26" fmla="*/ 2147483647 w 1488"/>
                <a:gd name="T27" fmla="*/ 2147483647 h 994"/>
                <a:gd name="T28" fmla="*/ 2147483647 w 1488"/>
                <a:gd name="T29" fmla="*/ 2147483647 h 994"/>
                <a:gd name="T30" fmla="*/ 2147483647 w 1488"/>
                <a:gd name="T31" fmla="*/ 2147483647 h 994"/>
                <a:gd name="T32" fmla="*/ 2147483647 w 1488"/>
                <a:gd name="T33" fmla="*/ 2147483647 h 994"/>
                <a:gd name="T34" fmla="*/ 0 w 1488"/>
                <a:gd name="T35" fmla="*/ 2147483647 h 994"/>
                <a:gd name="T36" fmla="*/ 2147483647 w 1488"/>
                <a:gd name="T37" fmla="*/ 2147483647 h 994"/>
                <a:gd name="T38" fmla="*/ 2147483647 w 1488"/>
                <a:gd name="T39" fmla="*/ 2147483647 h 994"/>
                <a:gd name="T40" fmla="*/ 2147483647 w 1488"/>
                <a:gd name="T41" fmla="*/ 2147483647 h 994"/>
                <a:gd name="T42" fmla="*/ 2147483647 w 1488"/>
                <a:gd name="T43" fmla="*/ 2147483647 h 9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8" h="994">
                  <a:moveTo>
                    <a:pt x="1367" y="891"/>
                  </a:moveTo>
                  <a:lnTo>
                    <a:pt x="1463" y="807"/>
                  </a:lnTo>
                  <a:lnTo>
                    <a:pt x="1487" y="799"/>
                  </a:lnTo>
                  <a:lnTo>
                    <a:pt x="1484" y="781"/>
                  </a:lnTo>
                  <a:lnTo>
                    <a:pt x="1388" y="697"/>
                  </a:lnTo>
                  <a:lnTo>
                    <a:pt x="1356" y="575"/>
                  </a:lnTo>
                  <a:lnTo>
                    <a:pt x="1304" y="522"/>
                  </a:lnTo>
                  <a:lnTo>
                    <a:pt x="1317" y="499"/>
                  </a:lnTo>
                  <a:lnTo>
                    <a:pt x="1291" y="483"/>
                  </a:lnTo>
                  <a:lnTo>
                    <a:pt x="1281" y="444"/>
                  </a:lnTo>
                  <a:lnTo>
                    <a:pt x="1281" y="415"/>
                  </a:lnTo>
                  <a:lnTo>
                    <a:pt x="863" y="0"/>
                  </a:lnTo>
                  <a:lnTo>
                    <a:pt x="68" y="26"/>
                  </a:lnTo>
                  <a:lnTo>
                    <a:pt x="58" y="517"/>
                  </a:lnTo>
                  <a:lnTo>
                    <a:pt x="66" y="792"/>
                  </a:lnTo>
                  <a:lnTo>
                    <a:pt x="29" y="922"/>
                  </a:lnTo>
                  <a:lnTo>
                    <a:pt x="13" y="922"/>
                  </a:lnTo>
                  <a:lnTo>
                    <a:pt x="0" y="946"/>
                  </a:lnTo>
                  <a:lnTo>
                    <a:pt x="5" y="959"/>
                  </a:lnTo>
                  <a:lnTo>
                    <a:pt x="52" y="993"/>
                  </a:lnTo>
                  <a:lnTo>
                    <a:pt x="100" y="914"/>
                  </a:lnTo>
                  <a:lnTo>
                    <a:pt x="1367" y="891"/>
                  </a:lnTo>
                </a:path>
              </a:pathLst>
            </a:custGeom>
            <a:solidFill>
              <a:srgbClr val="FFCCFF"/>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2" name="Freeform 19">
              <a:extLst>
                <a:ext uri="{FF2B5EF4-FFF2-40B4-BE49-F238E27FC236}">
                  <a16:creationId xmlns:a16="http://schemas.microsoft.com/office/drawing/2014/main" id="{1956BD0B-5466-467E-B0AF-95A677DD616D}"/>
                </a:ext>
              </a:extLst>
            </p:cNvPr>
            <p:cNvSpPr>
              <a:spLocks/>
            </p:cNvSpPr>
            <p:nvPr/>
          </p:nvSpPr>
          <p:spPr bwMode="auto">
            <a:xfrm>
              <a:off x="5203031" y="5751910"/>
              <a:ext cx="785813" cy="490538"/>
            </a:xfrm>
            <a:custGeom>
              <a:avLst/>
              <a:gdLst>
                <a:gd name="T0" fmla="*/ 2147483646 w 660"/>
                <a:gd name="T1" fmla="*/ 2147483646 h 412"/>
                <a:gd name="T2" fmla="*/ 2147483646 w 660"/>
                <a:gd name="T3" fmla="*/ 2147483646 h 412"/>
                <a:gd name="T4" fmla="*/ 2147483646 w 660"/>
                <a:gd name="T5" fmla="*/ 2147483646 h 412"/>
                <a:gd name="T6" fmla="*/ 2147483646 w 660"/>
                <a:gd name="T7" fmla="*/ 2147483646 h 412"/>
                <a:gd name="T8" fmla="*/ 2147483646 w 660"/>
                <a:gd name="T9" fmla="*/ 2147483646 h 412"/>
                <a:gd name="T10" fmla="*/ 2147483646 w 660"/>
                <a:gd name="T11" fmla="*/ 2147483646 h 412"/>
                <a:gd name="T12" fmla="*/ 2147483646 w 660"/>
                <a:gd name="T13" fmla="*/ 2147483646 h 412"/>
                <a:gd name="T14" fmla="*/ 2147483646 w 660"/>
                <a:gd name="T15" fmla="*/ 2147483646 h 412"/>
                <a:gd name="T16" fmla="*/ 2147483646 w 660"/>
                <a:gd name="T17" fmla="*/ 2147483646 h 412"/>
                <a:gd name="T18" fmla="*/ 2147483646 w 660"/>
                <a:gd name="T19" fmla="*/ 2147483646 h 412"/>
                <a:gd name="T20" fmla="*/ 2147483646 w 660"/>
                <a:gd name="T21" fmla="*/ 2147483646 h 412"/>
                <a:gd name="T22" fmla="*/ 2147483646 w 660"/>
                <a:gd name="T23" fmla="*/ 2147483646 h 412"/>
                <a:gd name="T24" fmla="*/ 2147483646 w 660"/>
                <a:gd name="T25" fmla="*/ 2147483646 h 412"/>
                <a:gd name="T26" fmla="*/ 2147483646 w 660"/>
                <a:gd name="T27" fmla="*/ 2147483646 h 412"/>
                <a:gd name="T28" fmla="*/ 2147483646 w 660"/>
                <a:gd name="T29" fmla="*/ 0 h 412"/>
                <a:gd name="T30" fmla="*/ 2147483646 w 660"/>
                <a:gd name="T31" fmla="*/ 0 h 412"/>
                <a:gd name="T32" fmla="*/ 0 w 660"/>
                <a:gd name="T33" fmla="*/ 2147483646 h 412"/>
                <a:gd name="T34" fmla="*/ 2147483646 w 660"/>
                <a:gd name="T35" fmla="*/ 2147483646 h 4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0" h="412">
                  <a:moveTo>
                    <a:pt x="557" y="356"/>
                  </a:moveTo>
                  <a:lnTo>
                    <a:pt x="614" y="356"/>
                  </a:lnTo>
                  <a:lnTo>
                    <a:pt x="630" y="343"/>
                  </a:lnTo>
                  <a:lnTo>
                    <a:pt x="641" y="306"/>
                  </a:lnTo>
                  <a:lnTo>
                    <a:pt x="659" y="282"/>
                  </a:lnTo>
                  <a:lnTo>
                    <a:pt x="659" y="222"/>
                  </a:lnTo>
                  <a:lnTo>
                    <a:pt x="635" y="196"/>
                  </a:lnTo>
                  <a:lnTo>
                    <a:pt x="586" y="194"/>
                  </a:lnTo>
                  <a:lnTo>
                    <a:pt x="567" y="178"/>
                  </a:lnTo>
                  <a:lnTo>
                    <a:pt x="565" y="152"/>
                  </a:lnTo>
                  <a:lnTo>
                    <a:pt x="573" y="84"/>
                  </a:lnTo>
                  <a:lnTo>
                    <a:pt x="552" y="63"/>
                  </a:lnTo>
                  <a:lnTo>
                    <a:pt x="562" y="37"/>
                  </a:lnTo>
                  <a:lnTo>
                    <a:pt x="557" y="13"/>
                  </a:lnTo>
                  <a:lnTo>
                    <a:pt x="573" y="0"/>
                  </a:lnTo>
                  <a:lnTo>
                    <a:pt x="8" y="0"/>
                  </a:lnTo>
                  <a:lnTo>
                    <a:pt x="0" y="411"/>
                  </a:lnTo>
                  <a:lnTo>
                    <a:pt x="557" y="356"/>
                  </a:lnTo>
                </a:path>
              </a:pathLst>
            </a:custGeom>
            <a:solidFill>
              <a:srgbClr val="FFCCFF"/>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3" name="Freeform 55">
              <a:extLst>
                <a:ext uri="{FF2B5EF4-FFF2-40B4-BE49-F238E27FC236}">
                  <a16:creationId xmlns:a16="http://schemas.microsoft.com/office/drawing/2014/main" id="{E9262A68-AAA4-432E-980D-5E7433529150}"/>
                </a:ext>
              </a:extLst>
            </p:cNvPr>
            <p:cNvSpPr>
              <a:spLocks/>
            </p:cNvSpPr>
            <p:nvPr/>
          </p:nvSpPr>
          <p:spPr bwMode="auto">
            <a:xfrm>
              <a:off x="4442222" y="5367337"/>
              <a:ext cx="1566863" cy="396479"/>
            </a:xfrm>
            <a:custGeom>
              <a:avLst/>
              <a:gdLst>
                <a:gd name="T0" fmla="*/ 2147483646 w 1316"/>
                <a:gd name="T1" fmla="*/ 2147483646 h 333"/>
                <a:gd name="T2" fmla="*/ 2147483646 w 1316"/>
                <a:gd name="T3" fmla="*/ 2147483646 h 333"/>
                <a:gd name="T4" fmla="*/ 2147483646 w 1316"/>
                <a:gd name="T5" fmla="*/ 2147483646 h 333"/>
                <a:gd name="T6" fmla="*/ 2147483646 w 1316"/>
                <a:gd name="T7" fmla="*/ 2147483646 h 333"/>
                <a:gd name="T8" fmla="*/ 2147483646 w 1316"/>
                <a:gd name="T9" fmla="*/ 2147483646 h 333"/>
                <a:gd name="T10" fmla="*/ 2147483646 w 1316"/>
                <a:gd name="T11" fmla="*/ 2147483646 h 333"/>
                <a:gd name="T12" fmla="*/ 2147483646 w 1316"/>
                <a:gd name="T13" fmla="*/ 2147483646 h 333"/>
                <a:gd name="T14" fmla="*/ 2147483646 w 1316"/>
                <a:gd name="T15" fmla="*/ 2147483646 h 333"/>
                <a:gd name="T16" fmla="*/ 2147483646 w 1316"/>
                <a:gd name="T17" fmla="*/ 2147483646 h 333"/>
                <a:gd name="T18" fmla="*/ 2147483646 w 1316"/>
                <a:gd name="T19" fmla="*/ 2147483646 h 333"/>
                <a:gd name="T20" fmla="*/ 2147483646 w 1316"/>
                <a:gd name="T21" fmla="*/ 0 h 333"/>
                <a:gd name="T22" fmla="*/ 2147483646 w 1316"/>
                <a:gd name="T23" fmla="*/ 2147483646 h 333"/>
                <a:gd name="T24" fmla="*/ 0 w 1316"/>
                <a:gd name="T25" fmla="*/ 2147483646 h 333"/>
                <a:gd name="T26" fmla="*/ 2147483646 w 1316"/>
                <a:gd name="T27" fmla="*/ 2147483646 h 333"/>
                <a:gd name="T28" fmla="*/ 2147483646 w 1316"/>
                <a:gd name="T29" fmla="*/ 2147483646 h 333"/>
                <a:gd name="T30" fmla="*/ 2147483646 w 1316"/>
                <a:gd name="T31" fmla="*/ 2147483646 h 333"/>
                <a:gd name="T32" fmla="*/ 2147483646 w 1316"/>
                <a:gd name="T33" fmla="*/ 2147483646 h 333"/>
                <a:gd name="T34" fmla="*/ 2147483646 w 1316"/>
                <a:gd name="T35" fmla="*/ 2147483646 h 333"/>
                <a:gd name="T36" fmla="*/ 2147483646 w 1316"/>
                <a:gd name="T37" fmla="*/ 2147483646 h 333"/>
                <a:gd name="T38" fmla="*/ 2147483646 w 1316"/>
                <a:gd name="T39" fmla="*/ 2147483646 h 333"/>
                <a:gd name="T40" fmla="*/ 2147483646 w 1316"/>
                <a:gd name="T41" fmla="*/ 2147483646 h 333"/>
                <a:gd name="T42" fmla="*/ 2147483646 w 1316"/>
                <a:gd name="T43" fmla="*/ 2147483646 h 333"/>
                <a:gd name="T44" fmla="*/ 2147483646 w 1316"/>
                <a:gd name="T45" fmla="*/ 2147483646 h 333"/>
                <a:gd name="T46" fmla="*/ 2147483646 w 1316"/>
                <a:gd name="T47" fmla="*/ 2147483646 h 3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16" h="333">
                  <a:moveTo>
                    <a:pt x="1208" y="329"/>
                  </a:moveTo>
                  <a:lnTo>
                    <a:pt x="1242" y="293"/>
                  </a:lnTo>
                  <a:lnTo>
                    <a:pt x="1234" y="280"/>
                  </a:lnTo>
                  <a:lnTo>
                    <a:pt x="1257" y="274"/>
                  </a:lnTo>
                  <a:lnTo>
                    <a:pt x="1276" y="227"/>
                  </a:lnTo>
                  <a:lnTo>
                    <a:pt x="1268" y="193"/>
                  </a:lnTo>
                  <a:lnTo>
                    <a:pt x="1278" y="178"/>
                  </a:lnTo>
                  <a:lnTo>
                    <a:pt x="1268" y="78"/>
                  </a:lnTo>
                  <a:lnTo>
                    <a:pt x="1304" y="44"/>
                  </a:lnTo>
                  <a:lnTo>
                    <a:pt x="1299" y="31"/>
                  </a:lnTo>
                  <a:lnTo>
                    <a:pt x="1315" y="0"/>
                  </a:lnTo>
                  <a:lnTo>
                    <a:pt x="48" y="23"/>
                  </a:lnTo>
                  <a:lnTo>
                    <a:pt x="0" y="102"/>
                  </a:lnTo>
                  <a:lnTo>
                    <a:pt x="19" y="149"/>
                  </a:lnTo>
                  <a:lnTo>
                    <a:pt x="29" y="149"/>
                  </a:lnTo>
                  <a:lnTo>
                    <a:pt x="53" y="167"/>
                  </a:lnTo>
                  <a:lnTo>
                    <a:pt x="66" y="199"/>
                  </a:lnTo>
                  <a:lnTo>
                    <a:pt x="81" y="196"/>
                  </a:lnTo>
                  <a:lnTo>
                    <a:pt x="97" y="214"/>
                  </a:lnTo>
                  <a:lnTo>
                    <a:pt x="63" y="266"/>
                  </a:lnTo>
                  <a:lnTo>
                    <a:pt x="71" y="290"/>
                  </a:lnTo>
                  <a:lnTo>
                    <a:pt x="173" y="332"/>
                  </a:lnTo>
                  <a:lnTo>
                    <a:pt x="643" y="329"/>
                  </a:lnTo>
                  <a:lnTo>
                    <a:pt x="1208" y="329"/>
                  </a:lnTo>
                </a:path>
              </a:pathLst>
            </a:custGeom>
            <a:solidFill>
              <a:srgbClr val="FFCCFF"/>
            </a:solidFill>
            <a:ln w="12700" cap="rnd" cmpd="sng">
              <a:solidFill>
                <a:schemeClr val="tx1"/>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4" name="Rectangle 168">
              <a:extLst>
                <a:ext uri="{FF2B5EF4-FFF2-40B4-BE49-F238E27FC236}">
                  <a16:creationId xmlns:a16="http://schemas.microsoft.com/office/drawing/2014/main" id="{7142C79A-D8C4-4269-8ADB-347497D55581}"/>
                </a:ext>
              </a:extLst>
            </p:cNvPr>
            <p:cNvSpPr>
              <a:spLocks noChangeArrowheads="1"/>
            </p:cNvSpPr>
            <p:nvPr/>
          </p:nvSpPr>
          <p:spPr bwMode="auto">
            <a:xfrm>
              <a:off x="5108220" y="5407819"/>
              <a:ext cx="401553"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b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Riverside</a:t>
              </a:r>
            </a:p>
          </p:txBody>
        </p:sp>
        <p:sp>
          <p:nvSpPr>
            <p:cNvPr id="55" name="Freeform 3">
              <a:extLst>
                <a:ext uri="{FF2B5EF4-FFF2-40B4-BE49-F238E27FC236}">
                  <a16:creationId xmlns:a16="http://schemas.microsoft.com/office/drawing/2014/main" id="{A7F3BF38-E90A-45A6-94A6-A0691FE75499}"/>
                </a:ext>
              </a:extLst>
            </p:cNvPr>
            <p:cNvSpPr>
              <a:spLocks/>
            </p:cNvSpPr>
            <p:nvPr/>
          </p:nvSpPr>
          <p:spPr bwMode="auto">
            <a:xfrm>
              <a:off x="2224088" y="3070623"/>
              <a:ext cx="389335" cy="269081"/>
            </a:xfrm>
            <a:custGeom>
              <a:avLst/>
              <a:gdLst>
                <a:gd name="T0" fmla="*/ 2147483647 w 327"/>
                <a:gd name="T1" fmla="*/ 2147483647 h 226"/>
                <a:gd name="T2" fmla="*/ 2147483647 w 327"/>
                <a:gd name="T3" fmla="*/ 2147483647 h 226"/>
                <a:gd name="T4" fmla="*/ 2147483647 w 327"/>
                <a:gd name="T5" fmla="*/ 2147483647 h 226"/>
                <a:gd name="T6" fmla="*/ 2147483647 w 327"/>
                <a:gd name="T7" fmla="*/ 2147483647 h 226"/>
                <a:gd name="T8" fmla="*/ 2147483647 w 327"/>
                <a:gd name="T9" fmla="*/ 2147483647 h 226"/>
                <a:gd name="T10" fmla="*/ 2147483647 w 327"/>
                <a:gd name="T11" fmla="*/ 2147483647 h 226"/>
                <a:gd name="T12" fmla="*/ 2147483647 w 327"/>
                <a:gd name="T13" fmla="*/ 2147483647 h 226"/>
                <a:gd name="T14" fmla="*/ 2147483647 w 327"/>
                <a:gd name="T15" fmla="*/ 2147483647 h 226"/>
                <a:gd name="T16" fmla="*/ 2147483647 w 327"/>
                <a:gd name="T17" fmla="*/ 2147483647 h 226"/>
                <a:gd name="T18" fmla="*/ 2147483647 w 327"/>
                <a:gd name="T19" fmla="*/ 2147483647 h 226"/>
                <a:gd name="T20" fmla="*/ 2147483647 w 327"/>
                <a:gd name="T21" fmla="*/ 2147483647 h 226"/>
                <a:gd name="T22" fmla="*/ 0 w 327"/>
                <a:gd name="T23" fmla="*/ 0 h 226"/>
                <a:gd name="T24" fmla="*/ 0 w 327"/>
                <a:gd name="T25" fmla="*/ 2147483647 h 226"/>
                <a:gd name="T26" fmla="*/ 2147483647 w 327"/>
                <a:gd name="T27" fmla="*/ 2147483647 h 226"/>
                <a:gd name="T28" fmla="*/ 2147483647 w 327"/>
                <a:gd name="T29" fmla="*/ 2147483647 h 226"/>
                <a:gd name="T30" fmla="*/ 2147483647 w 327"/>
                <a:gd name="T31" fmla="*/ 2147483647 h 226"/>
                <a:gd name="T32" fmla="*/ 2147483647 w 327"/>
                <a:gd name="T33" fmla="*/ 2147483647 h 226"/>
                <a:gd name="T34" fmla="*/ 2147483647 w 327"/>
                <a:gd name="T35" fmla="*/ 2147483647 h 226"/>
                <a:gd name="T36" fmla="*/ 2147483647 w 327"/>
                <a:gd name="T37" fmla="*/ 2147483647 h 226"/>
                <a:gd name="T38" fmla="*/ 2147483647 w 327"/>
                <a:gd name="T39" fmla="*/ 2147483647 h 226"/>
                <a:gd name="T40" fmla="*/ 2147483647 w 327"/>
                <a:gd name="T41" fmla="*/ 2147483647 h 226"/>
                <a:gd name="T42" fmla="*/ 2147483647 w 327"/>
                <a:gd name="T43" fmla="*/ 2147483647 h 226"/>
                <a:gd name="T44" fmla="*/ 2147483647 w 327"/>
                <a:gd name="T45" fmla="*/ 2147483647 h 226"/>
                <a:gd name="T46" fmla="*/ 2147483647 w 327"/>
                <a:gd name="T47" fmla="*/ 2147483647 h 2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7" h="226">
                  <a:moveTo>
                    <a:pt x="326" y="209"/>
                  </a:moveTo>
                  <a:lnTo>
                    <a:pt x="324" y="199"/>
                  </a:lnTo>
                  <a:lnTo>
                    <a:pt x="313" y="188"/>
                  </a:lnTo>
                  <a:lnTo>
                    <a:pt x="295" y="180"/>
                  </a:lnTo>
                  <a:lnTo>
                    <a:pt x="295" y="57"/>
                  </a:lnTo>
                  <a:lnTo>
                    <a:pt x="298" y="39"/>
                  </a:lnTo>
                  <a:lnTo>
                    <a:pt x="123" y="97"/>
                  </a:lnTo>
                  <a:lnTo>
                    <a:pt x="120" y="68"/>
                  </a:lnTo>
                  <a:lnTo>
                    <a:pt x="65" y="50"/>
                  </a:lnTo>
                  <a:lnTo>
                    <a:pt x="44" y="39"/>
                  </a:lnTo>
                  <a:lnTo>
                    <a:pt x="34" y="13"/>
                  </a:lnTo>
                  <a:lnTo>
                    <a:pt x="0" y="0"/>
                  </a:lnTo>
                  <a:lnTo>
                    <a:pt x="0" y="10"/>
                  </a:lnTo>
                  <a:lnTo>
                    <a:pt x="2" y="47"/>
                  </a:lnTo>
                  <a:lnTo>
                    <a:pt x="16" y="65"/>
                  </a:lnTo>
                  <a:lnTo>
                    <a:pt x="57" y="97"/>
                  </a:lnTo>
                  <a:lnTo>
                    <a:pt x="76" y="157"/>
                  </a:lnTo>
                  <a:lnTo>
                    <a:pt x="86" y="180"/>
                  </a:lnTo>
                  <a:lnTo>
                    <a:pt x="133" y="214"/>
                  </a:lnTo>
                  <a:lnTo>
                    <a:pt x="146" y="225"/>
                  </a:lnTo>
                  <a:lnTo>
                    <a:pt x="157" y="222"/>
                  </a:lnTo>
                  <a:lnTo>
                    <a:pt x="164" y="209"/>
                  </a:lnTo>
                  <a:lnTo>
                    <a:pt x="308" y="209"/>
                  </a:lnTo>
                  <a:lnTo>
                    <a:pt x="326" y="209"/>
                  </a:lnTo>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6" name="Freeform 9">
              <a:extLst>
                <a:ext uri="{FF2B5EF4-FFF2-40B4-BE49-F238E27FC236}">
                  <a16:creationId xmlns:a16="http://schemas.microsoft.com/office/drawing/2014/main" id="{CEA913B3-C4FB-47B2-A6B5-116E5FDF3B14}"/>
                </a:ext>
              </a:extLst>
            </p:cNvPr>
            <p:cNvSpPr>
              <a:spLocks/>
            </p:cNvSpPr>
            <p:nvPr/>
          </p:nvSpPr>
          <p:spPr bwMode="auto">
            <a:xfrm>
              <a:off x="2177653" y="2939654"/>
              <a:ext cx="404813" cy="247650"/>
            </a:xfrm>
            <a:custGeom>
              <a:avLst/>
              <a:gdLst>
                <a:gd name="T0" fmla="*/ 2147483647 w 340"/>
                <a:gd name="T1" fmla="*/ 2147483647 h 208"/>
                <a:gd name="T2" fmla="*/ 2147483647 w 340"/>
                <a:gd name="T3" fmla="*/ 2147483647 h 208"/>
                <a:gd name="T4" fmla="*/ 2147483647 w 340"/>
                <a:gd name="T5" fmla="*/ 2147483647 h 208"/>
                <a:gd name="T6" fmla="*/ 2147483647 w 340"/>
                <a:gd name="T7" fmla="*/ 2147483647 h 208"/>
                <a:gd name="T8" fmla="*/ 2147483647 w 340"/>
                <a:gd name="T9" fmla="*/ 0 h 208"/>
                <a:gd name="T10" fmla="*/ 2147483647 w 340"/>
                <a:gd name="T11" fmla="*/ 2147483647 h 208"/>
                <a:gd name="T12" fmla="*/ 2147483647 w 340"/>
                <a:gd name="T13" fmla="*/ 2147483647 h 208"/>
                <a:gd name="T14" fmla="*/ 2147483647 w 340"/>
                <a:gd name="T15" fmla="*/ 2147483647 h 208"/>
                <a:gd name="T16" fmla="*/ 2147483647 w 340"/>
                <a:gd name="T17" fmla="*/ 2147483647 h 208"/>
                <a:gd name="T18" fmla="*/ 2147483647 w 340"/>
                <a:gd name="T19" fmla="*/ 2147483647 h 208"/>
                <a:gd name="T20" fmla="*/ 2147483647 w 340"/>
                <a:gd name="T21" fmla="*/ 2147483647 h 208"/>
                <a:gd name="T22" fmla="*/ 2147483647 w 340"/>
                <a:gd name="T23" fmla="*/ 2147483647 h 208"/>
                <a:gd name="T24" fmla="*/ 2147483647 w 340"/>
                <a:gd name="T25" fmla="*/ 2147483647 h 208"/>
                <a:gd name="T26" fmla="*/ 2147483647 w 340"/>
                <a:gd name="T27" fmla="*/ 2147483647 h 208"/>
                <a:gd name="T28" fmla="*/ 2147483647 w 340"/>
                <a:gd name="T29" fmla="*/ 2147483647 h 208"/>
                <a:gd name="T30" fmla="*/ 2147483647 w 340"/>
                <a:gd name="T31" fmla="*/ 2147483647 h 208"/>
                <a:gd name="T32" fmla="*/ 2147483647 w 340"/>
                <a:gd name="T33" fmla="*/ 2147483647 h 208"/>
                <a:gd name="T34" fmla="*/ 2147483647 w 340"/>
                <a:gd name="T35" fmla="*/ 2147483647 h 208"/>
                <a:gd name="T36" fmla="*/ 2147483647 w 340"/>
                <a:gd name="T37" fmla="*/ 2147483647 h 208"/>
                <a:gd name="T38" fmla="*/ 0 w 340"/>
                <a:gd name="T39" fmla="*/ 2147483647 h 208"/>
                <a:gd name="T40" fmla="*/ 2147483647 w 340"/>
                <a:gd name="T41" fmla="*/ 2147483647 h 208"/>
                <a:gd name="T42" fmla="*/ 2147483647 w 340"/>
                <a:gd name="T43" fmla="*/ 2147483647 h 208"/>
                <a:gd name="T44" fmla="*/ 2147483647 w 340"/>
                <a:gd name="T45" fmla="*/ 2147483647 h 208"/>
                <a:gd name="T46" fmla="*/ 2147483647 w 340"/>
                <a:gd name="T47" fmla="*/ 2147483647 h 208"/>
                <a:gd name="T48" fmla="*/ 2147483647 w 340"/>
                <a:gd name="T49" fmla="*/ 2147483647 h 208"/>
                <a:gd name="T50" fmla="*/ 2147483647 w 340"/>
                <a:gd name="T51" fmla="*/ 2147483647 h 208"/>
                <a:gd name="T52" fmla="*/ 2147483647 w 340"/>
                <a:gd name="T53" fmla="*/ 2147483647 h 208"/>
                <a:gd name="T54" fmla="*/ 2147483647 w 340"/>
                <a:gd name="T55" fmla="*/ 2147483647 h 208"/>
                <a:gd name="T56" fmla="*/ 2147483647 w 340"/>
                <a:gd name="T57" fmla="*/ 2147483647 h 208"/>
                <a:gd name="T58" fmla="*/ 2147483647 w 340"/>
                <a:gd name="T59" fmla="*/ 2147483647 h 2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0" h="208">
                  <a:moveTo>
                    <a:pt x="222" y="21"/>
                  </a:moveTo>
                  <a:lnTo>
                    <a:pt x="240" y="45"/>
                  </a:lnTo>
                  <a:lnTo>
                    <a:pt x="271" y="39"/>
                  </a:lnTo>
                  <a:lnTo>
                    <a:pt x="282" y="8"/>
                  </a:lnTo>
                  <a:lnTo>
                    <a:pt x="311" y="0"/>
                  </a:lnTo>
                  <a:lnTo>
                    <a:pt x="326" y="8"/>
                  </a:lnTo>
                  <a:lnTo>
                    <a:pt x="318" y="29"/>
                  </a:lnTo>
                  <a:lnTo>
                    <a:pt x="334" y="39"/>
                  </a:lnTo>
                  <a:lnTo>
                    <a:pt x="318" y="55"/>
                  </a:lnTo>
                  <a:lnTo>
                    <a:pt x="334" y="86"/>
                  </a:lnTo>
                  <a:lnTo>
                    <a:pt x="321" y="128"/>
                  </a:lnTo>
                  <a:lnTo>
                    <a:pt x="339" y="139"/>
                  </a:lnTo>
                  <a:lnTo>
                    <a:pt x="337" y="149"/>
                  </a:lnTo>
                  <a:lnTo>
                    <a:pt x="162" y="207"/>
                  </a:lnTo>
                  <a:lnTo>
                    <a:pt x="159" y="178"/>
                  </a:lnTo>
                  <a:lnTo>
                    <a:pt x="104" y="160"/>
                  </a:lnTo>
                  <a:lnTo>
                    <a:pt x="83" y="149"/>
                  </a:lnTo>
                  <a:lnTo>
                    <a:pt x="73" y="123"/>
                  </a:lnTo>
                  <a:lnTo>
                    <a:pt x="39" y="110"/>
                  </a:lnTo>
                  <a:lnTo>
                    <a:pt x="0" y="76"/>
                  </a:lnTo>
                  <a:lnTo>
                    <a:pt x="18" y="45"/>
                  </a:lnTo>
                  <a:lnTo>
                    <a:pt x="47" y="45"/>
                  </a:lnTo>
                  <a:lnTo>
                    <a:pt x="60" y="26"/>
                  </a:lnTo>
                  <a:lnTo>
                    <a:pt x="102" y="37"/>
                  </a:lnTo>
                  <a:lnTo>
                    <a:pt x="115" y="26"/>
                  </a:lnTo>
                  <a:lnTo>
                    <a:pt x="151" y="21"/>
                  </a:lnTo>
                  <a:lnTo>
                    <a:pt x="180" y="29"/>
                  </a:lnTo>
                  <a:lnTo>
                    <a:pt x="196" y="34"/>
                  </a:lnTo>
                  <a:lnTo>
                    <a:pt x="209" y="21"/>
                  </a:lnTo>
                  <a:lnTo>
                    <a:pt x="222" y="21"/>
                  </a:lnTo>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7" name="Freeform 29">
              <a:extLst>
                <a:ext uri="{FF2B5EF4-FFF2-40B4-BE49-F238E27FC236}">
                  <a16:creationId xmlns:a16="http://schemas.microsoft.com/office/drawing/2014/main" id="{BBA13ECF-B8BB-4E3A-94CC-81B56F6681F5}"/>
                </a:ext>
              </a:extLst>
            </p:cNvPr>
            <p:cNvSpPr>
              <a:spLocks/>
            </p:cNvSpPr>
            <p:nvPr/>
          </p:nvSpPr>
          <p:spPr bwMode="auto">
            <a:xfrm>
              <a:off x="3832623" y="4922044"/>
              <a:ext cx="629840" cy="660797"/>
            </a:xfrm>
            <a:custGeom>
              <a:avLst/>
              <a:gdLst>
                <a:gd name="T0" fmla="*/ 2147483647 w 529"/>
                <a:gd name="T1" fmla="*/ 2147483647 h 555"/>
                <a:gd name="T2" fmla="*/ 2147483647 w 529"/>
                <a:gd name="T3" fmla="*/ 0 h 555"/>
                <a:gd name="T4" fmla="*/ 2147483647 w 529"/>
                <a:gd name="T5" fmla="*/ 2147483647 h 555"/>
                <a:gd name="T6" fmla="*/ 2147483647 w 529"/>
                <a:gd name="T7" fmla="*/ 2147483647 h 555"/>
                <a:gd name="T8" fmla="*/ 2147483647 w 529"/>
                <a:gd name="T9" fmla="*/ 2147483647 h 555"/>
                <a:gd name="T10" fmla="*/ 2147483647 w 529"/>
                <a:gd name="T11" fmla="*/ 2147483647 h 555"/>
                <a:gd name="T12" fmla="*/ 2147483647 w 529"/>
                <a:gd name="T13" fmla="*/ 2147483647 h 555"/>
                <a:gd name="T14" fmla="*/ 2147483647 w 529"/>
                <a:gd name="T15" fmla="*/ 2147483647 h 555"/>
                <a:gd name="T16" fmla="*/ 2147483647 w 529"/>
                <a:gd name="T17" fmla="*/ 2147483647 h 555"/>
                <a:gd name="T18" fmla="*/ 2147483647 w 529"/>
                <a:gd name="T19" fmla="*/ 2147483647 h 555"/>
                <a:gd name="T20" fmla="*/ 2147483647 w 529"/>
                <a:gd name="T21" fmla="*/ 2147483647 h 555"/>
                <a:gd name="T22" fmla="*/ 2147483647 w 529"/>
                <a:gd name="T23" fmla="*/ 2147483647 h 555"/>
                <a:gd name="T24" fmla="*/ 2147483647 w 529"/>
                <a:gd name="T25" fmla="*/ 2147483647 h 555"/>
                <a:gd name="T26" fmla="*/ 2147483647 w 529"/>
                <a:gd name="T27" fmla="*/ 2147483647 h 555"/>
                <a:gd name="T28" fmla="*/ 2147483647 w 529"/>
                <a:gd name="T29" fmla="*/ 2147483647 h 555"/>
                <a:gd name="T30" fmla="*/ 2147483647 w 529"/>
                <a:gd name="T31" fmla="*/ 2147483647 h 555"/>
                <a:gd name="T32" fmla="*/ 2147483647 w 529"/>
                <a:gd name="T33" fmla="*/ 2147483647 h 555"/>
                <a:gd name="T34" fmla="*/ 2147483647 w 529"/>
                <a:gd name="T35" fmla="*/ 2147483647 h 555"/>
                <a:gd name="T36" fmla="*/ 2147483647 w 529"/>
                <a:gd name="T37" fmla="*/ 2147483647 h 555"/>
                <a:gd name="T38" fmla="*/ 2147483647 w 529"/>
                <a:gd name="T39" fmla="*/ 2147483647 h 555"/>
                <a:gd name="T40" fmla="*/ 2147483647 w 529"/>
                <a:gd name="T41" fmla="*/ 2147483647 h 555"/>
                <a:gd name="T42" fmla="*/ 2147483647 w 529"/>
                <a:gd name="T43" fmla="*/ 2147483647 h 555"/>
                <a:gd name="T44" fmla="*/ 0 w 529"/>
                <a:gd name="T45" fmla="*/ 2147483647 h 555"/>
                <a:gd name="T46" fmla="*/ 0 w 529"/>
                <a:gd name="T47" fmla="*/ 2147483647 h 555"/>
                <a:gd name="T48" fmla="*/ 2147483647 w 529"/>
                <a:gd name="T49" fmla="*/ 2147483647 h 555"/>
                <a:gd name="T50" fmla="*/ 2147483647 w 529"/>
                <a:gd name="T51" fmla="*/ 2147483647 h 555"/>
                <a:gd name="T52" fmla="*/ 2147483647 w 529"/>
                <a:gd name="T53" fmla="*/ 2147483647 h 555"/>
                <a:gd name="T54" fmla="*/ 2147483647 w 529"/>
                <a:gd name="T55" fmla="*/ 2147483647 h 555"/>
                <a:gd name="T56" fmla="*/ 2147483647 w 529"/>
                <a:gd name="T57" fmla="*/ 2147483647 h 555"/>
                <a:gd name="T58" fmla="*/ 2147483647 w 529"/>
                <a:gd name="T59" fmla="*/ 2147483647 h 5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9" h="555">
                  <a:moveTo>
                    <a:pt x="18" y="3"/>
                  </a:moveTo>
                  <a:lnTo>
                    <a:pt x="520" y="0"/>
                  </a:lnTo>
                  <a:lnTo>
                    <a:pt x="528" y="275"/>
                  </a:lnTo>
                  <a:lnTo>
                    <a:pt x="491" y="405"/>
                  </a:lnTo>
                  <a:lnTo>
                    <a:pt x="475" y="405"/>
                  </a:lnTo>
                  <a:lnTo>
                    <a:pt x="462" y="429"/>
                  </a:lnTo>
                  <a:lnTo>
                    <a:pt x="467" y="442"/>
                  </a:lnTo>
                  <a:lnTo>
                    <a:pt x="392" y="450"/>
                  </a:lnTo>
                  <a:lnTo>
                    <a:pt x="392" y="468"/>
                  </a:lnTo>
                  <a:lnTo>
                    <a:pt x="345" y="515"/>
                  </a:lnTo>
                  <a:lnTo>
                    <a:pt x="345" y="533"/>
                  </a:lnTo>
                  <a:lnTo>
                    <a:pt x="313" y="523"/>
                  </a:lnTo>
                  <a:lnTo>
                    <a:pt x="287" y="533"/>
                  </a:lnTo>
                  <a:lnTo>
                    <a:pt x="271" y="554"/>
                  </a:lnTo>
                  <a:lnTo>
                    <a:pt x="222" y="528"/>
                  </a:lnTo>
                  <a:lnTo>
                    <a:pt x="232" y="505"/>
                  </a:lnTo>
                  <a:lnTo>
                    <a:pt x="232" y="489"/>
                  </a:lnTo>
                  <a:lnTo>
                    <a:pt x="196" y="410"/>
                  </a:lnTo>
                  <a:lnTo>
                    <a:pt x="167" y="395"/>
                  </a:lnTo>
                  <a:lnTo>
                    <a:pt x="70" y="403"/>
                  </a:lnTo>
                  <a:lnTo>
                    <a:pt x="55" y="395"/>
                  </a:lnTo>
                  <a:lnTo>
                    <a:pt x="8" y="384"/>
                  </a:lnTo>
                  <a:lnTo>
                    <a:pt x="0" y="379"/>
                  </a:lnTo>
                  <a:lnTo>
                    <a:pt x="0" y="363"/>
                  </a:lnTo>
                  <a:lnTo>
                    <a:pt x="70" y="327"/>
                  </a:lnTo>
                  <a:lnTo>
                    <a:pt x="117" y="329"/>
                  </a:lnTo>
                  <a:lnTo>
                    <a:pt x="112" y="293"/>
                  </a:lnTo>
                  <a:lnTo>
                    <a:pt x="128" y="293"/>
                  </a:lnTo>
                  <a:lnTo>
                    <a:pt x="130" y="275"/>
                  </a:lnTo>
                  <a:lnTo>
                    <a:pt x="18" y="3"/>
                  </a:lnTo>
                </a:path>
              </a:pathLst>
            </a:custGeom>
            <a:solidFill>
              <a:srgbClr val="33CCCC"/>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8" name="Freeform 51">
              <a:extLst>
                <a:ext uri="{FF2B5EF4-FFF2-40B4-BE49-F238E27FC236}">
                  <a16:creationId xmlns:a16="http://schemas.microsoft.com/office/drawing/2014/main" id="{A429669E-0069-4201-AE5B-7AC424D561D7}"/>
                </a:ext>
              </a:extLst>
            </p:cNvPr>
            <p:cNvSpPr>
              <a:spLocks/>
            </p:cNvSpPr>
            <p:nvPr/>
          </p:nvSpPr>
          <p:spPr bwMode="auto">
            <a:xfrm>
              <a:off x="4243388" y="5448300"/>
              <a:ext cx="317897" cy="311944"/>
            </a:xfrm>
            <a:custGeom>
              <a:avLst/>
              <a:gdLst>
                <a:gd name="T0" fmla="*/ 2147483647 w 267"/>
                <a:gd name="T1" fmla="*/ 0 h 262"/>
                <a:gd name="T2" fmla="*/ 2147483647 w 267"/>
                <a:gd name="T3" fmla="*/ 2147483647 h 262"/>
                <a:gd name="T4" fmla="*/ 2147483647 w 267"/>
                <a:gd name="T5" fmla="*/ 2147483647 h 262"/>
                <a:gd name="T6" fmla="*/ 2147483647 w 267"/>
                <a:gd name="T7" fmla="*/ 2147483647 h 262"/>
                <a:gd name="T8" fmla="*/ 2147483647 w 267"/>
                <a:gd name="T9" fmla="*/ 2147483647 h 262"/>
                <a:gd name="T10" fmla="*/ 2147483647 w 267"/>
                <a:gd name="T11" fmla="*/ 2147483647 h 262"/>
                <a:gd name="T12" fmla="*/ 2147483647 w 267"/>
                <a:gd name="T13" fmla="*/ 2147483647 h 262"/>
                <a:gd name="T14" fmla="*/ 2147483647 w 267"/>
                <a:gd name="T15" fmla="*/ 2147483647 h 262"/>
                <a:gd name="T16" fmla="*/ 2147483647 w 267"/>
                <a:gd name="T17" fmla="*/ 2147483647 h 262"/>
                <a:gd name="T18" fmla="*/ 2147483647 w 267"/>
                <a:gd name="T19" fmla="*/ 2147483647 h 262"/>
                <a:gd name="T20" fmla="*/ 2147483647 w 267"/>
                <a:gd name="T21" fmla="*/ 2147483647 h 262"/>
                <a:gd name="T22" fmla="*/ 2147483647 w 267"/>
                <a:gd name="T23" fmla="*/ 2147483647 h 262"/>
                <a:gd name="T24" fmla="*/ 2147483647 w 267"/>
                <a:gd name="T25" fmla="*/ 2147483647 h 262"/>
                <a:gd name="T26" fmla="*/ 2147483647 w 267"/>
                <a:gd name="T27" fmla="*/ 2147483647 h 262"/>
                <a:gd name="T28" fmla="*/ 2147483647 w 267"/>
                <a:gd name="T29" fmla="*/ 2147483647 h 262"/>
                <a:gd name="T30" fmla="*/ 2147483647 w 267"/>
                <a:gd name="T31" fmla="*/ 2147483647 h 262"/>
                <a:gd name="T32" fmla="*/ 2147483647 w 267"/>
                <a:gd name="T33" fmla="*/ 2147483647 h 262"/>
                <a:gd name="T34" fmla="*/ 2147483647 w 267"/>
                <a:gd name="T35" fmla="*/ 2147483647 h 262"/>
                <a:gd name="T36" fmla="*/ 0 w 267"/>
                <a:gd name="T37" fmla="*/ 2147483647 h 262"/>
                <a:gd name="T38" fmla="*/ 0 w 267"/>
                <a:gd name="T39" fmla="*/ 2147483647 h 262"/>
                <a:gd name="T40" fmla="*/ 2147483647 w 267"/>
                <a:gd name="T41" fmla="*/ 2147483647 h 262"/>
                <a:gd name="T42" fmla="*/ 2147483647 w 267"/>
                <a:gd name="T43" fmla="*/ 2147483647 h 262"/>
                <a:gd name="T44" fmla="*/ 2147483647 w 267"/>
                <a:gd name="T45" fmla="*/ 0 h 2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7" h="262">
                  <a:moveTo>
                    <a:pt x="122" y="0"/>
                  </a:moveTo>
                  <a:lnTo>
                    <a:pt x="169" y="34"/>
                  </a:lnTo>
                  <a:lnTo>
                    <a:pt x="188" y="81"/>
                  </a:lnTo>
                  <a:lnTo>
                    <a:pt x="198" y="81"/>
                  </a:lnTo>
                  <a:lnTo>
                    <a:pt x="222" y="99"/>
                  </a:lnTo>
                  <a:lnTo>
                    <a:pt x="235" y="131"/>
                  </a:lnTo>
                  <a:lnTo>
                    <a:pt x="250" y="128"/>
                  </a:lnTo>
                  <a:lnTo>
                    <a:pt x="266" y="146"/>
                  </a:lnTo>
                  <a:lnTo>
                    <a:pt x="232" y="198"/>
                  </a:lnTo>
                  <a:lnTo>
                    <a:pt x="240" y="222"/>
                  </a:lnTo>
                  <a:lnTo>
                    <a:pt x="232" y="232"/>
                  </a:lnTo>
                  <a:lnTo>
                    <a:pt x="230" y="243"/>
                  </a:lnTo>
                  <a:lnTo>
                    <a:pt x="203" y="251"/>
                  </a:lnTo>
                  <a:lnTo>
                    <a:pt x="206" y="261"/>
                  </a:lnTo>
                  <a:lnTo>
                    <a:pt x="167" y="235"/>
                  </a:lnTo>
                  <a:lnTo>
                    <a:pt x="104" y="170"/>
                  </a:lnTo>
                  <a:lnTo>
                    <a:pt x="83" y="164"/>
                  </a:lnTo>
                  <a:lnTo>
                    <a:pt x="62" y="146"/>
                  </a:lnTo>
                  <a:lnTo>
                    <a:pt x="0" y="91"/>
                  </a:lnTo>
                  <a:lnTo>
                    <a:pt x="0" y="73"/>
                  </a:lnTo>
                  <a:lnTo>
                    <a:pt x="47" y="26"/>
                  </a:lnTo>
                  <a:lnTo>
                    <a:pt x="47" y="8"/>
                  </a:lnTo>
                  <a:lnTo>
                    <a:pt x="122" y="0"/>
                  </a:lnTo>
                </a:path>
              </a:pathLst>
            </a:custGeom>
            <a:solidFill>
              <a:srgbClr val="FFCCFF"/>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59" name="Freeform 53">
              <a:extLst>
                <a:ext uri="{FF2B5EF4-FFF2-40B4-BE49-F238E27FC236}">
                  <a16:creationId xmlns:a16="http://schemas.microsoft.com/office/drawing/2014/main" id="{897895C0-2143-4778-A401-55F30C891B3B}"/>
                </a:ext>
              </a:extLst>
            </p:cNvPr>
            <p:cNvSpPr>
              <a:spLocks/>
            </p:cNvSpPr>
            <p:nvPr/>
          </p:nvSpPr>
          <p:spPr bwMode="auto">
            <a:xfrm>
              <a:off x="2609850" y="2208610"/>
              <a:ext cx="713185" cy="365522"/>
            </a:xfrm>
            <a:custGeom>
              <a:avLst/>
              <a:gdLst>
                <a:gd name="T0" fmla="*/ 2147483647 w 599"/>
                <a:gd name="T1" fmla="*/ 2147483647 h 307"/>
                <a:gd name="T2" fmla="*/ 2147483647 w 599"/>
                <a:gd name="T3" fmla="*/ 2147483647 h 307"/>
                <a:gd name="T4" fmla="*/ 2147483647 w 599"/>
                <a:gd name="T5" fmla="*/ 2147483647 h 307"/>
                <a:gd name="T6" fmla="*/ 2147483647 w 599"/>
                <a:gd name="T7" fmla="*/ 0 h 307"/>
                <a:gd name="T8" fmla="*/ 2147483647 w 599"/>
                <a:gd name="T9" fmla="*/ 0 h 307"/>
                <a:gd name="T10" fmla="*/ 2147483647 w 599"/>
                <a:gd name="T11" fmla="*/ 2147483647 h 307"/>
                <a:gd name="T12" fmla="*/ 2147483647 w 599"/>
                <a:gd name="T13" fmla="*/ 2147483647 h 307"/>
                <a:gd name="T14" fmla="*/ 2147483647 w 599"/>
                <a:gd name="T15" fmla="*/ 2147483647 h 307"/>
                <a:gd name="T16" fmla="*/ 2147483647 w 599"/>
                <a:gd name="T17" fmla="*/ 2147483647 h 307"/>
                <a:gd name="T18" fmla="*/ 2147483647 w 599"/>
                <a:gd name="T19" fmla="*/ 2147483647 h 307"/>
                <a:gd name="T20" fmla="*/ 2147483647 w 599"/>
                <a:gd name="T21" fmla="*/ 2147483647 h 307"/>
                <a:gd name="T22" fmla="*/ 2147483647 w 599"/>
                <a:gd name="T23" fmla="*/ 2147483647 h 307"/>
                <a:gd name="T24" fmla="*/ 2147483647 w 599"/>
                <a:gd name="T25" fmla="*/ 2147483647 h 307"/>
                <a:gd name="T26" fmla="*/ 2147483647 w 599"/>
                <a:gd name="T27" fmla="*/ 2147483647 h 307"/>
                <a:gd name="T28" fmla="*/ 2147483647 w 599"/>
                <a:gd name="T29" fmla="*/ 2147483647 h 307"/>
                <a:gd name="T30" fmla="*/ 0 w 599"/>
                <a:gd name="T31" fmla="*/ 2147483647 h 307"/>
                <a:gd name="T32" fmla="*/ 2147483647 w 599"/>
                <a:gd name="T33" fmla="*/ 2147483647 h 307"/>
                <a:gd name="T34" fmla="*/ 2147483647 w 599"/>
                <a:gd name="T35" fmla="*/ 2147483647 h 307"/>
                <a:gd name="T36" fmla="*/ 2147483647 w 599"/>
                <a:gd name="T37" fmla="*/ 2147483647 h 307"/>
                <a:gd name="T38" fmla="*/ 2147483647 w 599"/>
                <a:gd name="T39" fmla="*/ 2147483647 h 307"/>
                <a:gd name="T40" fmla="*/ 2147483647 w 599"/>
                <a:gd name="T41" fmla="*/ 2147483647 h 307"/>
                <a:gd name="T42" fmla="*/ 2147483647 w 599"/>
                <a:gd name="T43" fmla="*/ 2147483647 h 307"/>
                <a:gd name="T44" fmla="*/ 2147483647 w 599"/>
                <a:gd name="T45" fmla="*/ 2147483647 h 307"/>
                <a:gd name="T46" fmla="*/ 2147483647 w 599"/>
                <a:gd name="T47" fmla="*/ 2147483647 h 307"/>
                <a:gd name="T48" fmla="*/ 2147483647 w 599"/>
                <a:gd name="T49" fmla="*/ 2147483647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9" h="307">
                  <a:moveTo>
                    <a:pt x="593" y="125"/>
                  </a:moveTo>
                  <a:lnTo>
                    <a:pt x="593" y="102"/>
                  </a:lnTo>
                  <a:lnTo>
                    <a:pt x="598" y="78"/>
                  </a:lnTo>
                  <a:lnTo>
                    <a:pt x="593" y="0"/>
                  </a:lnTo>
                  <a:lnTo>
                    <a:pt x="329" y="0"/>
                  </a:lnTo>
                  <a:lnTo>
                    <a:pt x="298" y="18"/>
                  </a:lnTo>
                  <a:lnTo>
                    <a:pt x="235" y="70"/>
                  </a:lnTo>
                  <a:lnTo>
                    <a:pt x="170" y="162"/>
                  </a:lnTo>
                  <a:lnTo>
                    <a:pt x="138" y="144"/>
                  </a:lnTo>
                  <a:lnTo>
                    <a:pt x="112" y="157"/>
                  </a:lnTo>
                  <a:lnTo>
                    <a:pt x="86" y="146"/>
                  </a:lnTo>
                  <a:lnTo>
                    <a:pt x="68" y="144"/>
                  </a:lnTo>
                  <a:lnTo>
                    <a:pt x="29" y="165"/>
                  </a:lnTo>
                  <a:lnTo>
                    <a:pt x="29" y="201"/>
                  </a:lnTo>
                  <a:lnTo>
                    <a:pt x="10" y="201"/>
                  </a:lnTo>
                  <a:lnTo>
                    <a:pt x="0" y="298"/>
                  </a:lnTo>
                  <a:lnTo>
                    <a:pt x="133" y="306"/>
                  </a:lnTo>
                  <a:lnTo>
                    <a:pt x="178" y="209"/>
                  </a:lnTo>
                  <a:lnTo>
                    <a:pt x="245" y="185"/>
                  </a:lnTo>
                  <a:lnTo>
                    <a:pt x="266" y="157"/>
                  </a:lnTo>
                  <a:lnTo>
                    <a:pt x="366" y="204"/>
                  </a:lnTo>
                  <a:lnTo>
                    <a:pt x="421" y="146"/>
                  </a:lnTo>
                  <a:lnTo>
                    <a:pt x="496" y="149"/>
                  </a:lnTo>
                  <a:lnTo>
                    <a:pt x="543" y="125"/>
                  </a:lnTo>
                  <a:lnTo>
                    <a:pt x="593" y="125"/>
                  </a:lnTo>
                </a:path>
              </a:pathLst>
            </a:custGeom>
            <a:solidFill>
              <a:srgbClr val="FFFF0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0" name="Freeform 54">
              <a:extLst>
                <a:ext uri="{FF2B5EF4-FFF2-40B4-BE49-F238E27FC236}">
                  <a16:creationId xmlns:a16="http://schemas.microsoft.com/office/drawing/2014/main" id="{9AB7ACE3-9997-4641-B36B-534BAFBB4BBE}"/>
                </a:ext>
              </a:extLst>
            </p:cNvPr>
            <p:cNvSpPr>
              <a:spLocks/>
            </p:cNvSpPr>
            <p:nvPr/>
          </p:nvSpPr>
          <p:spPr bwMode="auto">
            <a:xfrm>
              <a:off x="4444604" y="5372101"/>
              <a:ext cx="1554956" cy="384572"/>
            </a:xfrm>
            <a:custGeom>
              <a:avLst/>
              <a:gdLst>
                <a:gd name="T0" fmla="*/ 2147483647 w 1306"/>
                <a:gd name="T1" fmla="*/ 2147483647 h 323"/>
                <a:gd name="T2" fmla="*/ 2147483647 w 1306"/>
                <a:gd name="T3" fmla="*/ 2147483647 h 323"/>
                <a:gd name="T4" fmla="*/ 2147483647 w 1306"/>
                <a:gd name="T5" fmla="*/ 2147483647 h 323"/>
                <a:gd name="T6" fmla="*/ 2147483647 w 1306"/>
                <a:gd name="T7" fmla="*/ 2147483647 h 323"/>
                <a:gd name="T8" fmla="*/ 2147483647 w 1306"/>
                <a:gd name="T9" fmla="*/ 2147483647 h 323"/>
                <a:gd name="T10" fmla="*/ 2147483647 w 1306"/>
                <a:gd name="T11" fmla="*/ 2147483647 h 323"/>
                <a:gd name="T12" fmla="*/ 2147483647 w 1306"/>
                <a:gd name="T13" fmla="*/ 2147483647 h 323"/>
                <a:gd name="T14" fmla="*/ 2147483647 w 1306"/>
                <a:gd name="T15" fmla="*/ 2147483647 h 323"/>
                <a:gd name="T16" fmla="*/ 2147483647 w 1306"/>
                <a:gd name="T17" fmla="*/ 2147483647 h 323"/>
                <a:gd name="T18" fmla="*/ 2147483647 w 1306"/>
                <a:gd name="T19" fmla="*/ 2147483647 h 323"/>
                <a:gd name="T20" fmla="*/ 2147483647 w 1306"/>
                <a:gd name="T21" fmla="*/ 0 h 323"/>
                <a:gd name="T22" fmla="*/ 2147483647 w 1306"/>
                <a:gd name="T23" fmla="*/ 2147483647 h 323"/>
                <a:gd name="T24" fmla="*/ 0 w 1306"/>
                <a:gd name="T25" fmla="*/ 2147483647 h 323"/>
                <a:gd name="T26" fmla="*/ 2147483647 w 1306"/>
                <a:gd name="T27" fmla="*/ 2147483647 h 323"/>
                <a:gd name="T28" fmla="*/ 2147483647 w 1306"/>
                <a:gd name="T29" fmla="*/ 2147483647 h 323"/>
                <a:gd name="T30" fmla="*/ 2147483647 w 1306"/>
                <a:gd name="T31" fmla="*/ 2147483647 h 323"/>
                <a:gd name="T32" fmla="*/ 2147483647 w 1306"/>
                <a:gd name="T33" fmla="*/ 2147483647 h 323"/>
                <a:gd name="T34" fmla="*/ 2147483647 w 1306"/>
                <a:gd name="T35" fmla="*/ 2147483647 h 323"/>
                <a:gd name="T36" fmla="*/ 2147483647 w 1306"/>
                <a:gd name="T37" fmla="*/ 2147483647 h 323"/>
                <a:gd name="T38" fmla="*/ 2147483647 w 1306"/>
                <a:gd name="T39" fmla="*/ 2147483647 h 323"/>
                <a:gd name="T40" fmla="*/ 2147483647 w 1306"/>
                <a:gd name="T41" fmla="*/ 2147483647 h 323"/>
                <a:gd name="T42" fmla="*/ 2147483647 w 1306"/>
                <a:gd name="T43" fmla="*/ 2147483647 h 323"/>
                <a:gd name="T44" fmla="*/ 2147483647 w 1306"/>
                <a:gd name="T45" fmla="*/ 2147483647 h 323"/>
                <a:gd name="T46" fmla="*/ 2147483647 w 1306"/>
                <a:gd name="T47" fmla="*/ 2147483647 h 3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6" h="323">
                  <a:moveTo>
                    <a:pt x="1199" y="319"/>
                  </a:moveTo>
                  <a:lnTo>
                    <a:pt x="1233" y="284"/>
                  </a:lnTo>
                  <a:lnTo>
                    <a:pt x="1225" y="272"/>
                  </a:lnTo>
                  <a:lnTo>
                    <a:pt x="1247" y="266"/>
                  </a:lnTo>
                  <a:lnTo>
                    <a:pt x="1266" y="220"/>
                  </a:lnTo>
                  <a:lnTo>
                    <a:pt x="1258" y="187"/>
                  </a:lnTo>
                  <a:lnTo>
                    <a:pt x="1268" y="173"/>
                  </a:lnTo>
                  <a:lnTo>
                    <a:pt x="1258" y="76"/>
                  </a:lnTo>
                  <a:lnTo>
                    <a:pt x="1294" y="43"/>
                  </a:lnTo>
                  <a:lnTo>
                    <a:pt x="1289" y="30"/>
                  </a:lnTo>
                  <a:lnTo>
                    <a:pt x="1305" y="0"/>
                  </a:lnTo>
                  <a:lnTo>
                    <a:pt x="48" y="22"/>
                  </a:lnTo>
                  <a:lnTo>
                    <a:pt x="0" y="99"/>
                  </a:lnTo>
                  <a:lnTo>
                    <a:pt x="19" y="145"/>
                  </a:lnTo>
                  <a:lnTo>
                    <a:pt x="29" y="145"/>
                  </a:lnTo>
                  <a:lnTo>
                    <a:pt x="53" y="162"/>
                  </a:lnTo>
                  <a:lnTo>
                    <a:pt x="65" y="193"/>
                  </a:lnTo>
                  <a:lnTo>
                    <a:pt x="80" y="190"/>
                  </a:lnTo>
                  <a:lnTo>
                    <a:pt x="96" y="208"/>
                  </a:lnTo>
                  <a:lnTo>
                    <a:pt x="63" y="258"/>
                  </a:lnTo>
                  <a:lnTo>
                    <a:pt x="70" y="281"/>
                  </a:lnTo>
                  <a:lnTo>
                    <a:pt x="172" y="322"/>
                  </a:lnTo>
                  <a:lnTo>
                    <a:pt x="638" y="319"/>
                  </a:lnTo>
                  <a:lnTo>
                    <a:pt x="1199" y="3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1" name="Freeform 60">
              <a:extLst>
                <a:ext uri="{FF2B5EF4-FFF2-40B4-BE49-F238E27FC236}">
                  <a16:creationId xmlns:a16="http://schemas.microsoft.com/office/drawing/2014/main" id="{5952A469-4146-4FBF-8588-278D8BE55FFE}"/>
                </a:ext>
              </a:extLst>
            </p:cNvPr>
            <p:cNvSpPr>
              <a:spLocks/>
            </p:cNvSpPr>
            <p:nvPr/>
          </p:nvSpPr>
          <p:spPr bwMode="auto">
            <a:xfrm>
              <a:off x="2441973" y="2559844"/>
              <a:ext cx="396478" cy="434579"/>
            </a:xfrm>
            <a:custGeom>
              <a:avLst/>
              <a:gdLst>
                <a:gd name="T0" fmla="*/ 2147483647 w 333"/>
                <a:gd name="T1" fmla="*/ 2147483647 h 365"/>
                <a:gd name="T2" fmla="*/ 2147483647 w 333"/>
                <a:gd name="T3" fmla="*/ 0 h 365"/>
                <a:gd name="T4" fmla="*/ 2147483647 w 333"/>
                <a:gd name="T5" fmla="*/ 2147483647 h 365"/>
                <a:gd name="T6" fmla="*/ 2147483647 w 333"/>
                <a:gd name="T7" fmla="*/ 2147483647 h 365"/>
                <a:gd name="T8" fmla="*/ 2147483647 w 333"/>
                <a:gd name="T9" fmla="*/ 2147483647 h 365"/>
                <a:gd name="T10" fmla="*/ 2147483647 w 333"/>
                <a:gd name="T11" fmla="*/ 2147483647 h 365"/>
                <a:gd name="T12" fmla="*/ 2147483647 w 333"/>
                <a:gd name="T13" fmla="*/ 2147483647 h 365"/>
                <a:gd name="T14" fmla="*/ 2147483647 w 333"/>
                <a:gd name="T15" fmla="*/ 2147483647 h 365"/>
                <a:gd name="T16" fmla="*/ 2147483647 w 333"/>
                <a:gd name="T17" fmla="*/ 2147483647 h 365"/>
                <a:gd name="T18" fmla="*/ 2147483647 w 333"/>
                <a:gd name="T19" fmla="*/ 2147483647 h 365"/>
                <a:gd name="T20" fmla="*/ 2147483647 w 333"/>
                <a:gd name="T21" fmla="*/ 2147483647 h 365"/>
                <a:gd name="T22" fmla="*/ 2147483647 w 333"/>
                <a:gd name="T23" fmla="*/ 2147483647 h 365"/>
                <a:gd name="T24" fmla="*/ 2147483647 w 333"/>
                <a:gd name="T25" fmla="*/ 2147483647 h 365"/>
                <a:gd name="T26" fmla="*/ 2147483647 w 333"/>
                <a:gd name="T27" fmla="*/ 2147483647 h 365"/>
                <a:gd name="T28" fmla="*/ 2147483647 w 333"/>
                <a:gd name="T29" fmla="*/ 2147483647 h 365"/>
                <a:gd name="T30" fmla="*/ 2147483647 w 333"/>
                <a:gd name="T31" fmla="*/ 2147483647 h 365"/>
                <a:gd name="T32" fmla="*/ 2147483647 w 333"/>
                <a:gd name="T33" fmla="*/ 2147483647 h 365"/>
                <a:gd name="T34" fmla="*/ 0 w 333"/>
                <a:gd name="T35" fmla="*/ 2147483647 h 365"/>
                <a:gd name="T36" fmla="*/ 2147483647 w 333"/>
                <a:gd name="T37" fmla="*/ 2147483647 h 365"/>
                <a:gd name="T38" fmla="*/ 2147483647 w 333"/>
                <a:gd name="T39" fmla="*/ 2147483647 h 365"/>
                <a:gd name="T40" fmla="*/ 2147483647 w 333"/>
                <a:gd name="T41" fmla="*/ 2147483647 h 365"/>
                <a:gd name="T42" fmla="*/ 2147483647 w 333"/>
                <a:gd name="T43" fmla="*/ 2147483647 h 365"/>
                <a:gd name="T44" fmla="*/ 2147483647 w 333"/>
                <a:gd name="T45" fmla="*/ 2147483647 h 365"/>
                <a:gd name="T46" fmla="*/ 2147483647 w 333"/>
                <a:gd name="T47" fmla="*/ 2147483647 h 365"/>
                <a:gd name="T48" fmla="*/ 2147483647 w 333"/>
                <a:gd name="T49" fmla="*/ 2147483647 h 365"/>
                <a:gd name="T50" fmla="*/ 2147483647 w 333"/>
                <a:gd name="T51" fmla="*/ 2147483647 h 365"/>
                <a:gd name="T52" fmla="*/ 2147483647 w 333"/>
                <a:gd name="T53" fmla="*/ 2147483647 h 365"/>
                <a:gd name="T54" fmla="*/ 2147483647 w 333"/>
                <a:gd name="T55" fmla="*/ 2147483647 h 365"/>
                <a:gd name="T56" fmla="*/ 2147483647 w 333"/>
                <a:gd name="T57" fmla="*/ 2147483647 h 365"/>
                <a:gd name="T58" fmla="*/ 2147483647 w 333"/>
                <a:gd name="T59" fmla="*/ 2147483647 h 365"/>
                <a:gd name="T60" fmla="*/ 2147483647 w 333"/>
                <a:gd name="T61" fmla="*/ 2147483647 h 365"/>
                <a:gd name="T62" fmla="*/ 2147483647 w 333"/>
                <a:gd name="T63" fmla="*/ 2147483647 h 365"/>
                <a:gd name="T64" fmla="*/ 2147483647 w 333"/>
                <a:gd name="T65" fmla="*/ 2147483647 h 365"/>
                <a:gd name="T66" fmla="*/ 2147483647 w 333"/>
                <a:gd name="T67" fmla="*/ 2147483647 h 3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33" h="365">
                  <a:moveTo>
                    <a:pt x="141" y="3"/>
                  </a:moveTo>
                  <a:lnTo>
                    <a:pt x="94" y="0"/>
                  </a:lnTo>
                  <a:lnTo>
                    <a:pt x="81" y="21"/>
                  </a:lnTo>
                  <a:lnTo>
                    <a:pt x="94" y="47"/>
                  </a:lnTo>
                  <a:lnTo>
                    <a:pt x="104" y="50"/>
                  </a:lnTo>
                  <a:lnTo>
                    <a:pt x="130" y="84"/>
                  </a:lnTo>
                  <a:lnTo>
                    <a:pt x="130" y="102"/>
                  </a:lnTo>
                  <a:lnTo>
                    <a:pt x="112" y="123"/>
                  </a:lnTo>
                  <a:lnTo>
                    <a:pt x="133" y="134"/>
                  </a:lnTo>
                  <a:lnTo>
                    <a:pt x="123" y="160"/>
                  </a:lnTo>
                  <a:lnTo>
                    <a:pt x="123" y="188"/>
                  </a:lnTo>
                  <a:lnTo>
                    <a:pt x="99" y="207"/>
                  </a:lnTo>
                  <a:lnTo>
                    <a:pt x="96" y="217"/>
                  </a:lnTo>
                  <a:lnTo>
                    <a:pt x="89" y="272"/>
                  </a:lnTo>
                  <a:lnTo>
                    <a:pt x="60" y="293"/>
                  </a:lnTo>
                  <a:lnTo>
                    <a:pt x="39" y="335"/>
                  </a:lnTo>
                  <a:lnTo>
                    <a:pt x="28" y="335"/>
                  </a:lnTo>
                  <a:lnTo>
                    <a:pt x="0" y="340"/>
                  </a:lnTo>
                  <a:lnTo>
                    <a:pt x="18" y="364"/>
                  </a:lnTo>
                  <a:lnTo>
                    <a:pt x="49" y="358"/>
                  </a:lnTo>
                  <a:lnTo>
                    <a:pt x="60" y="327"/>
                  </a:lnTo>
                  <a:lnTo>
                    <a:pt x="89" y="319"/>
                  </a:lnTo>
                  <a:lnTo>
                    <a:pt x="104" y="327"/>
                  </a:lnTo>
                  <a:lnTo>
                    <a:pt x="104" y="319"/>
                  </a:lnTo>
                  <a:lnTo>
                    <a:pt x="99" y="311"/>
                  </a:lnTo>
                  <a:lnTo>
                    <a:pt x="141" y="243"/>
                  </a:lnTo>
                  <a:lnTo>
                    <a:pt x="172" y="259"/>
                  </a:lnTo>
                  <a:lnTo>
                    <a:pt x="308" y="217"/>
                  </a:lnTo>
                  <a:lnTo>
                    <a:pt x="332" y="225"/>
                  </a:lnTo>
                  <a:lnTo>
                    <a:pt x="326" y="115"/>
                  </a:lnTo>
                  <a:lnTo>
                    <a:pt x="282" y="8"/>
                  </a:lnTo>
                  <a:lnTo>
                    <a:pt x="274" y="19"/>
                  </a:lnTo>
                  <a:lnTo>
                    <a:pt x="274" y="11"/>
                  </a:lnTo>
                  <a:lnTo>
                    <a:pt x="141" y="3"/>
                  </a:lnTo>
                </a:path>
              </a:pathLst>
            </a:custGeom>
            <a:solidFill>
              <a:srgbClr val="FFFF0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2" name="Freeform 63">
              <a:extLst>
                <a:ext uri="{FF2B5EF4-FFF2-40B4-BE49-F238E27FC236}">
                  <a16:creationId xmlns:a16="http://schemas.microsoft.com/office/drawing/2014/main" id="{67264F16-7923-4310-A2E0-0021CD3AF5FB}"/>
                </a:ext>
              </a:extLst>
            </p:cNvPr>
            <p:cNvSpPr>
              <a:spLocks/>
            </p:cNvSpPr>
            <p:nvPr/>
          </p:nvSpPr>
          <p:spPr bwMode="auto">
            <a:xfrm>
              <a:off x="4485085" y="5712619"/>
              <a:ext cx="726281" cy="589360"/>
            </a:xfrm>
            <a:custGeom>
              <a:avLst/>
              <a:gdLst>
                <a:gd name="T0" fmla="*/ 2147483647 w 610"/>
                <a:gd name="T1" fmla="*/ 0 h 495"/>
                <a:gd name="T2" fmla="*/ 2147483647 w 610"/>
                <a:gd name="T3" fmla="*/ 2147483647 h 495"/>
                <a:gd name="T4" fmla="*/ 2147483647 w 610"/>
                <a:gd name="T5" fmla="*/ 2147483647 h 495"/>
                <a:gd name="T6" fmla="*/ 2147483647 w 610"/>
                <a:gd name="T7" fmla="*/ 2147483647 h 495"/>
                <a:gd name="T8" fmla="*/ 2147483647 w 610"/>
                <a:gd name="T9" fmla="*/ 2147483647 h 495"/>
                <a:gd name="T10" fmla="*/ 2147483647 w 610"/>
                <a:gd name="T11" fmla="*/ 2147483647 h 495"/>
                <a:gd name="T12" fmla="*/ 2147483647 w 610"/>
                <a:gd name="T13" fmla="*/ 2147483647 h 495"/>
                <a:gd name="T14" fmla="*/ 2147483647 w 610"/>
                <a:gd name="T15" fmla="*/ 2147483647 h 495"/>
                <a:gd name="T16" fmla="*/ 2147483647 w 610"/>
                <a:gd name="T17" fmla="*/ 2147483647 h 495"/>
                <a:gd name="T18" fmla="*/ 2147483647 w 610"/>
                <a:gd name="T19" fmla="*/ 2147483647 h 495"/>
                <a:gd name="T20" fmla="*/ 2147483647 w 610"/>
                <a:gd name="T21" fmla="*/ 2147483647 h 495"/>
                <a:gd name="T22" fmla="*/ 2147483647 w 610"/>
                <a:gd name="T23" fmla="*/ 2147483647 h 495"/>
                <a:gd name="T24" fmla="*/ 2147483647 w 610"/>
                <a:gd name="T25" fmla="*/ 2147483647 h 495"/>
                <a:gd name="T26" fmla="*/ 2147483647 w 610"/>
                <a:gd name="T27" fmla="*/ 2147483647 h 495"/>
                <a:gd name="T28" fmla="*/ 2147483647 w 610"/>
                <a:gd name="T29" fmla="*/ 2147483647 h 495"/>
                <a:gd name="T30" fmla="*/ 2147483647 w 610"/>
                <a:gd name="T31" fmla="*/ 2147483647 h 495"/>
                <a:gd name="T32" fmla="*/ 2147483647 w 610"/>
                <a:gd name="T33" fmla="*/ 2147483647 h 495"/>
                <a:gd name="T34" fmla="*/ 2147483647 w 610"/>
                <a:gd name="T35" fmla="*/ 2147483647 h 495"/>
                <a:gd name="T36" fmla="*/ 2147483647 w 610"/>
                <a:gd name="T37" fmla="*/ 2147483647 h 495"/>
                <a:gd name="T38" fmla="*/ 2147483647 w 610"/>
                <a:gd name="T39" fmla="*/ 2147483647 h 495"/>
                <a:gd name="T40" fmla="*/ 2147483647 w 610"/>
                <a:gd name="T41" fmla="*/ 2147483647 h 495"/>
                <a:gd name="T42" fmla="*/ 2147483647 w 610"/>
                <a:gd name="T43" fmla="*/ 2147483647 h 495"/>
                <a:gd name="T44" fmla="*/ 0 w 610"/>
                <a:gd name="T45" fmla="*/ 2147483647 h 495"/>
                <a:gd name="T46" fmla="*/ 2147483647 w 610"/>
                <a:gd name="T47" fmla="*/ 2147483647 h 495"/>
                <a:gd name="T48" fmla="*/ 2147483647 w 610"/>
                <a:gd name="T49" fmla="*/ 2147483647 h 495"/>
                <a:gd name="T50" fmla="*/ 2147483647 w 610"/>
                <a:gd name="T51" fmla="*/ 0 h 4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0" h="495">
                  <a:moveTo>
                    <a:pt x="37" y="0"/>
                  </a:moveTo>
                  <a:lnTo>
                    <a:pt x="139" y="42"/>
                  </a:lnTo>
                  <a:lnTo>
                    <a:pt x="609" y="39"/>
                  </a:lnTo>
                  <a:lnTo>
                    <a:pt x="601" y="450"/>
                  </a:lnTo>
                  <a:lnTo>
                    <a:pt x="194" y="494"/>
                  </a:lnTo>
                  <a:lnTo>
                    <a:pt x="194" y="452"/>
                  </a:lnTo>
                  <a:lnTo>
                    <a:pt x="178" y="431"/>
                  </a:lnTo>
                  <a:lnTo>
                    <a:pt x="170" y="421"/>
                  </a:lnTo>
                  <a:lnTo>
                    <a:pt x="178" y="421"/>
                  </a:lnTo>
                  <a:lnTo>
                    <a:pt x="207" y="447"/>
                  </a:lnTo>
                  <a:lnTo>
                    <a:pt x="204" y="421"/>
                  </a:lnTo>
                  <a:lnTo>
                    <a:pt x="176" y="395"/>
                  </a:lnTo>
                  <a:lnTo>
                    <a:pt x="168" y="400"/>
                  </a:lnTo>
                  <a:lnTo>
                    <a:pt x="152" y="418"/>
                  </a:lnTo>
                  <a:lnTo>
                    <a:pt x="144" y="410"/>
                  </a:lnTo>
                  <a:lnTo>
                    <a:pt x="144" y="387"/>
                  </a:lnTo>
                  <a:lnTo>
                    <a:pt x="157" y="376"/>
                  </a:lnTo>
                  <a:lnTo>
                    <a:pt x="139" y="335"/>
                  </a:lnTo>
                  <a:lnTo>
                    <a:pt x="149" y="301"/>
                  </a:lnTo>
                  <a:lnTo>
                    <a:pt x="139" y="246"/>
                  </a:lnTo>
                  <a:lnTo>
                    <a:pt x="63" y="102"/>
                  </a:lnTo>
                  <a:lnTo>
                    <a:pt x="3" y="39"/>
                  </a:lnTo>
                  <a:lnTo>
                    <a:pt x="0" y="29"/>
                  </a:lnTo>
                  <a:lnTo>
                    <a:pt x="27" y="21"/>
                  </a:lnTo>
                  <a:lnTo>
                    <a:pt x="29" y="10"/>
                  </a:lnTo>
                  <a:lnTo>
                    <a:pt x="37" y="0"/>
                  </a:lnTo>
                </a:path>
              </a:pathLst>
            </a:custGeom>
            <a:solidFill>
              <a:srgbClr val="FFCCFF"/>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3" name="Freeform 67">
              <a:extLst>
                <a:ext uri="{FF2B5EF4-FFF2-40B4-BE49-F238E27FC236}">
                  <a16:creationId xmlns:a16="http://schemas.microsoft.com/office/drawing/2014/main" id="{7173E3BD-1B65-404F-A268-A898FA74D2A6}"/>
                </a:ext>
              </a:extLst>
            </p:cNvPr>
            <p:cNvSpPr>
              <a:spLocks/>
            </p:cNvSpPr>
            <p:nvPr/>
          </p:nvSpPr>
          <p:spPr bwMode="auto">
            <a:xfrm>
              <a:off x="2708673" y="4346972"/>
              <a:ext cx="878681" cy="532209"/>
            </a:xfrm>
            <a:custGeom>
              <a:avLst/>
              <a:gdLst>
                <a:gd name="T0" fmla="*/ 2147483647 w 738"/>
                <a:gd name="T1" fmla="*/ 2147483647 h 447"/>
                <a:gd name="T2" fmla="*/ 2147483647 w 738"/>
                <a:gd name="T3" fmla="*/ 2147483647 h 447"/>
                <a:gd name="T4" fmla="*/ 2147483647 w 738"/>
                <a:gd name="T5" fmla="*/ 2147483647 h 447"/>
                <a:gd name="T6" fmla="*/ 2147483647 w 738"/>
                <a:gd name="T7" fmla="*/ 2147483647 h 447"/>
                <a:gd name="T8" fmla="*/ 2147483647 w 738"/>
                <a:gd name="T9" fmla="*/ 2147483647 h 447"/>
                <a:gd name="T10" fmla="*/ 2147483647 w 738"/>
                <a:gd name="T11" fmla="*/ 2147483647 h 447"/>
                <a:gd name="T12" fmla="*/ 2147483647 w 738"/>
                <a:gd name="T13" fmla="*/ 2147483647 h 447"/>
                <a:gd name="T14" fmla="*/ 2147483647 w 738"/>
                <a:gd name="T15" fmla="*/ 2147483647 h 447"/>
                <a:gd name="T16" fmla="*/ 2147483647 w 738"/>
                <a:gd name="T17" fmla="*/ 2147483647 h 447"/>
                <a:gd name="T18" fmla="*/ 2147483647 w 738"/>
                <a:gd name="T19" fmla="*/ 2147483647 h 447"/>
                <a:gd name="T20" fmla="*/ 2147483647 w 738"/>
                <a:gd name="T21" fmla="*/ 2147483647 h 447"/>
                <a:gd name="T22" fmla="*/ 2147483647 w 738"/>
                <a:gd name="T23" fmla="*/ 2147483647 h 447"/>
                <a:gd name="T24" fmla="*/ 2147483647 w 738"/>
                <a:gd name="T25" fmla="*/ 2147483647 h 447"/>
                <a:gd name="T26" fmla="*/ 2147483647 w 738"/>
                <a:gd name="T27" fmla="*/ 2147483647 h 447"/>
                <a:gd name="T28" fmla="*/ 2147483647 w 738"/>
                <a:gd name="T29" fmla="*/ 0 h 447"/>
                <a:gd name="T30" fmla="*/ 0 w 738"/>
                <a:gd name="T31" fmla="*/ 0 h 447"/>
                <a:gd name="T32" fmla="*/ 2147483647 w 738"/>
                <a:gd name="T33" fmla="*/ 2147483647 h 447"/>
                <a:gd name="T34" fmla="*/ 2147483647 w 738"/>
                <a:gd name="T35" fmla="*/ 2147483647 h 447"/>
                <a:gd name="T36" fmla="*/ 2147483647 w 738"/>
                <a:gd name="T37" fmla="*/ 2147483647 h 447"/>
                <a:gd name="T38" fmla="*/ 2147483647 w 738"/>
                <a:gd name="T39" fmla="*/ 2147483647 h 447"/>
                <a:gd name="T40" fmla="*/ 2147483647 w 738"/>
                <a:gd name="T41" fmla="*/ 2147483647 h 447"/>
                <a:gd name="T42" fmla="*/ 2147483647 w 738"/>
                <a:gd name="T43" fmla="*/ 2147483647 h 447"/>
                <a:gd name="T44" fmla="*/ 2147483647 w 738"/>
                <a:gd name="T45" fmla="*/ 2147483647 h 447"/>
                <a:gd name="T46" fmla="*/ 2147483647 w 738"/>
                <a:gd name="T47" fmla="*/ 2147483647 h 447"/>
                <a:gd name="T48" fmla="*/ 2147483647 w 738"/>
                <a:gd name="T49" fmla="*/ 2147483647 h 447"/>
                <a:gd name="T50" fmla="*/ 2147483647 w 738"/>
                <a:gd name="T51" fmla="*/ 2147483647 h 447"/>
                <a:gd name="T52" fmla="*/ 2147483647 w 738"/>
                <a:gd name="T53" fmla="*/ 2147483647 h 447"/>
                <a:gd name="T54" fmla="*/ 2147483647 w 738"/>
                <a:gd name="T55" fmla="*/ 2147483647 h 447"/>
                <a:gd name="T56" fmla="*/ 2147483647 w 738"/>
                <a:gd name="T57" fmla="*/ 2147483647 h 447"/>
                <a:gd name="T58" fmla="*/ 2147483647 w 738"/>
                <a:gd name="T59" fmla="*/ 2147483647 h 447"/>
                <a:gd name="T60" fmla="*/ 2147483647 w 738"/>
                <a:gd name="T61" fmla="*/ 2147483647 h 447"/>
                <a:gd name="T62" fmla="*/ 2147483647 w 738"/>
                <a:gd name="T63" fmla="*/ 2147483647 h 447"/>
                <a:gd name="T64" fmla="*/ 2147483647 w 738"/>
                <a:gd name="T65" fmla="*/ 2147483647 h 447"/>
                <a:gd name="T66" fmla="*/ 2147483647 w 738"/>
                <a:gd name="T67" fmla="*/ 2147483647 h 447"/>
                <a:gd name="T68" fmla="*/ 2147483647 w 738"/>
                <a:gd name="T69" fmla="*/ 2147483647 h 447"/>
                <a:gd name="T70" fmla="*/ 2147483647 w 738"/>
                <a:gd name="T71" fmla="*/ 2147483647 h 447"/>
                <a:gd name="T72" fmla="*/ 2147483647 w 738"/>
                <a:gd name="T73" fmla="*/ 2147483647 h 447"/>
                <a:gd name="T74" fmla="*/ 2147483647 w 738"/>
                <a:gd name="T75" fmla="*/ 2147483647 h 4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8" h="447">
                  <a:moveTo>
                    <a:pt x="732" y="441"/>
                  </a:moveTo>
                  <a:lnTo>
                    <a:pt x="737" y="363"/>
                  </a:lnTo>
                  <a:lnTo>
                    <a:pt x="695" y="347"/>
                  </a:lnTo>
                  <a:lnTo>
                    <a:pt x="701" y="300"/>
                  </a:lnTo>
                  <a:lnTo>
                    <a:pt x="656" y="305"/>
                  </a:lnTo>
                  <a:lnTo>
                    <a:pt x="654" y="261"/>
                  </a:lnTo>
                  <a:lnTo>
                    <a:pt x="601" y="261"/>
                  </a:lnTo>
                  <a:lnTo>
                    <a:pt x="599" y="214"/>
                  </a:lnTo>
                  <a:lnTo>
                    <a:pt x="573" y="216"/>
                  </a:lnTo>
                  <a:lnTo>
                    <a:pt x="570" y="175"/>
                  </a:lnTo>
                  <a:lnTo>
                    <a:pt x="523" y="169"/>
                  </a:lnTo>
                  <a:lnTo>
                    <a:pt x="479" y="130"/>
                  </a:lnTo>
                  <a:lnTo>
                    <a:pt x="481" y="83"/>
                  </a:lnTo>
                  <a:lnTo>
                    <a:pt x="439" y="83"/>
                  </a:lnTo>
                  <a:lnTo>
                    <a:pt x="439" y="0"/>
                  </a:lnTo>
                  <a:lnTo>
                    <a:pt x="0" y="0"/>
                  </a:lnTo>
                  <a:lnTo>
                    <a:pt x="11" y="36"/>
                  </a:lnTo>
                  <a:lnTo>
                    <a:pt x="66" y="75"/>
                  </a:lnTo>
                  <a:lnTo>
                    <a:pt x="126" y="156"/>
                  </a:lnTo>
                  <a:lnTo>
                    <a:pt x="178" y="159"/>
                  </a:lnTo>
                  <a:lnTo>
                    <a:pt x="183" y="216"/>
                  </a:lnTo>
                  <a:lnTo>
                    <a:pt x="170" y="232"/>
                  </a:lnTo>
                  <a:lnTo>
                    <a:pt x="189" y="279"/>
                  </a:lnTo>
                  <a:lnTo>
                    <a:pt x="236" y="305"/>
                  </a:lnTo>
                  <a:lnTo>
                    <a:pt x="267" y="308"/>
                  </a:lnTo>
                  <a:lnTo>
                    <a:pt x="280" y="329"/>
                  </a:lnTo>
                  <a:lnTo>
                    <a:pt x="267" y="389"/>
                  </a:lnTo>
                  <a:lnTo>
                    <a:pt x="267" y="413"/>
                  </a:lnTo>
                  <a:lnTo>
                    <a:pt x="322" y="394"/>
                  </a:lnTo>
                  <a:lnTo>
                    <a:pt x="398" y="439"/>
                  </a:lnTo>
                  <a:lnTo>
                    <a:pt x="395" y="389"/>
                  </a:lnTo>
                  <a:lnTo>
                    <a:pt x="447" y="376"/>
                  </a:lnTo>
                  <a:lnTo>
                    <a:pt x="481" y="337"/>
                  </a:lnTo>
                  <a:lnTo>
                    <a:pt x="581" y="376"/>
                  </a:lnTo>
                  <a:lnTo>
                    <a:pt x="625" y="405"/>
                  </a:lnTo>
                  <a:lnTo>
                    <a:pt x="654" y="405"/>
                  </a:lnTo>
                  <a:lnTo>
                    <a:pt x="711" y="446"/>
                  </a:lnTo>
                  <a:lnTo>
                    <a:pt x="732" y="441"/>
                  </a:lnTo>
                </a:path>
              </a:pathLst>
            </a:custGeom>
            <a:solidFill>
              <a:srgbClr val="996633"/>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Freeform 68">
              <a:extLst>
                <a:ext uri="{FF2B5EF4-FFF2-40B4-BE49-F238E27FC236}">
                  <a16:creationId xmlns:a16="http://schemas.microsoft.com/office/drawing/2014/main" id="{5B5FB115-E8BD-425A-B82F-075F2EE197E5}"/>
                </a:ext>
              </a:extLst>
            </p:cNvPr>
            <p:cNvSpPr>
              <a:spLocks/>
            </p:cNvSpPr>
            <p:nvPr/>
          </p:nvSpPr>
          <p:spPr bwMode="auto">
            <a:xfrm>
              <a:off x="2124075" y="3186113"/>
              <a:ext cx="197644" cy="325041"/>
            </a:xfrm>
            <a:custGeom>
              <a:avLst/>
              <a:gdLst>
                <a:gd name="T0" fmla="*/ 2147483647 w 166"/>
                <a:gd name="T1" fmla="*/ 2147483647 h 273"/>
                <a:gd name="T2" fmla="*/ 2147483647 w 166"/>
                <a:gd name="T3" fmla="*/ 2147483647 h 273"/>
                <a:gd name="T4" fmla="*/ 2147483647 w 166"/>
                <a:gd name="T5" fmla="*/ 2147483647 h 273"/>
                <a:gd name="T6" fmla="*/ 2147483647 w 166"/>
                <a:gd name="T7" fmla="*/ 2147483647 h 273"/>
                <a:gd name="T8" fmla="*/ 2147483647 w 166"/>
                <a:gd name="T9" fmla="*/ 2147483647 h 273"/>
                <a:gd name="T10" fmla="*/ 2147483647 w 166"/>
                <a:gd name="T11" fmla="*/ 2147483647 h 273"/>
                <a:gd name="T12" fmla="*/ 2147483647 w 166"/>
                <a:gd name="T13" fmla="*/ 2147483647 h 273"/>
                <a:gd name="T14" fmla="*/ 2147483647 w 166"/>
                <a:gd name="T15" fmla="*/ 2147483647 h 273"/>
                <a:gd name="T16" fmla="*/ 2147483647 w 166"/>
                <a:gd name="T17" fmla="*/ 2147483647 h 273"/>
                <a:gd name="T18" fmla="*/ 2147483647 w 166"/>
                <a:gd name="T19" fmla="*/ 2147483647 h 273"/>
                <a:gd name="T20" fmla="*/ 2147483647 w 166"/>
                <a:gd name="T21" fmla="*/ 2147483647 h 273"/>
                <a:gd name="T22" fmla="*/ 2147483647 w 166"/>
                <a:gd name="T23" fmla="*/ 0 h 273"/>
                <a:gd name="T24" fmla="*/ 2147483647 w 166"/>
                <a:gd name="T25" fmla="*/ 2147483647 h 273"/>
                <a:gd name="T26" fmla="*/ 2147483647 w 166"/>
                <a:gd name="T27" fmla="*/ 0 h 273"/>
                <a:gd name="T28" fmla="*/ 2147483647 w 166"/>
                <a:gd name="T29" fmla="*/ 2147483647 h 273"/>
                <a:gd name="T30" fmla="*/ 2147483647 w 166"/>
                <a:gd name="T31" fmla="*/ 2147483647 h 273"/>
                <a:gd name="T32" fmla="*/ 0 w 166"/>
                <a:gd name="T33" fmla="*/ 2147483647 h 273"/>
                <a:gd name="T34" fmla="*/ 2147483647 w 166"/>
                <a:gd name="T35" fmla="*/ 2147483647 h 273"/>
                <a:gd name="T36" fmla="*/ 2147483647 w 166"/>
                <a:gd name="T37" fmla="*/ 2147483647 h 273"/>
                <a:gd name="T38" fmla="*/ 2147483647 w 166"/>
                <a:gd name="T39" fmla="*/ 2147483647 h 273"/>
                <a:gd name="T40" fmla="*/ 2147483647 w 166"/>
                <a:gd name="T41" fmla="*/ 2147483647 h 273"/>
                <a:gd name="T42" fmla="*/ 2147483647 w 166"/>
                <a:gd name="T43" fmla="*/ 2147483647 h 273"/>
                <a:gd name="T44" fmla="*/ 2147483647 w 166"/>
                <a:gd name="T45" fmla="*/ 2147483647 h 273"/>
                <a:gd name="T46" fmla="*/ 2147483647 w 166"/>
                <a:gd name="T47" fmla="*/ 2147483647 h 273"/>
                <a:gd name="T48" fmla="*/ 2147483647 w 166"/>
                <a:gd name="T49" fmla="*/ 2147483647 h 273"/>
                <a:gd name="T50" fmla="*/ 2147483647 w 166"/>
                <a:gd name="T51" fmla="*/ 2147483647 h 273"/>
                <a:gd name="T52" fmla="*/ 2147483647 w 166"/>
                <a:gd name="T53" fmla="*/ 2147483647 h 273"/>
                <a:gd name="T54" fmla="*/ 2147483647 w 166"/>
                <a:gd name="T55" fmla="*/ 2147483647 h 273"/>
                <a:gd name="T56" fmla="*/ 2147483647 w 166"/>
                <a:gd name="T57" fmla="*/ 2147483647 h 273"/>
                <a:gd name="T58" fmla="*/ 2147483647 w 166"/>
                <a:gd name="T59" fmla="*/ 2147483647 h 2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273">
                  <a:moveTo>
                    <a:pt x="139" y="204"/>
                  </a:moveTo>
                  <a:lnTo>
                    <a:pt x="121" y="189"/>
                  </a:lnTo>
                  <a:lnTo>
                    <a:pt x="116" y="158"/>
                  </a:lnTo>
                  <a:lnTo>
                    <a:pt x="121" y="123"/>
                  </a:lnTo>
                  <a:lnTo>
                    <a:pt x="139" y="125"/>
                  </a:lnTo>
                  <a:lnTo>
                    <a:pt x="165" y="108"/>
                  </a:lnTo>
                  <a:lnTo>
                    <a:pt x="145" y="88"/>
                  </a:lnTo>
                  <a:lnTo>
                    <a:pt x="113" y="72"/>
                  </a:lnTo>
                  <a:lnTo>
                    <a:pt x="89" y="52"/>
                  </a:lnTo>
                  <a:lnTo>
                    <a:pt x="55" y="42"/>
                  </a:lnTo>
                  <a:lnTo>
                    <a:pt x="59" y="22"/>
                  </a:lnTo>
                  <a:lnTo>
                    <a:pt x="49" y="0"/>
                  </a:lnTo>
                  <a:lnTo>
                    <a:pt x="32" y="5"/>
                  </a:lnTo>
                  <a:lnTo>
                    <a:pt x="10" y="0"/>
                  </a:lnTo>
                  <a:lnTo>
                    <a:pt x="8" y="17"/>
                  </a:lnTo>
                  <a:lnTo>
                    <a:pt x="15" y="40"/>
                  </a:lnTo>
                  <a:lnTo>
                    <a:pt x="0" y="45"/>
                  </a:lnTo>
                  <a:lnTo>
                    <a:pt x="8" y="91"/>
                  </a:lnTo>
                  <a:lnTo>
                    <a:pt x="20" y="95"/>
                  </a:lnTo>
                  <a:lnTo>
                    <a:pt x="27" y="105"/>
                  </a:lnTo>
                  <a:lnTo>
                    <a:pt x="35" y="141"/>
                  </a:lnTo>
                  <a:lnTo>
                    <a:pt x="44" y="144"/>
                  </a:lnTo>
                  <a:lnTo>
                    <a:pt x="44" y="171"/>
                  </a:lnTo>
                  <a:lnTo>
                    <a:pt x="37" y="214"/>
                  </a:lnTo>
                  <a:lnTo>
                    <a:pt x="44" y="231"/>
                  </a:lnTo>
                  <a:lnTo>
                    <a:pt x="59" y="249"/>
                  </a:lnTo>
                  <a:lnTo>
                    <a:pt x="72" y="272"/>
                  </a:lnTo>
                  <a:lnTo>
                    <a:pt x="72" y="249"/>
                  </a:lnTo>
                  <a:lnTo>
                    <a:pt x="133" y="236"/>
                  </a:lnTo>
                  <a:lnTo>
                    <a:pt x="139"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5" name="Freeform 69">
              <a:extLst>
                <a:ext uri="{FF2B5EF4-FFF2-40B4-BE49-F238E27FC236}">
                  <a16:creationId xmlns:a16="http://schemas.microsoft.com/office/drawing/2014/main" id="{BCB45DB8-B357-4DF4-8617-5E16E26EF23B}"/>
                </a:ext>
              </a:extLst>
            </p:cNvPr>
            <p:cNvSpPr>
              <a:spLocks/>
            </p:cNvSpPr>
            <p:nvPr/>
          </p:nvSpPr>
          <p:spPr bwMode="auto">
            <a:xfrm>
              <a:off x="2125266" y="3186113"/>
              <a:ext cx="209550" cy="336947"/>
            </a:xfrm>
            <a:custGeom>
              <a:avLst/>
              <a:gdLst>
                <a:gd name="T0" fmla="*/ 2147483647 w 176"/>
                <a:gd name="T1" fmla="*/ 2147483647 h 283"/>
                <a:gd name="T2" fmla="*/ 2147483647 w 176"/>
                <a:gd name="T3" fmla="*/ 2147483647 h 283"/>
                <a:gd name="T4" fmla="*/ 2147483647 w 176"/>
                <a:gd name="T5" fmla="*/ 2147483647 h 283"/>
                <a:gd name="T6" fmla="*/ 2147483647 w 176"/>
                <a:gd name="T7" fmla="*/ 2147483647 h 283"/>
                <a:gd name="T8" fmla="*/ 2147483647 w 176"/>
                <a:gd name="T9" fmla="*/ 2147483647 h 283"/>
                <a:gd name="T10" fmla="*/ 2147483647 w 176"/>
                <a:gd name="T11" fmla="*/ 2147483647 h 283"/>
                <a:gd name="T12" fmla="*/ 2147483647 w 176"/>
                <a:gd name="T13" fmla="*/ 2147483647 h 283"/>
                <a:gd name="T14" fmla="*/ 2147483647 w 176"/>
                <a:gd name="T15" fmla="*/ 2147483647 h 283"/>
                <a:gd name="T16" fmla="*/ 2147483647 w 176"/>
                <a:gd name="T17" fmla="*/ 2147483647 h 283"/>
                <a:gd name="T18" fmla="*/ 2147483647 w 176"/>
                <a:gd name="T19" fmla="*/ 2147483647 h 283"/>
                <a:gd name="T20" fmla="*/ 2147483647 w 176"/>
                <a:gd name="T21" fmla="*/ 2147483647 h 283"/>
                <a:gd name="T22" fmla="*/ 2147483647 w 176"/>
                <a:gd name="T23" fmla="*/ 0 h 283"/>
                <a:gd name="T24" fmla="*/ 2147483647 w 176"/>
                <a:gd name="T25" fmla="*/ 2147483647 h 283"/>
                <a:gd name="T26" fmla="*/ 2147483647 w 176"/>
                <a:gd name="T27" fmla="*/ 0 h 283"/>
                <a:gd name="T28" fmla="*/ 2147483647 w 176"/>
                <a:gd name="T29" fmla="*/ 2147483647 h 283"/>
                <a:gd name="T30" fmla="*/ 2147483647 w 176"/>
                <a:gd name="T31" fmla="*/ 2147483647 h 283"/>
                <a:gd name="T32" fmla="*/ 0 w 176"/>
                <a:gd name="T33" fmla="*/ 2147483647 h 283"/>
                <a:gd name="T34" fmla="*/ 2147483647 w 176"/>
                <a:gd name="T35" fmla="*/ 2147483647 h 283"/>
                <a:gd name="T36" fmla="*/ 2147483647 w 176"/>
                <a:gd name="T37" fmla="*/ 2147483647 h 283"/>
                <a:gd name="T38" fmla="*/ 2147483647 w 176"/>
                <a:gd name="T39" fmla="*/ 2147483647 h 283"/>
                <a:gd name="T40" fmla="*/ 2147483647 w 176"/>
                <a:gd name="T41" fmla="*/ 2147483647 h 283"/>
                <a:gd name="T42" fmla="*/ 2147483647 w 176"/>
                <a:gd name="T43" fmla="*/ 2147483647 h 283"/>
                <a:gd name="T44" fmla="*/ 2147483647 w 176"/>
                <a:gd name="T45" fmla="*/ 2147483647 h 283"/>
                <a:gd name="T46" fmla="*/ 2147483647 w 176"/>
                <a:gd name="T47" fmla="*/ 2147483647 h 283"/>
                <a:gd name="T48" fmla="*/ 2147483647 w 176"/>
                <a:gd name="T49" fmla="*/ 2147483647 h 283"/>
                <a:gd name="T50" fmla="*/ 2147483647 w 176"/>
                <a:gd name="T51" fmla="*/ 2147483647 h 283"/>
                <a:gd name="T52" fmla="*/ 2147483647 w 176"/>
                <a:gd name="T53" fmla="*/ 2147483647 h 283"/>
                <a:gd name="T54" fmla="*/ 2147483647 w 176"/>
                <a:gd name="T55" fmla="*/ 2147483647 h 283"/>
                <a:gd name="T56" fmla="*/ 2147483647 w 176"/>
                <a:gd name="T57" fmla="*/ 2147483647 h 283"/>
                <a:gd name="T58" fmla="*/ 2147483647 w 176"/>
                <a:gd name="T59" fmla="*/ 2147483647 h 2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6" h="283">
                  <a:moveTo>
                    <a:pt x="147" y="211"/>
                  </a:moveTo>
                  <a:lnTo>
                    <a:pt x="128" y="196"/>
                  </a:lnTo>
                  <a:lnTo>
                    <a:pt x="123" y="164"/>
                  </a:lnTo>
                  <a:lnTo>
                    <a:pt x="128" y="128"/>
                  </a:lnTo>
                  <a:lnTo>
                    <a:pt x="147" y="130"/>
                  </a:lnTo>
                  <a:lnTo>
                    <a:pt x="175" y="112"/>
                  </a:lnTo>
                  <a:lnTo>
                    <a:pt x="154" y="91"/>
                  </a:lnTo>
                  <a:lnTo>
                    <a:pt x="120" y="75"/>
                  </a:lnTo>
                  <a:lnTo>
                    <a:pt x="94" y="54"/>
                  </a:lnTo>
                  <a:lnTo>
                    <a:pt x="58" y="44"/>
                  </a:lnTo>
                  <a:lnTo>
                    <a:pt x="63" y="23"/>
                  </a:lnTo>
                  <a:lnTo>
                    <a:pt x="52" y="0"/>
                  </a:lnTo>
                  <a:lnTo>
                    <a:pt x="34" y="5"/>
                  </a:lnTo>
                  <a:lnTo>
                    <a:pt x="11" y="0"/>
                  </a:lnTo>
                  <a:lnTo>
                    <a:pt x="8" y="18"/>
                  </a:lnTo>
                  <a:lnTo>
                    <a:pt x="16" y="41"/>
                  </a:lnTo>
                  <a:lnTo>
                    <a:pt x="0" y="47"/>
                  </a:lnTo>
                  <a:lnTo>
                    <a:pt x="8" y="94"/>
                  </a:lnTo>
                  <a:lnTo>
                    <a:pt x="21" y="99"/>
                  </a:lnTo>
                  <a:lnTo>
                    <a:pt x="29" y="109"/>
                  </a:lnTo>
                  <a:lnTo>
                    <a:pt x="37" y="146"/>
                  </a:lnTo>
                  <a:lnTo>
                    <a:pt x="47" y="149"/>
                  </a:lnTo>
                  <a:lnTo>
                    <a:pt x="47" y="177"/>
                  </a:lnTo>
                  <a:lnTo>
                    <a:pt x="39" y="222"/>
                  </a:lnTo>
                  <a:lnTo>
                    <a:pt x="47" y="240"/>
                  </a:lnTo>
                  <a:lnTo>
                    <a:pt x="63" y="258"/>
                  </a:lnTo>
                  <a:lnTo>
                    <a:pt x="76" y="282"/>
                  </a:lnTo>
                  <a:lnTo>
                    <a:pt x="76" y="258"/>
                  </a:lnTo>
                  <a:lnTo>
                    <a:pt x="141" y="245"/>
                  </a:lnTo>
                  <a:lnTo>
                    <a:pt x="147" y="211"/>
                  </a:lnTo>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6" name="Freeform 70">
              <a:extLst>
                <a:ext uri="{FF2B5EF4-FFF2-40B4-BE49-F238E27FC236}">
                  <a16:creationId xmlns:a16="http://schemas.microsoft.com/office/drawing/2014/main" id="{95408D56-8D83-48D1-B44E-AB8A6F9E059E}"/>
                </a:ext>
              </a:extLst>
            </p:cNvPr>
            <p:cNvSpPr>
              <a:spLocks/>
            </p:cNvSpPr>
            <p:nvPr/>
          </p:nvSpPr>
          <p:spPr bwMode="auto">
            <a:xfrm>
              <a:off x="2201466" y="4833938"/>
              <a:ext cx="565547" cy="417910"/>
            </a:xfrm>
            <a:custGeom>
              <a:avLst/>
              <a:gdLst>
                <a:gd name="T0" fmla="*/ 2147483647 w 475"/>
                <a:gd name="T1" fmla="*/ 2147483647 h 351"/>
                <a:gd name="T2" fmla="*/ 2147483647 w 475"/>
                <a:gd name="T3" fmla="*/ 2147483647 h 351"/>
                <a:gd name="T4" fmla="*/ 2147483647 w 475"/>
                <a:gd name="T5" fmla="*/ 2147483647 h 351"/>
                <a:gd name="T6" fmla="*/ 2147483647 w 475"/>
                <a:gd name="T7" fmla="*/ 2147483647 h 351"/>
                <a:gd name="T8" fmla="*/ 2147483647 w 475"/>
                <a:gd name="T9" fmla="*/ 2147483647 h 351"/>
                <a:gd name="T10" fmla="*/ 2147483647 w 475"/>
                <a:gd name="T11" fmla="*/ 2147483647 h 351"/>
                <a:gd name="T12" fmla="*/ 2147483647 w 475"/>
                <a:gd name="T13" fmla="*/ 0 h 351"/>
                <a:gd name="T14" fmla="*/ 2147483647 w 475"/>
                <a:gd name="T15" fmla="*/ 2147483647 h 351"/>
                <a:gd name="T16" fmla="*/ 2147483647 w 475"/>
                <a:gd name="T17" fmla="*/ 2147483647 h 351"/>
                <a:gd name="T18" fmla="*/ 2147483647 w 475"/>
                <a:gd name="T19" fmla="*/ 2147483647 h 351"/>
                <a:gd name="T20" fmla="*/ 2147483647 w 475"/>
                <a:gd name="T21" fmla="*/ 2147483647 h 351"/>
                <a:gd name="T22" fmla="*/ 2147483647 w 475"/>
                <a:gd name="T23" fmla="*/ 2147483647 h 351"/>
                <a:gd name="T24" fmla="*/ 0 w 475"/>
                <a:gd name="T25" fmla="*/ 2147483647 h 351"/>
                <a:gd name="T26" fmla="*/ 2147483647 w 475"/>
                <a:gd name="T27" fmla="*/ 2147483647 h 351"/>
                <a:gd name="T28" fmla="*/ 2147483647 w 475"/>
                <a:gd name="T29" fmla="*/ 2147483647 h 351"/>
                <a:gd name="T30" fmla="*/ 2147483647 w 475"/>
                <a:gd name="T31" fmla="*/ 2147483647 h 351"/>
                <a:gd name="T32" fmla="*/ 2147483647 w 475"/>
                <a:gd name="T33" fmla="*/ 2147483647 h 351"/>
                <a:gd name="T34" fmla="*/ 2147483647 w 475"/>
                <a:gd name="T35" fmla="*/ 2147483647 h 351"/>
                <a:gd name="T36" fmla="*/ 2147483647 w 475"/>
                <a:gd name="T37" fmla="*/ 2147483647 h 351"/>
                <a:gd name="T38" fmla="*/ 2147483647 w 475"/>
                <a:gd name="T39" fmla="*/ 2147483647 h 351"/>
                <a:gd name="T40" fmla="*/ 2147483647 w 475"/>
                <a:gd name="T41" fmla="*/ 2147483647 h 351"/>
                <a:gd name="T42" fmla="*/ 2147483647 w 475"/>
                <a:gd name="T43" fmla="*/ 2147483647 h 351"/>
                <a:gd name="T44" fmla="*/ 2147483647 w 475"/>
                <a:gd name="T45" fmla="*/ 2147483647 h 351"/>
                <a:gd name="T46" fmla="*/ 2147483647 w 475"/>
                <a:gd name="T47" fmla="*/ 2147483647 h 351"/>
                <a:gd name="T48" fmla="*/ 2147483647 w 475"/>
                <a:gd name="T49" fmla="*/ 2147483647 h 351"/>
                <a:gd name="T50" fmla="*/ 2147483647 w 475"/>
                <a:gd name="T51" fmla="*/ 2147483647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5" h="351">
                  <a:moveTo>
                    <a:pt x="469" y="101"/>
                  </a:moveTo>
                  <a:lnTo>
                    <a:pt x="458" y="101"/>
                  </a:lnTo>
                  <a:lnTo>
                    <a:pt x="438" y="106"/>
                  </a:lnTo>
                  <a:lnTo>
                    <a:pt x="382" y="66"/>
                  </a:lnTo>
                  <a:lnTo>
                    <a:pt x="354" y="66"/>
                  </a:lnTo>
                  <a:lnTo>
                    <a:pt x="310" y="38"/>
                  </a:lnTo>
                  <a:lnTo>
                    <a:pt x="213" y="0"/>
                  </a:lnTo>
                  <a:lnTo>
                    <a:pt x="179" y="38"/>
                  </a:lnTo>
                  <a:lnTo>
                    <a:pt x="128" y="51"/>
                  </a:lnTo>
                  <a:lnTo>
                    <a:pt x="131" y="99"/>
                  </a:lnTo>
                  <a:lnTo>
                    <a:pt x="57" y="55"/>
                  </a:lnTo>
                  <a:lnTo>
                    <a:pt x="3" y="74"/>
                  </a:lnTo>
                  <a:lnTo>
                    <a:pt x="0" y="84"/>
                  </a:lnTo>
                  <a:lnTo>
                    <a:pt x="19" y="120"/>
                  </a:lnTo>
                  <a:lnTo>
                    <a:pt x="11" y="145"/>
                  </a:lnTo>
                  <a:lnTo>
                    <a:pt x="19" y="180"/>
                  </a:lnTo>
                  <a:lnTo>
                    <a:pt x="3" y="241"/>
                  </a:lnTo>
                  <a:lnTo>
                    <a:pt x="8" y="264"/>
                  </a:lnTo>
                  <a:lnTo>
                    <a:pt x="54" y="274"/>
                  </a:lnTo>
                  <a:lnTo>
                    <a:pt x="79" y="315"/>
                  </a:lnTo>
                  <a:lnTo>
                    <a:pt x="271" y="317"/>
                  </a:lnTo>
                  <a:lnTo>
                    <a:pt x="295" y="333"/>
                  </a:lnTo>
                  <a:lnTo>
                    <a:pt x="384" y="343"/>
                  </a:lnTo>
                  <a:lnTo>
                    <a:pt x="417" y="333"/>
                  </a:lnTo>
                  <a:lnTo>
                    <a:pt x="474" y="350"/>
                  </a:lnTo>
                  <a:lnTo>
                    <a:pt x="46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7" name="Freeform 71">
              <a:extLst>
                <a:ext uri="{FF2B5EF4-FFF2-40B4-BE49-F238E27FC236}">
                  <a16:creationId xmlns:a16="http://schemas.microsoft.com/office/drawing/2014/main" id="{3117C06F-8B77-43A7-B5DD-E172602378A8}"/>
                </a:ext>
              </a:extLst>
            </p:cNvPr>
            <p:cNvSpPr>
              <a:spLocks/>
            </p:cNvSpPr>
            <p:nvPr/>
          </p:nvSpPr>
          <p:spPr bwMode="auto">
            <a:xfrm>
              <a:off x="3022998" y="4748213"/>
              <a:ext cx="577453" cy="429816"/>
            </a:xfrm>
            <a:custGeom>
              <a:avLst/>
              <a:gdLst>
                <a:gd name="T0" fmla="*/ 2147483647 w 485"/>
                <a:gd name="T1" fmla="*/ 2147483647 h 361"/>
                <a:gd name="T2" fmla="*/ 2147483647 w 485"/>
                <a:gd name="T3" fmla="*/ 2147483647 h 361"/>
                <a:gd name="T4" fmla="*/ 2147483647 w 485"/>
                <a:gd name="T5" fmla="*/ 2147483647 h 361"/>
                <a:gd name="T6" fmla="*/ 2147483647 w 485"/>
                <a:gd name="T7" fmla="*/ 2147483647 h 361"/>
                <a:gd name="T8" fmla="*/ 2147483647 w 485"/>
                <a:gd name="T9" fmla="*/ 2147483647 h 361"/>
                <a:gd name="T10" fmla="*/ 2147483647 w 485"/>
                <a:gd name="T11" fmla="*/ 2147483647 h 361"/>
                <a:gd name="T12" fmla="*/ 2147483647 w 485"/>
                <a:gd name="T13" fmla="*/ 0 h 361"/>
                <a:gd name="T14" fmla="*/ 2147483647 w 485"/>
                <a:gd name="T15" fmla="*/ 2147483647 h 361"/>
                <a:gd name="T16" fmla="*/ 2147483647 w 485"/>
                <a:gd name="T17" fmla="*/ 2147483647 h 361"/>
                <a:gd name="T18" fmla="*/ 2147483647 w 485"/>
                <a:gd name="T19" fmla="*/ 2147483647 h 361"/>
                <a:gd name="T20" fmla="*/ 2147483647 w 485"/>
                <a:gd name="T21" fmla="*/ 2147483647 h 361"/>
                <a:gd name="T22" fmla="*/ 2147483647 w 485"/>
                <a:gd name="T23" fmla="*/ 2147483647 h 361"/>
                <a:gd name="T24" fmla="*/ 0 w 485"/>
                <a:gd name="T25" fmla="*/ 2147483647 h 361"/>
                <a:gd name="T26" fmla="*/ 2147483647 w 485"/>
                <a:gd name="T27" fmla="*/ 2147483647 h 361"/>
                <a:gd name="T28" fmla="*/ 2147483647 w 485"/>
                <a:gd name="T29" fmla="*/ 2147483647 h 361"/>
                <a:gd name="T30" fmla="*/ 2147483647 w 485"/>
                <a:gd name="T31" fmla="*/ 2147483647 h 361"/>
                <a:gd name="T32" fmla="*/ 2147483647 w 485"/>
                <a:gd name="T33" fmla="*/ 2147483647 h 361"/>
                <a:gd name="T34" fmla="*/ 2147483647 w 485"/>
                <a:gd name="T35" fmla="*/ 2147483647 h 361"/>
                <a:gd name="T36" fmla="*/ 2147483647 w 485"/>
                <a:gd name="T37" fmla="*/ 2147483647 h 361"/>
                <a:gd name="T38" fmla="*/ 2147483647 w 485"/>
                <a:gd name="T39" fmla="*/ 2147483647 h 361"/>
                <a:gd name="T40" fmla="*/ 2147483647 w 485"/>
                <a:gd name="T41" fmla="*/ 2147483647 h 361"/>
                <a:gd name="T42" fmla="*/ 2147483647 w 485"/>
                <a:gd name="T43" fmla="*/ 2147483647 h 361"/>
                <a:gd name="T44" fmla="*/ 2147483647 w 485"/>
                <a:gd name="T45" fmla="*/ 2147483647 h 361"/>
                <a:gd name="T46" fmla="*/ 2147483647 w 485"/>
                <a:gd name="T47" fmla="*/ 2147483647 h 361"/>
                <a:gd name="T48" fmla="*/ 2147483647 w 485"/>
                <a:gd name="T49" fmla="*/ 2147483647 h 361"/>
                <a:gd name="T50" fmla="*/ 2147483647 w 485"/>
                <a:gd name="T51" fmla="*/ 2147483647 h 3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5" h="361">
                  <a:moveTo>
                    <a:pt x="479" y="104"/>
                  </a:moveTo>
                  <a:lnTo>
                    <a:pt x="468" y="104"/>
                  </a:lnTo>
                  <a:lnTo>
                    <a:pt x="447" y="109"/>
                  </a:lnTo>
                  <a:lnTo>
                    <a:pt x="390" y="68"/>
                  </a:lnTo>
                  <a:lnTo>
                    <a:pt x="361" y="68"/>
                  </a:lnTo>
                  <a:lnTo>
                    <a:pt x="317" y="39"/>
                  </a:lnTo>
                  <a:lnTo>
                    <a:pt x="217" y="0"/>
                  </a:lnTo>
                  <a:lnTo>
                    <a:pt x="183" y="39"/>
                  </a:lnTo>
                  <a:lnTo>
                    <a:pt x="131" y="52"/>
                  </a:lnTo>
                  <a:lnTo>
                    <a:pt x="134" y="102"/>
                  </a:lnTo>
                  <a:lnTo>
                    <a:pt x="58" y="57"/>
                  </a:lnTo>
                  <a:lnTo>
                    <a:pt x="3" y="76"/>
                  </a:lnTo>
                  <a:lnTo>
                    <a:pt x="0" y="86"/>
                  </a:lnTo>
                  <a:lnTo>
                    <a:pt x="19" y="123"/>
                  </a:lnTo>
                  <a:lnTo>
                    <a:pt x="11" y="149"/>
                  </a:lnTo>
                  <a:lnTo>
                    <a:pt x="19" y="185"/>
                  </a:lnTo>
                  <a:lnTo>
                    <a:pt x="3" y="248"/>
                  </a:lnTo>
                  <a:lnTo>
                    <a:pt x="8" y="272"/>
                  </a:lnTo>
                  <a:lnTo>
                    <a:pt x="55" y="282"/>
                  </a:lnTo>
                  <a:lnTo>
                    <a:pt x="81" y="324"/>
                  </a:lnTo>
                  <a:lnTo>
                    <a:pt x="277" y="326"/>
                  </a:lnTo>
                  <a:lnTo>
                    <a:pt x="301" y="342"/>
                  </a:lnTo>
                  <a:lnTo>
                    <a:pt x="392" y="353"/>
                  </a:lnTo>
                  <a:lnTo>
                    <a:pt x="426" y="342"/>
                  </a:lnTo>
                  <a:lnTo>
                    <a:pt x="484" y="360"/>
                  </a:lnTo>
                  <a:lnTo>
                    <a:pt x="479" y="104"/>
                  </a:lnTo>
                </a:path>
              </a:pathLst>
            </a:custGeom>
            <a:solidFill>
              <a:srgbClr val="FFCCFF"/>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8" name="Freeform 73">
              <a:extLst>
                <a:ext uri="{FF2B5EF4-FFF2-40B4-BE49-F238E27FC236}">
                  <a16:creationId xmlns:a16="http://schemas.microsoft.com/office/drawing/2014/main" id="{09F84A96-DE8C-4C7A-95E1-39BDD815DFD2}"/>
                </a:ext>
              </a:extLst>
            </p:cNvPr>
            <p:cNvSpPr>
              <a:spLocks/>
            </p:cNvSpPr>
            <p:nvPr/>
          </p:nvSpPr>
          <p:spPr bwMode="auto">
            <a:xfrm>
              <a:off x="2270523" y="3317082"/>
              <a:ext cx="467915" cy="350044"/>
            </a:xfrm>
            <a:custGeom>
              <a:avLst/>
              <a:gdLst>
                <a:gd name="T0" fmla="*/ 2147483647 w 393"/>
                <a:gd name="T1" fmla="*/ 2147483647 h 294"/>
                <a:gd name="T2" fmla="*/ 2147483647 w 393"/>
                <a:gd name="T3" fmla="*/ 2147483647 h 294"/>
                <a:gd name="T4" fmla="*/ 0 w 393"/>
                <a:gd name="T5" fmla="*/ 2147483647 h 294"/>
                <a:gd name="T6" fmla="*/ 2147483647 w 393"/>
                <a:gd name="T7" fmla="*/ 2147483647 h 294"/>
                <a:gd name="T8" fmla="*/ 2147483647 w 393"/>
                <a:gd name="T9" fmla="*/ 2147483647 h 294"/>
                <a:gd name="T10" fmla="*/ 2147483647 w 393"/>
                <a:gd name="T11" fmla="*/ 0 h 294"/>
                <a:gd name="T12" fmla="*/ 2147483647 w 393"/>
                <a:gd name="T13" fmla="*/ 2147483647 h 294"/>
                <a:gd name="T14" fmla="*/ 2147483647 w 393"/>
                <a:gd name="T15" fmla="*/ 2147483647 h 294"/>
                <a:gd name="T16" fmla="*/ 2147483647 w 393"/>
                <a:gd name="T17" fmla="*/ 2147483647 h 294"/>
                <a:gd name="T18" fmla="*/ 2147483647 w 393"/>
                <a:gd name="T19" fmla="*/ 2147483647 h 294"/>
                <a:gd name="T20" fmla="*/ 2147483647 w 393"/>
                <a:gd name="T21" fmla="*/ 2147483647 h 294"/>
                <a:gd name="T22" fmla="*/ 2147483647 w 393"/>
                <a:gd name="T23" fmla="*/ 2147483647 h 294"/>
                <a:gd name="T24" fmla="*/ 2147483647 w 393"/>
                <a:gd name="T25" fmla="*/ 0 h 294"/>
                <a:gd name="T26" fmla="*/ 2147483647 w 393"/>
                <a:gd name="T27" fmla="*/ 0 h 294"/>
                <a:gd name="T28" fmla="*/ 2147483647 w 393"/>
                <a:gd name="T29" fmla="*/ 0 h 294"/>
                <a:gd name="T30" fmla="*/ 2147483647 w 393"/>
                <a:gd name="T31" fmla="*/ 2147483647 h 294"/>
                <a:gd name="T32" fmla="*/ 2147483647 w 393"/>
                <a:gd name="T33" fmla="*/ 2147483647 h 294"/>
                <a:gd name="T34" fmla="*/ 2147483647 w 393"/>
                <a:gd name="T35" fmla="*/ 2147483647 h 294"/>
                <a:gd name="T36" fmla="*/ 2147483647 w 393"/>
                <a:gd name="T37" fmla="*/ 2147483647 h 294"/>
                <a:gd name="T38" fmla="*/ 2147483647 w 393"/>
                <a:gd name="T39" fmla="*/ 2147483647 h 294"/>
                <a:gd name="T40" fmla="*/ 2147483647 w 393"/>
                <a:gd name="T41" fmla="*/ 2147483647 h 294"/>
                <a:gd name="T42" fmla="*/ 2147483647 w 393"/>
                <a:gd name="T43" fmla="*/ 2147483647 h 294"/>
                <a:gd name="T44" fmla="*/ 2147483647 w 393"/>
                <a:gd name="T45" fmla="*/ 2147483647 h 294"/>
                <a:gd name="T46" fmla="*/ 2147483647 w 393"/>
                <a:gd name="T47" fmla="*/ 2147483647 h 294"/>
                <a:gd name="T48" fmla="*/ 2147483647 w 393"/>
                <a:gd name="T49" fmla="*/ 2147483647 h 294"/>
                <a:gd name="T50" fmla="*/ 2147483647 w 393"/>
                <a:gd name="T51" fmla="*/ 2147483647 h 294"/>
                <a:gd name="T52" fmla="*/ 2147483647 w 393"/>
                <a:gd name="T53" fmla="*/ 2147483647 h 294"/>
                <a:gd name="T54" fmla="*/ 2147483647 w 393"/>
                <a:gd name="T55" fmla="*/ 2147483647 h 294"/>
                <a:gd name="T56" fmla="*/ 2147483647 w 393"/>
                <a:gd name="T57" fmla="*/ 2147483647 h 294"/>
                <a:gd name="T58" fmla="*/ 2147483647 w 393"/>
                <a:gd name="T59" fmla="*/ 2147483647 h 294"/>
                <a:gd name="T60" fmla="*/ 2147483647 w 393"/>
                <a:gd name="T61" fmla="*/ 2147483647 h 294"/>
                <a:gd name="T62" fmla="*/ 2147483647 w 393"/>
                <a:gd name="T63" fmla="*/ 2147483647 h 294"/>
                <a:gd name="T64" fmla="*/ 2147483647 w 393"/>
                <a:gd name="T65" fmla="*/ 2147483647 h 294"/>
                <a:gd name="T66" fmla="*/ 2147483647 w 393"/>
                <a:gd name="T67" fmla="*/ 2147483647 h 294"/>
                <a:gd name="T68" fmla="*/ 2147483647 w 393"/>
                <a:gd name="T69" fmla="*/ 2147483647 h 294"/>
                <a:gd name="T70" fmla="*/ 2147483647 w 393"/>
                <a:gd name="T71" fmla="*/ 2147483647 h 294"/>
                <a:gd name="T72" fmla="*/ 2147483647 w 393"/>
                <a:gd name="T73" fmla="*/ 2147483647 h 294"/>
                <a:gd name="T74" fmla="*/ 2147483647 w 393"/>
                <a:gd name="T75" fmla="*/ 2147483647 h 294"/>
                <a:gd name="T76" fmla="*/ 2147483647 w 393"/>
                <a:gd name="T77" fmla="*/ 2147483647 h 294"/>
                <a:gd name="T78" fmla="*/ 2147483647 w 393"/>
                <a:gd name="T79" fmla="*/ 2147483647 h 294"/>
                <a:gd name="T80" fmla="*/ 2147483647 w 393"/>
                <a:gd name="T81" fmla="*/ 2147483647 h 294"/>
                <a:gd name="T82" fmla="*/ 2147483647 w 393"/>
                <a:gd name="T83" fmla="*/ 2147483647 h 294"/>
                <a:gd name="T84" fmla="*/ 2147483647 w 393"/>
                <a:gd name="T85" fmla="*/ 2147483647 h 294"/>
                <a:gd name="T86" fmla="*/ 2147483647 w 393"/>
                <a:gd name="T87" fmla="*/ 2147483647 h 294"/>
                <a:gd name="T88" fmla="*/ 2147483647 w 393"/>
                <a:gd name="T89" fmla="*/ 2147483647 h 294"/>
                <a:gd name="T90" fmla="*/ 2147483647 w 393"/>
                <a:gd name="T91" fmla="*/ 2147483647 h 294"/>
                <a:gd name="T92" fmla="*/ 2147483647 w 393"/>
                <a:gd name="T93" fmla="*/ 2147483647 h 294"/>
                <a:gd name="T94" fmla="*/ 2147483647 w 393"/>
                <a:gd name="T95" fmla="*/ 2147483647 h 2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93" h="294">
                  <a:moveTo>
                    <a:pt x="24" y="99"/>
                  </a:moveTo>
                  <a:lnTo>
                    <a:pt x="5" y="84"/>
                  </a:lnTo>
                  <a:lnTo>
                    <a:pt x="0" y="52"/>
                  </a:lnTo>
                  <a:lnTo>
                    <a:pt x="5" y="16"/>
                  </a:lnTo>
                  <a:lnTo>
                    <a:pt x="24" y="18"/>
                  </a:lnTo>
                  <a:lnTo>
                    <a:pt x="52" y="0"/>
                  </a:lnTo>
                  <a:lnTo>
                    <a:pt x="55" y="8"/>
                  </a:lnTo>
                  <a:lnTo>
                    <a:pt x="73" y="13"/>
                  </a:lnTo>
                  <a:lnTo>
                    <a:pt x="84" y="13"/>
                  </a:lnTo>
                  <a:lnTo>
                    <a:pt x="94" y="5"/>
                  </a:lnTo>
                  <a:lnTo>
                    <a:pt x="107" y="16"/>
                  </a:lnTo>
                  <a:lnTo>
                    <a:pt x="118" y="13"/>
                  </a:lnTo>
                  <a:lnTo>
                    <a:pt x="125" y="0"/>
                  </a:lnTo>
                  <a:lnTo>
                    <a:pt x="269" y="0"/>
                  </a:lnTo>
                  <a:lnTo>
                    <a:pt x="287" y="0"/>
                  </a:lnTo>
                  <a:lnTo>
                    <a:pt x="285" y="16"/>
                  </a:lnTo>
                  <a:lnTo>
                    <a:pt x="287" y="34"/>
                  </a:lnTo>
                  <a:lnTo>
                    <a:pt x="298" y="52"/>
                  </a:lnTo>
                  <a:lnTo>
                    <a:pt x="316" y="52"/>
                  </a:lnTo>
                  <a:lnTo>
                    <a:pt x="308" y="81"/>
                  </a:lnTo>
                  <a:lnTo>
                    <a:pt x="308" y="99"/>
                  </a:lnTo>
                  <a:lnTo>
                    <a:pt x="298" y="105"/>
                  </a:lnTo>
                  <a:lnTo>
                    <a:pt x="321" y="165"/>
                  </a:lnTo>
                  <a:lnTo>
                    <a:pt x="332" y="154"/>
                  </a:lnTo>
                  <a:lnTo>
                    <a:pt x="353" y="162"/>
                  </a:lnTo>
                  <a:lnTo>
                    <a:pt x="371" y="152"/>
                  </a:lnTo>
                  <a:lnTo>
                    <a:pt x="389" y="172"/>
                  </a:lnTo>
                  <a:lnTo>
                    <a:pt x="379" y="199"/>
                  </a:lnTo>
                  <a:lnTo>
                    <a:pt x="392" y="206"/>
                  </a:lnTo>
                  <a:lnTo>
                    <a:pt x="374" y="230"/>
                  </a:lnTo>
                  <a:lnTo>
                    <a:pt x="382" y="264"/>
                  </a:lnTo>
                  <a:lnTo>
                    <a:pt x="298" y="254"/>
                  </a:lnTo>
                  <a:lnTo>
                    <a:pt x="277" y="256"/>
                  </a:lnTo>
                  <a:lnTo>
                    <a:pt x="267" y="285"/>
                  </a:lnTo>
                  <a:lnTo>
                    <a:pt x="251" y="293"/>
                  </a:lnTo>
                  <a:lnTo>
                    <a:pt x="230" y="285"/>
                  </a:lnTo>
                  <a:lnTo>
                    <a:pt x="212" y="259"/>
                  </a:lnTo>
                  <a:lnTo>
                    <a:pt x="196" y="264"/>
                  </a:lnTo>
                  <a:lnTo>
                    <a:pt x="196" y="238"/>
                  </a:lnTo>
                  <a:lnTo>
                    <a:pt x="178" y="238"/>
                  </a:lnTo>
                  <a:lnTo>
                    <a:pt x="172" y="217"/>
                  </a:lnTo>
                  <a:lnTo>
                    <a:pt x="146" y="209"/>
                  </a:lnTo>
                  <a:lnTo>
                    <a:pt x="144" y="193"/>
                  </a:lnTo>
                  <a:lnTo>
                    <a:pt x="71" y="162"/>
                  </a:lnTo>
                  <a:lnTo>
                    <a:pt x="63" y="144"/>
                  </a:lnTo>
                  <a:lnTo>
                    <a:pt x="37" y="128"/>
                  </a:lnTo>
                  <a:lnTo>
                    <a:pt x="26" y="110"/>
                  </a:lnTo>
                  <a:lnTo>
                    <a:pt x="24" y="99"/>
                  </a:lnTo>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69" name="Freeform 79">
              <a:extLst>
                <a:ext uri="{FF2B5EF4-FFF2-40B4-BE49-F238E27FC236}">
                  <a16:creationId xmlns:a16="http://schemas.microsoft.com/office/drawing/2014/main" id="{4C826149-7BA4-4A18-B81A-185ECD6620AA}"/>
                </a:ext>
              </a:extLst>
            </p:cNvPr>
            <p:cNvSpPr>
              <a:spLocks/>
            </p:cNvSpPr>
            <p:nvPr/>
          </p:nvSpPr>
          <p:spPr bwMode="auto">
            <a:xfrm>
              <a:off x="2235994" y="2675335"/>
              <a:ext cx="321469" cy="309563"/>
            </a:xfrm>
            <a:custGeom>
              <a:avLst/>
              <a:gdLst>
                <a:gd name="T0" fmla="*/ 2147483647 w 270"/>
                <a:gd name="T1" fmla="*/ 2147483647 h 260"/>
                <a:gd name="T2" fmla="*/ 2147483647 w 270"/>
                <a:gd name="T3" fmla="*/ 2147483647 h 260"/>
                <a:gd name="T4" fmla="*/ 2147483647 w 270"/>
                <a:gd name="T5" fmla="*/ 2147483647 h 260"/>
                <a:gd name="T6" fmla="*/ 2147483647 w 270"/>
                <a:gd name="T7" fmla="*/ 2147483647 h 260"/>
                <a:gd name="T8" fmla="*/ 2147483647 w 270"/>
                <a:gd name="T9" fmla="*/ 2147483647 h 260"/>
                <a:gd name="T10" fmla="*/ 2147483647 w 270"/>
                <a:gd name="T11" fmla="*/ 0 h 260"/>
                <a:gd name="T12" fmla="*/ 2147483647 w 270"/>
                <a:gd name="T13" fmla="*/ 2147483647 h 260"/>
                <a:gd name="T14" fmla="*/ 2147483647 w 270"/>
                <a:gd name="T15" fmla="*/ 2147483647 h 260"/>
                <a:gd name="T16" fmla="*/ 2147483647 w 270"/>
                <a:gd name="T17" fmla="*/ 2147483647 h 260"/>
                <a:gd name="T18" fmla="*/ 2147483647 w 270"/>
                <a:gd name="T19" fmla="*/ 2147483647 h 260"/>
                <a:gd name="T20" fmla="*/ 2147483647 w 270"/>
                <a:gd name="T21" fmla="*/ 2147483647 h 260"/>
                <a:gd name="T22" fmla="*/ 2147483647 w 270"/>
                <a:gd name="T23" fmla="*/ 2147483647 h 260"/>
                <a:gd name="T24" fmla="*/ 2147483647 w 270"/>
                <a:gd name="T25" fmla="*/ 2147483647 h 260"/>
                <a:gd name="T26" fmla="*/ 2147483647 w 270"/>
                <a:gd name="T27" fmla="*/ 2147483647 h 260"/>
                <a:gd name="T28" fmla="*/ 2147483647 w 270"/>
                <a:gd name="T29" fmla="*/ 2147483647 h 260"/>
                <a:gd name="T30" fmla="*/ 2147483647 w 270"/>
                <a:gd name="T31" fmla="*/ 2147483647 h 260"/>
                <a:gd name="T32" fmla="*/ 2147483647 w 270"/>
                <a:gd name="T33" fmla="*/ 2147483647 h 260"/>
                <a:gd name="T34" fmla="*/ 2147483647 w 270"/>
                <a:gd name="T35" fmla="*/ 2147483647 h 260"/>
                <a:gd name="T36" fmla="*/ 2147483647 w 270"/>
                <a:gd name="T37" fmla="*/ 2147483647 h 260"/>
                <a:gd name="T38" fmla="*/ 2147483647 w 270"/>
                <a:gd name="T39" fmla="*/ 2147483647 h 260"/>
                <a:gd name="T40" fmla="*/ 2147483647 w 270"/>
                <a:gd name="T41" fmla="*/ 2147483647 h 260"/>
                <a:gd name="T42" fmla="*/ 2147483647 w 270"/>
                <a:gd name="T43" fmla="*/ 2147483647 h 260"/>
                <a:gd name="T44" fmla="*/ 2147483647 w 270"/>
                <a:gd name="T45" fmla="*/ 2147483647 h 260"/>
                <a:gd name="T46" fmla="*/ 2147483647 w 270"/>
                <a:gd name="T47" fmla="*/ 2147483647 h 260"/>
                <a:gd name="T48" fmla="*/ 2147483647 w 270"/>
                <a:gd name="T49" fmla="*/ 2147483647 h 260"/>
                <a:gd name="T50" fmla="*/ 2147483647 w 270"/>
                <a:gd name="T51" fmla="*/ 2147483647 h 260"/>
                <a:gd name="T52" fmla="*/ 0 w 270"/>
                <a:gd name="T53" fmla="*/ 2147483647 h 260"/>
                <a:gd name="T54" fmla="*/ 0 w 270"/>
                <a:gd name="T55" fmla="*/ 2147483647 h 260"/>
                <a:gd name="T56" fmla="*/ 2147483647 w 270"/>
                <a:gd name="T57" fmla="*/ 2147483647 h 260"/>
                <a:gd name="T58" fmla="*/ 2147483647 w 270"/>
                <a:gd name="T59" fmla="*/ 2147483647 h 260"/>
                <a:gd name="T60" fmla="*/ 2147483647 w 270"/>
                <a:gd name="T61" fmla="*/ 2147483647 h 260"/>
                <a:gd name="T62" fmla="*/ 2147483647 w 270"/>
                <a:gd name="T63" fmla="*/ 2147483647 h 260"/>
                <a:gd name="T64" fmla="*/ 2147483647 w 270"/>
                <a:gd name="T65" fmla="*/ 2147483647 h 260"/>
                <a:gd name="T66" fmla="*/ 2147483647 w 270"/>
                <a:gd name="T67" fmla="*/ 2147483647 h 260"/>
                <a:gd name="T68" fmla="*/ 2147483647 w 270"/>
                <a:gd name="T69" fmla="*/ 2147483647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0" h="260">
                  <a:moveTo>
                    <a:pt x="60" y="16"/>
                  </a:moveTo>
                  <a:lnTo>
                    <a:pt x="73" y="13"/>
                  </a:lnTo>
                  <a:lnTo>
                    <a:pt x="94" y="31"/>
                  </a:lnTo>
                  <a:lnTo>
                    <a:pt x="113" y="13"/>
                  </a:lnTo>
                  <a:lnTo>
                    <a:pt x="154" y="5"/>
                  </a:lnTo>
                  <a:lnTo>
                    <a:pt x="225" y="0"/>
                  </a:lnTo>
                  <a:lnTo>
                    <a:pt x="225" y="120"/>
                  </a:lnTo>
                  <a:lnTo>
                    <a:pt x="251" y="118"/>
                  </a:lnTo>
                  <a:lnTo>
                    <a:pt x="269" y="120"/>
                  </a:lnTo>
                  <a:lnTo>
                    <a:pt x="262" y="175"/>
                  </a:lnTo>
                  <a:lnTo>
                    <a:pt x="233" y="196"/>
                  </a:lnTo>
                  <a:lnTo>
                    <a:pt x="212" y="238"/>
                  </a:lnTo>
                  <a:lnTo>
                    <a:pt x="201" y="238"/>
                  </a:lnTo>
                  <a:lnTo>
                    <a:pt x="173" y="243"/>
                  </a:lnTo>
                  <a:lnTo>
                    <a:pt x="160" y="243"/>
                  </a:lnTo>
                  <a:lnTo>
                    <a:pt x="147" y="256"/>
                  </a:lnTo>
                  <a:lnTo>
                    <a:pt x="131" y="251"/>
                  </a:lnTo>
                  <a:lnTo>
                    <a:pt x="102" y="243"/>
                  </a:lnTo>
                  <a:lnTo>
                    <a:pt x="66" y="248"/>
                  </a:lnTo>
                  <a:lnTo>
                    <a:pt x="53" y="259"/>
                  </a:lnTo>
                  <a:lnTo>
                    <a:pt x="11" y="248"/>
                  </a:lnTo>
                  <a:lnTo>
                    <a:pt x="42" y="251"/>
                  </a:lnTo>
                  <a:lnTo>
                    <a:pt x="53" y="256"/>
                  </a:lnTo>
                  <a:lnTo>
                    <a:pt x="53" y="248"/>
                  </a:lnTo>
                  <a:lnTo>
                    <a:pt x="34" y="238"/>
                  </a:lnTo>
                  <a:lnTo>
                    <a:pt x="16" y="227"/>
                  </a:lnTo>
                  <a:lnTo>
                    <a:pt x="0" y="222"/>
                  </a:lnTo>
                  <a:lnTo>
                    <a:pt x="0" y="209"/>
                  </a:lnTo>
                  <a:lnTo>
                    <a:pt x="24" y="201"/>
                  </a:lnTo>
                  <a:lnTo>
                    <a:pt x="16" y="191"/>
                  </a:lnTo>
                  <a:lnTo>
                    <a:pt x="16" y="118"/>
                  </a:lnTo>
                  <a:lnTo>
                    <a:pt x="81" y="118"/>
                  </a:lnTo>
                  <a:lnTo>
                    <a:pt x="47" y="70"/>
                  </a:lnTo>
                  <a:lnTo>
                    <a:pt x="53" y="31"/>
                  </a:lnTo>
                  <a:lnTo>
                    <a:pt x="60" y="16"/>
                  </a:lnTo>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70" name="Freeform 81">
              <a:extLst>
                <a:ext uri="{FF2B5EF4-FFF2-40B4-BE49-F238E27FC236}">
                  <a16:creationId xmlns:a16="http://schemas.microsoft.com/office/drawing/2014/main" id="{D4995548-1016-48C1-8152-71B2DE84D4C3}"/>
                </a:ext>
              </a:extLst>
            </p:cNvPr>
            <p:cNvSpPr>
              <a:spLocks/>
            </p:cNvSpPr>
            <p:nvPr/>
          </p:nvSpPr>
          <p:spPr bwMode="auto">
            <a:xfrm>
              <a:off x="1645444" y="2484835"/>
              <a:ext cx="541735" cy="452438"/>
            </a:xfrm>
            <a:custGeom>
              <a:avLst/>
              <a:gdLst>
                <a:gd name="T0" fmla="*/ 2147483647 w 455"/>
                <a:gd name="T1" fmla="*/ 0 h 380"/>
                <a:gd name="T2" fmla="*/ 2147483647 w 455"/>
                <a:gd name="T3" fmla="*/ 2147483647 h 380"/>
                <a:gd name="T4" fmla="*/ 2147483647 w 455"/>
                <a:gd name="T5" fmla="*/ 2147483647 h 380"/>
                <a:gd name="T6" fmla="*/ 2147483647 w 455"/>
                <a:gd name="T7" fmla="*/ 2147483647 h 380"/>
                <a:gd name="T8" fmla="*/ 2147483647 w 455"/>
                <a:gd name="T9" fmla="*/ 2147483647 h 380"/>
                <a:gd name="T10" fmla="*/ 2147483647 w 455"/>
                <a:gd name="T11" fmla="*/ 2147483647 h 380"/>
                <a:gd name="T12" fmla="*/ 2147483647 w 455"/>
                <a:gd name="T13" fmla="*/ 2147483647 h 380"/>
                <a:gd name="T14" fmla="*/ 2147483647 w 455"/>
                <a:gd name="T15" fmla="*/ 2147483647 h 380"/>
                <a:gd name="T16" fmla="*/ 2147483647 w 455"/>
                <a:gd name="T17" fmla="*/ 2147483647 h 380"/>
                <a:gd name="T18" fmla="*/ 2147483647 w 455"/>
                <a:gd name="T19" fmla="*/ 2147483647 h 380"/>
                <a:gd name="T20" fmla="*/ 2147483647 w 455"/>
                <a:gd name="T21" fmla="*/ 2147483647 h 380"/>
                <a:gd name="T22" fmla="*/ 2147483647 w 455"/>
                <a:gd name="T23" fmla="*/ 2147483647 h 380"/>
                <a:gd name="T24" fmla="*/ 2147483647 w 455"/>
                <a:gd name="T25" fmla="*/ 2147483647 h 380"/>
                <a:gd name="T26" fmla="*/ 2147483647 w 455"/>
                <a:gd name="T27" fmla="*/ 2147483647 h 380"/>
                <a:gd name="T28" fmla="*/ 2147483647 w 455"/>
                <a:gd name="T29" fmla="*/ 2147483647 h 380"/>
                <a:gd name="T30" fmla="*/ 2147483647 w 455"/>
                <a:gd name="T31" fmla="*/ 2147483647 h 380"/>
                <a:gd name="T32" fmla="*/ 2147483647 w 455"/>
                <a:gd name="T33" fmla="*/ 2147483647 h 380"/>
                <a:gd name="T34" fmla="*/ 2147483647 w 455"/>
                <a:gd name="T35" fmla="*/ 2147483647 h 380"/>
                <a:gd name="T36" fmla="*/ 2147483647 w 455"/>
                <a:gd name="T37" fmla="*/ 2147483647 h 380"/>
                <a:gd name="T38" fmla="*/ 2147483647 w 455"/>
                <a:gd name="T39" fmla="*/ 2147483647 h 380"/>
                <a:gd name="T40" fmla="*/ 2147483647 w 455"/>
                <a:gd name="T41" fmla="*/ 2147483647 h 380"/>
                <a:gd name="T42" fmla="*/ 2147483647 w 455"/>
                <a:gd name="T43" fmla="*/ 2147483647 h 380"/>
                <a:gd name="T44" fmla="*/ 2147483647 w 455"/>
                <a:gd name="T45" fmla="*/ 2147483647 h 380"/>
                <a:gd name="T46" fmla="*/ 2147483647 w 455"/>
                <a:gd name="T47" fmla="*/ 2147483647 h 380"/>
                <a:gd name="T48" fmla="*/ 2147483647 w 455"/>
                <a:gd name="T49" fmla="*/ 2147483647 h 380"/>
                <a:gd name="T50" fmla="*/ 2147483647 w 455"/>
                <a:gd name="T51" fmla="*/ 2147483647 h 380"/>
                <a:gd name="T52" fmla="*/ 2147483647 w 455"/>
                <a:gd name="T53" fmla="*/ 2147483647 h 380"/>
                <a:gd name="T54" fmla="*/ 2147483647 w 455"/>
                <a:gd name="T55" fmla="*/ 2147483647 h 380"/>
                <a:gd name="T56" fmla="*/ 2147483647 w 455"/>
                <a:gd name="T57" fmla="*/ 2147483647 h 380"/>
                <a:gd name="T58" fmla="*/ 0 w 455"/>
                <a:gd name="T59" fmla="*/ 2147483647 h 380"/>
                <a:gd name="T60" fmla="*/ 2147483647 w 455"/>
                <a:gd name="T61" fmla="*/ 0 h 380"/>
                <a:gd name="T62" fmla="*/ 2147483647 w 455"/>
                <a:gd name="T63" fmla="*/ 0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5" h="380">
                  <a:moveTo>
                    <a:pt x="272" y="0"/>
                  </a:moveTo>
                  <a:lnTo>
                    <a:pt x="345" y="102"/>
                  </a:lnTo>
                  <a:lnTo>
                    <a:pt x="337" y="139"/>
                  </a:lnTo>
                  <a:lnTo>
                    <a:pt x="381" y="197"/>
                  </a:lnTo>
                  <a:lnTo>
                    <a:pt x="407" y="215"/>
                  </a:lnTo>
                  <a:lnTo>
                    <a:pt x="400" y="238"/>
                  </a:lnTo>
                  <a:lnTo>
                    <a:pt x="418" y="244"/>
                  </a:lnTo>
                  <a:lnTo>
                    <a:pt x="413" y="259"/>
                  </a:lnTo>
                  <a:lnTo>
                    <a:pt x="428" y="267"/>
                  </a:lnTo>
                  <a:lnTo>
                    <a:pt x="454" y="332"/>
                  </a:lnTo>
                  <a:lnTo>
                    <a:pt x="449" y="351"/>
                  </a:lnTo>
                  <a:lnTo>
                    <a:pt x="439" y="346"/>
                  </a:lnTo>
                  <a:lnTo>
                    <a:pt x="421" y="372"/>
                  </a:lnTo>
                  <a:lnTo>
                    <a:pt x="400" y="364"/>
                  </a:lnTo>
                  <a:lnTo>
                    <a:pt x="413" y="379"/>
                  </a:lnTo>
                  <a:lnTo>
                    <a:pt x="394" y="379"/>
                  </a:lnTo>
                  <a:lnTo>
                    <a:pt x="363" y="351"/>
                  </a:lnTo>
                  <a:lnTo>
                    <a:pt x="337" y="353"/>
                  </a:lnTo>
                  <a:lnTo>
                    <a:pt x="292" y="327"/>
                  </a:lnTo>
                  <a:lnTo>
                    <a:pt x="232" y="278"/>
                  </a:lnTo>
                  <a:lnTo>
                    <a:pt x="217" y="288"/>
                  </a:lnTo>
                  <a:lnTo>
                    <a:pt x="196" y="270"/>
                  </a:lnTo>
                  <a:lnTo>
                    <a:pt x="180" y="270"/>
                  </a:lnTo>
                  <a:lnTo>
                    <a:pt x="159" y="212"/>
                  </a:lnTo>
                  <a:lnTo>
                    <a:pt x="110" y="178"/>
                  </a:lnTo>
                  <a:lnTo>
                    <a:pt x="83" y="160"/>
                  </a:lnTo>
                  <a:lnTo>
                    <a:pt x="47" y="108"/>
                  </a:lnTo>
                  <a:lnTo>
                    <a:pt x="29" y="76"/>
                  </a:lnTo>
                  <a:lnTo>
                    <a:pt x="8" y="71"/>
                  </a:lnTo>
                  <a:lnTo>
                    <a:pt x="0" y="55"/>
                  </a:lnTo>
                  <a:lnTo>
                    <a:pt x="167" y="0"/>
                  </a:lnTo>
                  <a:lnTo>
                    <a:pt x="272" y="0"/>
                  </a:lnTo>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71" name="Freeform 93">
              <a:extLst>
                <a:ext uri="{FF2B5EF4-FFF2-40B4-BE49-F238E27FC236}">
                  <a16:creationId xmlns:a16="http://schemas.microsoft.com/office/drawing/2014/main" id="{6F5767D7-76F3-40FF-B3B9-17AE26949782}"/>
                </a:ext>
              </a:extLst>
            </p:cNvPr>
            <p:cNvSpPr>
              <a:spLocks/>
            </p:cNvSpPr>
            <p:nvPr/>
          </p:nvSpPr>
          <p:spPr bwMode="auto">
            <a:xfrm>
              <a:off x="3593306" y="4872038"/>
              <a:ext cx="395288" cy="502444"/>
            </a:xfrm>
            <a:custGeom>
              <a:avLst/>
              <a:gdLst>
                <a:gd name="T0" fmla="*/ 0 w 332"/>
                <a:gd name="T1" fmla="*/ 0 h 422"/>
                <a:gd name="T2" fmla="*/ 2147483647 w 332"/>
                <a:gd name="T3" fmla="*/ 2147483647 h 422"/>
                <a:gd name="T4" fmla="*/ 2147483647 w 332"/>
                <a:gd name="T5" fmla="*/ 2147483647 h 422"/>
                <a:gd name="T6" fmla="*/ 2147483647 w 332"/>
                <a:gd name="T7" fmla="*/ 2147483647 h 422"/>
                <a:gd name="T8" fmla="*/ 2147483647 w 332"/>
                <a:gd name="T9" fmla="*/ 2147483647 h 422"/>
                <a:gd name="T10" fmla="*/ 2147483647 w 332"/>
                <a:gd name="T11" fmla="*/ 2147483647 h 422"/>
                <a:gd name="T12" fmla="*/ 2147483647 w 332"/>
                <a:gd name="T13" fmla="*/ 2147483647 h 422"/>
                <a:gd name="T14" fmla="*/ 2147483647 w 332"/>
                <a:gd name="T15" fmla="*/ 2147483647 h 422"/>
                <a:gd name="T16" fmla="*/ 2147483647 w 332"/>
                <a:gd name="T17" fmla="*/ 2147483647 h 422"/>
                <a:gd name="T18" fmla="*/ 2147483647 w 332"/>
                <a:gd name="T19" fmla="*/ 2147483647 h 422"/>
                <a:gd name="T20" fmla="*/ 2147483647 w 332"/>
                <a:gd name="T21" fmla="*/ 2147483647 h 422"/>
                <a:gd name="T22" fmla="*/ 2147483647 w 332"/>
                <a:gd name="T23" fmla="*/ 2147483647 h 422"/>
                <a:gd name="T24" fmla="*/ 2147483647 w 332"/>
                <a:gd name="T25" fmla="*/ 2147483647 h 422"/>
                <a:gd name="T26" fmla="*/ 2147483647 w 332"/>
                <a:gd name="T27" fmla="*/ 2147483647 h 422"/>
                <a:gd name="T28" fmla="*/ 2147483647 w 332"/>
                <a:gd name="T29" fmla="*/ 2147483647 h 422"/>
                <a:gd name="T30" fmla="*/ 2147483647 w 332"/>
                <a:gd name="T31" fmla="*/ 2147483647 h 422"/>
                <a:gd name="T32" fmla="*/ 2147483647 w 332"/>
                <a:gd name="T33" fmla="*/ 2147483647 h 422"/>
                <a:gd name="T34" fmla="*/ 0 w 332"/>
                <a:gd name="T35" fmla="*/ 0 h 4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 h="422">
                  <a:moveTo>
                    <a:pt x="0" y="0"/>
                  </a:moveTo>
                  <a:lnTo>
                    <a:pt x="62" y="13"/>
                  </a:lnTo>
                  <a:lnTo>
                    <a:pt x="78" y="26"/>
                  </a:lnTo>
                  <a:lnTo>
                    <a:pt x="78" y="47"/>
                  </a:lnTo>
                  <a:lnTo>
                    <a:pt x="219" y="45"/>
                  </a:lnTo>
                  <a:lnTo>
                    <a:pt x="331" y="317"/>
                  </a:lnTo>
                  <a:lnTo>
                    <a:pt x="329" y="335"/>
                  </a:lnTo>
                  <a:lnTo>
                    <a:pt x="313" y="335"/>
                  </a:lnTo>
                  <a:lnTo>
                    <a:pt x="318" y="371"/>
                  </a:lnTo>
                  <a:lnTo>
                    <a:pt x="271" y="369"/>
                  </a:lnTo>
                  <a:lnTo>
                    <a:pt x="201" y="405"/>
                  </a:lnTo>
                  <a:lnTo>
                    <a:pt x="201" y="421"/>
                  </a:lnTo>
                  <a:lnTo>
                    <a:pt x="135" y="405"/>
                  </a:lnTo>
                  <a:lnTo>
                    <a:pt x="109" y="382"/>
                  </a:lnTo>
                  <a:lnTo>
                    <a:pt x="81" y="314"/>
                  </a:lnTo>
                  <a:lnTo>
                    <a:pt x="47" y="298"/>
                  </a:lnTo>
                  <a:lnTo>
                    <a:pt x="5" y="256"/>
                  </a:lnTo>
                  <a:lnTo>
                    <a:pt x="0" y="0"/>
                  </a:lnTo>
                </a:path>
              </a:pathLst>
            </a:custGeom>
            <a:solidFill>
              <a:srgbClr val="FFCCFF"/>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72" name="Freeform 95">
              <a:extLst>
                <a:ext uri="{FF2B5EF4-FFF2-40B4-BE49-F238E27FC236}">
                  <a16:creationId xmlns:a16="http://schemas.microsoft.com/office/drawing/2014/main" id="{5DAA1C1A-2C6C-464A-A6F6-DE03ECFE88AD}"/>
                </a:ext>
              </a:extLst>
            </p:cNvPr>
            <p:cNvSpPr>
              <a:spLocks/>
            </p:cNvSpPr>
            <p:nvPr/>
          </p:nvSpPr>
          <p:spPr bwMode="auto">
            <a:xfrm>
              <a:off x="2164557" y="2437210"/>
              <a:ext cx="436960" cy="381000"/>
            </a:xfrm>
            <a:custGeom>
              <a:avLst/>
              <a:gdLst>
                <a:gd name="T0" fmla="*/ 2147483647 w 367"/>
                <a:gd name="T1" fmla="*/ 0 h 320"/>
                <a:gd name="T2" fmla="*/ 2147483647 w 367"/>
                <a:gd name="T3" fmla="*/ 2147483647 h 320"/>
                <a:gd name="T4" fmla="*/ 2147483647 w 367"/>
                <a:gd name="T5" fmla="*/ 2147483647 h 320"/>
                <a:gd name="T6" fmla="*/ 2147483647 w 367"/>
                <a:gd name="T7" fmla="*/ 2147483647 h 320"/>
                <a:gd name="T8" fmla="*/ 2147483647 w 367"/>
                <a:gd name="T9" fmla="*/ 2147483647 h 320"/>
                <a:gd name="T10" fmla="*/ 2147483647 w 367"/>
                <a:gd name="T11" fmla="*/ 2147483647 h 320"/>
                <a:gd name="T12" fmla="*/ 2147483647 w 367"/>
                <a:gd name="T13" fmla="*/ 2147483647 h 320"/>
                <a:gd name="T14" fmla="*/ 2147483647 w 367"/>
                <a:gd name="T15" fmla="*/ 2147483647 h 320"/>
                <a:gd name="T16" fmla="*/ 2147483647 w 367"/>
                <a:gd name="T17" fmla="*/ 2147483647 h 320"/>
                <a:gd name="T18" fmla="*/ 2147483647 w 367"/>
                <a:gd name="T19" fmla="*/ 2147483647 h 320"/>
                <a:gd name="T20" fmla="*/ 2147483647 w 367"/>
                <a:gd name="T21" fmla="*/ 2147483647 h 320"/>
                <a:gd name="T22" fmla="*/ 2147483647 w 367"/>
                <a:gd name="T23" fmla="*/ 2147483647 h 320"/>
                <a:gd name="T24" fmla="*/ 2147483647 w 367"/>
                <a:gd name="T25" fmla="*/ 2147483647 h 320"/>
                <a:gd name="T26" fmla="*/ 2147483647 w 367"/>
                <a:gd name="T27" fmla="*/ 2147483647 h 320"/>
                <a:gd name="T28" fmla="*/ 2147483647 w 367"/>
                <a:gd name="T29" fmla="*/ 2147483647 h 320"/>
                <a:gd name="T30" fmla="*/ 2147483647 w 367"/>
                <a:gd name="T31" fmla="*/ 2147483647 h 320"/>
                <a:gd name="T32" fmla="*/ 2147483647 w 367"/>
                <a:gd name="T33" fmla="*/ 2147483647 h 320"/>
                <a:gd name="T34" fmla="*/ 2147483647 w 367"/>
                <a:gd name="T35" fmla="*/ 2147483647 h 320"/>
                <a:gd name="T36" fmla="*/ 2147483647 w 367"/>
                <a:gd name="T37" fmla="*/ 2147483647 h 320"/>
                <a:gd name="T38" fmla="*/ 2147483647 w 367"/>
                <a:gd name="T39" fmla="*/ 2147483647 h 320"/>
                <a:gd name="T40" fmla="*/ 2147483647 w 367"/>
                <a:gd name="T41" fmla="*/ 2147483647 h 320"/>
                <a:gd name="T42" fmla="*/ 2147483647 w 367"/>
                <a:gd name="T43" fmla="*/ 2147483647 h 320"/>
                <a:gd name="T44" fmla="*/ 2147483647 w 367"/>
                <a:gd name="T45" fmla="*/ 2147483647 h 320"/>
                <a:gd name="T46" fmla="*/ 2147483647 w 367"/>
                <a:gd name="T47" fmla="*/ 2147483647 h 320"/>
                <a:gd name="T48" fmla="*/ 2147483647 w 367"/>
                <a:gd name="T49" fmla="*/ 2147483647 h 320"/>
                <a:gd name="T50" fmla="*/ 2147483647 w 367"/>
                <a:gd name="T51" fmla="*/ 2147483647 h 320"/>
                <a:gd name="T52" fmla="*/ 2147483647 w 367"/>
                <a:gd name="T53" fmla="*/ 2147483647 h 320"/>
                <a:gd name="T54" fmla="*/ 2147483647 w 367"/>
                <a:gd name="T55" fmla="*/ 2147483647 h 320"/>
                <a:gd name="T56" fmla="*/ 2147483647 w 367"/>
                <a:gd name="T57" fmla="*/ 2147483647 h 320"/>
                <a:gd name="T58" fmla="*/ 0 w 367"/>
                <a:gd name="T59" fmla="*/ 2147483647 h 320"/>
                <a:gd name="T60" fmla="*/ 2147483647 w 367"/>
                <a:gd name="T61" fmla="*/ 0 h 3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7" h="320">
                  <a:moveTo>
                    <a:pt x="235" y="0"/>
                  </a:moveTo>
                  <a:lnTo>
                    <a:pt x="238" y="29"/>
                  </a:lnTo>
                  <a:lnTo>
                    <a:pt x="272" y="37"/>
                  </a:lnTo>
                  <a:lnTo>
                    <a:pt x="293" y="94"/>
                  </a:lnTo>
                  <a:lnTo>
                    <a:pt x="314" y="76"/>
                  </a:lnTo>
                  <a:lnTo>
                    <a:pt x="327" y="102"/>
                  </a:lnTo>
                  <a:lnTo>
                    <a:pt x="314" y="123"/>
                  </a:lnTo>
                  <a:lnTo>
                    <a:pt x="327" y="149"/>
                  </a:lnTo>
                  <a:lnTo>
                    <a:pt x="337" y="152"/>
                  </a:lnTo>
                  <a:lnTo>
                    <a:pt x="363" y="186"/>
                  </a:lnTo>
                  <a:lnTo>
                    <a:pt x="363" y="204"/>
                  </a:lnTo>
                  <a:lnTo>
                    <a:pt x="345" y="225"/>
                  </a:lnTo>
                  <a:lnTo>
                    <a:pt x="366" y="236"/>
                  </a:lnTo>
                  <a:lnTo>
                    <a:pt x="356" y="262"/>
                  </a:lnTo>
                  <a:lnTo>
                    <a:pt x="356" y="290"/>
                  </a:lnTo>
                  <a:lnTo>
                    <a:pt x="332" y="309"/>
                  </a:lnTo>
                  <a:lnTo>
                    <a:pt x="329" y="319"/>
                  </a:lnTo>
                  <a:lnTo>
                    <a:pt x="311" y="317"/>
                  </a:lnTo>
                  <a:lnTo>
                    <a:pt x="285" y="319"/>
                  </a:lnTo>
                  <a:lnTo>
                    <a:pt x="285" y="199"/>
                  </a:lnTo>
                  <a:lnTo>
                    <a:pt x="214" y="204"/>
                  </a:lnTo>
                  <a:lnTo>
                    <a:pt x="173" y="212"/>
                  </a:lnTo>
                  <a:lnTo>
                    <a:pt x="154" y="230"/>
                  </a:lnTo>
                  <a:lnTo>
                    <a:pt x="133" y="212"/>
                  </a:lnTo>
                  <a:lnTo>
                    <a:pt x="120" y="215"/>
                  </a:lnTo>
                  <a:lnTo>
                    <a:pt x="105" y="165"/>
                  </a:lnTo>
                  <a:lnTo>
                    <a:pt x="68" y="131"/>
                  </a:lnTo>
                  <a:lnTo>
                    <a:pt x="50" y="55"/>
                  </a:lnTo>
                  <a:lnTo>
                    <a:pt x="3" y="39"/>
                  </a:lnTo>
                  <a:lnTo>
                    <a:pt x="0" y="3"/>
                  </a:lnTo>
                  <a:lnTo>
                    <a:pt x="235" y="0"/>
                  </a:lnTo>
                </a:path>
              </a:pathLst>
            </a:custGeom>
            <a:solidFill>
              <a:srgbClr val="FFFF00"/>
            </a:solidFill>
            <a:ln w="12700" cap="rnd" cmpd="sng">
              <a:solidFill>
                <a:srgbClr val="000000"/>
              </a:solidFill>
              <a:prstDash val="solid"/>
              <a:round/>
              <a:headEnd type="none" w="sm" len="sm"/>
              <a:tailEnd type="none" w="sm" len="sm"/>
            </a:ln>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73" name="Freeform 101">
              <a:extLst>
                <a:ext uri="{FF2B5EF4-FFF2-40B4-BE49-F238E27FC236}">
                  <a16:creationId xmlns:a16="http://schemas.microsoft.com/office/drawing/2014/main" id="{A7CEF174-EE0B-4546-B32E-24C1A22C8D4B}"/>
                </a:ext>
              </a:extLst>
            </p:cNvPr>
            <p:cNvSpPr>
              <a:spLocks/>
            </p:cNvSpPr>
            <p:nvPr/>
          </p:nvSpPr>
          <p:spPr bwMode="auto">
            <a:xfrm>
              <a:off x="3536157" y="3755232"/>
              <a:ext cx="760810" cy="592931"/>
            </a:xfrm>
            <a:custGeom>
              <a:avLst/>
              <a:gdLst>
                <a:gd name="T0" fmla="*/ 2147483647 w 639"/>
                <a:gd name="T1" fmla="*/ 2147483647 h 498"/>
                <a:gd name="T2" fmla="*/ 2147483647 w 639"/>
                <a:gd name="T3" fmla="*/ 2147483647 h 498"/>
                <a:gd name="T4" fmla="*/ 2147483647 w 639"/>
                <a:gd name="T5" fmla="*/ 2147483647 h 498"/>
                <a:gd name="T6" fmla="*/ 2147483647 w 639"/>
                <a:gd name="T7" fmla="*/ 2147483647 h 498"/>
                <a:gd name="T8" fmla="*/ 2147483647 w 639"/>
                <a:gd name="T9" fmla="*/ 2147483647 h 498"/>
                <a:gd name="T10" fmla="*/ 2147483647 w 639"/>
                <a:gd name="T11" fmla="*/ 2147483647 h 498"/>
                <a:gd name="T12" fmla="*/ 2147483647 w 639"/>
                <a:gd name="T13" fmla="*/ 2147483647 h 498"/>
                <a:gd name="T14" fmla="*/ 2147483647 w 639"/>
                <a:gd name="T15" fmla="*/ 2147483647 h 498"/>
                <a:gd name="T16" fmla="*/ 2147483647 w 639"/>
                <a:gd name="T17" fmla="*/ 2147483647 h 498"/>
                <a:gd name="T18" fmla="*/ 2147483647 w 639"/>
                <a:gd name="T19" fmla="*/ 2147483647 h 498"/>
                <a:gd name="T20" fmla="*/ 2147483647 w 639"/>
                <a:gd name="T21" fmla="*/ 2147483647 h 498"/>
                <a:gd name="T22" fmla="*/ 2147483647 w 639"/>
                <a:gd name="T23" fmla="*/ 2147483647 h 498"/>
                <a:gd name="T24" fmla="*/ 2147483647 w 639"/>
                <a:gd name="T25" fmla="*/ 2147483647 h 498"/>
                <a:gd name="T26" fmla="*/ 2147483647 w 639"/>
                <a:gd name="T27" fmla="*/ 2147483647 h 498"/>
                <a:gd name="T28" fmla="*/ 2147483647 w 639"/>
                <a:gd name="T29" fmla="*/ 2147483647 h 498"/>
                <a:gd name="T30" fmla="*/ 2147483647 w 639"/>
                <a:gd name="T31" fmla="*/ 2147483647 h 498"/>
                <a:gd name="T32" fmla="*/ 0 w 639"/>
                <a:gd name="T33" fmla="*/ 2147483647 h 498"/>
                <a:gd name="T34" fmla="*/ 2147483647 w 639"/>
                <a:gd name="T35" fmla="*/ 2147483647 h 498"/>
                <a:gd name="T36" fmla="*/ 2147483647 w 639"/>
                <a:gd name="T37" fmla="*/ 2147483647 h 498"/>
                <a:gd name="T38" fmla="*/ 2147483647 w 639"/>
                <a:gd name="T39" fmla="*/ 2147483647 h 498"/>
                <a:gd name="T40" fmla="*/ 2147483647 w 639"/>
                <a:gd name="T41" fmla="*/ 2147483647 h 498"/>
                <a:gd name="T42" fmla="*/ 2147483647 w 639"/>
                <a:gd name="T43" fmla="*/ 2147483647 h 498"/>
                <a:gd name="T44" fmla="*/ 2147483647 w 639"/>
                <a:gd name="T45" fmla="*/ 2147483647 h 498"/>
                <a:gd name="T46" fmla="*/ 2147483647 w 639"/>
                <a:gd name="T47" fmla="*/ 0 h 498"/>
                <a:gd name="T48" fmla="*/ 2147483647 w 639"/>
                <a:gd name="T49" fmla="*/ 2147483647 h 498"/>
                <a:gd name="T50" fmla="*/ 2147483647 w 639"/>
                <a:gd name="T51" fmla="*/ 2147483647 h 4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9" h="498">
                  <a:moveTo>
                    <a:pt x="479" y="31"/>
                  </a:moveTo>
                  <a:lnTo>
                    <a:pt x="539" y="118"/>
                  </a:lnTo>
                  <a:lnTo>
                    <a:pt x="534" y="141"/>
                  </a:lnTo>
                  <a:lnTo>
                    <a:pt x="554" y="167"/>
                  </a:lnTo>
                  <a:lnTo>
                    <a:pt x="568" y="162"/>
                  </a:lnTo>
                  <a:lnTo>
                    <a:pt x="565" y="183"/>
                  </a:lnTo>
                  <a:lnTo>
                    <a:pt x="591" y="206"/>
                  </a:lnTo>
                  <a:lnTo>
                    <a:pt x="638" y="449"/>
                  </a:lnTo>
                  <a:lnTo>
                    <a:pt x="628" y="486"/>
                  </a:lnTo>
                  <a:lnTo>
                    <a:pt x="19" y="497"/>
                  </a:lnTo>
                  <a:lnTo>
                    <a:pt x="16" y="311"/>
                  </a:lnTo>
                  <a:lnTo>
                    <a:pt x="16" y="253"/>
                  </a:lnTo>
                  <a:lnTo>
                    <a:pt x="42" y="248"/>
                  </a:lnTo>
                  <a:lnTo>
                    <a:pt x="42" y="180"/>
                  </a:lnTo>
                  <a:lnTo>
                    <a:pt x="19" y="180"/>
                  </a:lnTo>
                  <a:lnTo>
                    <a:pt x="16" y="136"/>
                  </a:lnTo>
                  <a:lnTo>
                    <a:pt x="0" y="136"/>
                  </a:lnTo>
                  <a:lnTo>
                    <a:pt x="48" y="89"/>
                  </a:lnTo>
                  <a:lnTo>
                    <a:pt x="108" y="94"/>
                  </a:lnTo>
                  <a:lnTo>
                    <a:pt x="110" y="50"/>
                  </a:lnTo>
                  <a:lnTo>
                    <a:pt x="236" y="50"/>
                  </a:lnTo>
                  <a:lnTo>
                    <a:pt x="236" y="5"/>
                  </a:lnTo>
                  <a:lnTo>
                    <a:pt x="460" y="5"/>
                  </a:lnTo>
                  <a:lnTo>
                    <a:pt x="484" y="0"/>
                  </a:lnTo>
                  <a:lnTo>
                    <a:pt x="497" y="21"/>
                  </a:lnTo>
                  <a:lnTo>
                    <a:pt x="479" y="31"/>
                  </a:lnTo>
                </a:path>
              </a:pathLst>
            </a:custGeom>
            <a:solidFill>
              <a:srgbClr val="996633"/>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74" name="Freeform 103">
              <a:extLst>
                <a:ext uri="{FF2B5EF4-FFF2-40B4-BE49-F238E27FC236}">
                  <a16:creationId xmlns:a16="http://schemas.microsoft.com/office/drawing/2014/main" id="{A764C630-4911-4298-AE5B-1419696E2778}"/>
                </a:ext>
              </a:extLst>
            </p:cNvPr>
            <p:cNvSpPr>
              <a:spLocks/>
            </p:cNvSpPr>
            <p:nvPr/>
          </p:nvSpPr>
          <p:spPr bwMode="auto">
            <a:xfrm>
              <a:off x="2893219" y="3257551"/>
              <a:ext cx="1226344" cy="1012031"/>
            </a:xfrm>
            <a:custGeom>
              <a:avLst/>
              <a:gdLst>
                <a:gd name="T0" fmla="*/ 2147483647 w 1030"/>
                <a:gd name="T1" fmla="*/ 2147483647 h 850"/>
                <a:gd name="T2" fmla="*/ 2147483647 w 1030"/>
                <a:gd name="T3" fmla="*/ 2147483647 h 850"/>
                <a:gd name="T4" fmla="*/ 2147483647 w 1030"/>
                <a:gd name="T5" fmla="*/ 2147483647 h 850"/>
                <a:gd name="T6" fmla="*/ 2147483647 w 1030"/>
                <a:gd name="T7" fmla="*/ 2147483647 h 850"/>
                <a:gd name="T8" fmla="*/ 2147483647 w 1030"/>
                <a:gd name="T9" fmla="*/ 2147483647 h 850"/>
                <a:gd name="T10" fmla="*/ 2147483647 w 1030"/>
                <a:gd name="T11" fmla="*/ 2147483647 h 850"/>
                <a:gd name="T12" fmla="*/ 2147483647 w 1030"/>
                <a:gd name="T13" fmla="*/ 2147483647 h 850"/>
                <a:gd name="T14" fmla="*/ 2147483647 w 1030"/>
                <a:gd name="T15" fmla="*/ 2147483647 h 850"/>
                <a:gd name="T16" fmla="*/ 2147483647 w 1030"/>
                <a:gd name="T17" fmla="*/ 2147483647 h 850"/>
                <a:gd name="T18" fmla="*/ 0 w 1030"/>
                <a:gd name="T19" fmla="*/ 2147483647 h 850"/>
                <a:gd name="T20" fmla="*/ 2147483647 w 1030"/>
                <a:gd name="T21" fmla="*/ 2147483647 h 850"/>
                <a:gd name="T22" fmla="*/ 2147483647 w 1030"/>
                <a:gd name="T23" fmla="*/ 2147483647 h 850"/>
                <a:gd name="T24" fmla="*/ 2147483647 w 1030"/>
                <a:gd name="T25" fmla="*/ 2147483647 h 850"/>
                <a:gd name="T26" fmla="*/ 2147483647 w 1030"/>
                <a:gd name="T27" fmla="*/ 2147483647 h 850"/>
                <a:gd name="T28" fmla="*/ 2147483647 w 1030"/>
                <a:gd name="T29" fmla="*/ 2147483647 h 850"/>
                <a:gd name="T30" fmla="*/ 2147483647 w 1030"/>
                <a:gd name="T31" fmla="*/ 2147483647 h 850"/>
                <a:gd name="T32" fmla="*/ 2147483647 w 1030"/>
                <a:gd name="T33" fmla="*/ 2147483647 h 850"/>
                <a:gd name="T34" fmla="*/ 2147483647 w 1030"/>
                <a:gd name="T35" fmla="*/ 2147483647 h 850"/>
                <a:gd name="T36" fmla="*/ 2147483647 w 1030"/>
                <a:gd name="T37" fmla="*/ 2147483647 h 850"/>
                <a:gd name="T38" fmla="*/ 2147483647 w 1030"/>
                <a:gd name="T39" fmla="*/ 2147483647 h 850"/>
                <a:gd name="T40" fmla="*/ 2147483647 w 1030"/>
                <a:gd name="T41" fmla="*/ 2147483647 h 850"/>
                <a:gd name="T42" fmla="*/ 2147483647 w 1030"/>
                <a:gd name="T43" fmla="*/ 2147483647 h 850"/>
                <a:gd name="T44" fmla="*/ 2147483647 w 1030"/>
                <a:gd name="T45" fmla="*/ 2147483647 h 850"/>
                <a:gd name="T46" fmla="*/ 2147483647 w 1030"/>
                <a:gd name="T47" fmla="*/ 2147483647 h 850"/>
                <a:gd name="T48" fmla="*/ 2147483647 w 1030"/>
                <a:gd name="T49" fmla="*/ 2147483647 h 850"/>
                <a:gd name="T50" fmla="*/ 2147483647 w 1030"/>
                <a:gd name="T51" fmla="*/ 2147483647 h 850"/>
                <a:gd name="T52" fmla="*/ 2147483647 w 1030"/>
                <a:gd name="T53" fmla="*/ 2147483647 h 850"/>
                <a:gd name="T54" fmla="*/ 2147483647 w 1030"/>
                <a:gd name="T55" fmla="*/ 0 h 850"/>
                <a:gd name="T56" fmla="*/ 2147483647 w 1030"/>
                <a:gd name="T57" fmla="*/ 2147483647 h 850"/>
                <a:gd name="T58" fmla="*/ 2147483647 w 1030"/>
                <a:gd name="T59" fmla="*/ 2147483647 h 850"/>
                <a:gd name="T60" fmla="*/ 2147483647 w 1030"/>
                <a:gd name="T61" fmla="*/ 2147483647 h 850"/>
                <a:gd name="T62" fmla="*/ 2147483647 w 1030"/>
                <a:gd name="T63" fmla="*/ 2147483647 h 850"/>
                <a:gd name="T64" fmla="*/ 2147483647 w 1030"/>
                <a:gd name="T65" fmla="*/ 2147483647 h 850"/>
                <a:gd name="T66" fmla="*/ 2147483647 w 1030"/>
                <a:gd name="T67" fmla="*/ 2147483647 h 850"/>
                <a:gd name="T68" fmla="*/ 2147483647 w 1030"/>
                <a:gd name="T69" fmla="*/ 2147483647 h 850"/>
                <a:gd name="T70" fmla="*/ 2147483647 w 1030"/>
                <a:gd name="T71" fmla="*/ 2147483647 h 850"/>
                <a:gd name="T72" fmla="*/ 2147483647 w 1030"/>
                <a:gd name="T73" fmla="*/ 2147483647 h 850"/>
                <a:gd name="T74" fmla="*/ 2147483647 w 1030"/>
                <a:gd name="T75" fmla="*/ 2147483647 h 850"/>
                <a:gd name="T76" fmla="*/ 2147483647 w 1030"/>
                <a:gd name="T77" fmla="*/ 2147483647 h 850"/>
                <a:gd name="T78" fmla="*/ 2147483647 w 1030"/>
                <a:gd name="T79" fmla="*/ 2147483647 h 850"/>
                <a:gd name="T80" fmla="*/ 2147483647 w 1030"/>
                <a:gd name="T81" fmla="*/ 2147483647 h 850"/>
                <a:gd name="T82" fmla="*/ 2147483647 w 1030"/>
                <a:gd name="T83" fmla="*/ 2147483647 h 850"/>
                <a:gd name="T84" fmla="*/ 2147483647 w 1030"/>
                <a:gd name="T85" fmla="*/ 2147483647 h 850"/>
                <a:gd name="T86" fmla="*/ 2147483647 w 1030"/>
                <a:gd name="T87" fmla="*/ 2147483647 h 850"/>
                <a:gd name="T88" fmla="*/ 2147483647 w 1030"/>
                <a:gd name="T89" fmla="*/ 2147483647 h 850"/>
                <a:gd name="T90" fmla="*/ 2147483647 w 1030"/>
                <a:gd name="T91" fmla="*/ 2147483647 h 850"/>
                <a:gd name="T92" fmla="*/ 2147483647 w 1030"/>
                <a:gd name="T93" fmla="*/ 2147483647 h 850"/>
                <a:gd name="T94" fmla="*/ 2147483647 w 1030"/>
                <a:gd name="T95" fmla="*/ 2147483647 h 850"/>
                <a:gd name="T96" fmla="*/ 2147483647 w 1030"/>
                <a:gd name="T97" fmla="*/ 2147483647 h 850"/>
                <a:gd name="T98" fmla="*/ 2147483647 w 1030"/>
                <a:gd name="T99" fmla="*/ 2147483647 h 850"/>
                <a:gd name="T100" fmla="*/ 2147483647 w 1030"/>
                <a:gd name="T101" fmla="*/ 2147483647 h 850"/>
                <a:gd name="T102" fmla="*/ 2147483647 w 1030"/>
                <a:gd name="T103" fmla="*/ 2147483647 h 850"/>
                <a:gd name="T104" fmla="*/ 2147483647 w 1030"/>
                <a:gd name="T105" fmla="*/ 2147483647 h 850"/>
                <a:gd name="T106" fmla="*/ 2147483647 w 1030"/>
                <a:gd name="T107" fmla="*/ 2147483647 h 850"/>
                <a:gd name="T108" fmla="*/ 2147483647 w 1030"/>
                <a:gd name="T109" fmla="*/ 2147483647 h 850"/>
                <a:gd name="T110" fmla="*/ 2147483647 w 1030"/>
                <a:gd name="T111" fmla="*/ 2147483647 h 850"/>
                <a:gd name="T112" fmla="*/ 2147483647 w 1030"/>
                <a:gd name="T113" fmla="*/ 2147483647 h 850"/>
                <a:gd name="T114" fmla="*/ 2147483647 w 1030"/>
                <a:gd name="T115" fmla="*/ 2147483647 h 850"/>
                <a:gd name="T116" fmla="*/ 2147483647 w 1030"/>
                <a:gd name="T117" fmla="*/ 2147483647 h 850"/>
                <a:gd name="T118" fmla="*/ 2147483647 w 1030"/>
                <a:gd name="T119" fmla="*/ 2147483647 h 850"/>
                <a:gd name="T120" fmla="*/ 2147483647 w 1030"/>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30" h="850">
                  <a:moveTo>
                    <a:pt x="190" y="820"/>
                  </a:moveTo>
                  <a:lnTo>
                    <a:pt x="91" y="726"/>
                  </a:lnTo>
                  <a:lnTo>
                    <a:pt x="109" y="692"/>
                  </a:lnTo>
                  <a:lnTo>
                    <a:pt x="88" y="682"/>
                  </a:lnTo>
                  <a:lnTo>
                    <a:pt x="83" y="664"/>
                  </a:lnTo>
                  <a:lnTo>
                    <a:pt x="88" y="653"/>
                  </a:lnTo>
                  <a:lnTo>
                    <a:pt x="91" y="645"/>
                  </a:lnTo>
                  <a:lnTo>
                    <a:pt x="125" y="637"/>
                  </a:lnTo>
                  <a:lnTo>
                    <a:pt x="125" y="562"/>
                  </a:lnTo>
                  <a:lnTo>
                    <a:pt x="0" y="428"/>
                  </a:lnTo>
                  <a:lnTo>
                    <a:pt x="146" y="274"/>
                  </a:lnTo>
                  <a:lnTo>
                    <a:pt x="175" y="316"/>
                  </a:lnTo>
                  <a:lnTo>
                    <a:pt x="185" y="373"/>
                  </a:lnTo>
                  <a:lnTo>
                    <a:pt x="211" y="402"/>
                  </a:lnTo>
                  <a:lnTo>
                    <a:pt x="250" y="413"/>
                  </a:lnTo>
                  <a:lnTo>
                    <a:pt x="452" y="358"/>
                  </a:lnTo>
                  <a:lnTo>
                    <a:pt x="475" y="300"/>
                  </a:lnTo>
                  <a:lnTo>
                    <a:pt x="512" y="282"/>
                  </a:lnTo>
                  <a:lnTo>
                    <a:pt x="522" y="258"/>
                  </a:lnTo>
                  <a:lnTo>
                    <a:pt x="538" y="258"/>
                  </a:lnTo>
                  <a:lnTo>
                    <a:pt x="548" y="240"/>
                  </a:lnTo>
                  <a:lnTo>
                    <a:pt x="538" y="217"/>
                  </a:lnTo>
                  <a:lnTo>
                    <a:pt x="564" y="222"/>
                  </a:lnTo>
                  <a:lnTo>
                    <a:pt x="577" y="235"/>
                  </a:lnTo>
                  <a:lnTo>
                    <a:pt x="611" y="214"/>
                  </a:lnTo>
                  <a:lnTo>
                    <a:pt x="632" y="196"/>
                  </a:lnTo>
                  <a:lnTo>
                    <a:pt x="640" y="130"/>
                  </a:lnTo>
                  <a:lnTo>
                    <a:pt x="757" y="0"/>
                  </a:lnTo>
                  <a:lnTo>
                    <a:pt x="789" y="10"/>
                  </a:lnTo>
                  <a:lnTo>
                    <a:pt x="825" y="49"/>
                  </a:lnTo>
                  <a:lnTo>
                    <a:pt x="851" y="47"/>
                  </a:lnTo>
                  <a:lnTo>
                    <a:pt x="862" y="60"/>
                  </a:lnTo>
                  <a:lnTo>
                    <a:pt x="865" y="70"/>
                  </a:lnTo>
                  <a:lnTo>
                    <a:pt x="851" y="89"/>
                  </a:lnTo>
                  <a:lnTo>
                    <a:pt x="862" y="104"/>
                  </a:lnTo>
                  <a:lnTo>
                    <a:pt x="854" y="117"/>
                  </a:lnTo>
                  <a:lnTo>
                    <a:pt x="888" y="130"/>
                  </a:lnTo>
                  <a:lnTo>
                    <a:pt x="906" y="157"/>
                  </a:lnTo>
                  <a:lnTo>
                    <a:pt x="898" y="170"/>
                  </a:lnTo>
                  <a:lnTo>
                    <a:pt x="906" y="214"/>
                  </a:lnTo>
                  <a:lnTo>
                    <a:pt x="993" y="261"/>
                  </a:lnTo>
                  <a:lnTo>
                    <a:pt x="1029" y="345"/>
                  </a:lnTo>
                  <a:lnTo>
                    <a:pt x="1024" y="371"/>
                  </a:lnTo>
                  <a:lnTo>
                    <a:pt x="1006" y="381"/>
                  </a:lnTo>
                  <a:lnTo>
                    <a:pt x="1021" y="392"/>
                  </a:lnTo>
                  <a:lnTo>
                    <a:pt x="1024" y="418"/>
                  </a:lnTo>
                  <a:lnTo>
                    <a:pt x="1000" y="423"/>
                  </a:lnTo>
                  <a:lnTo>
                    <a:pt x="776" y="423"/>
                  </a:lnTo>
                  <a:lnTo>
                    <a:pt x="776" y="468"/>
                  </a:lnTo>
                  <a:lnTo>
                    <a:pt x="650" y="468"/>
                  </a:lnTo>
                  <a:lnTo>
                    <a:pt x="648" y="512"/>
                  </a:lnTo>
                  <a:lnTo>
                    <a:pt x="588" y="507"/>
                  </a:lnTo>
                  <a:lnTo>
                    <a:pt x="540" y="554"/>
                  </a:lnTo>
                  <a:lnTo>
                    <a:pt x="501" y="585"/>
                  </a:lnTo>
                  <a:lnTo>
                    <a:pt x="473" y="590"/>
                  </a:lnTo>
                  <a:lnTo>
                    <a:pt x="465" y="601"/>
                  </a:lnTo>
                  <a:lnTo>
                    <a:pt x="386" y="601"/>
                  </a:lnTo>
                  <a:lnTo>
                    <a:pt x="386" y="708"/>
                  </a:lnTo>
                  <a:lnTo>
                    <a:pt x="256" y="834"/>
                  </a:lnTo>
                  <a:lnTo>
                    <a:pt x="240" y="849"/>
                  </a:lnTo>
                  <a:lnTo>
                    <a:pt x="190" y="820"/>
                  </a:lnTo>
                </a:path>
              </a:pathLst>
            </a:custGeom>
            <a:solidFill>
              <a:srgbClr val="996633"/>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75" name="Freeform 112">
              <a:extLst>
                <a:ext uri="{FF2B5EF4-FFF2-40B4-BE49-F238E27FC236}">
                  <a16:creationId xmlns:a16="http://schemas.microsoft.com/office/drawing/2014/main" id="{DDF3FFE2-5B01-44C9-9666-82992B4D2E86}"/>
                </a:ext>
              </a:extLst>
            </p:cNvPr>
            <p:cNvSpPr>
              <a:spLocks/>
            </p:cNvSpPr>
            <p:nvPr/>
          </p:nvSpPr>
          <p:spPr bwMode="auto">
            <a:xfrm>
              <a:off x="1208485" y="571500"/>
              <a:ext cx="4944665" cy="5730479"/>
            </a:xfrm>
            <a:custGeom>
              <a:avLst/>
              <a:gdLst>
                <a:gd name="T0" fmla="*/ 2147483647 w 4153"/>
                <a:gd name="T1" fmla="*/ 2147483647 h 4813"/>
                <a:gd name="T2" fmla="*/ 2147483647 w 4153"/>
                <a:gd name="T3" fmla="*/ 2147483647 h 4813"/>
                <a:gd name="T4" fmla="*/ 2147483647 w 4153"/>
                <a:gd name="T5" fmla="*/ 2147483647 h 4813"/>
                <a:gd name="T6" fmla="*/ 2147483647 w 4153"/>
                <a:gd name="T7" fmla="*/ 2147483647 h 4813"/>
                <a:gd name="T8" fmla="*/ 2147483647 w 4153"/>
                <a:gd name="T9" fmla="*/ 2147483647 h 4813"/>
                <a:gd name="T10" fmla="*/ 2147483647 w 4153"/>
                <a:gd name="T11" fmla="*/ 2147483647 h 4813"/>
                <a:gd name="T12" fmla="*/ 2147483647 w 4153"/>
                <a:gd name="T13" fmla="*/ 2147483647 h 4813"/>
                <a:gd name="T14" fmla="*/ 2147483647 w 4153"/>
                <a:gd name="T15" fmla="*/ 2147483647 h 4813"/>
                <a:gd name="T16" fmla="*/ 2147483647 w 4153"/>
                <a:gd name="T17" fmla="*/ 2147483647 h 4813"/>
                <a:gd name="T18" fmla="*/ 2147483647 w 4153"/>
                <a:gd name="T19" fmla="*/ 2147483647 h 4813"/>
                <a:gd name="T20" fmla="*/ 2147483647 w 4153"/>
                <a:gd name="T21" fmla="*/ 2147483647 h 4813"/>
                <a:gd name="T22" fmla="*/ 2147483647 w 4153"/>
                <a:gd name="T23" fmla="*/ 2147483647 h 4813"/>
                <a:gd name="T24" fmla="*/ 2147483647 w 4153"/>
                <a:gd name="T25" fmla="*/ 2147483647 h 4813"/>
                <a:gd name="T26" fmla="*/ 2147483647 w 4153"/>
                <a:gd name="T27" fmla="*/ 2147483647 h 4813"/>
                <a:gd name="T28" fmla="*/ 2147483647 w 4153"/>
                <a:gd name="T29" fmla="*/ 2147483647 h 4813"/>
                <a:gd name="T30" fmla="*/ 2147483647 w 4153"/>
                <a:gd name="T31" fmla="*/ 2147483647 h 4813"/>
                <a:gd name="T32" fmla="*/ 2147483647 w 4153"/>
                <a:gd name="T33" fmla="*/ 2147483647 h 4813"/>
                <a:gd name="T34" fmla="*/ 2147483647 w 4153"/>
                <a:gd name="T35" fmla="*/ 2147483647 h 4813"/>
                <a:gd name="T36" fmla="*/ 2147483647 w 4153"/>
                <a:gd name="T37" fmla="*/ 2147483647 h 4813"/>
                <a:gd name="T38" fmla="*/ 2147483647 w 4153"/>
                <a:gd name="T39" fmla="*/ 2147483647 h 4813"/>
                <a:gd name="T40" fmla="*/ 2147483647 w 4153"/>
                <a:gd name="T41" fmla="*/ 2147483647 h 4813"/>
                <a:gd name="T42" fmla="*/ 2147483647 w 4153"/>
                <a:gd name="T43" fmla="*/ 2147483647 h 4813"/>
                <a:gd name="T44" fmla="*/ 2147483647 w 4153"/>
                <a:gd name="T45" fmla="*/ 2147483647 h 4813"/>
                <a:gd name="T46" fmla="*/ 2147483647 w 4153"/>
                <a:gd name="T47" fmla="*/ 2147483647 h 4813"/>
                <a:gd name="T48" fmla="*/ 2147483647 w 4153"/>
                <a:gd name="T49" fmla="*/ 2147483647 h 4813"/>
                <a:gd name="T50" fmla="*/ 2147483647 w 4153"/>
                <a:gd name="T51" fmla="*/ 2147483647 h 4813"/>
                <a:gd name="T52" fmla="*/ 2147483647 w 4153"/>
                <a:gd name="T53" fmla="*/ 2147483647 h 4813"/>
                <a:gd name="T54" fmla="*/ 2147483647 w 4153"/>
                <a:gd name="T55" fmla="*/ 2147483647 h 4813"/>
                <a:gd name="T56" fmla="*/ 2147483647 w 4153"/>
                <a:gd name="T57" fmla="*/ 2147483647 h 4813"/>
                <a:gd name="T58" fmla="*/ 2147483647 w 4153"/>
                <a:gd name="T59" fmla="*/ 2147483647 h 4813"/>
                <a:gd name="T60" fmla="*/ 2147483647 w 4153"/>
                <a:gd name="T61" fmla="*/ 2147483647 h 4813"/>
                <a:gd name="T62" fmla="*/ 2147483647 w 4153"/>
                <a:gd name="T63" fmla="*/ 2147483647 h 4813"/>
                <a:gd name="T64" fmla="*/ 2147483647 w 4153"/>
                <a:gd name="T65" fmla="*/ 2147483647 h 4813"/>
                <a:gd name="T66" fmla="*/ 2147483647 w 4153"/>
                <a:gd name="T67" fmla="*/ 2147483647 h 4813"/>
                <a:gd name="T68" fmla="*/ 2147483647 w 4153"/>
                <a:gd name="T69" fmla="*/ 2147483647 h 4813"/>
                <a:gd name="T70" fmla="*/ 2147483647 w 4153"/>
                <a:gd name="T71" fmla="*/ 2147483647 h 4813"/>
                <a:gd name="T72" fmla="*/ 2147483647 w 4153"/>
                <a:gd name="T73" fmla="*/ 2147483647 h 4813"/>
                <a:gd name="T74" fmla="*/ 2147483647 w 4153"/>
                <a:gd name="T75" fmla="*/ 2147483647 h 4813"/>
                <a:gd name="T76" fmla="*/ 2147483647 w 4153"/>
                <a:gd name="T77" fmla="*/ 2147483647 h 4813"/>
                <a:gd name="T78" fmla="*/ 2147483647 w 4153"/>
                <a:gd name="T79" fmla="*/ 2147483647 h 4813"/>
                <a:gd name="T80" fmla="*/ 2147483647 w 4153"/>
                <a:gd name="T81" fmla="*/ 2147483647 h 4813"/>
                <a:gd name="T82" fmla="*/ 2147483647 w 4153"/>
                <a:gd name="T83" fmla="*/ 2147483647 h 4813"/>
                <a:gd name="T84" fmla="*/ 2147483647 w 4153"/>
                <a:gd name="T85" fmla="*/ 2147483647 h 4813"/>
                <a:gd name="T86" fmla="*/ 2147483647 w 4153"/>
                <a:gd name="T87" fmla="*/ 2147483647 h 4813"/>
                <a:gd name="T88" fmla="*/ 2147483647 w 4153"/>
                <a:gd name="T89" fmla="*/ 2147483647 h 4813"/>
                <a:gd name="T90" fmla="*/ 2147483647 w 4153"/>
                <a:gd name="T91" fmla="*/ 2147483647 h 4813"/>
                <a:gd name="T92" fmla="*/ 2147483647 w 4153"/>
                <a:gd name="T93" fmla="*/ 2147483647 h 4813"/>
                <a:gd name="T94" fmla="*/ 2147483647 w 4153"/>
                <a:gd name="T95" fmla="*/ 2147483647 h 4813"/>
                <a:gd name="T96" fmla="*/ 2147483647 w 4153"/>
                <a:gd name="T97" fmla="*/ 2147483647 h 4813"/>
                <a:gd name="T98" fmla="*/ 2147483647 w 4153"/>
                <a:gd name="T99" fmla="*/ 2147483647 h 4813"/>
                <a:gd name="T100" fmla="*/ 2147483647 w 4153"/>
                <a:gd name="T101" fmla="*/ 2147483647 h 4813"/>
                <a:gd name="T102" fmla="*/ 2147483647 w 4153"/>
                <a:gd name="T103" fmla="*/ 2147483647 h 4813"/>
                <a:gd name="T104" fmla="*/ 2147483647 w 4153"/>
                <a:gd name="T105" fmla="*/ 2147483647 h 4813"/>
                <a:gd name="T106" fmla="*/ 2147483647 w 4153"/>
                <a:gd name="T107" fmla="*/ 2147483647 h 4813"/>
                <a:gd name="T108" fmla="*/ 2147483647 w 4153"/>
                <a:gd name="T109" fmla="*/ 2147483647 h 4813"/>
                <a:gd name="T110" fmla="*/ 2147483647 w 4153"/>
                <a:gd name="T111" fmla="*/ 2147483647 h 4813"/>
                <a:gd name="T112" fmla="*/ 2147483647 w 4153"/>
                <a:gd name="T113" fmla="*/ 2147483647 h 48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53" h="4813">
                  <a:moveTo>
                    <a:pt x="3528" y="3137"/>
                  </a:moveTo>
                  <a:lnTo>
                    <a:pt x="3433" y="3050"/>
                  </a:lnTo>
                  <a:lnTo>
                    <a:pt x="2913" y="2554"/>
                  </a:lnTo>
                  <a:lnTo>
                    <a:pt x="2642" y="2308"/>
                  </a:lnTo>
                  <a:lnTo>
                    <a:pt x="2414" y="2101"/>
                  </a:lnTo>
                  <a:lnTo>
                    <a:pt x="2119" y="1845"/>
                  </a:lnTo>
                  <a:lnTo>
                    <a:pt x="2046" y="1775"/>
                  </a:lnTo>
                  <a:lnTo>
                    <a:pt x="1949" y="1689"/>
                  </a:lnTo>
                  <a:lnTo>
                    <a:pt x="1829" y="1587"/>
                  </a:lnTo>
                  <a:lnTo>
                    <a:pt x="1774" y="1540"/>
                  </a:lnTo>
                  <a:lnTo>
                    <a:pt x="1769" y="1500"/>
                  </a:lnTo>
                  <a:lnTo>
                    <a:pt x="1769" y="1477"/>
                  </a:lnTo>
                  <a:lnTo>
                    <a:pt x="1774" y="1453"/>
                  </a:lnTo>
                  <a:lnTo>
                    <a:pt x="1769" y="1375"/>
                  </a:lnTo>
                  <a:lnTo>
                    <a:pt x="1774" y="1310"/>
                  </a:lnTo>
                  <a:lnTo>
                    <a:pt x="1766" y="1176"/>
                  </a:lnTo>
                  <a:lnTo>
                    <a:pt x="1769" y="421"/>
                  </a:lnTo>
                  <a:lnTo>
                    <a:pt x="1769" y="8"/>
                  </a:lnTo>
                  <a:lnTo>
                    <a:pt x="1411" y="0"/>
                  </a:lnTo>
                  <a:lnTo>
                    <a:pt x="1176" y="10"/>
                  </a:lnTo>
                  <a:lnTo>
                    <a:pt x="841" y="10"/>
                  </a:lnTo>
                  <a:lnTo>
                    <a:pt x="457" y="10"/>
                  </a:lnTo>
                  <a:lnTo>
                    <a:pt x="337" y="10"/>
                  </a:lnTo>
                  <a:lnTo>
                    <a:pt x="217" y="10"/>
                  </a:lnTo>
                  <a:lnTo>
                    <a:pt x="78" y="16"/>
                  </a:lnTo>
                  <a:lnTo>
                    <a:pt x="65" y="65"/>
                  </a:lnTo>
                  <a:lnTo>
                    <a:pt x="57" y="91"/>
                  </a:lnTo>
                  <a:lnTo>
                    <a:pt x="65" y="112"/>
                  </a:lnTo>
                  <a:lnTo>
                    <a:pt x="94" y="139"/>
                  </a:lnTo>
                  <a:lnTo>
                    <a:pt x="102" y="159"/>
                  </a:lnTo>
                  <a:lnTo>
                    <a:pt x="112" y="206"/>
                  </a:lnTo>
                  <a:lnTo>
                    <a:pt x="138" y="246"/>
                  </a:lnTo>
                  <a:lnTo>
                    <a:pt x="123" y="246"/>
                  </a:lnTo>
                  <a:lnTo>
                    <a:pt x="141" y="290"/>
                  </a:lnTo>
                  <a:lnTo>
                    <a:pt x="131" y="319"/>
                  </a:lnTo>
                  <a:lnTo>
                    <a:pt x="115" y="382"/>
                  </a:lnTo>
                  <a:lnTo>
                    <a:pt x="115" y="426"/>
                  </a:lnTo>
                  <a:lnTo>
                    <a:pt x="102" y="418"/>
                  </a:lnTo>
                  <a:lnTo>
                    <a:pt x="94" y="442"/>
                  </a:lnTo>
                  <a:lnTo>
                    <a:pt x="115" y="504"/>
                  </a:lnTo>
                  <a:lnTo>
                    <a:pt x="21" y="716"/>
                  </a:lnTo>
                  <a:lnTo>
                    <a:pt x="0" y="768"/>
                  </a:lnTo>
                  <a:lnTo>
                    <a:pt x="0" y="800"/>
                  </a:lnTo>
                  <a:lnTo>
                    <a:pt x="13" y="821"/>
                  </a:lnTo>
                  <a:lnTo>
                    <a:pt x="21" y="842"/>
                  </a:lnTo>
                  <a:lnTo>
                    <a:pt x="13" y="870"/>
                  </a:lnTo>
                  <a:lnTo>
                    <a:pt x="18" y="883"/>
                  </a:lnTo>
                  <a:lnTo>
                    <a:pt x="89" y="951"/>
                  </a:lnTo>
                  <a:lnTo>
                    <a:pt x="123" y="970"/>
                  </a:lnTo>
                  <a:lnTo>
                    <a:pt x="133" y="1006"/>
                  </a:lnTo>
                  <a:lnTo>
                    <a:pt x="154" y="1027"/>
                  </a:lnTo>
                  <a:lnTo>
                    <a:pt x="188" y="1074"/>
                  </a:lnTo>
                  <a:lnTo>
                    <a:pt x="199" y="1095"/>
                  </a:lnTo>
                  <a:lnTo>
                    <a:pt x="235" y="1129"/>
                  </a:lnTo>
                  <a:lnTo>
                    <a:pt x="235" y="1158"/>
                  </a:lnTo>
                  <a:lnTo>
                    <a:pt x="246" y="1184"/>
                  </a:lnTo>
                  <a:lnTo>
                    <a:pt x="253" y="1257"/>
                  </a:lnTo>
                  <a:lnTo>
                    <a:pt x="243" y="1286"/>
                  </a:lnTo>
                  <a:lnTo>
                    <a:pt x="233" y="1317"/>
                  </a:lnTo>
                  <a:lnTo>
                    <a:pt x="233" y="1364"/>
                  </a:lnTo>
                  <a:lnTo>
                    <a:pt x="243" y="1398"/>
                  </a:lnTo>
                  <a:lnTo>
                    <a:pt x="264" y="1456"/>
                  </a:lnTo>
                  <a:lnTo>
                    <a:pt x="285" y="1503"/>
                  </a:lnTo>
                  <a:lnTo>
                    <a:pt x="272" y="1558"/>
                  </a:lnTo>
                  <a:lnTo>
                    <a:pt x="280" y="1576"/>
                  </a:lnTo>
                  <a:lnTo>
                    <a:pt x="300" y="1597"/>
                  </a:lnTo>
                  <a:lnTo>
                    <a:pt x="329" y="1626"/>
                  </a:lnTo>
                  <a:lnTo>
                    <a:pt x="366" y="1662"/>
                  </a:lnTo>
                  <a:lnTo>
                    <a:pt x="374" y="1678"/>
                  </a:lnTo>
                  <a:lnTo>
                    <a:pt x="395" y="1683"/>
                  </a:lnTo>
                  <a:lnTo>
                    <a:pt x="413" y="1715"/>
                  </a:lnTo>
                  <a:lnTo>
                    <a:pt x="449" y="1767"/>
                  </a:lnTo>
                  <a:lnTo>
                    <a:pt x="476" y="1785"/>
                  </a:lnTo>
                  <a:lnTo>
                    <a:pt x="525" y="1819"/>
                  </a:lnTo>
                  <a:lnTo>
                    <a:pt x="546" y="1877"/>
                  </a:lnTo>
                  <a:lnTo>
                    <a:pt x="562" y="1877"/>
                  </a:lnTo>
                  <a:lnTo>
                    <a:pt x="583" y="1895"/>
                  </a:lnTo>
                  <a:lnTo>
                    <a:pt x="591" y="1911"/>
                  </a:lnTo>
                  <a:lnTo>
                    <a:pt x="611" y="1945"/>
                  </a:lnTo>
                  <a:lnTo>
                    <a:pt x="596" y="1945"/>
                  </a:lnTo>
                  <a:lnTo>
                    <a:pt x="583" y="1932"/>
                  </a:lnTo>
                  <a:lnTo>
                    <a:pt x="577" y="1934"/>
                  </a:lnTo>
                  <a:lnTo>
                    <a:pt x="583" y="1953"/>
                  </a:lnTo>
                  <a:lnTo>
                    <a:pt x="570" y="2036"/>
                  </a:lnTo>
                  <a:lnTo>
                    <a:pt x="572" y="2047"/>
                  </a:lnTo>
                  <a:lnTo>
                    <a:pt x="591" y="2036"/>
                  </a:lnTo>
                  <a:lnTo>
                    <a:pt x="596" y="2018"/>
                  </a:lnTo>
                  <a:lnTo>
                    <a:pt x="606" y="2007"/>
                  </a:lnTo>
                  <a:lnTo>
                    <a:pt x="611" y="2028"/>
                  </a:lnTo>
                  <a:lnTo>
                    <a:pt x="630" y="2028"/>
                  </a:lnTo>
                  <a:lnTo>
                    <a:pt x="648" y="2044"/>
                  </a:lnTo>
                  <a:lnTo>
                    <a:pt x="658" y="2062"/>
                  </a:lnTo>
                  <a:lnTo>
                    <a:pt x="677" y="2073"/>
                  </a:lnTo>
                  <a:lnTo>
                    <a:pt x="700" y="2088"/>
                  </a:lnTo>
                  <a:lnTo>
                    <a:pt x="711" y="2081"/>
                  </a:lnTo>
                  <a:lnTo>
                    <a:pt x="739" y="2107"/>
                  </a:lnTo>
                  <a:lnTo>
                    <a:pt x="768" y="2128"/>
                  </a:lnTo>
                  <a:lnTo>
                    <a:pt x="779" y="2130"/>
                  </a:lnTo>
                  <a:lnTo>
                    <a:pt x="776" y="2099"/>
                  </a:lnTo>
                  <a:lnTo>
                    <a:pt x="779" y="2099"/>
                  </a:lnTo>
                  <a:lnTo>
                    <a:pt x="794" y="2109"/>
                  </a:lnTo>
                  <a:lnTo>
                    <a:pt x="802" y="2107"/>
                  </a:lnTo>
                  <a:lnTo>
                    <a:pt x="787" y="2081"/>
                  </a:lnTo>
                  <a:lnTo>
                    <a:pt x="779" y="2054"/>
                  </a:lnTo>
                  <a:lnTo>
                    <a:pt x="787" y="2041"/>
                  </a:lnTo>
                  <a:lnTo>
                    <a:pt x="768" y="2028"/>
                  </a:lnTo>
                  <a:lnTo>
                    <a:pt x="779" y="1986"/>
                  </a:lnTo>
                  <a:lnTo>
                    <a:pt x="766" y="1971"/>
                  </a:lnTo>
                  <a:lnTo>
                    <a:pt x="787" y="1979"/>
                  </a:lnTo>
                  <a:lnTo>
                    <a:pt x="805" y="1953"/>
                  </a:lnTo>
                  <a:lnTo>
                    <a:pt x="815" y="1958"/>
                  </a:lnTo>
                  <a:lnTo>
                    <a:pt x="862" y="1976"/>
                  </a:lnTo>
                  <a:lnTo>
                    <a:pt x="862" y="1989"/>
                  </a:lnTo>
                  <a:lnTo>
                    <a:pt x="878" y="1994"/>
                  </a:lnTo>
                  <a:lnTo>
                    <a:pt x="896" y="2005"/>
                  </a:lnTo>
                  <a:lnTo>
                    <a:pt x="915" y="2015"/>
                  </a:lnTo>
                  <a:lnTo>
                    <a:pt x="915" y="2023"/>
                  </a:lnTo>
                  <a:lnTo>
                    <a:pt x="904" y="2018"/>
                  </a:lnTo>
                  <a:lnTo>
                    <a:pt x="873" y="2015"/>
                  </a:lnTo>
                  <a:lnTo>
                    <a:pt x="860" y="2034"/>
                  </a:lnTo>
                  <a:lnTo>
                    <a:pt x="831" y="2034"/>
                  </a:lnTo>
                  <a:lnTo>
                    <a:pt x="813" y="2065"/>
                  </a:lnTo>
                  <a:lnTo>
                    <a:pt x="852" y="2099"/>
                  </a:lnTo>
                  <a:lnTo>
                    <a:pt x="852" y="2109"/>
                  </a:lnTo>
                  <a:lnTo>
                    <a:pt x="854" y="2146"/>
                  </a:lnTo>
                  <a:lnTo>
                    <a:pt x="868" y="2164"/>
                  </a:lnTo>
                  <a:lnTo>
                    <a:pt x="909" y="2196"/>
                  </a:lnTo>
                  <a:lnTo>
                    <a:pt x="928" y="2256"/>
                  </a:lnTo>
                  <a:lnTo>
                    <a:pt x="938" y="2279"/>
                  </a:lnTo>
                  <a:lnTo>
                    <a:pt x="985" y="2313"/>
                  </a:lnTo>
                  <a:lnTo>
                    <a:pt x="975" y="2321"/>
                  </a:lnTo>
                  <a:lnTo>
                    <a:pt x="964" y="2321"/>
                  </a:lnTo>
                  <a:lnTo>
                    <a:pt x="946" y="2316"/>
                  </a:lnTo>
                  <a:lnTo>
                    <a:pt x="943" y="2308"/>
                  </a:lnTo>
                  <a:lnTo>
                    <a:pt x="922" y="2287"/>
                  </a:lnTo>
                  <a:lnTo>
                    <a:pt x="888" y="2271"/>
                  </a:lnTo>
                  <a:lnTo>
                    <a:pt x="862" y="2250"/>
                  </a:lnTo>
                  <a:lnTo>
                    <a:pt x="826" y="2240"/>
                  </a:lnTo>
                  <a:lnTo>
                    <a:pt x="831" y="2219"/>
                  </a:lnTo>
                  <a:lnTo>
                    <a:pt x="820" y="2196"/>
                  </a:lnTo>
                  <a:lnTo>
                    <a:pt x="834" y="2175"/>
                  </a:lnTo>
                  <a:lnTo>
                    <a:pt x="826" y="2167"/>
                  </a:lnTo>
                  <a:lnTo>
                    <a:pt x="826" y="2146"/>
                  </a:lnTo>
                  <a:lnTo>
                    <a:pt x="813" y="2146"/>
                  </a:lnTo>
                  <a:lnTo>
                    <a:pt x="797" y="2141"/>
                  </a:lnTo>
                  <a:lnTo>
                    <a:pt x="784" y="2149"/>
                  </a:lnTo>
                  <a:lnTo>
                    <a:pt x="768" y="2156"/>
                  </a:lnTo>
                  <a:lnTo>
                    <a:pt x="779" y="2196"/>
                  </a:lnTo>
                  <a:lnTo>
                    <a:pt x="776" y="2214"/>
                  </a:lnTo>
                  <a:lnTo>
                    <a:pt x="784" y="2237"/>
                  </a:lnTo>
                  <a:lnTo>
                    <a:pt x="768" y="2243"/>
                  </a:lnTo>
                  <a:lnTo>
                    <a:pt x="776" y="2290"/>
                  </a:lnTo>
                  <a:lnTo>
                    <a:pt x="789" y="2295"/>
                  </a:lnTo>
                  <a:lnTo>
                    <a:pt x="797" y="2305"/>
                  </a:lnTo>
                  <a:lnTo>
                    <a:pt x="805" y="2342"/>
                  </a:lnTo>
                  <a:lnTo>
                    <a:pt x="815" y="2345"/>
                  </a:lnTo>
                  <a:lnTo>
                    <a:pt x="815" y="2373"/>
                  </a:lnTo>
                  <a:lnTo>
                    <a:pt x="807" y="2418"/>
                  </a:lnTo>
                  <a:lnTo>
                    <a:pt x="815" y="2436"/>
                  </a:lnTo>
                  <a:lnTo>
                    <a:pt x="831" y="2454"/>
                  </a:lnTo>
                  <a:lnTo>
                    <a:pt x="844" y="2478"/>
                  </a:lnTo>
                  <a:lnTo>
                    <a:pt x="849" y="2491"/>
                  </a:lnTo>
                  <a:lnTo>
                    <a:pt x="862" y="2491"/>
                  </a:lnTo>
                  <a:lnTo>
                    <a:pt x="881" y="2525"/>
                  </a:lnTo>
                  <a:lnTo>
                    <a:pt x="925" y="2562"/>
                  </a:lnTo>
                  <a:lnTo>
                    <a:pt x="954" y="2567"/>
                  </a:lnTo>
                  <a:lnTo>
                    <a:pt x="975" y="2564"/>
                  </a:lnTo>
                  <a:lnTo>
                    <a:pt x="998" y="2572"/>
                  </a:lnTo>
                  <a:lnTo>
                    <a:pt x="1003" y="2562"/>
                  </a:lnTo>
                  <a:lnTo>
                    <a:pt x="1035" y="2575"/>
                  </a:lnTo>
                  <a:lnTo>
                    <a:pt x="1063" y="2611"/>
                  </a:lnTo>
                  <a:lnTo>
                    <a:pt x="1063" y="2666"/>
                  </a:lnTo>
                  <a:lnTo>
                    <a:pt x="1053" y="2726"/>
                  </a:lnTo>
                  <a:lnTo>
                    <a:pt x="1011" y="2731"/>
                  </a:lnTo>
                  <a:lnTo>
                    <a:pt x="993" y="2760"/>
                  </a:lnTo>
                  <a:lnTo>
                    <a:pt x="993" y="2786"/>
                  </a:lnTo>
                  <a:lnTo>
                    <a:pt x="1011" y="2826"/>
                  </a:lnTo>
                  <a:lnTo>
                    <a:pt x="1037" y="2912"/>
                  </a:lnTo>
                  <a:lnTo>
                    <a:pt x="1056" y="2930"/>
                  </a:lnTo>
                  <a:lnTo>
                    <a:pt x="1092" y="2948"/>
                  </a:lnTo>
                  <a:lnTo>
                    <a:pt x="1116" y="2975"/>
                  </a:lnTo>
                  <a:lnTo>
                    <a:pt x="1181" y="3066"/>
                  </a:lnTo>
                  <a:lnTo>
                    <a:pt x="1194" y="3097"/>
                  </a:lnTo>
                  <a:lnTo>
                    <a:pt x="1259" y="3171"/>
                  </a:lnTo>
                  <a:lnTo>
                    <a:pt x="1270" y="3207"/>
                  </a:lnTo>
                  <a:lnTo>
                    <a:pt x="1325" y="3246"/>
                  </a:lnTo>
                  <a:lnTo>
                    <a:pt x="1385" y="3327"/>
                  </a:lnTo>
                  <a:lnTo>
                    <a:pt x="1437" y="3330"/>
                  </a:lnTo>
                  <a:lnTo>
                    <a:pt x="1442" y="3387"/>
                  </a:lnTo>
                  <a:lnTo>
                    <a:pt x="1429" y="3403"/>
                  </a:lnTo>
                  <a:lnTo>
                    <a:pt x="1448" y="3450"/>
                  </a:lnTo>
                  <a:lnTo>
                    <a:pt x="1495" y="3476"/>
                  </a:lnTo>
                  <a:lnTo>
                    <a:pt x="1526" y="3479"/>
                  </a:lnTo>
                  <a:lnTo>
                    <a:pt x="1539" y="3500"/>
                  </a:lnTo>
                  <a:lnTo>
                    <a:pt x="1526" y="3560"/>
                  </a:lnTo>
                  <a:lnTo>
                    <a:pt x="1526" y="3584"/>
                  </a:lnTo>
                  <a:lnTo>
                    <a:pt x="1523" y="3594"/>
                  </a:lnTo>
                  <a:lnTo>
                    <a:pt x="1542" y="3631"/>
                  </a:lnTo>
                  <a:lnTo>
                    <a:pt x="1534" y="3657"/>
                  </a:lnTo>
                  <a:lnTo>
                    <a:pt x="1542" y="3693"/>
                  </a:lnTo>
                  <a:lnTo>
                    <a:pt x="1526" y="3756"/>
                  </a:lnTo>
                  <a:lnTo>
                    <a:pt x="1531" y="3780"/>
                  </a:lnTo>
                  <a:lnTo>
                    <a:pt x="1578" y="3790"/>
                  </a:lnTo>
                  <a:lnTo>
                    <a:pt x="1604" y="3832"/>
                  </a:lnTo>
                  <a:lnTo>
                    <a:pt x="1800" y="3834"/>
                  </a:lnTo>
                  <a:lnTo>
                    <a:pt x="1824" y="3850"/>
                  </a:lnTo>
                  <a:lnTo>
                    <a:pt x="1915" y="3861"/>
                  </a:lnTo>
                  <a:lnTo>
                    <a:pt x="1949" y="3850"/>
                  </a:lnTo>
                  <a:lnTo>
                    <a:pt x="2007" y="3868"/>
                  </a:lnTo>
                  <a:lnTo>
                    <a:pt x="2049" y="3910"/>
                  </a:lnTo>
                  <a:lnTo>
                    <a:pt x="2083" y="3926"/>
                  </a:lnTo>
                  <a:lnTo>
                    <a:pt x="2111" y="3994"/>
                  </a:lnTo>
                  <a:lnTo>
                    <a:pt x="2137" y="4017"/>
                  </a:lnTo>
                  <a:lnTo>
                    <a:pt x="2203" y="4033"/>
                  </a:lnTo>
                  <a:lnTo>
                    <a:pt x="2211" y="4038"/>
                  </a:lnTo>
                  <a:lnTo>
                    <a:pt x="2258" y="4049"/>
                  </a:lnTo>
                  <a:lnTo>
                    <a:pt x="2273" y="4057"/>
                  </a:lnTo>
                  <a:lnTo>
                    <a:pt x="2370" y="4049"/>
                  </a:lnTo>
                  <a:lnTo>
                    <a:pt x="2399" y="4064"/>
                  </a:lnTo>
                  <a:lnTo>
                    <a:pt x="2435" y="4143"/>
                  </a:lnTo>
                  <a:lnTo>
                    <a:pt x="2435" y="4159"/>
                  </a:lnTo>
                  <a:lnTo>
                    <a:pt x="2425" y="4182"/>
                  </a:lnTo>
                  <a:lnTo>
                    <a:pt x="2474" y="4208"/>
                  </a:lnTo>
                  <a:lnTo>
                    <a:pt x="2490" y="4187"/>
                  </a:lnTo>
                  <a:lnTo>
                    <a:pt x="2516" y="4177"/>
                  </a:lnTo>
                  <a:lnTo>
                    <a:pt x="2548" y="4187"/>
                  </a:lnTo>
                  <a:lnTo>
                    <a:pt x="2610" y="4242"/>
                  </a:lnTo>
                  <a:lnTo>
                    <a:pt x="2631" y="4260"/>
                  </a:lnTo>
                  <a:lnTo>
                    <a:pt x="2652" y="4266"/>
                  </a:lnTo>
                  <a:lnTo>
                    <a:pt x="2715" y="4331"/>
                  </a:lnTo>
                  <a:lnTo>
                    <a:pt x="2754" y="4357"/>
                  </a:lnTo>
                  <a:lnTo>
                    <a:pt x="2814" y="4420"/>
                  </a:lnTo>
                  <a:lnTo>
                    <a:pt x="2890" y="4564"/>
                  </a:lnTo>
                  <a:lnTo>
                    <a:pt x="2900" y="4619"/>
                  </a:lnTo>
                  <a:lnTo>
                    <a:pt x="2890" y="4653"/>
                  </a:lnTo>
                  <a:lnTo>
                    <a:pt x="2908" y="4694"/>
                  </a:lnTo>
                  <a:lnTo>
                    <a:pt x="2895" y="4705"/>
                  </a:lnTo>
                  <a:lnTo>
                    <a:pt x="2895" y="4728"/>
                  </a:lnTo>
                  <a:lnTo>
                    <a:pt x="2903" y="4736"/>
                  </a:lnTo>
                  <a:lnTo>
                    <a:pt x="2919" y="4718"/>
                  </a:lnTo>
                  <a:lnTo>
                    <a:pt x="2927" y="4713"/>
                  </a:lnTo>
                  <a:lnTo>
                    <a:pt x="2955" y="4739"/>
                  </a:lnTo>
                  <a:lnTo>
                    <a:pt x="2958" y="4765"/>
                  </a:lnTo>
                  <a:lnTo>
                    <a:pt x="2929" y="4739"/>
                  </a:lnTo>
                  <a:lnTo>
                    <a:pt x="2921" y="4739"/>
                  </a:lnTo>
                  <a:lnTo>
                    <a:pt x="2929" y="4749"/>
                  </a:lnTo>
                  <a:lnTo>
                    <a:pt x="2945" y="4770"/>
                  </a:lnTo>
                  <a:lnTo>
                    <a:pt x="2945" y="4812"/>
                  </a:lnTo>
                  <a:lnTo>
                    <a:pt x="3352" y="4768"/>
                  </a:lnTo>
                  <a:lnTo>
                    <a:pt x="3909" y="4713"/>
                  </a:lnTo>
                  <a:lnTo>
                    <a:pt x="3966" y="4713"/>
                  </a:lnTo>
                  <a:lnTo>
                    <a:pt x="3982" y="4700"/>
                  </a:lnTo>
                  <a:lnTo>
                    <a:pt x="3993" y="4663"/>
                  </a:lnTo>
                  <a:lnTo>
                    <a:pt x="4011" y="4639"/>
                  </a:lnTo>
                  <a:lnTo>
                    <a:pt x="4011" y="4579"/>
                  </a:lnTo>
                  <a:lnTo>
                    <a:pt x="3987" y="4553"/>
                  </a:lnTo>
                  <a:lnTo>
                    <a:pt x="3938" y="4551"/>
                  </a:lnTo>
                  <a:lnTo>
                    <a:pt x="3919" y="4535"/>
                  </a:lnTo>
                  <a:lnTo>
                    <a:pt x="3917" y="4509"/>
                  </a:lnTo>
                  <a:lnTo>
                    <a:pt x="3925" y="4441"/>
                  </a:lnTo>
                  <a:lnTo>
                    <a:pt x="3904" y="4420"/>
                  </a:lnTo>
                  <a:lnTo>
                    <a:pt x="3914" y="4394"/>
                  </a:lnTo>
                  <a:lnTo>
                    <a:pt x="3909" y="4370"/>
                  </a:lnTo>
                  <a:lnTo>
                    <a:pt x="3925" y="4357"/>
                  </a:lnTo>
                  <a:lnTo>
                    <a:pt x="3959" y="4321"/>
                  </a:lnTo>
                  <a:lnTo>
                    <a:pt x="3951" y="4308"/>
                  </a:lnTo>
                  <a:lnTo>
                    <a:pt x="3974" y="4302"/>
                  </a:lnTo>
                  <a:lnTo>
                    <a:pt x="3993" y="4255"/>
                  </a:lnTo>
                  <a:lnTo>
                    <a:pt x="3985" y="4221"/>
                  </a:lnTo>
                  <a:lnTo>
                    <a:pt x="3995" y="4206"/>
                  </a:lnTo>
                  <a:lnTo>
                    <a:pt x="3985" y="4106"/>
                  </a:lnTo>
                  <a:lnTo>
                    <a:pt x="4021" y="4072"/>
                  </a:lnTo>
                  <a:lnTo>
                    <a:pt x="4016" y="4059"/>
                  </a:lnTo>
                  <a:lnTo>
                    <a:pt x="4032" y="4028"/>
                  </a:lnTo>
                  <a:lnTo>
                    <a:pt x="4128" y="3944"/>
                  </a:lnTo>
                  <a:lnTo>
                    <a:pt x="4152" y="3936"/>
                  </a:lnTo>
                  <a:lnTo>
                    <a:pt x="4149" y="3918"/>
                  </a:lnTo>
                  <a:lnTo>
                    <a:pt x="4053" y="3834"/>
                  </a:lnTo>
                  <a:lnTo>
                    <a:pt x="4021" y="3712"/>
                  </a:lnTo>
                  <a:lnTo>
                    <a:pt x="3969" y="3659"/>
                  </a:lnTo>
                  <a:lnTo>
                    <a:pt x="3982" y="3636"/>
                  </a:lnTo>
                  <a:lnTo>
                    <a:pt x="3956" y="3620"/>
                  </a:lnTo>
                  <a:lnTo>
                    <a:pt x="3946" y="3581"/>
                  </a:lnTo>
                  <a:lnTo>
                    <a:pt x="3946" y="3552"/>
                  </a:lnTo>
                  <a:lnTo>
                    <a:pt x="3528" y="3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76" name="Rectangle 113">
              <a:extLst>
                <a:ext uri="{FF2B5EF4-FFF2-40B4-BE49-F238E27FC236}">
                  <a16:creationId xmlns:a16="http://schemas.microsoft.com/office/drawing/2014/main" id="{92BF78FB-3062-4EC5-B79F-9D5FC8DA64F2}"/>
                </a:ext>
              </a:extLst>
            </p:cNvPr>
            <p:cNvSpPr>
              <a:spLocks noChangeArrowheads="1"/>
            </p:cNvSpPr>
            <p:nvPr/>
          </p:nvSpPr>
          <p:spPr bwMode="auto">
            <a:xfrm>
              <a:off x="1285658" y="565547"/>
              <a:ext cx="290947"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Del </a:t>
              </a:r>
              <a:b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Norte</a:t>
              </a:r>
            </a:p>
          </p:txBody>
        </p:sp>
        <p:sp>
          <p:nvSpPr>
            <p:cNvPr id="77" name="Rectangle 114">
              <a:extLst>
                <a:ext uri="{FF2B5EF4-FFF2-40B4-BE49-F238E27FC236}">
                  <a16:creationId xmlns:a16="http://schemas.microsoft.com/office/drawing/2014/main" id="{D6E4056F-3434-4295-AB39-F6B69184E963}"/>
                </a:ext>
              </a:extLst>
            </p:cNvPr>
            <p:cNvSpPr>
              <a:spLocks noChangeArrowheads="1"/>
            </p:cNvSpPr>
            <p:nvPr/>
          </p:nvSpPr>
          <p:spPr bwMode="auto">
            <a:xfrm>
              <a:off x="1895848" y="744141"/>
              <a:ext cx="374302"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Siskiyou</a:t>
              </a:r>
            </a:p>
          </p:txBody>
        </p:sp>
        <p:sp>
          <p:nvSpPr>
            <p:cNvPr id="78" name="Rectangle 115">
              <a:extLst>
                <a:ext uri="{FF2B5EF4-FFF2-40B4-BE49-F238E27FC236}">
                  <a16:creationId xmlns:a16="http://schemas.microsoft.com/office/drawing/2014/main" id="{F10FD642-D240-4B20-9DD2-E37EBA485AE8}"/>
                </a:ext>
              </a:extLst>
            </p:cNvPr>
            <p:cNvSpPr>
              <a:spLocks noChangeArrowheads="1"/>
            </p:cNvSpPr>
            <p:nvPr/>
          </p:nvSpPr>
          <p:spPr bwMode="auto">
            <a:xfrm>
              <a:off x="2832897" y="744141"/>
              <a:ext cx="327815"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Modoc</a:t>
              </a:r>
            </a:p>
          </p:txBody>
        </p:sp>
        <p:sp>
          <p:nvSpPr>
            <p:cNvPr id="79" name="Rectangle 116">
              <a:extLst>
                <a:ext uri="{FF2B5EF4-FFF2-40B4-BE49-F238E27FC236}">
                  <a16:creationId xmlns:a16="http://schemas.microsoft.com/office/drawing/2014/main" id="{D4BC9B16-3F42-4D43-9549-2C66D8F95D94}"/>
                </a:ext>
              </a:extLst>
            </p:cNvPr>
            <p:cNvSpPr>
              <a:spLocks noChangeArrowheads="1"/>
            </p:cNvSpPr>
            <p:nvPr/>
          </p:nvSpPr>
          <p:spPr bwMode="auto">
            <a:xfrm>
              <a:off x="2827468" y="1275160"/>
              <a:ext cx="342243"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Lassen</a:t>
              </a:r>
            </a:p>
          </p:txBody>
        </p:sp>
        <p:sp>
          <p:nvSpPr>
            <p:cNvPr id="80" name="Rectangle 117">
              <a:extLst>
                <a:ext uri="{FF2B5EF4-FFF2-40B4-BE49-F238E27FC236}">
                  <a16:creationId xmlns:a16="http://schemas.microsoft.com/office/drawing/2014/main" id="{C48394AB-42C9-400B-AB53-18FE95DD955B}"/>
                </a:ext>
              </a:extLst>
            </p:cNvPr>
            <p:cNvSpPr>
              <a:spLocks noChangeArrowheads="1"/>
            </p:cNvSpPr>
            <p:nvPr/>
          </p:nvSpPr>
          <p:spPr bwMode="auto">
            <a:xfrm>
              <a:off x="1220600" y="1391841"/>
              <a:ext cx="407966"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Humboldt</a:t>
              </a:r>
            </a:p>
          </p:txBody>
        </p:sp>
        <p:sp>
          <p:nvSpPr>
            <p:cNvPr id="81" name="Rectangle 118">
              <a:extLst>
                <a:ext uri="{FF2B5EF4-FFF2-40B4-BE49-F238E27FC236}">
                  <a16:creationId xmlns:a16="http://schemas.microsoft.com/office/drawing/2014/main" id="{C1631DCA-0C01-459E-ABFC-21D07D535B1A}"/>
                </a:ext>
              </a:extLst>
            </p:cNvPr>
            <p:cNvSpPr>
              <a:spLocks noChangeArrowheads="1"/>
            </p:cNvSpPr>
            <p:nvPr/>
          </p:nvSpPr>
          <p:spPr bwMode="auto">
            <a:xfrm>
              <a:off x="1646325" y="1247775"/>
              <a:ext cx="310183"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Trinity</a:t>
              </a:r>
            </a:p>
          </p:txBody>
        </p:sp>
        <p:sp>
          <p:nvSpPr>
            <p:cNvPr id="82" name="Rectangle 119">
              <a:extLst>
                <a:ext uri="{FF2B5EF4-FFF2-40B4-BE49-F238E27FC236}">
                  <a16:creationId xmlns:a16="http://schemas.microsoft.com/office/drawing/2014/main" id="{60132E59-96A7-4EF9-81E9-B130DF78276B}"/>
                </a:ext>
              </a:extLst>
            </p:cNvPr>
            <p:cNvSpPr>
              <a:spLocks noChangeArrowheads="1"/>
            </p:cNvSpPr>
            <p:nvPr/>
          </p:nvSpPr>
          <p:spPr bwMode="auto">
            <a:xfrm>
              <a:off x="2189134" y="1248966"/>
              <a:ext cx="33422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Shasta</a:t>
              </a:r>
            </a:p>
          </p:txBody>
        </p:sp>
        <p:sp>
          <p:nvSpPr>
            <p:cNvPr id="83" name="Rectangle 120">
              <a:extLst>
                <a:ext uri="{FF2B5EF4-FFF2-40B4-BE49-F238E27FC236}">
                  <a16:creationId xmlns:a16="http://schemas.microsoft.com/office/drawing/2014/main" id="{46028398-FFEC-4EFA-8AE2-3CCEF35E07AE}"/>
                </a:ext>
              </a:extLst>
            </p:cNvPr>
            <p:cNvSpPr>
              <a:spLocks noChangeArrowheads="1"/>
            </p:cNvSpPr>
            <p:nvPr/>
          </p:nvSpPr>
          <p:spPr bwMode="auto">
            <a:xfrm>
              <a:off x="2063750" y="1641873"/>
              <a:ext cx="369493"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Tehama</a:t>
              </a:r>
            </a:p>
          </p:txBody>
        </p:sp>
        <p:sp>
          <p:nvSpPr>
            <p:cNvPr id="84" name="Rectangle 121">
              <a:extLst>
                <a:ext uri="{FF2B5EF4-FFF2-40B4-BE49-F238E27FC236}">
                  <a16:creationId xmlns:a16="http://schemas.microsoft.com/office/drawing/2014/main" id="{7E339D55-37E8-4992-83A3-C280CEC7909C}"/>
                </a:ext>
              </a:extLst>
            </p:cNvPr>
            <p:cNvSpPr>
              <a:spLocks noChangeArrowheads="1"/>
            </p:cNvSpPr>
            <p:nvPr/>
          </p:nvSpPr>
          <p:spPr bwMode="auto">
            <a:xfrm>
              <a:off x="1473215" y="1956198"/>
              <a:ext cx="448041"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Mendocino</a:t>
              </a:r>
            </a:p>
          </p:txBody>
        </p:sp>
        <p:sp>
          <p:nvSpPr>
            <p:cNvPr id="85" name="Rectangle 122">
              <a:extLst>
                <a:ext uri="{FF2B5EF4-FFF2-40B4-BE49-F238E27FC236}">
                  <a16:creationId xmlns:a16="http://schemas.microsoft.com/office/drawing/2014/main" id="{64AEB32D-1950-40DA-BC71-4FD9BFE50660}"/>
                </a:ext>
              </a:extLst>
            </p:cNvPr>
            <p:cNvSpPr>
              <a:spLocks noChangeArrowheads="1"/>
            </p:cNvSpPr>
            <p:nvPr/>
          </p:nvSpPr>
          <p:spPr bwMode="auto">
            <a:xfrm>
              <a:off x="2023571" y="1939529"/>
              <a:ext cx="306976"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Glenn</a:t>
              </a:r>
            </a:p>
          </p:txBody>
        </p:sp>
        <p:sp>
          <p:nvSpPr>
            <p:cNvPr id="86" name="Rectangle 123">
              <a:extLst>
                <a:ext uri="{FF2B5EF4-FFF2-40B4-BE49-F238E27FC236}">
                  <a16:creationId xmlns:a16="http://schemas.microsoft.com/office/drawing/2014/main" id="{656BA53A-6477-4E96-8C54-07F43D45C9D6}"/>
                </a:ext>
              </a:extLst>
            </p:cNvPr>
            <p:cNvSpPr>
              <a:spLocks noChangeArrowheads="1"/>
            </p:cNvSpPr>
            <p:nvPr/>
          </p:nvSpPr>
          <p:spPr bwMode="auto">
            <a:xfrm>
              <a:off x="2402693" y="1933575"/>
              <a:ext cx="284535"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Butte</a:t>
              </a:r>
            </a:p>
          </p:txBody>
        </p:sp>
        <p:sp>
          <p:nvSpPr>
            <p:cNvPr id="87" name="Rectangle 124">
              <a:extLst>
                <a:ext uri="{FF2B5EF4-FFF2-40B4-BE49-F238E27FC236}">
                  <a16:creationId xmlns:a16="http://schemas.microsoft.com/office/drawing/2014/main" id="{5DC09FA9-A0E7-4E7D-9A03-30DB40596E38}"/>
                </a:ext>
              </a:extLst>
            </p:cNvPr>
            <p:cNvSpPr>
              <a:spLocks noChangeArrowheads="1"/>
            </p:cNvSpPr>
            <p:nvPr/>
          </p:nvSpPr>
          <p:spPr bwMode="auto">
            <a:xfrm>
              <a:off x="2754611" y="1739504"/>
              <a:ext cx="34865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Plumas</a:t>
              </a:r>
            </a:p>
          </p:txBody>
        </p:sp>
        <p:sp>
          <p:nvSpPr>
            <p:cNvPr id="88" name="Rectangle 125">
              <a:extLst>
                <a:ext uri="{FF2B5EF4-FFF2-40B4-BE49-F238E27FC236}">
                  <a16:creationId xmlns:a16="http://schemas.microsoft.com/office/drawing/2014/main" id="{76931737-6853-462C-9845-7B981BB8462D}"/>
                </a:ext>
              </a:extLst>
            </p:cNvPr>
            <p:cNvSpPr>
              <a:spLocks noChangeArrowheads="1"/>
            </p:cNvSpPr>
            <p:nvPr/>
          </p:nvSpPr>
          <p:spPr bwMode="auto">
            <a:xfrm>
              <a:off x="3014377" y="1959769"/>
              <a:ext cx="305373"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Sierra</a:t>
              </a:r>
            </a:p>
          </p:txBody>
        </p:sp>
        <p:sp>
          <p:nvSpPr>
            <p:cNvPr id="89" name="Rectangle 126">
              <a:extLst>
                <a:ext uri="{FF2B5EF4-FFF2-40B4-BE49-F238E27FC236}">
                  <a16:creationId xmlns:a16="http://schemas.microsoft.com/office/drawing/2014/main" id="{E0809E94-76D0-4558-B5A2-0F62BC04C3A0}"/>
                </a:ext>
              </a:extLst>
            </p:cNvPr>
            <p:cNvSpPr>
              <a:spLocks noChangeArrowheads="1"/>
            </p:cNvSpPr>
            <p:nvPr/>
          </p:nvSpPr>
          <p:spPr bwMode="auto">
            <a:xfrm>
              <a:off x="1784747" y="2269332"/>
              <a:ext cx="31789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Lake</a:t>
              </a:r>
            </a:p>
          </p:txBody>
        </p:sp>
        <p:sp>
          <p:nvSpPr>
            <p:cNvPr id="90" name="Rectangle 127">
              <a:extLst>
                <a:ext uri="{FF2B5EF4-FFF2-40B4-BE49-F238E27FC236}">
                  <a16:creationId xmlns:a16="http://schemas.microsoft.com/office/drawing/2014/main" id="{B3FD273B-D63C-40C3-BA6A-8EEED1522FE4}"/>
                </a:ext>
              </a:extLst>
            </p:cNvPr>
            <p:cNvSpPr>
              <a:spLocks noChangeArrowheads="1"/>
            </p:cNvSpPr>
            <p:nvPr/>
          </p:nvSpPr>
          <p:spPr bwMode="auto">
            <a:xfrm>
              <a:off x="2102644" y="2271713"/>
              <a:ext cx="333375" cy="14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Colusa</a:t>
              </a:r>
            </a:p>
          </p:txBody>
        </p:sp>
        <p:sp>
          <p:nvSpPr>
            <p:cNvPr id="91" name="Rectangle 129">
              <a:extLst>
                <a:ext uri="{FF2B5EF4-FFF2-40B4-BE49-F238E27FC236}">
                  <a16:creationId xmlns:a16="http://schemas.microsoft.com/office/drawing/2014/main" id="{45F6DF37-7874-47E8-8836-D508FACB057A}"/>
                </a:ext>
              </a:extLst>
            </p:cNvPr>
            <p:cNvSpPr>
              <a:spLocks noChangeArrowheads="1"/>
            </p:cNvSpPr>
            <p:nvPr/>
          </p:nvSpPr>
          <p:spPr bwMode="auto">
            <a:xfrm rot="19071278">
              <a:off x="2498037" y="2204202"/>
              <a:ext cx="265299" cy="14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Yuba</a:t>
              </a:r>
            </a:p>
          </p:txBody>
        </p:sp>
        <p:sp>
          <p:nvSpPr>
            <p:cNvPr id="92" name="Rectangle 130">
              <a:extLst>
                <a:ext uri="{FF2B5EF4-FFF2-40B4-BE49-F238E27FC236}">
                  <a16:creationId xmlns:a16="http://schemas.microsoft.com/office/drawing/2014/main" id="{6F654E7D-7EB2-4A12-8E89-20E7FC2B9D89}"/>
                </a:ext>
              </a:extLst>
            </p:cNvPr>
            <p:cNvSpPr>
              <a:spLocks noChangeArrowheads="1"/>
            </p:cNvSpPr>
            <p:nvPr/>
          </p:nvSpPr>
          <p:spPr bwMode="auto">
            <a:xfrm>
              <a:off x="2909897" y="2097881"/>
              <a:ext cx="326212" cy="14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Nevada</a:t>
              </a:r>
            </a:p>
          </p:txBody>
        </p:sp>
        <p:sp>
          <p:nvSpPr>
            <p:cNvPr id="93" name="Rectangle 131">
              <a:extLst>
                <a:ext uri="{FF2B5EF4-FFF2-40B4-BE49-F238E27FC236}">
                  <a16:creationId xmlns:a16="http://schemas.microsoft.com/office/drawing/2014/main" id="{0FFD7D07-5C79-4144-BE6F-D45D1C9A6BBF}"/>
                </a:ext>
              </a:extLst>
            </p:cNvPr>
            <p:cNvSpPr>
              <a:spLocks noChangeArrowheads="1"/>
            </p:cNvSpPr>
            <p:nvPr/>
          </p:nvSpPr>
          <p:spPr bwMode="auto">
            <a:xfrm>
              <a:off x="2931970" y="2230041"/>
              <a:ext cx="316595"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Placer</a:t>
              </a:r>
            </a:p>
          </p:txBody>
        </p:sp>
        <p:sp>
          <p:nvSpPr>
            <p:cNvPr id="94" name="Rectangle 132">
              <a:extLst>
                <a:ext uri="{FF2B5EF4-FFF2-40B4-BE49-F238E27FC236}">
                  <a16:creationId xmlns:a16="http://schemas.microsoft.com/office/drawing/2014/main" id="{C35D3BC7-75E5-4677-B7FF-2C307BF8D959}"/>
                </a:ext>
              </a:extLst>
            </p:cNvPr>
            <p:cNvSpPr>
              <a:spLocks noChangeArrowheads="1"/>
            </p:cNvSpPr>
            <p:nvPr/>
          </p:nvSpPr>
          <p:spPr bwMode="auto">
            <a:xfrm>
              <a:off x="3237310" y="2536032"/>
              <a:ext cx="334565"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Alpine</a:t>
              </a:r>
            </a:p>
          </p:txBody>
        </p:sp>
        <p:sp>
          <p:nvSpPr>
            <p:cNvPr id="95" name="Rectangle 133">
              <a:extLst>
                <a:ext uri="{FF2B5EF4-FFF2-40B4-BE49-F238E27FC236}">
                  <a16:creationId xmlns:a16="http://schemas.microsoft.com/office/drawing/2014/main" id="{E20F795C-A7FB-4444-B3C3-3472B960E36F}"/>
                </a:ext>
              </a:extLst>
            </p:cNvPr>
            <p:cNvSpPr>
              <a:spLocks noChangeArrowheads="1"/>
            </p:cNvSpPr>
            <p:nvPr/>
          </p:nvSpPr>
          <p:spPr bwMode="auto">
            <a:xfrm rot="204996">
              <a:off x="2838451" y="2440128"/>
              <a:ext cx="431006"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El Dorado</a:t>
              </a:r>
            </a:p>
          </p:txBody>
        </p:sp>
        <p:sp>
          <p:nvSpPr>
            <p:cNvPr id="96" name="Rectangle 134">
              <a:extLst>
                <a:ext uri="{FF2B5EF4-FFF2-40B4-BE49-F238E27FC236}">
                  <a16:creationId xmlns:a16="http://schemas.microsoft.com/office/drawing/2014/main" id="{58F4E8E7-A91E-4994-81D2-1B284D036CCD}"/>
                </a:ext>
              </a:extLst>
            </p:cNvPr>
            <p:cNvSpPr>
              <a:spLocks noChangeArrowheads="1"/>
            </p:cNvSpPr>
            <p:nvPr/>
          </p:nvSpPr>
          <p:spPr bwMode="auto">
            <a:xfrm rot="19920000">
              <a:off x="2438401" y="2703910"/>
              <a:ext cx="516731" cy="14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4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Sacramento</a:t>
              </a:r>
            </a:p>
          </p:txBody>
        </p:sp>
        <p:sp>
          <p:nvSpPr>
            <p:cNvPr id="97" name="Rectangle 135">
              <a:extLst>
                <a:ext uri="{FF2B5EF4-FFF2-40B4-BE49-F238E27FC236}">
                  <a16:creationId xmlns:a16="http://schemas.microsoft.com/office/drawing/2014/main" id="{2E5570A7-DB04-446A-B6A8-7FE34CECA14F}"/>
                </a:ext>
              </a:extLst>
            </p:cNvPr>
            <p:cNvSpPr>
              <a:spLocks noChangeArrowheads="1"/>
            </p:cNvSpPr>
            <p:nvPr/>
          </p:nvSpPr>
          <p:spPr bwMode="auto">
            <a:xfrm>
              <a:off x="1682932" y="2543175"/>
              <a:ext cx="372699"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Sonoma</a:t>
              </a:r>
            </a:p>
          </p:txBody>
        </p:sp>
        <p:sp>
          <p:nvSpPr>
            <p:cNvPr id="98" name="Rectangle 136">
              <a:extLst>
                <a:ext uri="{FF2B5EF4-FFF2-40B4-BE49-F238E27FC236}">
                  <a16:creationId xmlns:a16="http://schemas.microsoft.com/office/drawing/2014/main" id="{F60353B3-5A4A-47A5-ACAE-B428E52494F4}"/>
                </a:ext>
              </a:extLst>
            </p:cNvPr>
            <p:cNvSpPr>
              <a:spLocks noChangeArrowheads="1"/>
            </p:cNvSpPr>
            <p:nvPr/>
          </p:nvSpPr>
          <p:spPr bwMode="auto">
            <a:xfrm>
              <a:off x="2043309" y="2591991"/>
              <a:ext cx="287741"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Napa</a:t>
              </a:r>
            </a:p>
          </p:txBody>
        </p:sp>
        <p:sp>
          <p:nvSpPr>
            <p:cNvPr id="99" name="Rectangle 137">
              <a:extLst>
                <a:ext uri="{FF2B5EF4-FFF2-40B4-BE49-F238E27FC236}">
                  <a16:creationId xmlns:a16="http://schemas.microsoft.com/office/drawing/2014/main" id="{F166663A-CC08-4AD1-93A3-5FFA043AC908}"/>
                </a:ext>
              </a:extLst>
            </p:cNvPr>
            <p:cNvSpPr>
              <a:spLocks noChangeArrowheads="1"/>
            </p:cNvSpPr>
            <p:nvPr/>
          </p:nvSpPr>
          <p:spPr bwMode="auto">
            <a:xfrm>
              <a:off x="2224088" y="2502694"/>
              <a:ext cx="307181"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Yolo</a:t>
              </a:r>
            </a:p>
          </p:txBody>
        </p:sp>
        <p:sp>
          <p:nvSpPr>
            <p:cNvPr id="100" name="Rectangle 138">
              <a:extLst>
                <a:ext uri="{FF2B5EF4-FFF2-40B4-BE49-F238E27FC236}">
                  <a16:creationId xmlns:a16="http://schemas.microsoft.com/office/drawing/2014/main" id="{466F3E6D-3ED5-4D48-8A19-702CC855312F}"/>
                </a:ext>
              </a:extLst>
            </p:cNvPr>
            <p:cNvSpPr>
              <a:spLocks noChangeArrowheads="1"/>
            </p:cNvSpPr>
            <p:nvPr/>
          </p:nvSpPr>
          <p:spPr bwMode="auto">
            <a:xfrm>
              <a:off x="2234378" y="2793207"/>
              <a:ext cx="33422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Solano</a:t>
              </a:r>
            </a:p>
          </p:txBody>
        </p:sp>
        <p:sp>
          <p:nvSpPr>
            <p:cNvPr id="101" name="Rectangle 139">
              <a:extLst>
                <a:ext uri="{FF2B5EF4-FFF2-40B4-BE49-F238E27FC236}">
                  <a16:creationId xmlns:a16="http://schemas.microsoft.com/office/drawing/2014/main" id="{C7DC97C6-2304-4577-A4A5-F3A057BE5038}"/>
                </a:ext>
              </a:extLst>
            </p:cNvPr>
            <p:cNvSpPr>
              <a:spLocks noChangeArrowheads="1"/>
            </p:cNvSpPr>
            <p:nvPr/>
          </p:nvSpPr>
          <p:spPr bwMode="auto">
            <a:xfrm>
              <a:off x="2253979" y="2957513"/>
              <a:ext cx="302167" cy="22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Contra</a:t>
              </a:r>
              <a:br>
                <a:rPr kumimoji="0" lang="en-US" altLang="en-US" sz="525"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r>
                <a:rPr kumimoji="0" lang="en-US" altLang="en-US" sz="525"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Costa</a:t>
              </a:r>
            </a:p>
          </p:txBody>
        </p:sp>
        <p:sp>
          <p:nvSpPr>
            <p:cNvPr id="102" name="Rectangle 140">
              <a:extLst>
                <a:ext uri="{FF2B5EF4-FFF2-40B4-BE49-F238E27FC236}">
                  <a16:creationId xmlns:a16="http://schemas.microsoft.com/office/drawing/2014/main" id="{5DFD8D95-5697-4C9A-90B7-68E77A02AD96}"/>
                </a:ext>
              </a:extLst>
            </p:cNvPr>
            <p:cNvSpPr>
              <a:spLocks noChangeArrowheads="1"/>
            </p:cNvSpPr>
            <p:nvPr/>
          </p:nvSpPr>
          <p:spPr bwMode="auto">
            <a:xfrm>
              <a:off x="1493044" y="3109913"/>
              <a:ext cx="732235"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San Francisco</a:t>
              </a:r>
            </a:p>
          </p:txBody>
        </p:sp>
        <p:sp>
          <p:nvSpPr>
            <p:cNvPr id="103" name="Rectangle 141">
              <a:extLst>
                <a:ext uri="{FF2B5EF4-FFF2-40B4-BE49-F238E27FC236}">
                  <a16:creationId xmlns:a16="http://schemas.microsoft.com/office/drawing/2014/main" id="{CE9F3122-437C-427F-9C72-FB21E2463571}"/>
                </a:ext>
              </a:extLst>
            </p:cNvPr>
            <p:cNvSpPr>
              <a:spLocks noChangeArrowheads="1"/>
            </p:cNvSpPr>
            <p:nvPr/>
          </p:nvSpPr>
          <p:spPr bwMode="auto">
            <a:xfrm>
              <a:off x="1609725" y="3287316"/>
              <a:ext cx="71080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San Mateo</a:t>
              </a:r>
            </a:p>
          </p:txBody>
        </p:sp>
        <p:sp>
          <p:nvSpPr>
            <p:cNvPr id="104" name="Rectangle 143">
              <a:extLst>
                <a:ext uri="{FF2B5EF4-FFF2-40B4-BE49-F238E27FC236}">
                  <a16:creationId xmlns:a16="http://schemas.microsoft.com/office/drawing/2014/main" id="{DAB86CB0-DA1D-4526-8B85-536B43F7876D}"/>
                </a:ext>
              </a:extLst>
            </p:cNvPr>
            <p:cNvSpPr>
              <a:spLocks noChangeArrowheads="1"/>
            </p:cNvSpPr>
            <p:nvPr/>
          </p:nvSpPr>
          <p:spPr bwMode="auto">
            <a:xfrm>
              <a:off x="2259676" y="3155156"/>
              <a:ext cx="355066" cy="14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Alameda</a:t>
              </a:r>
            </a:p>
          </p:txBody>
        </p:sp>
        <p:sp>
          <p:nvSpPr>
            <p:cNvPr id="105" name="Rectangle 144">
              <a:extLst>
                <a:ext uri="{FF2B5EF4-FFF2-40B4-BE49-F238E27FC236}">
                  <a16:creationId xmlns:a16="http://schemas.microsoft.com/office/drawing/2014/main" id="{905C4272-7EA9-4C08-8635-4A9CF13A1FE8}"/>
                </a:ext>
              </a:extLst>
            </p:cNvPr>
            <p:cNvSpPr>
              <a:spLocks noChangeArrowheads="1"/>
            </p:cNvSpPr>
            <p:nvPr/>
          </p:nvSpPr>
          <p:spPr bwMode="auto">
            <a:xfrm>
              <a:off x="2586370" y="2913460"/>
              <a:ext cx="300564" cy="20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4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San</a:t>
              </a:r>
              <a:br>
                <a:rPr kumimoji="0" lang="en-US" altLang="en-US" sz="4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r>
                <a:rPr kumimoji="0" lang="en-US" altLang="en-US" sz="4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Joaquin</a:t>
              </a:r>
            </a:p>
          </p:txBody>
        </p:sp>
        <p:sp>
          <p:nvSpPr>
            <p:cNvPr id="106" name="Rectangle 145">
              <a:extLst>
                <a:ext uri="{FF2B5EF4-FFF2-40B4-BE49-F238E27FC236}">
                  <a16:creationId xmlns:a16="http://schemas.microsoft.com/office/drawing/2014/main" id="{FFF5B129-4EF6-41FE-8E35-4CB7BF86E926}"/>
                </a:ext>
              </a:extLst>
            </p:cNvPr>
            <p:cNvSpPr>
              <a:spLocks noChangeArrowheads="1"/>
            </p:cNvSpPr>
            <p:nvPr/>
          </p:nvSpPr>
          <p:spPr bwMode="auto">
            <a:xfrm rot="19200000">
              <a:off x="2868217" y="2772130"/>
              <a:ext cx="448865" cy="14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Calaveras</a:t>
              </a:r>
            </a:p>
          </p:txBody>
        </p:sp>
        <p:sp>
          <p:nvSpPr>
            <p:cNvPr id="107" name="Rectangle 146">
              <a:extLst>
                <a:ext uri="{FF2B5EF4-FFF2-40B4-BE49-F238E27FC236}">
                  <a16:creationId xmlns:a16="http://schemas.microsoft.com/office/drawing/2014/main" id="{E3DA003C-8DD1-4DF2-B96E-E6B7EAEDD430}"/>
                </a:ext>
              </a:extLst>
            </p:cNvPr>
            <p:cNvSpPr>
              <a:spLocks noChangeArrowheads="1"/>
            </p:cNvSpPr>
            <p:nvPr/>
          </p:nvSpPr>
          <p:spPr bwMode="auto">
            <a:xfrm>
              <a:off x="3122371" y="2896791"/>
              <a:ext cx="41918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Tuolumne</a:t>
              </a:r>
            </a:p>
          </p:txBody>
        </p:sp>
        <p:sp>
          <p:nvSpPr>
            <p:cNvPr id="108" name="Rectangle 147">
              <a:extLst>
                <a:ext uri="{FF2B5EF4-FFF2-40B4-BE49-F238E27FC236}">
                  <a16:creationId xmlns:a16="http://schemas.microsoft.com/office/drawing/2014/main" id="{58D0F219-7A90-47B3-8E14-334DCF23510C}"/>
                </a:ext>
              </a:extLst>
            </p:cNvPr>
            <p:cNvSpPr>
              <a:spLocks noChangeArrowheads="1"/>
            </p:cNvSpPr>
            <p:nvPr/>
          </p:nvSpPr>
          <p:spPr bwMode="auto">
            <a:xfrm>
              <a:off x="3762136" y="3026569"/>
              <a:ext cx="295755"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Mono</a:t>
              </a:r>
            </a:p>
          </p:txBody>
        </p:sp>
        <p:sp>
          <p:nvSpPr>
            <p:cNvPr id="109" name="Rectangle 148">
              <a:extLst>
                <a:ext uri="{FF2B5EF4-FFF2-40B4-BE49-F238E27FC236}">
                  <a16:creationId xmlns:a16="http://schemas.microsoft.com/office/drawing/2014/main" id="{7104368E-62C2-4B81-9DE4-6A43721939F1}"/>
                </a:ext>
              </a:extLst>
            </p:cNvPr>
            <p:cNvSpPr>
              <a:spLocks noChangeArrowheads="1"/>
            </p:cNvSpPr>
            <p:nvPr/>
          </p:nvSpPr>
          <p:spPr bwMode="auto">
            <a:xfrm>
              <a:off x="3158728" y="3163491"/>
              <a:ext cx="441722"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Mariposa</a:t>
              </a:r>
            </a:p>
          </p:txBody>
        </p:sp>
        <p:sp>
          <p:nvSpPr>
            <p:cNvPr id="110" name="Rectangle 149">
              <a:extLst>
                <a:ext uri="{FF2B5EF4-FFF2-40B4-BE49-F238E27FC236}">
                  <a16:creationId xmlns:a16="http://schemas.microsoft.com/office/drawing/2014/main" id="{50905F5B-332B-45E8-B68B-8BEE81061C60}"/>
                </a:ext>
              </a:extLst>
            </p:cNvPr>
            <p:cNvSpPr>
              <a:spLocks noChangeArrowheads="1"/>
            </p:cNvSpPr>
            <p:nvPr/>
          </p:nvSpPr>
          <p:spPr bwMode="auto">
            <a:xfrm>
              <a:off x="2345658" y="3330178"/>
              <a:ext cx="302167"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Santa</a:t>
              </a:r>
              <a:b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Clara</a:t>
              </a:r>
            </a:p>
          </p:txBody>
        </p:sp>
        <p:sp>
          <p:nvSpPr>
            <p:cNvPr id="111" name="Rectangle 151">
              <a:extLst>
                <a:ext uri="{FF2B5EF4-FFF2-40B4-BE49-F238E27FC236}">
                  <a16:creationId xmlns:a16="http://schemas.microsoft.com/office/drawing/2014/main" id="{3800A6E9-218E-41D6-8A4C-F47F0836EC63}"/>
                </a:ext>
              </a:extLst>
            </p:cNvPr>
            <p:cNvSpPr>
              <a:spLocks noChangeArrowheads="1"/>
            </p:cNvSpPr>
            <p:nvPr/>
          </p:nvSpPr>
          <p:spPr bwMode="auto">
            <a:xfrm>
              <a:off x="2799855" y="3415904"/>
              <a:ext cx="34865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Merced</a:t>
              </a:r>
            </a:p>
          </p:txBody>
        </p:sp>
        <p:sp>
          <p:nvSpPr>
            <p:cNvPr id="112" name="Rectangle 152">
              <a:extLst>
                <a:ext uri="{FF2B5EF4-FFF2-40B4-BE49-F238E27FC236}">
                  <a16:creationId xmlns:a16="http://schemas.microsoft.com/office/drawing/2014/main" id="{9B3F0130-0ED6-4432-BCEC-C13E468CAAB9}"/>
                </a:ext>
              </a:extLst>
            </p:cNvPr>
            <p:cNvSpPr>
              <a:spLocks noChangeArrowheads="1"/>
            </p:cNvSpPr>
            <p:nvPr/>
          </p:nvSpPr>
          <p:spPr bwMode="auto">
            <a:xfrm>
              <a:off x="3088764" y="3518298"/>
              <a:ext cx="351860"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Madera</a:t>
              </a:r>
            </a:p>
          </p:txBody>
        </p:sp>
        <p:sp>
          <p:nvSpPr>
            <p:cNvPr id="113" name="Rectangle 153">
              <a:extLst>
                <a:ext uri="{FF2B5EF4-FFF2-40B4-BE49-F238E27FC236}">
                  <a16:creationId xmlns:a16="http://schemas.microsoft.com/office/drawing/2014/main" id="{8E5EB2B9-0417-43DB-9930-3AACB7A80F9E}"/>
                </a:ext>
              </a:extLst>
            </p:cNvPr>
            <p:cNvSpPr>
              <a:spLocks noChangeArrowheads="1"/>
            </p:cNvSpPr>
            <p:nvPr/>
          </p:nvSpPr>
          <p:spPr bwMode="auto">
            <a:xfrm>
              <a:off x="3217238" y="3744516"/>
              <a:ext cx="33422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Fresno</a:t>
              </a:r>
            </a:p>
          </p:txBody>
        </p:sp>
        <p:sp>
          <p:nvSpPr>
            <p:cNvPr id="114" name="Rectangle 154">
              <a:extLst>
                <a:ext uri="{FF2B5EF4-FFF2-40B4-BE49-F238E27FC236}">
                  <a16:creationId xmlns:a16="http://schemas.microsoft.com/office/drawing/2014/main" id="{23AADADF-A186-4938-8D30-D34EE2E85F1C}"/>
                </a:ext>
              </a:extLst>
            </p:cNvPr>
            <p:cNvSpPr>
              <a:spLocks noChangeArrowheads="1"/>
            </p:cNvSpPr>
            <p:nvPr/>
          </p:nvSpPr>
          <p:spPr bwMode="auto">
            <a:xfrm>
              <a:off x="2705066" y="3765948"/>
              <a:ext cx="294153" cy="22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San </a:t>
              </a:r>
              <a:br>
                <a:rPr kumimoji="0" lang="en-US" altLang="en-US" sz="525"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altLang="en-US" sz="525"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Benito</a:t>
              </a:r>
            </a:p>
          </p:txBody>
        </p:sp>
        <p:sp>
          <p:nvSpPr>
            <p:cNvPr id="115" name="Rectangle 155">
              <a:extLst>
                <a:ext uri="{FF2B5EF4-FFF2-40B4-BE49-F238E27FC236}">
                  <a16:creationId xmlns:a16="http://schemas.microsoft.com/office/drawing/2014/main" id="{5E9F9E3B-586C-4D98-9893-0CAAEFBD9485}"/>
                </a:ext>
              </a:extLst>
            </p:cNvPr>
            <p:cNvSpPr>
              <a:spLocks noChangeArrowheads="1"/>
            </p:cNvSpPr>
            <p:nvPr/>
          </p:nvSpPr>
          <p:spPr bwMode="auto">
            <a:xfrm>
              <a:off x="2656724" y="4149329"/>
              <a:ext cx="401553"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Monterey</a:t>
              </a:r>
            </a:p>
          </p:txBody>
        </p:sp>
        <p:sp>
          <p:nvSpPr>
            <p:cNvPr id="116" name="Rectangle 156">
              <a:extLst>
                <a:ext uri="{FF2B5EF4-FFF2-40B4-BE49-F238E27FC236}">
                  <a16:creationId xmlns:a16="http://schemas.microsoft.com/office/drawing/2014/main" id="{69C18A03-0D52-4121-93D1-0FD41F8413C1}"/>
                </a:ext>
              </a:extLst>
            </p:cNvPr>
            <p:cNvSpPr>
              <a:spLocks noChangeArrowheads="1"/>
            </p:cNvSpPr>
            <p:nvPr/>
          </p:nvSpPr>
          <p:spPr bwMode="auto">
            <a:xfrm>
              <a:off x="3260882" y="4179094"/>
              <a:ext cx="295755"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Kings</a:t>
              </a:r>
            </a:p>
          </p:txBody>
        </p:sp>
        <p:sp>
          <p:nvSpPr>
            <p:cNvPr id="117" name="Rectangle 157">
              <a:extLst>
                <a:ext uri="{FF2B5EF4-FFF2-40B4-BE49-F238E27FC236}">
                  <a16:creationId xmlns:a16="http://schemas.microsoft.com/office/drawing/2014/main" id="{E80FC8AA-7798-4094-AAD1-3AD9B6A22B9E}"/>
                </a:ext>
              </a:extLst>
            </p:cNvPr>
            <p:cNvSpPr>
              <a:spLocks noChangeArrowheads="1"/>
            </p:cNvSpPr>
            <p:nvPr/>
          </p:nvSpPr>
          <p:spPr bwMode="auto">
            <a:xfrm>
              <a:off x="3760645" y="4026694"/>
              <a:ext cx="316595"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Tulare</a:t>
              </a:r>
            </a:p>
          </p:txBody>
        </p:sp>
        <p:sp>
          <p:nvSpPr>
            <p:cNvPr id="118" name="Rectangle 158">
              <a:extLst>
                <a:ext uri="{FF2B5EF4-FFF2-40B4-BE49-F238E27FC236}">
                  <a16:creationId xmlns:a16="http://schemas.microsoft.com/office/drawing/2014/main" id="{35A822B9-ADFC-476A-B278-021342BC2867}"/>
                </a:ext>
              </a:extLst>
            </p:cNvPr>
            <p:cNvSpPr>
              <a:spLocks noChangeArrowheads="1"/>
            </p:cNvSpPr>
            <p:nvPr/>
          </p:nvSpPr>
          <p:spPr bwMode="auto">
            <a:xfrm>
              <a:off x="4514797" y="3875485"/>
              <a:ext cx="257283"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Inyo</a:t>
              </a:r>
            </a:p>
          </p:txBody>
        </p:sp>
        <p:sp>
          <p:nvSpPr>
            <p:cNvPr id="119" name="Rectangle 159">
              <a:extLst>
                <a:ext uri="{FF2B5EF4-FFF2-40B4-BE49-F238E27FC236}">
                  <a16:creationId xmlns:a16="http://schemas.microsoft.com/office/drawing/2014/main" id="{7700FA14-A411-448D-B6F4-DE1B0E99421B}"/>
                </a:ext>
              </a:extLst>
            </p:cNvPr>
            <p:cNvSpPr>
              <a:spLocks noChangeArrowheads="1"/>
            </p:cNvSpPr>
            <p:nvPr/>
          </p:nvSpPr>
          <p:spPr bwMode="auto">
            <a:xfrm>
              <a:off x="2959445" y="4389835"/>
              <a:ext cx="339037"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San</a:t>
              </a:r>
            </a:p>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Luis</a:t>
              </a:r>
              <a:b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Obispo</a:t>
              </a:r>
            </a:p>
          </p:txBody>
        </p:sp>
        <p:sp>
          <p:nvSpPr>
            <p:cNvPr id="120" name="Rectangle 160">
              <a:extLst>
                <a:ext uri="{FF2B5EF4-FFF2-40B4-BE49-F238E27FC236}">
                  <a16:creationId xmlns:a16="http://schemas.microsoft.com/office/drawing/2014/main" id="{CCDA695F-3828-4011-8153-FAA1BDFC7AB3}"/>
                </a:ext>
              </a:extLst>
            </p:cNvPr>
            <p:cNvSpPr>
              <a:spLocks noChangeArrowheads="1"/>
            </p:cNvSpPr>
            <p:nvPr/>
          </p:nvSpPr>
          <p:spPr bwMode="auto">
            <a:xfrm>
              <a:off x="3137532" y="4874419"/>
              <a:ext cx="361479"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Santa</a:t>
              </a:r>
              <a:b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b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Barbara</a:t>
              </a:r>
            </a:p>
          </p:txBody>
        </p:sp>
        <p:sp>
          <p:nvSpPr>
            <p:cNvPr id="121" name="Rectangle 161">
              <a:extLst>
                <a:ext uri="{FF2B5EF4-FFF2-40B4-BE49-F238E27FC236}">
                  <a16:creationId xmlns:a16="http://schemas.microsoft.com/office/drawing/2014/main" id="{2DDC542A-0BEF-4368-807E-171FF2EFADCF}"/>
                </a:ext>
              </a:extLst>
            </p:cNvPr>
            <p:cNvSpPr>
              <a:spLocks noChangeArrowheads="1"/>
            </p:cNvSpPr>
            <p:nvPr/>
          </p:nvSpPr>
          <p:spPr bwMode="auto">
            <a:xfrm>
              <a:off x="3833896" y="4481513"/>
              <a:ext cx="270107"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Kern</a:t>
              </a:r>
            </a:p>
          </p:txBody>
        </p:sp>
        <p:sp>
          <p:nvSpPr>
            <p:cNvPr id="122" name="Rectangle 162">
              <a:extLst>
                <a:ext uri="{FF2B5EF4-FFF2-40B4-BE49-F238E27FC236}">
                  <a16:creationId xmlns:a16="http://schemas.microsoft.com/office/drawing/2014/main" id="{88C9F89A-8232-4C00-A4CD-9474F25E96B6}"/>
                </a:ext>
              </a:extLst>
            </p:cNvPr>
            <p:cNvSpPr>
              <a:spLocks noChangeArrowheads="1"/>
            </p:cNvSpPr>
            <p:nvPr/>
          </p:nvSpPr>
          <p:spPr bwMode="auto">
            <a:xfrm>
              <a:off x="4979185" y="4773216"/>
              <a:ext cx="576281"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b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San Bernardino</a:t>
              </a:r>
            </a:p>
          </p:txBody>
        </p:sp>
        <p:sp>
          <p:nvSpPr>
            <p:cNvPr id="123" name="Rectangle 163">
              <a:extLst>
                <a:ext uri="{FF2B5EF4-FFF2-40B4-BE49-F238E27FC236}">
                  <a16:creationId xmlns:a16="http://schemas.microsoft.com/office/drawing/2014/main" id="{2FDC1DE4-0554-4F26-AABE-467D4FB990FE}"/>
                </a:ext>
              </a:extLst>
            </p:cNvPr>
            <p:cNvSpPr>
              <a:spLocks noChangeArrowheads="1"/>
            </p:cNvSpPr>
            <p:nvPr/>
          </p:nvSpPr>
          <p:spPr bwMode="auto">
            <a:xfrm>
              <a:off x="4011429" y="5092303"/>
              <a:ext cx="366287"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Los</a:t>
              </a:r>
              <a:b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Angeles</a:t>
              </a:r>
            </a:p>
          </p:txBody>
        </p:sp>
        <p:sp>
          <p:nvSpPr>
            <p:cNvPr id="124" name="Rectangle 164">
              <a:extLst>
                <a:ext uri="{FF2B5EF4-FFF2-40B4-BE49-F238E27FC236}">
                  <a16:creationId xmlns:a16="http://schemas.microsoft.com/office/drawing/2014/main" id="{CF8405D8-E41E-414D-B874-9599B23DE8F7}"/>
                </a:ext>
              </a:extLst>
            </p:cNvPr>
            <p:cNvSpPr>
              <a:spLocks noChangeArrowheads="1"/>
            </p:cNvSpPr>
            <p:nvPr/>
          </p:nvSpPr>
          <p:spPr bwMode="auto">
            <a:xfrm>
              <a:off x="3587407" y="5020866"/>
              <a:ext cx="358272"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Ventura</a:t>
              </a:r>
            </a:p>
          </p:txBody>
        </p:sp>
        <p:sp>
          <p:nvSpPr>
            <p:cNvPr id="125" name="Rectangle 165">
              <a:extLst>
                <a:ext uri="{FF2B5EF4-FFF2-40B4-BE49-F238E27FC236}">
                  <a16:creationId xmlns:a16="http://schemas.microsoft.com/office/drawing/2014/main" id="{860846AB-C078-4704-B19F-BF014F55F27E}"/>
                </a:ext>
              </a:extLst>
            </p:cNvPr>
            <p:cNvSpPr>
              <a:spLocks noChangeArrowheads="1"/>
            </p:cNvSpPr>
            <p:nvPr/>
          </p:nvSpPr>
          <p:spPr bwMode="auto">
            <a:xfrm>
              <a:off x="4768580" y="5916216"/>
              <a:ext cx="302167" cy="25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San</a:t>
              </a:r>
              <a:b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Diego</a:t>
              </a:r>
            </a:p>
          </p:txBody>
        </p:sp>
        <p:sp>
          <p:nvSpPr>
            <p:cNvPr id="126" name="Rectangle 166">
              <a:extLst>
                <a:ext uri="{FF2B5EF4-FFF2-40B4-BE49-F238E27FC236}">
                  <a16:creationId xmlns:a16="http://schemas.microsoft.com/office/drawing/2014/main" id="{C9C5BEE1-A851-4275-8A1E-D28899FDB0AD}"/>
                </a:ext>
              </a:extLst>
            </p:cNvPr>
            <p:cNvSpPr>
              <a:spLocks noChangeArrowheads="1"/>
            </p:cNvSpPr>
            <p:nvPr/>
          </p:nvSpPr>
          <p:spPr bwMode="auto">
            <a:xfrm rot="2520000">
              <a:off x="4229796" y="5533372"/>
              <a:ext cx="348654"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Orange</a:t>
              </a:r>
            </a:p>
          </p:txBody>
        </p:sp>
        <p:sp>
          <p:nvSpPr>
            <p:cNvPr id="127" name="Rectangle 167">
              <a:extLst>
                <a:ext uri="{FF2B5EF4-FFF2-40B4-BE49-F238E27FC236}">
                  <a16:creationId xmlns:a16="http://schemas.microsoft.com/office/drawing/2014/main" id="{08593A51-AEFF-44C0-9878-1797719599F9}"/>
                </a:ext>
              </a:extLst>
            </p:cNvPr>
            <p:cNvSpPr>
              <a:spLocks noChangeArrowheads="1"/>
            </p:cNvSpPr>
            <p:nvPr/>
          </p:nvSpPr>
          <p:spPr bwMode="auto">
            <a:xfrm>
              <a:off x="5424518" y="5899548"/>
              <a:ext cx="363081"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Imperial</a:t>
              </a:r>
            </a:p>
          </p:txBody>
        </p:sp>
        <p:sp>
          <p:nvSpPr>
            <p:cNvPr id="128" name="Rectangle 176">
              <a:extLst>
                <a:ext uri="{FF2B5EF4-FFF2-40B4-BE49-F238E27FC236}">
                  <a16:creationId xmlns:a16="http://schemas.microsoft.com/office/drawing/2014/main" id="{16CBAD64-73A8-403A-9C5F-88D5D8FE80FD}"/>
                </a:ext>
              </a:extLst>
            </p:cNvPr>
            <p:cNvSpPr>
              <a:spLocks noChangeArrowheads="1"/>
            </p:cNvSpPr>
            <p:nvPr/>
          </p:nvSpPr>
          <p:spPr bwMode="auto">
            <a:xfrm rot="20820000">
              <a:off x="2790951" y="2671340"/>
              <a:ext cx="302167" cy="13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45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Amador</a:t>
              </a:r>
            </a:p>
          </p:txBody>
        </p:sp>
        <p:sp>
          <p:nvSpPr>
            <p:cNvPr id="129" name="Freeform 183">
              <a:extLst>
                <a:ext uri="{FF2B5EF4-FFF2-40B4-BE49-F238E27FC236}">
                  <a16:creationId xmlns:a16="http://schemas.microsoft.com/office/drawing/2014/main" id="{64532996-D5EF-42A7-9F7F-0F9D875B27D0}"/>
                </a:ext>
              </a:extLst>
            </p:cNvPr>
            <p:cNvSpPr>
              <a:spLocks/>
            </p:cNvSpPr>
            <p:nvPr/>
          </p:nvSpPr>
          <p:spPr bwMode="auto">
            <a:xfrm>
              <a:off x="2205038" y="3459956"/>
              <a:ext cx="340519" cy="220266"/>
            </a:xfrm>
            <a:custGeom>
              <a:avLst/>
              <a:gdLst>
                <a:gd name="T0" fmla="*/ 2147483647 w 286"/>
                <a:gd name="T1" fmla="*/ 2147483647 h 185"/>
                <a:gd name="T2" fmla="*/ 2147483647 w 286"/>
                <a:gd name="T3" fmla="*/ 2147483647 h 185"/>
                <a:gd name="T4" fmla="*/ 2147483647 w 286"/>
                <a:gd name="T5" fmla="*/ 2147483647 h 185"/>
                <a:gd name="T6" fmla="*/ 2147483647 w 286"/>
                <a:gd name="T7" fmla="*/ 2147483647 h 185"/>
                <a:gd name="T8" fmla="*/ 2147483647 w 286"/>
                <a:gd name="T9" fmla="*/ 2147483647 h 185"/>
                <a:gd name="T10" fmla="*/ 2147483647 w 286"/>
                <a:gd name="T11" fmla="*/ 2147483647 h 185"/>
                <a:gd name="T12" fmla="*/ 2147483647 w 286"/>
                <a:gd name="T13" fmla="*/ 2147483647 h 185"/>
                <a:gd name="T14" fmla="*/ 2147483647 w 286"/>
                <a:gd name="T15" fmla="*/ 2147483647 h 185"/>
                <a:gd name="T16" fmla="*/ 2147483647 w 286"/>
                <a:gd name="T17" fmla="*/ 2147483647 h 185"/>
                <a:gd name="T18" fmla="*/ 2147483647 w 286"/>
                <a:gd name="T19" fmla="*/ 2147483647 h 185"/>
                <a:gd name="T20" fmla="*/ 2147483647 w 286"/>
                <a:gd name="T21" fmla="*/ 2147483647 h 185"/>
                <a:gd name="T22" fmla="*/ 2147483647 w 286"/>
                <a:gd name="T23" fmla="*/ 2147483647 h 185"/>
                <a:gd name="T24" fmla="*/ 2147483647 w 286"/>
                <a:gd name="T25" fmla="*/ 2147483647 h 185"/>
                <a:gd name="T26" fmla="*/ 2147483647 w 286"/>
                <a:gd name="T27" fmla="*/ 2147483647 h 185"/>
                <a:gd name="T28" fmla="*/ 2147483647 w 286"/>
                <a:gd name="T29" fmla="*/ 2147483647 h 185"/>
                <a:gd name="T30" fmla="*/ 2147483647 w 286"/>
                <a:gd name="T31" fmla="*/ 2147483647 h 185"/>
                <a:gd name="T32" fmla="*/ 2147483647 w 286"/>
                <a:gd name="T33" fmla="*/ 2147483647 h 185"/>
                <a:gd name="T34" fmla="*/ 2147483647 w 286"/>
                <a:gd name="T35" fmla="*/ 2147483647 h 185"/>
                <a:gd name="T36" fmla="*/ 2147483647 w 286"/>
                <a:gd name="T37" fmla="*/ 2147483647 h 185"/>
                <a:gd name="T38" fmla="*/ 2147483647 w 286"/>
                <a:gd name="T39" fmla="*/ 2147483647 h 185"/>
                <a:gd name="T40" fmla="*/ 2147483647 w 286"/>
                <a:gd name="T41" fmla="*/ 2147483647 h 185"/>
                <a:gd name="T42" fmla="*/ 2147483647 w 286"/>
                <a:gd name="T43" fmla="*/ 2147483647 h 185"/>
                <a:gd name="T44" fmla="*/ 2147483647 w 286"/>
                <a:gd name="T45" fmla="*/ 2147483647 h 185"/>
                <a:gd name="T46" fmla="*/ 2147483647 w 286"/>
                <a:gd name="T47" fmla="*/ 2147483647 h 185"/>
                <a:gd name="T48" fmla="*/ 2147483647 w 286"/>
                <a:gd name="T49" fmla="*/ 2147483647 h 185"/>
                <a:gd name="T50" fmla="*/ 2147483647 w 286"/>
                <a:gd name="T51" fmla="*/ 2147483647 h 185"/>
                <a:gd name="T52" fmla="*/ 2147483647 w 286"/>
                <a:gd name="T53" fmla="*/ 2147483647 h 185"/>
                <a:gd name="T54" fmla="*/ 2147483647 w 286"/>
                <a:gd name="T55" fmla="*/ 2147483647 h 185"/>
                <a:gd name="T56" fmla="*/ 2147483647 w 286"/>
                <a:gd name="T57" fmla="*/ 2147483647 h 185"/>
                <a:gd name="T58" fmla="*/ 2147483647 w 286"/>
                <a:gd name="T59" fmla="*/ 2147483647 h 185"/>
                <a:gd name="T60" fmla="*/ 2147483647 w 286"/>
                <a:gd name="T61" fmla="*/ 2147483647 h 185"/>
                <a:gd name="T62" fmla="*/ 2147483647 w 286"/>
                <a:gd name="T63" fmla="*/ 2147483647 h 185"/>
                <a:gd name="T64" fmla="*/ 2147483647 w 286"/>
                <a:gd name="T65" fmla="*/ 2147483647 h 185"/>
                <a:gd name="T66" fmla="*/ 2147483647 w 286"/>
                <a:gd name="T67" fmla="*/ 2147483647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6" h="185">
                  <a:moveTo>
                    <a:pt x="11" y="30"/>
                  </a:moveTo>
                  <a:cubicBezTo>
                    <a:pt x="32" y="27"/>
                    <a:pt x="45" y="24"/>
                    <a:pt x="68" y="22"/>
                  </a:cubicBezTo>
                  <a:cubicBezTo>
                    <a:pt x="76" y="21"/>
                    <a:pt x="79" y="14"/>
                    <a:pt x="83" y="7"/>
                  </a:cubicBezTo>
                  <a:cubicBezTo>
                    <a:pt x="83" y="5"/>
                    <a:pt x="82" y="2"/>
                    <a:pt x="84" y="1"/>
                  </a:cubicBezTo>
                  <a:cubicBezTo>
                    <a:pt x="86" y="0"/>
                    <a:pt x="85" y="5"/>
                    <a:pt x="86" y="6"/>
                  </a:cubicBezTo>
                  <a:cubicBezTo>
                    <a:pt x="91" y="12"/>
                    <a:pt x="100" y="15"/>
                    <a:pt x="107" y="16"/>
                  </a:cubicBezTo>
                  <a:cubicBezTo>
                    <a:pt x="114" y="21"/>
                    <a:pt x="117" y="24"/>
                    <a:pt x="122" y="31"/>
                  </a:cubicBezTo>
                  <a:cubicBezTo>
                    <a:pt x="124" y="43"/>
                    <a:pt x="137" y="50"/>
                    <a:pt x="149" y="52"/>
                  </a:cubicBezTo>
                  <a:cubicBezTo>
                    <a:pt x="156" y="56"/>
                    <a:pt x="165" y="60"/>
                    <a:pt x="173" y="61"/>
                  </a:cubicBezTo>
                  <a:cubicBezTo>
                    <a:pt x="179" y="64"/>
                    <a:pt x="184" y="69"/>
                    <a:pt x="191" y="70"/>
                  </a:cubicBezTo>
                  <a:cubicBezTo>
                    <a:pt x="196" y="73"/>
                    <a:pt x="199" y="74"/>
                    <a:pt x="203" y="79"/>
                  </a:cubicBezTo>
                  <a:cubicBezTo>
                    <a:pt x="204" y="90"/>
                    <a:pt x="207" y="95"/>
                    <a:pt x="218" y="97"/>
                  </a:cubicBezTo>
                  <a:cubicBezTo>
                    <a:pt x="223" y="99"/>
                    <a:pt x="227" y="100"/>
                    <a:pt x="231" y="103"/>
                  </a:cubicBezTo>
                  <a:cubicBezTo>
                    <a:pt x="238" y="120"/>
                    <a:pt x="232" y="120"/>
                    <a:pt x="254" y="121"/>
                  </a:cubicBezTo>
                  <a:cubicBezTo>
                    <a:pt x="256" y="160"/>
                    <a:pt x="250" y="136"/>
                    <a:pt x="269" y="144"/>
                  </a:cubicBezTo>
                  <a:cubicBezTo>
                    <a:pt x="270" y="150"/>
                    <a:pt x="272" y="153"/>
                    <a:pt x="275" y="159"/>
                  </a:cubicBezTo>
                  <a:cubicBezTo>
                    <a:pt x="277" y="168"/>
                    <a:pt x="286" y="170"/>
                    <a:pt x="275" y="178"/>
                  </a:cubicBezTo>
                  <a:cubicBezTo>
                    <a:pt x="263" y="171"/>
                    <a:pt x="272" y="171"/>
                    <a:pt x="252" y="172"/>
                  </a:cubicBezTo>
                  <a:cubicBezTo>
                    <a:pt x="245" y="176"/>
                    <a:pt x="238" y="174"/>
                    <a:pt x="231" y="178"/>
                  </a:cubicBezTo>
                  <a:cubicBezTo>
                    <a:pt x="227" y="185"/>
                    <a:pt x="225" y="183"/>
                    <a:pt x="222" y="177"/>
                  </a:cubicBezTo>
                  <a:cubicBezTo>
                    <a:pt x="221" y="171"/>
                    <a:pt x="220" y="169"/>
                    <a:pt x="215" y="165"/>
                  </a:cubicBezTo>
                  <a:cubicBezTo>
                    <a:pt x="210" y="156"/>
                    <a:pt x="196" y="146"/>
                    <a:pt x="186" y="144"/>
                  </a:cubicBezTo>
                  <a:cubicBezTo>
                    <a:pt x="180" y="141"/>
                    <a:pt x="174" y="139"/>
                    <a:pt x="168" y="138"/>
                  </a:cubicBezTo>
                  <a:cubicBezTo>
                    <a:pt x="156" y="132"/>
                    <a:pt x="163" y="140"/>
                    <a:pt x="153" y="142"/>
                  </a:cubicBezTo>
                  <a:cubicBezTo>
                    <a:pt x="148" y="136"/>
                    <a:pt x="146" y="136"/>
                    <a:pt x="138" y="135"/>
                  </a:cubicBezTo>
                  <a:cubicBezTo>
                    <a:pt x="121" y="136"/>
                    <a:pt x="106" y="135"/>
                    <a:pt x="90" y="132"/>
                  </a:cubicBezTo>
                  <a:cubicBezTo>
                    <a:pt x="84" y="129"/>
                    <a:pt x="78" y="128"/>
                    <a:pt x="72" y="124"/>
                  </a:cubicBezTo>
                  <a:cubicBezTo>
                    <a:pt x="64" y="113"/>
                    <a:pt x="68" y="117"/>
                    <a:pt x="60" y="112"/>
                  </a:cubicBezTo>
                  <a:cubicBezTo>
                    <a:pt x="56" y="107"/>
                    <a:pt x="53" y="105"/>
                    <a:pt x="48" y="102"/>
                  </a:cubicBezTo>
                  <a:cubicBezTo>
                    <a:pt x="47" y="95"/>
                    <a:pt x="45" y="94"/>
                    <a:pt x="39" y="90"/>
                  </a:cubicBezTo>
                  <a:cubicBezTo>
                    <a:pt x="35" y="84"/>
                    <a:pt x="33" y="78"/>
                    <a:pt x="30" y="72"/>
                  </a:cubicBezTo>
                  <a:cubicBezTo>
                    <a:pt x="28" y="61"/>
                    <a:pt x="26" y="63"/>
                    <a:pt x="14" y="61"/>
                  </a:cubicBezTo>
                  <a:cubicBezTo>
                    <a:pt x="12" y="57"/>
                    <a:pt x="11" y="52"/>
                    <a:pt x="9" y="48"/>
                  </a:cubicBezTo>
                  <a:cubicBezTo>
                    <a:pt x="6" y="28"/>
                    <a:pt x="0" y="30"/>
                    <a:pt x="11" y="30"/>
                  </a:cubicBezTo>
                  <a:close/>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30" name="Freeform 184">
              <a:extLst>
                <a:ext uri="{FF2B5EF4-FFF2-40B4-BE49-F238E27FC236}">
                  <a16:creationId xmlns:a16="http://schemas.microsoft.com/office/drawing/2014/main" id="{FE6F2137-96DE-4175-A42D-F8D4C303F2EB}"/>
                </a:ext>
              </a:extLst>
            </p:cNvPr>
            <p:cNvSpPr>
              <a:spLocks/>
            </p:cNvSpPr>
            <p:nvPr/>
          </p:nvSpPr>
          <p:spPr bwMode="auto">
            <a:xfrm>
              <a:off x="2122885" y="3118247"/>
              <a:ext cx="80963" cy="75009"/>
            </a:xfrm>
            <a:custGeom>
              <a:avLst/>
              <a:gdLst>
                <a:gd name="T0" fmla="*/ 0 w 68"/>
                <a:gd name="T1" fmla="*/ 2147483647 h 63"/>
                <a:gd name="T2" fmla="*/ 2147483647 w 68"/>
                <a:gd name="T3" fmla="*/ 2147483647 h 63"/>
                <a:gd name="T4" fmla="*/ 2147483647 w 68"/>
                <a:gd name="T5" fmla="*/ 2147483647 h 63"/>
                <a:gd name="T6" fmla="*/ 2147483647 w 68"/>
                <a:gd name="T7" fmla="*/ 2147483647 h 63"/>
                <a:gd name="T8" fmla="*/ 2147483647 w 68"/>
                <a:gd name="T9" fmla="*/ 2147483647 h 63"/>
                <a:gd name="T10" fmla="*/ 2147483647 w 68"/>
                <a:gd name="T11" fmla="*/ 2147483647 h 63"/>
                <a:gd name="T12" fmla="*/ 2147483647 w 68"/>
                <a:gd name="T13" fmla="*/ 2147483647 h 63"/>
                <a:gd name="T14" fmla="*/ 2147483647 w 68"/>
                <a:gd name="T15" fmla="*/ 2147483647 h 63"/>
                <a:gd name="T16" fmla="*/ 2147483647 w 68"/>
                <a:gd name="T17" fmla="*/ 0 h 63"/>
                <a:gd name="T18" fmla="*/ 0 w 68"/>
                <a:gd name="T19" fmla="*/ 214748364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63">
                  <a:moveTo>
                    <a:pt x="0" y="15"/>
                  </a:moveTo>
                  <a:lnTo>
                    <a:pt x="14" y="59"/>
                  </a:lnTo>
                  <a:lnTo>
                    <a:pt x="41" y="63"/>
                  </a:lnTo>
                  <a:cubicBezTo>
                    <a:pt x="51" y="56"/>
                    <a:pt x="47" y="58"/>
                    <a:pt x="53" y="56"/>
                  </a:cubicBezTo>
                  <a:lnTo>
                    <a:pt x="68" y="35"/>
                  </a:lnTo>
                  <a:lnTo>
                    <a:pt x="59" y="26"/>
                  </a:lnTo>
                  <a:lnTo>
                    <a:pt x="59" y="8"/>
                  </a:lnTo>
                  <a:lnTo>
                    <a:pt x="44" y="8"/>
                  </a:lnTo>
                  <a:lnTo>
                    <a:pt x="29" y="0"/>
                  </a:lnTo>
                  <a:lnTo>
                    <a:pt x="0" y="15"/>
                  </a:lnTo>
                  <a:close/>
                </a:path>
              </a:pathLst>
            </a:custGeom>
            <a:solidFill>
              <a:srgbClr val="7030A0"/>
            </a:solidFill>
            <a:ln w="12700" cap="rnd" cmpd="sng">
              <a:solidFill>
                <a:srgbClr val="000000"/>
              </a:solidFill>
              <a:prstDash val="solid"/>
              <a:round/>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31" name="Rectangle 142">
              <a:extLst>
                <a:ext uri="{FF2B5EF4-FFF2-40B4-BE49-F238E27FC236}">
                  <a16:creationId xmlns:a16="http://schemas.microsoft.com/office/drawing/2014/main" id="{4830187D-EB50-4906-83F5-872D91291BA7}"/>
                </a:ext>
              </a:extLst>
            </p:cNvPr>
            <p:cNvSpPr>
              <a:spLocks noChangeArrowheads="1"/>
            </p:cNvSpPr>
            <p:nvPr/>
          </p:nvSpPr>
          <p:spPr bwMode="auto">
            <a:xfrm>
              <a:off x="1725216" y="3487341"/>
              <a:ext cx="710803"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Santa Cruz</a:t>
              </a:r>
            </a:p>
          </p:txBody>
        </p:sp>
        <p:sp>
          <p:nvSpPr>
            <p:cNvPr id="132" name="Rectangle 178">
              <a:extLst>
                <a:ext uri="{FF2B5EF4-FFF2-40B4-BE49-F238E27FC236}">
                  <a16:creationId xmlns:a16="http://schemas.microsoft.com/office/drawing/2014/main" id="{AC4DF19E-C484-4D32-BF7A-441CD229CD03}"/>
                </a:ext>
              </a:extLst>
            </p:cNvPr>
            <p:cNvSpPr>
              <a:spLocks noChangeArrowheads="1"/>
            </p:cNvSpPr>
            <p:nvPr/>
          </p:nvSpPr>
          <p:spPr bwMode="auto">
            <a:xfrm rot="2263499">
              <a:off x="1834754" y="2887803"/>
              <a:ext cx="381000" cy="15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Marin</a:t>
              </a:r>
            </a:p>
          </p:txBody>
        </p:sp>
        <p:sp>
          <p:nvSpPr>
            <p:cNvPr id="133" name="Rectangle 128">
              <a:extLst>
                <a:ext uri="{FF2B5EF4-FFF2-40B4-BE49-F238E27FC236}">
                  <a16:creationId xmlns:a16="http://schemas.microsoft.com/office/drawing/2014/main" id="{03013E08-CBA5-4FB5-8D3A-FC2CAD3531BD}"/>
                </a:ext>
              </a:extLst>
            </p:cNvPr>
            <p:cNvSpPr>
              <a:spLocks noChangeArrowheads="1"/>
            </p:cNvSpPr>
            <p:nvPr/>
          </p:nvSpPr>
          <p:spPr bwMode="auto">
            <a:xfrm rot="3300000">
              <a:off x="2318742" y="2296476"/>
              <a:ext cx="340519" cy="14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r>
                <a:rPr kumimoji="0" lang="en-US" altLang="en-US" sz="525"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Sutter</a:t>
              </a:r>
            </a:p>
          </p:txBody>
        </p:sp>
        <p:sp>
          <p:nvSpPr>
            <p:cNvPr id="134" name="Line 244">
              <a:extLst>
                <a:ext uri="{FF2B5EF4-FFF2-40B4-BE49-F238E27FC236}">
                  <a16:creationId xmlns:a16="http://schemas.microsoft.com/office/drawing/2014/main" id="{5239D620-FF34-45EC-B33A-609A53D819AB}"/>
                </a:ext>
              </a:extLst>
            </p:cNvPr>
            <p:cNvSpPr>
              <a:spLocks noChangeShapeType="1"/>
            </p:cNvSpPr>
            <p:nvPr/>
          </p:nvSpPr>
          <p:spPr bwMode="auto">
            <a:xfrm flipH="1" flipV="1">
              <a:off x="2162175" y="2436019"/>
              <a:ext cx="14288" cy="5715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35" name="Line 245">
              <a:extLst>
                <a:ext uri="{FF2B5EF4-FFF2-40B4-BE49-F238E27FC236}">
                  <a16:creationId xmlns:a16="http://schemas.microsoft.com/office/drawing/2014/main" id="{742BA102-4C3A-44BA-BD75-9415C7B623C0}"/>
                </a:ext>
              </a:extLst>
            </p:cNvPr>
            <p:cNvSpPr>
              <a:spLocks noChangeShapeType="1"/>
            </p:cNvSpPr>
            <p:nvPr/>
          </p:nvSpPr>
          <p:spPr bwMode="auto">
            <a:xfrm>
              <a:off x="2383631" y="2071688"/>
              <a:ext cx="28575" cy="2857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36" name="Line 246">
              <a:extLst>
                <a:ext uri="{FF2B5EF4-FFF2-40B4-BE49-F238E27FC236}">
                  <a16:creationId xmlns:a16="http://schemas.microsoft.com/office/drawing/2014/main" id="{204E7B1A-BFF6-4839-8BD6-AC78FA8A3FCC}"/>
                </a:ext>
              </a:extLst>
            </p:cNvPr>
            <p:cNvSpPr>
              <a:spLocks noChangeShapeType="1"/>
            </p:cNvSpPr>
            <p:nvPr/>
          </p:nvSpPr>
          <p:spPr bwMode="auto">
            <a:xfrm>
              <a:off x="2426494" y="2100263"/>
              <a:ext cx="7144" cy="714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37" name="Line 252">
              <a:extLst>
                <a:ext uri="{FF2B5EF4-FFF2-40B4-BE49-F238E27FC236}">
                  <a16:creationId xmlns:a16="http://schemas.microsoft.com/office/drawing/2014/main" id="{744D5F75-7755-4C81-97B2-BE98F7404BCF}"/>
                </a:ext>
              </a:extLst>
            </p:cNvPr>
            <p:cNvSpPr>
              <a:spLocks noChangeShapeType="1"/>
            </p:cNvSpPr>
            <p:nvPr/>
          </p:nvSpPr>
          <p:spPr bwMode="auto">
            <a:xfrm>
              <a:off x="2169319" y="245745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38" name="Line 253">
              <a:extLst>
                <a:ext uri="{FF2B5EF4-FFF2-40B4-BE49-F238E27FC236}">
                  <a16:creationId xmlns:a16="http://schemas.microsoft.com/office/drawing/2014/main" id="{E02E5367-F853-4322-BA8F-F0C0A6BB942A}"/>
                </a:ext>
              </a:extLst>
            </p:cNvPr>
            <p:cNvSpPr>
              <a:spLocks noChangeShapeType="1"/>
            </p:cNvSpPr>
            <p:nvPr/>
          </p:nvSpPr>
          <p:spPr bwMode="auto">
            <a:xfrm>
              <a:off x="2169319" y="2436019"/>
              <a:ext cx="2714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39" name="Line 281">
              <a:extLst>
                <a:ext uri="{FF2B5EF4-FFF2-40B4-BE49-F238E27FC236}">
                  <a16:creationId xmlns:a16="http://schemas.microsoft.com/office/drawing/2014/main" id="{4C17E1C8-5110-4EC2-863C-05402BF7F249}"/>
                </a:ext>
              </a:extLst>
            </p:cNvPr>
            <p:cNvSpPr>
              <a:spLocks noChangeShapeType="1"/>
            </p:cNvSpPr>
            <p:nvPr/>
          </p:nvSpPr>
          <p:spPr bwMode="auto">
            <a:xfrm flipV="1">
              <a:off x="4452938" y="5405438"/>
              <a:ext cx="50006" cy="8334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p>
              <a:pPr marL="0" marR="0" lvl="0" indent="0" algn="l"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sp>
          <p:nvSpPr>
            <p:cNvPr id="140" name="Oval 283">
              <a:extLst>
                <a:ext uri="{FF2B5EF4-FFF2-40B4-BE49-F238E27FC236}">
                  <a16:creationId xmlns:a16="http://schemas.microsoft.com/office/drawing/2014/main" id="{2830A713-078A-4C28-A78F-4FF7B1B8E737}"/>
                </a:ext>
              </a:extLst>
            </p:cNvPr>
            <p:cNvSpPr>
              <a:spLocks noChangeArrowheads="1"/>
            </p:cNvSpPr>
            <p:nvPr/>
          </p:nvSpPr>
          <p:spPr bwMode="auto">
            <a:xfrm>
              <a:off x="5499529" y="5788482"/>
              <a:ext cx="192820" cy="224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866" tIns="33338" rIns="67866" bIns="3333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endParaRPr kumimoji="0" lang="en-US" altLang="en-US" sz="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Oval 300">
              <a:extLst>
                <a:ext uri="{FF2B5EF4-FFF2-40B4-BE49-F238E27FC236}">
                  <a16:creationId xmlns:a16="http://schemas.microsoft.com/office/drawing/2014/main" id="{724B581C-7661-4428-AEF0-261D2D9ADCBE}"/>
                </a:ext>
              </a:extLst>
            </p:cNvPr>
            <p:cNvSpPr>
              <a:spLocks noChangeArrowheads="1"/>
            </p:cNvSpPr>
            <p:nvPr/>
          </p:nvSpPr>
          <p:spPr bwMode="auto">
            <a:xfrm rot="20043463">
              <a:off x="2641997" y="3158391"/>
              <a:ext cx="400050" cy="2245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866" tIns="33338" rIns="67866" bIns="33338"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
                  <a:srgbClr val="5ECCF3"/>
                </a:buClr>
                <a:buSzPct val="70000"/>
                <a:buFontTx/>
                <a:buNone/>
                <a:tabLst/>
                <a:defRPr/>
              </a:pPr>
              <a:endParaRPr kumimoji="0" lang="en-US" altLang="en-US" sz="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5-Point Star 2">
              <a:extLst>
                <a:ext uri="{FF2B5EF4-FFF2-40B4-BE49-F238E27FC236}">
                  <a16:creationId xmlns:a16="http://schemas.microsoft.com/office/drawing/2014/main" id="{0FEABA5B-0CDE-4469-861A-AD79D512B3D2}"/>
                </a:ext>
              </a:extLst>
            </p:cNvPr>
            <p:cNvSpPr/>
            <p:nvPr/>
          </p:nvSpPr>
          <p:spPr bwMode="auto">
            <a:xfrm>
              <a:off x="2603898" y="2602706"/>
              <a:ext cx="88106" cy="95250"/>
            </a:xfrm>
            <a:prstGeom prst="star5">
              <a:avLst/>
            </a:prstGeom>
            <a:noFill/>
            <a:ln w="12700" cap="rnd" cmpd="sng" algn="ctr">
              <a:solidFill>
                <a:srgbClr val="000000"/>
              </a:solidFill>
              <a:prstDash val="solid"/>
              <a:round/>
              <a:headEnd type="none" w="med" len="med"/>
              <a:tailEnd type="none" w="med" len="med"/>
            </a:ln>
            <a:effectLst/>
            <a:extLst/>
          </p:spPr>
          <p:txBody>
            <a:bodyPr/>
            <a:lstStyle/>
            <a:p>
              <a:pPr marL="0" marR="0" lvl="0" indent="0" algn="ctr" defTabSz="914400" rtl="0" eaLnBrk="1" fontAlgn="base" latinLnBrk="0" hangingPunct="1">
                <a:lnSpc>
                  <a:spcPct val="100000"/>
                </a:lnSpc>
                <a:spcBef>
                  <a:spcPct val="20000"/>
                </a:spcBef>
                <a:spcAft>
                  <a:spcPct val="0"/>
                </a:spcAft>
                <a:buClr>
                  <a:srgbClr val="5ECCF3"/>
                </a:buClr>
                <a:buSzPct val="70000"/>
                <a:buFont typeface="Wingdings" pitchFamily="2" charset="2"/>
                <a:buChar char="l"/>
                <a:tabLst/>
                <a:defRPr/>
              </a:pPr>
              <a:endParaRPr kumimoji="0" lang="en-US" sz="1350" b="0" i="0" u="none" strike="noStrike" kern="1200" cap="none" spc="0" normalizeH="0" baseline="0" noProof="0">
                <a:ln>
                  <a:noFill/>
                </a:ln>
                <a:solidFill>
                  <a:prstClr val="black"/>
                </a:solidFill>
                <a:effectLst/>
                <a:uLnTx/>
                <a:uFillTx/>
                <a:latin typeface="Arial" charset="0"/>
                <a:ea typeface="+mn-ea"/>
                <a:cs typeface="+mn-cs"/>
              </a:endParaRPr>
            </a:p>
          </p:txBody>
        </p:sp>
      </p:grpSp>
      <p:graphicFrame>
        <p:nvGraphicFramePr>
          <p:cNvPr id="143" name="Table 142">
            <a:extLst>
              <a:ext uri="{FF2B5EF4-FFF2-40B4-BE49-F238E27FC236}">
                <a16:creationId xmlns:a16="http://schemas.microsoft.com/office/drawing/2014/main" id="{F02F9EF8-F988-43E6-85AD-8A112B66C4FD}"/>
              </a:ext>
            </a:extLst>
          </p:cNvPr>
          <p:cNvGraphicFramePr>
            <a:graphicFrameLocks noGrp="1"/>
          </p:cNvGraphicFramePr>
          <p:nvPr>
            <p:extLst>
              <p:ext uri="{D42A27DB-BD31-4B8C-83A1-F6EECF244321}">
                <p14:modId xmlns:p14="http://schemas.microsoft.com/office/powerpoint/2010/main" val="531444856"/>
              </p:ext>
            </p:extLst>
          </p:nvPr>
        </p:nvGraphicFramePr>
        <p:xfrm>
          <a:off x="3426284" y="949544"/>
          <a:ext cx="3892822" cy="1569720"/>
        </p:xfrm>
        <a:graphic>
          <a:graphicData uri="http://schemas.openxmlformats.org/drawingml/2006/table">
            <a:tbl>
              <a:tblPr/>
              <a:tblGrid>
                <a:gridCol w="754078">
                  <a:extLst>
                    <a:ext uri="{9D8B030D-6E8A-4147-A177-3AD203B41FA5}">
                      <a16:colId xmlns:a16="http://schemas.microsoft.com/office/drawing/2014/main" val="3698680312"/>
                    </a:ext>
                  </a:extLst>
                </a:gridCol>
                <a:gridCol w="829610">
                  <a:extLst>
                    <a:ext uri="{9D8B030D-6E8A-4147-A177-3AD203B41FA5}">
                      <a16:colId xmlns:a16="http://schemas.microsoft.com/office/drawing/2014/main" val="2679500591"/>
                    </a:ext>
                  </a:extLst>
                </a:gridCol>
                <a:gridCol w="737911">
                  <a:extLst>
                    <a:ext uri="{9D8B030D-6E8A-4147-A177-3AD203B41FA5}">
                      <a16:colId xmlns:a16="http://schemas.microsoft.com/office/drawing/2014/main" val="2482683042"/>
                    </a:ext>
                  </a:extLst>
                </a:gridCol>
                <a:gridCol w="1004552">
                  <a:extLst>
                    <a:ext uri="{9D8B030D-6E8A-4147-A177-3AD203B41FA5}">
                      <a16:colId xmlns:a16="http://schemas.microsoft.com/office/drawing/2014/main" val="896153935"/>
                    </a:ext>
                  </a:extLst>
                </a:gridCol>
                <a:gridCol w="566671">
                  <a:extLst>
                    <a:ext uri="{9D8B030D-6E8A-4147-A177-3AD203B41FA5}">
                      <a16:colId xmlns:a16="http://schemas.microsoft.com/office/drawing/2014/main" val="3995307505"/>
                    </a:ext>
                  </a:extLst>
                </a:gridCol>
              </a:tblGrid>
              <a:tr h="200025">
                <a:tc>
                  <a:txBody>
                    <a:bodyPr/>
                    <a:lstStyle/>
                    <a:p>
                      <a:pPr algn="ctr" fontAlgn="b"/>
                      <a:r>
                        <a:rPr lang="en-US" sz="1200" b="1" i="0" u="none" strike="noStrike" dirty="0">
                          <a:solidFill>
                            <a:srgbClr val="000000"/>
                          </a:solidFill>
                          <a:effectLst/>
                          <a:latin typeface="Calibri" panose="020F0502020204030204" pitchFamily="34" charset="0"/>
                        </a:rPr>
                        <a:t>Region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 Counties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Votes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Person Counts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710790"/>
                  </a:ext>
                </a:extLst>
              </a:tr>
              <a:tr h="200025">
                <a:tc>
                  <a:txBody>
                    <a:bodyPr/>
                    <a:lstStyle/>
                    <a:p>
                      <a:pPr algn="ctr" fontAlgn="b"/>
                      <a:r>
                        <a:rPr lang="en-US" sz="1200" b="1" i="0" u="none" strike="noStrike" dirty="0">
                          <a:solidFill>
                            <a:schemeClr val="bg1"/>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2,414,850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776753"/>
                  </a:ext>
                </a:extLst>
              </a:tr>
              <a:tr h="190500">
                <a:tc>
                  <a:txBody>
                    <a:bodyPr/>
                    <a:lstStyle/>
                    <a:p>
                      <a:pPr algn="ctr" fontAlgn="b"/>
                      <a:r>
                        <a:rPr lang="en-US" sz="1200" b="1"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1,036,114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069057"/>
                  </a:ext>
                </a:extLst>
              </a:tr>
              <a:tr h="190500">
                <a:tc>
                  <a:txBody>
                    <a:bodyPr/>
                    <a:lstStyle/>
                    <a:p>
                      <a:pPr algn="ctr" fontAlgn="b"/>
                      <a:r>
                        <a:rPr lang="en-US" sz="1200" b="1"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453,998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198497"/>
                  </a:ext>
                </a:extLst>
              </a:tr>
              <a:tr h="190500">
                <a:tc>
                  <a:txBody>
                    <a:bodyPr/>
                    <a:lstStyle/>
                    <a:p>
                      <a:pPr algn="ctr" fontAlgn="b"/>
                      <a:r>
                        <a:rPr lang="en-US" sz="1200" b="1" i="0" u="none" strike="noStrike" dirty="0">
                          <a:solidFill>
                            <a:schemeClr val="bg1"/>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33"/>
                    </a:solidFill>
                  </a:tcPr>
                </a:tc>
                <a:tc>
                  <a:txBody>
                    <a:bodyPr/>
                    <a:lstStyle/>
                    <a:p>
                      <a:pPr algn="ctr" fontAlgn="b"/>
                      <a:r>
                        <a:rPr lang="en-US" sz="12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2,611,495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673428"/>
                  </a:ext>
                </a:extLst>
              </a:tr>
              <a:tr h="190500">
                <a:tc>
                  <a:txBody>
                    <a:bodyPr/>
                    <a:lstStyle/>
                    <a:p>
                      <a:pPr algn="ctr" fontAlgn="b"/>
                      <a:r>
                        <a:rPr lang="en-US" sz="1200" b="1"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4,874,957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403709"/>
                  </a:ext>
                </a:extLst>
              </a:tr>
              <a:tr h="200025">
                <a:tc>
                  <a:txBody>
                    <a:bodyPr/>
                    <a:lstStyle/>
                    <a:p>
                      <a:pPr algn="ctr" fontAlgn="b"/>
                      <a:r>
                        <a:rPr lang="en-US" sz="1200" b="1"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3CCCC"/>
                    </a:solidFill>
                  </a:tcPr>
                </a:tc>
                <a:tc>
                  <a:txBody>
                    <a:bodyPr/>
                    <a:lstStyle/>
                    <a:p>
                      <a:pPr algn="ctr" fontAlgn="b"/>
                      <a:r>
                        <a:rPr lang="en-US" sz="12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4,576,752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229250678"/>
                  </a:ext>
                </a:extLst>
              </a:tr>
              <a:tr h="200025">
                <a:tc>
                  <a:txBody>
                    <a:bodyPr/>
                    <a:lstStyle/>
                    <a:p>
                      <a:pPr algn="ctr" fontAlgn="b"/>
                      <a:r>
                        <a:rPr lang="en-US" sz="12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   15,968,166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219572"/>
                  </a:ext>
                </a:extLst>
              </a:tr>
            </a:tbl>
          </a:graphicData>
        </a:graphic>
      </p:graphicFrame>
      <p:sp>
        <p:nvSpPr>
          <p:cNvPr id="144" name="TextBox 143">
            <a:extLst>
              <a:ext uri="{FF2B5EF4-FFF2-40B4-BE49-F238E27FC236}">
                <a16:creationId xmlns:a16="http://schemas.microsoft.com/office/drawing/2014/main" id="{789AE009-91DC-4ED5-B1B4-1C65290C3C86}"/>
              </a:ext>
            </a:extLst>
          </p:cNvPr>
          <p:cNvSpPr txBox="1"/>
          <p:nvPr/>
        </p:nvSpPr>
        <p:spPr>
          <a:xfrm>
            <a:off x="5041556" y="2678381"/>
            <a:ext cx="3936338" cy="3496342"/>
          </a:xfrm>
          <a:prstGeom prst="rect">
            <a:avLst/>
          </a:prstGeom>
          <a:noFill/>
        </p:spPr>
        <p:txBody>
          <a:bodyPr wrap="square" rtlCol="0">
            <a:spAutoFit/>
          </a:bodyPr>
          <a:lstStyle/>
          <a:p>
            <a:pPr marL="285750" marR="0" lvl="0"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Based on the CWDA eligibility regions</a:t>
            </a:r>
          </a:p>
          <a:p>
            <a:pPr marL="285750" marR="0" lvl="0"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Voting is structured as:</a:t>
            </a:r>
          </a:p>
          <a:p>
            <a:pPr marL="548640" marR="0" lvl="1"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3 votes for regions over 4 million PC</a:t>
            </a:r>
          </a:p>
          <a:p>
            <a:pPr marL="548640" marR="0" lvl="1"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2 votes for regions over 2 million PC</a:t>
            </a:r>
          </a:p>
          <a:p>
            <a:pPr marL="548640" marR="0" lvl="1"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1 vote for regions less than 2 million PC</a:t>
            </a:r>
          </a:p>
          <a:p>
            <a:pPr marL="285750" marR="0" lvl="0"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To take action must have a minimum of:</a:t>
            </a:r>
          </a:p>
          <a:p>
            <a:pPr marL="548640" marR="0" lvl="1"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5 regions</a:t>
            </a:r>
          </a:p>
          <a:p>
            <a:pPr marL="548640" marR="0" lvl="1"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7 votes</a:t>
            </a:r>
          </a:p>
          <a:p>
            <a:pPr marL="285750" marR="0" lvl="0"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To appeal an item, a minimum of 2 regions must call for a full Board vote at the next meeting.  To carry, the item requires a minimum of 7 votes and 4 regions.</a:t>
            </a:r>
          </a:p>
          <a:p>
            <a:pPr marL="285750" marR="0" lvl="0" indent="-182880" algn="l" defTabSz="914400" rtl="0" eaLnBrk="1" fontAlgn="base" latinLnBrk="0" hangingPunct="1">
              <a:lnSpc>
                <a:spcPct val="100000"/>
              </a:lnSpc>
              <a:spcBef>
                <a:spcPct val="20000"/>
              </a:spcBef>
              <a:spcAft>
                <a:spcPct val="0"/>
              </a:spcAft>
              <a:buClr>
                <a:srgbClr val="5ECCF3"/>
              </a:buClr>
              <a:buSzPct val="7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Due to large numbers of counties in many regions, may need multiple RPMs.</a:t>
            </a:r>
          </a:p>
        </p:txBody>
      </p:sp>
    </p:spTree>
    <p:extLst>
      <p:ext uri="{BB962C8B-B14F-4D97-AF65-F5344CB8AC3E}">
        <p14:creationId xmlns:p14="http://schemas.microsoft.com/office/powerpoint/2010/main" val="178799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29D2-BA6E-4AAD-AEDC-CD01D2E6DDE0}"/>
              </a:ext>
            </a:extLst>
          </p:cNvPr>
          <p:cNvSpPr>
            <a:spLocks noGrp="1"/>
          </p:cNvSpPr>
          <p:nvPr>
            <p:ph type="title"/>
          </p:nvPr>
        </p:nvSpPr>
        <p:spPr>
          <a:xfrm>
            <a:off x="228600" y="152400"/>
            <a:ext cx="7696200" cy="594360"/>
          </a:xfrm>
        </p:spPr>
        <p:txBody>
          <a:bodyPr/>
          <a:lstStyle/>
          <a:p>
            <a:r>
              <a:rPr lang="en-US" sz="2800" dirty="0" err="1"/>
              <a:t>CalSAWS</a:t>
            </a:r>
            <a:r>
              <a:rPr lang="en-US" sz="2800" dirty="0"/>
              <a:t> Governance Schedule</a:t>
            </a:r>
          </a:p>
        </p:txBody>
      </p:sp>
      <p:sp>
        <p:nvSpPr>
          <p:cNvPr id="4" name="Slide Number Placeholder 3">
            <a:extLst>
              <a:ext uri="{FF2B5EF4-FFF2-40B4-BE49-F238E27FC236}">
                <a16:creationId xmlns:a16="http://schemas.microsoft.com/office/drawing/2014/main" id="{BD356D7E-7817-4B9F-8D18-0A3CCCA07B1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1276"/>
            <a:ext cx="8705227" cy="402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62915" y="5801361"/>
            <a:ext cx="2471057" cy="333828"/>
          </a:xfrm>
          <a:prstGeom prst="rect">
            <a:avLst/>
          </a:prstGeom>
          <a:noFill/>
          <a:ln w="12700" cap="flat" cmpd="sng" algn="ctr">
            <a:noFill/>
            <a:prstDash val="solid"/>
            <a:miter lim="800000"/>
          </a:ln>
          <a:effectLst/>
        </p:spPr>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B9BD5"/>
                </a:solidFill>
                <a:effectLst/>
                <a:uLnTx/>
                <a:uFillTx/>
                <a:latin typeface="Calibri"/>
                <a:ea typeface="+mn-ea"/>
                <a:cs typeface="+mn-cs"/>
              </a:rPr>
              <a:t>Board &amp; County Tasks</a:t>
            </a:r>
          </a:p>
        </p:txBody>
      </p:sp>
      <p:sp>
        <p:nvSpPr>
          <p:cNvPr id="8" name="Rectangle 7"/>
          <p:cNvSpPr/>
          <p:nvPr/>
        </p:nvSpPr>
        <p:spPr>
          <a:xfrm>
            <a:off x="6262915" y="5588001"/>
            <a:ext cx="2471057" cy="333828"/>
          </a:xfrm>
          <a:prstGeom prst="rect">
            <a:avLst/>
          </a:prstGeom>
          <a:noFill/>
          <a:ln w="12700" cap="flat" cmpd="sng" algn="ctr">
            <a:noFill/>
            <a:prstDash val="solid"/>
            <a:miter lim="800000"/>
          </a:ln>
          <a:effectLst/>
        </p:spPr>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10000"/>
                  </a:prstClr>
                </a:solidFill>
                <a:effectLst/>
                <a:uLnTx/>
                <a:uFillTx/>
                <a:latin typeface="Calibri"/>
                <a:ea typeface="+mn-ea"/>
                <a:cs typeface="+mn-cs"/>
              </a:rPr>
              <a:t>CalSAWS Leadership Tasks</a:t>
            </a:r>
          </a:p>
        </p:txBody>
      </p:sp>
    </p:spTree>
    <p:extLst>
      <p:ext uri="{BB962C8B-B14F-4D97-AF65-F5344CB8AC3E}">
        <p14:creationId xmlns:p14="http://schemas.microsoft.com/office/powerpoint/2010/main" val="265281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29D2-BA6E-4AAD-AEDC-CD01D2E6DDE0}"/>
              </a:ext>
            </a:extLst>
          </p:cNvPr>
          <p:cNvSpPr>
            <a:spLocks noGrp="1"/>
          </p:cNvSpPr>
          <p:nvPr>
            <p:ph type="title"/>
          </p:nvPr>
        </p:nvSpPr>
        <p:spPr>
          <a:xfrm>
            <a:off x="228600" y="243840"/>
            <a:ext cx="7696200" cy="869600"/>
          </a:xfrm>
        </p:spPr>
        <p:txBody>
          <a:bodyPr/>
          <a:lstStyle/>
          <a:p>
            <a:r>
              <a:rPr lang="en-US" sz="2800" dirty="0" err="1"/>
              <a:t>CalSAWS</a:t>
            </a:r>
            <a:r>
              <a:rPr lang="en-US" sz="2800" dirty="0"/>
              <a:t> Governance: </a:t>
            </a:r>
            <a:br>
              <a:rPr lang="en-US" sz="2800" dirty="0"/>
            </a:br>
            <a:r>
              <a:rPr lang="en-US" sz="2800" dirty="0"/>
              <a:t>Next Steps</a:t>
            </a:r>
          </a:p>
        </p:txBody>
      </p:sp>
      <p:sp>
        <p:nvSpPr>
          <p:cNvPr id="3" name="Content Placeholder 2">
            <a:extLst>
              <a:ext uri="{FF2B5EF4-FFF2-40B4-BE49-F238E27FC236}">
                <a16:creationId xmlns:a16="http://schemas.microsoft.com/office/drawing/2014/main" id="{EA9F460E-99FA-438E-A342-7F4DC6D393E6}"/>
              </a:ext>
            </a:extLst>
          </p:cNvPr>
          <p:cNvSpPr>
            <a:spLocks noGrp="1"/>
          </p:cNvSpPr>
          <p:nvPr>
            <p:ph idx="1"/>
          </p:nvPr>
        </p:nvSpPr>
        <p:spPr>
          <a:xfrm>
            <a:off x="304800" y="1337686"/>
            <a:ext cx="7772400" cy="4910714"/>
          </a:xfrm>
        </p:spPr>
        <p:txBody>
          <a:bodyPr>
            <a:normAutofit fontScale="92500" lnSpcReduction="10000"/>
          </a:bodyPr>
          <a:lstStyle/>
          <a:p>
            <a:pPr>
              <a:spcBef>
                <a:spcPts val="600"/>
              </a:spcBef>
              <a:spcAft>
                <a:spcPts val="600"/>
              </a:spcAft>
              <a:buClr>
                <a:srgbClr val="5B9BD5"/>
              </a:buClr>
            </a:pPr>
            <a:r>
              <a:rPr lang="en-US" sz="2000" dirty="0">
                <a:solidFill>
                  <a:prstClr val="black">
                    <a:lumMod val="95000"/>
                    <a:lumOff val="5000"/>
                  </a:prstClr>
                </a:solidFill>
              </a:rPr>
              <a:t>For the </a:t>
            </a:r>
            <a:r>
              <a:rPr lang="en-US" sz="2000" dirty="0" err="1">
                <a:solidFill>
                  <a:prstClr val="black">
                    <a:lumMod val="95000"/>
                    <a:lumOff val="5000"/>
                  </a:prstClr>
                </a:solidFill>
              </a:rPr>
              <a:t>CalSAWS</a:t>
            </a:r>
            <a:r>
              <a:rPr lang="en-US" sz="2000" dirty="0">
                <a:solidFill>
                  <a:prstClr val="black">
                    <a:lumMod val="95000"/>
                    <a:lumOff val="5000"/>
                  </a:prstClr>
                </a:solidFill>
              </a:rPr>
              <a:t> Leadership Team and Legal Counsel: </a:t>
            </a:r>
          </a:p>
          <a:p>
            <a:pPr lvl="1">
              <a:spcBef>
                <a:spcPts val="600"/>
              </a:spcBef>
              <a:spcAft>
                <a:spcPts val="600"/>
              </a:spcAft>
              <a:defRPr/>
            </a:pPr>
            <a:r>
              <a:rPr lang="en-US" sz="1800" dirty="0">
                <a:solidFill>
                  <a:prstClr val="black">
                    <a:lumMod val="95000"/>
                    <a:lumOff val="5000"/>
                  </a:prstClr>
                </a:solidFill>
              </a:rPr>
              <a:t>Continue to work through the details in support of a new 58-county JPA Agreement, Bylaws and MOU:</a:t>
            </a:r>
          </a:p>
          <a:p>
            <a:pPr lvl="2">
              <a:spcBef>
                <a:spcPts val="300"/>
              </a:spcBef>
              <a:spcAft>
                <a:spcPts val="300"/>
              </a:spcAft>
              <a:defRPr/>
            </a:pPr>
            <a:r>
              <a:rPr lang="en-US" sz="1600" dirty="0">
                <a:solidFill>
                  <a:prstClr val="black">
                    <a:lumMod val="95000"/>
                    <a:lumOff val="5000"/>
                  </a:prstClr>
                </a:solidFill>
              </a:rPr>
              <a:t>Operations of Existing Legacy Systems</a:t>
            </a:r>
          </a:p>
          <a:p>
            <a:pPr lvl="2">
              <a:spcBef>
                <a:spcPts val="300"/>
              </a:spcBef>
              <a:spcAft>
                <a:spcPts val="300"/>
              </a:spcAft>
              <a:defRPr/>
            </a:pPr>
            <a:r>
              <a:rPr lang="en-US" sz="1600" dirty="0">
                <a:solidFill>
                  <a:prstClr val="black">
                    <a:lumMod val="95000"/>
                    <a:lumOff val="5000"/>
                  </a:prstClr>
                </a:solidFill>
              </a:rPr>
              <a:t>Assignment of Contracts</a:t>
            </a:r>
          </a:p>
          <a:p>
            <a:pPr lvl="2">
              <a:spcBef>
                <a:spcPts val="300"/>
              </a:spcBef>
              <a:spcAft>
                <a:spcPts val="300"/>
              </a:spcAft>
              <a:defRPr/>
            </a:pPr>
            <a:r>
              <a:rPr lang="en-US" sz="1600" dirty="0">
                <a:solidFill>
                  <a:prstClr val="black">
                    <a:lumMod val="95000"/>
                    <a:lumOff val="5000"/>
                  </a:prstClr>
                </a:solidFill>
              </a:rPr>
              <a:t>Fiscal Agent and Operating Mode</a:t>
            </a:r>
          </a:p>
          <a:p>
            <a:pPr lvl="2">
              <a:spcBef>
                <a:spcPts val="300"/>
              </a:spcBef>
              <a:spcAft>
                <a:spcPts val="300"/>
              </a:spcAft>
              <a:defRPr/>
            </a:pPr>
            <a:r>
              <a:rPr lang="en-US" sz="1600" dirty="0">
                <a:solidFill>
                  <a:prstClr val="black">
                    <a:lumMod val="95000"/>
                    <a:lumOff val="5000"/>
                  </a:prstClr>
                </a:solidFill>
              </a:rPr>
              <a:t>Legal Counsel </a:t>
            </a:r>
          </a:p>
          <a:p>
            <a:pPr lvl="2">
              <a:spcBef>
                <a:spcPts val="300"/>
              </a:spcBef>
              <a:spcAft>
                <a:spcPts val="300"/>
              </a:spcAft>
              <a:defRPr/>
            </a:pPr>
            <a:r>
              <a:rPr lang="en-US" sz="1600" dirty="0">
                <a:solidFill>
                  <a:prstClr val="black">
                    <a:lumMod val="95000"/>
                    <a:lumOff val="5000"/>
                  </a:prstClr>
                </a:solidFill>
              </a:rPr>
              <a:t>State Involvement</a:t>
            </a:r>
          </a:p>
          <a:p>
            <a:pPr lvl="2">
              <a:spcBef>
                <a:spcPts val="300"/>
              </a:spcBef>
              <a:spcAft>
                <a:spcPts val="300"/>
              </a:spcAft>
              <a:defRPr/>
            </a:pPr>
            <a:r>
              <a:rPr lang="en-US" sz="1600" dirty="0">
                <a:solidFill>
                  <a:prstClr val="black">
                    <a:lumMod val="95000"/>
                    <a:lumOff val="5000"/>
                  </a:prstClr>
                </a:solidFill>
              </a:rPr>
              <a:t>Enterprise and Project Organizations</a:t>
            </a:r>
          </a:p>
          <a:p>
            <a:pPr lvl="2">
              <a:spcBef>
                <a:spcPts val="300"/>
              </a:spcBef>
              <a:spcAft>
                <a:spcPts val="300"/>
              </a:spcAft>
              <a:defRPr/>
            </a:pPr>
            <a:r>
              <a:rPr lang="en-US" sz="1600" dirty="0">
                <a:solidFill>
                  <a:prstClr val="black">
                    <a:lumMod val="95000"/>
                    <a:lumOff val="5000"/>
                  </a:prstClr>
                </a:solidFill>
              </a:rPr>
              <a:t>Location of Organizations (currently split between North and South)</a:t>
            </a:r>
          </a:p>
          <a:p>
            <a:pPr lvl="2">
              <a:spcBef>
                <a:spcPts val="300"/>
              </a:spcBef>
              <a:spcAft>
                <a:spcPts val="300"/>
              </a:spcAft>
              <a:defRPr/>
            </a:pPr>
            <a:r>
              <a:rPr lang="en-US" sz="1600" dirty="0">
                <a:solidFill>
                  <a:prstClr val="black">
                    <a:lumMod val="95000"/>
                    <a:lumOff val="5000"/>
                  </a:prstClr>
                </a:solidFill>
              </a:rPr>
              <a:t>Transfer of Assets</a:t>
            </a:r>
          </a:p>
          <a:p>
            <a:pPr lvl="1">
              <a:spcBef>
                <a:spcPts val="600"/>
              </a:spcBef>
              <a:spcAft>
                <a:spcPts val="600"/>
              </a:spcAft>
              <a:defRPr/>
            </a:pPr>
            <a:r>
              <a:rPr lang="en-US" sz="1800" dirty="0">
                <a:solidFill>
                  <a:prstClr val="black">
                    <a:lumMod val="95000"/>
                    <a:lumOff val="5000"/>
                  </a:prstClr>
                </a:solidFill>
              </a:rPr>
              <a:t>Establish and educate County Counsel Workgroup</a:t>
            </a:r>
          </a:p>
          <a:p>
            <a:pPr lvl="1">
              <a:spcBef>
                <a:spcPts val="600"/>
              </a:spcBef>
              <a:spcAft>
                <a:spcPts val="600"/>
              </a:spcAft>
              <a:defRPr/>
            </a:pPr>
            <a:r>
              <a:rPr lang="en-US" sz="1800" dirty="0">
                <a:solidFill>
                  <a:prstClr val="black">
                    <a:lumMod val="95000"/>
                    <a:lumOff val="5000"/>
                  </a:prstClr>
                </a:solidFill>
              </a:rPr>
              <a:t>Prepare informational packet and conduct “roadshows/webcasts” to help educate county counsels and Welfare Directors</a:t>
            </a:r>
          </a:p>
          <a:p>
            <a:pPr lvl="1">
              <a:spcBef>
                <a:spcPts val="600"/>
              </a:spcBef>
              <a:spcAft>
                <a:spcPts val="600"/>
              </a:spcAft>
              <a:defRPr/>
            </a:pPr>
            <a:r>
              <a:rPr lang="en-US" sz="1800" dirty="0">
                <a:solidFill>
                  <a:prstClr val="black">
                    <a:lumMod val="95000"/>
                    <a:lumOff val="5000"/>
                  </a:prstClr>
                </a:solidFill>
              </a:rPr>
              <a:t>Prepare Transition Plan</a:t>
            </a:r>
          </a:p>
          <a:p>
            <a:pPr lvl="1">
              <a:spcBef>
                <a:spcPts val="600"/>
              </a:spcBef>
              <a:spcAft>
                <a:spcPts val="600"/>
              </a:spcAft>
              <a:defRPr/>
            </a:pPr>
            <a:endParaRPr lang="en-US" sz="1800" dirty="0">
              <a:solidFill>
                <a:prstClr val="black">
                  <a:lumMod val="95000"/>
                  <a:lumOff val="5000"/>
                </a:prstClr>
              </a:solidFill>
            </a:endParaRPr>
          </a:p>
          <a:p>
            <a:endParaRPr lang="en-US" dirty="0"/>
          </a:p>
        </p:txBody>
      </p:sp>
      <p:sp>
        <p:nvSpPr>
          <p:cNvPr id="4" name="Slide Number Placeholder 3">
            <a:extLst>
              <a:ext uri="{FF2B5EF4-FFF2-40B4-BE49-F238E27FC236}">
                <a16:creationId xmlns:a16="http://schemas.microsoft.com/office/drawing/2014/main" id="{BD356D7E-7817-4B9F-8D18-0A3CCCA07B1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5FF42-0E22-44DC-8DFB-F90201735E2E}"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7669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4A39-6B68-4358-8876-EAF7266F7F03}"/>
              </a:ext>
            </a:extLst>
          </p:cNvPr>
          <p:cNvSpPr>
            <a:spLocks noGrp="1"/>
          </p:cNvSpPr>
          <p:nvPr>
            <p:ph type="title"/>
          </p:nvPr>
        </p:nvSpPr>
        <p:spPr/>
        <p:txBody>
          <a:bodyPr/>
          <a:lstStyle/>
          <a:p>
            <a:r>
              <a:rPr lang="en-US" dirty="0"/>
              <a:t>M&amp;O Application and Operations Update</a:t>
            </a:r>
          </a:p>
        </p:txBody>
      </p:sp>
      <p:sp>
        <p:nvSpPr>
          <p:cNvPr id="4" name="Text Placeholder 3">
            <a:extLst>
              <a:ext uri="{FF2B5EF4-FFF2-40B4-BE49-F238E27FC236}">
                <a16:creationId xmlns:a16="http://schemas.microsoft.com/office/drawing/2014/main" id="{73B9016F-7301-4EB9-9334-1A347344D854}"/>
              </a:ext>
            </a:extLst>
          </p:cNvPr>
          <p:cNvSpPr>
            <a:spLocks noGrp="1"/>
          </p:cNvSpPr>
          <p:nvPr>
            <p:ph type="body" idx="1"/>
          </p:nvPr>
        </p:nvSpPr>
        <p:spPr/>
        <p:txBody>
          <a:bodyPr>
            <a:normAutofit/>
          </a:bodyPr>
          <a:lstStyle/>
          <a:p>
            <a:r>
              <a:rPr lang="en-US" sz="2400" dirty="0"/>
              <a:t>Please refer to your ‘Appendix’ for full version</a:t>
            </a:r>
          </a:p>
        </p:txBody>
      </p:sp>
      <p:sp>
        <p:nvSpPr>
          <p:cNvPr id="3" name="Slide Number Placeholder 2">
            <a:extLst>
              <a:ext uri="{FF2B5EF4-FFF2-40B4-BE49-F238E27FC236}">
                <a16:creationId xmlns:a16="http://schemas.microsoft.com/office/drawing/2014/main" id="{C41E47E6-1462-4991-A419-AA64C4DEA718}"/>
              </a:ext>
            </a:extLst>
          </p:cNvPr>
          <p:cNvSpPr>
            <a:spLocks noGrp="1"/>
          </p:cNvSpPr>
          <p:nvPr>
            <p:ph type="sldNum" sz="quarter" idx="12"/>
          </p:nvPr>
        </p:nvSpPr>
        <p:spPr/>
        <p:txBody>
          <a:bodyPr/>
          <a:lstStyle/>
          <a:p>
            <a:fld id="{4783C08A-C93D-47D6-B65C-9198EDABB16F}" type="slidenum">
              <a:rPr lang="en-US" altLang="en-US" smtClean="0"/>
              <a:pPr/>
              <a:t>48</a:t>
            </a:fld>
            <a:endParaRPr lang="en-US" altLang="en-US" dirty="0"/>
          </a:p>
        </p:txBody>
      </p:sp>
    </p:spTree>
    <p:extLst>
      <p:ext uri="{BB962C8B-B14F-4D97-AF65-F5344CB8AC3E}">
        <p14:creationId xmlns:p14="http://schemas.microsoft.com/office/powerpoint/2010/main" val="2828836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0F511F-4441-488E-99F5-3DE2A6A684C4}"/>
              </a:ext>
            </a:extLst>
          </p:cNvPr>
          <p:cNvPicPr>
            <a:picLocks noChangeAspect="1"/>
          </p:cNvPicPr>
          <p:nvPr/>
        </p:nvPicPr>
        <p:blipFill>
          <a:blip r:embed="rId2"/>
          <a:stretch>
            <a:fillRect/>
          </a:stretch>
        </p:blipFill>
        <p:spPr>
          <a:xfrm>
            <a:off x="228600" y="1595330"/>
            <a:ext cx="8779997" cy="4881861"/>
          </a:xfrm>
          <a:prstGeom prst="rect">
            <a:avLst/>
          </a:prstGeom>
        </p:spPr>
      </p:pic>
      <p:sp>
        <p:nvSpPr>
          <p:cNvPr id="3" name="Title 1">
            <a:extLst>
              <a:ext uri="{FF2B5EF4-FFF2-40B4-BE49-F238E27FC236}">
                <a16:creationId xmlns:a16="http://schemas.microsoft.com/office/drawing/2014/main" id="{8904941C-515D-413F-A790-8033A016B81E}"/>
              </a:ext>
            </a:extLst>
          </p:cNvPr>
          <p:cNvSpPr txBox="1">
            <a:spLocks/>
          </p:cNvSpPr>
          <p:nvPr/>
        </p:nvSpPr>
        <p:spPr>
          <a:xfrm>
            <a:off x="228600" y="243840"/>
            <a:ext cx="7696200" cy="1097280"/>
          </a:xfrm>
          <a:prstGeom prst="rect">
            <a:avLst/>
          </a:prstGeom>
        </p:spPr>
        <p:txBody>
          <a:bodyPr anchor="b">
            <a:normAutofit/>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defTabSz="573088">
              <a:buClrTx/>
              <a:buSzTx/>
              <a:buFontTx/>
              <a:buNone/>
            </a:pPr>
            <a:r>
              <a:rPr lang="en-US" dirty="0"/>
              <a:t>SAWS Upcoming Activities</a:t>
            </a:r>
          </a:p>
        </p:txBody>
      </p:sp>
      <p:sp>
        <p:nvSpPr>
          <p:cNvPr id="5" name="Slide Number Placeholder 4">
            <a:extLst>
              <a:ext uri="{FF2B5EF4-FFF2-40B4-BE49-F238E27FC236}">
                <a16:creationId xmlns:a16="http://schemas.microsoft.com/office/drawing/2014/main" id="{F6F75CBE-4AF8-479F-A634-BDB98644E32A}"/>
              </a:ext>
            </a:extLst>
          </p:cNvPr>
          <p:cNvSpPr>
            <a:spLocks noGrp="1"/>
          </p:cNvSpPr>
          <p:nvPr>
            <p:ph type="sldNum" sz="quarter" idx="12"/>
          </p:nvPr>
        </p:nvSpPr>
        <p:spPr/>
        <p:txBody>
          <a:bodyPr/>
          <a:lstStyle/>
          <a:p>
            <a:fld id="{BBB80E7D-6259-4E39-9131-AE15CB326BFC}" type="slidenum">
              <a:rPr lang="en-US" altLang="en-US" smtClean="0"/>
              <a:pPr/>
              <a:t>49</a:t>
            </a:fld>
            <a:endParaRPr lang="en-US" altLang="en-US" dirty="0"/>
          </a:p>
        </p:txBody>
      </p:sp>
    </p:spTree>
    <p:extLst>
      <p:ext uri="{BB962C8B-B14F-4D97-AF65-F5344CB8AC3E}">
        <p14:creationId xmlns:p14="http://schemas.microsoft.com/office/powerpoint/2010/main" val="128448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50F1F-7473-4EF0-B23F-7E7972B8995D}"/>
              </a:ext>
            </a:extLst>
          </p:cNvPr>
          <p:cNvSpPr>
            <a:spLocks noGrp="1"/>
          </p:cNvSpPr>
          <p:nvPr>
            <p:ph type="title"/>
          </p:nvPr>
        </p:nvSpPr>
        <p:spPr/>
        <p:txBody>
          <a:bodyPr/>
          <a:lstStyle/>
          <a:p>
            <a:r>
              <a:rPr lang="en-US" dirty="0"/>
              <a:t>Member Representatives</a:t>
            </a:r>
          </a:p>
        </p:txBody>
      </p:sp>
      <p:sp>
        <p:nvSpPr>
          <p:cNvPr id="5" name="Text Placeholder 4">
            <a:extLst>
              <a:ext uri="{FF2B5EF4-FFF2-40B4-BE49-F238E27FC236}">
                <a16:creationId xmlns:a16="http://schemas.microsoft.com/office/drawing/2014/main" id="{359625ED-370D-4F27-8F3D-1D286F9B0E08}"/>
              </a:ext>
            </a:extLst>
          </p:cNvPr>
          <p:cNvSpPr>
            <a:spLocks noGrp="1"/>
          </p:cNvSpPr>
          <p:nvPr>
            <p:ph type="body" idx="1"/>
          </p:nvPr>
        </p:nvSpPr>
        <p:spPr/>
        <p:txBody>
          <a:bodyPr/>
          <a:lstStyle/>
          <a:p>
            <a:r>
              <a:rPr lang="en-US" dirty="0"/>
              <a:t>Action Items</a:t>
            </a:r>
          </a:p>
        </p:txBody>
      </p:sp>
      <p:sp>
        <p:nvSpPr>
          <p:cNvPr id="2" name="Slide Number Placeholder 1">
            <a:extLst>
              <a:ext uri="{FF2B5EF4-FFF2-40B4-BE49-F238E27FC236}">
                <a16:creationId xmlns:a16="http://schemas.microsoft.com/office/drawing/2014/main" id="{951C6A89-F480-43B4-8F6D-0E214AEA2D3D}"/>
              </a:ext>
            </a:extLst>
          </p:cNvPr>
          <p:cNvSpPr>
            <a:spLocks noGrp="1"/>
          </p:cNvSpPr>
          <p:nvPr>
            <p:ph type="sldNum" sz="quarter" idx="12"/>
          </p:nvPr>
        </p:nvSpPr>
        <p:spPr/>
        <p:txBody>
          <a:bodyPr/>
          <a:lstStyle/>
          <a:p>
            <a:fld id="{4783C08A-C93D-47D6-B65C-9198EDABB16F}" type="slidenum">
              <a:rPr lang="en-US" altLang="en-US" smtClean="0"/>
              <a:pPr/>
              <a:t>5</a:t>
            </a:fld>
            <a:endParaRPr lang="en-US" altLang="en-US" dirty="0"/>
          </a:p>
        </p:txBody>
      </p:sp>
    </p:spTree>
    <p:extLst>
      <p:ext uri="{BB962C8B-B14F-4D97-AF65-F5344CB8AC3E}">
        <p14:creationId xmlns:p14="http://schemas.microsoft.com/office/powerpoint/2010/main" val="3392015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E190496-B451-4CBD-99C0-CF1DD6F6115A}"/>
              </a:ext>
            </a:extLst>
          </p:cNvPr>
          <p:cNvSpPr>
            <a:spLocks noGrp="1"/>
          </p:cNvSpPr>
          <p:nvPr>
            <p:ph idx="1"/>
          </p:nvPr>
        </p:nvSpPr>
        <p:spPr>
          <a:xfrm>
            <a:off x="431800" y="1680211"/>
            <a:ext cx="4368800" cy="4701540"/>
          </a:xfrm>
        </p:spPr>
        <p:txBody>
          <a:bodyPr anchor="b">
            <a:normAutofit fontScale="70000" lnSpcReduction="20000"/>
          </a:bodyPr>
          <a:lstStyle/>
          <a:p>
            <a:r>
              <a:rPr lang="en-US" kern="1200" dirty="0">
                <a:solidFill>
                  <a:schemeClr val="dk1"/>
                </a:solidFill>
              </a:rPr>
              <a:t>The passage of </a:t>
            </a:r>
            <a:r>
              <a:rPr lang="en-US" sz="2900" kern="1200" dirty="0">
                <a:solidFill>
                  <a:schemeClr val="dk1"/>
                </a:solidFill>
                <a:latin typeface="+mj-lt"/>
                <a:ea typeface="+mj-ea"/>
                <a:cs typeface="Arial" panose="020B0604020202020204" pitchFamily="34" charset="0"/>
                <a:hlinkClick r:id="rId2"/>
              </a:rPr>
              <a:t>AB 480 </a:t>
            </a:r>
            <a:r>
              <a:rPr lang="en-US" kern="1200" dirty="0">
                <a:solidFill>
                  <a:schemeClr val="dk1"/>
                </a:solidFill>
              </a:rPr>
              <a:t>requires County Welfare Departments (CWD) to provide thirty dollars ($30) per month to CalWORKs Welfare to Work (WTW) recipients to assist with diaper costs for each child who is under 36 months of age. </a:t>
            </a:r>
            <a:r>
              <a:rPr lang="en-US" sz="2900" kern="1200" dirty="0">
                <a:solidFill>
                  <a:schemeClr val="dk1"/>
                </a:solidFill>
                <a:cs typeface="Arial" panose="020B0604020202020204" pitchFamily="34" charset="0"/>
                <a:hlinkClick r:id="rId3"/>
              </a:rPr>
              <a:t>ACL 18-38</a:t>
            </a:r>
            <a:r>
              <a:rPr lang="en-US" kern="1200" dirty="0">
                <a:solidFill>
                  <a:schemeClr val="dk1"/>
                </a:solidFill>
                <a:cs typeface="Arial" panose="020B0604020202020204" pitchFamily="34" charset="0"/>
                <a:hlinkClick r:id="rId3"/>
              </a:rPr>
              <a:t> </a:t>
            </a:r>
            <a:r>
              <a:rPr lang="en-US" kern="1200" dirty="0">
                <a:solidFill>
                  <a:schemeClr val="dk1"/>
                </a:solidFill>
                <a:cs typeface="Arial" panose="020B0604020202020204" pitchFamily="34" charset="0"/>
              </a:rPr>
              <a:t> indicates i</a:t>
            </a:r>
            <a:r>
              <a:rPr lang="en-US" kern="1200" dirty="0">
                <a:solidFill>
                  <a:schemeClr val="dk1"/>
                </a:solidFill>
              </a:rPr>
              <a:t>ndividuals must have a qualifying child under 36 months of age and be a participant in the WTW program. </a:t>
            </a:r>
          </a:p>
          <a:p>
            <a:endParaRPr lang="en-US" kern="1200" dirty="0">
              <a:solidFill>
                <a:schemeClr val="dk1"/>
              </a:solidFill>
            </a:endParaRPr>
          </a:p>
          <a:p>
            <a:pPr marL="0" lvl="0" defTabSz="685800" fontAlgn="auto">
              <a:spcBef>
                <a:spcPts val="0"/>
              </a:spcBef>
              <a:spcAft>
                <a:spcPts val="0"/>
              </a:spcAft>
              <a:buClrTx/>
              <a:buSzTx/>
              <a:defRPr/>
            </a:pPr>
            <a:r>
              <a:rPr lang="en-US" kern="1200" dirty="0">
                <a:solidFill>
                  <a:schemeClr val="dk1"/>
                </a:solidFill>
              </a:rPr>
              <a:t>CDSS responded to the NOA CRPC on 6/11/18. The remaining question about overpayments will be addressed in a Q&amp;A letter due out later this summer.</a:t>
            </a:r>
          </a:p>
        </p:txBody>
      </p:sp>
      <p:sp>
        <p:nvSpPr>
          <p:cNvPr id="5" name="Title 4">
            <a:extLst>
              <a:ext uri="{FF2B5EF4-FFF2-40B4-BE49-F238E27FC236}">
                <a16:creationId xmlns:a16="http://schemas.microsoft.com/office/drawing/2014/main" id="{5D82ADE6-0C6C-4F82-AAD4-8526F1BD4A10}"/>
              </a:ext>
            </a:extLst>
          </p:cNvPr>
          <p:cNvSpPr>
            <a:spLocks noGrp="1"/>
          </p:cNvSpPr>
          <p:nvPr>
            <p:ph type="title"/>
          </p:nvPr>
        </p:nvSpPr>
        <p:spPr/>
        <p:txBody>
          <a:bodyPr/>
          <a:lstStyle/>
          <a:p>
            <a:pPr fontAlgn="auto">
              <a:spcBef>
                <a:spcPts val="0"/>
              </a:spcBef>
              <a:spcAft>
                <a:spcPts val="0"/>
              </a:spcAft>
              <a:defRPr/>
            </a:pPr>
            <a:r>
              <a:rPr lang="en-US" sz="3200" dirty="0"/>
              <a:t>Policy Implementation</a:t>
            </a:r>
            <a:br>
              <a:rPr lang="en-US" sz="3200" dirty="0"/>
            </a:br>
            <a:r>
              <a:rPr lang="en-US" sz="3200" dirty="0"/>
              <a:t>Diaper Bill Update</a:t>
            </a:r>
            <a:br>
              <a:rPr lang="en-US" sz="3200" dirty="0"/>
            </a:br>
            <a:r>
              <a:rPr lang="en-US" sz="1200" kern="1200" dirty="0">
                <a:solidFill>
                  <a:schemeClr val="dk1"/>
                </a:solidFill>
                <a:cs typeface="Arial" panose="020B0604020202020204" pitchFamily="34" charset="0"/>
              </a:rPr>
              <a:t>Phase I (Implemented): CIV SCR 100986; LRS SCR 202085</a:t>
            </a:r>
            <a:br>
              <a:rPr lang="en-US" sz="1200" kern="1200" dirty="0">
                <a:solidFill>
                  <a:schemeClr val="dk1"/>
                </a:solidFill>
                <a:cs typeface="Arial" panose="020B0604020202020204" pitchFamily="34" charset="0"/>
              </a:rPr>
            </a:br>
            <a:r>
              <a:rPr lang="en-US" sz="1200" kern="1200" dirty="0">
                <a:solidFill>
                  <a:schemeClr val="dk1"/>
                </a:solidFill>
                <a:cs typeface="Arial" panose="020B0604020202020204" pitchFamily="34" charset="0"/>
              </a:rPr>
              <a:t>Phase II (Development): CIV SCR 100305; LRS SCR 59192</a:t>
            </a:r>
            <a:endParaRPr lang="en-US" sz="1200" dirty="0"/>
          </a:p>
        </p:txBody>
      </p:sp>
      <p:sp>
        <p:nvSpPr>
          <p:cNvPr id="4" name="Slide Number Placeholder 3">
            <a:extLst>
              <a:ext uri="{FF2B5EF4-FFF2-40B4-BE49-F238E27FC236}">
                <a16:creationId xmlns:a16="http://schemas.microsoft.com/office/drawing/2014/main" id="{F351A998-8B53-4D37-B9F0-75C1F9C295FB}"/>
              </a:ext>
            </a:extLst>
          </p:cNvPr>
          <p:cNvSpPr>
            <a:spLocks noGrp="1"/>
          </p:cNvSpPr>
          <p:nvPr>
            <p:ph type="sldNum" sz="quarter" idx="4294967295"/>
          </p:nvPr>
        </p:nvSpPr>
        <p:spPr>
          <a:xfrm>
            <a:off x="7010400" y="6248400"/>
            <a:ext cx="2133600" cy="457200"/>
          </a:xfrm>
        </p:spPr>
        <p:txBody>
          <a:bodyPr/>
          <a:lstStyle/>
          <a:p>
            <a:fld id="{E11AC5FD-6117-434D-B9A5-ADA9E67FDCBD}" type="slidenum">
              <a:rPr lang="en-US" smtClean="0"/>
              <a:t>50</a:t>
            </a:fld>
            <a:endParaRPr lang="en-US" dirty="0"/>
          </a:p>
        </p:txBody>
      </p:sp>
      <p:sp>
        <p:nvSpPr>
          <p:cNvPr id="11" name="Content Placeholder 9">
            <a:extLst>
              <a:ext uri="{FF2B5EF4-FFF2-40B4-BE49-F238E27FC236}">
                <a16:creationId xmlns:a16="http://schemas.microsoft.com/office/drawing/2014/main" id="{FEB95C3A-CAA3-419A-8DA3-02F585DDE026}"/>
              </a:ext>
            </a:extLst>
          </p:cNvPr>
          <p:cNvSpPr txBox="1">
            <a:spLocks/>
          </p:cNvSpPr>
          <p:nvPr/>
        </p:nvSpPr>
        <p:spPr bwMode="auto">
          <a:xfrm>
            <a:off x="4757723" y="1680211"/>
            <a:ext cx="4005277" cy="470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fontScale="47500" lnSpcReduction="20000"/>
          </a:bodyPr>
          <a:lstStyle>
            <a:lvl1pPr marL="45720" indent="0" algn="l" rtl="0" eaLnBrk="1" fontAlgn="base" hangingPunct="1">
              <a:spcBef>
                <a:spcPct val="25000"/>
              </a:spcBef>
              <a:spcAft>
                <a:spcPct val="0"/>
              </a:spcAft>
              <a:buClr>
                <a:schemeClr val="tx2"/>
              </a:buClr>
              <a:buSzPct val="120000"/>
              <a:buFontTx/>
              <a:buNone/>
              <a:defRPr lang="en-US" sz="2800" dirty="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lang="en-US" sz="2800" dirty="0">
                <a:solidFill>
                  <a:schemeClr val="tx1"/>
                </a:solidFill>
                <a:latin typeface="+mn-lt"/>
                <a:ea typeface="+mn-ea"/>
                <a:cs typeface="+mn-cs"/>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lang="en-US" sz="2800" dirty="0">
                <a:solidFill>
                  <a:schemeClr val="tx1"/>
                </a:solidFill>
                <a:latin typeface="+mn-lt"/>
                <a:ea typeface="+mn-ea"/>
                <a:cs typeface="+mn-cs"/>
              </a:defRPr>
            </a:lvl3pPr>
            <a:lvl4pPr marL="1658938" indent="-228600" algn="l" rtl="0" eaLnBrk="1" fontAlgn="base" hangingPunct="1">
              <a:spcBef>
                <a:spcPct val="20000"/>
              </a:spcBef>
              <a:spcAft>
                <a:spcPct val="0"/>
              </a:spcAft>
              <a:buClr>
                <a:schemeClr val="tx2">
                  <a:lumMod val="75000"/>
                </a:schemeClr>
              </a:buClr>
              <a:buSzPct val="75000"/>
              <a:buFont typeface="Wingdings" pitchFamily="2" charset="2"/>
              <a:buChar char="§"/>
              <a:defRPr lang="en-US" sz="2800" dirty="0">
                <a:solidFill>
                  <a:schemeClr val="tx1"/>
                </a:solidFill>
                <a:latin typeface="+mn-lt"/>
                <a:ea typeface="+mn-ea"/>
                <a:cs typeface="+mn-cs"/>
              </a:defRPr>
            </a:lvl4pPr>
            <a:lvl5pPr marL="1944688" indent="-188913" algn="l" rtl="0" eaLnBrk="1" fontAlgn="base" hangingPunct="1">
              <a:spcBef>
                <a:spcPct val="20000"/>
              </a:spcBef>
              <a:spcAft>
                <a:spcPct val="0"/>
              </a:spcAft>
              <a:buClr>
                <a:schemeClr val="accent3">
                  <a:lumMod val="50000"/>
                </a:schemeClr>
              </a:buClr>
              <a:buSzPct val="80000"/>
              <a:buFont typeface="Wingdings" pitchFamily="2" charset="2"/>
              <a:buChar char="§"/>
              <a:defRPr lang="en-GB" sz="2800" dirty="0">
                <a:solidFill>
                  <a:schemeClr val="tx1"/>
                </a:solidFill>
                <a:latin typeface="+mn-lt"/>
                <a:ea typeface="+mn-ea"/>
                <a:cs typeface="+mn-cs"/>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r>
              <a:rPr lang="en-US" b="1" dirty="0">
                <a:solidFill>
                  <a:schemeClr val="dk1"/>
                </a:solidFill>
              </a:rPr>
              <a:t>C-IV/LRS Update:</a:t>
            </a:r>
            <a:endParaRPr lang="en-US" dirty="0">
              <a:solidFill>
                <a:schemeClr val="dk1"/>
              </a:solidFill>
            </a:endParaRPr>
          </a:p>
          <a:p>
            <a:r>
              <a:rPr lang="en-US" b="1" dirty="0">
                <a:solidFill>
                  <a:schemeClr val="dk1"/>
                </a:solidFill>
              </a:rPr>
              <a:t>Phase I </a:t>
            </a:r>
            <a:r>
              <a:rPr lang="en-US" dirty="0">
                <a:solidFill>
                  <a:schemeClr val="dk1"/>
                </a:solidFill>
              </a:rPr>
              <a:t>– Implemented the Need Category Other Supportive Services and a Need Type of Diaper Allowance.  No State report or claiming changes were made in Phase I. Tracking issuance for claiming and reporting  this phase is a manual process done by the county.</a:t>
            </a:r>
          </a:p>
          <a:p>
            <a:endParaRPr lang="en-US" b="1" dirty="0">
              <a:solidFill>
                <a:schemeClr val="dk1"/>
              </a:solidFill>
            </a:endParaRPr>
          </a:p>
          <a:p>
            <a:r>
              <a:rPr lang="en-US" b="1" dirty="0">
                <a:solidFill>
                  <a:srgbClr val="000000"/>
                </a:solidFill>
              </a:rPr>
              <a:t>Phase II  </a:t>
            </a:r>
            <a:r>
              <a:rPr lang="en-US" dirty="0">
                <a:solidFill>
                  <a:srgbClr val="000000"/>
                </a:solidFill>
              </a:rPr>
              <a:t>- Will implement an automated batch process that will automatically identify eligible cases and issue the appropriate number of $30 issuances per case. </a:t>
            </a:r>
            <a:r>
              <a:rPr lang="en-US" dirty="0">
                <a:solidFill>
                  <a:schemeClr val="dk1"/>
                </a:solidFill>
              </a:rPr>
              <a:t>Phase II is tentatively scheduled for implementation in the evening on 8/17/18. The first month with full automation will September 2018.</a:t>
            </a:r>
          </a:p>
          <a:p>
            <a:pPr lvl="1"/>
            <a:endParaRPr lang="en-US" dirty="0">
              <a:solidFill>
                <a:srgbClr val="000000"/>
              </a:solidFill>
            </a:endParaRPr>
          </a:p>
          <a:p>
            <a:pPr lvl="1"/>
            <a:r>
              <a:rPr lang="en-US" dirty="0">
                <a:solidFill>
                  <a:srgbClr val="000000"/>
                </a:solidFill>
              </a:rPr>
              <a:t>Modification to SAR7 and RE NOAs will include the language for Diaper Allowance.</a:t>
            </a:r>
          </a:p>
          <a:p>
            <a:pPr lvl="1"/>
            <a:r>
              <a:rPr lang="en-US" dirty="0">
                <a:solidFill>
                  <a:srgbClr val="000000"/>
                </a:solidFill>
              </a:rPr>
              <a:t>Automatically generate the NA 823 when Diaper Payment is approved or discontinued.</a:t>
            </a:r>
          </a:p>
          <a:p>
            <a:endParaRPr lang="en-US" dirty="0">
              <a:solidFill>
                <a:srgbClr val="000000"/>
              </a:solidFill>
            </a:endParaRPr>
          </a:p>
          <a:p>
            <a:pPr marL="0" lvl="0" defTabSz="685800" fontAlgn="auto">
              <a:spcBef>
                <a:spcPts val="0"/>
              </a:spcBef>
              <a:spcAft>
                <a:spcPts val="0"/>
              </a:spcAft>
              <a:buClrTx/>
              <a:buSzTx/>
              <a:defRPr/>
            </a:pPr>
            <a:r>
              <a:rPr lang="en-US" dirty="0">
                <a:solidFill>
                  <a:schemeClr val="dk1"/>
                </a:solidFill>
              </a:rPr>
              <a:t>CalACES continues to discuss with the Committee, CWDA and CDSS on the approach for processing historical months.</a:t>
            </a:r>
          </a:p>
        </p:txBody>
      </p:sp>
    </p:spTree>
    <p:extLst>
      <p:ext uri="{BB962C8B-B14F-4D97-AF65-F5344CB8AC3E}">
        <p14:creationId xmlns:p14="http://schemas.microsoft.com/office/powerpoint/2010/main" val="3974613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E190496-B451-4CBD-99C0-CF1DD6F6115A}"/>
              </a:ext>
            </a:extLst>
          </p:cNvPr>
          <p:cNvSpPr>
            <a:spLocks noGrp="1"/>
          </p:cNvSpPr>
          <p:nvPr>
            <p:ph idx="1"/>
          </p:nvPr>
        </p:nvSpPr>
        <p:spPr>
          <a:xfrm>
            <a:off x="431800" y="1680211"/>
            <a:ext cx="4368800" cy="4701540"/>
          </a:xfrm>
        </p:spPr>
        <p:txBody>
          <a:bodyPr anchor="b">
            <a:normAutofit fontScale="77500" lnSpcReduction="20000"/>
          </a:bodyPr>
          <a:lstStyle/>
          <a:p>
            <a:pPr marL="0" lvl="0" defTabSz="685800" fontAlgn="auto">
              <a:spcBef>
                <a:spcPts val="0"/>
              </a:spcBef>
              <a:spcAft>
                <a:spcPts val="0"/>
              </a:spcAft>
              <a:buClrTx/>
              <a:buSzTx/>
              <a:defRPr/>
            </a:pPr>
            <a:r>
              <a:rPr lang="en-US" kern="1200" dirty="0"/>
              <a:t>The Legislative budget bills include agreement to fund the SSI (Supplemental Security Income) Cash Out initiative which would reverse California’s current law that prohibits SSI and/or SSP (State Supplementary Payment) recipients from receiving CalFresh benefits. This policy contains several components which will be implemented no later than August 1, 2019. </a:t>
            </a:r>
          </a:p>
          <a:p>
            <a:pPr marL="0" lvl="0" defTabSz="685800" fontAlgn="auto">
              <a:spcBef>
                <a:spcPts val="0"/>
              </a:spcBef>
              <a:spcAft>
                <a:spcPts val="0"/>
              </a:spcAft>
              <a:buClrTx/>
              <a:buSzTx/>
              <a:defRPr/>
            </a:pPr>
            <a:endParaRPr lang="en-US" kern="1200" dirty="0"/>
          </a:p>
          <a:p>
            <a:pPr marL="0" lvl="0" defTabSz="685800" fontAlgn="auto">
              <a:spcBef>
                <a:spcPts val="0"/>
              </a:spcBef>
              <a:spcAft>
                <a:spcPts val="0"/>
              </a:spcAft>
              <a:buClrTx/>
              <a:buSzTx/>
              <a:defRPr/>
            </a:pPr>
            <a:r>
              <a:rPr lang="en-US" kern="1200" dirty="0"/>
              <a:t>The SSI Cash Out applies to three groups of individuals and/or households.</a:t>
            </a:r>
            <a:endParaRPr lang="en-US" dirty="0"/>
          </a:p>
        </p:txBody>
      </p:sp>
      <p:sp>
        <p:nvSpPr>
          <p:cNvPr id="5" name="Title 4">
            <a:extLst>
              <a:ext uri="{FF2B5EF4-FFF2-40B4-BE49-F238E27FC236}">
                <a16:creationId xmlns:a16="http://schemas.microsoft.com/office/drawing/2014/main" id="{5D82ADE6-0C6C-4F82-AAD4-8526F1BD4A10}"/>
              </a:ext>
            </a:extLst>
          </p:cNvPr>
          <p:cNvSpPr>
            <a:spLocks noGrp="1"/>
          </p:cNvSpPr>
          <p:nvPr>
            <p:ph type="title"/>
          </p:nvPr>
        </p:nvSpPr>
        <p:spPr/>
        <p:txBody>
          <a:bodyPr/>
          <a:lstStyle/>
          <a:p>
            <a:pPr fontAlgn="auto">
              <a:spcBef>
                <a:spcPts val="0"/>
              </a:spcBef>
              <a:spcAft>
                <a:spcPts val="0"/>
              </a:spcAft>
              <a:defRPr/>
            </a:pPr>
            <a:r>
              <a:rPr lang="en-US" sz="3200" dirty="0"/>
              <a:t>Policy Implementation</a:t>
            </a:r>
            <a:br>
              <a:rPr lang="en-US" sz="3200" dirty="0"/>
            </a:br>
            <a:r>
              <a:rPr lang="en-US" sz="3200" dirty="0"/>
              <a:t>SSI Cash Out</a:t>
            </a:r>
            <a:br>
              <a:rPr lang="en-US" sz="3200" dirty="0"/>
            </a:br>
            <a:r>
              <a:rPr lang="en-US" sz="1200" kern="1200" dirty="0">
                <a:solidFill>
                  <a:schemeClr val="dk1"/>
                </a:solidFill>
                <a:cs typeface="Arial" panose="020B0604020202020204" pitchFamily="34" charset="0"/>
                <a:hlinkClick r:id="rId2"/>
              </a:rPr>
              <a:t>SB 845</a:t>
            </a:r>
            <a:r>
              <a:rPr lang="en-US" sz="1200" kern="1200" dirty="0">
                <a:solidFill>
                  <a:schemeClr val="dk1"/>
                </a:solidFill>
                <a:cs typeface="Arial" panose="020B0604020202020204" pitchFamily="34" charset="0"/>
              </a:rPr>
              <a:t> SB Omnibus for Human Services</a:t>
            </a:r>
            <a:br>
              <a:rPr lang="en-US" sz="1200" kern="1200" dirty="0">
                <a:solidFill>
                  <a:schemeClr val="dk1"/>
                </a:solidFill>
                <a:cs typeface="Arial" panose="020B0604020202020204" pitchFamily="34" charset="0"/>
              </a:rPr>
            </a:br>
            <a:r>
              <a:rPr lang="en-US" sz="1200" kern="1200" dirty="0">
                <a:solidFill>
                  <a:schemeClr val="dk1"/>
                </a:solidFill>
                <a:cs typeface="Arial" panose="020B0604020202020204" pitchFamily="34" charset="0"/>
                <a:hlinkClick r:id="rId3"/>
              </a:rPr>
              <a:t>AB 1811</a:t>
            </a:r>
            <a:r>
              <a:rPr lang="en-US" sz="1200" kern="1200" dirty="0">
                <a:solidFill>
                  <a:schemeClr val="dk1"/>
                </a:solidFill>
                <a:cs typeface="Arial" panose="020B0604020202020204" pitchFamily="34" charset="0"/>
              </a:rPr>
              <a:t> AB Omnibus for Human Services</a:t>
            </a:r>
            <a:endParaRPr lang="en-US" sz="1200" dirty="0"/>
          </a:p>
        </p:txBody>
      </p:sp>
      <p:sp>
        <p:nvSpPr>
          <p:cNvPr id="4" name="Slide Number Placeholder 3">
            <a:extLst>
              <a:ext uri="{FF2B5EF4-FFF2-40B4-BE49-F238E27FC236}">
                <a16:creationId xmlns:a16="http://schemas.microsoft.com/office/drawing/2014/main" id="{F351A998-8B53-4D37-B9F0-75C1F9C295FB}"/>
              </a:ext>
            </a:extLst>
          </p:cNvPr>
          <p:cNvSpPr>
            <a:spLocks noGrp="1"/>
          </p:cNvSpPr>
          <p:nvPr>
            <p:ph type="sldNum" sz="quarter" idx="4294967295"/>
          </p:nvPr>
        </p:nvSpPr>
        <p:spPr>
          <a:xfrm>
            <a:off x="7010400" y="6248400"/>
            <a:ext cx="2133600" cy="457200"/>
          </a:xfrm>
        </p:spPr>
        <p:txBody>
          <a:bodyPr/>
          <a:lstStyle/>
          <a:p>
            <a:fld id="{E11AC5FD-6117-434D-B9A5-ADA9E67FDCBD}" type="slidenum">
              <a:rPr lang="en-US" smtClean="0"/>
              <a:t>51</a:t>
            </a:fld>
            <a:endParaRPr lang="en-US" dirty="0"/>
          </a:p>
        </p:txBody>
      </p:sp>
      <p:sp>
        <p:nvSpPr>
          <p:cNvPr id="11" name="Content Placeholder 9">
            <a:extLst>
              <a:ext uri="{FF2B5EF4-FFF2-40B4-BE49-F238E27FC236}">
                <a16:creationId xmlns:a16="http://schemas.microsoft.com/office/drawing/2014/main" id="{FEB95C3A-CAA3-419A-8DA3-02F585DDE026}"/>
              </a:ext>
            </a:extLst>
          </p:cNvPr>
          <p:cNvSpPr txBox="1">
            <a:spLocks/>
          </p:cNvSpPr>
          <p:nvPr/>
        </p:nvSpPr>
        <p:spPr bwMode="auto">
          <a:xfrm>
            <a:off x="4757723" y="1680211"/>
            <a:ext cx="4005277" cy="470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55000" lnSpcReduction="20000"/>
          </a:bodyPr>
          <a:lstStyle>
            <a:lvl1pPr marL="45720" indent="0" algn="l" rtl="0" eaLnBrk="1" fontAlgn="base" hangingPunct="1">
              <a:spcBef>
                <a:spcPct val="25000"/>
              </a:spcBef>
              <a:spcAft>
                <a:spcPct val="0"/>
              </a:spcAft>
              <a:buClr>
                <a:schemeClr val="tx2"/>
              </a:buClr>
              <a:buSzPct val="120000"/>
              <a:buFontTx/>
              <a:buNone/>
              <a:defRPr lang="en-US" sz="2800" dirty="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lang="en-US" sz="2800" dirty="0">
                <a:solidFill>
                  <a:schemeClr val="tx1"/>
                </a:solidFill>
                <a:latin typeface="+mn-lt"/>
                <a:ea typeface="+mn-ea"/>
                <a:cs typeface="+mn-cs"/>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lang="en-US" sz="2800" dirty="0">
                <a:solidFill>
                  <a:schemeClr val="tx1"/>
                </a:solidFill>
                <a:latin typeface="+mn-lt"/>
                <a:ea typeface="+mn-ea"/>
                <a:cs typeface="+mn-cs"/>
              </a:defRPr>
            </a:lvl3pPr>
            <a:lvl4pPr marL="1658938" indent="-228600" algn="l" rtl="0" eaLnBrk="1" fontAlgn="base" hangingPunct="1">
              <a:spcBef>
                <a:spcPct val="20000"/>
              </a:spcBef>
              <a:spcAft>
                <a:spcPct val="0"/>
              </a:spcAft>
              <a:buClr>
                <a:schemeClr val="tx2">
                  <a:lumMod val="75000"/>
                </a:schemeClr>
              </a:buClr>
              <a:buSzPct val="75000"/>
              <a:buFont typeface="Wingdings" pitchFamily="2" charset="2"/>
              <a:buChar char="§"/>
              <a:defRPr lang="en-US" sz="2800" dirty="0">
                <a:solidFill>
                  <a:schemeClr val="tx1"/>
                </a:solidFill>
                <a:latin typeface="+mn-lt"/>
                <a:ea typeface="+mn-ea"/>
                <a:cs typeface="+mn-cs"/>
              </a:defRPr>
            </a:lvl4pPr>
            <a:lvl5pPr marL="1944688" indent="-188913" algn="l" rtl="0" eaLnBrk="1" fontAlgn="base" hangingPunct="1">
              <a:spcBef>
                <a:spcPct val="20000"/>
              </a:spcBef>
              <a:spcAft>
                <a:spcPct val="0"/>
              </a:spcAft>
              <a:buClr>
                <a:schemeClr val="accent3">
                  <a:lumMod val="50000"/>
                </a:schemeClr>
              </a:buClr>
              <a:buSzPct val="80000"/>
              <a:buFont typeface="Wingdings" pitchFamily="2" charset="2"/>
              <a:buChar char="§"/>
              <a:defRPr lang="en-GB" sz="2800" dirty="0">
                <a:solidFill>
                  <a:schemeClr val="tx1"/>
                </a:solidFill>
                <a:latin typeface="+mn-lt"/>
                <a:ea typeface="+mn-ea"/>
                <a:cs typeface="+mn-cs"/>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pPr marL="0" lvl="0" defTabSz="685800" fontAlgn="auto">
              <a:spcBef>
                <a:spcPts val="0"/>
              </a:spcBef>
              <a:spcAft>
                <a:spcPts val="0"/>
              </a:spcAft>
              <a:buClrTx/>
              <a:buSzTx/>
              <a:defRPr/>
            </a:pPr>
            <a:r>
              <a:rPr lang="en-US" b="1" dirty="0"/>
              <a:t>Group 1</a:t>
            </a:r>
            <a:r>
              <a:rPr lang="en-US" dirty="0"/>
              <a:t> -  SSI/SSP beneficiaries who are new CalFresh applicants who will no longer be precluded from CalFresh eligibility, as well as current CalFresh households who have an SSI/SSP member(s) who will be added to the case. </a:t>
            </a:r>
          </a:p>
          <a:p>
            <a:pPr marL="0" lvl="0" defTabSz="685800" fontAlgn="auto">
              <a:spcBef>
                <a:spcPts val="0"/>
              </a:spcBef>
              <a:spcAft>
                <a:spcPts val="0"/>
              </a:spcAft>
              <a:buClrTx/>
              <a:buSzTx/>
              <a:defRPr/>
            </a:pPr>
            <a:endParaRPr lang="en-US" dirty="0"/>
          </a:p>
          <a:p>
            <a:pPr marL="0" lvl="0" defTabSz="685800" fontAlgn="auto">
              <a:spcBef>
                <a:spcPts val="0"/>
              </a:spcBef>
              <a:spcAft>
                <a:spcPts val="0"/>
              </a:spcAft>
              <a:buClrTx/>
              <a:buSzTx/>
              <a:defRPr/>
            </a:pPr>
            <a:r>
              <a:rPr lang="en-US" b="1" dirty="0"/>
              <a:t>Group 2 </a:t>
            </a:r>
            <a:r>
              <a:rPr lang="en-US" dirty="0"/>
              <a:t>- CalFresh households who have an excluded SSI/SSP member and as a result of this policy will experience a reduction in the CalFresh allotment.</a:t>
            </a:r>
          </a:p>
          <a:p>
            <a:pPr marL="0" lvl="0" defTabSz="685800" fontAlgn="auto">
              <a:spcBef>
                <a:spcPts val="0"/>
              </a:spcBef>
              <a:spcAft>
                <a:spcPts val="0"/>
              </a:spcAft>
              <a:buClrTx/>
              <a:buSzTx/>
              <a:defRPr/>
            </a:pPr>
            <a:endParaRPr lang="en-US" dirty="0"/>
          </a:p>
          <a:p>
            <a:pPr marL="0" lvl="0" defTabSz="685800" fontAlgn="auto">
              <a:spcBef>
                <a:spcPts val="0"/>
              </a:spcBef>
              <a:spcAft>
                <a:spcPts val="0"/>
              </a:spcAft>
              <a:buClrTx/>
              <a:buSzTx/>
              <a:defRPr/>
            </a:pPr>
            <a:r>
              <a:rPr lang="en-US" b="1" dirty="0"/>
              <a:t>Group 3 </a:t>
            </a:r>
            <a:r>
              <a:rPr lang="en-US" dirty="0"/>
              <a:t>– CalFresh households who have an excluded SSI/SSP member and as a result of this policy will lose their eligibility to  CalFresh benefits. </a:t>
            </a:r>
          </a:p>
          <a:p>
            <a:pPr marL="0" lvl="0" defTabSz="685800" fontAlgn="auto">
              <a:spcBef>
                <a:spcPts val="0"/>
              </a:spcBef>
              <a:spcAft>
                <a:spcPts val="0"/>
              </a:spcAft>
              <a:buClrTx/>
              <a:buSzTx/>
              <a:defRPr/>
            </a:pPr>
            <a:endParaRPr lang="en-US" dirty="0"/>
          </a:p>
          <a:p>
            <a:pPr marL="0" lvl="0" defTabSz="685800" fontAlgn="auto">
              <a:spcBef>
                <a:spcPts val="0"/>
              </a:spcBef>
              <a:spcAft>
                <a:spcPts val="0"/>
              </a:spcAft>
              <a:buClrTx/>
              <a:buSzTx/>
              <a:defRPr/>
            </a:pPr>
            <a:r>
              <a:rPr lang="en-US" sz="2500" dirty="0"/>
              <a:t>For groups 2 and 3, the legislature has agreed to hold these households harmless by supplementing their benefits via a new state-only program.</a:t>
            </a:r>
          </a:p>
        </p:txBody>
      </p:sp>
      <p:sp>
        <p:nvSpPr>
          <p:cNvPr id="12" name="TextBox 11">
            <a:extLst>
              <a:ext uri="{FF2B5EF4-FFF2-40B4-BE49-F238E27FC236}">
                <a16:creationId xmlns:a16="http://schemas.microsoft.com/office/drawing/2014/main" id="{64C81F30-0296-4C73-BCD2-4875AA73FC58}"/>
              </a:ext>
            </a:extLst>
          </p:cNvPr>
          <p:cNvSpPr txBox="1"/>
          <p:nvPr/>
        </p:nvSpPr>
        <p:spPr>
          <a:xfrm>
            <a:off x="2971800" y="6365557"/>
            <a:ext cx="3352800" cy="492443"/>
          </a:xfrm>
          <a:prstGeom prst="rect">
            <a:avLst/>
          </a:prstGeom>
          <a:noFill/>
        </p:spPr>
        <p:txBody>
          <a:bodyPr wrap="square" rtlCol="0">
            <a:spAutoFit/>
          </a:bodyPr>
          <a:lstStyle/>
          <a:p>
            <a:pPr algn="ctr">
              <a:buNone/>
            </a:pPr>
            <a:r>
              <a:rPr lang="en-US" dirty="0"/>
              <a:t> </a:t>
            </a:r>
            <a:r>
              <a:rPr lang="en-US" sz="1200" b="1" cap="all" dirty="0">
                <a:solidFill>
                  <a:schemeClr val="tx2"/>
                </a:solidFill>
              </a:rPr>
              <a:t>- Continued on Next Slide -</a:t>
            </a:r>
          </a:p>
        </p:txBody>
      </p:sp>
    </p:spTree>
    <p:extLst>
      <p:ext uri="{BB962C8B-B14F-4D97-AF65-F5344CB8AC3E}">
        <p14:creationId xmlns:p14="http://schemas.microsoft.com/office/powerpoint/2010/main" val="351239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E190496-B451-4CBD-99C0-CF1DD6F6115A}"/>
              </a:ext>
            </a:extLst>
          </p:cNvPr>
          <p:cNvSpPr>
            <a:spLocks noGrp="1"/>
          </p:cNvSpPr>
          <p:nvPr>
            <p:ph idx="1"/>
          </p:nvPr>
        </p:nvSpPr>
        <p:spPr>
          <a:xfrm>
            <a:off x="431800" y="1680211"/>
            <a:ext cx="4368800" cy="4701540"/>
          </a:xfrm>
        </p:spPr>
        <p:txBody>
          <a:bodyPr anchor="b">
            <a:normAutofit fontScale="92500" lnSpcReduction="20000"/>
          </a:bodyPr>
          <a:lstStyle/>
          <a:p>
            <a:pPr marL="0" lvl="0" defTabSz="685800" fontAlgn="auto">
              <a:spcBef>
                <a:spcPts val="0"/>
              </a:spcBef>
              <a:spcAft>
                <a:spcPts val="0"/>
              </a:spcAft>
              <a:buClrTx/>
              <a:buSzTx/>
              <a:defRPr/>
            </a:pPr>
            <a:r>
              <a:rPr lang="en-US" kern="1200" dirty="0"/>
              <a:t>CDSS is working on the ACL for this policy change, which is scheduled for publication in August 2018. CalACES received a draft on 6/13/2018 for review.</a:t>
            </a:r>
          </a:p>
          <a:p>
            <a:endParaRPr lang="en-US" b="1" kern="1200" dirty="0"/>
          </a:p>
          <a:p>
            <a:pPr marL="0" lvl="0" defTabSz="685800" fontAlgn="auto">
              <a:spcBef>
                <a:spcPts val="0"/>
              </a:spcBef>
              <a:spcAft>
                <a:spcPts val="0"/>
              </a:spcAft>
              <a:buClrTx/>
              <a:buSzTx/>
              <a:defRPr/>
            </a:pPr>
            <a:r>
              <a:rPr lang="en-US" kern="1200" dirty="0"/>
              <a:t>On 6/20/2018, SAWS participated in a technical assistance meeting to discuss the policy, implementation strategy and timeline with CDSS and CWDA.</a:t>
            </a:r>
          </a:p>
        </p:txBody>
      </p:sp>
      <p:sp>
        <p:nvSpPr>
          <p:cNvPr id="5" name="Title 4">
            <a:extLst>
              <a:ext uri="{FF2B5EF4-FFF2-40B4-BE49-F238E27FC236}">
                <a16:creationId xmlns:a16="http://schemas.microsoft.com/office/drawing/2014/main" id="{5D82ADE6-0C6C-4F82-AAD4-8526F1BD4A10}"/>
              </a:ext>
            </a:extLst>
          </p:cNvPr>
          <p:cNvSpPr>
            <a:spLocks noGrp="1"/>
          </p:cNvSpPr>
          <p:nvPr>
            <p:ph type="title"/>
          </p:nvPr>
        </p:nvSpPr>
        <p:spPr/>
        <p:txBody>
          <a:bodyPr/>
          <a:lstStyle/>
          <a:p>
            <a:pPr fontAlgn="auto">
              <a:spcBef>
                <a:spcPts val="0"/>
              </a:spcBef>
              <a:spcAft>
                <a:spcPts val="0"/>
              </a:spcAft>
              <a:defRPr/>
            </a:pPr>
            <a:r>
              <a:rPr lang="en-US" sz="3200" dirty="0"/>
              <a:t>Policy Implementation</a:t>
            </a:r>
            <a:br>
              <a:rPr lang="en-US" sz="3200" dirty="0"/>
            </a:br>
            <a:r>
              <a:rPr lang="en-US" sz="3200" dirty="0"/>
              <a:t>SSI Cash Out - Continued</a:t>
            </a:r>
            <a:br>
              <a:rPr lang="en-US" sz="2000" dirty="0"/>
            </a:br>
            <a:r>
              <a:rPr lang="en-US" sz="1200" kern="1200" dirty="0">
                <a:solidFill>
                  <a:schemeClr val="dk1"/>
                </a:solidFill>
                <a:cs typeface="Arial" panose="020B0604020202020204" pitchFamily="34" charset="0"/>
                <a:hlinkClick r:id="rId2"/>
              </a:rPr>
              <a:t>SB 845</a:t>
            </a:r>
            <a:r>
              <a:rPr lang="en-US" sz="1200" kern="1200" dirty="0">
                <a:solidFill>
                  <a:schemeClr val="dk1"/>
                </a:solidFill>
                <a:cs typeface="Arial" panose="020B0604020202020204" pitchFamily="34" charset="0"/>
              </a:rPr>
              <a:t> SB Omnibus for Human Services</a:t>
            </a:r>
            <a:br>
              <a:rPr lang="en-US" sz="1200" kern="1200" dirty="0">
                <a:solidFill>
                  <a:schemeClr val="dk1"/>
                </a:solidFill>
                <a:cs typeface="Arial" panose="020B0604020202020204" pitchFamily="34" charset="0"/>
              </a:rPr>
            </a:br>
            <a:r>
              <a:rPr lang="en-US" sz="1200" kern="1200" dirty="0">
                <a:solidFill>
                  <a:schemeClr val="dk1"/>
                </a:solidFill>
                <a:cs typeface="Arial" panose="020B0604020202020204" pitchFamily="34" charset="0"/>
                <a:hlinkClick r:id="rId3"/>
              </a:rPr>
              <a:t>AB 1811</a:t>
            </a:r>
            <a:r>
              <a:rPr lang="en-US" sz="1200" kern="1200" dirty="0">
                <a:solidFill>
                  <a:schemeClr val="dk1"/>
                </a:solidFill>
                <a:cs typeface="Arial" panose="020B0604020202020204" pitchFamily="34" charset="0"/>
              </a:rPr>
              <a:t> AB Omnibus for Human Services</a:t>
            </a:r>
            <a:endParaRPr lang="en-US" sz="1200" dirty="0"/>
          </a:p>
        </p:txBody>
      </p:sp>
      <p:sp>
        <p:nvSpPr>
          <p:cNvPr id="4" name="Slide Number Placeholder 3">
            <a:extLst>
              <a:ext uri="{FF2B5EF4-FFF2-40B4-BE49-F238E27FC236}">
                <a16:creationId xmlns:a16="http://schemas.microsoft.com/office/drawing/2014/main" id="{F351A998-8B53-4D37-B9F0-75C1F9C295FB}"/>
              </a:ext>
            </a:extLst>
          </p:cNvPr>
          <p:cNvSpPr>
            <a:spLocks noGrp="1"/>
          </p:cNvSpPr>
          <p:nvPr>
            <p:ph type="sldNum" sz="quarter" idx="4294967295"/>
          </p:nvPr>
        </p:nvSpPr>
        <p:spPr>
          <a:xfrm>
            <a:off x="7010400" y="6248400"/>
            <a:ext cx="2133600" cy="457200"/>
          </a:xfrm>
        </p:spPr>
        <p:txBody>
          <a:bodyPr/>
          <a:lstStyle/>
          <a:p>
            <a:fld id="{E11AC5FD-6117-434D-B9A5-ADA9E67FDCBD}" type="slidenum">
              <a:rPr lang="en-US" smtClean="0"/>
              <a:t>52</a:t>
            </a:fld>
            <a:endParaRPr lang="en-US" dirty="0"/>
          </a:p>
        </p:txBody>
      </p:sp>
      <p:sp>
        <p:nvSpPr>
          <p:cNvPr id="11" name="Content Placeholder 9">
            <a:extLst>
              <a:ext uri="{FF2B5EF4-FFF2-40B4-BE49-F238E27FC236}">
                <a16:creationId xmlns:a16="http://schemas.microsoft.com/office/drawing/2014/main" id="{FEB95C3A-CAA3-419A-8DA3-02F585DDE026}"/>
              </a:ext>
            </a:extLst>
          </p:cNvPr>
          <p:cNvSpPr txBox="1">
            <a:spLocks/>
          </p:cNvSpPr>
          <p:nvPr/>
        </p:nvSpPr>
        <p:spPr bwMode="auto">
          <a:xfrm>
            <a:off x="4757723" y="1680211"/>
            <a:ext cx="4005277" cy="470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45720" indent="0" algn="l" rtl="0" eaLnBrk="1" fontAlgn="base" hangingPunct="1">
              <a:spcBef>
                <a:spcPct val="25000"/>
              </a:spcBef>
              <a:spcAft>
                <a:spcPct val="0"/>
              </a:spcAft>
              <a:buClr>
                <a:schemeClr val="tx2"/>
              </a:buClr>
              <a:buSzPct val="120000"/>
              <a:buFontTx/>
              <a:buNone/>
              <a:defRPr lang="en-US" sz="2800" dirty="0">
                <a:solidFill>
                  <a:schemeClr val="tx1"/>
                </a:solidFill>
                <a:latin typeface="+mn-lt"/>
                <a:ea typeface="+mn-ea"/>
                <a:cs typeface="+mn-cs"/>
              </a:defRPr>
            </a:lvl1pPr>
            <a:lvl2pPr marL="687387" indent="-342900" algn="l" rtl="0" eaLnBrk="1" fontAlgn="base" hangingPunct="1">
              <a:spcBef>
                <a:spcPct val="0"/>
              </a:spcBef>
              <a:spcAft>
                <a:spcPct val="25000"/>
              </a:spcAft>
              <a:buClr>
                <a:schemeClr val="accent2">
                  <a:lumMod val="75000"/>
                </a:schemeClr>
              </a:buClr>
              <a:buSzPct val="80000"/>
              <a:buFont typeface="Arial" panose="020B0604020202020204" pitchFamily="34" charset="0"/>
              <a:buChar char="•"/>
              <a:defRPr lang="en-US" sz="2800" dirty="0">
                <a:solidFill>
                  <a:schemeClr val="tx1"/>
                </a:solidFill>
                <a:latin typeface="+mn-lt"/>
                <a:ea typeface="+mn-ea"/>
                <a:cs typeface="+mn-cs"/>
              </a:defRPr>
            </a:lvl2pPr>
            <a:lvl3pPr marL="987425" indent="-293688" algn="l" rtl="0" eaLnBrk="1" fontAlgn="base" hangingPunct="1">
              <a:spcBef>
                <a:spcPct val="0"/>
              </a:spcBef>
              <a:spcAft>
                <a:spcPct val="25000"/>
              </a:spcAft>
              <a:buClr>
                <a:schemeClr val="accent1">
                  <a:lumMod val="50000"/>
                </a:schemeClr>
              </a:buClr>
              <a:buSzPct val="50000"/>
              <a:buFont typeface="Wingdings" pitchFamily="2" charset="2"/>
              <a:buChar char="l"/>
              <a:defRPr lang="en-US" sz="2800" dirty="0">
                <a:solidFill>
                  <a:schemeClr val="tx1"/>
                </a:solidFill>
                <a:latin typeface="+mn-lt"/>
                <a:ea typeface="+mn-ea"/>
                <a:cs typeface="+mn-cs"/>
              </a:defRPr>
            </a:lvl3pPr>
            <a:lvl4pPr marL="1658938" indent="-228600" algn="l" rtl="0" eaLnBrk="1" fontAlgn="base" hangingPunct="1">
              <a:spcBef>
                <a:spcPct val="20000"/>
              </a:spcBef>
              <a:spcAft>
                <a:spcPct val="0"/>
              </a:spcAft>
              <a:buClr>
                <a:schemeClr val="tx2">
                  <a:lumMod val="75000"/>
                </a:schemeClr>
              </a:buClr>
              <a:buSzPct val="75000"/>
              <a:buFont typeface="Wingdings" pitchFamily="2" charset="2"/>
              <a:buChar char="§"/>
              <a:defRPr lang="en-US" sz="2800" dirty="0">
                <a:solidFill>
                  <a:schemeClr val="tx1"/>
                </a:solidFill>
                <a:latin typeface="+mn-lt"/>
                <a:ea typeface="+mn-ea"/>
                <a:cs typeface="+mn-cs"/>
              </a:defRPr>
            </a:lvl4pPr>
            <a:lvl5pPr marL="1944688" indent="-188913" algn="l" rtl="0" eaLnBrk="1" fontAlgn="base" hangingPunct="1">
              <a:spcBef>
                <a:spcPct val="20000"/>
              </a:spcBef>
              <a:spcAft>
                <a:spcPct val="0"/>
              </a:spcAft>
              <a:buClr>
                <a:schemeClr val="accent3">
                  <a:lumMod val="50000"/>
                </a:schemeClr>
              </a:buClr>
              <a:buSzPct val="80000"/>
              <a:buFont typeface="Wingdings" pitchFamily="2" charset="2"/>
              <a:buChar char="§"/>
              <a:defRPr lang="en-GB" sz="2800" dirty="0">
                <a:solidFill>
                  <a:schemeClr val="tx1"/>
                </a:solidFill>
                <a:latin typeface="+mn-lt"/>
                <a:ea typeface="+mn-ea"/>
                <a:cs typeface="+mn-cs"/>
              </a:defRPr>
            </a:lvl5pPr>
            <a:lvl6pPr marL="1920240" indent="-315913" algn="l" rtl="0" eaLnBrk="1" fontAlgn="base" hangingPunct="1">
              <a:spcBef>
                <a:spcPct val="20000"/>
              </a:spcBef>
              <a:spcAft>
                <a:spcPct val="0"/>
              </a:spcAft>
              <a:buClr>
                <a:schemeClr val="accent6">
                  <a:lumMod val="50000"/>
                </a:schemeClr>
              </a:buClr>
              <a:buSzPct val="80000"/>
              <a:buFont typeface="Wingdings" pitchFamily="2" charset="2"/>
              <a:buChar char="§"/>
              <a:defRPr sz="2000">
                <a:solidFill>
                  <a:schemeClr val="tx1"/>
                </a:solidFill>
                <a:latin typeface="+mn-lt"/>
              </a:defRPr>
            </a:lvl6pPr>
            <a:lvl7pPr marL="224028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7pPr>
            <a:lvl8pPr marL="2651760" indent="-315913" algn="l" rtl="0" eaLnBrk="1" fontAlgn="base" hangingPunct="1">
              <a:spcBef>
                <a:spcPct val="20000"/>
              </a:spcBef>
              <a:spcAft>
                <a:spcPct val="0"/>
              </a:spcAft>
              <a:buClr>
                <a:schemeClr val="bg2">
                  <a:lumMod val="75000"/>
                </a:schemeClr>
              </a:buClr>
              <a:buSzPct val="80000"/>
              <a:buFont typeface="Wingdings" pitchFamily="2" charset="2"/>
              <a:buChar char="§"/>
              <a:defRPr sz="2000">
                <a:solidFill>
                  <a:schemeClr val="tx1"/>
                </a:solidFill>
                <a:latin typeface="+mn-lt"/>
              </a:defRPr>
            </a:lvl8pPr>
            <a:lvl9pPr marL="3108960" indent="-315913" algn="l" rtl="0" eaLnBrk="1" fontAlgn="base" hangingPunct="1">
              <a:spcBef>
                <a:spcPct val="20000"/>
              </a:spcBef>
              <a:spcAft>
                <a:spcPct val="0"/>
              </a:spcAft>
              <a:buClr>
                <a:schemeClr val="accent2">
                  <a:lumMod val="50000"/>
                </a:schemeClr>
              </a:buClr>
              <a:buSzPct val="80000"/>
              <a:buFont typeface="Wingdings" pitchFamily="2" charset="2"/>
              <a:buChar char="§"/>
              <a:defRPr sz="2000">
                <a:solidFill>
                  <a:schemeClr val="tx1"/>
                </a:solidFill>
                <a:latin typeface="+mn-lt"/>
              </a:defRPr>
            </a:lvl9pPr>
          </a:lstStyle>
          <a:p>
            <a:r>
              <a:rPr lang="en-US" sz="2400" b="1" dirty="0">
                <a:solidFill>
                  <a:schemeClr val="dk1"/>
                </a:solidFill>
              </a:rPr>
              <a:t>C-IV/LRS Update:</a:t>
            </a:r>
            <a:endParaRPr lang="en-US" sz="2400" dirty="0">
              <a:solidFill>
                <a:schemeClr val="dk1"/>
              </a:solidFill>
            </a:endParaRPr>
          </a:p>
          <a:p>
            <a:r>
              <a:rPr lang="en-US" sz="2400" dirty="0">
                <a:solidFill>
                  <a:schemeClr val="dk1"/>
                </a:solidFill>
              </a:rPr>
              <a:t>The C-IV/LRS teams are analyzing the draft ACL to document questions and system change requirements.</a:t>
            </a:r>
          </a:p>
          <a:p>
            <a:endParaRPr lang="en-US" sz="2400" b="1" dirty="0">
              <a:solidFill>
                <a:schemeClr val="dk1"/>
              </a:solidFill>
            </a:endParaRPr>
          </a:p>
          <a:p>
            <a:r>
              <a:rPr lang="en-US" sz="2400" b="1" dirty="0">
                <a:solidFill>
                  <a:schemeClr val="dk1"/>
                </a:solidFill>
              </a:rPr>
              <a:t>CIV SCR 101471</a:t>
            </a:r>
          </a:p>
          <a:p>
            <a:r>
              <a:rPr lang="en-US" sz="2400" b="1" dirty="0">
                <a:solidFill>
                  <a:schemeClr val="dk1"/>
                </a:solidFill>
              </a:rPr>
              <a:t>LRS SCR 203103</a:t>
            </a:r>
          </a:p>
        </p:txBody>
      </p:sp>
    </p:spTree>
    <p:extLst>
      <p:ext uri="{BB962C8B-B14F-4D97-AF65-F5344CB8AC3E}">
        <p14:creationId xmlns:p14="http://schemas.microsoft.com/office/powerpoint/2010/main" val="852534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86EA-FAD4-4379-8E82-698C245661F4}"/>
              </a:ext>
            </a:extLst>
          </p:cNvPr>
          <p:cNvSpPr>
            <a:spLocks noGrp="1"/>
          </p:cNvSpPr>
          <p:nvPr>
            <p:ph type="title"/>
          </p:nvPr>
        </p:nvSpPr>
        <p:spPr/>
        <p:txBody>
          <a:bodyPr/>
          <a:lstStyle/>
          <a:p>
            <a:r>
              <a:rPr lang="en-US" dirty="0"/>
              <a:t>Policy Implementation</a:t>
            </a:r>
          </a:p>
        </p:txBody>
      </p:sp>
      <p:graphicFrame>
        <p:nvGraphicFramePr>
          <p:cNvPr id="5" name="Content Placeholder 4">
            <a:extLst>
              <a:ext uri="{FF2B5EF4-FFF2-40B4-BE49-F238E27FC236}">
                <a16:creationId xmlns:a16="http://schemas.microsoft.com/office/drawing/2014/main" id="{B8E0D907-0CFD-404E-B887-787A4F564962}"/>
              </a:ext>
            </a:extLst>
          </p:cNvPr>
          <p:cNvGraphicFramePr>
            <a:graphicFrameLocks noGrp="1"/>
          </p:cNvGraphicFramePr>
          <p:nvPr>
            <p:ph idx="1"/>
            <p:extLst>
              <p:ext uri="{D42A27DB-BD31-4B8C-83A1-F6EECF244321}">
                <p14:modId xmlns:p14="http://schemas.microsoft.com/office/powerpoint/2010/main" val="2402682216"/>
              </p:ext>
            </p:extLst>
          </p:nvPr>
        </p:nvGraphicFramePr>
        <p:xfrm>
          <a:off x="228600" y="1524000"/>
          <a:ext cx="8686800" cy="46939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598880486"/>
                    </a:ext>
                  </a:extLst>
                </a:gridCol>
                <a:gridCol w="838200">
                  <a:extLst>
                    <a:ext uri="{9D8B030D-6E8A-4147-A177-3AD203B41FA5}">
                      <a16:colId xmlns:a16="http://schemas.microsoft.com/office/drawing/2014/main" val="608750300"/>
                    </a:ext>
                  </a:extLst>
                </a:gridCol>
                <a:gridCol w="685800">
                  <a:extLst>
                    <a:ext uri="{9D8B030D-6E8A-4147-A177-3AD203B41FA5}">
                      <a16:colId xmlns:a16="http://schemas.microsoft.com/office/drawing/2014/main" val="3016906105"/>
                    </a:ext>
                  </a:extLst>
                </a:gridCol>
                <a:gridCol w="685800">
                  <a:extLst>
                    <a:ext uri="{9D8B030D-6E8A-4147-A177-3AD203B41FA5}">
                      <a16:colId xmlns:a16="http://schemas.microsoft.com/office/drawing/2014/main" val="4121115089"/>
                    </a:ext>
                  </a:extLst>
                </a:gridCol>
                <a:gridCol w="5486400">
                  <a:extLst>
                    <a:ext uri="{9D8B030D-6E8A-4147-A177-3AD203B41FA5}">
                      <a16:colId xmlns:a16="http://schemas.microsoft.com/office/drawing/2014/main" val="1591799146"/>
                    </a:ext>
                  </a:extLst>
                </a:gridCol>
              </a:tblGrid>
              <a:tr h="370840">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42301531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CalFresh Able-Bodied Adults without Dependents (ABAWDs)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panose="020B0604020202020204" pitchFamily="34" charset="0"/>
                          <a:hlinkClick r:id="rId2"/>
                        </a:rPr>
                        <a:t>ACIN I-11-16</a:t>
                      </a: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panose="020B0604020202020204" pitchFamily="34" charset="0"/>
                          <a:hlinkClick r:id="rId3"/>
                        </a:rPr>
                        <a:t>ACIN I-88-16</a:t>
                      </a: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panose="020B0604020202020204" pitchFamily="34" charset="0"/>
                          <a:hlinkClick r:id="" action="ppaction://noaction"/>
                        </a:rPr>
                        <a:t>ACL 18-08</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baseline="0" dirty="0">
                          <a:latin typeface="+mn-lt"/>
                          <a:cs typeface="Arial" panose="020B0604020202020204" pitchFamily="34" charset="0"/>
                          <a:hlinkClick r:id="" action="ppaction://noaction"/>
                        </a:rPr>
                        <a:t>ABAWD Handbook</a:t>
                      </a:r>
                      <a:endParaRPr lang="en-US" sz="1000" dirty="0">
                        <a:latin typeface="+mn-lt"/>
                        <a:cs typeface="Arial" panose="020B0604020202020204" pitchFamily="34" charset="0"/>
                      </a:endParaRPr>
                    </a:p>
                  </a:txBody>
                  <a:tcPr/>
                </a:tc>
                <a:tc>
                  <a:txBody>
                    <a:bodyPr/>
                    <a:lstStyle/>
                    <a:p>
                      <a:r>
                        <a:rPr lang="en-US" sz="1000" i="0" baseline="0" dirty="0">
                          <a:solidFill>
                            <a:schemeClr val="tx1"/>
                          </a:solidFill>
                          <a:latin typeface="+mn-lt"/>
                          <a:cs typeface="Arial" panose="020B0604020202020204" pitchFamily="34" charset="0"/>
                        </a:rPr>
                        <a:t>1/1/2017  Fixed Clock</a:t>
                      </a:r>
                    </a:p>
                    <a:p>
                      <a:endParaRPr lang="en-US" sz="1000" i="0" baseline="0" dirty="0">
                        <a:solidFill>
                          <a:schemeClr val="tx1"/>
                        </a:solidFill>
                        <a:latin typeface="+mn-lt"/>
                        <a:cs typeface="Arial" panose="020B0604020202020204" pitchFamily="34" charset="0"/>
                      </a:endParaRPr>
                    </a:p>
                    <a:p>
                      <a:r>
                        <a:rPr lang="en-US" sz="1000" i="0" baseline="0" dirty="0">
                          <a:solidFill>
                            <a:schemeClr val="tx1"/>
                          </a:solidFill>
                          <a:latin typeface="+mn-lt"/>
                          <a:cs typeface="Arial" panose="020B0604020202020204" pitchFamily="34" charset="0"/>
                        </a:rPr>
                        <a:t>9/1/2018  </a:t>
                      </a:r>
                    </a:p>
                    <a:p>
                      <a:r>
                        <a:rPr lang="en-US" sz="1000" i="0" baseline="0" dirty="0">
                          <a:solidFill>
                            <a:schemeClr val="tx1"/>
                          </a:solidFill>
                          <a:latin typeface="+mn-lt"/>
                          <a:cs typeface="Arial" panose="020B0604020202020204" pitchFamily="34" charset="0"/>
                        </a:rPr>
                        <a:t>Waiver Expires</a:t>
                      </a:r>
                      <a:endParaRPr lang="en-US" sz="1000" i="0" dirty="0">
                        <a:solidFill>
                          <a:schemeClr val="tx1"/>
                        </a:solidFill>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SCR 7215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Phase 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Release  </a:t>
                      </a:r>
                      <a:r>
                        <a:rPr lang="en-US" sz="1000" baseline="0" dirty="0">
                          <a:latin typeface="+mn-lt"/>
                          <a:cs typeface="Arial" panose="020B0604020202020204" pitchFamily="34" charset="0"/>
                        </a:rPr>
                        <a:t>19.01</a:t>
                      </a:r>
                      <a:endParaRPr lang="en-US" sz="1000" dirty="0">
                        <a:latin typeface="+mn-lt"/>
                        <a:cs typeface="Arial" panose="020B0604020202020204" pitchFamily="34" charset="0"/>
                      </a:endParaRPr>
                    </a:p>
                  </a:txBody>
                  <a:tcPr/>
                </a:tc>
                <a:tc>
                  <a:txBody>
                    <a:bodyPr/>
                    <a:lstStyle/>
                    <a:p>
                      <a:pPr>
                        <a:buNone/>
                      </a:pPr>
                      <a:r>
                        <a:rPr lang="en-US" sz="1000" dirty="0">
                          <a:solidFill>
                            <a:srgbClr val="000000"/>
                          </a:solidFill>
                          <a:latin typeface="+mn-lt"/>
                          <a:cs typeface="Arial"/>
                        </a:rPr>
                        <a:t>SCR 57971</a:t>
                      </a:r>
                      <a:endParaRPr lang="en-US" sz="1000" dirty="0"/>
                    </a:p>
                    <a:p>
                      <a:pPr>
                        <a:buNone/>
                      </a:pPr>
                      <a:r>
                        <a:rPr lang="en-US" sz="1000" dirty="0">
                          <a:solidFill>
                            <a:schemeClr val="tx1"/>
                          </a:solidFill>
                          <a:latin typeface="+mn-lt"/>
                          <a:cs typeface="Arial" panose="020B0604020202020204" pitchFamily="34" charset="0"/>
                        </a:rPr>
                        <a:t>Phase II </a:t>
                      </a:r>
                    </a:p>
                    <a:p>
                      <a:pPr>
                        <a:buNone/>
                      </a:pPr>
                      <a:endParaRPr lang="en-US" sz="1000" dirty="0">
                        <a:solidFill>
                          <a:schemeClr val="tx1"/>
                        </a:solidFill>
                        <a:latin typeface="+mn-lt"/>
                        <a:cs typeface="Arial" panose="020B0604020202020204" pitchFamily="34" charset="0"/>
                      </a:endParaRPr>
                    </a:p>
                    <a:p>
                      <a:pPr>
                        <a:buNone/>
                      </a:pPr>
                      <a:r>
                        <a:rPr lang="en-US" sz="1000" dirty="0">
                          <a:solidFill>
                            <a:schemeClr val="tx1"/>
                          </a:solidFill>
                          <a:latin typeface="+mn-lt"/>
                          <a:cs typeface="Arial" panose="020B0604020202020204" pitchFamily="34" charset="0"/>
                        </a:rPr>
                        <a:t>Analysis</a:t>
                      </a:r>
                    </a:p>
                    <a:p>
                      <a:pPr>
                        <a:buNone/>
                      </a:pPr>
                      <a:endParaRPr lang="en-US" sz="1000" dirty="0">
                        <a:solidFill>
                          <a:schemeClr val="tx1"/>
                        </a:solidFill>
                        <a:latin typeface="+mn-lt"/>
                        <a:cs typeface="Arial" panose="020B0604020202020204" pitchFamily="34" charset="0"/>
                      </a:endParaRPr>
                    </a:p>
                    <a:p>
                      <a:pPr>
                        <a:buNone/>
                      </a:pPr>
                      <a:r>
                        <a:rPr lang="en-US" sz="1000" dirty="0">
                          <a:solidFill>
                            <a:schemeClr val="tx1"/>
                          </a:solidFill>
                          <a:latin typeface="+mn-lt"/>
                          <a:cs typeface="Arial" panose="020B0604020202020204" pitchFamily="34" charset="0"/>
                        </a:rPr>
                        <a:t>Release </a:t>
                      </a:r>
                    </a:p>
                    <a:p>
                      <a:pPr>
                        <a:buNone/>
                      </a:pPr>
                      <a:r>
                        <a:rPr lang="en-US" sz="1000" dirty="0">
                          <a:solidFill>
                            <a:schemeClr val="tx1"/>
                          </a:solidFill>
                          <a:latin typeface="+mn-lt"/>
                          <a:cs typeface="Arial" panose="020B0604020202020204" pitchFamily="34" charset="0"/>
                        </a:rPr>
                        <a:t>19.01</a:t>
                      </a:r>
                    </a:p>
                  </a:txBody>
                  <a:tcPr/>
                </a:tc>
                <a:tc>
                  <a:txBody>
                    <a:bodyPr/>
                    <a:lstStyle/>
                    <a:p>
                      <a:pPr marL="0" lvl="0" indent="0" defTabSz="914400">
                        <a:lnSpc>
                          <a:spcPct val="100000"/>
                        </a:lnSpc>
                        <a:spcBef>
                          <a:spcPts val="0"/>
                        </a:spcBef>
                        <a:buClrTx/>
                        <a:buSzTx/>
                        <a:buNone/>
                        <a:defRPr/>
                      </a:pPr>
                      <a:r>
                        <a:rPr lang="en-US" sz="1000" dirty="0">
                          <a:solidFill>
                            <a:schemeClr val="dk1"/>
                          </a:solidFill>
                        </a:rPr>
                        <a:t>Due to the California</a:t>
                      </a:r>
                      <a:r>
                        <a:rPr lang="en-US" sz="1000" baseline="0" dirty="0">
                          <a:solidFill>
                            <a:schemeClr val="dk1"/>
                          </a:solidFill>
                        </a:rPr>
                        <a:t>’s high unemployment rate, it’s anticipated that in 2018 only three counties (Santa Clara, San Mateo, and San Francisco) will be subjected to the ABAWD policy. Therefore, in September CDSS submitted another ABAWD waiver to exempt the remaining 55 counties through 2018. A response from FNS is pending.</a:t>
                      </a:r>
                    </a:p>
                    <a:p>
                      <a:pPr marL="0" lvl="0" indent="0" defTabSz="914400">
                        <a:lnSpc>
                          <a:spcPct val="100000"/>
                        </a:lnSpc>
                        <a:spcBef>
                          <a:spcPts val="0"/>
                        </a:spcBef>
                        <a:buClrTx/>
                        <a:buSzTx/>
                        <a:buNone/>
                        <a:defRPr/>
                      </a:pPr>
                      <a:endParaRPr lang="en-US" sz="1000" baseline="0" dirty="0">
                        <a:solidFill>
                          <a:schemeClr val="dk1"/>
                        </a:solidFill>
                      </a:endParaRPr>
                    </a:p>
                    <a:p>
                      <a:pPr marL="0" lvl="0" indent="0" defTabSz="914400">
                        <a:lnSpc>
                          <a:spcPct val="100000"/>
                        </a:lnSpc>
                        <a:spcBef>
                          <a:spcPts val="0"/>
                        </a:spcBef>
                        <a:buClrTx/>
                        <a:buSzTx/>
                        <a:buNone/>
                        <a:defRPr/>
                      </a:pPr>
                      <a:r>
                        <a:rPr lang="en-US" sz="1000" kern="1200" dirty="0">
                          <a:solidFill>
                            <a:schemeClr val="dk1"/>
                          </a:solidFill>
                          <a:effectLst/>
                          <a:latin typeface="+mn-lt"/>
                          <a:ea typeface="+mn-ea"/>
                          <a:cs typeface="+mn-cs"/>
                        </a:rPr>
                        <a:t>At Self</a:t>
                      </a:r>
                      <a:r>
                        <a:rPr lang="en-US" sz="1000" kern="1200" baseline="0" dirty="0">
                          <a:solidFill>
                            <a:schemeClr val="dk1"/>
                          </a:solidFill>
                          <a:effectLst/>
                          <a:latin typeface="+mn-lt"/>
                          <a:ea typeface="+mn-ea"/>
                          <a:cs typeface="+mn-cs"/>
                        </a:rPr>
                        <a:t> Sufficiency in March, </a:t>
                      </a:r>
                      <a:r>
                        <a:rPr lang="en-US" sz="1000" kern="1200" dirty="0">
                          <a:solidFill>
                            <a:schemeClr val="dk1"/>
                          </a:solidFill>
                          <a:effectLst/>
                          <a:latin typeface="+mn-lt"/>
                          <a:ea typeface="+mn-ea"/>
                          <a:cs typeface="+mn-cs"/>
                        </a:rPr>
                        <a:t>CDSS reported that they are still waiting to hear from FNS on the waiver approval. However, based on the unemployment numbers, they feel confident that the waiver will be approved. </a:t>
                      </a:r>
                      <a:endParaRPr lang="en-US" sz="1000" b="0" kern="1200" baseline="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The </a:t>
                      </a:r>
                      <a:r>
                        <a:rPr lang="en-US" sz="1000" kern="1200" dirty="0">
                          <a:solidFill>
                            <a:schemeClr val="dk1"/>
                          </a:solidFill>
                          <a:effectLst/>
                          <a:latin typeface="+mn-lt"/>
                          <a:ea typeface="+mn-ea"/>
                          <a:cs typeface="+mn-cs"/>
                          <a:hlinkClick r:id="rId4"/>
                        </a:rPr>
                        <a:t>ABAWD Handbook </a:t>
                      </a:r>
                      <a:r>
                        <a:rPr lang="en-US" sz="1000" kern="1200" dirty="0">
                          <a:solidFill>
                            <a:schemeClr val="dk1"/>
                          </a:solidFill>
                          <a:effectLst/>
                          <a:latin typeface="+mn-lt"/>
                          <a:ea typeface="+mn-ea"/>
                          <a:cs typeface="+mn-cs"/>
                        </a:rPr>
                        <a:t>was published</a:t>
                      </a:r>
                      <a:r>
                        <a:rPr lang="en-US" sz="1000" kern="1200" baseline="0" dirty="0">
                          <a:solidFill>
                            <a:schemeClr val="dk1"/>
                          </a:solidFill>
                          <a:effectLst/>
                          <a:latin typeface="+mn-lt"/>
                          <a:ea typeface="+mn-ea"/>
                          <a:cs typeface="+mn-cs"/>
                        </a:rPr>
                        <a:t> on 1/26/18. </a:t>
                      </a:r>
                      <a:r>
                        <a:rPr lang="en-US" sz="1000" kern="1200" dirty="0">
                          <a:solidFill>
                            <a:schemeClr val="dk1"/>
                          </a:solidFill>
                          <a:effectLst/>
                          <a:latin typeface="+mn-lt"/>
                          <a:ea typeface="+mn-ea"/>
                          <a:cs typeface="+mn-cs"/>
                        </a:rPr>
                        <a:t> </a:t>
                      </a:r>
                      <a:r>
                        <a:rPr lang="en-US" sz="1000" dirty="0">
                          <a:solidFill>
                            <a:schemeClr val="dk1"/>
                          </a:solidFill>
                          <a:cs typeface="Arial" panose="020B0604020202020204" pitchFamily="34" charset="0"/>
                        </a:rPr>
                        <a:t>The ABAWD handbook is a living document and will be updated by CDSS as policy is decided upon.</a:t>
                      </a:r>
                      <a:endParaRPr lang="en-US" sz="1000" kern="1200" baseline="0" dirty="0">
                        <a:solidFill>
                          <a:schemeClr val="dk1"/>
                        </a:solidFill>
                        <a:effectLst/>
                        <a:latin typeface="+mn-lt"/>
                        <a:ea typeface="+mn-ea"/>
                        <a:cs typeface="+mn-cs"/>
                      </a:endParaRPr>
                    </a:p>
                    <a:p>
                      <a:pPr marL="0" lvl="0" indent="0" defTabSz="914400">
                        <a:lnSpc>
                          <a:spcPct val="100000"/>
                        </a:lnSpc>
                        <a:spcBef>
                          <a:spcPts val="0"/>
                        </a:spcBef>
                        <a:buClrTx/>
                        <a:buSzTx/>
                        <a:buNone/>
                        <a:defRPr/>
                      </a:pPr>
                      <a:endParaRPr lang="en-US" sz="1000" dirty="0">
                        <a:solidFill>
                          <a:schemeClr val="dk1"/>
                        </a:solidFill>
                        <a:cs typeface="Arial" panose="020B0604020202020204" pitchFamily="34" charset="0"/>
                      </a:endParaRPr>
                    </a:p>
                    <a:p>
                      <a:pPr marL="0" lvl="0" indent="0" defTabSz="914400">
                        <a:lnSpc>
                          <a:spcPct val="100000"/>
                        </a:lnSpc>
                        <a:spcBef>
                          <a:spcPts val="0"/>
                        </a:spcBef>
                        <a:buClrTx/>
                        <a:buSzTx/>
                        <a:buNone/>
                        <a:defRPr/>
                      </a:pPr>
                      <a:r>
                        <a:rPr lang="en-US" sz="1000" dirty="0">
                          <a:solidFill>
                            <a:schemeClr val="dk1"/>
                          </a:solidFill>
                          <a:cs typeface="Arial" panose="020B0604020202020204" pitchFamily="34" charset="0"/>
                        </a:rPr>
                        <a:t>The critical items on which the State needs to provide direction are: </a:t>
                      </a:r>
                      <a:r>
                        <a:rPr lang="en-US" sz="1000" dirty="0">
                          <a:solidFill>
                            <a:schemeClr val="dk1"/>
                          </a:solidFill>
                        </a:rPr>
                        <a:t>NOAs/Forms, Exemptions including geographically waived areas, and the MEDS interface.</a:t>
                      </a:r>
                    </a:p>
                    <a:p>
                      <a:pPr marL="0" lvl="0" indent="0" defTabSz="914400">
                        <a:lnSpc>
                          <a:spcPct val="100000"/>
                        </a:lnSpc>
                        <a:spcBef>
                          <a:spcPts val="0"/>
                        </a:spcBef>
                        <a:buClrTx/>
                        <a:buSzTx/>
                        <a:buNone/>
                        <a:defRPr/>
                      </a:pPr>
                      <a:endParaRPr lang="en-US" sz="10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dk1"/>
                          </a:solidFill>
                          <a:effectLst/>
                          <a:latin typeface="+mn-lt"/>
                          <a:ea typeface="+mn-ea"/>
                          <a:cs typeface="+mn-cs"/>
                        </a:rPr>
                        <a:t>In February CDSS kicked off the SAWS ABAWD Automation meetings. These meetings will address SAWS questions associated to automating the ABAWD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Considering the CalACES counties will continue to be on an ABAWD waiver until 9/1/2019, all the recent policy changes, and those that are in progress, the CalACES Project believes we need to move the ABAWD Phase II implementation to January 21, 2019. CDSS is in agreement with moving CalACES moving the ABAWD implementation to January 21, 2019.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effectLst/>
                        <a:latin typeface="+mn-lt"/>
                        <a:ea typeface="+mn-ea"/>
                        <a:cs typeface="+mn-cs"/>
                      </a:endParaRPr>
                    </a:p>
                    <a:p>
                      <a:r>
                        <a:rPr lang="en-US" sz="1000" b="1" kern="1200" dirty="0">
                          <a:solidFill>
                            <a:schemeClr val="dk1"/>
                          </a:solidFill>
                          <a:effectLst/>
                          <a:latin typeface="+mn-lt"/>
                          <a:ea typeface="+mn-ea"/>
                          <a:cs typeface="+mn-cs"/>
                        </a:rPr>
                        <a:t>C-IV/LRS Implementation:</a:t>
                      </a:r>
                    </a:p>
                    <a:p>
                      <a:r>
                        <a:rPr lang="en-US" sz="1000" b="0" i="0" u="none" strike="noStrike" kern="1200" baseline="0" dirty="0">
                          <a:solidFill>
                            <a:schemeClr val="dk1"/>
                          </a:solidFill>
                          <a:latin typeface="+mn-lt"/>
                          <a:ea typeface="+mn-ea"/>
                          <a:cs typeface="+mn-cs"/>
                        </a:rPr>
                        <a:t>The design team, consortium staff, and QA staff  are</a:t>
                      </a:r>
                      <a:r>
                        <a:rPr lang="en-US" sz="1000" kern="1200" dirty="0">
                          <a:solidFill>
                            <a:schemeClr val="dk1"/>
                          </a:solidFill>
                          <a:effectLst/>
                          <a:latin typeface="+mn-lt"/>
                          <a:ea typeface="+mn-ea"/>
                          <a:cs typeface="+mn-cs"/>
                        </a:rPr>
                        <a:t> working on documenting  system changes and participating in the SAWS ABAWD Automation meeting with CDSS.</a:t>
                      </a:r>
                    </a:p>
                  </a:txBody>
                  <a:tcPr/>
                </a:tc>
                <a:extLst>
                  <a:ext uri="{0D108BD9-81ED-4DB2-BD59-A6C34878D82A}">
                    <a16:rowId xmlns:a16="http://schemas.microsoft.com/office/drawing/2014/main" val="2344193338"/>
                  </a:ext>
                </a:extLst>
              </a:tr>
            </a:tbl>
          </a:graphicData>
        </a:graphic>
      </p:graphicFrame>
      <p:sp>
        <p:nvSpPr>
          <p:cNvPr id="4" name="Slide Number Placeholder 3">
            <a:extLst>
              <a:ext uri="{FF2B5EF4-FFF2-40B4-BE49-F238E27FC236}">
                <a16:creationId xmlns:a16="http://schemas.microsoft.com/office/drawing/2014/main" id="{783B0714-9E73-483D-972E-76DF375949DD}"/>
              </a:ext>
            </a:extLst>
          </p:cNvPr>
          <p:cNvSpPr>
            <a:spLocks noGrp="1"/>
          </p:cNvSpPr>
          <p:nvPr>
            <p:ph type="sldNum" sz="quarter" idx="12"/>
          </p:nvPr>
        </p:nvSpPr>
        <p:spPr>
          <a:xfrm>
            <a:off x="6777606" y="6522720"/>
            <a:ext cx="2133600" cy="297809"/>
          </a:xfrm>
        </p:spPr>
        <p:txBody>
          <a:bodyPr/>
          <a:lstStyle/>
          <a:p>
            <a:fld id="{E675FF42-0E22-44DC-8DFB-F90201735E2E}" type="slidenum">
              <a:rPr lang="en-US" altLang="en-US" smtClean="0"/>
              <a:pPr/>
              <a:t>53</a:t>
            </a:fld>
            <a:endParaRPr lang="en-US" altLang="en-US" dirty="0"/>
          </a:p>
        </p:txBody>
      </p:sp>
    </p:spTree>
    <p:extLst>
      <p:ext uri="{BB962C8B-B14F-4D97-AF65-F5344CB8AC3E}">
        <p14:creationId xmlns:p14="http://schemas.microsoft.com/office/powerpoint/2010/main" val="4226025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86EA-FAD4-4379-8E82-698C245661F4}"/>
              </a:ext>
            </a:extLst>
          </p:cNvPr>
          <p:cNvSpPr>
            <a:spLocks noGrp="1"/>
          </p:cNvSpPr>
          <p:nvPr>
            <p:ph type="title"/>
          </p:nvPr>
        </p:nvSpPr>
        <p:spPr/>
        <p:txBody>
          <a:bodyPr/>
          <a:lstStyle/>
          <a:p>
            <a:r>
              <a:rPr lang="en-US" dirty="0"/>
              <a:t>Policy Implementation</a:t>
            </a:r>
          </a:p>
        </p:txBody>
      </p:sp>
      <p:graphicFrame>
        <p:nvGraphicFramePr>
          <p:cNvPr id="5" name="Content Placeholder 4">
            <a:extLst>
              <a:ext uri="{FF2B5EF4-FFF2-40B4-BE49-F238E27FC236}">
                <a16:creationId xmlns:a16="http://schemas.microsoft.com/office/drawing/2014/main" id="{B8E0D907-0CFD-404E-B887-787A4F564962}"/>
              </a:ext>
            </a:extLst>
          </p:cNvPr>
          <p:cNvGraphicFramePr>
            <a:graphicFrameLocks noGrp="1"/>
          </p:cNvGraphicFramePr>
          <p:nvPr>
            <p:ph idx="1"/>
            <p:extLst>
              <p:ext uri="{D42A27DB-BD31-4B8C-83A1-F6EECF244321}">
                <p14:modId xmlns:p14="http://schemas.microsoft.com/office/powerpoint/2010/main" val="3183811018"/>
              </p:ext>
            </p:extLst>
          </p:nvPr>
        </p:nvGraphicFramePr>
        <p:xfrm>
          <a:off x="228600" y="1524000"/>
          <a:ext cx="8686800" cy="4998720"/>
        </p:xfrm>
        <a:graphic>
          <a:graphicData uri="http://schemas.openxmlformats.org/drawingml/2006/table">
            <a:tbl>
              <a:tblPr firstRow="1" bandRow="1">
                <a:tableStyleId>{5C22544A-7EE6-4342-B048-85BDC9FD1C3A}</a:tableStyleId>
              </a:tblPr>
              <a:tblGrid>
                <a:gridCol w="895546">
                  <a:extLst>
                    <a:ext uri="{9D8B030D-6E8A-4147-A177-3AD203B41FA5}">
                      <a16:colId xmlns:a16="http://schemas.microsoft.com/office/drawing/2014/main" val="2598880486"/>
                    </a:ext>
                  </a:extLst>
                </a:gridCol>
                <a:gridCol w="857054">
                  <a:extLst>
                    <a:ext uri="{9D8B030D-6E8A-4147-A177-3AD203B41FA5}">
                      <a16:colId xmlns:a16="http://schemas.microsoft.com/office/drawing/2014/main" val="608750300"/>
                    </a:ext>
                  </a:extLst>
                </a:gridCol>
                <a:gridCol w="685800">
                  <a:extLst>
                    <a:ext uri="{9D8B030D-6E8A-4147-A177-3AD203B41FA5}">
                      <a16:colId xmlns:a16="http://schemas.microsoft.com/office/drawing/2014/main" val="3016906105"/>
                    </a:ext>
                  </a:extLst>
                </a:gridCol>
                <a:gridCol w="685800">
                  <a:extLst>
                    <a:ext uri="{9D8B030D-6E8A-4147-A177-3AD203B41FA5}">
                      <a16:colId xmlns:a16="http://schemas.microsoft.com/office/drawing/2014/main" val="4121115089"/>
                    </a:ext>
                  </a:extLst>
                </a:gridCol>
                <a:gridCol w="5562600">
                  <a:extLst>
                    <a:ext uri="{9D8B030D-6E8A-4147-A177-3AD203B41FA5}">
                      <a16:colId xmlns:a16="http://schemas.microsoft.com/office/drawing/2014/main" val="1591799146"/>
                    </a:ext>
                  </a:extLst>
                </a:gridCol>
              </a:tblGrid>
              <a:tr h="370840">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42301531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dk1"/>
                          </a:solidFill>
                          <a:latin typeface="+mn-lt"/>
                          <a:ea typeface="+mn-ea"/>
                          <a:cs typeface="Arial" panose="020B0604020202020204" pitchFamily="34" charset="0"/>
                        </a:rPr>
                        <a:t>Long Term</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dk1"/>
                          </a:solidFill>
                          <a:latin typeface="+mn-lt"/>
                          <a:ea typeface="+mn-ea"/>
                          <a:cs typeface="Arial" panose="020B0604020202020204" pitchFamily="34" charset="0"/>
                        </a:rPr>
                        <a:t>Funding for Emergency Caregivers with Placement of Children and NMD prior to RFA Approval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dk1"/>
                          </a:solidFill>
                          <a:latin typeface="+mn-lt"/>
                          <a:ea typeface="+mn-ea"/>
                          <a:cs typeface="Arial" panose="020B0604020202020204" pitchFamily="34" charset="0"/>
                        </a:rPr>
                        <a:t>Letter Pending</a:t>
                      </a:r>
                    </a:p>
                    <a:p>
                      <a:endParaRPr lang="en-US" sz="1000" dirty="0"/>
                    </a:p>
                  </a:txBody>
                  <a:tcPr/>
                </a:tc>
                <a:tc>
                  <a:txBody>
                    <a:bodyPr/>
                    <a:lstStyle/>
                    <a:p>
                      <a:r>
                        <a:rPr lang="en-US" sz="1000" dirty="0"/>
                        <a:t>7/1/2018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SCR 101497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TBD</a:t>
                      </a:r>
                      <a:endParaRPr lang="en-US" sz="1000" dirty="0">
                        <a:latin typeface="+mn-lt"/>
                        <a:cs typeface="Arial" panose="020B0604020202020204" pitchFamily="34" charset="0"/>
                      </a:endParaRPr>
                    </a:p>
                  </a:txBody>
                  <a:tcPr/>
                </a:tc>
                <a:tc>
                  <a:txBody>
                    <a:bodyPr/>
                    <a:lstStyle/>
                    <a:p>
                      <a:r>
                        <a:rPr lang="en-US" sz="1000" kern="1200" dirty="0">
                          <a:solidFill>
                            <a:schemeClr val="tx1"/>
                          </a:solidFill>
                          <a:effectLst/>
                          <a:latin typeface="+mn-lt"/>
                          <a:ea typeface="+mn-ea"/>
                          <a:cs typeface="+mn-cs"/>
                        </a:rPr>
                        <a:t>SCR </a:t>
                      </a:r>
                    </a:p>
                    <a:p>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Analysis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Release </a:t>
                      </a:r>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TBD</a:t>
                      </a:r>
                    </a:p>
                  </a:txBody>
                  <a:tcPr/>
                </a:tc>
                <a:tc>
                  <a:txBody>
                    <a:bodyPr/>
                    <a:lstStyle/>
                    <a:p>
                      <a:r>
                        <a:rPr lang="en-US" sz="1000" b="0" i="0" u="none" strike="noStrike" kern="1200" baseline="0" dirty="0">
                          <a:solidFill>
                            <a:schemeClr val="dk1"/>
                          </a:solidFill>
                          <a:latin typeface="+mn-lt"/>
                          <a:ea typeface="+mn-ea"/>
                          <a:cs typeface="+mn-cs"/>
                        </a:rPr>
                        <a:t>The Legislature adopted a long-term solution to continue to provide caregivers with payment from the time of placement pending their completion of the Resource Family Approval (RFA) process. </a:t>
                      </a:r>
                    </a:p>
                    <a:p>
                      <a:endParaRPr lang="en-US" sz="1000" b="0" i="0" u="none" strike="noStrike" kern="1200" baseline="0" dirty="0">
                        <a:solidFill>
                          <a:schemeClr val="dk1"/>
                        </a:solidFill>
                        <a:effectLst/>
                        <a:latin typeface="+mn-lt"/>
                        <a:ea typeface="+mn-ea"/>
                        <a:cs typeface="+mn-cs"/>
                      </a:endParaRPr>
                    </a:p>
                    <a:p>
                      <a:r>
                        <a:rPr lang="en-US" sz="1000" b="0" i="0" u="none" strike="noStrike" kern="1200" baseline="0" dirty="0">
                          <a:solidFill>
                            <a:schemeClr val="dk1"/>
                          </a:solidFill>
                          <a:effectLst/>
                          <a:latin typeface="+mn-lt"/>
                          <a:ea typeface="+mn-ea"/>
                          <a:cs typeface="+mn-cs"/>
                        </a:rPr>
                        <a:t>Beginning 7/1/2018, counties will be responsible for paying the 30%  non-federal share of the TANF-EA payment for all new relative or Non Relative Extended Family Member (NREFM). For foster care cases not eligible to TANF–EA, the State will pay 70% share with general funds with the counties picking up the remaining 30% share. In 2018-19, this funding would be available to a family for up to six months based on specific conditions. </a:t>
                      </a:r>
                    </a:p>
                    <a:p>
                      <a:endParaRPr lang="en-US" sz="10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latin typeface="+mn-lt"/>
                          <a:ea typeface="+mn-ea"/>
                          <a:cs typeface="+mn-cs"/>
                        </a:rPr>
                        <a:t>Beginning July 1, 2019, new placements would be eligible for payment at the above sharing ratios for the first 90 days. Funding after 90 days becomes county-optional. There is no automatic mechanism to extend payments beyond those 90 days, but the statute directs CDSS to consider extending payments beyond 90 days if it determines that the RFA process cannot be completed within 90 days due to circumstances beyond the county’s control. </a:t>
                      </a:r>
                      <a:r>
                        <a:rPr lang="en-US" sz="1000" kern="1200" dirty="0">
                          <a:solidFill>
                            <a:schemeClr val="dk1"/>
                          </a:solidFill>
                          <a:effectLst/>
                          <a:latin typeface="+mn-lt"/>
                          <a:ea typeface="+mn-ea"/>
                          <a:cs typeface="+mn-cs"/>
                        </a:rPr>
                        <a:t>Beginning 7/1/18, counties can no longer use ARC funds for new non federally eligible cases. For AB 110 cases, those cases could continue to receive ARC funds after 6/30/18 if specific conditions are met.</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CDSS: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To track, claim, and report on the </a:t>
                      </a:r>
                      <a:r>
                        <a:rPr lang="en-US" sz="1000" b="0" i="0" u="none" strike="noStrike" kern="1200" baseline="0" dirty="0">
                          <a:solidFill>
                            <a:schemeClr val="dk1"/>
                          </a:solidFill>
                          <a:effectLst/>
                          <a:latin typeface="+mn-lt"/>
                          <a:ea typeface="+mn-ea"/>
                          <a:cs typeface="+mn-cs"/>
                        </a:rPr>
                        <a:t>foster care cases that not eligible to TANF–EA, CDSS is going to request a new aid code from DHCS. The process of getting a new aid code can be lengthy; therefore, SAWS, CDSS, CWDA, and the counties are meeting to discuss an interim aid code that can be used until the new aid code is available.  The next meeting is 6/20/18.</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dk1"/>
                        </a:solidFill>
                        <a:effectLst/>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dk1"/>
                          </a:solidFill>
                          <a:effectLst/>
                          <a:latin typeface="+mn-lt"/>
                          <a:ea typeface="+mn-ea"/>
                          <a:cs typeface="+mn-cs"/>
                        </a:rPr>
                        <a:t>C-IV/LRS Update:</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effectLst/>
                          <a:latin typeface="+mn-lt"/>
                          <a:ea typeface="+mn-ea"/>
                          <a:cs typeface="+mn-cs"/>
                        </a:rPr>
                        <a:t>The project teams are doing analysis on the what system changes are need to account for the elimination of the use of ARC funding for new cases. We are also exploring an interim process for Non EA eligible cases.</a:t>
                      </a:r>
                      <a:endParaRPr lang="en-US" sz="1000" dirty="0"/>
                    </a:p>
                  </a:txBody>
                  <a:tcPr/>
                </a:tc>
                <a:extLst>
                  <a:ext uri="{0D108BD9-81ED-4DB2-BD59-A6C34878D82A}">
                    <a16:rowId xmlns:a16="http://schemas.microsoft.com/office/drawing/2014/main" val="2344193338"/>
                  </a:ext>
                </a:extLst>
              </a:tr>
            </a:tbl>
          </a:graphicData>
        </a:graphic>
      </p:graphicFrame>
      <p:sp>
        <p:nvSpPr>
          <p:cNvPr id="4" name="Slide Number Placeholder 3">
            <a:extLst>
              <a:ext uri="{FF2B5EF4-FFF2-40B4-BE49-F238E27FC236}">
                <a16:creationId xmlns:a16="http://schemas.microsoft.com/office/drawing/2014/main" id="{783B0714-9E73-483D-972E-76DF375949DD}"/>
              </a:ext>
            </a:extLst>
          </p:cNvPr>
          <p:cNvSpPr>
            <a:spLocks noGrp="1"/>
          </p:cNvSpPr>
          <p:nvPr>
            <p:ph type="sldNum" sz="quarter" idx="12"/>
          </p:nvPr>
        </p:nvSpPr>
        <p:spPr>
          <a:xfrm>
            <a:off x="6777606" y="6522720"/>
            <a:ext cx="2133600" cy="297809"/>
          </a:xfrm>
        </p:spPr>
        <p:txBody>
          <a:bodyPr/>
          <a:lstStyle/>
          <a:p>
            <a:fld id="{E675FF42-0E22-44DC-8DFB-F90201735E2E}" type="slidenum">
              <a:rPr lang="en-US" altLang="en-US" smtClean="0"/>
              <a:pPr/>
              <a:t>54</a:t>
            </a:fld>
            <a:endParaRPr lang="en-US" altLang="en-US" dirty="0"/>
          </a:p>
        </p:txBody>
      </p:sp>
    </p:spTree>
    <p:extLst>
      <p:ext uri="{BB962C8B-B14F-4D97-AF65-F5344CB8AC3E}">
        <p14:creationId xmlns:p14="http://schemas.microsoft.com/office/powerpoint/2010/main" val="3904870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86EA-FAD4-4379-8E82-698C245661F4}"/>
              </a:ext>
            </a:extLst>
          </p:cNvPr>
          <p:cNvSpPr>
            <a:spLocks noGrp="1"/>
          </p:cNvSpPr>
          <p:nvPr>
            <p:ph type="title"/>
          </p:nvPr>
        </p:nvSpPr>
        <p:spPr/>
        <p:txBody>
          <a:bodyPr/>
          <a:lstStyle/>
          <a:p>
            <a:r>
              <a:rPr lang="en-US" dirty="0"/>
              <a:t>Policy Implementation</a:t>
            </a:r>
          </a:p>
        </p:txBody>
      </p:sp>
      <p:graphicFrame>
        <p:nvGraphicFramePr>
          <p:cNvPr id="5" name="Content Placeholder 4">
            <a:extLst>
              <a:ext uri="{FF2B5EF4-FFF2-40B4-BE49-F238E27FC236}">
                <a16:creationId xmlns:a16="http://schemas.microsoft.com/office/drawing/2014/main" id="{B8E0D907-0CFD-404E-B887-787A4F564962}"/>
              </a:ext>
            </a:extLst>
          </p:cNvPr>
          <p:cNvGraphicFramePr>
            <a:graphicFrameLocks noGrp="1"/>
          </p:cNvGraphicFramePr>
          <p:nvPr>
            <p:ph idx="1"/>
            <p:extLst>
              <p:ext uri="{D42A27DB-BD31-4B8C-83A1-F6EECF244321}">
                <p14:modId xmlns:p14="http://schemas.microsoft.com/office/powerpoint/2010/main" val="2833764004"/>
              </p:ext>
            </p:extLst>
          </p:nvPr>
        </p:nvGraphicFramePr>
        <p:xfrm>
          <a:off x="228600" y="1524000"/>
          <a:ext cx="8686800" cy="448818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598880486"/>
                    </a:ext>
                  </a:extLst>
                </a:gridCol>
                <a:gridCol w="838200">
                  <a:extLst>
                    <a:ext uri="{9D8B030D-6E8A-4147-A177-3AD203B41FA5}">
                      <a16:colId xmlns:a16="http://schemas.microsoft.com/office/drawing/2014/main" val="608750300"/>
                    </a:ext>
                  </a:extLst>
                </a:gridCol>
                <a:gridCol w="685800">
                  <a:extLst>
                    <a:ext uri="{9D8B030D-6E8A-4147-A177-3AD203B41FA5}">
                      <a16:colId xmlns:a16="http://schemas.microsoft.com/office/drawing/2014/main" val="3016906105"/>
                    </a:ext>
                  </a:extLst>
                </a:gridCol>
                <a:gridCol w="685800">
                  <a:extLst>
                    <a:ext uri="{9D8B030D-6E8A-4147-A177-3AD203B41FA5}">
                      <a16:colId xmlns:a16="http://schemas.microsoft.com/office/drawing/2014/main" val="4121115089"/>
                    </a:ext>
                  </a:extLst>
                </a:gridCol>
                <a:gridCol w="5486400">
                  <a:extLst>
                    <a:ext uri="{9D8B030D-6E8A-4147-A177-3AD203B41FA5}">
                      <a16:colId xmlns:a16="http://schemas.microsoft.com/office/drawing/2014/main" val="1591799146"/>
                    </a:ext>
                  </a:extLst>
                </a:gridCol>
              </a:tblGrid>
              <a:tr h="370840">
                <a:tc>
                  <a:txBody>
                    <a:bodyPr/>
                    <a:lstStyle/>
                    <a:p>
                      <a:r>
                        <a:rPr lang="en-US" sz="1200" dirty="0">
                          <a:solidFill>
                            <a:schemeClr val="tx1"/>
                          </a:solidFill>
                        </a:rPr>
                        <a:t>Item</a:t>
                      </a:r>
                    </a:p>
                  </a:txBody>
                  <a:tcPr/>
                </a:tc>
                <a:tc>
                  <a:txBody>
                    <a:bodyPr/>
                    <a:lstStyle/>
                    <a:p>
                      <a:r>
                        <a:rPr lang="en-US" sz="1200" dirty="0">
                          <a:solidFill>
                            <a:schemeClr val="tx1"/>
                          </a:solidFill>
                        </a:rPr>
                        <a:t>Policy Effective Date</a:t>
                      </a:r>
                    </a:p>
                  </a:txBody>
                  <a:tcPr/>
                </a:tc>
                <a:tc>
                  <a:txBody>
                    <a:bodyPr/>
                    <a:lstStyle/>
                    <a:p>
                      <a:r>
                        <a:rPr lang="en-US" sz="1200" dirty="0">
                          <a:solidFill>
                            <a:schemeClr val="tx1"/>
                          </a:solidFill>
                        </a:rPr>
                        <a:t>C-IV Status</a:t>
                      </a:r>
                    </a:p>
                  </a:txBody>
                  <a:tcPr/>
                </a:tc>
                <a:tc>
                  <a:txBody>
                    <a:bodyPr/>
                    <a:lstStyle/>
                    <a:p>
                      <a:r>
                        <a:rPr lang="en-US" sz="1200" dirty="0">
                          <a:solidFill>
                            <a:schemeClr val="tx1"/>
                          </a:solidFill>
                        </a:rPr>
                        <a:t>LRS Status</a:t>
                      </a:r>
                    </a:p>
                  </a:txBody>
                  <a:tcPr/>
                </a:tc>
                <a:tc>
                  <a:txBody>
                    <a:bodyPr/>
                    <a:lstStyle/>
                    <a:p>
                      <a:r>
                        <a:rPr lang="en-US" sz="1200" dirty="0">
                          <a:solidFill>
                            <a:schemeClr val="tx1"/>
                          </a:solidFill>
                        </a:rPr>
                        <a:t>Description – CalACES Implementation Effort</a:t>
                      </a:r>
                    </a:p>
                  </a:txBody>
                  <a:tcPr/>
                </a:tc>
                <a:extLst>
                  <a:ext uri="{0D108BD9-81ED-4DB2-BD59-A6C34878D82A}">
                    <a16:rowId xmlns:a16="http://schemas.microsoft.com/office/drawing/2014/main" val="42301531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dk1"/>
                          </a:solidFill>
                          <a:latin typeface="+mn-lt"/>
                          <a:ea typeface="+mn-ea"/>
                          <a:cs typeface="Arial" panose="020B0604020202020204" pitchFamily="34" charset="0"/>
                        </a:rPr>
                        <a:t>Changes to CalFresh Reporting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dk1"/>
                          </a:solidFill>
                          <a:latin typeface="+mn-lt"/>
                          <a:ea typeface="+mn-ea"/>
                          <a:cs typeface="Arial" panose="020B0604020202020204" pitchFamily="34" charset="0"/>
                          <a:hlinkClick r:id="rId2"/>
                        </a:rPr>
                        <a:t>ACL 18-18</a:t>
                      </a:r>
                      <a:endParaRPr lang="en-US" sz="1000" kern="1200" baseline="0" dirty="0">
                        <a:solidFill>
                          <a:schemeClr val="dk1"/>
                        </a:solidFill>
                        <a:latin typeface="+mn-lt"/>
                        <a:ea typeface="+mn-ea"/>
                        <a:cs typeface="Arial" panose="020B0604020202020204" pitchFamily="34" charset="0"/>
                      </a:endParaRPr>
                    </a:p>
                    <a:p>
                      <a:endParaRPr lang="en-US" sz="1000" dirty="0"/>
                    </a:p>
                  </a:txBody>
                  <a:tcPr/>
                </a:tc>
                <a:tc>
                  <a:txBody>
                    <a:bodyPr/>
                    <a:lstStyle/>
                    <a:p>
                      <a:r>
                        <a:rPr lang="en-US" sz="1000" i="0" dirty="0">
                          <a:solidFill>
                            <a:schemeClr val="tx1"/>
                          </a:solidFill>
                          <a:latin typeface="+mn-lt"/>
                          <a:cs typeface="Arial" panose="020B0604020202020204" pitchFamily="34" charset="0"/>
                        </a:rPr>
                        <a:t>5/8/2017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SCR</a:t>
                      </a:r>
                      <a:r>
                        <a:rPr lang="en-US" sz="1000" baseline="0" dirty="0">
                          <a:latin typeface="+mn-lt"/>
                          <a:cs typeface="Arial" panose="020B0604020202020204" pitchFamily="34" charset="0"/>
                        </a:rPr>
                        <a:t> 100532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TBD</a:t>
                      </a:r>
                      <a:endParaRPr lang="en-US" sz="1000" dirty="0">
                        <a:latin typeface="+mn-lt"/>
                        <a:cs typeface="Arial" panose="020B0604020202020204" pitchFamily="34" charset="0"/>
                      </a:endParaRPr>
                    </a:p>
                  </a:txBody>
                  <a:tcPr/>
                </a:tc>
                <a:tc>
                  <a:txBody>
                    <a:bodyPr/>
                    <a:lstStyle/>
                    <a:p>
                      <a:r>
                        <a:rPr lang="en-US" sz="1000" kern="1200" dirty="0">
                          <a:solidFill>
                            <a:schemeClr val="tx1"/>
                          </a:solidFill>
                          <a:effectLst/>
                          <a:latin typeface="+mn-lt"/>
                          <a:ea typeface="+mn-ea"/>
                          <a:cs typeface="+mn-cs"/>
                        </a:rPr>
                        <a:t>SCR 54311</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Analysis</a:t>
                      </a:r>
                    </a:p>
                    <a:p>
                      <a:endParaRPr lang="en-US" sz="10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TBD</a:t>
                      </a:r>
                      <a:endParaRPr lang="en-US" sz="1000" dirty="0">
                        <a:latin typeface="+mn-lt"/>
                        <a:cs typeface="Arial" panose="020B0604020202020204" pitchFamily="34" charset="0"/>
                      </a:endParaRPr>
                    </a:p>
                  </a:txBody>
                  <a:tcPr/>
                </a:tc>
                <a:tc>
                  <a:txBody>
                    <a:bodyPr/>
                    <a:lstStyle/>
                    <a:p>
                      <a:r>
                        <a:rPr lang="en-US" sz="1000" b="0" i="0" u="none" strike="noStrike" kern="1200" baseline="0" dirty="0">
                          <a:solidFill>
                            <a:schemeClr val="dk1"/>
                          </a:solidFill>
                          <a:latin typeface="+mn-lt"/>
                          <a:ea typeface="+mn-ea"/>
                          <a:cs typeface="+mn-cs"/>
                        </a:rPr>
                        <a:t>CDSS submitted a waiver to FNS to allow the CF 30 to be mailed along with another NOA. FNS approved a two year waiver, which is effective </a:t>
                      </a:r>
                      <a:r>
                        <a:rPr lang="en-US" sz="1050" kern="1200" dirty="0">
                          <a:solidFill>
                            <a:schemeClr val="dk1"/>
                          </a:solidFill>
                          <a:effectLst/>
                          <a:latin typeface="+mn-lt"/>
                          <a:ea typeface="+mn-ea"/>
                          <a:cs typeface="+mn-cs"/>
                        </a:rPr>
                        <a:t> </a:t>
                      </a:r>
                      <a:r>
                        <a:rPr lang="en-US" sz="1000" kern="1200" dirty="0">
                          <a:solidFill>
                            <a:schemeClr val="dk1"/>
                          </a:solidFill>
                          <a:effectLst/>
                          <a:latin typeface="+mn-lt"/>
                          <a:ea typeface="+mn-ea"/>
                          <a:cs typeface="+mn-cs"/>
                        </a:rPr>
                        <a:t>May 1, 2018 through April 30, 2020. The waiver allows California to maintain current practice of sending the notice of adverse action, either the 960X and 960Y, which means the CF 30 does not have to be mailed. However, all other policy in ACL 18-18 still applies.</a:t>
                      </a:r>
                    </a:p>
                    <a:p>
                      <a:endParaRPr lang="en-US" sz="1000" kern="1200" dirty="0">
                        <a:solidFill>
                          <a:schemeClr val="dk1"/>
                        </a:solidFill>
                        <a:effectLst/>
                        <a:latin typeface="+mn-lt"/>
                        <a:ea typeface="+mn-ea"/>
                        <a:cs typeface="+mn-cs"/>
                      </a:endParaRPr>
                    </a:p>
                    <a:p>
                      <a:r>
                        <a:rPr lang="en-US" sz="1000" b="0" i="0" u="none" strike="noStrike" kern="1200" baseline="0" dirty="0">
                          <a:solidFill>
                            <a:schemeClr val="dk1"/>
                          </a:solidFill>
                          <a:latin typeface="+mn-lt"/>
                          <a:ea typeface="+mn-ea"/>
                          <a:cs typeface="+mn-cs"/>
                        </a:rPr>
                        <a:t>CDSS provided a draft ACL with the waiver conditions on 5/15/18. </a:t>
                      </a:r>
                    </a:p>
                    <a:p>
                      <a:pPr marL="0" indent="0" algn="ctr">
                        <a:buFont typeface="Arial" panose="020B0604020202020204" pitchFamily="34" charset="0"/>
                        <a:buNone/>
                      </a:pPr>
                      <a:endParaRPr lang="en-US" sz="1000" b="0" i="0" u="none" strike="noStrike" kern="1200" baseline="0" dirty="0">
                        <a:solidFill>
                          <a:schemeClr val="dk1"/>
                        </a:solidFill>
                        <a:latin typeface="+mn-lt"/>
                        <a:ea typeface="+mn-ea"/>
                        <a:cs typeface="+mn-cs"/>
                      </a:endParaRPr>
                    </a:p>
                    <a:p>
                      <a:r>
                        <a:rPr lang="en-US" sz="1000" b="1" i="0" u="none" strike="noStrike" kern="1200" baseline="0" dirty="0">
                          <a:solidFill>
                            <a:schemeClr val="dk1"/>
                          </a:solidFill>
                          <a:latin typeface="+mn-lt"/>
                          <a:ea typeface="+mn-ea"/>
                          <a:cs typeface="+mn-cs"/>
                        </a:rPr>
                        <a:t>C-IV/LRS Update: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latin typeface="+mn-lt"/>
                          <a:ea typeface="+mn-ea"/>
                          <a:cs typeface="+mn-cs"/>
                        </a:rPr>
                        <a:t>The project teams continues to document the system change requirements for the other policy changes in ACL 18-18. </a:t>
                      </a:r>
                    </a:p>
                  </a:txBody>
                  <a:tcPr/>
                </a:tc>
                <a:extLst>
                  <a:ext uri="{0D108BD9-81ED-4DB2-BD59-A6C34878D82A}">
                    <a16:rowId xmlns:a16="http://schemas.microsoft.com/office/drawing/2014/main" val="234419333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dk1"/>
                          </a:solidFill>
                          <a:latin typeface="+mn-lt"/>
                          <a:ea typeface="+mn-ea"/>
                          <a:cs typeface="Arial" panose="020B0604020202020204" pitchFamily="34" charset="0"/>
                        </a:rPr>
                        <a:t>Notice of Action Requirements at Annual Renewal or Change in Circumstance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dk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dk1"/>
                          </a:solidFill>
                          <a:latin typeface="+mn-lt"/>
                          <a:ea typeface="+mn-ea"/>
                          <a:cs typeface="Arial" panose="020B0604020202020204" pitchFamily="34" charset="0"/>
                        </a:rPr>
                        <a:t>Draft ACWDL received on 4/17/18</a:t>
                      </a:r>
                    </a:p>
                  </a:txBody>
                  <a:tcPr/>
                </a:tc>
                <a:tc>
                  <a:txBody>
                    <a:bodyPr/>
                    <a:lstStyle/>
                    <a:p>
                      <a:endParaRPr lang="en-US" sz="1000" i="0" dirty="0">
                        <a:solidFill>
                          <a:schemeClr val="tx1"/>
                        </a:solidFill>
                        <a:latin typeface="+mn-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cs typeface="Arial" panose="020B0604020202020204" pitchFamily="34" charset="0"/>
                        </a:rPr>
                        <a:t>SCR</a:t>
                      </a:r>
                      <a:r>
                        <a:rPr lang="en-US" sz="1000" baseline="0" dirty="0">
                          <a:latin typeface="+mn-lt"/>
                          <a:cs typeface="Arial" panose="020B0604020202020204" pitchFamily="34" charset="0"/>
                        </a:rPr>
                        <a:t> 100708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TBD</a:t>
                      </a:r>
                      <a:endParaRPr lang="en-US" sz="1000" dirty="0">
                        <a:latin typeface="+mn-lt"/>
                        <a:cs typeface="Arial" panose="020B0604020202020204" pitchFamily="34" charset="0"/>
                      </a:endParaRPr>
                    </a:p>
                  </a:txBody>
                  <a:tcPr/>
                </a:tc>
                <a:tc>
                  <a:txBody>
                    <a:bodyPr/>
                    <a:lstStyle/>
                    <a:p>
                      <a:r>
                        <a:rPr lang="en-US" sz="1000" kern="1200" dirty="0">
                          <a:solidFill>
                            <a:schemeClr val="tx1"/>
                          </a:solidFill>
                          <a:effectLst/>
                          <a:latin typeface="+mn-lt"/>
                          <a:ea typeface="+mn-ea"/>
                          <a:cs typeface="+mn-cs"/>
                        </a:rPr>
                        <a:t>SCR 202724</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Analysis</a:t>
                      </a:r>
                    </a:p>
                    <a:p>
                      <a:endParaRPr lang="en-US" sz="10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Release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latin typeface="+mn-lt"/>
                          <a:cs typeface="Arial" panose="020B0604020202020204" pitchFamily="34" charset="0"/>
                        </a:rPr>
                        <a:t>TBD</a:t>
                      </a:r>
                      <a:endParaRPr lang="en-US" sz="1000" dirty="0">
                        <a:latin typeface="+mn-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In accordance with Federal Regulations, counties are required to send a Notice of Action  to MAGI beneficiaries who have no change in their eligibility or level of benefits at annual renewal or when an eligibility determination at change in circumstance results in resetting the annual renewal date. </a:t>
                      </a:r>
                    </a:p>
                    <a:p>
                      <a:endParaRPr lang="en-US" sz="1000" b="1" i="0" u="none" strike="noStrike" kern="1200" baseline="0" dirty="0">
                        <a:solidFill>
                          <a:schemeClr val="dk1"/>
                        </a:solidFill>
                        <a:latin typeface="+mn-lt"/>
                        <a:ea typeface="+mn-ea"/>
                        <a:cs typeface="+mn-cs"/>
                      </a:endParaRPr>
                    </a:p>
                    <a:p>
                      <a:r>
                        <a:rPr lang="en-US" sz="1000" kern="1200" dirty="0">
                          <a:solidFill>
                            <a:schemeClr val="dk1"/>
                          </a:solidFill>
                          <a:effectLst/>
                          <a:latin typeface="+mn-lt"/>
                          <a:ea typeface="+mn-ea"/>
                          <a:cs typeface="+mn-cs"/>
                        </a:rPr>
                        <a:t>In the draft ACWDL it state that SAWS must make all necessary programming changes to automate the use of the MAGI and Non-MAGI NOA snippet language included within this ACWDL no later than six months after the release of this ACWDL. The final ACWDL is pending.</a:t>
                      </a:r>
                    </a:p>
                    <a:p>
                      <a:r>
                        <a:rPr lang="en-US" sz="1000" b="1" kern="1200" dirty="0">
                          <a:solidFill>
                            <a:schemeClr val="dk1"/>
                          </a:solidFill>
                          <a:effectLst/>
                          <a:latin typeface="+mn-lt"/>
                          <a:ea typeface="+mn-ea"/>
                          <a:cs typeface="+mn-cs"/>
                        </a:rPr>
                        <a:t>  </a:t>
                      </a:r>
                      <a:endParaRPr lang="en-US" sz="1000" b="1" i="0" u="none" strike="noStrike" kern="1200" baseline="0" dirty="0">
                        <a:solidFill>
                          <a:schemeClr val="dk1"/>
                        </a:solidFill>
                        <a:latin typeface="+mn-lt"/>
                        <a:ea typeface="+mn-ea"/>
                        <a:cs typeface="+mn-cs"/>
                      </a:endParaRPr>
                    </a:p>
                    <a:p>
                      <a:r>
                        <a:rPr lang="en-US" sz="1000" b="1" i="0" u="none" strike="noStrike" kern="1200" baseline="0" dirty="0">
                          <a:solidFill>
                            <a:schemeClr val="dk1"/>
                          </a:solidFill>
                          <a:latin typeface="+mn-lt"/>
                          <a:ea typeface="+mn-ea"/>
                          <a:cs typeface="+mn-cs"/>
                        </a:rPr>
                        <a:t>C-IV/LRS Update:</a:t>
                      </a:r>
                    </a:p>
                    <a:p>
                      <a:r>
                        <a:rPr lang="en-US" sz="1000" b="0" i="0" u="none" strike="noStrike" kern="1200" baseline="0" dirty="0">
                          <a:solidFill>
                            <a:schemeClr val="dk1"/>
                          </a:solidFill>
                          <a:latin typeface="+mn-lt"/>
                          <a:ea typeface="+mn-ea"/>
                          <a:cs typeface="+mn-cs"/>
                        </a:rPr>
                        <a:t>The design team, consortium staff, and QA staff reviewed the draft ACWDL and provided comments to DHCS on 4/24/18.</a:t>
                      </a:r>
                    </a:p>
                  </a:txBody>
                  <a:tcPr/>
                </a:tc>
                <a:extLst>
                  <a:ext uri="{0D108BD9-81ED-4DB2-BD59-A6C34878D82A}">
                    <a16:rowId xmlns:a16="http://schemas.microsoft.com/office/drawing/2014/main" val="4118157124"/>
                  </a:ext>
                </a:extLst>
              </a:tr>
            </a:tbl>
          </a:graphicData>
        </a:graphic>
      </p:graphicFrame>
      <p:sp>
        <p:nvSpPr>
          <p:cNvPr id="4" name="Slide Number Placeholder 3">
            <a:extLst>
              <a:ext uri="{FF2B5EF4-FFF2-40B4-BE49-F238E27FC236}">
                <a16:creationId xmlns:a16="http://schemas.microsoft.com/office/drawing/2014/main" id="{783B0714-9E73-483D-972E-76DF375949DD}"/>
              </a:ext>
            </a:extLst>
          </p:cNvPr>
          <p:cNvSpPr>
            <a:spLocks noGrp="1"/>
          </p:cNvSpPr>
          <p:nvPr>
            <p:ph type="sldNum" sz="quarter" idx="12"/>
          </p:nvPr>
        </p:nvSpPr>
        <p:spPr>
          <a:xfrm>
            <a:off x="6777606" y="6522720"/>
            <a:ext cx="2133600" cy="297809"/>
          </a:xfrm>
        </p:spPr>
        <p:txBody>
          <a:bodyPr/>
          <a:lstStyle/>
          <a:p>
            <a:fld id="{E675FF42-0E22-44DC-8DFB-F90201735E2E}" type="slidenum">
              <a:rPr lang="en-US" altLang="en-US" smtClean="0"/>
              <a:pPr/>
              <a:t>55</a:t>
            </a:fld>
            <a:endParaRPr lang="en-US" altLang="en-US" dirty="0"/>
          </a:p>
        </p:txBody>
      </p:sp>
    </p:spTree>
    <p:extLst>
      <p:ext uri="{BB962C8B-B14F-4D97-AF65-F5344CB8AC3E}">
        <p14:creationId xmlns:p14="http://schemas.microsoft.com/office/powerpoint/2010/main" val="731740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50F1F-7473-4EF0-B23F-7E7972B8995D}"/>
              </a:ext>
            </a:extLst>
          </p:cNvPr>
          <p:cNvSpPr>
            <a:spLocks noGrp="1"/>
          </p:cNvSpPr>
          <p:nvPr>
            <p:ph type="title"/>
          </p:nvPr>
        </p:nvSpPr>
        <p:spPr/>
        <p:txBody>
          <a:bodyPr/>
          <a:lstStyle/>
          <a:p>
            <a:r>
              <a:rPr lang="en-US" dirty="0"/>
              <a:t>2018 Conference Planning</a:t>
            </a:r>
          </a:p>
        </p:txBody>
      </p:sp>
      <p:sp>
        <p:nvSpPr>
          <p:cNvPr id="5" name="Text Placeholder 4">
            <a:extLst>
              <a:ext uri="{FF2B5EF4-FFF2-40B4-BE49-F238E27FC236}">
                <a16:creationId xmlns:a16="http://schemas.microsoft.com/office/drawing/2014/main" id="{359625ED-370D-4F27-8F3D-1D286F9B0E08}"/>
              </a:ext>
            </a:extLst>
          </p:cNvPr>
          <p:cNvSpPr>
            <a:spLocks noGrp="1"/>
          </p:cNvSpPr>
          <p:nvPr>
            <p:ph type="body" idx="1"/>
          </p:nvPr>
        </p:nvSpPr>
        <p:spPr/>
        <p:txBody>
          <a:bodyPr/>
          <a:lstStyle/>
          <a:p>
            <a:r>
              <a:rPr lang="en-US" dirty="0"/>
              <a:t>Informational Items</a:t>
            </a:r>
          </a:p>
        </p:txBody>
      </p:sp>
      <p:sp>
        <p:nvSpPr>
          <p:cNvPr id="2" name="Slide Number Placeholder 1">
            <a:extLst>
              <a:ext uri="{FF2B5EF4-FFF2-40B4-BE49-F238E27FC236}">
                <a16:creationId xmlns:a16="http://schemas.microsoft.com/office/drawing/2014/main" id="{951C6A89-F480-43B4-8F6D-0E214AEA2D3D}"/>
              </a:ext>
            </a:extLst>
          </p:cNvPr>
          <p:cNvSpPr>
            <a:spLocks noGrp="1"/>
          </p:cNvSpPr>
          <p:nvPr>
            <p:ph type="sldNum" sz="quarter" idx="12"/>
          </p:nvPr>
        </p:nvSpPr>
        <p:spPr/>
        <p:txBody>
          <a:bodyPr/>
          <a:lstStyle/>
          <a:p>
            <a:fld id="{4783C08A-C93D-47D6-B65C-9198EDABB16F}" type="slidenum">
              <a:rPr lang="en-US" altLang="en-US" smtClean="0"/>
              <a:pPr/>
              <a:t>56</a:t>
            </a:fld>
            <a:endParaRPr lang="en-US" altLang="en-US" dirty="0"/>
          </a:p>
        </p:txBody>
      </p:sp>
    </p:spTree>
    <p:extLst>
      <p:ext uri="{BB962C8B-B14F-4D97-AF65-F5344CB8AC3E}">
        <p14:creationId xmlns:p14="http://schemas.microsoft.com/office/powerpoint/2010/main" val="2138414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05DD-B8ED-4E04-A6FF-9F622E253EEA}"/>
              </a:ext>
            </a:extLst>
          </p:cNvPr>
          <p:cNvSpPr>
            <a:spLocks noGrp="1"/>
          </p:cNvSpPr>
          <p:nvPr>
            <p:ph type="title"/>
          </p:nvPr>
        </p:nvSpPr>
        <p:spPr/>
        <p:txBody>
          <a:bodyPr/>
          <a:lstStyle/>
          <a:p>
            <a:r>
              <a:rPr lang="en-US" dirty="0"/>
              <a:t>2018 Conference Planning</a:t>
            </a:r>
          </a:p>
        </p:txBody>
      </p:sp>
      <p:sp>
        <p:nvSpPr>
          <p:cNvPr id="3" name="Content Placeholder 2">
            <a:extLst>
              <a:ext uri="{FF2B5EF4-FFF2-40B4-BE49-F238E27FC236}">
                <a16:creationId xmlns:a16="http://schemas.microsoft.com/office/drawing/2014/main" id="{7ACDD31E-8F1A-4845-A7DF-19C3A3B0A03B}"/>
              </a:ext>
            </a:extLst>
          </p:cNvPr>
          <p:cNvSpPr>
            <a:spLocks noGrp="1"/>
          </p:cNvSpPr>
          <p:nvPr>
            <p:ph idx="1"/>
          </p:nvPr>
        </p:nvSpPr>
        <p:spPr>
          <a:xfrm>
            <a:off x="381000" y="1341120"/>
            <a:ext cx="7848600" cy="4907280"/>
          </a:xfrm>
        </p:spPr>
        <p:txBody>
          <a:bodyPr>
            <a:normAutofit fontScale="92500" lnSpcReduction="20000"/>
          </a:bodyPr>
          <a:lstStyle/>
          <a:p>
            <a:pPr marL="502920" indent="-457200">
              <a:buFont typeface="Wingdings" panose="05000000000000000000" pitchFamily="2" charset="2"/>
              <a:buChar char="q"/>
            </a:pPr>
            <a:r>
              <a:rPr lang="en-US" sz="2000" dirty="0"/>
              <a:t>Location: 	Norwalk, Los Angeles</a:t>
            </a:r>
          </a:p>
          <a:p>
            <a:pPr>
              <a:spcBef>
                <a:spcPts val="0"/>
              </a:spcBef>
            </a:pPr>
            <a:endParaRPr lang="en-US" sz="1100" dirty="0"/>
          </a:p>
          <a:p>
            <a:pPr>
              <a:spcBef>
                <a:spcPts val="0"/>
              </a:spcBef>
            </a:pPr>
            <a:r>
              <a:rPr lang="en-US" sz="2000" dirty="0"/>
              <a:t>		Double Tree by Hilton Hotel</a:t>
            </a:r>
          </a:p>
          <a:p>
            <a:pPr>
              <a:spcBef>
                <a:spcPts val="0"/>
              </a:spcBef>
            </a:pPr>
            <a:r>
              <a:rPr lang="en-US" sz="2000" dirty="0"/>
              <a:t>		13111 Sycamore Drive</a:t>
            </a:r>
          </a:p>
          <a:p>
            <a:pPr>
              <a:spcBef>
                <a:spcPts val="0"/>
              </a:spcBef>
            </a:pPr>
            <a:r>
              <a:rPr lang="en-US" sz="2000" dirty="0"/>
              <a:t>		Norwalk, CA 90650</a:t>
            </a:r>
          </a:p>
          <a:p>
            <a:pPr>
              <a:spcBef>
                <a:spcPts val="0"/>
              </a:spcBef>
            </a:pPr>
            <a:endParaRPr lang="en-US" sz="1800" dirty="0"/>
          </a:p>
          <a:p>
            <a:pPr marL="502920" indent="-457200">
              <a:buFont typeface="Wingdings" panose="05000000000000000000" pitchFamily="2" charset="2"/>
              <a:buChar char="q"/>
            </a:pPr>
            <a:r>
              <a:rPr lang="en-US" sz="2000" dirty="0"/>
              <a:t>Dates: 10/31/2018 – 11/02/2018 (Wednesday – Friday)</a:t>
            </a:r>
          </a:p>
          <a:p>
            <a:pPr marL="502920" indent="-457200">
              <a:buFont typeface="Wingdings" panose="05000000000000000000" pitchFamily="2" charset="2"/>
              <a:buChar char="q"/>
            </a:pPr>
            <a:endParaRPr lang="en-US" sz="2000" dirty="0"/>
          </a:p>
          <a:p>
            <a:pPr marL="502920" indent="-457200">
              <a:buFont typeface="Wingdings" panose="05000000000000000000" pitchFamily="2" charset="2"/>
              <a:buChar char="q"/>
            </a:pPr>
            <a:r>
              <a:rPr lang="en-US" sz="2000" dirty="0"/>
              <a:t>Conference Registration must be paid by </a:t>
            </a:r>
            <a:r>
              <a:rPr lang="en-US" sz="2000" b="1" dirty="0"/>
              <a:t>check</a:t>
            </a:r>
            <a:r>
              <a:rPr lang="en-US" sz="2000" dirty="0"/>
              <a:t>.</a:t>
            </a:r>
          </a:p>
          <a:p>
            <a:endParaRPr lang="en-US" sz="2000" dirty="0"/>
          </a:p>
          <a:p>
            <a:pPr marL="502920" indent="-457200">
              <a:spcAft>
                <a:spcPts val="800"/>
              </a:spcAft>
              <a:buFont typeface="Wingdings" panose="05000000000000000000" pitchFamily="2" charset="2"/>
              <a:buChar char="q"/>
            </a:pPr>
            <a:r>
              <a:rPr lang="en-US" sz="2000" dirty="0"/>
              <a:t>Making Room Reservations:</a:t>
            </a:r>
          </a:p>
          <a:p>
            <a:pPr marL="1144587" lvl="1" indent="-457200">
              <a:spcAft>
                <a:spcPts val="800"/>
              </a:spcAft>
              <a:buFont typeface="+mj-lt"/>
              <a:buAutoNum type="arabicPeriod"/>
            </a:pPr>
            <a:r>
              <a:rPr lang="en-US" sz="1900" dirty="0"/>
              <a:t>Go to </a:t>
            </a:r>
            <a:r>
              <a:rPr lang="en-US" sz="1900" dirty="0">
                <a:hlinkClick r:id="rId2"/>
              </a:rPr>
              <a:t>www.LosAngelesNorwalk.Doubletree.com</a:t>
            </a:r>
            <a:r>
              <a:rPr lang="en-US" sz="1900" dirty="0"/>
              <a:t> and make a reservation using the group code: CAC.</a:t>
            </a:r>
          </a:p>
          <a:p>
            <a:pPr marL="1144587" lvl="1" indent="-457200">
              <a:buFont typeface="+mj-lt"/>
              <a:buAutoNum type="arabicPeriod"/>
            </a:pPr>
            <a:r>
              <a:rPr lang="en-US" sz="1900" dirty="0">
                <a:ea typeface="Calibri" panose="020F0502020204030204" pitchFamily="34" charset="0"/>
                <a:cs typeface="Times New Roman" panose="02020603050405020304" pitchFamily="18" charset="0"/>
              </a:rPr>
              <a:t>Call (562) 863-5555 and ask for the </a:t>
            </a:r>
            <a:r>
              <a:rPr lang="en-US" sz="1900" u="sng" dirty="0">
                <a:ea typeface="Calibri" panose="020F0502020204030204" pitchFamily="34" charset="0"/>
                <a:cs typeface="Times New Roman" panose="02020603050405020304" pitchFamily="18" charset="0"/>
              </a:rPr>
              <a:t>CAC</a:t>
            </a:r>
            <a:r>
              <a:rPr lang="en-US" sz="1900" dirty="0">
                <a:ea typeface="Calibri" panose="020F0502020204030204" pitchFamily="34" charset="0"/>
                <a:cs typeface="Times New Roman" panose="02020603050405020304" pitchFamily="18" charset="0"/>
              </a:rPr>
              <a:t> group rate.</a:t>
            </a:r>
          </a:p>
          <a:p>
            <a:endParaRPr lang="en-US" sz="2000" dirty="0">
              <a:ea typeface="Calibri" panose="020F0502020204030204" pitchFamily="34" charset="0"/>
              <a:cs typeface="Times New Roman" panose="02020603050405020304" pitchFamily="18" charset="0"/>
            </a:endParaRPr>
          </a:p>
          <a:p>
            <a:pPr algn="ctr"/>
            <a:r>
              <a:rPr lang="en-US" sz="2000" dirty="0"/>
              <a:t>Please keep in mind that all reservations must be made by: </a:t>
            </a:r>
          </a:p>
          <a:p>
            <a:pPr algn="ctr"/>
            <a:r>
              <a:rPr lang="en-US" sz="2000" b="1" u="sng" dirty="0"/>
              <a:t>October 1, 2018.</a:t>
            </a:r>
          </a:p>
          <a:p>
            <a:endParaRPr lang="en-US" sz="2000" dirty="0"/>
          </a:p>
        </p:txBody>
      </p:sp>
      <p:sp>
        <p:nvSpPr>
          <p:cNvPr id="4" name="Slide Number Placeholder 3">
            <a:extLst>
              <a:ext uri="{FF2B5EF4-FFF2-40B4-BE49-F238E27FC236}">
                <a16:creationId xmlns:a16="http://schemas.microsoft.com/office/drawing/2014/main" id="{399BA91C-EE89-4A78-8681-C9674C3EF10E}"/>
              </a:ext>
            </a:extLst>
          </p:cNvPr>
          <p:cNvSpPr>
            <a:spLocks noGrp="1"/>
          </p:cNvSpPr>
          <p:nvPr>
            <p:ph type="sldNum" sz="quarter" idx="12"/>
          </p:nvPr>
        </p:nvSpPr>
        <p:spPr/>
        <p:txBody>
          <a:bodyPr/>
          <a:lstStyle/>
          <a:p>
            <a:fld id="{E675FF42-0E22-44DC-8DFB-F90201735E2E}" type="slidenum">
              <a:rPr lang="en-US" altLang="en-US" smtClean="0"/>
              <a:pPr/>
              <a:t>57</a:t>
            </a:fld>
            <a:endParaRPr lang="en-US" altLang="en-US" dirty="0"/>
          </a:p>
        </p:txBody>
      </p:sp>
    </p:spTree>
    <p:extLst>
      <p:ext uri="{BB962C8B-B14F-4D97-AF65-F5344CB8AC3E}">
        <p14:creationId xmlns:p14="http://schemas.microsoft.com/office/powerpoint/2010/main" val="1740819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CD58-D853-4D0E-AC26-5936496FAA78}"/>
              </a:ext>
            </a:extLst>
          </p:cNvPr>
          <p:cNvSpPr>
            <a:spLocks noGrp="1"/>
          </p:cNvSpPr>
          <p:nvPr>
            <p:ph type="title"/>
          </p:nvPr>
        </p:nvSpPr>
        <p:spPr/>
        <p:txBody>
          <a:bodyPr/>
          <a:lstStyle/>
          <a:p>
            <a:pPr algn="ctr"/>
            <a:r>
              <a:rPr lang="en-US" sz="2800" dirty="0"/>
              <a:t>Public Comment</a:t>
            </a:r>
          </a:p>
        </p:txBody>
      </p:sp>
      <p:sp>
        <p:nvSpPr>
          <p:cNvPr id="5" name="Text Placeholder 4">
            <a:extLst>
              <a:ext uri="{FF2B5EF4-FFF2-40B4-BE49-F238E27FC236}">
                <a16:creationId xmlns:a16="http://schemas.microsoft.com/office/drawing/2014/main" id="{19B27A26-218F-49EE-97C1-E844E5224749}"/>
              </a:ext>
            </a:extLst>
          </p:cNvPr>
          <p:cNvSpPr>
            <a:spLocks noGrp="1"/>
          </p:cNvSpPr>
          <p:nvPr>
            <p:ph type="body" sz="half" idx="2"/>
          </p:nvPr>
        </p:nvSpPr>
        <p:spPr/>
        <p:txBody>
          <a:bodyPr>
            <a:normAutofit/>
          </a:bodyPr>
          <a:lstStyle/>
          <a:p>
            <a:pPr algn="ctr"/>
            <a:r>
              <a:rPr lang="en-US" sz="1600" dirty="0"/>
              <a:t>Are there any questions, concerns, or comments you would like to make at this time?</a:t>
            </a:r>
          </a:p>
        </p:txBody>
      </p:sp>
      <p:sp>
        <p:nvSpPr>
          <p:cNvPr id="3" name="Slide Number Placeholder 2">
            <a:extLst>
              <a:ext uri="{FF2B5EF4-FFF2-40B4-BE49-F238E27FC236}">
                <a16:creationId xmlns:a16="http://schemas.microsoft.com/office/drawing/2014/main" id="{4A1AC828-8DFD-44CA-B449-397784027949}"/>
              </a:ext>
            </a:extLst>
          </p:cNvPr>
          <p:cNvSpPr>
            <a:spLocks noGrp="1"/>
          </p:cNvSpPr>
          <p:nvPr>
            <p:ph type="sldNum" sz="quarter" idx="12"/>
          </p:nvPr>
        </p:nvSpPr>
        <p:spPr/>
        <p:txBody>
          <a:bodyPr/>
          <a:lstStyle/>
          <a:p>
            <a:fld id="{36F8212B-7355-478A-95D7-08E2048F6A57}" type="slidenum">
              <a:rPr lang="en-US" altLang="en-US" smtClean="0"/>
              <a:pPr/>
              <a:t>58</a:t>
            </a:fld>
            <a:endParaRPr lang="en-US" altLang="en-US" dirty="0"/>
          </a:p>
        </p:txBody>
      </p:sp>
      <p:sp>
        <p:nvSpPr>
          <p:cNvPr id="8" name="Rectangle 7">
            <a:extLst>
              <a:ext uri="{FF2B5EF4-FFF2-40B4-BE49-F238E27FC236}">
                <a16:creationId xmlns:a16="http://schemas.microsoft.com/office/drawing/2014/main" id="{60E78F80-E32B-441A-9A1B-F1339A7F0C94}"/>
              </a:ext>
            </a:extLst>
          </p:cNvPr>
          <p:cNvSpPr/>
          <p:nvPr/>
        </p:nvSpPr>
        <p:spPr>
          <a:xfrm>
            <a:off x="1447800" y="1371600"/>
            <a:ext cx="5562600" cy="3154710"/>
          </a:xfrm>
          <a:prstGeom prst="rect">
            <a:avLst/>
          </a:prstGeom>
          <a:noFill/>
        </p:spPr>
        <p:txBody>
          <a:bodyPr wrap="square" lIns="91440" tIns="45720" rIns="91440" bIns="45720">
            <a:spAutoFit/>
          </a:bodyPr>
          <a:lstStyle/>
          <a:p>
            <a:pPr algn="ctr">
              <a:buNone/>
            </a:pPr>
            <a:r>
              <a:rPr lang="en-US" sz="199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4226447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1D3E-EA2A-41B9-9950-0601738E1024}"/>
              </a:ext>
            </a:extLst>
          </p:cNvPr>
          <p:cNvSpPr>
            <a:spLocks noGrp="1"/>
          </p:cNvSpPr>
          <p:nvPr>
            <p:ph type="title"/>
          </p:nvPr>
        </p:nvSpPr>
        <p:spPr>
          <a:xfrm>
            <a:off x="1752600" y="2300678"/>
            <a:ext cx="5486400" cy="566738"/>
          </a:xfrm>
        </p:spPr>
        <p:txBody>
          <a:bodyPr/>
          <a:lstStyle/>
          <a:p>
            <a:pPr algn="ctr"/>
            <a:r>
              <a:rPr lang="en-US" sz="3200" dirty="0"/>
              <a:t>Adjourn Meeting</a:t>
            </a:r>
          </a:p>
        </p:txBody>
      </p:sp>
      <p:sp>
        <p:nvSpPr>
          <p:cNvPr id="4" name="Text Placeholder 3">
            <a:extLst>
              <a:ext uri="{FF2B5EF4-FFF2-40B4-BE49-F238E27FC236}">
                <a16:creationId xmlns:a16="http://schemas.microsoft.com/office/drawing/2014/main" id="{7A8AB6A9-40D0-48C9-8AE7-20599020FD85}"/>
              </a:ext>
            </a:extLst>
          </p:cNvPr>
          <p:cNvSpPr>
            <a:spLocks noGrp="1"/>
          </p:cNvSpPr>
          <p:nvPr>
            <p:ph type="body" sz="half" idx="2"/>
          </p:nvPr>
        </p:nvSpPr>
        <p:spPr>
          <a:xfrm>
            <a:off x="1295400" y="2895600"/>
            <a:ext cx="6477000" cy="1524000"/>
          </a:xfrm>
        </p:spPr>
        <p:txBody>
          <a:bodyPr>
            <a:normAutofit/>
          </a:bodyPr>
          <a:lstStyle/>
          <a:p>
            <a:pPr algn="ctr"/>
            <a:r>
              <a:rPr lang="en-US" sz="1800" dirty="0"/>
              <a:t>Scott Pettygrove will adjourn the meetings of the JPA Board of Directors and Member Representatives.</a:t>
            </a:r>
          </a:p>
        </p:txBody>
      </p:sp>
      <p:sp>
        <p:nvSpPr>
          <p:cNvPr id="5" name="Slide Number Placeholder 4">
            <a:extLst>
              <a:ext uri="{FF2B5EF4-FFF2-40B4-BE49-F238E27FC236}">
                <a16:creationId xmlns:a16="http://schemas.microsoft.com/office/drawing/2014/main" id="{25D9BE17-77EC-4BA4-8ED3-322723386D2D}"/>
              </a:ext>
            </a:extLst>
          </p:cNvPr>
          <p:cNvSpPr>
            <a:spLocks noGrp="1"/>
          </p:cNvSpPr>
          <p:nvPr>
            <p:ph type="sldNum" sz="quarter" idx="12"/>
          </p:nvPr>
        </p:nvSpPr>
        <p:spPr/>
        <p:txBody>
          <a:bodyPr/>
          <a:lstStyle/>
          <a:p>
            <a:fld id="{36F8212B-7355-478A-95D7-08E2048F6A57}" type="slidenum">
              <a:rPr lang="en-US" altLang="en-US" smtClean="0"/>
              <a:pPr/>
              <a:t>59</a:t>
            </a:fld>
            <a:endParaRPr lang="en-US" altLang="en-US" dirty="0"/>
          </a:p>
        </p:txBody>
      </p:sp>
    </p:spTree>
    <p:extLst>
      <p:ext uri="{BB962C8B-B14F-4D97-AF65-F5344CB8AC3E}">
        <p14:creationId xmlns:p14="http://schemas.microsoft.com/office/powerpoint/2010/main" val="150623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94C1-FB65-4366-A83A-341A46390349}"/>
              </a:ext>
            </a:extLst>
          </p:cNvPr>
          <p:cNvSpPr>
            <a:spLocks noGrp="1"/>
          </p:cNvSpPr>
          <p:nvPr>
            <p:ph type="title"/>
          </p:nvPr>
        </p:nvSpPr>
        <p:spPr/>
        <p:txBody>
          <a:bodyPr/>
          <a:lstStyle/>
          <a:p>
            <a:r>
              <a:rPr lang="en-US" dirty="0"/>
              <a:t>JPA Member Representatives</a:t>
            </a:r>
          </a:p>
        </p:txBody>
      </p:sp>
      <p:sp>
        <p:nvSpPr>
          <p:cNvPr id="4" name="Content Placeholder 3">
            <a:extLst>
              <a:ext uri="{FF2B5EF4-FFF2-40B4-BE49-F238E27FC236}">
                <a16:creationId xmlns:a16="http://schemas.microsoft.com/office/drawing/2014/main" id="{63F6E2CF-C679-4C6A-A52E-C62306023345}"/>
              </a:ext>
            </a:extLst>
          </p:cNvPr>
          <p:cNvSpPr>
            <a:spLocks noGrp="1"/>
          </p:cNvSpPr>
          <p:nvPr>
            <p:ph idx="1"/>
          </p:nvPr>
        </p:nvSpPr>
        <p:spPr>
          <a:xfrm>
            <a:off x="2438400" y="1566309"/>
            <a:ext cx="6019800" cy="4691063"/>
          </a:xfrm>
        </p:spPr>
        <p:txBody>
          <a:bodyPr>
            <a:normAutofit/>
          </a:bodyPr>
          <a:lstStyle/>
          <a:p>
            <a:pPr marL="461963" lvl="1" indent="-461963">
              <a:spcBef>
                <a:spcPts val="800"/>
              </a:spcBef>
              <a:spcAft>
                <a:spcPts val="800"/>
              </a:spcAft>
              <a:buSzPct val="120000"/>
              <a:buFont typeface="Wingdings" panose="05000000000000000000" pitchFamily="2" charset="2"/>
              <a:buChar char="q"/>
            </a:pPr>
            <a:r>
              <a:rPr lang="en-US" sz="2400" dirty="0"/>
              <a:t>The CalACES Executive Director will present the nomination slate from the Regional Nomination conference calls, gather any further nominations from the floor, and proceed to elect the JPA Board of Directors for those Regions for the period of July 1, 2018 through June 30, 2019.</a:t>
            </a:r>
          </a:p>
          <a:p>
            <a:pPr marL="461963" lvl="1" indent="-461963">
              <a:spcBef>
                <a:spcPts val="800"/>
              </a:spcBef>
              <a:spcAft>
                <a:spcPts val="800"/>
              </a:spcAft>
              <a:buSzPct val="120000"/>
              <a:buFont typeface="Wingdings" panose="05000000000000000000" pitchFamily="2" charset="2"/>
              <a:buChar char="q"/>
            </a:pPr>
            <a:r>
              <a:rPr lang="en-US" sz="2400" dirty="0"/>
              <a:t>The CalACES Executive Director will introduce the Directors appointed by Regions 2 and 8 for the period of July 1, 2018 through June 30, 2019.</a:t>
            </a:r>
          </a:p>
        </p:txBody>
      </p:sp>
      <p:sp>
        <p:nvSpPr>
          <p:cNvPr id="5" name="Text Placeholder 4">
            <a:extLst>
              <a:ext uri="{FF2B5EF4-FFF2-40B4-BE49-F238E27FC236}">
                <a16:creationId xmlns:a16="http://schemas.microsoft.com/office/drawing/2014/main" id="{0FCABA01-42F0-4C95-9C28-DF00F30218D3}"/>
              </a:ext>
            </a:extLst>
          </p:cNvPr>
          <p:cNvSpPr>
            <a:spLocks noGrp="1"/>
          </p:cNvSpPr>
          <p:nvPr>
            <p:ph type="body" sz="half" idx="2"/>
          </p:nvPr>
        </p:nvSpPr>
        <p:spPr/>
        <p:txBody>
          <a:bodyPr/>
          <a:lstStyle/>
          <a:p>
            <a:r>
              <a:rPr lang="en-US" dirty="0"/>
              <a:t>Action Items</a:t>
            </a:r>
          </a:p>
        </p:txBody>
      </p:sp>
      <p:sp>
        <p:nvSpPr>
          <p:cNvPr id="3" name="Slide Number Placeholder 2">
            <a:extLst>
              <a:ext uri="{FF2B5EF4-FFF2-40B4-BE49-F238E27FC236}">
                <a16:creationId xmlns:a16="http://schemas.microsoft.com/office/drawing/2014/main" id="{739ECD77-2DBD-4731-938C-70A5BE8A4D9D}"/>
              </a:ext>
            </a:extLst>
          </p:cNvPr>
          <p:cNvSpPr>
            <a:spLocks noGrp="1"/>
          </p:cNvSpPr>
          <p:nvPr>
            <p:ph type="sldNum" sz="quarter" idx="12"/>
          </p:nvPr>
        </p:nvSpPr>
        <p:spPr/>
        <p:txBody>
          <a:bodyPr/>
          <a:lstStyle/>
          <a:p>
            <a:fld id="{F47C3F67-93AE-448C-A30F-0F4DA97F61FA}" type="slidenum">
              <a:rPr lang="en-US" altLang="en-US" smtClean="0"/>
              <a:pPr/>
              <a:t>6</a:t>
            </a:fld>
            <a:endParaRPr lang="en-US" altLang="en-US" dirty="0"/>
          </a:p>
        </p:txBody>
      </p:sp>
    </p:spTree>
    <p:extLst>
      <p:ext uri="{BB962C8B-B14F-4D97-AF65-F5344CB8AC3E}">
        <p14:creationId xmlns:p14="http://schemas.microsoft.com/office/powerpoint/2010/main" val="128307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65FE-5DC8-4FFF-A1C7-4CC710B3D073}"/>
              </a:ext>
            </a:extLst>
          </p:cNvPr>
          <p:cNvSpPr>
            <a:spLocks noGrp="1"/>
          </p:cNvSpPr>
          <p:nvPr>
            <p:ph type="title"/>
          </p:nvPr>
        </p:nvSpPr>
        <p:spPr>
          <a:xfrm>
            <a:off x="228600" y="243840"/>
            <a:ext cx="7696200" cy="1432560"/>
          </a:xfrm>
        </p:spPr>
        <p:txBody>
          <a:bodyPr/>
          <a:lstStyle/>
          <a:p>
            <a:r>
              <a:rPr lang="en-US" dirty="0"/>
              <a:t>JPA Board of Directors </a:t>
            </a:r>
            <a:br>
              <a:rPr lang="en-US" dirty="0"/>
            </a:br>
            <a:endParaRPr lang="en-US" dirty="0">
              <a:solidFill>
                <a:srgbClr val="FF6600"/>
              </a:solidFill>
            </a:endParaRPr>
          </a:p>
        </p:txBody>
      </p:sp>
      <p:sp>
        <p:nvSpPr>
          <p:cNvPr id="3" name="Content Placeholder 2">
            <a:extLst>
              <a:ext uri="{FF2B5EF4-FFF2-40B4-BE49-F238E27FC236}">
                <a16:creationId xmlns:a16="http://schemas.microsoft.com/office/drawing/2014/main" id="{C4DFD893-57C4-4127-A79D-AC2307C2C10F}"/>
              </a:ext>
            </a:extLst>
          </p:cNvPr>
          <p:cNvSpPr>
            <a:spLocks noGrp="1"/>
          </p:cNvSpPr>
          <p:nvPr>
            <p:ph idx="1"/>
          </p:nvPr>
        </p:nvSpPr>
        <p:spPr>
          <a:xfrm>
            <a:off x="228600" y="1143000"/>
            <a:ext cx="7772400" cy="5334000"/>
          </a:xfrm>
        </p:spPr>
        <p:txBody>
          <a:bodyPr>
            <a:normAutofit fontScale="92500" lnSpcReduction="20000"/>
          </a:bodyPr>
          <a:lstStyle/>
          <a:p>
            <a:pPr>
              <a:lnSpc>
                <a:spcPct val="120000"/>
              </a:lnSpc>
              <a:spcBef>
                <a:spcPts val="0"/>
              </a:spcBef>
              <a:spcAft>
                <a:spcPts val="1200"/>
              </a:spcAft>
              <a:buSzPct val="85000"/>
            </a:pPr>
            <a:r>
              <a:rPr lang="en-US" sz="2000" b="1" dirty="0">
                <a:solidFill>
                  <a:srgbClr val="FF6600"/>
                </a:solidFill>
              </a:rPr>
              <a:t>Nomination Slate </a:t>
            </a:r>
          </a:p>
          <a:p>
            <a:pPr marL="502920" indent="-457200">
              <a:lnSpc>
                <a:spcPct val="120000"/>
              </a:lnSpc>
              <a:spcBef>
                <a:spcPts val="0"/>
              </a:spcBef>
              <a:spcAft>
                <a:spcPts val="1200"/>
              </a:spcAft>
              <a:buSzPct val="85000"/>
              <a:buFont typeface="Wingdings" panose="05000000000000000000" pitchFamily="2" charset="2"/>
              <a:buChar char="q"/>
            </a:pPr>
            <a:r>
              <a:rPr lang="en-US" sz="1800" dirty="0"/>
              <a:t>Region 1		Susan von Zabern</a:t>
            </a:r>
          </a:p>
          <a:p>
            <a:pPr marL="502920" indent="-457200">
              <a:lnSpc>
                <a:spcPct val="120000"/>
              </a:lnSpc>
              <a:spcBef>
                <a:spcPts val="0"/>
              </a:spcBef>
              <a:spcAft>
                <a:spcPts val="1200"/>
              </a:spcAft>
              <a:buSzPct val="85000"/>
              <a:buFont typeface="Wingdings" panose="05000000000000000000" pitchFamily="2" charset="2"/>
              <a:buChar char="q"/>
            </a:pPr>
            <a:r>
              <a:rPr lang="en-US" sz="1800" dirty="0"/>
              <a:t>Region 3		Sanja Bugay</a:t>
            </a:r>
          </a:p>
          <a:p>
            <a:pPr marL="502920" indent="-457200">
              <a:lnSpc>
                <a:spcPct val="120000"/>
              </a:lnSpc>
              <a:spcBef>
                <a:spcPts val="0"/>
              </a:spcBef>
              <a:spcAft>
                <a:spcPts val="1200"/>
              </a:spcAft>
              <a:buSzPct val="85000"/>
              <a:buFont typeface="Wingdings" panose="05000000000000000000" pitchFamily="2" charset="2"/>
              <a:buChar char="q"/>
            </a:pPr>
            <a:r>
              <a:rPr lang="en-US" sz="1800" dirty="0"/>
              <a:t>Region 4		Kathy Harwell</a:t>
            </a:r>
          </a:p>
          <a:p>
            <a:pPr marL="502920" indent="-457200">
              <a:lnSpc>
                <a:spcPct val="120000"/>
              </a:lnSpc>
              <a:spcBef>
                <a:spcPts val="0"/>
              </a:spcBef>
              <a:spcAft>
                <a:spcPts val="1200"/>
              </a:spcAft>
              <a:buSzPct val="85000"/>
              <a:buFont typeface="Wingdings" panose="05000000000000000000" pitchFamily="2" charset="2"/>
              <a:buChar char="q"/>
            </a:pPr>
            <a:r>
              <a:rPr lang="en-US" sz="1800" dirty="0"/>
              <a:t>Region 5		Scott Pettygrove</a:t>
            </a:r>
          </a:p>
          <a:p>
            <a:pPr marL="502920" indent="-457200">
              <a:lnSpc>
                <a:spcPct val="120000"/>
              </a:lnSpc>
              <a:spcBef>
                <a:spcPts val="0"/>
              </a:spcBef>
              <a:spcAft>
                <a:spcPts val="1200"/>
              </a:spcAft>
              <a:buSzPct val="85000"/>
              <a:buFont typeface="Wingdings" panose="05000000000000000000" pitchFamily="2" charset="2"/>
              <a:buChar char="q"/>
            </a:pPr>
            <a:r>
              <a:rPr lang="en-US" sz="1800" dirty="0"/>
              <a:t>Region 6		Jennifer Vasquez</a:t>
            </a:r>
          </a:p>
          <a:p>
            <a:pPr marL="502920" indent="-457200">
              <a:lnSpc>
                <a:spcPct val="120000"/>
              </a:lnSpc>
              <a:spcBef>
                <a:spcPts val="0"/>
              </a:spcBef>
              <a:spcAft>
                <a:spcPts val="1200"/>
              </a:spcAft>
              <a:buSzPct val="85000"/>
              <a:buFont typeface="Wingdings" panose="05000000000000000000" pitchFamily="2" charset="2"/>
              <a:buChar char="q"/>
            </a:pPr>
            <a:r>
              <a:rPr lang="en-US" sz="1800" dirty="0"/>
              <a:t>Region 7		Shelby Boston</a:t>
            </a:r>
          </a:p>
          <a:p>
            <a:pPr>
              <a:lnSpc>
                <a:spcPct val="120000"/>
              </a:lnSpc>
              <a:spcBef>
                <a:spcPts val="0"/>
              </a:spcBef>
              <a:spcAft>
                <a:spcPts val="1200"/>
              </a:spcAft>
              <a:buSzPct val="85000"/>
            </a:pPr>
            <a:r>
              <a:rPr lang="en-US" sz="2400" b="1" dirty="0">
                <a:solidFill>
                  <a:srgbClr val="FF6600"/>
                </a:solidFill>
                <a:latin typeface="+mj-lt"/>
                <a:ea typeface="+mj-ea"/>
                <a:cs typeface="+mj-cs"/>
              </a:rPr>
              <a:t>Appointments</a:t>
            </a:r>
          </a:p>
          <a:p>
            <a:pPr marL="502920" indent="-457200">
              <a:lnSpc>
                <a:spcPct val="120000"/>
              </a:lnSpc>
              <a:spcBef>
                <a:spcPts val="0"/>
              </a:spcBef>
              <a:spcAft>
                <a:spcPts val="1200"/>
              </a:spcAft>
              <a:buSzPct val="85000"/>
              <a:buFont typeface="Wingdings" panose="05000000000000000000" pitchFamily="2" charset="2"/>
              <a:buChar char="q"/>
            </a:pPr>
            <a:r>
              <a:rPr lang="en-US" sz="1800" dirty="0"/>
              <a:t>Region 2		CaSonya Thomas</a:t>
            </a:r>
          </a:p>
          <a:p>
            <a:pPr marL="502920" indent="-457200">
              <a:lnSpc>
                <a:spcPct val="120000"/>
              </a:lnSpc>
              <a:spcBef>
                <a:spcPts val="0"/>
              </a:spcBef>
              <a:spcAft>
                <a:spcPts val="600"/>
              </a:spcAft>
              <a:buSzPct val="85000"/>
              <a:buFont typeface="Wingdings" panose="05000000000000000000" pitchFamily="2" charset="2"/>
              <a:buChar char="q"/>
            </a:pPr>
            <a:r>
              <a:rPr lang="en-US" sz="1800" dirty="0"/>
              <a:t>Region 8		Brandon Nichols</a:t>
            </a:r>
          </a:p>
          <a:p>
            <a:pPr>
              <a:lnSpc>
                <a:spcPct val="120000"/>
              </a:lnSpc>
              <a:spcBef>
                <a:spcPts val="0"/>
              </a:spcBef>
              <a:spcAft>
                <a:spcPts val="600"/>
              </a:spcAft>
              <a:buSzPct val="85000"/>
            </a:pPr>
            <a:r>
              <a:rPr lang="en-US" sz="1800" dirty="0"/>
              <a:t>			Roxana Molina</a:t>
            </a:r>
          </a:p>
          <a:p>
            <a:pPr>
              <a:lnSpc>
                <a:spcPct val="120000"/>
              </a:lnSpc>
              <a:spcBef>
                <a:spcPts val="0"/>
              </a:spcBef>
              <a:spcAft>
                <a:spcPts val="600"/>
              </a:spcAft>
              <a:buSzPct val="85000"/>
            </a:pPr>
            <a:r>
              <a:rPr lang="en-US" sz="1800" dirty="0"/>
              <a:t>			Antonia Jimenez</a:t>
            </a:r>
          </a:p>
          <a:p>
            <a:pPr>
              <a:lnSpc>
                <a:spcPct val="120000"/>
              </a:lnSpc>
              <a:spcBef>
                <a:spcPts val="0"/>
              </a:spcBef>
              <a:spcAft>
                <a:spcPts val="600"/>
              </a:spcAft>
              <a:buSzPct val="85000"/>
            </a:pPr>
            <a:r>
              <a:rPr lang="en-US" sz="1800" dirty="0"/>
              <a:t>			Michael Sylvester	</a:t>
            </a:r>
            <a:endParaRPr lang="en-US" sz="2000" dirty="0"/>
          </a:p>
        </p:txBody>
      </p:sp>
      <p:sp>
        <p:nvSpPr>
          <p:cNvPr id="4" name="Slide Number Placeholder 3">
            <a:extLst>
              <a:ext uri="{FF2B5EF4-FFF2-40B4-BE49-F238E27FC236}">
                <a16:creationId xmlns:a16="http://schemas.microsoft.com/office/drawing/2014/main" id="{66EFB98C-65BA-496E-A8BF-8181470F12F6}"/>
              </a:ext>
            </a:extLst>
          </p:cNvPr>
          <p:cNvSpPr>
            <a:spLocks noGrp="1"/>
          </p:cNvSpPr>
          <p:nvPr>
            <p:ph type="sldNum" sz="quarter" idx="12"/>
          </p:nvPr>
        </p:nvSpPr>
        <p:spPr/>
        <p:txBody>
          <a:bodyPr/>
          <a:lstStyle/>
          <a:p>
            <a:fld id="{E675FF42-0E22-44DC-8DFB-F90201735E2E}" type="slidenum">
              <a:rPr lang="en-US" altLang="en-US" smtClean="0"/>
              <a:pPr/>
              <a:t>7</a:t>
            </a:fld>
            <a:endParaRPr lang="en-US" altLang="en-US" dirty="0"/>
          </a:p>
        </p:txBody>
      </p:sp>
    </p:spTree>
    <p:extLst>
      <p:ext uri="{BB962C8B-B14F-4D97-AF65-F5344CB8AC3E}">
        <p14:creationId xmlns:p14="http://schemas.microsoft.com/office/powerpoint/2010/main" val="153276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94C1-FB65-4366-A83A-341A46390349}"/>
              </a:ext>
            </a:extLst>
          </p:cNvPr>
          <p:cNvSpPr>
            <a:spLocks noGrp="1"/>
          </p:cNvSpPr>
          <p:nvPr>
            <p:ph type="title"/>
          </p:nvPr>
        </p:nvSpPr>
        <p:spPr/>
        <p:txBody>
          <a:bodyPr/>
          <a:lstStyle/>
          <a:p>
            <a:r>
              <a:rPr lang="en-US" dirty="0"/>
              <a:t>JPA Member Representatives</a:t>
            </a:r>
          </a:p>
        </p:txBody>
      </p:sp>
      <p:sp>
        <p:nvSpPr>
          <p:cNvPr id="4" name="Content Placeholder 3">
            <a:extLst>
              <a:ext uri="{FF2B5EF4-FFF2-40B4-BE49-F238E27FC236}">
                <a16:creationId xmlns:a16="http://schemas.microsoft.com/office/drawing/2014/main" id="{63F6E2CF-C679-4C6A-A52E-C62306023345}"/>
              </a:ext>
            </a:extLst>
          </p:cNvPr>
          <p:cNvSpPr>
            <a:spLocks noGrp="1"/>
          </p:cNvSpPr>
          <p:nvPr>
            <p:ph idx="1"/>
          </p:nvPr>
        </p:nvSpPr>
        <p:spPr>
          <a:xfrm>
            <a:off x="2514600" y="1524000"/>
            <a:ext cx="6026150" cy="4602163"/>
          </a:xfrm>
        </p:spPr>
        <p:txBody>
          <a:bodyPr>
            <a:normAutofit lnSpcReduction="10000"/>
          </a:bodyPr>
          <a:lstStyle/>
          <a:p>
            <a:pPr marL="461963" lvl="1" indent="-461963">
              <a:spcBef>
                <a:spcPts val="800"/>
              </a:spcBef>
              <a:spcAft>
                <a:spcPts val="800"/>
              </a:spcAft>
              <a:buSzPct val="120000"/>
              <a:buFont typeface="Wingdings" panose="05000000000000000000" pitchFamily="2" charset="2"/>
              <a:buChar char="q"/>
            </a:pPr>
            <a:r>
              <a:rPr lang="en-US" sz="2400" dirty="0"/>
              <a:t>The CalACES Executive Director will present the nomination slate from the Regional Nomination conference calls, gather any further nominations from the floor, and proceed to elect the Project Steering Committee for those Regions for the period of July 1, 2018 through June 30, 2019.</a:t>
            </a:r>
          </a:p>
          <a:p>
            <a:pPr marL="461963" lvl="1" indent="-461963">
              <a:spcBef>
                <a:spcPts val="800"/>
              </a:spcBef>
              <a:spcAft>
                <a:spcPts val="800"/>
              </a:spcAft>
              <a:buSzPct val="120000"/>
              <a:buFont typeface="Wingdings" panose="05000000000000000000" pitchFamily="2" charset="2"/>
              <a:buChar char="q"/>
            </a:pPr>
            <a:r>
              <a:rPr lang="en-US" sz="2400" dirty="0"/>
              <a:t>The CalACES Executive Director will introduce the Project Steering Committee members appointed by Regions 2 and 8 for the period of July 1, 2018 through June 30, 2019.</a:t>
            </a:r>
          </a:p>
        </p:txBody>
      </p:sp>
      <p:sp>
        <p:nvSpPr>
          <p:cNvPr id="5" name="Text Placeholder 4">
            <a:extLst>
              <a:ext uri="{FF2B5EF4-FFF2-40B4-BE49-F238E27FC236}">
                <a16:creationId xmlns:a16="http://schemas.microsoft.com/office/drawing/2014/main" id="{0FCABA01-42F0-4C95-9C28-DF00F30218D3}"/>
              </a:ext>
            </a:extLst>
          </p:cNvPr>
          <p:cNvSpPr>
            <a:spLocks noGrp="1"/>
          </p:cNvSpPr>
          <p:nvPr>
            <p:ph type="body" sz="half" idx="2"/>
          </p:nvPr>
        </p:nvSpPr>
        <p:spPr/>
        <p:txBody>
          <a:bodyPr/>
          <a:lstStyle/>
          <a:p>
            <a:r>
              <a:rPr lang="en-US" dirty="0"/>
              <a:t>Action Items</a:t>
            </a:r>
          </a:p>
        </p:txBody>
      </p:sp>
      <p:sp>
        <p:nvSpPr>
          <p:cNvPr id="3" name="Slide Number Placeholder 2">
            <a:extLst>
              <a:ext uri="{FF2B5EF4-FFF2-40B4-BE49-F238E27FC236}">
                <a16:creationId xmlns:a16="http://schemas.microsoft.com/office/drawing/2014/main" id="{25A30853-7124-4E99-A057-BDC2259CF474}"/>
              </a:ext>
            </a:extLst>
          </p:cNvPr>
          <p:cNvSpPr>
            <a:spLocks noGrp="1"/>
          </p:cNvSpPr>
          <p:nvPr>
            <p:ph type="sldNum" sz="quarter" idx="12"/>
          </p:nvPr>
        </p:nvSpPr>
        <p:spPr/>
        <p:txBody>
          <a:bodyPr/>
          <a:lstStyle/>
          <a:p>
            <a:fld id="{F47C3F67-93AE-448C-A30F-0F4DA97F61FA}" type="slidenum">
              <a:rPr lang="en-US" altLang="en-US" smtClean="0"/>
              <a:pPr/>
              <a:t>8</a:t>
            </a:fld>
            <a:endParaRPr lang="en-US" altLang="en-US" dirty="0"/>
          </a:p>
        </p:txBody>
      </p:sp>
    </p:spTree>
    <p:extLst>
      <p:ext uri="{BB962C8B-B14F-4D97-AF65-F5344CB8AC3E}">
        <p14:creationId xmlns:p14="http://schemas.microsoft.com/office/powerpoint/2010/main" val="202051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3141-D3A6-47A5-B703-C5FDED978572}"/>
              </a:ext>
            </a:extLst>
          </p:cNvPr>
          <p:cNvSpPr>
            <a:spLocks noGrp="1"/>
          </p:cNvSpPr>
          <p:nvPr>
            <p:ph type="title"/>
          </p:nvPr>
        </p:nvSpPr>
        <p:spPr>
          <a:xfrm>
            <a:off x="228600" y="243840"/>
            <a:ext cx="7696200" cy="975360"/>
          </a:xfrm>
        </p:spPr>
        <p:txBody>
          <a:bodyPr/>
          <a:lstStyle/>
          <a:p>
            <a:r>
              <a:rPr lang="en-US" dirty="0"/>
              <a:t>Project Steering Committee</a:t>
            </a:r>
            <a:endParaRPr lang="en-US" dirty="0">
              <a:solidFill>
                <a:srgbClr val="FF6600"/>
              </a:solidFill>
            </a:endParaRPr>
          </a:p>
        </p:txBody>
      </p:sp>
      <p:sp>
        <p:nvSpPr>
          <p:cNvPr id="3" name="Content Placeholder 2">
            <a:extLst>
              <a:ext uri="{FF2B5EF4-FFF2-40B4-BE49-F238E27FC236}">
                <a16:creationId xmlns:a16="http://schemas.microsoft.com/office/drawing/2014/main" id="{A9CB90E4-55C7-4C09-BA39-97F85D7DC935}"/>
              </a:ext>
            </a:extLst>
          </p:cNvPr>
          <p:cNvSpPr>
            <a:spLocks noGrp="1"/>
          </p:cNvSpPr>
          <p:nvPr>
            <p:ph idx="1"/>
          </p:nvPr>
        </p:nvSpPr>
        <p:spPr>
          <a:xfrm>
            <a:off x="304800" y="1253836"/>
            <a:ext cx="8048538" cy="5292436"/>
          </a:xfrm>
        </p:spPr>
        <p:txBody>
          <a:bodyPr>
            <a:normAutofit fontScale="70000" lnSpcReduction="20000"/>
          </a:bodyPr>
          <a:lstStyle/>
          <a:p>
            <a:pPr>
              <a:lnSpc>
                <a:spcPct val="110000"/>
              </a:lnSpc>
              <a:spcBef>
                <a:spcPts val="0"/>
              </a:spcBef>
              <a:spcAft>
                <a:spcPts val="1200"/>
              </a:spcAft>
              <a:buSzPct val="85000"/>
            </a:pPr>
            <a:r>
              <a:rPr lang="en-US" sz="3300" b="1" dirty="0">
                <a:solidFill>
                  <a:srgbClr val="FF6600"/>
                </a:solidFill>
              </a:rPr>
              <a:t>Nomination Slate </a:t>
            </a:r>
          </a:p>
          <a:p>
            <a:pPr marL="560070" indent="-514350">
              <a:lnSpc>
                <a:spcPct val="110000"/>
              </a:lnSpc>
              <a:spcBef>
                <a:spcPts val="0"/>
              </a:spcBef>
              <a:spcAft>
                <a:spcPts val="1200"/>
              </a:spcAft>
              <a:buSzPct val="85000"/>
              <a:buFont typeface="Wingdings" panose="05000000000000000000" pitchFamily="2" charset="2"/>
              <a:buChar char="q"/>
            </a:pPr>
            <a:r>
              <a:rPr lang="en-US" sz="2400" dirty="0"/>
              <a:t>Region 1		Rocio Aguiniga</a:t>
            </a:r>
          </a:p>
          <a:p>
            <a:pPr marL="560070" indent="-514350">
              <a:lnSpc>
                <a:spcPct val="110000"/>
              </a:lnSpc>
              <a:spcBef>
                <a:spcPts val="0"/>
              </a:spcBef>
              <a:spcAft>
                <a:spcPts val="1200"/>
              </a:spcAft>
              <a:buSzPct val="85000"/>
              <a:buFont typeface="Wingdings" panose="05000000000000000000" pitchFamily="2" charset="2"/>
              <a:buChar char="q"/>
            </a:pPr>
            <a:r>
              <a:rPr lang="en-US" sz="2400" dirty="0"/>
              <a:t>Region 3		Cindy Uetz	</a:t>
            </a:r>
          </a:p>
          <a:p>
            <a:pPr marL="560070" indent="-514350">
              <a:lnSpc>
                <a:spcPct val="110000"/>
              </a:lnSpc>
              <a:spcBef>
                <a:spcPts val="0"/>
              </a:spcBef>
              <a:spcAft>
                <a:spcPts val="1200"/>
              </a:spcAft>
              <a:buSzPct val="85000"/>
              <a:buFont typeface="Wingdings" panose="05000000000000000000" pitchFamily="2" charset="2"/>
              <a:buChar char="q"/>
            </a:pPr>
            <a:r>
              <a:rPr lang="en-US" sz="2400" dirty="0"/>
              <a:t>Region 4		Brian Taing</a:t>
            </a:r>
          </a:p>
          <a:p>
            <a:pPr marL="560070" indent="-514350">
              <a:lnSpc>
                <a:spcPct val="110000"/>
              </a:lnSpc>
              <a:spcBef>
                <a:spcPts val="0"/>
              </a:spcBef>
              <a:spcAft>
                <a:spcPts val="1200"/>
              </a:spcAft>
              <a:buSzPct val="85000"/>
              <a:buFont typeface="Wingdings" panose="05000000000000000000" pitchFamily="2" charset="2"/>
              <a:buChar char="q"/>
            </a:pPr>
            <a:r>
              <a:rPr lang="en-US" sz="2400" dirty="0"/>
              <a:t>Region 5		Mary Ellen Arana</a:t>
            </a:r>
          </a:p>
          <a:p>
            <a:pPr marL="560070" indent="-514350">
              <a:lnSpc>
                <a:spcPct val="110000"/>
              </a:lnSpc>
              <a:spcBef>
                <a:spcPts val="0"/>
              </a:spcBef>
              <a:spcAft>
                <a:spcPts val="1200"/>
              </a:spcAft>
              <a:buSzPct val="85000"/>
              <a:buFont typeface="Wingdings" panose="05000000000000000000" pitchFamily="2" charset="2"/>
              <a:buChar char="q"/>
            </a:pPr>
            <a:r>
              <a:rPr lang="en-US" sz="2400" dirty="0"/>
              <a:t>Region 6		Erma Thurman</a:t>
            </a:r>
          </a:p>
          <a:p>
            <a:pPr marL="560070" indent="-514350">
              <a:lnSpc>
                <a:spcPct val="110000"/>
              </a:lnSpc>
              <a:spcBef>
                <a:spcPts val="0"/>
              </a:spcBef>
              <a:spcAft>
                <a:spcPts val="1200"/>
              </a:spcAft>
              <a:buSzPct val="85000"/>
              <a:buFont typeface="Wingdings" panose="05000000000000000000" pitchFamily="2" charset="2"/>
              <a:buChar char="q"/>
            </a:pPr>
            <a:r>
              <a:rPr lang="en-US" sz="2400" dirty="0"/>
              <a:t>Region 7		Debbie Walsh</a:t>
            </a:r>
          </a:p>
          <a:p>
            <a:pPr>
              <a:lnSpc>
                <a:spcPct val="110000"/>
              </a:lnSpc>
              <a:spcBef>
                <a:spcPts val="0"/>
              </a:spcBef>
              <a:spcAft>
                <a:spcPts val="1200"/>
              </a:spcAft>
              <a:buSzPct val="85000"/>
            </a:pPr>
            <a:r>
              <a:rPr lang="en-US" sz="3300" b="1" dirty="0">
                <a:solidFill>
                  <a:srgbClr val="FF6600"/>
                </a:solidFill>
                <a:latin typeface="+mj-lt"/>
                <a:ea typeface="+mj-ea"/>
                <a:cs typeface="+mj-cs"/>
              </a:rPr>
              <a:t>Appointments</a:t>
            </a:r>
          </a:p>
          <a:p>
            <a:pPr marL="560070" indent="-514350">
              <a:lnSpc>
                <a:spcPct val="110000"/>
              </a:lnSpc>
              <a:spcBef>
                <a:spcPts val="0"/>
              </a:spcBef>
              <a:spcAft>
                <a:spcPts val="1200"/>
              </a:spcAft>
              <a:buSzPct val="85000"/>
              <a:buFont typeface="Wingdings" panose="05000000000000000000" pitchFamily="2" charset="2"/>
              <a:buChar char="q"/>
            </a:pPr>
            <a:r>
              <a:rPr lang="en-US" sz="2400" dirty="0"/>
              <a:t>Region 2		Gilbert Ramos</a:t>
            </a:r>
          </a:p>
          <a:p>
            <a:pPr marL="560070" indent="-514350">
              <a:lnSpc>
                <a:spcPct val="120000"/>
              </a:lnSpc>
              <a:spcBef>
                <a:spcPts val="0"/>
              </a:spcBef>
              <a:spcAft>
                <a:spcPts val="600"/>
              </a:spcAft>
              <a:buSzPct val="85000"/>
              <a:buFont typeface="Wingdings" panose="05000000000000000000" pitchFamily="2" charset="2"/>
              <a:buChar char="q"/>
            </a:pPr>
            <a:r>
              <a:rPr lang="en-US" sz="2400" dirty="0"/>
              <a:t>Region 8		Corey </a:t>
            </a:r>
            <a:r>
              <a:rPr lang="en-US" sz="2400" dirty="0" err="1"/>
              <a:t>Hanemoto</a:t>
            </a:r>
            <a:endParaRPr lang="en-US" sz="2400" dirty="0"/>
          </a:p>
          <a:p>
            <a:pPr>
              <a:lnSpc>
                <a:spcPct val="120000"/>
              </a:lnSpc>
              <a:spcBef>
                <a:spcPts val="0"/>
              </a:spcBef>
              <a:spcAft>
                <a:spcPts val="600"/>
              </a:spcAft>
              <a:buSzPct val="85000"/>
            </a:pPr>
            <a:r>
              <a:rPr lang="en-US" sz="2400" dirty="0"/>
              <a:t>			Winna Crichlow</a:t>
            </a:r>
          </a:p>
          <a:p>
            <a:pPr>
              <a:lnSpc>
                <a:spcPct val="120000"/>
              </a:lnSpc>
              <a:spcBef>
                <a:spcPts val="0"/>
              </a:spcBef>
              <a:spcAft>
                <a:spcPts val="600"/>
              </a:spcAft>
              <a:buSzPct val="85000"/>
            </a:pPr>
            <a:r>
              <a:rPr lang="en-US" sz="2400" dirty="0"/>
              <a:t>			Luther Evans Jr.</a:t>
            </a:r>
          </a:p>
          <a:p>
            <a:pPr>
              <a:lnSpc>
                <a:spcPct val="120000"/>
              </a:lnSpc>
              <a:spcBef>
                <a:spcPts val="0"/>
              </a:spcBef>
              <a:spcAft>
                <a:spcPts val="600"/>
              </a:spcAft>
              <a:buSzPct val="85000"/>
            </a:pPr>
            <a:r>
              <a:rPr lang="en-US" sz="2400" dirty="0"/>
              <a:t>			Amy Alvarado	</a:t>
            </a:r>
            <a:endParaRPr lang="en-US" dirty="0"/>
          </a:p>
        </p:txBody>
      </p:sp>
      <p:sp>
        <p:nvSpPr>
          <p:cNvPr id="4" name="Slide Number Placeholder 3">
            <a:extLst>
              <a:ext uri="{FF2B5EF4-FFF2-40B4-BE49-F238E27FC236}">
                <a16:creationId xmlns:a16="http://schemas.microsoft.com/office/drawing/2014/main" id="{A974A0E4-9C01-4B4A-B37C-2BDAA6A5CC79}"/>
              </a:ext>
            </a:extLst>
          </p:cNvPr>
          <p:cNvSpPr>
            <a:spLocks noGrp="1"/>
          </p:cNvSpPr>
          <p:nvPr>
            <p:ph type="sldNum" sz="quarter" idx="12"/>
          </p:nvPr>
        </p:nvSpPr>
        <p:spPr/>
        <p:txBody>
          <a:bodyPr/>
          <a:lstStyle/>
          <a:p>
            <a:fld id="{E675FF42-0E22-44DC-8DFB-F90201735E2E}" type="slidenum">
              <a:rPr lang="en-US" altLang="en-US" smtClean="0"/>
              <a:pPr/>
              <a:t>9</a:t>
            </a:fld>
            <a:endParaRPr lang="en-US" altLang="en-US" dirty="0"/>
          </a:p>
        </p:txBody>
      </p:sp>
    </p:spTree>
    <p:extLst>
      <p:ext uri="{BB962C8B-B14F-4D97-AF65-F5344CB8AC3E}">
        <p14:creationId xmlns:p14="http://schemas.microsoft.com/office/powerpoint/2010/main" val="1287812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Rectangle"/>
</p:tagLst>
</file>

<file path=ppt/tags/tag11.xml><?xml version="1.0" encoding="utf-8"?>
<p:tagLst xmlns:a="http://schemas.openxmlformats.org/drawingml/2006/main" xmlns:r="http://schemas.openxmlformats.org/officeDocument/2006/relationships" xmlns:p="http://schemas.openxmlformats.org/presentationml/2006/main">
  <p:tag name="NAME" val="Rectangle"/>
</p:tagLst>
</file>

<file path=ppt/tags/tag12.xml><?xml version="1.0" encoding="utf-8"?>
<p:tagLst xmlns:a="http://schemas.openxmlformats.org/drawingml/2006/main" xmlns:r="http://schemas.openxmlformats.org/officeDocument/2006/relationships" xmlns:p="http://schemas.openxmlformats.org/presentationml/2006/main">
  <p:tag name="NAME" val="Rectangle"/>
</p:tagLst>
</file>

<file path=ppt/tags/tag13.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14.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15.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16.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17.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Rectangle"/>
</p:tagLst>
</file>

<file path=ppt/tags/tag21.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22.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AME" val="Rectangle"/>
</p:tagLst>
</file>

<file path=ppt/tags/tag25.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26.xml><?xml version="1.0" encoding="utf-8"?>
<p:tagLst xmlns:a="http://schemas.openxmlformats.org/drawingml/2006/main" xmlns:r="http://schemas.openxmlformats.org/officeDocument/2006/relationships" xmlns:p="http://schemas.openxmlformats.org/presentationml/2006/main">
  <p:tag name="NAME" val="Rectangle"/>
</p:tagLst>
</file>

<file path=ppt/tags/tag27.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28.xml><?xml version="1.0" encoding="utf-8"?>
<p:tagLst xmlns:a="http://schemas.openxmlformats.org/drawingml/2006/main" xmlns:r="http://schemas.openxmlformats.org/officeDocument/2006/relationships" xmlns:p="http://schemas.openxmlformats.org/presentationml/2006/main">
  <p:tag name="NAME" val="Rectangle"/>
</p:tagLst>
</file>

<file path=ppt/tags/tag29.xml><?xml version="1.0" encoding="utf-8"?>
<p:tagLst xmlns:a="http://schemas.openxmlformats.org/drawingml/2006/main" xmlns:r="http://schemas.openxmlformats.org/officeDocument/2006/relationships" xmlns:p="http://schemas.openxmlformats.org/presentationml/2006/main">
  <p:tag name="NAME" val="Marvintrackercirc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Sales training presentation">
  <a:themeElements>
    <a:clrScheme name="Custom 1">
      <a:dk1>
        <a:sysClr val="windowText" lastClr="000000"/>
      </a:dk1>
      <a:lt1>
        <a:sysClr val="window" lastClr="FFFFFF"/>
      </a:lt1>
      <a:dk2>
        <a:srgbClr val="000099"/>
      </a:dk2>
      <a:lt2>
        <a:srgbClr val="B4DCFA"/>
      </a:lt2>
      <a:accent1>
        <a:srgbClr val="FF9933"/>
      </a:accent1>
      <a:accent2>
        <a:srgbClr val="5ECCF3"/>
      </a:accent2>
      <a:accent3>
        <a:srgbClr val="A7EA52"/>
      </a:accent3>
      <a:accent4>
        <a:srgbClr val="5DCEAF"/>
      </a:accent4>
      <a:accent5>
        <a:srgbClr val="FF9933"/>
      </a:accent5>
      <a:accent6>
        <a:srgbClr val="F14124"/>
      </a:accent6>
      <a:hlink>
        <a:srgbClr val="2828FE"/>
      </a:hlink>
      <a:folHlink>
        <a:srgbClr val="11B2EB"/>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les training presentation.potx" id="{3181A242-BAE2-485E-97E8-919259126601}" vid="{819B686A-E690-42F4-91DA-6D012EEA3935}"/>
    </a:ext>
  </a:extLst>
</a:theme>
</file>

<file path=ppt/theme/theme2.xml><?xml version="1.0" encoding="utf-8"?>
<a:theme xmlns:a="http://schemas.openxmlformats.org/drawingml/2006/main" name="1_Sales training presentation">
  <a:themeElements>
    <a:clrScheme name="Custom 4">
      <a:dk1>
        <a:sysClr val="windowText" lastClr="000000"/>
      </a:dk1>
      <a:lt1>
        <a:sysClr val="window" lastClr="FFFFFF"/>
      </a:lt1>
      <a:dk2>
        <a:srgbClr val="000099"/>
      </a:dk2>
      <a:lt2>
        <a:srgbClr val="B4DCFA"/>
      </a:lt2>
      <a:accent1>
        <a:srgbClr val="FF8021"/>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les training presentation.potx" id="{3181A242-BAE2-485E-97E8-919259126601}" vid="{819B686A-E690-42F4-91DA-6D012EEA3935}"/>
    </a:ext>
  </a:extLst>
</a:theme>
</file>

<file path=ppt/theme/theme3.xml><?xml version="1.0" encoding="utf-8"?>
<a:theme xmlns:a="http://schemas.openxmlformats.org/drawingml/2006/main" name="2_Sales training presentation">
  <a:themeElements>
    <a:clrScheme name="Custom 4">
      <a:dk1>
        <a:sysClr val="windowText" lastClr="000000"/>
      </a:dk1>
      <a:lt1>
        <a:sysClr val="window" lastClr="FFFFFF"/>
      </a:lt1>
      <a:dk2>
        <a:srgbClr val="000099"/>
      </a:dk2>
      <a:lt2>
        <a:srgbClr val="B4DCFA"/>
      </a:lt2>
      <a:accent1>
        <a:srgbClr val="FF8021"/>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les training presentation.potx" id="{3181A242-BAE2-485E-97E8-919259126601}" vid="{819B686A-E690-42F4-91DA-6D012EEA393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B9487F17E0E4D9E56E929BF36E5A5" ma:contentTypeVersion="11" ma:contentTypeDescription="Create a new document." ma:contentTypeScope="" ma:versionID="d2beb5f791d639a85d9b078d4356c3a6">
  <xsd:schema xmlns:xsd="http://www.w3.org/2001/XMLSchema" xmlns:xs="http://www.w3.org/2001/XMLSchema" xmlns:p="http://schemas.microsoft.com/office/2006/metadata/properties" xmlns:ns2="f7e036ba-a3b0-4cdc-b69c-3ff0c66abd9d" xmlns:ns3="c71bc280-77be-4226-9682-3896b2a5d823" targetNamespace="http://schemas.microsoft.com/office/2006/metadata/properties" ma:root="true" ma:fieldsID="a5175cc1ccf4ca5c3a2b7eff99579075" ns2:_="" ns3:_="">
    <xsd:import namespace="f7e036ba-a3b0-4cdc-b69c-3ff0c66abd9d"/>
    <xsd:import namespace="c71bc280-77be-4226-9682-3896b2a5d8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036ba-a3b0-4cdc-b69c-3ff0c66abd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1bc280-77be-4226-9682-3896b2a5d82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E683BB-ADC9-4218-B744-A6D062B24D01}"/>
</file>

<file path=customXml/itemProps2.xml><?xml version="1.0" encoding="utf-8"?>
<ds:datastoreItem xmlns:ds="http://schemas.openxmlformats.org/officeDocument/2006/customXml" ds:itemID="{61F21CAA-C914-4F3D-9379-41026B29BCBA}"/>
</file>

<file path=customXml/itemProps3.xml><?xml version="1.0" encoding="utf-8"?>
<ds:datastoreItem xmlns:ds="http://schemas.openxmlformats.org/officeDocument/2006/customXml" ds:itemID="{A747ACA2-4D97-4353-A1BC-607639F24204}"/>
</file>

<file path=docProps/app.xml><?xml version="1.0" encoding="utf-8"?>
<Properties xmlns="http://schemas.openxmlformats.org/officeDocument/2006/extended-properties" xmlns:vt="http://schemas.openxmlformats.org/officeDocument/2006/docPropsVTypes">
  <Template>Sales training presentation</Template>
  <TotalTime>998</TotalTime>
  <Words>4452</Words>
  <Application>Microsoft Office PowerPoint</Application>
  <PresentationFormat>On-screen Show (4:3)</PresentationFormat>
  <Paragraphs>810</Paragraphs>
  <Slides>59</Slides>
  <Notes>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59</vt:i4>
      </vt:variant>
    </vt:vector>
  </HeadingPairs>
  <TitlesOfParts>
    <vt:vector size="69" baseType="lpstr">
      <vt:lpstr>Arial</vt:lpstr>
      <vt:lpstr>Arial Narrow</vt:lpstr>
      <vt:lpstr>Calibri</vt:lpstr>
      <vt:lpstr>Century Gothic</vt:lpstr>
      <vt:lpstr>Times New Roman</vt:lpstr>
      <vt:lpstr>Wingdings</vt:lpstr>
      <vt:lpstr>Sales training presentation</vt:lpstr>
      <vt:lpstr>1_Sales training presentation</vt:lpstr>
      <vt:lpstr>2_Sales training presentation</vt:lpstr>
      <vt:lpstr>think-cell Slide</vt:lpstr>
      <vt:lpstr>PowerPoint Presentation</vt:lpstr>
      <vt:lpstr>Index</vt:lpstr>
      <vt:lpstr>Index Continued</vt:lpstr>
      <vt:lpstr>Agenda</vt:lpstr>
      <vt:lpstr>Member Representatives</vt:lpstr>
      <vt:lpstr>JPA Member Representatives</vt:lpstr>
      <vt:lpstr>JPA Board of Directors  </vt:lpstr>
      <vt:lpstr>JPA Member Representatives</vt:lpstr>
      <vt:lpstr>Project Steering Committee</vt:lpstr>
      <vt:lpstr>Introduce State Representative</vt:lpstr>
      <vt:lpstr>Introduce State Representative</vt:lpstr>
      <vt:lpstr>JPA Board of Directors</vt:lpstr>
      <vt:lpstr>JPA Board of Directors</vt:lpstr>
      <vt:lpstr>JPA Board of Directors</vt:lpstr>
      <vt:lpstr>JPA Board of Directors Action Items</vt:lpstr>
      <vt:lpstr>JPA Board of Directors</vt:lpstr>
      <vt:lpstr>JPA Board of Directors</vt:lpstr>
      <vt:lpstr>LRS Replica to the AWS Cloud Proof of Concept</vt:lpstr>
      <vt:lpstr>LRS Replica to the AWS Cloud Proof of Concept</vt:lpstr>
      <vt:lpstr>Why Cloud?  What if Walmart had elastic parking lots? </vt:lpstr>
      <vt:lpstr>Why Cloud?  Pay for usage… not what you think you need</vt:lpstr>
      <vt:lpstr>LRS Replica to the AWS Cloud Proof of Concept</vt:lpstr>
      <vt:lpstr>LRS Replica to the AWS Cloud Proof of Concept</vt:lpstr>
      <vt:lpstr>LRS Replica to the AWS Cloud Proof of Concept</vt:lpstr>
      <vt:lpstr>LRS Replica to the AWS Cloud Proof of Concept</vt:lpstr>
      <vt:lpstr>LRS Replica to the AWS Cloud Proof of Concept</vt:lpstr>
      <vt:lpstr>LRS Replica to the AWS Cloud Proof of Concept</vt:lpstr>
      <vt:lpstr>JPA Board of Directors</vt:lpstr>
      <vt:lpstr>JPA Board of Directors</vt:lpstr>
      <vt:lpstr>Annual Audit Findings</vt:lpstr>
      <vt:lpstr>Annual Audit Findings</vt:lpstr>
      <vt:lpstr>CalACES/CalSAWS Planning Update</vt:lpstr>
      <vt:lpstr>CalACES/CalSAWS  Planning Update: Overview </vt:lpstr>
      <vt:lpstr>CalACES/CalSAWS  Planning Update: Initiatives</vt:lpstr>
      <vt:lpstr>CalACES/CalSAWS  Planning Update: Initiative Status (1/2)</vt:lpstr>
      <vt:lpstr>CalACES/CalSAWS  Planning Update: Initiative Status (2/2)</vt:lpstr>
      <vt:lpstr>CalSAWS Requirements Gathering</vt:lpstr>
      <vt:lpstr>CalSAWS Requirements Gathering</vt:lpstr>
      <vt:lpstr>Overview of Weeks 1 to 4</vt:lpstr>
      <vt:lpstr>CalSAWS Phase 3 Weeks 1-5 – Combined Data   </vt:lpstr>
      <vt:lpstr>Survey Overview   Weeks 1 to 4</vt:lpstr>
      <vt:lpstr>Survey Results Weeks 1-4</vt:lpstr>
      <vt:lpstr>Overview of CalSAWS Governance</vt:lpstr>
      <vt:lpstr>CalSAWS Governance:  Guiding Principles</vt:lpstr>
      <vt:lpstr>CalSAWS Proposed Governance Model</vt:lpstr>
      <vt:lpstr>CalSAWS Governance Schedule</vt:lpstr>
      <vt:lpstr>CalSAWS Governance:  Next Steps</vt:lpstr>
      <vt:lpstr>M&amp;O Application and Operations Update</vt:lpstr>
      <vt:lpstr>PowerPoint Presentation</vt:lpstr>
      <vt:lpstr>Policy Implementation Diaper Bill Update Phase I (Implemented): CIV SCR 100986; LRS SCR 202085 Phase II (Development): CIV SCR 100305; LRS SCR 59192</vt:lpstr>
      <vt:lpstr>Policy Implementation SSI Cash Out SB 845 SB Omnibus for Human Services AB 1811 AB Omnibus for Human Services</vt:lpstr>
      <vt:lpstr>Policy Implementation SSI Cash Out - Continued SB 845 SB Omnibus for Human Services AB 1811 AB Omnibus for Human Services</vt:lpstr>
      <vt:lpstr>Policy Implementation</vt:lpstr>
      <vt:lpstr>Policy Implementation</vt:lpstr>
      <vt:lpstr>Policy Implementation</vt:lpstr>
      <vt:lpstr>2018 Conference Planning</vt:lpstr>
      <vt:lpstr>2018 Conference Planning</vt:lpstr>
      <vt:lpstr>Public Comment</vt:lpstr>
      <vt:lpstr>Adjourn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Raychelle Menefee</dc:creator>
  <cp:lastModifiedBy>Jennifer A. Smith</cp:lastModifiedBy>
  <cp:revision>129</cp:revision>
  <cp:lastPrinted>2018-06-19T21:37:50Z</cp:lastPrinted>
  <dcterms:created xsi:type="dcterms:W3CDTF">2018-05-21T21:27:59Z</dcterms:created>
  <dcterms:modified xsi:type="dcterms:W3CDTF">2018-06-26T16:43:04Z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0x01010004CB9487F17E0E4D9E56E929BF36E5A5</vt:lpwstr>
  </property>
</Properties>
</file>