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398" r:id="rId5"/>
    <p:sldId id="501" r:id="rId6"/>
    <p:sldId id="665" r:id="rId7"/>
    <p:sldId id="666" r:id="rId8"/>
    <p:sldId id="813" r:id="rId9"/>
    <p:sldId id="846" r:id="rId10"/>
    <p:sldId id="847" r:id="rId11"/>
    <p:sldId id="864" r:id="rId12"/>
    <p:sldId id="865" r:id="rId13"/>
    <p:sldId id="866" r:id="rId14"/>
    <p:sldId id="867" r:id="rId15"/>
    <p:sldId id="427" r:id="rId16"/>
    <p:sldId id="428" r:id="rId17"/>
    <p:sldId id="860" r:id="rId18"/>
    <p:sldId id="861" r:id="rId19"/>
    <p:sldId id="862" r:id="rId20"/>
    <p:sldId id="854" r:id="rId21"/>
    <p:sldId id="848" r:id="rId22"/>
    <p:sldId id="863" r:id="rId23"/>
    <p:sldId id="824" r:id="rId24"/>
    <p:sldId id="409" r:id="rId25"/>
    <p:sldId id="426" r:id="rId26"/>
    <p:sldId id="416" r:id="rId27"/>
    <p:sldId id="430" r:id="rId28"/>
    <p:sldId id="414" r:id="rId29"/>
    <p:sldId id="431" r:id="rId30"/>
    <p:sldId id="424" r:id="rId31"/>
    <p:sldId id="432" r:id="rId32"/>
    <p:sldId id="418" r:id="rId33"/>
    <p:sldId id="434" r:id="rId34"/>
    <p:sldId id="448" r:id="rId35"/>
    <p:sldId id="449" r:id="rId36"/>
    <p:sldId id="733" r:id="rId37"/>
    <p:sldId id="868" r:id="rId38"/>
    <p:sldId id="869" r:id="rId39"/>
    <p:sldId id="870" r:id="rId40"/>
    <p:sldId id="871" r:id="rId41"/>
    <p:sldId id="872" r:id="rId42"/>
    <p:sldId id="873" r:id="rId43"/>
    <p:sldId id="874" r:id="rId44"/>
    <p:sldId id="875" r:id="rId45"/>
    <p:sldId id="845" r:id="rId46"/>
    <p:sldId id="855" r:id="rId47"/>
    <p:sldId id="856" r:id="rId48"/>
    <p:sldId id="857" r:id="rId49"/>
    <p:sldId id="858" r:id="rId50"/>
    <p:sldId id="474" r:id="rId51"/>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Hutchison" initials="JH" lastIdx="2" clrIdx="0">
    <p:extLst>
      <p:ext uri="{19B8F6BF-5375-455C-9EA6-DF929625EA0E}">
        <p15:presenceInfo xmlns:p15="http://schemas.microsoft.com/office/powerpoint/2012/main" userId="S-1-5-21-2158693790-2749747733-971431204-10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92"/>
    <a:srgbClr val="88AF4B"/>
    <a:srgbClr val="FFF385"/>
    <a:srgbClr val="11B2E8"/>
    <a:srgbClr val="11B292"/>
    <a:srgbClr val="FD7F32"/>
    <a:srgbClr val="2047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70" autoAdjust="0"/>
    <p:restoredTop sz="94660"/>
  </p:normalViewPr>
  <p:slideViewPr>
    <p:cSldViewPr snapToGrid="0" snapToObjects="1">
      <p:cViewPr varScale="1">
        <p:scale>
          <a:sx n="127" d="100"/>
          <a:sy n="127" d="100"/>
        </p:scale>
        <p:origin x="68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415B1-2DD7-47C7-815D-4AE2B2495A03}"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US"/>
        </a:p>
      </dgm:t>
    </dgm:pt>
    <dgm:pt modelId="{BD7AFBE8-35CD-47FC-8005-97DB43BA3DC7}">
      <dgm:prSet phldrT="[Text]" custT="1"/>
      <dgm:spPr>
        <a:ln>
          <a:noFill/>
        </a:ln>
      </dgm:spPr>
      <dgm:t>
        <a:bodyPr/>
        <a:lstStyle/>
        <a:p>
          <a:pPr algn="l"/>
          <a:r>
            <a:rPr lang="en-US" sz="1400" dirty="0">
              <a:solidFill>
                <a:srgbClr val="000000"/>
              </a:solidFill>
            </a:rPr>
            <a:t>Minimize potential differences between  testing processes/transactions and real user behavior</a:t>
          </a:r>
          <a:endParaRPr lang="en-US" sz="1400" dirty="0"/>
        </a:p>
      </dgm:t>
    </dgm:pt>
    <dgm:pt modelId="{60C29ECD-5014-4A3C-93C5-B3BD8FBC1942}" type="parTrans" cxnId="{41811BA6-9D80-425E-BBF5-EC6EDD67E708}">
      <dgm:prSet/>
      <dgm:spPr/>
      <dgm:t>
        <a:bodyPr/>
        <a:lstStyle/>
        <a:p>
          <a:endParaRPr lang="en-US"/>
        </a:p>
      </dgm:t>
    </dgm:pt>
    <dgm:pt modelId="{2838C5AF-7857-4C79-93D4-FB0CC17A3E8E}" type="sibTrans" cxnId="{41811BA6-9D80-425E-BBF5-EC6EDD67E708}">
      <dgm:prSet/>
      <dgm:spPr/>
      <dgm:t>
        <a:bodyPr/>
        <a:lstStyle/>
        <a:p>
          <a:endParaRPr lang="en-US"/>
        </a:p>
      </dgm:t>
    </dgm:pt>
    <dgm:pt modelId="{219A2795-6A5F-4F5D-B006-A8DD7FED7B86}">
      <dgm:prSet phldrT="[Text]" custT="1"/>
      <dgm:spPr>
        <a:ln>
          <a:noFill/>
        </a:ln>
      </dgm:spPr>
      <dgm:t>
        <a:bodyPr/>
        <a:lstStyle/>
        <a:p>
          <a:pPr algn="l"/>
          <a:r>
            <a:rPr lang="en-US" sz="1400" dirty="0"/>
            <a:t>Mitigate potential risks with each release by enhancing test cycles and readiness criteria to minimize disruption to business operations</a:t>
          </a:r>
          <a:r>
            <a:rPr lang="en-US" sz="1400"/>
            <a:t>. </a:t>
          </a:r>
        </a:p>
        <a:p>
          <a:pPr algn="l"/>
          <a:r>
            <a:rPr lang="en-US" sz="1400"/>
            <a:t>Continue </a:t>
          </a:r>
          <a:r>
            <a:rPr lang="en-US" sz="1400" dirty="0"/>
            <a:t>hosting County User testing.  County Validation test and System Test efforts prove effectiveness of testing. </a:t>
          </a:r>
        </a:p>
      </dgm:t>
    </dgm:pt>
    <dgm:pt modelId="{5356EDE8-D9DC-4C10-A71A-EBD934C4EA6C}" type="parTrans" cxnId="{656F3DE9-C882-4EC9-8B05-4236D01CE5E9}">
      <dgm:prSet/>
      <dgm:spPr/>
      <dgm:t>
        <a:bodyPr/>
        <a:lstStyle/>
        <a:p>
          <a:endParaRPr lang="en-US"/>
        </a:p>
      </dgm:t>
    </dgm:pt>
    <dgm:pt modelId="{29DA9A68-560C-48AF-B567-D2E2AF686C82}" type="sibTrans" cxnId="{656F3DE9-C882-4EC9-8B05-4236D01CE5E9}">
      <dgm:prSet/>
      <dgm:spPr/>
      <dgm:t>
        <a:bodyPr/>
        <a:lstStyle/>
        <a:p>
          <a:endParaRPr lang="en-US"/>
        </a:p>
      </dgm:t>
    </dgm:pt>
    <dgm:pt modelId="{75F52AC5-D809-403A-ABFF-9FF16C575079}">
      <dgm:prSet phldrT="[Text]" custT="1"/>
      <dgm:spPr>
        <a:ln>
          <a:noFill/>
        </a:ln>
      </dgm:spPr>
      <dgm:t>
        <a:bodyPr/>
        <a:lstStyle/>
        <a:p>
          <a:pPr algn="l"/>
          <a:r>
            <a:rPr lang="en-US" sz="1400" dirty="0"/>
            <a:t>Continue collaboration to maintain high degree of cross communication across stakeholders ( business, external partners, service providers  (Oracle, AWS))</a:t>
          </a:r>
        </a:p>
      </dgm:t>
    </dgm:pt>
    <dgm:pt modelId="{14174EA5-59B6-4BAB-8448-52ED1BCAA65C}" type="parTrans" cxnId="{2D42CCE7-DD63-48FB-8720-2DBC92453AF9}">
      <dgm:prSet/>
      <dgm:spPr/>
      <dgm:t>
        <a:bodyPr/>
        <a:lstStyle/>
        <a:p>
          <a:endParaRPr lang="en-US"/>
        </a:p>
      </dgm:t>
    </dgm:pt>
    <dgm:pt modelId="{59C4BCBA-8D7F-4D15-8611-B0DFF1C72582}" type="sibTrans" cxnId="{2D42CCE7-DD63-48FB-8720-2DBC92453AF9}">
      <dgm:prSet/>
      <dgm:spPr/>
      <dgm:t>
        <a:bodyPr/>
        <a:lstStyle/>
        <a:p>
          <a:endParaRPr lang="en-US"/>
        </a:p>
      </dgm:t>
    </dgm:pt>
    <dgm:pt modelId="{68F7AE99-C527-4B47-8DBF-4EB315A1F092}" type="pres">
      <dgm:prSet presAssocID="{B01415B1-2DD7-47C7-815D-4AE2B2495A03}" presName="linearFlow" presStyleCnt="0">
        <dgm:presLayoutVars>
          <dgm:dir/>
          <dgm:resizeHandles val="exact"/>
        </dgm:presLayoutVars>
      </dgm:prSet>
      <dgm:spPr/>
    </dgm:pt>
    <dgm:pt modelId="{D8B006AF-F5FC-4241-BF1F-E7AE58D0E6F7}" type="pres">
      <dgm:prSet presAssocID="{BD7AFBE8-35CD-47FC-8005-97DB43BA3DC7}" presName="composite" presStyleCnt="0"/>
      <dgm:spPr/>
    </dgm:pt>
    <dgm:pt modelId="{B5701999-5832-426B-9D9D-BE56169427E4}" type="pres">
      <dgm:prSet presAssocID="{BD7AFBE8-35CD-47FC-8005-97DB43BA3DC7}"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Zoom in"/>
        </a:ext>
      </dgm:extLst>
    </dgm:pt>
    <dgm:pt modelId="{2D6A6B0E-E576-4FA4-989E-A34999981550}" type="pres">
      <dgm:prSet presAssocID="{BD7AFBE8-35CD-47FC-8005-97DB43BA3DC7}" presName="txShp" presStyleLbl="node1" presStyleIdx="0" presStyleCnt="3" custLinFactNeighborY="-3915">
        <dgm:presLayoutVars>
          <dgm:bulletEnabled val="1"/>
        </dgm:presLayoutVars>
      </dgm:prSet>
      <dgm:spPr/>
    </dgm:pt>
    <dgm:pt modelId="{DD1C2C2C-9800-49F7-BCD9-A14471920A8A}" type="pres">
      <dgm:prSet presAssocID="{2838C5AF-7857-4C79-93D4-FB0CC17A3E8E}" presName="spacing" presStyleCnt="0"/>
      <dgm:spPr/>
    </dgm:pt>
    <dgm:pt modelId="{95190579-B0AE-4B16-ABBD-BCB6B6BE65B8}" type="pres">
      <dgm:prSet presAssocID="{219A2795-6A5F-4F5D-B006-A8DD7FED7B86}" presName="composite" presStyleCnt="0"/>
      <dgm:spPr/>
    </dgm:pt>
    <dgm:pt modelId="{F7292FB5-E5A0-4115-A5B4-5615039520D4}" type="pres">
      <dgm:prSet presAssocID="{219A2795-6A5F-4F5D-B006-A8DD7FED7B8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rt with pulse"/>
        </a:ext>
      </dgm:extLst>
    </dgm:pt>
    <dgm:pt modelId="{A6B2DFDB-F73B-4A17-9425-181C178C556C}" type="pres">
      <dgm:prSet presAssocID="{219A2795-6A5F-4F5D-B006-A8DD7FED7B86}" presName="txShp" presStyleLbl="node1" presStyleIdx="1" presStyleCnt="3">
        <dgm:presLayoutVars>
          <dgm:bulletEnabled val="1"/>
        </dgm:presLayoutVars>
      </dgm:prSet>
      <dgm:spPr/>
    </dgm:pt>
    <dgm:pt modelId="{D149EF73-572E-4513-BB4B-84B550169823}" type="pres">
      <dgm:prSet presAssocID="{29DA9A68-560C-48AF-B567-D2E2AF686C82}" presName="spacing" presStyleCnt="0"/>
      <dgm:spPr/>
    </dgm:pt>
    <dgm:pt modelId="{CD0633AA-96D7-45A5-BE7B-401422F0CE59}" type="pres">
      <dgm:prSet presAssocID="{75F52AC5-D809-403A-ABFF-9FF16C575079}" presName="composite" presStyleCnt="0"/>
      <dgm:spPr/>
    </dgm:pt>
    <dgm:pt modelId="{6F7C4A3B-293D-4093-9E2B-7162F23D6B77}" type="pres">
      <dgm:prSet presAssocID="{75F52AC5-D809-403A-ABFF-9FF16C575079}"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lar flowchart"/>
        </a:ext>
      </dgm:extLst>
    </dgm:pt>
    <dgm:pt modelId="{F198E074-9373-44BE-BB09-5A95AD2CBBDC}" type="pres">
      <dgm:prSet presAssocID="{75F52AC5-D809-403A-ABFF-9FF16C575079}" presName="txShp" presStyleLbl="node1" presStyleIdx="2" presStyleCnt="3">
        <dgm:presLayoutVars>
          <dgm:bulletEnabled val="1"/>
        </dgm:presLayoutVars>
      </dgm:prSet>
      <dgm:spPr/>
    </dgm:pt>
  </dgm:ptLst>
  <dgm:cxnLst>
    <dgm:cxn modelId="{4FB31417-6054-414E-A4E6-A8DDD8316448}" type="presOf" srcId="{B01415B1-2DD7-47C7-815D-4AE2B2495A03}" destId="{68F7AE99-C527-4B47-8DBF-4EB315A1F092}" srcOrd="0" destOrd="0" presId="urn:microsoft.com/office/officeart/2005/8/layout/vList3"/>
    <dgm:cxn modelId="{97AABC62-CB47-4E25-98D0-6D0DE0D0946C}" type="presOf" srcId="{BD7AFBE8-35CD-47FC-8005-97DB43BA3DC7}" destId="{2D6A6B0E-E576-4FA4-989E-A34999981550}" srcOrd="0" destOrd="0" presId="urn:microsoft.com/office/officeart/2005/8/layout/vList3"/>
    <dgm:cxn modelId="{41811BA6-9D80-425E-BBF5-EC6EDD67E708}" srcId="{B01415B1-2DD7-47C7-815D-4AE2B2495A03}" destId="{BD7AFBE8-35CD-47FC-8005-97DB43BA3DC7}" srcOrd="0" destOrd="0" parTransId="{60C29ECD-5014-4A3C-93C5-B3BD8FBC1942}" sibTransId="{2838C5AF-7857-4C79-93D4-FB0CC17A3E8E}"/>
    <dgm:cxn modelId="{E18E2DB2-4049-4C84-A67A-2895A8519872}" type="presOf" srcId="{75F52AC5-D809-403A-ABFF-9FF16C575079}" destId="{F198E074-9373-44BE-BB09-5A95AD2CBBDC}" srcOrd="0" destOrd="0" presId="urn:microsoft.com/office/officeart/2005/8/layout/vList3"/>
    <dgm:cxn modelId="{DBA7FBBB-4D32-4189-930E-9F7A2429F932}" type="presOf" srcId="{219A2795-6A5F-4F5D-B006-A8DD7FED7B86}" destId="{A6B2DFDB-F73B-4A17-9425-181C178C556C}" srcOrd="0" destOrd="0" presId="urn:microsoft.com/office/officeart/2005/8/layout/vList3"/>
    <dgm:cxn modelId="{2D42CCE7-DD63-48FB-8720-2DBC92453AF9}" srcId="{B01415B1-2DD7-47C7-815D-4AE2B2495A03}" destId="{75F52AC5-D809-403A-ABFF-9FF16C575079}" srcOrd="2" destOrd="0" parTransId="{14174EA5-59B6-4BAB-8448-52ED1BCAA65C}" sibTransId="{59C4BCBA-8D7F-4D15-8611-B0DFF1C72582}"/>
    <dgm:cxn modelId="{656F3DE9-C882-4EC9-8B05-4236D01CE5E9}" srcId="{B01415B1-2DD7-47C7-815D-4AE2B2495A03}" destId="{219A2795-6A5F-4F5D-B006-A8DD7FED7B86}" srcOrd="1" destOrd="0" parTransId="{5356EDE8-D9DC-4C10-A71A-EBD934C4EA6C}" sibTransId="{29DA9A68-560C-48AF-B567-D2E2AF686C82}"/>
    <dgm:cxn modelId="{41786FF2-922A-4923-A2D5-B25A69CAF6EA}" type="presParOf" srcId="{68F7AE99-C527-4B47-8DBF-4EB315A1F092}" destId="{D8B006AF-F5FC-4241-BF1F-E7AE58D0E6F7}" srcOrd="0" destOrd="0" presId="urn:microsoft.com/office/officeart/2005/8/layout/vList3"/>
    <dgm:cxn modelId="{67FD9AB8-4C4C-48D9-A98F-63045E15F917}" type="presParOf" srcId="{D8B006AF-F5FC-4241-BF1F-E7AE58D0E6F7}" destId="{B5701999-5832-426B-9D9D-BE56169427E4}" srcOrd="0" destOrd="0" presId="urn:microsoft.com/office/officeart/2005/8/layout/vList3"/>
    <dgm:cxn modelId="{57F04093-7A6F-4DE8-A18C-7E694F35BDEB}" type="presParOf" srcId="{D8B006AF-F5FC-4241-BF1F-E7AE58D0E6F7}" destId="{2D6A6B0E-E576-4FA4-989E-A34999981550}" srcOrd="1" destOrd="0" presId="urn:microsoft.com/office/officeart/2005/8/layout/vList3"/>
    <dgm:cxn modelId="{4FA0A587-90B4-4465-839A-8DACAB73856F}" type="presParOf" srcId="{68F7AE99-C527-4B47-8DBF-4EB315A1F092}" destId="{DD1C2C2C-9800-49F7-BCD9-A14471920A8A}" srcOrd="1" destOrd="0" presId="urn:microsoft.com/office/officeart/2005/8/layout/vList3"/>
    <dgm:cxn modelId="{932CA052-F8B0-43D9-8747-D6876FC57D8B}" type="presParOf" srcId="{68F7AE99-C527-4B47-8DBF-4EB315A1F092}" destId="{95190579-B0AE-4B16-ABBD-BCB6B6BE65B8}" srcOrd="2" destOrd="0" presId="urn:microsoft.com/office/officeart/2005/8/layout/vList3"/>
    <dgm:cxn modelId="{52122AF8-31AE-4787-B1FC-2D1E92C7AC32}" type="presParOf" srcId="{95190579-B0AE-4B16-ABBD-BCB6B6BE65B8}" destId="{F7292FB5-E5A0-4115-A5B4-5615039520D4}" srcOrd="0" destOrd="0" presId="urn:microsoft.com/office/officeart/2005/8/layout/vList3"/>
    <dgm:cxn modelId="{F467C2F3-F2F0-4D86-B33C-9183CB80DD74}" type="presParOf" srcId="{95190579-B0AE-4B16-ABBD-BCB6B6BE65B8}" destId="{A6B2DFDB-F73B-4A17-9425-181C178C556C}" srcOrd="1" destOrd="0" presId="urn:microsoft.com/office/officeart/2005/8/layout/vList3"/>
    <dgm:cxn modelId="{2B9B96CD-0E50-4FBD-8BD8-BBE603C49071}" type="presParOf" srcId="{68F7AE99-C527-4B47-8DBF-4EB315A1F092}" destId="{D149EF73-572E-4513-BB4B-84B550169823}" srcOrd="3" destOrd="0" presId="urn:microsoft.com/office/officeart/2005/8/layout/vList3"/>
    <dgm:cxn modelId="{7BE93C97-2A11-48AD-A7C6-F55F73C2D2B2}" type="presParOf" srcId="{68F7AE99-C527-4B47-8DBF-4EB315A1F092}" destId="{CD0633AA-96D7-45A5-BE7B-401422F0CE59}" srcOrd="4" destOrd="0" presId="urn:microsoft.com/office/officeart/2005/8/layout/vList3"/>
    <dgm:cxn modelId="{97B3441B-3A2D-4B02-9F50-4FBBE31ACB4C}" type="presParOf" srcId="{CD0633AA-96D7-45A5-BE7B-401422F0CE59}" destId="{6F7C4A3B-293D-4093-9E2B-7162F23D6B77}" srcOrd="0" destOrd="0" presId="urn:microsoft.com/office/officeart/2005/8/layout/vList3"/>
    <dgm:cxn modelId="{3567DE5C-C5BD-4A4F-AB31-05436DBBB494}" type="presParOf" srcId="{CD0633AA-96D7-45A5-BE7B-401422F0CE59}" destId="{F198E074-9373-44BE-BB09-5A95AD2CBBDC}" srcOrd="1" destOrd="0" presId="urn:microsoft.com/office/officeart/2005/8/layout/vLis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A6B0E-E576-4FA4-989E-A34999981550}">
      <dsp:nvSpPr>
        <dsp:cNvPr id="0" name=""/>
        <dsp:cNvSpPr/>
      </dsp:nvSpPr>
      <dsp:spPr>
        <a:xfrm rot="10800000">
          <a:off x="1775304" y="0"/>
          <a:ext cx="5729216" cy="1328923"/>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019"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Minimize potential differences between  testing processes/transactions and real user behavior</a:t>
          </a:r>
          <a:endParaRPr lang="en-US" sz="1400" kern="1200" dirty="0"/>
        </a:p>
      </dsp:txBody>
      <dsp:txXfrm rot="10800000">
        <a:off x="2107535" y="0"/>
        <a:ext cx="5396985" cy="1328923"/>
      </dsp:txXfrm>
    </dsp:sp>
    <dsp:sp modelId="{B5701999-5832-426B-9D9D-BE56169427E4}">
      <dsp:nvSpPr>
        <dsp:cNvPr id="0" name=""/>
        <dsp:cNvSpPr/>
      </dsp:nvSpPr>
      <dsp:spPr>
        <a:xfrm>
          <a:off x="1110842" y="1262"/>
          <a:ext cx="1328923" cy="132892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2DFDB-F73B-4A17-9425-181C178C556C}">
      <dsp:nvSpPr>
        <dsp:cNvPr id="0" name=""/>
        <dsp:cNvSpPr/>
      </dsp:nvSpPr>
      <dsp:spPr>
        <a:xfrm rot="10800000">
          <a:off x="1775304" y="1726880"/>
          <a:ext cx="5729216" cy="1328923"/>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019"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a:t>Mitigate potential risks with each release by enhancing test cycles and readiness criteria to minimize disruption to business operations</a:t>
          </a:r>
          <a:r>
            <a:rPr lang="en-US" sz="1400" kern="1200"/>
            <a:t>. </a:t>
          </a:r>
        </a:p>
        <a:p>
          <a:pPr marL="0" lvl="0" indent="0" algn="l" defTabSz="622300">
            <a:lnSpc>
              <a:spcPct val="90000"/>
            </a:lnSpc>
            <a:spcBef>
              <a:spcPct val="0"/>
            </a:spcBef>
            <a:spcAft>
              <a:spcPct val="35000"/>
            </a:spcAft>
            <a:buNone/>
          </a:pPr>
          <a:r>
            <a:rPr lang="en-US" sz="1400" kern="1200"/>
            <a:t>Continue </a:t>
          </a:r>
          <a:r>
            <a:rPr lang="en-US" sz="1400" kern="1200" dirty="0"/>
            <a:t>hosting County User testing.  County Validation test and System Test efforts prove effectiveness of testing. </a:t>
          </a:r>
        </a:p>
      </dsp:txBody>
      <dsp:txXfrm rot="10800000">
        <a:off x="2107535" y="1726880"/>
        <a:ext cx="5396985" cy="1328923"/>
      </dsp:txXfrm>
    </dsp:sp>
    <dsp:sp modelId="{F7292FB5-E5A0-4115-A5B4-5615039520D4}">
      <dsp:nvSpPr>
        <dsp:cNvPr id="0" name=""/>
        <dsp:cNvSpPr/>
      </dsp:nvSpPr>
      <dsp:spPr>
        <a:xfrm>
          <a:off x="1110842" y="1726880"/>
          <a:ext cx="1328923" cy="132892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8E074-9373-44BE-BB09-5A95AD2CBBDC}">
      <dsp:nvSpPr>
        <dsp:cNvPr id="0" name=""/>
        <dsp:cNvSpPr/>
      </dsp:nvSpPr>
      <dsp:spPr>
        <a:xfrm rot="10800000">
          <a:off x="1775304" y="3452497"/>
          <a:ext cx="5729216" cy="1328923"/>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019"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a:t>Continue collaboration to maintain high degree of cross communication across stakeholders ( business, external partners, service providers  (Oracle, AWS))</a:t>
          </a:r>
        </a:p>
      </dsp:txBody>
      <dsp:txXfrm rot="10800000">
        <a:off x="2107535" y="3452497"/>
        <a:ext cx="5396985" cy="1328923"/>
      </dsp:txXfrm>
    </dsp:sp>
    <dsp:sp modelId="{6F7C4A3B-293D-4093-9E2B-7162F23D6B77}">
      <dsp:nvSpPr>
        <dsp:cNvPr id="0" name=""/>
        <dsp:cNvSpPr/>
      </dsp:nvSpPr>
      <dsp:spPr>
        <a:xfrm>
          <a:off x="1110842" y="3452497"/>
          <a:ext cx="1328923" cy="132892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345E1-5FE3-F241-B7E2-A2C924EA032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88E6F1-3FCC-EF4B-BB73-844B4869A65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0FE7C2-D40E-E142-AE4F-05D47E1A1639}" type="datetimeFigureOut">
              <a:rPr lang="en-US" smtClean="0"/>
              <a:t>11/7/2019</a:t>
            </a:fld>
            <a:endParaRPr lang="en-US" dirty="0"/>
          </a:p>
        </p:txBody>
      </p:sp>
      <p:sp>
        <p:nvSpPr>
          <p:cNvPr id="4" name="Footer Placeholder 3">
            <a:extLst>
              <a:ext uri="{FF2B5EF4-FFF2-40B4-BE49-F238E27FC236}">
                <a16:creationId xmlns:a16="http://schemas.microsoft.com/office/drawing/2014/main" id="{7DBB1365-DC6A-8C4E-83A0-A9DD6545F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BF0116-3057-E341-915E-4A3365AD4E0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3CE675-BC82-4545-A42A-3D59189A3A80}" type="slidenum">
              <a:rPr lang="en-US" smtClean="0"/>
              <a:t>‹#›</a:t>
            </a:fld>
            <a:endParaRPr lang="en-US" dirty="0"/>
          </a:p>
        </p:txBody>
      </p:sp>
    </p:spTree>
    <p:extLst>
      <p:ext uri="{BB962C8B-B14F-4D97-AF65-F5344CB8AC3E}">
        <p14:creationId xmlns:p14="http://schemas.microsoft.com/office/powerpoint/2010/main" val="91208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0C826E-D018-9A4D-98C3-DE286DBF2644}" type="datetimeFigureOut">
              <a:rPr lang="en-US" smtClean="0"/>
              <a:t>11/7/2019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F11713-903A-084B-82BE-3381D15BC739}" type="slidenum">
              <a:rPr lang="en-US" smtClean="0"/>
              <a:t>‹#›</a:t>
            </a:fld>
            <a:endParaRPr lang="en-US" dirty="0"/>
          </a:p>
        </p:txBody>
      </p:sp>
    </p:spTree>
    <p:extLst>
      <p:ext uri="{BB962C8B-B14F-4D97-AF65-F5344CB8AC3E}">
        <p14:creationId xmlns:p14="http://schemas.microsoft.com/office/powerpoint/2010/main" val="724269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02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99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philosophicaldisquisitions.blogspot.com/2013/02/feedbac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231" y="5392305"/>
            <a:ext cx="2390967" cy="361627"/>
          </a:xfrm>
        </p:spPr>
        <p:txBody>
          <a:bodyPr anchor="t">
            <a:normAutofit/>
          </a:bodyPr>
          <a:lstStyle>
            <a:lvl1pPr algn="l">
              <a:defRPr sz="1400" b="0" cap="none" baseline="0">
                <a:solidFill>
                  <a:srgbClr val="204792"/>
                </a:solidFill>
              </a:defRPr>
            </a:lvl1pPr>
          </a:lstStyle>
          <a:p>
            <a:r>
              <a:rPr lang="en-US" dirty="0"/>
              <a:t>Click [Month DD, YYYY]</a:t>
            </a:r>
          </a:p>
        </p:txBody>
      </p:sp>
      <p:cxnSp>
        <p:nvCxnSpPr>
          <p:cNvPr id="11" name="Straight Connector 10"/>
          <p:cNvCxnSpPr>
            <a:cxnSpLocks/>
          </p:cNvCxnSpPr>
          <p:nvPr userDrawn="1"/>
        </p:nvCxnSpPr>
        <p:spPr>
          <a:xfrm>
            <a:off x="1937167" y="2967062"/>
            <a:ext cx="0" cy="199769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938717" y="292490"/>
            <a:ext cx="1550" cy="1593324"/>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7"/>
          <p:cNvSpPr>
            <a:spLocks noGrp="1"/>
          </p:cNvSpPr>
          <p:nvPr>
            <p:ph type="body" sz="quarter" idx="12" hasCustomPrompt="1"/>
          </p:nvPr>
        </p:nvSpPr>
        <p:spPr>
          <a:xfrm>
            <a:off x="2108614" y="2184714"/>
            <a:ext cx="6608763" cy="460375"/>
          </a:xfrm>
        </p:spPr>
        <p:txBody>
          <a:bodyPr anchor="ctr">
            <a:normAutofit/>
          </a:bodyPr>
          <a:lstStyle>
            <a:lvl1pPr marL="0" indent="0">
              <a:buNone/>
              <a:defRPr sz="2000">
                <a:solidFill>
                  <a:srgbClr val="204792"/>
                </a:solidFill>
              </a:defRPr>
            </a:lvl1pPr>
          </a:lstStyle>
          <a:p>
            <a:pPr lvl="0"/>
            <a:r>
              <a:rPr lang="en-US" dirty="0"/>
              <a:t>Click to edit meeting title</a:t>
            </a:r>
          </a:p>
        </p:txBody>
      </p:sp>
      <p:sp>
        <p:nvSpPr>
          <p:cNvPr id="15" name="TextBox 14"/>
          <p:cNvSpPr txBox="1"/>
          <p:nvPr userDrawn="1"/>
        </p:nvSpPr>
        <p:spPr>
          <a:xfrm>
            <a:off x="333560" y="2170466"/>
            <a:ext cx="2031325" cy="461665"/>
          </a:xfrm>
          <a:prstGeom prst="rect">
            <a:avLst/>
          </a:prstGeom>
          <a:noFill/>
        </p:spPr>
        <p:txBody>
          <a:bodyPr wrap="none" rtlCol="0">
            <a:spAutoFit/>
          </a:bodyPr>
          <a:lstStyle/>
          <a:p>
            <a:r>
              <a:rPr lang="en-US" sz="2400" dirty="0">
                <a:solidFill>
                  <a:srgbClr val="204792"/>
                </a:solidFill>
                <a:latin typeface="Century Gothic"/>
                <a:cs typeface="Century Gothic"/>
              </a:rPr>
              <a:t>Cal</a:t>
            </a:r>
            <a:r>
              <a:rPr lang="en-US" sz="2400" b="1" dirty="0">
                <a:solidFill>
                  <a:srgbClr val="204792"/>
                </a:solidFill>
                <a:latin typeface="Century Gothic"/>
                <a:cs typeface="Century Gothic"/>
              </a:rPr>
              <a:t>SAWS</a:t>
            </a:r>
            <a:r>
              <a:rPr lang="en-US" sz="2400" dirty="0">
                <a:solidFill>
                  <a:srgbClr val="204792"/>
                </a:solidFill>
                <a:latin typeface="Century Gothic"/>
                <a:cs typeface="Century Gothic"/>
              </a:rPr>
              <a:t> | 	</a:t>
            </a:r>
          </a:p>
        </p:txBody>
      </p:sp>
      <p:sp>
        <p:nvSpPr>
          <p:cNvPr id="4" name="Rectangle 3"/>
          <p:cNvSpPr/>
          <p:nvPr userDrawn="1"/>
        </p:nvSpPr>
        <p:spPr>
          <a:xfrm>
            <a:off x="0" y="6469283"/>
            <a:ext cx="9155430" cy="460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67A3BD-0C5D-4148-BB96-CF8E84489BC6}"/>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solidFill>
            <a:srgbClr val="88AF4B"/>
          </a:solidFill>
        </p:spPr>
        <p:txBody>
          <a:bodyPr anchor="b"/>
          <a:lstStyle>
            <a:lvl1pPr algn="l">
              <a:defRPr sz="2400"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Rectangle 7"/>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fld id="{9177F060-00DB-0849-8EF9-977425B2C345}" type="slidenum">
              <a:rPr lang="en-US" sz="900" smtClean="0">
                <a:latin typeface="Century Gothic"/>
                <a:cs typeface="Century Gothic"/>
              </a:rPr>
              <a:pPr>
                <a:tabLst>
                  <a:tab pos="4284663" algn="l"/>
                  <a:tab pos="8632825" algn="r"/>
                </a:tabLst>
              </a:pPr>
              <a:t>‹#›</a:t>
            </a:fld>
            <a:endParaRPr lang="en-US" sz="900" dirty="0">
              <a:latin typeface="Century Gothic"/>
              <a:cs typeface="Century Gothic"/>
            </a:endParaRPr>
          </a:p>
        </p:txBody>
      </p:sp>
      <p:sp>
        <p:nvSpPr>
          <p:cNvPr id="10" name="TextBox 9"/>
          <p:cNvSpPr txBox="1"/>
          <p:nvPr userDrawn="1"/>
        </p:nvSpPr>
        <p:spPr>
          <a:xfrm>
            <a:off x="673852" y="6571288"/>
            <a:ext cx="6349775" cy="230832"/>
          </a:xfrm>
          <a:prstGeom prst="rect">
            <a:avLst/>
          </a:prstGeom>
          <a:noFill/>
          <a:ln>
            <a:solidFill>
              <a:srgbClr val="204792"/>
            </a:solidFill>
          </a:ln>
        </p:spPr>
        <p:txBody>
          <a:bodyPr wrap="square" rtlCol="0">
            <a:spAutoFit/>
          </a:bodyPr>
          <a:lstStyle/>
          <a:p>
            <a:r>
              <a:rPr lang="en-US" sz="900" b="1" dirty="0">
                <a:solidFill>
                  <a:schemeClr val="bg1"/>
                </a:solidFill>
                <a:latin typeface="Century Gothic"/>
                <a:cs typeface="Century Gothic"/>
              </a:rPr>
              <a:t>Click</a:t>
            </a:r>
            <a:r>
              <a:rPr lang="en-US" sz="900" b="1" baseline="0" dirty="0">
                <a:solidFill>
                  <a:schemeClr val="bg1"/>
                </a:solidFill>
                <a:latin typeface="Century Gothic"/>
                <a:cs typeface="Century Gothic"/>
              </a:rPr>
              <a:t> View &gt; </a:t>
            </a:r>
            <a:r>
              <a:rPr lang="en-US" sz="900" b="1" dirty="0">
                <a:solidFill>
                  <a:schemeClr val="bg1"/>
                </a:solidFill>
                <a:latin typeface="Century Gothic"/>
                <a:cs typeface="Century Gothic"/>
              </a:rPr>
              <a:t> Master</a:t>
            </a:r>
            <a:r>
              <a:rPr lang="en-US" sz="900" b="1" baseline="0" dirty="0">
                <a:solidFill>
                  <a:schemeClr val="bg1"/>
                </a:solidFill>
                <a:latin typeface="Century Gothic"/>
                <a:cs typeface="Century Gothic"/>
              </a:rPr>
              <a:t> &gt; </a:t>
            </a:r>
            <a:r>
              <a:rPr lang="en-US" sz="900" b="1" dirty="0">
                <a:solidFill>
                  <a:schemeClr val="bg1"/>
                </a:solidFill>
                <a:latin typeface="Century Gothic"/>
                <a:cs typeface="Century Gothic"/>
              </a:rPr>
              <a:t>Slide Master </a:t>
            </a:r>
            <a:r>
              <a:rPr lang="en-US" sz="900" b="1" baseline="0" dirty="0">
                <a:solidFill>
                  <a:schemeClr val="bg1"/>
                </a:solidFill>
                <a:latin typeface="Century Gothic"/>
                <a:cs typeface="Century Gothic"/>
              </a:rPr>
              <a:t> to change</a:t>
            </a:r>
            <a:r>
              <a:rPr lang="en-US" sz="900" b="1" dirty="0">
                <a:solidFill>
                  <a:schemeClr val="bg1"/>
                </a:solidFill>
                <a:latin typeface="Century Gothic"/>
                <a:cs typeface="Century Gothic"/>
              </a:rPr>
              <a:t> </a:t>
            </a:r>
          </a:p>
        </p:txBody>
      </p:sp>
    </p:spTree>
    <p:extLst>
      <p:ext uri="{BB962C8B-B14F-4D97-AF65-F5344CB8AC3E}">
        <p14:creationId xmlns:p14="http://schemas.microsoft.com/office/powerpoint/2010/main" val="268148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494" y="4800600"/>
            <a:ext cx="5486400" cy="566738"/>
          </a:xfrm>
        </p:spPr>
        <p:txBody>
          <a:bodyPr anchor="b"/>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84649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46494" y="5367339"/>
            <a:ext cx="5486400" cy="804863"/>
          </a:xfrm>
        </p:spPr>
        <p:txBody>
          <a:bodyPr>
            <a:normAutofit/>
          </a:bodyPr>
          <a:lstStyle>
            <a:lvl1pPr marL="0" indent="0">
              <a:buNone/>
              <a:defRPr sz="16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68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24782"/>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74243" cy="523220"/>
          </a:xfrm>
          <a:prstGeom prst="rect">
            <a:avLst/>
          </a:prstGeom>
          <a:noFill/>
        </p:spPr>
        <p:txBody>
          <a:bodyPr wrap="none" rtlCol="0">
            <a:spAutoFit/>
          </a:bodyPr>
          <a:lstStyle/>
          <a:p>
            <a:r>
              <a:rPr lang="en-US" sz="2800" dirty="0">
                <a:solidFill>
                  <a:srgbClr val="204792"/>
                </a:solidFill>
                <a:latin typeface="Century Gothic"/>
                <a:cs typeface="Century Gothic"/>
              </a:rPr>
              <a:t>Feedback</a:t>
            </a:r>
          </a:p>
        </p:txBody>
      </p:sp>
      <p:cxnSp>
        <p:nvCxnSpPr>
          <p:cNvPr id="8" name="Straight Connector 7"/>
          <p:cNvCxnSpPr/>
          <p:nvPr userDrawn="1"/>
        </p:nvCxnSpPr>
        <p:spPr>
          <a:xfrm>
            <a:off x="1077946" y="844126"/>
            <a:ext cx="0" cy="5143738"/>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high confidence">
            <a:extLst>
              <a:ext uri="{FF2B5EF4-FFF2-40B4-BE49-F238E27FC236}">
                <a16:creationId xmlns:a16="http://schemas.microsoft.com/office/drawing/2014/main" id="{173BBDA8-C3BD-4E31-B31F-6F1E953A8C2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6638883" y="4229100"/>
            <a:ext cx="2591708" cy="2337521"/>
          </a:xfrm>
          <a:prstGeom prst="rect">
            <a:avLst/>
          </a:prstGeom>
        </p:spPr>
      </p:pic>
    </p:spTree>
    <p:extLst>
      <p:ext uri="{BB962C8B-B14F-4D97-AF65-F5344CB8AC3E}">
        <p14:creationId xmlns:p14="http://schemas.microsoft.com/office/powerpoint/2010/main" val="86821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57773"/>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95283" cy="523220"/>
          </a:xfrm>
          <a:prstGeom prst="rect">
            <a:avLst/>
          </a:prstGeom>
          <a:noFill/>
        </p:spPr>
        <p:txBody>
          <a:bodyPr wrap="none" rtlCol="0">
            <a:spAutoFit/>
          </a:bodyPr>
          <a:lstStyle/>
          <a:p>
            <a:r>
              <a:rPr lang="en-US" sz="2800" dirty="0">
                <a:solidFill>
                  <a:srgbClr val="204792"/>
                </a:solidFill>
                <a:latin typeface="Century Gothic"/>
                <a:cs typeface="Century Gothic"/>
              </a:rPr>
              <a:t>Next Steps</a:t>
            </a:r>
          </a:p>
        </p:txBody>
      </p:sp>
      <p:cxnSp>
        <p:nvCxnSpPr>
          <p:cNvPr id="8" name="Straight Connector 7"/>
          <p:cNvCxnSpPr>
            <a:cxnSpLocks/>
          </p:cNvCxnSpPr>
          <p:nvPr userDrawn="1"/>
        </p:nvCxnSpPr>
        <p:spPr>
          <a:xfrm>
            <a:off x="1077946" y="813594"/>
            <a:ext cx="0" cy="548768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B2E6440-3DFF-BE45-AD11-B993AED06746}"/>
              </a:ext>
            </a:extLst>
          </p:cNvPr>
          <p:cNvPicPr>
            <a:picLocks noChangeAspect="1"/>
          </p:cNvPicPr>
          <p:nvPr userDrawn="1"/>
        </p:nvPicPr>
        <p:blipFill rotWithShape="1">
          <a:blip r:embed="rId2">
            <a:clrChange>
              <a:clrFrom>
                <a:srgbClr val="FFFFFF"/>
              </a:clrFrom>
              <a:clrTo>
                <a:srgbClr val="FFFFFF">
                  <a:alpha val="0"/>
                </a:srgbClr>
              </a:clrTo>
            </a:clrChange>
          </a:blip>
          <a:srcRect b="38034"/>
          <a:stretch/>
        </p:blipFill>
        <p:spPr>
          <a:xfrm>
            <a:off x="5166360" y="5420237"/>
            <a:ext cx="3749040" cy="1140584"/>
          </a:xfrm>
          <a:prstGeom prst="rect">
            <a:avLst/>
          </a:prstGeom>
        </p:spPr>
      </p:pic>
    </p:spTree>
    <p:extLst>
      <p:ext uri="{BB962C8B-B14F-4D97-AF65-F5344CB8AC3E}">
        <p14:creationId xmlns:p14="http://schemas.microsoft.com/office/powerpoint/2010/main" val="300496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rridor-perspective-1232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 y="1693332"/>
            <a:ext cx="2981988" cy="3432848"/>
          </a:xfrm>
          <a:prstGeom prst="rect">
            <a:avLst/>
          </a:prstGeom>
        </p:spPr>
      </p:pic>
      <p:sp>
        <p:nvSpPr>
          <p:cNvPr id="4" name="Content Placeholder 3"/>
          <p:cNvSpPr>
            <a:spLocks noGrp="1"/>
          </p:cNvSpPr>
          <p:nvPr>
            <p:ph idx="1"/>
          </p:nvPr>
        </p:nvSpPr>
        <p:spPr>
          <a:xfrm>
            <a:off x="2976370" y="1693332"/>
            <a:ext cx="6167630" cy="3432848"/>
          </a:xfrm>
          <a:solidFill>
            <a:srgbClr val="1A3292"/>
          </a:solidFill>
          <a:ln>
            <a:noFill/>
          </a:ln>
          <a:effectLst/>
        </p:spPr>
        <p:txBody>
          <a:bodyPr>
            <a:normAutofit/>
          </a:bodyPr>
          <a:lstStyle>
            <a:lvl1pPr marL="0" marR="0" indent="0" algn="ctr" defTabSz="457200" rtl="0" eaLnBrk="1" fontAlgn="auto" latinLnBrk="0" hangingPunct="1">
              <a:lnSpc>
                <a:spcPct val="150000"/>
              </a:lnSpc>
              <a:spcBef>
                <a:spcPct val="20000"/>
              </a:spcBef>
              <a:spcAft>
                <a:spcPts val="0"/>
              </a:spcAft>
              <a:buClr>
                <a:srgbClr val="204792"/>
              </a:buClr>
              <a:buSzTx/>
              <a:buFont typeface="Wingdings" charset="2"/>
              <a:buNone/>
              <a:tabLst/>
              <a:defRPr sz="1400" b="0" baseline="0">
                <a:solidFill>
                  <a:srgbClr val="FFFFFF"/>
                </a:solidFill>
              </a:defRPr>
            </a:lvl1pPr>
          </a:lstStyle>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Click to add text</a:t>
            </a:r>
          </a:p>
          <a:p>
            <a:pPr marL="0" indent="0" algn="ctr">
              <a:buNone/>
            </a:pPr>
            <a:r>
              <a:rPr lang="en-US" sz="1400" dirty="0">
                <a:solidFill>
                  <a:schemeClr val="bg1">
                    <a:lumMod val="85000"/>
                  </a:schemeClr>
                </a:solidFill>
                <a:latin typeface="Century Gothic"/>
                <a:cs typeface="Century Gothic"/>
              </a:rPr>
              <a:t>Text text text Text text text Text text text </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Text text text Text text text Text text text Text text text Text text</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5617" y="3017209"/>
            <a:ext cx="2975287" cy="661939"/>
          </a:xfrm>
          <a:prstGeom prst="rect">
            <a:avLst/>
          </a:prstGeom>
          <a:solidFill>
            <a:srgbClr val="88AF4B">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hasCustomPrompt="1"/>
          </p:nvPr>
        </p:nvSpPr>
        <p:spPr>
          <a:xfrm>
            <a:off x="0" y="3148013"/>
            <a:ext cx="2970213" cy="388937"/>
          </a:xfrm>
          <a:ln>
            <a:noFill/>
          </a:ln>
        </p:spPr>
        <p:txBody>
          <a:bodyPr>
            <a:normAutofit/>
          </a:bodyPr>
          <a:lstStyle>
            <a:lvl1pPr marL="0" indent="0" algn="ctr">
              <a:buNone/>
              <a:defRPr sz="1800" b="1">
                <a:solidFill>
                  <a:srgbClr val="FFFFFF"/>
                </a:solidFill>
              </a:defRPr>
            </a:lvl1pPr>
          </a:lstStyle>
          <a:p>
            <a:pPr lvl="0"/>
            <a:r>
              <a:rPr lang="en-US" dirty="0"/>
              <a:t>Key Point</a:t>
            </a:r>
          </a:p>
        </p:txBody>
      </p:sp>
      <p:sp>
        <p:nvSpPr>
          <p:cNvPr id="8" name="Title 1">
            <a:extLst>
              <a:ext uri="{FF2B5EF4-FFF2-40B4-BE49-F238E27FC236}">
                <a16:creationId xmlns:a16="http://schemas.microsoft.com/office/drawing/2014/main" id="{BCED8CB0-D1B4-BC44-B95F-754E5B7E2E5D}"/>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3246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282" y="5361338"/>
            <a:ext cx="1447800" cy="820813"/>
          </a:xfrm>
          <a:prstGeom prst="rect">
            <a:avLst/>
          </a:prstGeom>
        </p:spPr>
      </p:pic>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CalWIN</a:t>
            </a:r>
          </a:p>
        </p:txBody>
      </p:sp>
    </p:spTree>
    <p:extLst>
      <p:ext uri="{BB962C8B-B14F-4D97-AF65-F5344CB8AC3E}">
        <p14:creationId xmlns:p14="http://schemas.microsoft.com/office/powerpoint/2010/main" val="157603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CalACES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610403" y="5392042"/>
            <a:ext cx="1632585" cy="1261745"/>
          </a:xfrm>
          <a:prstGeom prst="rect">
            <a:avLst/>
          </a:prstGeom>
        </p:spPr>
      </p:pic>
    </p:spTree>
    <p:extLst>
      <p:ext uri="{BB962C8B-B14F-4D97-AF65-F5344CB8AC3E}">
        <p14:creationId xmlns:p14="http://schemas.microsoft.com/office/powerpoint/2010/main" val="366820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Green Boxes">
    <p:spTree>
      <p:nvGrpSpPr>
        <p:cNvPr id="1" name=""/>
        <p:cNvGrpSpPr/>
        <p:nvPr/>
      </p:nvGrpSpPr>
      <p:grpSpPr>
        <a:xfrm>
          <a:off x="0" y="0"/>
          <a:ext cx="0" cy="0"/>
          <a:chOff x="0" y="0"/>
          <a:chExt cx="0" cy="0"/>
        </a:xfrm>
      </p:grpSpPr>
      <p:sp>
        <p:nvSpPr>
          <p:cNvPr id="3" name="Content Placeholder 3"/>
          <p:cNvSpPr>
            <a:spLocks noGrp="1"/>
          </p:cNvSpPr>
          <p:nvPr>
            <p:ph idx="1"/>
          </p:nvPr>
        </p:nvSpPr>
        <p:spPr>
          <a:xfrm>
            <a:off x="5388258" y="1801087"/>
            <a:ext cx="3755742" cy="3432848"/>
          </a:xfrm>
          <a:solidFill>
            <a:srgbClr val="88AF4B"/>
          </a:solidFill>
          <a:ln>
            <a:solidFill>
              <a:srgbClr val="FFFFFF"/>
            </a:solid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4" name="Content Placeholder 3"/>
          <p:cNvSpPr>
            <a:spLocks noGrp="1"/>
          </p:cNvSpPr>
          <p:nvPr>
            <p:ph idx="10"/>
          </p:nvPr>
        </p:nvSpPr>
        <p:spPr>
          <a:xfrm>
            <a:off x="0" y="1801087"/>
            <a:ext cx="3755742" cy="3432848"/>
          </a:xfrm>
          <a:solidFill>
            <a:srgbClr val="88AF4B"/>
          </a:solidFill>
          <a:ln>
            <a:no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3755742" y="1801087"/>
            <a:ext cx="1632516" cy="3432848"/>
          </a:xfrm>
          <a:prstGeom prst="rect">
            <a:avLst/>
          </a:prstGeom>
          <a:gradFill flip="none" rotWithShape="1">
            <a:gsLst>
              <a:gs pos="41000">
                <a:srgbClr val="FD7F32"/>
              </a:gs>
              <a:gs pos="96000">
                <a:schemeClr val="bg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128968" y="2401451"/>
            <a:ext cx="1385552" cy="0"/>
          </a:xfrm>
          <a:prstGeom prst="line">
            <a:avLst/>
          </a:prstGeom>
          <a:ln>
            <a:solidFill>
              <a:schemeClr val="tx1">
                <a:lumMod val="85000"/>
                <a:lumOff val="15000"/>
              </a:schemeClr>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515674" y="2399602"/>
            <a:ext cx="1385552" cy="0"/>
          </a:xfrm>
          <a:prstGeom prst="line">
            <a:avLst/>
          </a:prstGeom>
          <a:ln>
            <a:solidFill>
              <a:srgbClr val="262626"/>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3EA3B42-A985-3D4B-8E4B-2FA8974BA7BF}"/>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7801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4600575" cy="3421063"/>
          </a:xfrm>
        </p:spPr>
        <p:txBody>
          <a:bodyPr anchor="ctr">
            <a:normAutofit/>
          </a:bodyPr>
          <a:lstStyle>
            <a:lvl1pPr marL="0" indent="0" algn="ctr">
              <a:buFontTx/>
              <a:buNone/>
              <a:defRPr sz="1800"/>
            </a:lvl1pPr>
          </a:lstStyle>
          <a:p>
            <a:pPr marL="0" lvl="0" indent="0" algn="ctr">
              <a:buFontTx/>
              <a:buNone/>
            </a:pPr>
            <a:r>
              <a:rPr lang="en-US" dirty="0"/>
              <a:t>Click to edit text</a:t>
            </a:r>
          </a:p>
        </p:txBody>
      </p:sp>
      <p:sp>
        <p:nvSpPr>
          <p:cNvPr id="6" name="Content Placeholder 5"/>
          <p:cNvSpPr>
            <a:spLocks noGrp="1"/>
          </p:cNvSpPr>
          <p:nvPr>
            <p:ph sz="quarter" idx="11"/>
          </p:nvPr>
        </p:nvSpPr>
        <p:spPr>
          <a:xfrm>
            <a:off x="4600575" y="0"/>
            <a:ext cx="4543425" cy="3421063"/>
          </a:xfrm>
          <a:solidFill>
            <a:srgbClr val="88AF4B"/>
          </a:solidFill>
        </p:spPr>
        <p:txBody>
          <a:bodyPr vert="horz" lIns="91440" tIns="45720" rIns="91440" bIns="45720" rtlCol="0" anchor="ctr">
            <a:normAutofit/>
          </a:bodyPr>
          <a:lstStyle>
            <a:lvl1pPr>
              <a:buFontTx/>
              <a:buNone/>
              <a:defRPr lang="en-US" sz="1200" b="1" smtClean="0">
                <a:solidFill>
                  <a:schemeClr val="tx1">
                    <a:lumMod val="65000"/>
                    <a:lumOff val="35000"/>
                  </a:schemeClr>
                </a:solidFill>
              </a:defRPr>
            </a:lvl1pPr>
            <a:lvl2pPr>
              <a:defRPr lang="en-US" sz="1100" smtClean="0"/>
            </a:lvl2pPr>
            <a:lvl3pPr>
              <a:defRPr lang="en-US" sz="1100" smtClean="0"/>
            </a:lvl3pPr>
            <a:lvl4pPr>
              <a:defRPr lang="en-US" sz="1100" smtClean="0"/>
            </a:lvl4pPr>
            <a:lvl5pPr>
              <a:defRPr lang="en-US" sz="1100"/>
            </a:lvl5pPr>
          </a:lstStyle>
          <a:p>
            <a:pPr marL="0" lvl="0" indent="0" algn="ctr">
              <a:buFontTx/>
              <a:buNone/>
            </a:pPr>
            <a:r>
              <a:rPr lang="en-US" dirty="0"/>
              <a:t>Click to edit Master text styles</a:t>
            </a:r>
          </a:p>
        </p:txBody>
      </p:sp>
      <p:sp>
        <p:nvSpPr>
          <p:cNvPr id="8" name="Content Placeholder 7"/>
          <p:cNvSpPr>
            <a:spLocks noGrp="1"/>
          </p:cNvSpPr>
          <p:nvPr>
            <p:ph sz="quarter" idx="12" hasCustomPrompt="1"/>
          </p:nvPr>
        </p:nvSpPr>
        <p:spPr>
          <a:xfrm>
            <a:off x="0" y="3434021"/>
            <a:ext cx="4600575" cy="3019425"/>
          </a:xfrm>
          <a:solidFill>
            <a:srgbClr val="88AF4B"/>
          </a:solidFill>
          <a:ln>
            <a:noFill/>
          </a:ln>
          <a:effectLst/>
        </p:spPr>
        <p:txBody>
          <a:bodyPr anchor="ctr">
            <a:normAutofit/>
          </a:bodyPr>
          <a:lstStyle>
            <a:lvl1pPr marL="0" indent="0" algn="ctr">
              <a:buFontTx/>
              <a:buNone/>
              <a:defRPr sz="1200" b="1">
                <a:solidFill>
                  <a:schemeClr val="tx1">
                    <a:lumMod val="65000"/>
                    <a:lumOff val="35000"/>
                  </a:schemeClr>
                </a:solidFill>
              </a:defRPr>
            </a:lvl1pPr>
            <a:lvl2pPr marL="457200" indent="0" algn="ctr">
              <a:buFontTx/>
              <a:buNone/>
              <a:defRPr sz="1100"/>
            </a:lvl2pPr>
            <a:lvl3pPr marL="914400" indent="0" algn="ctr">
              <a:buFontTx/>
              <a:buNone/>
              <a:defRPr sz="1100"/>
            </a:lvl3pPr>
            <a:lvl4pPr marL="1371600" indent="0" algn="ctr">
              <a:buFontTx/>
              <a:buNone/>
              <a:defRPr sz="1100"/>
            </a:lvl4pPr>
            <a:lvl5pPr marL="1828800" indent="0" algn="ctr">
              <a:buFontTx/>
              <a:buNone/>
              <a:defRPr sz="1100"/>
            </a:lvl5pPr>
          </a:lstStyle>
          <a:p>
            <a:pPr lvl="0"/>
            <a:r>
              <a:rPr lang="en-US" dirty="0"/>
              <a:t>Click to edit text</a:t>
            </a:r>
          </a:p>
        </p:txBody>
      </p:sp>
      <p:sp>
        <p:nvSpPr>
          <p:cNvPr id="10" name="Content Placeholder 9"/>
          <p:cNvSpPr>
            <a:spLocks noGrp="1"/>
          </p:cNvSpPr>
          <p:nvPr>
            <p:ph sz="quarter" idx="13" hasCustomPrompt="1"/>
          </p:nvPr>
        </p:nvSpPr>
        <p:spPr>
          <a:xfrm>
            <a:off x="4600575" y="3421063"/>
            <a:ext cx="4543425" cy="3019425"/>
          </a:xfrm>
        </p:spPr>
        <p:txBody>
          <a:bodyPr vert="horz" lIns="91440" tIns="45720" rIns="91440" bIns="45720" rtlCol="0" anchor="ctr">
            <a:normAutofit/>
          </a:bodyPr>
          <a:lstStyle>
            <a:lvl1pPr algn="ctr">
              <a:buFontTx/>
              <a:buNone/>
              <a:defRPr lang="en-US" sz="1800" dirty="0" smtClean="0"/>
            </a:lvl1pPr>
          </a:lstStyle>
          <a:p>
            <a:pPr marL="0" lvl="0" indent="0" algn="ctr">
              <a:buFontTx/>
              <a:buNone/>
            </a:pPr>
            <a:r>
              <a:rPr lang="en-US" dirty="0"/>
              <a:t>Click to edit text</a:t>
            </a:r>
          </a:p>
        </p:txBody>
      </p:sp>
    </p:spTree>
    <p:extLst>
      <p:ext uri="{BB962C8B-B14F-4D97-AF65-F5344CB8AC3E}">
        <p14:creationId xmlns:p14="http://schemas.microsoft.com/office/powerpoint/2010/main" val="3565029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s - Blue with Arrow">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7250" y="0"/>
            <a:ext cx="4235450" cy="6249988"/>
          </a:xfrm>
          <a:solidFill>
            <a:srgbClr val="204792"/>
          </a:solidFill>
        </p:spPr>
        <p:txBody>
          <a:bodyPr anchor="ct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2" name="Title 1"/>
          <p:cNvSpPr>
            <a:spLocks noGrp="1"/>
          </p:cNvSpPr>
          <p:nvPr>
            <p:ph type="title"/>
          </p:nvPr>
        </p:nvSpPr>
        <p:spPr>
          <a:xfrm>
            <a:off x="457200" y="112506"/>
            <a:ext cx="4209415" cy="988921"/>
          </a:xfrm>
        </p:spPr>
        <p:txBody>
          <a:bodyPr/>
          <a:lstStyle/>
          <a:p>
            <a:r>
              <a:rPr lang="en-US" dirty="0"/>
              <a:t>Click to edit Master title style</a:t>
            </a:r>
          </a:p>
        </p:txBody>
      </p:sp>
      <p:sp>
        <p:nvSpPr>
          <p:cNvPr id="3" name="Content Placeholder 3"/>
          <p:cNvSpPr>
            <a:spLocks noGrp="1"/>
          </p:cNvSpPr>
          <p:nvPr>
            <p:ph idx="1"/>
          </p:nvPr>
        </p:nvSpPr>
        <p:spPr>
          <a:xfrm>
            <a:off x="457200" y="1218048"/>
            <a:ext cx="4209415" cy="5031891"/>
          </a:xfrm>
        </p:spPr>
        <p:txBody>
          <a:bodyPr>
            <a:normAutofit/>
          </a:bodyPr>
          <a:lstStyle/>
          <a:p>
            <a:r>
              <a:rPr lang="en-US" sz="1800" dirty="0">
                <a:latin typeface="Century Gothic"/>
                <a:cs typeface="Century Gothic"/>
              </a:rPr>
              <a:t>Text text text</a:t>
            </a:r>
          </a:p>
        </p:txBody>
      </p:sp>
    </p:spTree>
    <p:extLst>
      <p:ext uri="{BB962C8B-B14F-4D97-AF65-F5344CB8AC3E}">
        <p14:creationId xmlns:p14="http://schemas.microsoft.com/office/powerpoint/2010/main" val="57628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1937167" y="292490"/>
            <a:ext cx="0" cy="467226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2" hasCustomPrompt="1"/>
          </p:nvPr>
        </p:nvSpPr>
        <p:spPr>
          <a:xfrm>
            <a:off x="3122127" y="3067712"/>
            <a:ext cx="5775747" cy="1832253"/>
          </a:xfrm>
        </p:spPr>
        <p:txBody>
          <a:bodyPr anchor="ctr">
            <a:normAutofit/>
          </a:bodyPr>
          <a:lstStyle>
            <a:lvl1pPr marL="0" indent="0">
              <a:buNone/>
              <a:defRPr sz="2800" b="1">
                <a:solidFill>
                  <a:srgbClr val="204792"/>
                </a:solidFill>
              </a:defRPr>
            </a:lvl1pPr>
          </a:lstStyle>
          <a:p>
            <a:pPr lvl="0"/>
            <a:r>
              <a:rPr lang="en-US" dirty="0"/>
              <a:t>Click to edit section title</a:t>
            </a:r>
          </a:p>
        </p:txBody>
      </p:sp>
      <p:sp>
        <p:nvSpPr>
          <p:cNvPr id="21" name="Rectangle 20"/>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F2DC139-1DB5-324A-B7C5-C91601E1DB3C}"/>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03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1524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137160" y="1274684"/>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2607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3415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4210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2682148" y="3733428"/>
            <a:ext cx="1512818" cy="1512818"/>
          </a:xfrm>
          <a:prstGeom prst="ellipse">
            <a:avLst/>
          </a:prstGeom>
        </p:spPr>
      </p:pic>
      <p:sp>
        <p:nvSpPr>
          <p:cNvPr id="14" name="Oval 13"/>
          <p:cNvSpPr/>
          <p:nvPr userDrawn="1"/>
        </p:nvSpPr>
        <p:spPr>
          <a:xfrm>
            <a:off x="706192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7141860" y="3703931"/>
            <a:ext cx="1499612" cy="1570093"/>
          </a:xfrm>
          <a:prstGeom prst="ellipse">
            <a:avLst/>
          </a:prstGeom>
        </p:spPr>
      </p:pic>
      <p:sp>
        <p:nvSpPr>
          <p:cNvPr id="21" name="Content Placeholder 20"/>
          <p:cNvSpPr>
            <a:spLocks noGrp="1"/>
          </p:cNvSpPr>
          <p:nvPr>
            <p:ph sz="quarter" idx="12" hasCustomPrompt="1"/>
          </p:nvPr>
        </p:nvSpPr>
        <p:spPr>
          <a:xfrm>
            <a:off x="560796" y="5569282"/>
            <a:ext cx="1273331" cy="313358"/>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276369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340803" y="5569282"/>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p:nvPr>
        </p:nvSpPr>
        <p:spPr>
          <a:xfrm>
            <a:off x="292259" y="63021"/>
            <a:ext cx="8631129" cy="429139"/>
          </a:xfrm>
        </p:spPr>
        <p:txBody>
          <a:bodyPr/>
          <a:lstStyle>
            <a:lvl1pPr>
              <a:defRPr/>
            </a:lvl1pPr>
          </a:lstStyle>
          <a:p>
            <a:endParaRPr lang="en-US" dirty="0"/>
          </a:p>
        </p:txBody>
      </p:sp>
      <p:sp>
        <p:nvSpPr>
          <p:cNvPr id="18" name="Content Placeholder 3">
            <a:extLst>
              <a:ext uri="{FF2B5EF4-FFF2-40B4-BE49-F238E27FC236}">
                <a16:creationId xmlns:a16="http://schemas.microsoft.com/office/drawing/2014/main" id="{18F2CAF4-B499-4C42-8C9B-F570208623D2}"/>
              </a:ext>
            </a:extLst>
          </p:cNvPr>
          <p:cNvSpPr>
            <a:spLocks noGrp="1"/>
          </p:cNvSpPr>
          <p:nvPr>
            <p:ph idx="15" hasCustomPrompt="1"/>
          </p:nvPr>
        </p:nvSpPr>
        <p:spPr>
          <a:xfrm>
            <a:off x="2447811"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2" name="Content Placeholder 22">
            <a:extLst>
              <a:ext uri="{FF2B5EF4-FFF2-40B4-BE49-F238E27FC236}">
                <a16:creationId xmlns:a16="http://schemas.microsoft.com/office/drawing/2014/main" id="{D70D6B20-DD9B-4178-A7A6-A27CEACF2E6A}"/>
              </a:ext>
            </a:extLst>
          </p:cNvPr>
          <p:cNvSpPr>
            <a:spLocks noGrp="1"/>
          </p:cNvSpPr>
          <p:nvPr>
            <p:ph sz="quarter" idx="16" hasCustomPrompt="1"/>
          </p:nvPr>
        </p:nvSpPr>
        <p:spPr>
          <a:xfrm>
            <a:off x="5147586" y="5572142"/>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4" name="Content Placeholder 3">
            <a:extLst>
              <a:ext uri="{FF2B5EF4-FFF2-40B4-BE49-F238E27FC236}">
                <a16:creationId xmlns:a16="http://schemas.microsoft.com/office/drawing/2014/main" id="{464D9ECD-8831-45A1-AD97-F275BF0B1E84}"/>
              </a:ext>
            </a:extLst>
          </p:cNvPr>
          <p:cNvSpPr>
            <a:spLocks noGrp="1"/>
          </p:cNvSpPr>
          <p:nvPr>
            <p:ph idx="17" hasCustomPrompt="1"/>
          </p:nvPr>
        </p:nvSpPr>
        <p:spPr>
          <a:xfrm>
            <a:off x="4713499"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8" name="Content Placeholder 3">
            <a:extLst>
              <a:ext uri="{FF2B5EF4-FFF2-40B4-BE49-F238E27FC236}">
                <a16:creationId xmlns:a16="http://schemas.microsoft.com/office/drawing/2014/main" id="{55702223-A697-4FEF-A2E0-F65CCE2E7501}"/>
              </a:ext>
            </a:extLst>
          </p:cNvPr>
          <p:cNvSpPr>
            <a:spLocks noGrp="1"/>
          </p:cNvSpPr>
          <p:nvPr>
            <p:ph idx="19" hasCustomPrompt="1"/>
          </p:nvPr>
        </p:nvSpPr>
        <p:spPr>
          <a:xfrm>
            <a:off x="6940744"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30" name="Oval 29">
            <a:extLst>
              <a:ext uri="{FF2B5EF4-FFF2-40B4-BE49-F238E27FC236}">
                <a16:creationId xmlns:a16="http://schemas.microsoft.com/office/drawing/2014/main" id="{7A7EA64F-7578-4ABA-B341-2A9BB3E0C1AB}"/>
              </a:ext>
            </a:extLst>
          </p:cNvPr>
          <p:cNvSpPr/>
          <p:nvPr userDrawn="1"/>
        </p:nvSpPr>
        <p:spPr>
          <a:xfrm>
            <a:off x="494356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3B75CD36-B053-4DCD-993E-9583B0D0E17C}"/>
              </a:ext>
            </a:extLst>
          </p:cNvPr>
          <p:cNvPicPr preferRelativeResize="0">
            <a:picLocks/>
          </p:cNvPicPr>
          <p:nvPr userDrawn="1"/>
        </p:nvPicPr>
        <p:blipFill>
          <a:blip r:embed="rId4"/>
          <a:stretch>
            <a:fillRect/>
          </a:stretch>
        </p:blipFill>
        <p:spPr>
          <a:xfrm>
            <a:off x="5023500" y="3734456"/>
            <a:ext cx="1499612" cy="1499613"/>
          </a:xfrm>
          <a:prstGeom prst="ellipse">
            <a:avLst/>
          </a:prstGeom>
        </p:spPr>
      </p:pic>
    </p:spTree>
    <p:extLst>
      <p:ext uri="{BB962C8B-B14F-4D97-AF65-F5344CB8AC3E}">
        <p14:creationId xmlns:p14="http://schemas.microsoft.com/office/powerpoint/2010/main" val="12503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457200" y="1242917"/>
            <a:ext cx="2352390" cy="4397975"/>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5701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6496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3825148" y="3718188"/>
            <a:ext cx="1512818" cy="1512818"/>
          </a:xfrm>
          <a:prstGeom prst="ellipse">
            <a:avLst/>
          </a:prstGeom>
        </p:spPr>
      </p:pic>
      <p:sp>
        <p:nvSpPr>
          <p:cNvPr id="14" name="Oval 13"/>
          <p:cNvSpPr/>
          <p:nvPr userDrawn="1"/>
        </p:nvSpPr>
        <p:spPr>
          <a:xfrm>
            <a:off x="674188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6821820" y="3734456"/>
            <a:ext cx="1499612" cy="1499613"/>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6303887"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1" name="Content Placeholder 20"/>
          <p:cNvSpPr>
            <a:spLocks noGrp="1"/>
          </p:cNvSpPr>
          <p:nvPr>
            <p:ph sz="quarter" idx="12" hasCustomPrompt="1"/>
          </p:nvPr>
        </p:nvSpPr>
        <p:spPr>
          <a:xfrm>
            <a:off x="880836" y="5598190"/>
            <a:ext cx="1273331" cy="281910"/>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220140"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49203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224973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2332786" y="3735440"/>
            <a:ext cx="1512818" cy="1512818"/>
          </a:xfrm>
          <a:prstGeom prst="ellipse">
            <a:avLst/>
          </a:prstGeom>
        </p:spPr>
      </p:pic>
      <p:sp>
        <p:nvSpPr>
          <p:cNvPr id="14" name="Oval 13"/>
          <p:cNvSpPr/>
          <p:nvPr userDrawn="1"/>
        </p:nvSpPr>
        <p:spPr>
          <a:xfrm>
            <a:off x="5240889"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3"/>
          <a:stretch>
            <a:fillRect/>
          </a:stretch>
        </p:blipFill>
        <p:spPr>
          <a:xfrm>
            <a:off x="5329458" y="3751708"/>
            <a:ext cx="1499612" cy="1499613"/>
          </a:xfrm>
          <a:prstGeom prst="ellipse">
            <a:avLst/>
          </a:prstGeom>
        </p:spPr>
      </p:pic>
      <p:sp>
        <p:nvSpPr>
          <p:cNvPr id="17" name="Content Placeholder 16"/>
          <p:cNvSpPr>
            <a:spLocks noGrp="1"/>
          </p:cNvSpPr>
          <p:nvPr>
            <p:ph sz="quarter" idx="10" hasCustomPrompt="1"/>
          </p:nvPr>
        </p:nvSpPr>
        <p:spPr>
          <a:xfrm>
            <a:off x="1959791"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4871905"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2642352"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5788158"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97760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3825148" y="3718188"/>
            <a:ext cx="1512818" cy="1512818"/>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27359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99437" y="289612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273853" y="2961779"/>
            <a:ext cx="1512818" cy="1512818"/>
          </a:xfrm>
          <a:prstGeom prst="ellipse">
            <a:avLst/>
          </a:prstGeom>
        </p:spPr>
      </p:pic>
      <p:sp>
        <p:nvSpPr>
          <p:cNvPr id="17" name="Content Placeholder 16"/>
          <p:cNvSpPr>
            <a:spLocks noGrp="1"/>
          </p:cNvSpPr>
          <p:nvPr>
            <p:ph sz="quarter" idx="10" hasCustomPrompt="1"/>
          </p:nvPr>
        </p:nvSpPr>
        <p:spPr>
          <a:xfrm>
            <a:off x="2985309" y="347210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275224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1537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189794" y="3718188"/>
            <a:ext cx="1512818" cy="1512818"/>
          </a:xfrm>
          <a:prstGeom prst="ellipse">
            <a:avLst/>
          </a:prstGeom>
        </p:spPr>
      </p:pic>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9" name="Content Placeholder 16">
            <a:extLst>
              <a:ext uri="{FF2B5EF4-FFF2-40B4-BE49-F238E27FC236}">
                <a16:creationId xmlns:a16="http://schemas.microsoft.com/office/drawing/2014/main" id="{2FB2B377-77D3-4704-8FF0-36051750A8D6}"/>
              </a:ext>
            </a:extLst>
          </p:cNvPr>
          <p:cNvSpPr>
            <a:spLocks noGrp="1"/>
          </p:cNvSpPr>
          <p:nvPr>
            <p:ph sz="quarter" idx="11" hasCustomPrompt="1"/>
          </p:nvPr>
        </p:nvSpPr>
        <p:spPr>
          <a:xfrm>
            <a:off x="3053650" y="4218474"/>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369251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10" name="Oval 9">
            <a:extLst>
              <a:ext uri="{FF2B5EF4-FFF2-40B4-BE49-F238E27FC236}">
                <a16:creationId xmlns:a16="http://schemas.microsoft.com/office/drawing/2014/main" id="{67FA9A35-4C20-4DF4-8874-E706AEB822CA}"/>
              </a:ext>
            </a:extLst>
          </p:cNvPr>
          <p:cNvSpPr/>
          <p:nvPr userDrawn="1"/>
        </p:nvSpPr>
        <p:spPr>
          <a:xfrm>
            <a:off x="1115378" y="289120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1189794" y="2989815"/>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053649" y="3281303"/>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15378" y="4679952"/>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9794" y="4745605"/>
            <a:ext cx="1512818" cy="1512818"/>
          </a:xfrm>
          <a:prstGeom prst="ellipse">
            <a:avLst/>
          </a:prstGeom>
        </p:spPr>
      </p:pic>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53650" y="5245891"/>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254832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rot="16200000">
            <a:off x="-1930482"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94145" y="141325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71815" y="83727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255874" y="912971"/>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669908" y="254454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09726" y="322088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4142" y="3286541"/>
            <a:ext cx="1512818" cy="1512818"/>
          </a:xfrm>
          <a:prstGeom prst="ellipse">
            <a:avLst/>
          </a:prstGeom>
        </p:spPr>
      </p:pic>
      <p:sp>
        <p:nvSpPr>
          <p:cNvPr id="19" name="Rectangle 18">
            <a:extLst>
              <a:ext uri="{FF2B5EF4-FFF2-40B4-BE49-F238E27FC236}">
                <a16:creationId xmlns:a16="http://schemas.microsoft.com/office/drawing/2014/main" id="{34BAEE85-D292-42D0-ACDF-B7E915F1CBFC}"/>
              </a:ext>
            </a:extLst>
          </p:cNvPr>
          <p:cNvSpPr/>
          <p:nvPr userDrawn="1"/>
        </p:nvSpPr>
        <p:spPr>
          <a:xfrm rot="16200000">
            <a:off x="5135714"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47998" y="378682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0" name="Oval 9">
            <a:extLst>
              <a:ext uri="{FF2B5EF4-FFF2-40B4-BE49-F238E27FC236}">
                <a16:creationId xmlns:a16="http://schemas.microsoft.com/office/drawing/2014/main" id="{67FA9A35-4C20-4DF4-8874-E706AEB822CA}"/>
              </a:ext>
            </a:extLst>
          </p:cNvPr>
          <p:cNvSpPr/>
          <p:nvPr userDrawn="1"/>
        </p:nvSpPr>
        <p:spPr>
          <a:xfrm>
            <a:off x="6290995" y="213214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6361219" y="2223880"/>
            <a:ext cx="1512818" cy="1512818"/>
          </a:xfrm>
          <a:prstGeom prst="ellipse">
            <a:avLst/>
          </a:prstGeom>
        </p:spPr>
      </p:pic>
      <p:sp>
        <p:nvSpPr>
          <p:cNvPr id="20" name="Content Placeholder 16">
            <a:extLst>
              <a:ext uri="{FF2B5EF4-FFF2-40B4-BE49-F238E27FC236}">
                <a16:creationId xmlns:a16="http://schemas.microsoft.com/office/drawing/2014/main" id="{26016669-802E-420B-942E-F3F57230D8DE}"/>
              </a:ext>
            </a:extLst>
          </p:cNvPr>
          <p:cNvSpPr>
            <a:spLocks noGrp="1"/>
          </p:cNvSpPr>
          <p:nvPr>
            <p:ph sz="quarter" idx="14" hasCustomPrompt="1"/>
          </p:nvPr>
        </p:nvSpPr>
        <p:spPr>
          <a:xfrm>
            <a:off x="3669908" y="497617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21" name="Oval 20">
            <a:extLst>
              <a:ext uri="{FF2B5EF4-FFF2-40B4-BE49-F238E27FC236}">
                <a16:creationId xmlns:a16="http://schemas.microsoft.com/office/drawing/2014/main" id="{60DC4E4A-0FBB-4549-821A-37BFF71D4494}"/>
              </a:ext>
            </a:extLst>
          </p:cNvPr>
          <p:cNvSpPr/>
          <p:nvPr userDrawn="1"/>
        </p:nvSpPr>
        <p:spPr>
          <a:xfrm>
            <a:off x="6290995" y="456377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4AEB0E2-1E96-4532-A21F-D20E0A1EC930}"/>
              </a:ext>
            </a:extLst>
          </p:cNvPr>
          <p:cNvPicPr preferRelativeResize="0">
            <a:picLocks/>
          </p:cNvPicPr>
          <p:nvPr userDrawn="1"/>
        </p:nvPicPr>
        <p:blipFill rotWithShape="1">
          <a:blip r:embed="rId2"/>
          <a:srcRect l="45037" r="21993" b="45160"/>
          <a:stretch/>
        </p:blipFill>
        <p:spPr>
          <a:xfrm>
            <a:off x="6361219" y="4655510"/>
            <a:ext cx="1512818" cy="1512818"/>
          </a:xfrm>
          <a:prstGeom prst="ellipse">
            <a:avLst/>
          </a:prstGeom>
        </p:spPr>
      </p:pic>
    </p:spTree>
    <p:extLst>
      <p:ext uri="{BB962C8B-B14F-4D97-AF65-F5344CB8AC3E}">
        <p14:creationId xmlns:p14="http://schemas.microsoft.com/office/powerpoint/2010/main" val="261760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3"/>
          <p:cNvSpPr>
            <a:spLocks noGrp="1"/>
          </p:cNvSpPr>
          <p:nvPr>
            <p:ph idx="1"/>
          </p:nvPr>
        </p:nvSpPr>
        <p:spPr>
          <a:xfrm>
            <a:off x="292259" y="791784"/>
            <a:ext cx="4245849" cy="5334381"/>
          </a:xfrm>
        </p:spPr>
        <p:txBody>
          <a:bodyPr>
            <a:normAutofit/>
          </a:bodyPr>
          <a:lstStyle/>
          <a:p>
            <a:r>
              <a:rPr lang="en-US" sz="1800" dirty="0"/>
              <a:t>Text text text</a:t>
            </a:r>
          </a:p>
          <a:p>
            <a:pPr lvl="1"/>
            <a:r>
              <a:rPr lang="en-US" sz="1600" dirty="0"/>
              <a:t>Text text text</a:t>
            </a:r>
          </a:p>
          <a:p>
            <a:pPr lvl="1"/>
            <a:r>
              <a:rPr lang="en-US" sz="1600" dirty="0"/>
              <a:t>Text text text</a:t>
            </a:r>
          </a:p>
          <a:p>
            <a:r>
              <a:rPr lang="en-US" sz="1800" dirty="0"/>
              <a:t>Text text text</a:t>
            </a:r>
          </a:p>
          <a:p>
            <a:endParaRPr lang="en-US" sz="1800" dirty="0">
              <a:latin typeface="Century Gothic"/>
              <a:cs typeface="Century Gothic"/>
            </a:endParaRPr>
          </a:p>
        </p:txBody>
      </p:sp>
      <p:sp>
        <p:nvSpPr>
          <p:cNvPr id="4" name="Rectangle 3"/>
          <p:cNvSpPr/>
          <p:nvPr userDrawn="1"/>
        </p:nvSpPr>
        <p:spPr>
          <a:xfrm>
            <a:off x="4538108" y="791784"/>
            <a:ext cx="4148693" cy="21534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4538108" y="3128143"/>
            <a:ext cx="2083532" cy="1426738"/>
          </a:xfrm>
          <a:prstGeom prst="rect">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59770" y="3128143"/>
            <a:ext cx="1927030" cy="1426738"/>
          </a:xfrm>
          <a:prstGeom prst="rect">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538107" y="4760360"/>
            <a:ext cx="2083532" cy="1395760"/>
          </a:xfrm>
          <a:prstGeom prst="rect">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59769" y="4760360"/>
            <a:ext cx="1927030" cy="1395760"/>
          </a:xfrm>
          <a:prstGeom prst="rect">
            <a:avLst/>
          </a:prstGeom>
          <a:solidFill>
            <a:srgbClr val="FFF3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4538107" y="812197"/>
            <a:ext cx="4148137" cy="2133062"/>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Content Placeholder 11"/>
          <p:cNvSpPr>
            <a:spLocks noGrp="1"/>
          </p:cNvSpPr>
          <p:nvPr>
            <p:ph sz="quarter" idx="11"/>
          </p:nvPr>
        </p:nvSpPr>
        <p:spPr>
          <a:xfrm>
            <a:off x="4538663" y="3127375"/>
            <a:ext cx="2082800" cy="1427163"/>
          </a:xfrm>
        </p:spPr>
        <p:txBody>
          <a:bodyPr anchor="ctr">
            <a:normAutofit/>
          </a:bodyPr>
          <a:lstStyle>
            <a:lvl1pPr marL="0" indent="0" algn="ctr">
              <a:buFontTx/>
              <a:buNone/>
              <a:defRPr sz="16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endParaRPr lang="en-US" dirty="0"/>
          </a:p>
        </p:txBody>
      </p:sp>
      <p:sp>
        <p:nvSpPr>
          <p:cNvPr id="16" name="Content Placeholder 15"/>
          <p:cNvSpPr>
            <a:spLocks noGrp="1"/>
          </p:cNvSpPr>
          <p:nvPr>
            <p:ph sz="quarter" idx="12"/>
          </p:nvPr>
        </p:nvSpPr>
        <p:spPr>
          <a:xfrm>
            <a:off x="6759575" y="3127375"/>
            <a:ext cx="1927225" cy="1427163"/>
          </a:xfrm>
        </p:spPr>
        <p:txBody>
          <a:bodyPr anchor="ctr">
            <a:normAutofit/>
          </a:bodyPr>
          <a:lstStyle>
            <a:lvl1pPr marL="0" indent="0" algn="ctr">
              <a:buFontTx/>
              <a:buNone/>
              <a:defRPr sz="1600" b="1">
                <a:solidFill>
                  <a:srgbClr val="FFFFFF"/>
                </a:solidFill>
              </a:defRPr>
            </a:lvl1pPr>
          </a:lstStyle>
          <a:p>
            <a:pPr lvl="0"/>
            <a:endParaRPr lang="en-US" dirty="0"/>
          </a:p>
        </p:txBody>
      </p:sp>
      <p:sp>
        <p:nvSpPr>
          <p:cNvPr id="18" name="Content Placeholder 17"/>
          <p:cNvSpPr>
            <a:spLocks noGrp="1"/>
          </p:cNvSpPr>
          <p:nvPr>
            <p:ph sz="quarter" idx="13"/>
          </p:nvPr>
        </p:nvSpPr>
        <p:spPr>
          <a:xfrm>
            <a:off x="4538663" y="4760913"/>
            <a:ext cx="2082800" cy="1365250"/>
          </a:xfrm>
        </p:spPr>
        <p:txBody>
          <a:bodyPr anchor="ctr">
            <a:normAutofit/>
          </a:bodyPr>
          <a:lstStyle>
            <a:lvl1pPr marL="0" indent="0" algn="ctr">
              <a:buFontTx/>
              <a:buNone/>
              <a:defRPr sz="1600">
                <a:solidFill>
                  <a:srgbClr val="FFFFFF"/>
                </a:solidFill>
              </a:defRPr>
            </a:lvl1pPr>
          </a:lstStyle>
          <a:p>
            <a:pPr lvl="0"/>
            <a:endParaRPr lang="en-US" dirty="0"/>
          </a:p>
        </p:txBody>
      </p:sp>
      <p:sp>
        <p:nvSpPr>
          <p:cNvPr id="20" name="Content Placeholder 19"/>
          <p:cNvSpPr>
            <a:spLocks noGrp="1"/>
          </p:cNvSpPr>
          <p:nvPr>
            <p:ph sz="quarter" idx="14"/>
          </p:nvPr>
        </p:nvSpPr>
        <p:spPr>
          <a:xfrm>
            <a:off x="6759575" y="4760913"/>
            <a:ext cx="1927225" cy="1365250"/>
          </a:xfrm>
        </p:spPr>
        <p:txBody>
          <a:bodyPr anchor="ctr">
            <a:normAutofit/>
          </a:bodyPr>
          <a:lstStyle>
            <a:lvl1pPr marL="0" indent="0" algn="ctr">
              <a:buFontTx/>
              <a:buNone/>
              <a:defRPr sz="1600" b="0">
                <a:solidFill>
                  <a:schemeClr val="tx1"/>
                </a:solidFill>
              </a:defRPr>
            </a:lvl1pPr>
          </a:lstStyle>
          <a:p>
            <a:pPr lvl="0"/>
            <a:endParaRPr lang="en-US" dirty="0"/>
          </a:p>
        </p:txBody>
      </p:sp>
      <p:sp>
        <p:nvSpPr>
          <p:cNvPr id="14" name="Title 1">
            <a:extLst>
              <a:ext uri="{FF2B5EF4-FFF2-40B4-BE49-F238E27FC236}">
                <a16:creationId xmlns:a16="http://schemas.microsoft.com/office/drawing/2014/main" id="{E0A35E3B-2B8F-DD49-850E-41CE0FCFA7A3}"/>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66725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252"/>
            <a:ext cx="8229600" cy="5344539"/>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635509" cy="523220"/>
          </a:xfrm>
          <a:prstGeom prst="rect">
            <a:avLst/>
          </a:prstGeom>
          <a:noFill/>
        </p:spPr>
        <p:txBody>
          <a:bodyPr wrap="none" rtlCol="0">
            <a:spAutoFit/>
          </a:bodyPr>
          <a:lstStyle/>
          <a:p>
            <a:r>
              <a:rPr lang="en-US" sz="2800" dirty="0">
                <a:solidFill>
                  <a:srgbClr val="204792"/>
                </a:solidFill>
                <a:latin typeface="Century Gothic"/>
                <a:cs typeface="Century Gothic"/>
              </a:rPr>
              <a:t>Agenda</a:t>
            </a:r>
          </a:p>
        </p:txBody>
      </p:sp>
      <p:cxnSp>
        <p:nvCxnSpPr>
          <p:cNvPr id="8" name="Straight Connector 7"/>
          <p:cNvCxnSpPr/>
          <p:nvPr userDrawn="1"/>
        </p:nvCxnSpPr>
        <p:spPr>
          <a:xfrm>
            <a:off x="1077946" y="1207016"/>
            <a:ext cx="0" cy="48387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56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3" name="Content Placeholder 2"/>
          <p:cNvSpPr>
            <a:spLocks noGrp="1"/>
          </p:cNvSpPr>
          <p:nvPr>
            <p:ph idx="1"/>
          </p:nvPr>
        </p:nvSpPr>
        <p:spPr>
          <a:xfrm>
            <a:off x="292259" y="1065363"/>
            <a:ext cx="8614635" cy="52194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3BB5D7-1FA2-7445-9FD4-1BD56E8AD94A}"/>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603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4" name="Text Placeholder 4">
            <a:extLst>
              <a:ext uri="{FF2B5EF4-FFF2-40B4-BE49-F238E27FC236}">
                <a16:creationId xmlns:a16="http://schemas.microsoft.com/office/drawing/2014/main" id="{27988DF3-7E8D-BE4F-87E6-B68778C0881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432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s - mod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0" y="725802"/>
            <a:ext cx="8581646" cy="5575475"/>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968852" y="725802"/>
            <a:ext cx="0" cy="557547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28097E8-967E-D340-A86A-8BEB4BF6137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21023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59" y="63021"/>
            <a:ext cx="8631129" cy="429139"/>
          </a:xfrm>
        </p:spPr>
        <p:txBody>
          <a:bodyPr/>
          <a:lstStyle/>
          <a:p>
            <a:r>
              <a:rPr lang="en-US" dirty="0"/>
              <a:t>Click to edit slide title</a:t>
            </a:r>
          </a:p>
        </p:txBody>
      </p:sp>
      <p:sp>
        <p:nvSpPr>
          <p:cNvPr id="3" name="Content Placeholder 2"/>
          <p:cNvSpPr>
            <a:spLocks noGrp="1"/>
          </p:cNvSpPr>
          <p:nvPr>
            <p:ph sz="half" idx="1"/>
          </p:nvPr>
        </p:nvSpPr>
        <p:spPr>
          <a:xfrm>
            <a:off x="292260" y="1033562"/>
            <a:ext cx="4177682" cy="52347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6542" y="1033563"/>
            <a:ext cx="4278188" cy="5234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4540566"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B0834FC2-A2DE-6E41-ABE4-8EA18881429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1712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260" y="1165523"/>
            <a:ext cx="4205128" cy="5119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8" y="1165523"/>
            <a:ext cx="4190220" cy="5119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a:cxnSpLocks/>
          </p:cNvCxnSpPr>
          <p:nvPr userDrawn="1"/>
        </p:nvCxnSpPr>
        <p:spPr>
          <a:xfrm>
            <a:off x="4573554" y="1923693"/>
            <a:ext cx="0" cy="3674558"/>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idx="12" hasCustomPrompt="1"/>
          </p:nvPr>
        </p:nvSpPr>
        <p:spPr>
          <a:xfrm>
            <a:off x="292260" y="548928"/>
            <a:ext cx="4205128" cy="590355"/>
          </a:xfrm>
          <a:solidFill>
            <a:srgbClr val="88AF4B">
              <a:alpha val="19000"/>
            </a:srgbClr>
          </a:solidFill>
        </p:spPr>
        <p:txBody>
          <a:bodyPr anchor="b">
            <a:noAutofit/>
          </a:bodyPr>
          <a:lstStyle>
            <a:lvl1pPr marL="0" indent="0">
              <a:buNone/>
              <a:defRPr sz="2400" b="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1" name="Text Placeholder 4"/>
          <p:cNvSpPr>
            <a:spLocks noGrp="1"/>
          </p:cNvSpPr>
          <p:nvPr>
            <p:ph type="body" sz="quarter" idx="3" hasCustomPrompt="1"/>
          </p:nvPr>
        </p:nvSpPr>
        <p:spPr>
          <a:xfrm>
            <a:off x="4645028" y="548928"/>
            <a:ext cx="4228878" cy="590355"/>
          </a:xfrm>
          <a:solidFill>
            <a:srgbClr val="88AF4B">
              <a:alpha val="19000"/>
            </a:srgbClr>
          </a:solidFill>
        </p:spPr>
        <p:txBody>
          <a:bodyPr anchor="b">
            <a:noAutofit/>
          </a:bodyPr>
          <a:lstStyle>
            <a:lvl1pPr marL="0" indent="0">
              <a:buNone/>
              <a:defRPr sz="2400" b="0" baseline="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8" name="Title 1">
            <a:extLst>
              <a:ext uri="{FF2B5EF4-FFF2-40B4-BE49-F238E27FC236}">
                <a16:creationId xmlns:a16="http://schemas.microsoft.com/office/drawing/2014/main" id="{5B674520-0D7D-434A-8FFE-847AB43038A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11992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8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260" y="63021"/>
            <a:ext cx="8565152" cy="429139"/>
          </a:xfrm>
          <a:prstGeom prst="rect">
            <a:avLst/>
          </a:prstGeom>
          <a:ln>
            <a:noFill/>
          </a:ln>
        </p:spPr>
        <p:txBody>
          <a:bodyPr vert="horz" lIns="91440" tIns="45720" rIns="91440" bIns="45720" rtlCol="0" anchor="t">
            <a:noAutofit/>
          </a:bodyPr>
          <a:lstStyle/>
          <a:p>
            <a:r>
              <a:rPr lang="en-US" dirty="0"/>
              <a:t>Click to edit slide title</a:t>
            </a:r>
          </a:p>
        </p:txBody>
      </p:sp>
      <p:sp>
        <p:nvSpPr>
          <p:cNvPr id="3" name="Text Placeholder 2"/>
          <p:cNvSpPr>
            <a:spLocks noGrp="1"/>
          </p:cNvSpPr>
          <p:nvPr>
            <p:ph type="body" idx="1"/>
          </p:nvPr>
        </p:nvSpPr>
        <p:spPr>
          <a:xfrm>
            <a:off x="292260" y="610333"/>
            <a:ext cx="8565152" cy="5641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r>
              <a:rPr lang="en-US" sz="900" b="1" dirty="0">
                <a:latin typeface="Century Gothic"/>
                <a:cs typeface="Century Gothic"/>
              </a:rPr>
              <a:t>JPA Board of Directors Meeting	</a:t>
            </a:r>
            <a:r>
              <a:rPr lang="en-US" sz="900" dirty="0">
                <a:latin typeface="Century Gothic"/>
                <a:cs typeface="Century Gothic"/>
              </a:rPr>
              <a:t>	</a:t>
            </a:r>
            <a:fld id="{30F7B6FF-973E-41C8-9662-3E9E5B60C983}" type="slidenum">
              <a:rPr lang="en-US" sz="900" smtClean="0">
                <a:latin typeface="Century Gothic"/>
                <a:cs typeface="Century Gothic"/>
              </a:rPr>
              <a:t>‹#›</a:t>
            </a:fld>
            <a:endParaRPr lang="en-US" sz="900" dirty="0">
              <a:latin typeface="Century Gothic"/>
              <a:cs typeface="Century Gothic"/>
            </a:endParaRPr>
          </a:p>
        </p:txBody>
      </p:sp>
    </p:spTree>
    <p:extLst>
      <p:ext uri="{BB962C8B-B14F-4D97-AF65-F5344CB8AC3E}">
        <p14:creationId xmlns:p14="http://schemas.microsoft.com/office/powerpoint/2010/main" val="8983965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61" r:id="rId5"/>
    <p:sldLayoutId id="2147483664" r:id="rId6"/>
    <p:sldLayoutId id="2147483652" r:id="rId7"/>
    <p:sldLayoutId id="2147483660" r:id="rId8"/>
    <p:sldLayoutId id="2147483655" r:id="rId9"/>
    <p:sldLayoutId id="2147483656" r:id="rId10"/>
    <p:sldLayoutId id="2147483657"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8" r:id="rId20"/>
    <p:sldLayoutId id="2147483673" r:id="rId21"/>
    <p:sldLayoutId id="2147483676" r:id="rId22"/>
    <p:sldLayoutId id="2147483677" r:id="rId23"/>
    <p:sldLayoutId id="2147483679" r:id="rId24"/>
    <p:sldLayoutId id="2147483680" r:id="rId25"/>
    <p:sldLayoutId id="2147483681" r:id="rId26"/>
    <p:sldLayoutId id="2147483682" r:id="rId27"/>
    <p:sldLayoutId id="2147483674" r:id="rId28"/>
  </p:sldLayoutIdLst>
  <p:txStyles>
    <p:title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p:titleStyle>
    <p:body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dss.ca.gov/Portals/9/ACL/2019/19-40.pdf?ver=2019-04-26-162058-813"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cdss.ca.gov/Portals/9/ACL/2019/19-40.pdf?ver=2019-04-26-162058-813"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19/19-99.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19/19-99.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5" Type="http://schemas.openxmlformats.org/officeDocument/2006/relationships/hyperlink" Target="https://www.cdss.ca.gov/Portals/9/Additional-Resources/Letters-and-Notices/ACLs/2019/19-93_ES.pdf?ver=2019-10-04-135713-483" TargetMode="External"/><Relationship Id="rId4" Type="http://schemas.openxmlformats.org/officeDocument/2006/relationships/hyperlink" Target="http://www.cdss.ca.gov/Portals/9/ACL/2018/18-08.pdf?ver=2018-01-26-152452-61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5" Type="http://schemas.openxmlformats.org/officeDocument/2006/relationships/hyperlink" Target="https://www.cdss.ca.gov/Portals/9/Additional-Resources/Letters-and-Notices/ACLs/2019/19-93_ES.pdf?ver=2019-10-04-135713-483" TargetMode="External"/><Relationship Id="rId4" Type="http://schemas.openxmlformats.org/officeDocument/2006/relationships/hyperlink" Target="http://www.cdss.ca.gov/Portals/9/ACL/2018/18-08.pdf?ver=2018-01-26-152452-613"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cdss.ca.gov/Portals/9/ACL/2019/19-50.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ss.ca.gov/Portals/9/ACL/2019/19-50.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November 15, 2019</a:t>
            </a:r>
          </a:p>
        </p:txBody>
      </p:sp>
      <p:sp>
        <p:nvSpPr>
          <p:cNvPr id="3" name="Text Placeholder 2"/>
          <p:cNvSpPr>
            <a:spLocks noGrp="1"/>
          </p:cNvSpPr>
          <p:nvPr>
            <p:ph type="body" sz="quarter" idx="12"/>
          </p:nvPr>
        </p:nvSpPr>
        <p:spPr/>
        <p:txBody>
          <a:bodyPr/>
          <a:lstStyle/>
          <a:p>
            <a:r>
              <a:rPr lang="en-US" dirty="0"/>
              <a:t>JPA Board of Directors Meeting</a:t>
            </a:r>
          </a:p>
        </p:txBody>
      </p:sp>
    </p:spTree>
    <p:extLst>
      <p:ext uri="{BB962C8B-B14F-4D97-AF65-F5344CB8AC3E}">
        <p14:creationId xmlns:p14="http://schemas.microsoft.com/office/powerpoint/2010/main" val="135704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6899F2C-CF20-4B2D-ABF0-52B2D7C6B6B6}"/>
              </a:ext>
            </a:extLst>
          </p:cNvPr>
          <p:cNvGraphicFramePr>
            <a:graphicFrameLocks noGrp="1"/>
          </p:cNvGraphicFramePr>
          <p:nvPr>
            <p:ph idx="1"/>
            <p:extLst/>
          </p:nvPr>
        </p:nvGraphicFramePr>
        <p:xfrm>
          <a:off x="264160" y="588544"/>
          <a:ext cx="8718610" cy="4764929"/>
        </p:xfrm>
        <a:graphic>
          <a:graphicData uri="http://schemas.openxmlformats.org/drawingml/2006/table">
            <a:tbl>
              <a:tblPr firstRow="1" bandRow="1">
                <a:tableStyleId>{5C22544A-7EE6-4342-B048-85BDC9FD1C3A}</a:tableStyleId>
              </a:tblPr>
              <a:tblGrid>
                <a:gridCol w="1849120">
                  <a:extLst>
                    <a:ext uri="{9D8B030D-6E8A-4147-A177-3AD203B41FA5}">
                      <a16:colId xmlns:a16="http://schemas.microsoft.com/office/drawing/2014/main" val="1074780403"/>
                    </a:ext>
                  </a:extLst>
                </a:gridCol>
                <a:gridCol w="2181013">
                  <a:extLst>
                    <a:ext uri="{9D8B030D-6E8A-4147-A177-3AD203B41FA5}">
                      <a16:colId xmlns:a16="http://schemas.microsoft.com/office/drawing/2014/main" val="1662745511"/>
                    </a:ext>
                  </a:extLst>
                </a:gridCol>
                <a:gridCol w="2512907">
                  <a:extLst>
                    <a:ext uri="{9D8B030D-6E8A-4147-A177-3AD203B41FA5}">
                      <a16:colId xmlns:a16="http://schemas.microsoft.com/office/drawing/2014/main" val="1468927944"/>
                    </a:ext>
                  </a:extLst>
                </a:gridCol>
                <a:gridCol w="2175570">
                  <a:extLst>
                    <a:ext uri="{9D8B030D-6E8A-4147-A177-3AD203B41FA5}">
                      <a16:colId xmlns:a16="http://schemas.microsoft.com/office/drawing/2014/main" val="3281783362"/>
                    </a:ext>
                  </a:extLst>
                </a:gridCol>
              </a:tblGrid>
              <a:tr h="278130">
                <a:tc>
                  <a:txBody>
                    <a:bodyPr/>
                    <a:lstStyle/>
                    <a:p>
                      <a:endParaRPr lang="en-US" sz="1400" dirty="0"/>
                    </a:p>
                  </a:txBody>
                  <a:tcPr marL="68580" marR="68580" marT="34290" marB="34290"/>
                </a:tc>
                <a:tc>
                  <a:txBody>
                    <a:bodyPr/>
                    <a:lstStyle/>
                    <a:p>
                      <a:r>
                        <a:rPr lang="en-US" sz="1400" dirty="0"/>
                        <a:t>Hyland</a:t>
                      </a:r>
                    </a:p>
                  </a:txBody>
                  <a:tcPr marL="68580" marR="68580" marT="34290" marB="34290"/>
                </a:tc>
                <a:tc>
                  <a:txBody>
                    <a:bodyPr/>
                    <a:lstStyle/>
                    <a:p>
                      <a:r>
                        <a:rPr lang="en-US" sz="1400" dirty="0"/>
                        <a:t>Kofax/CloudDocs</a:t>
                      </a:r>
                    </a:p>
                  </a:txBody>
                  <a:tcPr marL="68580" marR="68580" marT="34290" marB="34290"/>
                </a:tc>
                <a:tc>
                  <a:txBody>
                    <a:bodyPr/>
                    <a:lstStyle/>
                    <a:p>
                      <a:r>
                        <a:rPr lang="en-US" sz="1400" dirty="0"/>
                        <a:t>OpenText</a:t>
                      </a:r>
                    </a:p>
                  </a:txBody>
                  <a:tcPr marL="68580" marR="68580" marT="34290" marB="34290"/>
                </a:tc>
                <a:extLst>
                  <a:ext uri="{0D108BD9-81ED-4DB2-BD59-A6C34878D82A}">
                    <a16:rowId xmlns:a16="http://schemas.microsoft.com/office/drawing/2014/main" val="1556811921"/>
                  </a:ext>
                </a:extLst>
              </a:tr>
              <a:tr h="314849">
                <a:tc>
                  <a:txBody>
                    <a:bodyPr/>
                    <a:lstStyle/>
                    <a:p>
                      <a:r>
                        <a:rPr lang="en-US" sz="1400" dirty="0"/>
                        <a:t>Price- 5 yr. Total *</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2818695364"/>
                  </a:ext>
                </a:extLst>
              </a:tr>
              <a:tr h="445770">
                <a:tc>
                  <a:txBody>
                    <a:bodyPr/>
                    <a:lstStyle/>
                    <a:p>
                      <a:r>
                        <a:rPr lang="en-US" sz="1400" dirty="0"/>
                        <a:t>Contract</a:t>
                      </a:r>
                    </a:p>
                  </a:txBody>
                  <a:tcPr marL="68580" marR="68580" marT="34290" marB="34290"/>
                </a:tc>
                <a:tc>
                  <a:txBody>
                    <a:bodyPr/>
                    <a:lstStyle/>
                    <a:p>
                      <a:pPr>
                        <a:spcAft>
                          <a:spcPts val="600"/>
                        </a:spcAft>
                      </a:pPr>
                      <a:r>
                        <a:rPr lang="en-US" sz="1400" kern="1200" dirty="0">
                          <a:solidFill>
                            <a:schemeClr val="dk1"/>
                          </a:solidFill>
                          <a:latin typeface="+mn-lt"/>
                          <a:ea typeface="+mn-ea"/>
                          <a:cs typeface="+mn-cs"/>
                        </a:rPr>
                        <a:t>Fixed SaaS </a:t>
                      </a:r>
                    </a:p>
                    <a:p>
                      <a:r>
                        <a:rPr lang="en-US" sz="1400" kern="1200" dirty="0">
                          <a:solidFill>
                            <a:schemeClr val="dk1"/>
                          </a:solidFill>
                          <a:latin typeface="+mn-lt"/>
                          <a:ea typeface="+mn-ea"/>
                          <a:cs typeface="+mn-cs"/>
                        </a:rPr>
                        <a:t>Fixed Services</a:t>
                      </a:r>
                    </a:p>
                  </a:txBody>
                  <a:tcPr marL="68580" marR="68580" marT="34290" marB="34290"/>
                </a:tc>
                <a:tc>
                  <a:txBody>
                    <a:bodyPr/>
                    <a:lstStyle/>
                    <a:p>
                      <a:pPr marL="0" algn="l" defTabSz="457200" rtl="0" eaLnBrk="1" latinLnBrk="0" hangingPunct="1">
                        <a:spcAft>
                          <a:spcPts val="600"/>
                        </a:spcAft>
                      </a:pPr>
                      <a:r>
                        <a:rPr lang="en-US" sz="1400" kern="1200" dirty="0">
                          <a:solidFill>
                            <a:schemeClr val="dk1"/>
                          </a:solidFill>
                          <a:latin typeface="+mn-lt"/>
                          <a:ea typeface="+mn-ea"/>
                          <a:cs typeface="+mn-cs"/>
                        </a:rPr>
                        <a:t>Fixed SaaS </a:t>
                      </a:r>
                    </a:p>
                    <a:p>
                      <a:pPr marL="0" algn="l" defTabSz="457200" rtl="0" eaLnBrk="1" latinLnBrk="0" hangingPunct="1"/>
                      <a:r>
                        <a:rPr lang="en-US" sz="1400" kern="1200" dirty="0">
                          <a:solidFill>
                            <a:schemeClr val="dk1"/>
                          </a:solidFill>
                          <a:latin typeface="+mn-lt"/>
                          <a:ea typeface="+mn-ea"/>
                          <a:cs typeface="+mn-cs"/>
                        </a:rPr>
                        <a:t>Fixed Services</a:t>
                      </a:r>
                    </a:p>
                  </a:txBody>
                  <a:tcPr marL="68580" marR="68580" marT="34290" marB="34290"/>
                </a:tc>
                <a:tc>
                  <a:txBody>
                    <a:bodyPr/>
                    <a:lstStyle/>
                    <a:p>
                      <a:pPr marL="0" algn="l" defTabSz="457200" rtl="0" eaLnBrk="1" latinLnBrk="0" hangingPunct="1">
                        <a:spcAft>
                          <a:spcPts val="600"/>
                        </a:spcAft>
                      </a:pPr>
                      <a:r>
                        <a:rPr lang="en-US" sz="1400" kern="1200" dirty="0">
                          <a:solidFill>
                            <a:schemeClr val="dk1"/>
                          </a:solidFill>
                          <a:latin typeface="+mn-lt"/>
                          <a:ea typeface="+mn-ea"/>
                          <a:cs typeface="+mn-cs"/>
                        </a:rPr>
                        <a:t>Fixed SaaS </a:t>
                      </a:r>
                    </a:p>
                    <a:p>
                      <a:pPr marL="0" algn="l" defTabSz="457200" rtl="0" eaLnBrk="1" latinLnBrk="0" hangingPunct="1"/>
                      <a:r>
                        <a:rPr lang="en-US" sz="1400" kern="1200" dirty="0">
                          <a:solidFill>
                            <a:schemeClr val="dk1"/>
                          </a:solidFill>
                          <a:latin typeface="+mn-lt"/>
                          <a:ea typeface="+mn-ea"/>
                          <a:cs typeface="+mn-cs"/>
                        </a:rPr>
                        <a:t>T&amp;M ROM Services </a:t>
                      </a:r>
                    </a:p>
                  </a:txBody>
                  <a:tcPr marL="68580" marR="68580" marT="34290" marB="34290"/>
                </a:tc>
                <a:extLst>
                  <a:ext uri="{0D108BD9-81ED-4DB2-BD59-A6C34878D82A}">
                    <a16:rowId xmlns:a16="http://schemas.microsoft.com/office/drawing/2014/main" val="4276837431"/>
                  </a:ext>
                </a:extLst>
              </a:tr>
              <a:tr h="891540">
                <a:tc>
                  <a:txBody>
                    <a:bodyPr/>
                    <a:lstStyle/>
                    <a:p>
                      <a:r>
                        <a:rPr lang="en-US" sz="1400" dirty="0"/>
                        <a:t>Capture/ Repository </a:t>
                      </a:r>
                    </a:p>
                  </a:txBody>
                  <a:tcPr marL="68580" marR="68580" marT="34290" marB="34290"/>
                </a:tc>
                <a:tc>
                  <a:txBody>
                    <a:bodyPr/>
                    <a:lstStyle/>
                    <a:p>
                      <a:r>
                        <a:rPr lang="en-US" sz="1400" dirty="0"/>
                        <a:t>Joint/Single Software: Preceptive Content</a:t>
                      </a:r>
                    </a:p>
                  </a:txBody>
                  <a:tcPr marL="68580" marR="68580" marT="34290" marB="34290"/>
                </a:tc>
                <a:tc>
                  <a:txBody>
                    <a:bodyPr/>
                    <a:lstStyle/>
                    <a:p>
                      <a:r>
                        <a:rPr lang="en-US" sz="1400" dirty="0"/>
                        <a:t>Separate: Kofax Capture and </a:t>
                      </a:r>
                      <a:r>
                        <a:rPr lang="en-US" sz="1400" dirty="0" err="1"/>
                        <a:t>CloudDocs</a:t>
                      </a:r>
                      <a:r>
                        <a:rPr lang="en-US" sz="1400" dirty="0"/>
                        <a:t> (Acquired May 2019)</a:t>
                      </a:r>
                    </a:p>
                  </a:txBody>
                  <a:tcPr marL="68580" marR="68580" marT="34290" marB="34290"/>
                </a:tc>
                <a:tc>
                  <a:txBody>
                    <a:bodyPr/>
                    <a:lstStyle/>
                    <a:p>
                      <a:r>
                        <a:rPr lang="en-US" sz="1400" dirty="0"/>
                        <a:t>Separate: OpenText Captiva and OpenText Documentum</a:t>
                      </a:r>
                    </a:p>
                  </a:txBody>
                  <a:tcPr marL="68580" marR="68580" marT="34290" marB="34290"/>
                </a:tc>
                <a:extLst>
                  <a:ext uri="{0D108BD9-81ED-4DB2-BD59-A6C34878D82A}">
                    <a16:rowId xmlns:a16="http://schemas.microsoft.com/office/drawing/2014/main" val="1893094535"/>
                  </a:ext>
                </a:extLst>
              </a:tr>
              <a:tr h="548640">
                <a:tc>
                  <a:txBody>
                    <a:bodyPr/>
                    <a:lstStyle/>
                    <a:p>
                      <a:r>
                        <a:rPr lang="en-US" sz="1400" dirty="0"/>
                        <a:t>References</a:t>
                      </a:r>
                    </a:p>
                  </a:txBody>
                  <a:tcPr marL="68580" marR="68580" marT="34290" marB="34290"/>
                </a:tc>
                <a:tc>
                  <a:txBody>
                    <a:bodyPr/>
                    <a:lstStyle/>
                    <a:p>
                      <a:r>
                        <a:rPr lang="en-US" sz="1400" dirty="0"/>
                        <a:t>AWS SaaS credential </a:t>
                      </a:r>
                    </a:p>
                    <a:p>
                      <a:r>
                        <a:rPr lang="en-US" sz="1400" dirty="0"/>
                        <a:t>confirmed with proposed configuration.</a:t>
                      </a:r>
                    </a:p>
                  </a:txBody>
                  <a:tcPr marL="68580" marR="68580" marT="34290" marB="34290"/>
                </a:tc>
                <a:tc>
                  <a:txBody>
                    <a:bodyPr/>
                    <a:lstStyle/>
                    <a:p>
                      <a:pPr>
                        <a:spcAft>
                          <a:spcPts val="300"/>
                        </a:spcAft>
                      </a:pPr>
                      <a:r>
                        <a:rPr lang="en-US" sz="1400" dirty="0"/>
                        <a:t>AWS SaaS credential </a:t>
                      </a:r>
                    </a:p>
                    <a:p>
                      <a:pPr>
                        <a:spcAft>
                          <a:spcPts val="600"/>
                        </a:spcAft>
                      </a:pPr>
                      <a:r>
                        <a:rPr lang="en-US" sz="1400" dirty="0"/>
                        <a:t>not confirmed. </a:t>
                      </a:r>
                    </a:p>
                  </a:txBody>
                  <a:tcPr marL="68580" marR="68580" marT="34290" marB="34290"/>
                </a:tc>
                <a:tc>
                  <a:txBody>
                    <a:bodyPr/>
                    <a:lstStyle/>
                    <a:p>
                      <a:r>
                        <a:rPr lang="en-US" sz="1400" dirty="0"/>
                        <a:t>AWS SaaS credential </a:t>
                      </a:r>
                    </a:p>
                    <a:p>
                      <a:pPr>
                        <a:spcAft>
                          <a:spcPts val="600"/>
                        </a:spcAft>
                      </a:pPr>
                      <a:r>
                        <a:rPr lang="en-US" sz="1400" dirty="0"/>
                        <a:t>not confirmed. </a:t>
                      </a:r>
                    </a:p>
                  </a:txBody>
                  <a:tcPr marL="68580" marR="68580" marT="34290" marB="34290"/>
                </a:tc>
                <a:extLst>
                  <a:ext uri="{0D108BD9-81ED-4DB2-BD59-A6C34878D82A}">
                    <a16:rowId xmlns:a16="http://schemas.microsoft.com/office/drawing/2014/main" val="2449353193"/>
                  </a:ext>
                </a:extLst>
              </a:tr>
              <a:tr h="982980">
                <a:tc>
                  <a:txBody>
                    <a:bodyPr/>
                    <a:lstStyle/>
                    <a:p>
                      <a:r>
                        <a:rPr lang="en-US" sz="1400" dirty="0"/>
                        <a:t>User Licensing</a:t>
                      </a:r>
                    </a:p>
                  </a:txBody>
                  <a:tcPr marL="68580" marR="68580" marT="34290" marB="34290"/>
                </a:tc>
                <a:tc>
                  <a:txBody>
                    <a:bodyPr/>
                    <a:lstStyle/>
                    <a:p>
                      <a:pPr>
                        <a:spcAft>
                          <a:spcPts val="600"/>
                        </a:spcAft>
                      </a:pPr>
                      <a:r>
                        <a:rPr lang="en-US" sz="1400" dirty="0"/>
                        <a:t>Capture - Unlimited</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kern="1200" dirty="0">
                          <a:solidFill>
                            <a:schemeClr val="dk1"/>
                          </a:solidFill>
                          <a:latin typeface="+mn-lt"/>
                          <a:ea typeface="+mn-ea"/>
                          <a:cs typeface="+mn-cs"/>
                        </a:rPr>
                        <a:t>Intelligent Capture - Unlimited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Repository - Unlimited</a:t>
                      </a:r>
                    </a:p>
                    <a:p>
                      <a:endParaRPr lang="en-US" sz="1400" dirty="0"/>
                    </a:p>
                  </a:txBody>
                  <a:tcPr marL="68580" marR="68580" marT="34290" marB="34290"/>
                </a:tc>
                <a:tc>
                  <a:txBody>
                    <a:bodyPr/>
                    <a:lstStyle/>
                    <a:p>
                      <a:r>
                        <a:rPr lang="en-US" sz="1400" dirty="0"/>
                        <a:t>Capture - 4,020 </a:t>
                      </a:r>
                    </a:p>
                    <a:p>
                      <a:pPr>
                        <a:spcAft>
                          <a:spcPts val="600"/>
                        </a:spcAft>
                      </a:pPr>
                      <a:r>
                        <a:rPr lang="en-US" sz="1400" dirty="0"/>
                        <a:t>concurrent users</a:t>
                      </a:r>
                    </a:p>
                    <a:p>
                      <a:pPr>
                        <a:spcAft>
                          <a:spcPts val="600"/>
                        </a:spcAft>
                      </a:pPr>
                      <a:r>
                        <a:rPr lang="en-US" sz="1400" dirty="0"/>
                        <a:t>Intelligent Capture: 440 Million/</a:t>
                      </a:r>
                      <a:r>
                        <a:rPr lang="en-US" sz="1400" dirty="0" err="1"/>
                        <a:t>Yr</a:t>
                      </a:r>
                      <a:endParaRPr lang="en-US" sz="1400" dirty="0"/>
                    </a:p>
                    <a:p>
                      <a:r>
                        <a:rPr lang="en-US" sz="1400" dirty="0"/>
                        <a:t>Repository -Unlimited</a:t>
                      </a:r>
                    </a:p>
                  </a:txBody>
                  <a:tcPr marL="68580" marR="68580" marT="34290" marB="34290"/>
                </a:tc>
                <a:tc>
                  <a:txBody>
                    <a:bodyPr/>
                    <a:lstStyle/>
                    <a:p>
                      <a:pPr>
                        <a:spcAft>
                          <a:spcPts val="600"/>
                        </a:spcAft>
                      </a:pPr>
                      <a:r>
                        <a:rPr lang="en-US" sz="1400" dirty="0"/>
                        <a:t>Capture - Unlimited</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kern="1200" dirty="0">
                          <a:solidFill>
                            <a:schemeClr val="dk1"/>
                          </a:solidFill>
                          <a:latin typeface="+mn-lt"/>
                          <a:ea typeface="+mn-ea"/>
                          <a:cs typeface="+mn-cs"/>
                        </a:rPr>
                        <a:t>Intelligent Capture - Unlimited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Repository - Unlimited</a:t>
                      </a:r>
                    </a:p>
                  </a:txBody>
                  <a:tcPr marL="68580" marR="68580" marT="34290" marB="34290"/>
                </a:tc>
                <a:extLst>
                  <a:ext uri="{0D108BD9-81ED-4DB2-BD59-A6C34878D82A}">
                    <a16:rowId xmlns:a16="http://schemas.microsoft.com/office/drawing/2014/main" val="4232089470"/>
                  </a:ext>
                </a:extLst>
              </a:tr>
              <a:tr h="480060">
                <a:tc>
                  <a:txBody>
                    <a:bodyPr/>
                    <a:lstStyle/>
                    <a:p>
                      <a:r>
                        <a:rPr lang="en-US" sz="1400" dirty="0"/>
                        <a:t>Reporting Analytics</a:t>
                      </a:r>
                    </a:p>
                  </a:txBody>
                  <a:tcPr marL="68580" marR="68580" marT="34290" marB="34290"/>
                </a:tc>
                <a:tc>
                  <a:txBody>
                    <a:bodyPr/>
                    <a:lstStyle/>
                    <a:p>
                      <a:r>
                        <a:rPr lang="en-US" sz="1400" kern="1200" dirty="0">
                          <a:solidFill>
                            <a:schemeClr val="dk1"/>
                          </a:solidFill>
                          <a:latin typeface="+mn-lt"/>
                          <a:ea typeface="+mn-ea"/>
                          <a:cs typeface="+mn-cs"/>
                        </a:rPr>
                        <a:t>Unlimited</a:t>
                      </a:r>
                    </a:p>
                  </a:txBody>
                  <a:tcPr marL="68580" marR="68580" marT="34290" marB="3429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40 Admin/Unlimited Consumers</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Unlimited</a:t>
                      </a:r>
                    </a:p>
                  </a:txBody>
                  <a:tcPr marL="68580" marR="68580" marT="34290" marB="34290"/>
                </a:tc>
                <a:extLst>
                  <a:ext uri="{0D108BD9-81ED-4DB2-BD59-A6C34878D82A}">
                    <a16:rowId xmlns:a16="http://schemas.microsoft.com/office/drawing/2014/main" val="4143525267"/>
                  </a:ext>
                </a:extLst>
              </a:tr>
            </a:tbl>
          </a:graphicData>
        </a:graphic>
      </p:graphicFrame>
      <p:sp>
        <p:nvSpPr>
          <p:cNvPr id="27" name="Rectangle 26">
            <a:extLst>
              <a:ext uri="{FF2B5EF4-FFF2-40B4-BE49-F238E27FC236}">
                <a16:creationId xmlns:a16="http://schemas.microsoft.com/office/drawing/2014/main" id="{CCBD1511-E65D-4A12-AB26-A261AAD4A8CE}"/>
              </a:ext>
            </a:extLst>
          </p:cNvPr>
          <p:cNvSpPr/>
          <p:nvPr/>
        </p:nvSpPr>
        <p:spPr>
          <a:xfrm>
            <a:off x="264160" y="5675413"/>
            <a:ext cx="8718609" cy="630942"/>
          </a:xfrm>
          <a:prstGeom prst="rect">
            <a:avLst/>
          </a:prstGeom>
        </p:spPr>
        <p:txBody>
          <a:bodyPr wrap="square">
            <a:spAutoFit/>
          </a:bodyPr>
          <a:lstStyle/>
          <a:p>
            <a:pPr algn="ctr" defTabSz="257175">
              <a:spcBef>
                <a:spcPct val="20000"/>
              </a:spcBef>
              <a:buClr>
                <a:srgbClr val="204792"/>
              </a:buClr>
              <a:defRPr/>
            </a:pPr>
            <a:r>
              <a:rPr lang="en-US" sz="1750" b="1" dirty="0">
                <a:solidFill>
                  <a:prstClr val="black"/>
                </a:solidFill>
              </a:rPr>
              <a:t>Recommendation for the CalSAWS 58 County Imaging Solution remains Hyland hosted in AWS Cloud as concurred by </a:t>
            </a:r>
            <a:r>
              <a:rPr lang="en-US" sz="1750" b="1" dirty="0" err="1">
                <a:solidFill>
                  <a:prstClr val="black"/>
                </a:solidFill>
              </a:rPr>
              <a:t>ClearBest</a:t>
            </a:r>
            <a:r>
              <a:rPr lang="en-US" sz="1750" b="1" dirty="0">
                <a:solidFill>
                  <a:prstClr val="black"/>
                </a:solidFill>
              </a:rPr>
              <a:t> and a </a:t>
            </a:r>
            <a:r>
              <a:rPr lang="en-US" sz="1750" b="1">
                <a:solidFill>
                  <a:prstClr val="black"/>
                </a:solidFill>
              </a:rPr>
              <a:t>3</a:t>
            </a:r>
            <a:r>
              <a:rPr lang="en-US" sz="1750" b="1" baseline="30000">
                <a:solidFill>
                  <a:prstClr val="black"/>
                </a:solidFill>
              </a:rPr>
              <a:t>rd</a:t>
            </a:r>
            <a:r>
              <a:rPr lang="en-US" sz="1750" b="1">
                <a:solidFill>
                  <a:prstClr val="black"/>
                </a:solidFill>
              </a:rPr>
              <a:t> party </a:t>
            </a:r>
            <a:r>
              <a:rPr lang="en-US" sz="1750" b="1" dirty="0">
                <a:solidFill>
                  <a:prstClr val="black"/>
                </a:solidFill>
              </a:rPr>
              <a:t>r</a:t>
            </a:r>
            <a:r>
              <a:rPr lang="en-US" sz="1750" b="1">
                <a:solidFill>
                  <a:prstClr val="black"/>
                </a:solidFill>
              </a:rPr>
              <a:t>eviewer</a:t>
            </a:r>
            <a:r>
              <a:rPr lang="en-US" sz="1750" b="1" dirty="0">
                <a:solidFill>
                  <a:prstClr val="black"/>
                </a:solidFill>
              </a:rPr>
              <a:t>. </a:t>
            </a:r>
          </a:p>
        </p:txBody>
      </p:sp>
      <p:sp>
        <p:nvSpPr>
          <p:cNvPr id="28" name="Rectangle 27">
            <a:extLst>
              <a:ext uri="{FF2B5EF4-FFF2-40B4-BE49-F238E27FC236}">
                <a16:creationId xmlns:a16="http://schemas.microsoft.com/office/drawing/2014/main" id="{0E5D26D9-A969-45A3-9E0D-4409D90654D6}"/>
              </a:ext>
            </a:extLst>
          </p:cNvPr>
          <p:cNvSpPr/>
          <p:nvPr/>
        </p:nvSpPr>
        <p:spPr>
          <a:xfrm>
            <a:off x="264160" y="5353473"/>
            <a:ext cx="2456122" cy="230832"/>
          </a:xfrm>
          <a:prstGeom prst="rect">
            <a:avLst/>
          </a:prstGeom>
        </p:spPr>
        <p:txBody>
          <a:bodyPr wrap="none">
            <a:spAutoFit/>
          </a:bodyPr>
          <a:lstStyle/>
          <a:p>
            <a:r>
              <a:rPr lang="en-US" sz="900" dirty="0"/>
              <a:t>* Imaging Vendor, SI, AWS, WAN, HW/SW</a:t>
            </a:r>
          </a:p>
        </p:txBody>
      </p:sp>
      <p:sp>
        <p:nvSpPr>
          <p:cNvPr id="8" name="Title 7">
            <a:extLst>
              <a:ext uri="{FF2B5EF4-FFF2-40B4-BE49-F238E27FC236}">
                <a16:creationId xmlns:a16="http://schemas.microsoft.com/office/drawing/2014/main" id="{2F821966-956F-4EF8-AB17-8B03113D219D}"/>
              </a:ext>
            </a:extLst>
          </p:cNvPr>
          <p:cNvSpPr>
            <a:spLocks noGrp="1"/>
          </p:cNvSpPr>
          <p:nvPr>
            <p:ph type="title"/>
          </p:nvPr>
        </p:nvSpPr>
        <p:spPr/>
        <p:txBody>
          <a:bodyPr/>
          <a:lstStyle/>
          <a:p>
            <a:r>
              <a:rPr lang="en-US" dirty="0"/>
              <a:t>Summary Comparison of Imaging Solutions </a:t>
            </a:r>
          </a:p>
        </p:txBody>
      </p:sp>
    </p:spTree>
    <p:extLst>
      <p:ext uri="{BB962C8B-B14F-4D97-AF65-F5344CB8AC3E}">
        <p14:creationId xmlns:p14="http://schemas.microsoft.com/office/powerpoint/2010/main" val="46294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FFEE-7DED-45F5-A617-25C3AE54C059}"/>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6AB14AD8-B0FA-483D-89CE-5CCB62FB46FD}"/>
              </a:ext>
            </a:extLst>
          </p:cNvPr>
          <p:cNvSpPr>
            <a:spLocks noGrp="1"/>
          </p:cNvSpPr>
          <p:nvPr>
            <p:ph idx="1"/>
          </p:nvPr>
        </p:nvSpPr>
        <p:spPr/>
        <p:txBody>
          <a:bodyPr>
            <a:normAutofit/>
          </a:bodyPr>
          <a:lstStyle/>
          <a:p>
            <a:pPr marL="465137" indent="0">
              <a:buNone/>
            </a:pPr>
            <a:endParaRPr lang="en-US" sz="1400" dirty="0"/>
          </a:p>
          <a:p>
            <a:pPr marL="465138" indent="-465138">
              <a:buFont typeface="+mj-lt"/>
              <a:buAutoNum type="arabicPeriod" startAt="11"/>
            </a:pPr>
            <a:r>
              <a:rPr lang="en-US" sz="2000" dirty="0"/>
              <a:t>Confirmation of CalSAWS Imaging Solution recommendation.</a:t>
            </a:r>
          </a:p>
        </p:txBody>
      </p:sp>
      <p:sp>
        <p:nvSpPr>
          <p:cNvPr id="4" name="Text Placeholder 3">
            <a:extLst>
              <a:ext uri="{FF2B5EF4-FFF2-40B4-BE49-F238E27FC236}">
                <a16:creationId xmlns:a16="http://schemas.microsoft.com/office/drawing/2014/main" id="{5B24A933-1BC1-43EA-A334-4D4AAE19C8C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6319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Informational Items</a:t>
            </a:r>
            <a:endParaRPr lang="en-US" dirty="0"/>
          </a:p>
        </p:txBody>
      </p:sp>
    </p:spTree>
    <p:extLst>
      <p:ext uri="{BB962C8B-B14F-4D97-AF65-F5344CB8AC3E}">
        <p14:creationId xmlns:p14="http://schemas.microsoft.com/office/powerpoint/2010/main" val="378206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pPr algn="ctr"/>
            <a:r>
              <a:rPr lang="en-US" sz="2400" b="0" dirty="0"/>
              <a:t>Debrief/Status of LRS Migration to the Cloud</a:t>
            </a:r>
            <a:endParaRPr lang="en-US" sz="2400" dirty="0"/>
          </a:p>
        </p:txBody>
      </p:sp>
    </p:spTree>
    <p:extLst>
      <p:ext uri="{BB962C8B-B14F-4D97-AF65-F5344CB8AC3E}">
        <p14:creationId xmlns:p14="http://schemas.microsoft.com/office/powerpoint/2010/main" val="34829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a:xfrm>
            <a:off x="1828" y="115449"/>
            <a:ext cx="8614634" cy="535392"/>
          </a:xfrm>
        </p:spPr>
        <p:txBody>
          <a:bodyPr/>
          <a:lstStyle/>
          <a:p>
            <a:r>
              <a:rPr lang="en-US" dirty="0"/>
              <a:t>Cutover – </a:t>
            </a:r>
          </a:p>
        </p:txBody>
      </p:sp>
      <p:grpSp>
        <p:nvGrpSpPr>
          <p:cNvPr id="29" name="Group 28">
            <a:extLst>
              <a:ext uri="{FF2B5EF4-FFF2-40B4-BE49-F238E27FC236}">
                <a16:creationId xmlns:a16="http://schemas.microsoft.com/office/drawing/2014/main" id="{C32F71C2-36D4-4BA7-A2D1-72D6FF6B23C4}"/>
              </a:ext>
            </a:extLst>
          </p:cNvPr>
          <p:cNvGrpSpPr/>
          <p:nvPr/>
        </p:nvGrpSpPr>
        <p:grpSpPr>
          <a:xfrm>
            <a:off x="-237" y="2118765"/>
            <a:ext cx="9193951" cy="4407867"/>
            <a:chOff x="11609" y="1627205"/>
            <a:chExt cx="9193951" cy="4407867"/>
          </a:xfrm>
        </p:grpSpPr>
        <p:sp>
          <p:nvSpPr>
            <p:cNvPr id="2" name="Rectangle: Rounded Corners 1">
              <a:extLst>
                <a:ext uri="{FF2B5EF4-FFF2-40B4-BE49-F238E27FC236}">
                  <a16:creationId xmlns:a16="http://schemas.microsoft.com/office/drawing/2014/main" id="{807EAFCE-AD99-4D06-8624-8B7CADD4E36C}"/>
                </a:ext>
              </a:extLst>
            </p:cNvPr>
            <p:cNvSpPr/>
            <p:nvPr/>
          </p:nvSpPr>
          <p:spPr>
            <a:xfrm>
              <a:off x="277332" y="2601289"/>
              <a:ext cx="8518764" cy="203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2E339C0-8098-4BBF-AA0B-765330FDB0A6}"/>
                </a:ext>
              </a:extLst>
            </p:cNvPr>
            <p:cNvSpPr txBox="1"/>
            <p:nvPr/>
          </p:nvSpPr>
          <p:spPr>
            <a:xfrm>
              <a:off x="11609" y="2124073"/>
              <a:ext cx="798617" cy="230832"/>
            </a:xfrm>
            <a:prstGeom prst="rect">
              <a:avLst/>
            </a:prstGeom>
            <a:noFill/>
          </p:spPr>
          <p:txBody>
            <a:bodyPr wrap="none" rtlCol="0">
              <a:spAutoFit/>
            </a:bodyPr>
            <a:lstStyle/>
            <a:p>
              <a:r>
                <a:rPr lang="en-US" sz="900" dirty="0"/>
                <a:t>Sat. Oct 12</a:t>
              </a:r>
            </a:p>
          </p:txBody>
        </p:sp>
        <p:sp>
          <p:nvSpPr>
            <p:cNvPr id="8" name="TextBox 7">
              <a:extLst>
                <a:ext uri="{FF2B5EF4-FFF2-40B4-BE49-F238E27FC236}">
                  <a16:creationId xmlns:a16="http://schemas.microsoft.com/office/drawing/2014/main" id="{ED2E8FE5-3B27-4BAF-B373-F087A5680FD4}"/>
                </a:ext>
              </a:extLst>
            </p:cNvPr>
            <p:cNvSpPr txBox="1"/>
            <p:nvPr/>
          </p:nvSpPr>
          <p:spPr>
            <a:xfrm>
              <a:off x="94965" y="2964425"/>
              <a:ext cx="580608" cy="215444"/>
            </a:xfrm>
            <a:prstGeom prst="rect">
              <a:avLst/>
            </a:prstGeom>
            <a:noFill/>
          </p:spPr>
          <p:txBody>
            <a:bodyPr wrap="none" rtlCol="0">
              <a:spAutoFit/>
            </a:bodyPr>
            <a:lstStyle/>
            <a:p>
              <a:r>
                <a:rPr lang="en-US" sz="800" dirty="0"/>
                <a:t>6:00 AM</a:t>
              </a:r>
            </a:p>
          </p:txBody>
        </p:sp>
        <p:cxnSp>
          <p:nvCxnSpPr>
            <p:cNvPr id="9" name="Straight Connector 8">
              <a:extLst>
                <a:ext uri="{FF2B5EF4-FFF2-40B4-BE49-F238E27FC236}">
                  <a16:creationId xmlns:a16="http://schemas.microsoft.com/office/drawing/2014/main" id="{717B28D7-D5D1-4DDD-86CC-A95DE3729F80}"/>
                </a:ext>
              </a:extLst>
            </p:cNvPr>
            <p:cNvCxnSpPr>
              <a:cxnSpLocks/>
            </p:cNvCxnSpPr>
            <p:nvPr/>
          </p:nvCxnSpPr>
          <p:spPr>
            <a:xfrm>
              <a:off x="277332" y="2441353"/>
              <a:ext cx="0" cy="528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37C79E3-ED60-4AC5-82E1-7FDDD4E84627}"/>
                </a:ext>
              </a:extLst>
            </p:cNvPr>
            <p:cNvCxnSpPr>
              <a:cxnSpLocks/>
            </p:cNvCxnSpPr>
            <p:nvPr/>
          </p:nvCxnSpPr>
          <p:spPr>
            <a:xfrm>
              <a:off x="972902" y="2523477"/>
              <a:ext cx="0" cy="372903"/>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4704E1E-97F5-489C-8ED1-A41056AF99D2}"/>
                </a:ext>
              </a:extLst>
            </p:cNvPr>
            <p:cNvSpPr txBox="1"/>
            <p:nvPr/>
          </p:nvSpPr>
          <p:spPr>
            <a:xfrm>
              <a:off x="681405" y="2964425"/>
              <a:ext cx="622286" cy="215444"/>
            </a:xfrm>
            <a:prstGeom prst="rect">
              <a:avLst/>
            </a:prstGeom>
            <a:noFill/>
          </p:spPr>
          <p:txBody>
            <a:bodyPr wrap="none" rtlCol="0">
              <a:spAutoFit/>
            </a:bodyPr>
            <a:lstStyle/>
            <a:p>
              <a:r>
                <a:rPr lang="en-US" sz="800" dirty="0"/>
                <a:t>12:00 PM</a:t>
              </a:r>
            </a:p>
          </p:txBody>
        </p:sp>
        <p:sp>
          <p:nvSpPr>
            <p:cNvPr id="13" name="TextBox 12">
              <a:extLst>
                <a:ext uri="{FF2B5EF4-FFF2-40B4-BE49-F238E27FC236}">
                  <a16:creationId xmlns:a16="http://schemas.microsoft.com/office/drawing/2014/main" id="{5CD7883F-AF93-4234-8A45-74B67E73AC9B}"/>
                </a:ext>
              </a:extLst>
            </p:cNvPr>
            <p:cNvSpPr txBox="1"/>
            <p:nvPr/>
          </p:nvSpPr>
          <p:spPr>
            <a:xfrm>
              <a:off x="1421906" y="2964425"/>
              <a:ext cx="566181" cy="215444"/>
            </a:xfrm>
            <a:prstGeom prst="rect">
              <a:avLst/>
            </a:prstGeom>
            <a:noFill/>
          </p:spPr>
          <p:txBody>
            <a:bodyPr wrap="none" rtlCol="0">
              <a:spAutoFit/>
            </a:bodyPr>
            <a:lstStyle/>
            <a:p>
              <a:r>
                <a:rPr lang="en-US" sz="800" dirty="0"/>
                <a:t>6:00 PM</a:t>
              </a:r>
            </a:p>
          </p:txBody>
        </p:sp>
        <p:sp>
          <p:nvSpPr>
            <p:cNvPr id="15" name="TextBox 14">
              <a:extLst>
                <a:ext uri="{FF2B5EF4-FFF2-40B4-BE49-F238E27FC236}">
                  <a16:creationId xmlns:a16="http://schemas.microsoft.com/office/drawing/2014/main" id="{EA14783F-FC5E-40DC-80E7-662748A80C20}"/>
                </a:ext>
              </a:extLst>
            </p:cNvPr>
            <p:cNvSpPr txBox="1"/>
            <p:nvPr/>
          </p:nvSpPr>
          <p:spPr>
            <a:xfrm>
              <a:off x="2106302" y="2964425"/>
              <a:ext cx="636713" cy="215444"/>
            </a:xfrm>
            <a:prstGeom prst="rect">
              <a:avLst/>
            </a:prstGeom>
            <a:noFill/>
          </p:spPr>
          <p:txBody>
            <a:bodyPr wrap="none" rtlCol="0">
              <a:spAutoFit/>
            </a:bodyPr>
            <a:lstStyle/>
            <a:p>
              <a:r>
                <a:rPr lang="en-US" sz="800" dirty="0"/>
                <a:t>12:00 AM</a:t>
              </a:r>
            </a:p>
          </p:txBody>
        </p:sp>
        <p:cxnSp>
          <p:nvCxnSpPr>
            <p:cNvPr id="16" name="Straight Connector 15">
              <a:extLst>
                <a:ext uri="{FF2B5EF4-FFF2-40B4-BE49-F238E27FC236}">
                  <a16:creationId xmlns:a16="http://schemas.microsoft.com/office/drawing/2014/main" id="{E39F41E2-5A44-464E-A271-0D4516BA6FEF}"/>
                </a:ext>
              </a:extLst>
            </p:cNvPr>
            <p:cNvCxnSpPr>
              <a:cxnSpLocks/>
            </p:cNvCxnSpPr>
            <p:nvPr/>
          </p:nvCxnSpPr>
          <p:spPr>
            <a:xfrm>
              <a:off x="2418270" y="2435909"/>
              <a:ext cx="0" cy="528515"/>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322FF72-D814-4A72-8591-D6D66C245341}"/>
                </a:ext>
              </a:extLst>
            </p:cNvPr>
            <p:cNvSpPr txBox="1"/>
            <p:nvPr/>
          </p:nvSpPr>
          <p:spPr>
            <a:xfrm>
              <a:off x="2830895" y="2964425"/>
              <a:ext cx="580608" cy="215444"/>
            </a:xfrm>
            <a:prstGeom prst="rect">
              <a:avLst/>
            </a:prstGeom>
            <a:noFill/>
          </p:spPr>
          <p:txBody>
            <a:bodyPr wrap="none" rtlCol="0">
              <a:spAutoFit/>
            </a:bodyPr>
            <a:lstStyle/>
            <a:p>
              <a:r>
                <a:rPr lang="en-US" sz="800" dirty="0"/>
                <a:t>6:00 AM</a:t>
              </a:r>
            </a:p>
          </p:txBody>
        </p:sp>
        <p:sp>
          <p:nvSpPr>
            <p:cNvPr id="19" name="TextBox 18">
              <a:extLst>
                <a:ext uri="{FF2B5EF4-FFF2-40B4-BE49-F238E27FC236}">
                  <a16:creationId xmlns:a16="http://schemas.microsoft.com/office/drawing/2014/main" id="{BDCFBDCE-0B5E-476A-AC16-A8FCC4D2379F}"/>
                </a:ext>
              </a:extLst>
            </p:cNvPr>
            <p:cNvSpPr txBox="1"/>
            <p:nvPr/>
          </p:nvSpPr>
          <p:spPr>
            <a:xfrm>
              <a:off x="2037812" y="2124073"/>
              <a:ext cx="822661" cy="230832"/>
            </a:xfrm>
            <a:prstGeom prst="rect">
              <a:avLst/>
            </a:prstGeom>
            <a:noFill/>
          </p:spPr>
          <p:txBody>
            <a:bodyPr wrap="none" rtlCol="0">
              <a:spAutoFit/>
            </a:bodyPr>
            <a:lstStyle/>
            <a:p>
              <a:r>
                <a:rPr lang="en-US" sz="900" dirty="0"/>
                <a:t>Sun. Oct 13</a:t>
              </a:r>
            </a:p>
          </p:txBody>
        </p:sp>
        <p:cxnSp>
          <p:nvCxnSpPr>
            <p:cNvPr id="22" name="Straight Connector 21">
              <a:extLst>
                <a:ext uri="{FF2B5EF4-FFF2-40B4-BE49-F238E27FC236}">
                  <a16:creationId xmlns:a16="http://schemas.microsoft.com/office/drawing/2014/main" id="{B15E7825-C848-472A-8F7B-D63464EC95B2}"/>
                </a:ext>
              </a:extLst>
            </p:cNvPr>
            <p:cNvCxnSpPr>
              <a:cxnSpLocks/>
            </p:cNvCxnSpPr>
            <p:nvPr/>
          </p:nvCxnSpPr>
          <p:spPr>
            <a:xfrm>
              <a:off x="5164922" y="2445672"/>
              <a:ext cx="0" cy="528515"/>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141A936-1DCB-45DA-9327-9C3A3414607E}"/>
                </a:ext>
              </a:extLst>
            </p:cNvPr>
            <p:cNvSpPr txBox="1"/>
            <p:nvPr/>
          </p:nvSpPr>
          <p:spPr>
            <a:xfrm>
              <a:off x="3545626" y="2964425"/>
              <a:ext cx="622286" cy="215444"/>
            </a:xfrm>
            <a:prstGeom prst="rect">
              <a:avLst/>
            </a:prstGeom>
            <a:noFill/>
          </p:spPr>
          <p:txBody>
            <a:bodyPr wrap="none" rtlCol="0">
              <a:spAutoFit/>
            </a:bodyPr>
            <a:lstStyle/>
            <a:p>
              <a:r>
                <a:rPr lang="en-US" sz="800" dirty="0"/>
                <a:t>12:00 PM</a:t>
              </a:r>
            </a:p>
          </p:txBody>
        </p:sp>
        <p:sp>
          <p:nvSpPr>
            <p:cNvPr id="24" name="TextBox 23">
              <a:extLst>
                <a:ext uri="{FF2B5EF4-FFF2-40B4-BE49-F238E27FC236}">
                  <a16:creationId xmlns:a16="http://schemas.microsoft.com/office/drawing/2014/main" id="{CCE8B066-872A-4906-A8AB-95ADD5D57C9B}"/>
                </a:ext>
              </a:extLst>
            </p:cNvPr>
            <p:cNvSpPr txBox="1"/>
            <p:nvPr/>
          </p:nvSpPr>
          <p:spPr>
            <a:xfrm>
              <a:off x="4239817" y="2964425"/>
              <a:ext cx="566181" cy="215444"/>
            </a:xfrm>
            <a:prstGeom prst="rect">
              <a:avLst/>
            </a:prstGeom>
            <a:noFill/>
          </p:spPr>
          <p:txBody>
            <a:bodyPr wrap="none" rtlCol="0">
              <a:spAutoFit/>
            </a:bodyPr>
            <a:lstStyle/>
            <a:p>
              <a:r>
                <a:rPr lang="en-US" sz="800" dirty="0"/>
                <a:t>6:00 PM</a:t>
              </a:r>
            </a:p>
          </p:txBody>
        </p:sp>
        <p:sp>
          <p:nvSpPr>
            <p:cNvPr id="25" name="TextBox 24">
              <a:extLst>
                <a:ext uri="{FF2B5EF4-FFF2-40B4-BE49-F238E27FC236}">
                  <a16:creationId xmlns:a16="http://schemas.microsoft.com/office/drawing/2014/main" id="{6A95CAD0-FF87-4A6B-8EFB-FCB7733BD2A7}"/>
                </a:ext>
              </a:extLst>
            </p:cNvPr>
            <p:cNvSpPr txBox="1"/>
            <p:nvPr/>
          </p:nvSpPr>
          <p:spPr>
            <a:xfrm>
              <a:off x="4890834" y="2964425"/>
              <a:ext cx="636713" cy="215444"/>
            </a:xfrm>
            <a:prstGeom prst="rect">
              <a:avLst/>
            </a:prstGeom>
            <a:noFill/>
          </p:spPr>
          <p:txBody>
            <a:bodyPr wrap="none" rtlCol="0">
              <a:spAutoFit/>
            </a:bodyPr>
            <a:lstStyle/>
            <a:p>
              <a:r>
                <a:rPr lang="en-US" sz="800" dirty="0"/>
                <a:t>12:00 AM</a:t>
              </a:r>
            </a:p>
          </p:txBody>
        </p:sp>
        <p:sp>
          <p:nvSpPr>
            <p:cNvPr id="26" name="TextBox 25">
              <a:extLst>
                <a:ext uri="{FF2B5EF4-FFF2-40B4-BE49-F238E27FC236}">
                  <a16:creationId xmlns:a16="http://schemas.microsoft.com/office/drawing/2014/main" id="{F6FD3A76-CB58-4C5F-86E3-A38550545B1D}"/>
                </a:ext>
              </a:extLst>
            </p:cNvPr>
            <p:cNvSpPr txBox="1"/>
            <p:nvPr/>
          </p:nvSpPr>
          <p:spPr>
            <a:xfrm>
              <a:off x="4694916" y="2124073"/>
              <a:ext cx="1047082" cy="369332"/>
            </a:xfrm>
            <a:prstGeom prst="rect">
              <a:avLst/>
            </a:prstGeom>
            <a:noFill/>
          </p:spPr>
          <p:txBody>
            <a:bodyPr wrap="none" rtlCol="0">
              <a:spAutoFit/>
            </a:bodyPr>
            <a:lstStyle/>
            <a:p>
              <a:r>
                <a:rPr lang="en-US" sz="900" dirty="0"/>
                <a:t>Mon. Oct 14 – </a:t>
              </a:r>
            </a:p>
            <a:p>
              <a:r>
                <a:rPr lang="en-US" sz="900" dirty="0"/>
                <a:t>County Holiday</a:t>
              </a:r>
            </a:p>
          </p:txBody>
        </p:sp>
        <p:sp>
          <p:nvSpPr>
            <p:cNvPr id="30" name="TextBox 29">
              <a:extLst>
                <a:ext uri="{FF2B5EF4-FFF2-40B4-BE49-F238E27FC236}">
                  <a16:creationId xmlns:a16="http://schemas.microsoft.com/office/drawing/2014/main" id="{BD461819-9018-4CEE-862F-704F0232B374}"/>
                </a:ext>
              </a:extLst>
            </p:cNvPr>
            <p:cNvSpPr txBox="1"/>
            <p:nvPr/>
          </p:nvSpPr>
          <p:spPr>
            <a:xfrm>
              <a:off x="5538702" y="2964425"/>
              <a:ext cx="580608" cy="215444"/>
            </a:xfrm>
            <a:prstGeom prst="rect">
              <a:avLst/>
            </a:prstGeom>
            <a:noFill/>
          </p:spPr>
          <p:txBody>
            <a:bodyPr wrap="none" rtlCol="0">
              <a:spAutoFit/>
            </a:bodyPr>
            <a:lstStyle/>
            <a:p>
              <a:r>
                <a:rPr lang="en-US" sz="800" dirty="0"/>
                <a:t>6:00 AM</a:t>
              </a:r>
            </a:p>
          </p:txBody>
        </p:sp>
        <p:sp>
          <p:nvSpPr>
            <p:cNvPr id="31" name="TextBox 30">
              <a:extLst>
                <a:ext uri="{FF2B5EF4-FFF2-40B4-BE49-F238E27FC236}">
                  <a16:creationId xmlns:a16="http://schemas.microsoft.com/office/drawing/2014/main" id="{87B81283-5AD0-4F47-9F00-5399C80CB452}"/>
                </a:ext>
              </a:extLst>
            </p:cNvPr>
            <p:cNvSpPr txBox="1"/>
            <p:nvPr/>
          </p:nvSpPr>
          <p:spPr>
            <a:xfrm>
              <a:off x="6514378" y="2964425"/>
              <a:ext cx="622286" cy="215444"/>
            </a:xfrm>
            <a:prstGeom prst="rect">
              <a:avLst/>
            </a:prstGeom>
            <a:noFill/>
          </p:spPr>
          <p:txBody>
            <a:bodyPr wrap="none" rtlCol="0">
              <a:spAutoFit/>
            </a:bodyPr>
            <a:lstStyle/>
            <a:p>
              <a:r>
                <a:rPr lang="en-US" sz="800" dirty="0"/>
                <a:t>12:00 PM</a:t>
              </a:r>
            </a:p>
          </p:txBody>
        </p:sp>
        <p:sp>
          <p:nvSpPr>
            <p:cNvPr id="32" name="TextBox 31">
              <a:extLst>
                <a:ext uri="{FF2B5EF4-FFF2-40B4-BE49-F238E27FC236}">
                  <a16:creationId xmlns:a16="http://schemas.microsoft.com/office/drawing/2014/main" id="{BCF02B3A-7265-440D-B183-1144903D8EBF}"/>
                </a:ext>
              </a:extLst>
            </p:cNvPr>
            <p:cNvSpPr txBox="1"/>
            <p:nvPr/>
          </p:nvSpPr>
          <p:spPr>
            <a:xfrm>
              <a:off x="7071281" y="2964425"/>
              <a:ext cx="566181" cy="215444"/>
            </a:xfrm>
            <a:prstGeom prst="rect">
              <a:avLst/>
            </a:prstGeom>
            <a:noFill/>
          </p:spPr>
          <p:txBody>
            <a:bodyPr wrap="none" rtlCol="0">
              <a:spAutoFit/>
            </a:bodyPr>
            <a:lstStyle/>
            <a:p>
              <a:r>
                <a:rPr lang="en-US" sz="800" dirty="0"/>
                <a:t>6:00 PM</a:t>
              </a:r>
            </a:p>
          </p:txBody>
        </p:sp>
        <p:sp>
          <p:nvSpPr>
            <p:cNvPr id="33" name="TextBox 32">
              <a:extLst>
                <a:ext uri="{FF2B5EF4-FFF2-40B4-BE49-F238E27FC236}">
                  <a16:creationId xmlns:a16="http://schemas.microsoft.com/office/drawing/2014/main" id="{84808D92-55EC-4D7D-86A5-CB1E531B194A}"/>
                </a:ext>
              </a:extLst>
            </p:cNvPr>
            <p:cNvSpPr txBox="1"/>
            <p:nvPr/>
          </p:nvSpPr>
          <p:spPr>
            <a:xfrm>
              <a:off x="7728427" y="2964425"/>
              <a:ext cx="636713" cy="215444"/>
            </a:xfrm>
            <a:prstGeom prst="rect">
              <a:avLst/>
            </a:prstGeom>
            <a:noFill/>
          </p:spPr>
          <p:txBody>
            <a:bodyPr wrap="none" rtlCol="0">
              <a:spAutoFit/>
            </a:bodyPr>
            <a:lstStyle/>
            <a:p>
              <a:r>
                <a:rPr lang="en-US" sz="800" dirty="0"/>
                <a:t>12:00 AM</a:t>
              </a:r>
            </a:p>
          </p:txBody>
        </p:sp>
        <p:sp>
          <p:nvSpPr>
            <p:cNvPr id="34" name="TextBox 33">
              <a:extLst>
                <a:ext uri="{FF2B5EF4-FFF2-40B4-BE49-F238E27FC236}">
                  <a16:creationId xmlns:a16="http://schemas.microsoft.com/office/drawing/2014/main" id="{E66BE733-2DB5-4C0D-8CA1-0C790E51C905}"/>
                </a:ext>
              </a:extLst>
            </p:cNvPr>
            <p:cNvSpPr txBox="1"/>
            <p:nvPr/>
          </p:nvSpPr>
          <p:spPr>
            <a:xfrm>
              <a:off x="7586830" y="2124073"/>
              <a:ext cx="864339" cy="230832"/>
            </a:xfrm>
            <a:prstGeom prst="rect">
              <a:avLst/>
            </a:prstGeom>
            <a:noFill/>
          </p:spPr>
          <p:txBody>
            <a:bodyPr wrap="none" rtlCol="0">
              <a:spAutoFit/>
            </a:bodyPr>
            <a:lstStyle/>
            <a:p>
              <a:r>
                <a:rPr lang="en-US" sz="900" dirty="0"/>
                <a:t>Tues. Oct 15</a:t>
              </a:r>
            </a:p>
          </p:txBody>
        </p:sp>
        <p:grpSp>
          <p:nvGrpSpPr>
            <p:cNvPr id="6" name="Group 5">
              <a:extLst>
                <a:ext uri="{FF2B5EF4-FFF2-40B4-BE49-F238E27FC236}">
                  <a16:creationId xmlns:a16="http://schemas.microsoft.com/office/drawing/2014/main" id="{DAF65CA1-0F59-47E9-AB49-D32CF9111CCB}"/>
                </a:ext>
              </a:extLst>
            </p:cNvPr>
            <p:cNvGrpSpPr/>
            <p:nvPr/>
          </p:nvGrpSpPr>
          <p:grpSpPr>
            <a:xfrm>
              <a:off x="459509" y="3878832"/>
              <a:ext cx="1882075" cy="824741"/>
              <a:chOff x="1305780" y="2604258"/>
              <a:chExt cx="753732" cy="824741"/>
            </a:xfrm>
          </p:grpSpPr>
          <p:sp>
            <p:nvSpPr>
              <p:cNvPr id="38" name="Rectangle: Rounded Corners 37">
                <a:extLst>
                  <a:ext uri="{FF2B5EF4-FFF2-40B4-BE49-F238E27FC236}">
                    <a16:creationId xmlns:a16="http://schemas.microsoft.com/office/drawing/2014/main" id="{B2CD0B88-8381-485A-AF63-93A8D2F1EE72}"/>
                  </a:ext>
                </a:extLst>
              </p:cNvPr>
              <p:cNvSpPr/>
              <p:nvPr/>
            </p:nvSpPr>
            <p:spPr>
              <a:xfrm>
                <a:off x="1305780" y="2604258"/>
                <a:ext cx="753732" cy="824741"/>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317DEB8-C2DF-457B-BCC0-AFBB815ECB18}"/>
                  </a:ext>
                </a:extLst>
              </p:cNvPr>
              <p:cNvSpPr txBox="1"/>
              <p:nvPr/>
            </p:nvSpPr>
            <p:spPr>
              <a:xfrm>
                <a:off x="1305780" y="2815991"/>
                <a:ext cx="753732" cy="369332"/>
              </a:xfrm>
              <a:prstGeom prst="rect">
                <a:avLst/>
              </a:prstGeom>
              <a:noFill/>
            </p:spPr>
            <p:txBody>
              <a:bodyPr wrap="none" rtlCol="0">
                <a:spAutoFit/>
              </a:bodyPr>
              <a:lstStyle/>
              <a:p>
                <a:pPr algn="ctr"/>
                <a:r>
                  <a:rPr lang="en-US" sz="900" dirty="0"/>
                  <a:t>Tech</a:t>
                </a:r>
              </a:p>
              <a:p>
                <a:pPr algn="ctr"/>
                <a:r>
                  <a:rPr lang="en-US" sz="900" dirty="0"/>
                  <a:t>Validation</a:t>
                </a:r>
              </a:p>
            </p:txBody>
          </p:sp>
        </p:grpSp>
        <p:sp>
          <p:nvSpPr>
            <p:cNvPr id="41" name="Rectangle: Rounded Corners 40">
              <a:extLst>
                <a:ext uri="{FF2B5EF4-FFF2-40B4-BE49-F238E27FC236}">
                  <a16:creationId xmlns:a16="http://schemas.microsoft.com/office/drawing/2014/main" id="{8413FCED-F467-4125-9045-89331D903AEA}"/>
                </a:ext>
              </a:extLst>
            </p:cNvPr>
            <p:cNvSpPr/>
            <p:nvPr/>
          </p:nvSpPr>
          <p:spPr>
            <a:xfrm>
              <a:off x="3239861" y="3874710"/>
              <a:ext cx="1566136" cy="82474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A9FFE2C-09FF-4A39-BE0A-B983A61BDD3C}"/>
                </a:ext>
              </a:extLst>
            </p:cNvPr>
            <p:cNvSpPr txBox="1"/>
            <p:nvPr/>
          </p:nvSpPr>
          <p:spPr>
            <a:xfrm>
              <a:off x="3640452" y="4102414"/>
              <a:ext cx="764954" cy="369332"/>
            </a:xfrm>
            <a:prstGeom prst="rect">
              <a:avLst/>
            </a:prstGeom>
            <a:noFill/>
          </p:spPr>
          <p:txBody>
            <a:bodyPr wrap="none" rtlCol="0">
              <a:spAutoFit/>
            </a:bodyPr>
            <a:lstStyle/>
            <a:p>
              <a:pPr algn="ctr"/>
              <a:r>
                <a:rPr lang="en-US" sz="900" dirty="0"/>
                <a:t>Functional</a:t>
              </a:r>
            </a:p>
            <a:p>
              <a:pPr algn="ctr"/>
              <a:r>
                <a:rPr lang="en-US" sz="900" dirty="0"/>
                <a:t>Validation</a:t>
              </a:r>
            </a:p>
          </p:txBody>
        </p:sp>
        <p:cxnSp>
          <p:nvCxnSpPr>
            <p:cNvPr id="43" name="Straight Connector 42">
              <a:extLst>
                <a:ext uri="{FF2B5EF4-FFF2-40B4-BE49-F238E27FC236}">
                  <a16:creationId xmlns:a16="http://schemas.microsoft.com/office/drawing/2014/main" id="{A20B55A6-3FB8-4533-8331-72D7AEE92EF6}"/>
                </a:ext>
              </a:extLst>
            </p:cNvPr>
            <p:cNvCxnSpPr>
              <a:cxnSpLocks/>
            </p:cNvCxnSpPr>
            <p:nvPr/>
          </p:nvCxnSpPr>
          <p:spPr>
            <a:xfrm>
              <a:off x="8064455" y="2435903"/>
              <a:ext cx="0" cy="528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7594405-2B5C-4651-9A9D-85F995A75431}"/>
                </a:ext>
              </a:extLst>
            </p:cNvPr>
            <p:cNvCxnSpPr>
              <a:cxnSpLocks/>
            </p:cNvCxnSpPr>
            <p:nvPr/>
          </p:nvCxnSpPr>
          <p:spPr>
            <a:xfrm>
              <a:off x="8794230" y="2451542"/>
              <a:ext cx="0" cy="528515"/>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1AECC0EC-CEE8-4430-9690-742EE8C7C7C0}"/>
                </a:ext>
              </a:extLst>
            </p:cNvPr>
            <p:cNvSpPr txBox="1"/>
            <p:nvPr/>
          </p:nvSpPr>
          <p:spPr>
            <a:xfrm>
              <a:off x="8505792" y="2964425"/>
              <a:ext cx="580608" cy="215444"/>
            </a:xfrm>
            <a:prstGeom prst="rect">
              <a:avLst/>
            </a:prstGeom>
            <a:noFill/>
          </p:spPr>
          <p:txBody>
            <a:bodyPr wrap="none" rtlCol="0">
              <a:spAutoFit/>
            </a:bodyPr>
            <a:lstStyle/>
            <a:p>
              <a:r>
                <a:rPr lang="en-US" sz="800" dirty="0"/>
                <a:t>6:00 AM</a:t>
              </a:r>
            </a:p>
          </p:txBody>
        </p:sp>
        <p:sp>
          <p:nvSpPr>
            <p:cNvPr id="46" name="TextBox 45">
              <a:extLst>
                <a:ext uri="{FF2B5EF4-FFF2-40B4-BE49-F238E27FC236}">
                  <a16:creationId xmlns:a16="http://schemas.microsoft.com/office/drawing/2014/main" id="{BDF4FAD8-EF87-47F0-ACC5-67749FC8E41E}"/>
                </a:ext>
              </a:extLst>
            </p:cNvPr>
            <p:cNvSpPr txBox="1"/>
            <p:nvPr/>
          </p:nvSpPr>
          <p:spPr>
            <a:xfrm>
              <a:off x="8382899" y="3244610"/>
              <a:ext cx="822661" cy="230832"/>
            </a:xfrm>
            <a:prstGeom prst="rect">
              <a:avLst/>
            </a:prstGeom>
            <a:noFill/>
          </p:spPr>
          <p:txBody>
            <a:bodyPr wrap="none" rtlCol="0">
              <a:spAutoFit/>
            </a:bodyPr>
            <a:lstStyle/>
            <a:p>
              <a:r>
                <a:rPr lang="en-US" sz="900" dirty="0"/>
                <a:t>Users Log in</a:t>
              </a:r>
            </a:p>
          </p:txBody>
        </p:sp>
        <p:cxnSp>
          <p:nvCxnSpPr>
            <p:cNvPr id="47" name="Straight Connector 46">
              <a:extLst>
                <a:ext uri="{FF2B5EF4-FFF2-40B4-BE49-F238E27FC236}">
                  <a16:creationId xmlns:a16="http://schemas.microsoft.com/office/drawing/2014/main" id="{CE9F9E45-CA74-4AE3-84F4-3CBE8B73BDFB}"/>
                </a:ext>
              </a:extLst>
            </p:cNvPr>
            <p:cNvCxnSpPr>
              <a:cxnSpLocks/>
            </p:cNvCxnSpPr>
            <p:nvPr/>
          </p:nvCxnSpPr>
          <p:spPr>
            <a:xfrm>
              <a:off x="1694255" y="2523477"/>
              <a:ext cx="0" cy="372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7521D43-FE5C-4775-975F-F61CF9A1A258}"/>
                </a:ext>
              </a:extLst>
            </p:cNvPr>
            <p:cNvCxnSpPr>
              <a:cxnSpLocks/>
            </p:cNvCxnSpPr>
            <p:nvPr/>
          </p:nvCxnSpPr>
          <p:spPr>
            <a:xfrm>
              <a:off x="3119630" y="2523476"/>
              <a:ext cx="0" cy="372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A6763ED-4353-4808-9FF1-EBD01B17F3C8}"/>
                </a:ext>
              </a:extLst>
            </p:cNvPr>
            <p:cNvCxnSpPr>
              <a:cxnSpLocks/>
            </p:cNvCxnSpPr>
            <p:nvPr/>
          </p:nvCxnSpPr>
          <p:spPr>
            <a:xfrm>
              <a:off x="3856769" y="2523477"/>
              <a:ext cx="0" cy="372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EB22453-38CB-4B4E-84F1-34D0B219E074}"/>
                </a:ext>
              </a:extLst>
            </p:cNvPr>
            <p:cNvCxnSpPr>
              <a:cxnSpLocks/>
            </p:cNvCxnSpPr>
            <p:nvPr/>
          </p:nvCxnSpPr>
          <p:spPr>
            <a:xfrm>
              <a:off x="4542960" y="2523477"/>
              <a:ext cx="0" cy="372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6983560-D344-49D9-9773-16E2A27C5CF7}"/>
                </a:ext>
              </a:extLst>
            </p:cNvPr>
            <p:cNvCxnSpPr>
              <a:cxnSpLocks/>
            </p:cNvCxnSpPr>
            <p:nvPr/>
          </p:nvCxnSpPr>
          <p:spPr>
            <a:xfrm>
              <a:off x="5759578" y="2523477"/>
              <a:ext cx="0" cy="372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C3107CB-E7F5-4245-9346-BE4F864B2616}"/>
                </a:ext>
              </a:extLst>
            </p:cNvPr>
            <p:cNvCxnSpPr>
              <a:cxnSpLocks/>
            </p:cNvCxnSpPr>
            <p:nvPr/>
          </p:nvCxnSpPr>
          <p:spPr>
            <a:xfrm>
              <a:off x="6761245" y="2523477"/>
              <a:ext cx="0" cy="372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5CB9648-71A1-42C1-86B3-0455EC17B7CB}"/>
                </a:ext>
              </a:extLst>
            </p:cNvPr>
            <p:cNvCxnSpPr>
              <a:cxnSpLocks/>
            </p:cNvCxnSpPr>
            <p:nvPr/>
          </p:nvCxnSpPr>
          <p:spPr>
            <a:xfrm>
              <a:off x="7274437" y="2523477"/>
              <a:ext cx="0" cy="372903"/>
            </a:xfrm>
            <a:prstGeom prst="line">
              <a:avLst/>
            </a:prstGeom>
          </p:spPr>
          <p:style>
            <a:lnRef idx="2">
              <a:schemeClr val="accent1"/>
            </a:lnRef>
            <a:fillRef idx="0">
              <a:schemeClr val="accent1"/>
            </a:fillRef>
            <a:effectRef idx="1">
              <a:schemeClr val="accent1"/>
            </a:effectRef>
            <a:fontRef idx="minor">
              <a:schemeClr val="tx1"/>
            </a:fontRef>
          </p:style>
        </p:cxnSp>
        <p:sp>
          <p:nvSpPr>
            <p:cNvPr id="55" name="Star: 5 Points 54">
              <a:extLst>
                <a:ext uri="{FF2B5EF4-FFF2-40B4-BE49-F238E27FC236}">
                  <a16:creationId xmlns:a16="http://schemas.microsoft.com/office/drawing/2014/main" id="{2B1B9725-5A6D-4E45-BACA-437A62CCA2C0}"/>
                </a:ext>
              </a:extLst>
            </p:cNvPr>
            <p:cNvSpPr/>
            <p:nvPr/>
          </p:nvSpPr>
          <p:spPr>
            <a:xfrm>
              <a:off x="8636002" y="3475442"/>
              <a:ext cx="320188" cy="261610"/>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Star: 5 Points 58">
              <a:extLst>
                <a:ext uri="{FF2B5EF4-FFF2-40B4-BE49-F238E27FC236}">
                  <a16:creationId xmlns:a16="http://schemas.microsoft.com/office/drawing/2014/main" id="{04C4029D-7014-4EB2-86AD-8D367FD8E0BF}"/>
                </a:ext>
              </a:extLst>
            </p:cNvPr>
            <p:cNvSpPr/>
            <p:nvPr/>
          </p:nvSpPr>
          <p:spPr>
            <a:xfrm>
              <a:off x="1540004" y="2180514"/>
              <a:ext cx="288430" cy="270751"/>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Star: 5 Points 59">
              <a:extLst>
                <a:ext uri="{FF2B5EF4-FFF2-40B4-BE49-F238E27FC236}">
                  <a16:creationId xmlns:a16="http://schemas.microsoft.com/office/drawing/2014/main" id="{E86AB1B9-D2DF-4E0C-8CA1-652BEB2D67C1}"/>
                </a:ext>
              </a:extLst>
            </p:cNvPr>
            <p:cNvSpPr/>
            <p:nvPr/>
          </p:nvSpPr>
          <p:spPr>
            <a:xfrm>
              <a:off x="7083476" y="2176770"/>
              <a:ext cx="343615" cy="268902"/>
            </a:xfrm>
            <a:prstGeom prst="star5">
              <a:avLst>
                <a:gd name="adj" fmla="val 19098"/>
                <a:gd name="hf" fmla="val 105146"/>
                <a:gd name="vf" fmla="val 110557"/>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966A96-BF15-4D03-9739-968994643F04}"/>
                </a:ext>
              </a:extLst>
            </p:cNvPr>
            <p:cNvSpPr txBox="1"/>
            <p:nvPr/>
          </p:nvSpPr>
          <p:spPr>
            <a:xfrm>
              <a:off x="972902" y="1627205"/>
              <a:ext cx="2026902" cy="400110"/>
            </a:xfrm>
            <a:prstGeom prst="rect">
              <a:avLst/>
            </a:prstGeom>
            <a:noFill/>
          </p:spPr>
          <p:txBody>
            <a:bodyPr wrap="square" rtlCol="0">
              <a:spAutoFit/>
            </a:bodyPr>
            <a:lstStyle/>
            <a:p>
              <a:r>
                <a:rPr lang="en-US" sz="1000" dirty="0"/>
                <a:t>Informational </a:t>
              </a:r>
            </a:p>
            <a:p>
              <a:r>
                <a:rPr lang="en-US" sz="1000" dirty="0"/>
                <a:t>Touch point call #1 @ 6 pm</a:t>
              </a:r>
            </a:p>
          </p:txBody>
        </p:sp>
        <p:sp>
          <p:nvSpPr>
            <p:cNvPr id="57" name="TextBox 56">
              <a:extLst>
                <a:ext uri="{FF2B5EF4-FFF2-40B4-BE49-F238E27FC236}">
                  <a16:creationId xmlns:a16="http://schemas.microsoft.com/office/drawing/2014/main" id="{3933EA33-EAEC-4E57-BB83-230B898C6F08}"/>
                </a:ext>
              </a:extLst>
            </p:cNvPr>
            <p:cNvSpPr txBox="1"/>
            <p:nvPr/>
          </p:nvSpPr>
          <p:spPr>
            <a:xfrm>
              <a:off x="6466335" y="1627205"/>
              <a:ext cx="2322458" cy="400110"/>
            </a:xfrm>
            <a:prstGeom prst="rect">
              <a:avLst/>
            </a:prstGeom>
            <a:noFill/>
          </p:spPr>
          <p:txBody>
            <a:bodyPr wrap="square" rtlCol="0">
              <a:spAutoFit/>
            </a:bodyPr>
            <a:lstStyle/>
            <a:p>
              <a:r>
                <a:rPr lang="en-US" sz="1000" b="1" dirty="0"/>
                <a:t>Mandatory/</a:t>
              </a:r>
              <a:r>
                <a:rPr lang="en-US" sz="1000" dirty="0"/>
                <a:t>Go-No Go Decision </a:t>
              </a:r>
            </a:p>
            <a:p>
              <a:r>
                <a:rPr lang="en-US" sz="1000" dirty="0"/>
                <a:t>Touch point call #3 @ 6pm</a:t>
              </a:r>
            </a:p>
          </p:txBody>
        </p:sp>
        <p:cxnSp>
          <p:nvCxnSpPr>
            <p:cNvPr id="61" name="Straight Connector 60">
              <a:extLst>
                <a:ext uri="{FF2B5EF4-FFF2-40B4-BE49-F238E27FC236}">
                  <a16:creationId xmlns:a16="http://schemas.microsoft.com/office/drawing/2014/main" id="{4DBB745A-1F88-43E9-9563-8EED0B96CDAA}"/>
                </a:ext>
              </a:extLst>
            </p:cNvPr>
            <p:cNvCxnSpPr>
              <a:cxnSpLocks/>
            </p:cNvCxnSpPr>
            <p:nvPr/>
          </p:nvCxnSpPr>
          <p:spPr>
            <a:xfrm>
              <a:off x="6314500" y="2519178"/>
              <a:ext cx="0" cy="372903"/>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AF6606CC-4AA7-45E3-B4F0-4AB5A297C89F}"/>
                </a:ext>
              </a:extLst>
            </p:cNvPr>
            <p:cNvSpPr/>
            <p:nvPr/>
          </p:nvSpPr>
          <p:spPr>
            <a:xfrm>
              <a:off x="6051643" y="2964425"/>
              <a:ext cx="636713" cy="215444"/>
            </a:xfrm>
            <a:prstGeom prst="rect">
              <a:avLst/>
            </a:prstGeom>
          </p:spPr>
          <p:txBody>
            <a:bodyPr wrap="none">
              <a:spAutoFit/>
            </a:bodyPr>
            <a:lstStyle/>
            <a:p>
              <a:pPr lvl="0"/>
              <a:r>
                <a:rPr lang="en-US" sz="800" dirty="0">
                  <a:solidFill>
                    <a:prstClr val="black"/>
                  </a:solidFill>
                </a:rPr>
                <a:t>11:00 AM</a:t>
              </a:r>
            </a:p>
          </p:txBody>
        </p:sp>
        <p:sp>
          <p:nvSpPr>
            <p:cNvPr id="10" name="Flowchart: Connector 9">
              <a:extLst>
                <a:ext uri="{FF2B5EF4-FFF2-40B4-BE49-F238E27FC236}">
                  <a16:creationId xmlns:a16="http://schemas.microsoft.com/office/drawing/2014/main" id="{E99243EF-10C3-4A4D-96F2-571B92AF3247}"/>
                </a:ext>
              </a:extLst>
            </p:cNvPr>
            <p:cNvSpPr/>
            <p:nvPr/>
          </p:nvSpPr>
          <p:spPr>
            <a:xfrm>
              <a:off x="331507" y="3266059"/>
              <a:ext cx="158820" cy="187934"/>
            </a:xfrm>
            <a:prstGeom prst="flowChartConnector">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8B19B2E-F236-4E1E-824B-818CD5D02618}"/>
                </a:ext>
              </a:extLst>
            </p:cNvPr>
            <p:cNvSpPr txBox="1"/>
            <p:nvPr/>
          </p:nvSpPr>
          <p:spPr>
            <a:xfrm>
              <a:off x="459509" y="3456041"/>
              <a:ext cx="2184827" cy="230832"/>
            </a:xfrm>
            <a:prstGeom prst="rect">
              <a:avLst/>
            </a:prstGeom>
            <a:noFill/>
          </p:spPr>
          <p:txBody>
            <a:bodyPr wrap="square" rtlCol="0">
              <a:spAutoFit/>
            </a:bodyPr>
            <a:lstStyle/>
            <a:p>
              <a:r>
                <a:rPr lang="en-US" sz="900" dirty="0"/>
                <a:t>LRS Read-Only  / YBN Offline</a:t>
              </a:r>
            </a:p>
          </p:txBody>
        </p:sp>
        <p:cxnSp>
          <p:nvCxnSpPr>
            <p:cNvPr id="20" name="Straight Connector 19">
              <a:extLst>
                <a:ext uri="{FF2B5EF4-FFF2-40B4-BE49-F238E27FC236}">
                  <a16:creationId xmlns:a16="http://schemas.microsoft.com/office/drawing/2014/main" id="{B2415F01-F8F9-464C-A1D1-05B9BF20450B}"/>
                </a:ext>
              </a:extLst>
            </p:cNvPr>
            <p:cNvCxnSpPr>
              <a:cxnSpLocks/>
              <a:endCxn id="56" idx="2"/>
            </p:cNvCxnSpPr>
            <p:nvPr/>
          </p:nvCxnSpPr>
          <p:spPr>
            <a:xfrm flipV="1">
              <a:off x="495438" y="3353380"/>
              <a:ext cx="7241682" cy="2583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6" name="Flowchart: Connector 55">
              <a:extLst>
                <a:ext uri="{FF2B5EF4-FFF2-40B4-BE49-F238E27FC236}">
                  <a16:creationId xmlns:a16="http://schemas.microsoft.com/office/drawing/2014/main" id="{65D2168F-0AA2-4686-BD08-813EE7000261}"/>
                </a:ext>
              </a:extLst>
            </p:cNvPr>
            <p:cNvSpPr/>
            <p:nvPr/>
          </p:nvSpPr>
          <p:spPr>
            <a:xfrm>
              <a:off x="7737120" y="3259413"/>
              <a:ext cx="158820" cy="187934"/>
            </a:xfrm>
            <a:prstGeom prst="flowChartConnector">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1E3DA958-C613-4729-BEB5-4C265B19363A}"/>
                </a:ext>
              </a:extLst>
            </p:cNvPr>
            <p:cNvSpPr txBox="1"/>
            <p:nvPr/>
          </p:nvSpPr>
          <p:spPr>
            <a:xfrm>
              <a:off x="6763554" y="3471334"/>
              <a:ext cx="1523507" cy="230832"/>
            </a:xfrm>
            <a:prstGeom prst="rect">
              <a:avLst/>
            </a:prstGeom>
            <a:noFill/>
          </p:spPr>
          <p:txBody>
            <a:bodyPr wrap="square" rtlCol="0">
              <a:spAutoFit/>
            </a:bodyPr>
            <a:lstStyle/>
            <a:p>
              <a:r>
                <a:rPr lang="en-US" sz="900" dirty="0"/>
                <a:t>YBN Online @ 8PM</a:t>
              </a:r>
            </a:p>
          </p:txBody>
        </p:sp>
        <p:sp>
          <p:nvSpPr>
            <p:cNvPr id="63" name="Flowchart: Connector 62">
              <a:extLst>
                <a:ext uri="{FF2B5EF4-FFF2-40B4-BE49-F238E27FC236}">
                  <a16:creationId xmlns:a16="http://schemas.microsoft.com/office/drawing/2014/main" id="{903E1AEF-3D82-436E-B601-FA8FC913D4C9}"/>
                </a:ext>
              </a:extLst>
            </p:cNvPr>
            <p:cNvSpPr/>
            <p:nvPr/>
          </p:nvSpPr>
          <p:spPr>
            <a:xfrm>
              <a:off x="6638585" y="3507966"/>
              <a:ext cx="158820" cy="136258"/>
            </a:xfrm>
            <a:prstGeom prst="flowChartConnector">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55EC7FD-58F2-429E-A784-10FBAE96EF42}"/>
                </a:ext>
              </a:extLst>
            </p:cNvPr>
            <p:cNvSpPr txBox="1"/>
            <p:nvPr/>
          </p:nvSpPr>
          <p:spPr>
            <a:xfrm>
              <a:off x="6761245" y="3776646"/>
              <a:ext cx="1523507" cy="230832"/>
            </a:xfrm>
            <a:prstGeom prst="rect">
              <a:avLst/>
            </a:prstGeom>
            <a:noFill/>
          </p:spPr>
          <p:txBody>
            <a:bodyPr wrap="square" rtlCol="0">
              <a:spAutoFit/>
            </a:bodyPr>
            <a:lstStyle/>
            <a:p>
              <a:r>
                <a:rPr lang="en-US" sz="900" dirty="0"/>
                <a:t>LRS URL Updated</a:t>
              </a:r>
            </a:p>
          </p:txBody>
        </p:sp>
        <p:sp>
          <p:nvSpPr>
            <p:cNvPr id="65" name="Flowchart: Connector 64">
              <a:extLst>
                <a:ext uri="{FF2B5EF4-FFF2-40B4-BE49-F238E27FC236}">
                  <a16:creationId xmlns:a16="http://schemas.microsoft.com/office/drawing/2014/main" id="{11C71906-C7C1-4511-B8B2-9B478E16346E}"/>
                </a:ext>
              </a:extLst>
            </p:cNvPr>
            <p:cNvSpPr/>
            <p:nvPr/>
          </p:nvSpPr>
          <p:spPr>
            <a:xfrm>
              <a:off x="6638585" y="3767370"/>
              <a:ext cx="158820" cy="163874"/>
            </a:xfrm>
            <a:prstGeom prst="flowChartConnector">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AB7B9898-CEBB-48B1-83BD-FCCE76529B1A}"/>
                </a:ext>
              </a:extLst>
            </p:cNvPr>
            <p:cNvSpPr txBox="1"/>
            <p:nvPr/>
          </p:nvSpPr>
          <p:spPr>
            <a:xfrm>
              <a:off x="11609" y="5773462"/>
              <a:ext cx="8427011" cy="261610"/>
            </a:xfrm>
            <a:prstGeom prst="rect">
              <a:avLst/>
            </a:prstGeom>
            <a:noFill/>
          </p:spPr>
          <p:txBody>
            <a:bodyPr wrap="square" rtlCol="0">
              <a:spAutoFit/>
            </a:bodyPr>
            <a:lstStyle/>
            <a:p>
              <a:r>
                <a:rPr lang="en-US" sz="1100" i="1" dirty="0"/>
                <a:t>Email communications were sent every four hours through out the cut over weekend.</a:t>
              </a:r>
            </a:p>
          </p:txBody>
        </p:sp>
        <p:sp>
          <p:nvSpPr>
            <p:cNvPr id="67" name="Star: 5 Points 66">
              <a:extLst>
                <a:ext uri="{FF2B5EF4-FFF2-40B4-BE49-F238E27FC236}">
                  <a16:creationId xmlns:a16="http://schemas.microsoft.com/office/drawing/2014/main" id="{4465B8DF-EABE-4F63-A292-761A4DBA7D25}"/>
                </a:ext>
              </a:extLst>
            </p:cNvPr>
            <p:cNvSpPr/>
            <p:nvPr/>
          </p:nvSpPr>
          <p:spPr>
            <a:xfrm>
              <a:off x="4398745" y="2150539"/>
              <a:ext cx="288430" cy="295133"/>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48637999-43B5-4D69-9DEB-54020E7A218A}"/>
                </a:ext>
              </a:extLst>
            </p:cNvPr>
            <p:cNvSpPr txBox="1"/>
            <p:nvPr/>
          </p:nvSpPr>
          <p:spPr>
            <a:xfrm>
              <a:off x="4102554" y="1627205"/>
              <a:ext cx="2026902" cy="400110"/>
            </a:xfrm>
            <a:prstGeom prst="rect">
              <a:avLst/>
            </a:prstGeom>
            <a:noFill/>
          </p:spPr>
          <p:txBody>
            <a:bodyPr wrap="square" rtlCol="0">
              <a:spAutoFit/>
            </a:bodyPr>
            <a:lstStyle/>
            <a:p>
              <a:r>
                <a:rPr lang="en-US" sz="1000" dirty="0"/>
                <a:t>Informational </a:t>
              </a:r>
            </a:p>
            <a:p>
              <a:r>
                <a:rPr lang="en-US" sz="1000" dirty="0"/>
                <a:t>Touch point call #1 @ 6 pm</a:t>
              </a:r>
            </a:p>
          </p:txBody>
        </p:sp>
        <p:sp>
          <p:nvSpPr>
            <p:cNvPr id="70" name="TextBox 69">
              <a:extLst>
                <a:ext uri="{FF2B5EF4-FFF2-40B4-BE49-F238E27FC236}">
                  <a16:creationId xmlns:a16="http://schemas.microsoft.com/office/drawing/2014/main" id="{EC40004A-0A09-4E81-BD60-F4122DC779DD}"/>
                </a:ext>
              </a:extLst>
            </p:cNvPr>
            <p:cNvSpPr txBox="1"/>
            <p:nvPr/>
          </p:nvSpPr>
          <p:spPr>
            <a:xfrm>
              <a:off x="2976856" y="4811739"/>
              <a:ext cx="2184827" cy="230832"/>
            </a:xfrm>
            <a:prstGeom prst="rect">
              <a:avLst/>
            </a:prstGeom>
            <a:noFill/>
          </p:spPr>
          <p:txBody>
            <a:bodyPr wrap="square" rtlCol="0">
              <a:spAutoFit/>
            </a:bodyPr>
            <a:lstStyle/>
            <a:p>
              <a:r>
                <a:rPr lang="en-US" sz="900" i="1" dirty="0"/>
                <a:t>Partner Cut Over and Validation</a:t>
              </a:r>
            </a:p>
          </p:txBody>
        </p:sp>
      </p:grpSp>
      <p:sp>
        <p:nvSpPr>
          <p:cNvPr id="39" name="TextBox 38">
            <a:extLst>
              <a:ext uri="{FF2B5EF4-FFF2-40B4-BE49-F238E27FC236}">
                <a16:creationId xmlns:a16="http://schemas.microsoft.com/office/drawing/2014/main" id="{00CDB739-0E7D-4EE7-9731-A171B16C26A7}"/>
              </a:ext>
            </a:extLst>
          </p:cNvPr>
          <p:cNvSpPr txBox="1"/>
          <p:nvPr/>
        </p:nvSpPr>
        <p:spPr>
          <a:xfrm>
            <a:off x="121166" y="795636"/>
            <a:ext cx="8935833" cy="830997"/>
          </a:xfrm>
          <a:prstGeom prst="rect">
            <a:avLst/>
          </a:prstGeom>
          <a:noFill/>
        </p:spPr>
        <p:txBody>
          <a:bodyPr wrap="square" rtlCol="0">
            <a:spAutoFit/>
          </a:bodyPr>
          <a:lstStyle/>
          <a:p>
            <a:pPr>
              <a:spcBef>
                <a:spcPct val="20000"/>
              </a:spcBef>
              <a:buClr>
                <a:srgbClr val="204792"/>
              </a:buClr>
            </a:pPr>
            <a:r>
              <a:rPr lang="en-US" sz="2400" i="1" dirty="0">
                <a:solidFill>
                  <a:srgbClr val="88AF4B"/>
                </a:solidFill>
                <a:latin typeface="Century Gothic"/>
              </a:rPr>
              <a:t>Collaborative effort across multiple external partners to complete the cut over. </a:t>
            </a:r>
          </a:p>
        </p:txBody>
      </p:sp>
      <p:sp>
        <p:nvSpPr>
          <p:cNvPr id="71" name="Rectangle 70">
            <a:extLst>
              <a:ext uri="{FF2B5EF4-FFF2-40B4-BE49-F238E27FC236}">
                <a16:creationId xmlns:a16="http://schemas.microsoft.com/office/drawing/2014/main" id="{E523D58B-3750-40DC-A1C1-3DDC2B800B1C}"/>
              </a:ext>
            </a:extLst>
          </p:cNvPr>
          <p:cNvSpPr/>
          <p:nvPr/>
        </p:nvSpPr>
        <p:spPr>
          <a:xfrm rot="19903989">
            <a:off x="5103362" y="4844230"/>
            <a:ext cx="364715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Thank You</a:t>
            </a:r>
          </a:p>
        </p:txBody>
      </p:sp>
    </p:spTree>
    <p:extLst>
      <p:ext uri="{BB962C8B-B14F-4D97-AF65-F5344CB8AC3E}">
        <p14:creationId xmlns:p14="http://schemas.microsoft.com/office/powerpoint/2010/main" val="89010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AA03-A551-49A0-8DDA-0D35A5D80607}"/>
              </a:ext>
            </a:extLst>
          </p:cNvPr>
          <p:cNvSpPr>
            <a:spLocks noGrp="1"/>
          </p:cNvSpPr>
          <p:nvPr>
            <p:ph type="title"/>
          </p:nvPr>
        </p:nvSpPr>
        <p:spPr/>
        <p:txBody>
          <a:bodyPr/>
          <a:lstStyle/>
          <a:p>
            <a:r>
              <a:rPr lang="en-US" dirty="0"/>
              <a:t>Post Cutover</a:t>
            </a:r>
          </a:p>
        </p:txBody>
      </p:sp>
      <p:sp>
        <p:nvSpPr>
          <p:cNvPr id="4" name="Text Placeholder 3">
            <a:extLst>
              <a:ext uri="{FF2B5EF4-FFF2-40B4-BE49-F238E27FC236}">
                <a16:creationId xmlns:a16="http://schemas.microsoft.com/office/drawing/2014/main" id="{00F34A76-EE03-47AC-B76A-0FE686AB1FF6}"/>
              </a:ext>
            </a:extLst>
          </p:cNvPr>
          <p:cNvSpPr>
            <a:spLocks noGrp="1"/>
          </p:cNvSpPr>
          <p:nvPr>
            <p:ph type="body" sz="quarter" idx="10"/>
          </p:nvPr>
        </p:nvSpPr>
        <p:spPr/>
        <p:txBody>
          <a:bodyPr/>
          <a:lstStyle/>
          <a:p>
            <a:r>
              <a:rPr lang="en-US" dirty="0"/>
              <a:t>Week One</a:t>
            </a:r>
          </a:p>
        </p:txBody>
      </p:sp>
      <p:cxnSp>
        <p:nvCxnSpPr>
          <p:cNvPr id="51" name="Straight Connector 50">
            <a:extLst>
              <a:ext uri="{FF2B5EF4-FFF2-40B4-BE49-F238E27FC236}">
                <a16:creationId xmlns:a16="http://schemas.microsoft.com/office/drawing/2014/main" id="{E348DB62-F8A9-4E25-97B9-79D2ACED7032}"/>
              </a:ext>
            </a:extLst>
          </p:cNvPr>
          <p:cNvCxnSpPr/>
          <p:nvPr/>
        </p:nvCxnSpPr>
        <p:spPr>
          <a:xfrm>
            <a:off x="148379" y="3523525"/>
            <a:ext cx="8889996" cy="0"/>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7D72719E-1399-4275-A831-33510381DC8F}"/>
              </a:ext>
            </a:extLst>
          </p:cNvPr>
          <p:cNvSpPr txBox="1"/>
          <p:nvPr/>
        </p:nvSpPr>
        <p:spPr>
          <a:xfrm>
            <a:off x="148379" y="4048419"/>
            <a:ext cx="736099" cy="307777"/>
          </a:xfrm>
          <a:prstGeom prst="rect">
            <a:avLst/>
          </a:prstGeom>
          <a:noFill/>
        </p:spPr>
        <p:txBody>
          <a:bodyPr wrap="none" rtlCol="0">
            <a:spAutoFit/>
          </a:bodyPr>
          <a:lstStyle/>
          <a:p>
            <a:r>
              <a:rPr lang="en-US" sz="1400" dirty="0"/>
              <a:t>Day 1:</a:t>
            </a:r>
          </a:p>
        </p:txBody>
      </p:sp>
      <p:grpSp>
        <p:nvGrpSpPr>
          <p:cNvPr id="58" name="Group 57">
            <a:extLst>
              <a:ext uri="{FF2B5EF4-FFF2-40B4-BE49-F238E27FC236}">
                <a16:creationId xmlns:a16="http://schemas.microsoft.com/office/drawing/2014/main" id="{4F6BEE53-AF18-4B32-9386-603EA07E86B5}"/>
              </a:ext>
            </a:extLst>
          </p:cNvPr>
          <p:cNvGrpSpPr/>
          <p:nvPr/>
        </p:nvGrpSpPr>
        <p:grpSpPr>
          <a:xfrm>
            <a:off x="1015402" y="3980255"/>
            <a:ext cx="481693" cy="426350"/>
            <a:chOff x="7091415" y="281232"/>
            <a:chExt cx="481693" cy="426350"/>
          </a:xfrm>
        </p:grpSpPr>
        <p:sp>
          <p:nvSpPr>
            <p:cNvPr id="59" name="Flowchart: Connector 58">
              <a:extLst>
                <a:ext uri="{FF2B5EF4-FFF2-40B4-BE49-F238E27FC236}">
                  <a16:creationId xmlns:a16="http://schemas.microsoft.com/office/drawing/2014/main" id="{C786FAAA-BD6A-4F35-ABC1-66396746F32F}"/>
                </a:ext>
              </a:extLst>
            </p:cNvPr>
            <p:cNvSpPr/>
            <p:nvPr/>
          </p:nvSpPr>
          <p:spPr>
            <a:xfrm>
              <a:off x="7091415" y="281232"/>
              <a:ext cx="481693" cy="426350"/>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D7957C-1252-4A4E-9B8B-0E769BE769AE}"/>
                </a:ext>
              </a:extLst>
            </p:cNvPr>
            <p:cNvSpPr txBox="1"/>
            <p:nvPr/>
          </p:nvSpPr>
          <p:spPr>
            <a:xfrm>
              <a:off x="7154167" y="298374"/>
              <a:ext cx="356188" cy="369332"/>
            </a:xfrm>
            <a:prstGeom prst="rect">
              <a:avLst/>
            </a:prstGeom>
            <a:noFill/>
          </p:spPr>
          <p:txBody>
            <a:bodyPr wrap="none" rtlCol="0">
              <a:spAutoFit/>
            </a:bodyPr>
            <a:lstStyle/>
            <a:p>
              <a:r>
                <a:rPr lang="en-US" b="1" dirty="0">
                  <a:solidFill>
                    <a:schemeClr val="bg1"/>
                  </a:solidFill>
                </a:rPr>
                <a:t>A</a:t>
              </a:r>
            </a:p>
          </p:txBody>
        </p:sp>
      </p:grpSp>
      <p:sp>
        <p:nvSpPr>
          <p:cNvPr id="63" name="TextBox 62">
            <a:extLst>
              <a:ext uri="{FF2B5EF4-FFF2-40B4-BE49-F238E27FC236}">
                <a16:creationId xmlns:a16="http://schemas.microsoft.com/office/drawing/2014/main" id="{CCEE10AF-81D0-4813-A2C0-88D5DF29B3F3}"/>
              </a:ext>
            </a:extLst>
          </p:cNvPr>
          <p:cNvSpPr txBox="1"/>
          <p:nvPr/>
        </p:nvSpPr>
        <p:spPr>
          <a:xfrm>
            <a:off x="1489655" y="4028225"/>
            <a:ext cx="3437293" cy="400110"/>
          </a:xfrm>
          <a:prstGeom prst="rect">
            <a:avLst/>
          </a:prstGeom>
          <a:noFill/>
        </p:spPr>
        <p:txBody>
          <a:bodyPr wrap="square" rtlCol="0">
            <a:spAutoFit/>
          </a:bodyPr>
          <a:lstStyle/>
          <a:p>
            <a:r>
              <a:rPr lang="en-US" sz="1000" dirty="0"/>
              <a:t>Users encountered login errors during morning ramp up and afternoon ramp up</a:t>
            </a:r>
          </a:p>
        </p:txBody>
      </p:sp>
      <p:sp>
        <p:nvSpPr>
          <p:cNvPr id="64" name="TextBox 63">
            <a:extLst>
              <a:ext uri="{FF2B5EF4-FFF2-40B4-BE49-F238E27FC236}">
                <a16:creationId xmlns:a16="http://schemas.microsoft.com/office/drawing/2014/main" id="{5FEA0267-E629-48EF-A195-BA707D7B8E34}"/>
              </a:ext>
            </a:extLst>
          </p:cNvPr>
          <p:cNvSpPr txBox="1"/>
          <p:nvPr/>
        </p:nvSpPr>
        <p:spPr>
          <a:xfrm>
            <a:off x="2147646" y="3667722"/>
            <a:ext cx="1885453" cy="307777"/>
          </a:xfrm>
          <a:prstGeom prst="rect">
            <a:avLst/>
          </a:prstGeom>
          <a:noFill/>
        </p:spPr>
        <p:txBody>
          <a:bodyPr wrap="none" rtlCol="0">
            <a:spAutoFit/>
          </a:bodyPr>
          <a:lstStyle/>
          <a:p>
            <a:r>
              <a:rPr lang="en-US" sz="1400" dirty="0"/>
              <a:t>Challenge - Impact</a:t>
            </a:r>
          </a:p>
        </p:txBody>
      </p:sp>
      <p:sp>
        <p:nvSpPr>
          <p:cNvPr id="65" name="TextBox 64">
            <a:extLst>
              <a:ext uri="{FF2B5EF4-FFF2-40B4-BE49-F238E27FC236}">
                <a16:creationId xmlns:a16="http://schemas.microsoft.com/office/drawing/2014/main" id="{8C609466-DA77-40E9-B500-C235F9A3C4C4}"/>
              </a:ext>
            </a:extLst>
          </p:cNvPr>
          <p:cNvSpPr txBox="1"/>
          <p:nvPr/>
        </p:nvSpPr>
        <p:spPr>
          <a:xfrm>
            <a:off x="6069278" y="3651926"/>
            <a:ext cx="1321196" cy="307777"/>
          </a:xfrm>
          <a:prstGeom prst="rect">
            <a:avLst/>
          </a:prstGeom>
          <a:noFill/>
        </p:spPr>
        <p:txBody>
          <a:bodyPr wrap="none" rtlCol="0">
            <a:spAutoFit/>
          </a:bodyPr>
          <a:lstStyle/>
          <a:p>
            <a:r>
              <a:rPr lang="en-US" sz="1400" dirty="0"/>
              <a:t>Action Taken</a:t>
            </a:r>
          </a:p>
        </p:txBody>
      </p:sp>
      <p:sp>
        <p:nvSpPr>
          <p:cNvPr id="72" name="TextBox 71">
            <a:extLst>
              <a:ext uri="{FF2B5EF4-FFF2-40B4-BE49-F238E27FC236}">
                <a16:creationId xmlns:a16="http://schemas.microsoft.com/office/drawing/2014/main" id="{722243A8-7B46-4BC8-A701-701349CEF3CA}"/>
              </a:ext>
            </a:extLst>
          </p:cNvPr>
          <p:cNvSpPr txBox="1"/>
          <p:nvPr/>
        </p:nvSpPr>
        <p:spPr>
          <a:xfrm>
            <a:off x="5105538" y="3997397"/>
            <a:ext cx="3437293" cy="553998"/>
          </a:xfrm>
          <a:prstGeom prst="rect">
            <a:avLst/>
          </a:prstGeom>
          <a:noFill/>
        </p:spPr>
        <p:txBody>
          <a:bodyPr wrap="square" rtlCol="0">
            <a:spAutoFit/>
          </a:bodyPr>
          <a:lstStyle/>
          <a:p>
            <a:r>
              <a:rPr lang="en-US" sz="1000" dirty="0"/>
              <a:t>Removed DPSS Active Directory from the rotation and modified settings in security software to handle the load.</a:t>
            </a:r>
          </a:p>
        </p:txBody>
      </p:sp>
      <p:sp>
        <p:nvSpPr>
          <p:cNvPr id="73" name="TextBox 72">
            <a:extLst>
              <a:ext uri="{FF2B5EF4-FFF2-40B4-BE49-F238E27FC236}">
                <a16:creationId xmlns:a16="http://schemas.microsoft.com/office/drawing/2014/main" id="{DC3842A5-03FC-4ED4-92A0-735D1B8BE5EC}"/>
              </a:ext>
            </a:extLst>
          </p:cNvPr>
          <p:cNvSpPr txBox="1"/>
          <p:nvPr/>
        </p:nvSpPr>
        <p:spPr>
          <a:xfrm>
            <a:off x="148379" y="4693622"/>
            <a:ext cx="736099" cy="307777"/>
          </a:xfrm>
          <a:prstGeom prst="rect">
            <a:avLst/>
          </a:prstGeom>
          <a:noFill/>
        </p:spPr>
        <p:txBody>
          <a:bodyPr wrap="none" rtlCol="0">
            <a:spAutoFit/>
          </a:bodyPr>
          <a:lstStyle/>
          <a:p>
            <a:r>
              <a:rPr lang="en-US" sz="1400" dirty="0"/>
              <a:t>Day 2:</a:t>
            </a:r>
          </a:p>
        </p:txBody>
      </p:sp>
      <p:grpSp>
        <p:nvGrpSpPr>
          <p:cNvPr id="91" name="Group 90">
            <a:extLst>
              <a:ext uri="{FF2B5EF4-FFF2-40B4-BE49-F238E27FC236}">
                <a16:creationId xmlns:a16="http://schemas.microsoft.com/office/drawing/2014/main" id="{7DCE1392-11F1-4C9D-982A-99AF01D14493}"/>
              </a:ext>
            </a:extLst>
          </p:cNvPr>
          <p:cNvGrpSpPr/>
          <p:nvPr/>
        </p:nvGrpSpPr>
        <p:grpSpPr>
          <a:xfrm>
            <a:off x="394769" y="1010651"/>
            <a:ext cx="8546319" cy="2331431"/>
            <a:chOff x="38080" y="1302557"/>
            <a:chExt cx="9024054" cy="2652811"/>
          </a:xfrm>
        </p:grpSpPr>
        <p:grpSp>
          <p:nvGrpSpPr>
            <p:cNvPr id="5" name="Group 4">
              <a:extLst>
                <a:ext uri="{FF2B5EF4-FFF2-40B4-BE49-F238E27FC236}">
                  <a16:creationId xmlns:a16="http://schemas.microsoft.com/office/drawing/2014/main" id="{FFF70738-712E-450F-85A9-CE5607339AEB}"/>
                </a:ext>
              </a:extLst>
            </p:cNvPr>
            <p:cNvGrpSpPr/>
            <p:nvPr/>
          </p:nvGrpSpPr>
          <p:grpSpPr>
            <a:xfrm>
              <a:off x="1330828" y="2363278"/>
              <a:ext cx="809244" cy="529990"/>
              <a:chOff x="4952658" y="2151089"/>
              <a:chExt cx="1078992" cy="706653"/>
            </a:xfrm>
          </p:grpSpPr>
          <p:sp>
            <p:nvSpPr>
              <p:cNvPr id="6" name="TextBox 5">
                <a:extLst>
                  <a:ext uri="{FF2B5EF4-FFF2-40B4-BE49-F238E27FC236}">
                    <a16:creationId xmlns:a16="http://schemas.microsoft.com/office/drawing/2014/main" id="{330D79AA-29F9-4698-908A-8B444205F548}"/>
                  </a:ext>
                </a:extLst>
              </p:cNvPr>
              <p:cNvSpPr txBox="1"/>
              <p:nvPr/>
            </p:nvSpPr>
            <p:spPr>
              <a:xfrm>
                <a:off x="4952658" y="2702294"/>
                <a:ext cx="1078992" cy="155448"/>
              </a:xfrm>
              <a:prstGeom prst="rect">
                <a:avLst/>
              </a:prstGeom>
              <a:noFill/>
            </p:spPr>
            <p:txBody>
              <a:bodyPr wrap="square" lIns="0" tIns="0" rIns="0" bIns="0" rtlCol="0">
                <a:noAutofit/>
              </a:bodyPr>
              <a:lstStyle/>
              <a:p>
                <a:pPr algn="ctr"/>
                <a:r>
                  <a:rPr lang="en-US" sz="675" b="1" err="1">
                    <a:latin typeface="Century Gothic" panose="020B0502020202020204" pitchFamily="34" charset="0"/>
                    <a:cs typeface="Helvetica Neue"/>
                  </a:rPr>
                  <a:t>CalSAWS</a:t>
                </a:r>
                <a:r>
                  <a:rPr lang="en-US" sz="675" b="1">
                    <a:latin typeface="Century Gothic" panose="020B0502020202020204" pitchFamily="34" charset="0"/>
                    <a:cs typeface="Helvetica Neue"/>
                  </a:rPr>
                  <a:t> WAN</a:t>
                </a:r>
              </a:p>
              <a:p>
                <a:pPr algn="ctr"/>
                <a:r>
                  <a:rPr lang="en-US" sz="675" b="1">
                    <a:latin typeface="Century Gothic" panose="020B0502020202020204" pitchFamily="34" charset="0"/>
                    <a:cs typeface="Helvetica Neue"/>
                  </a:rPr>
                  <a:t>(Extranet VRF)</a:t>
                </a:r>
              </a:p>
            </p:txBody>
          </p:sp>
          <p:pic>
            <p:nvPicPr>
              <p:cNvPr id="7" name="Picture 6">
                <a:extLst>
                  <a:ext uri="{FF2B5EF4-FFF2-40B4-BE49-F238E27FC236}">
                    <a16:creationId xmlns:a16="http://schemas.microsoft.com/office/drawing/2014/main" id="{09B446B5-970E-410E-A953-EBBF2FA80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839" y="2151089"/>
                <a:ext cx="728629" cy="477520"/>
              </a:xfrm>
              <a:prstGeom prst="rect">
                <a:avLst/>
              </a:prstGeom>
            </p:spPr>
          </p:pic>
        </p:grpSp>
        <p:cxnSp>
          <p:nvCxnSpPr>
            <p:cNvPr id="8" name="Connector: Curved 7">
              <a:extLst>
                <a:ext uri="{FF2B5EF4-FFF2-40B4-BE49-F238E27FC236}">
                  <a16:creationId xmlns:a16="http://schemas.microsoft.com/office/drawing/2014/main" id="{AB6AE55C-E783-44D6-8C83-E8735B3DDDD9}"/>
                </a:ext>
              </a:extLst>
            </p:cNvPr>
            <p:cNvCxnSpPr>
              <a:cxnSpLocks/>
              <a:stCxn id="12" idx="1"/>
              <a:endCxn id="10" idx="3"/>
            </p:cNvCxnSpPr>
            <p:nvPr/>
          </p:nvCxnSpPr>
          <p:spPr>
            <a:xfrm rot="10800000">
              <a:off x="3088456" y="1899049"/>
              <a:ext cx="1122160" cy="66285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12172493-704B-4F32-A4BF-B7139F356AE0}"/>
                </a:ext>
              </a:extLst>
            </p:cNvPr>
            <p:cNvGrpSpPr/>
            <p:nvPr/>
          </p:nvGrpSpPr>
          <p:grpSpPr>
            <a:xfrm>
              <a:off x="2359932" y="1718845"/>
              <a:ext cx="1166813" cy="781551"/>
              <a:chOff x="-111928" y="2976859"/>
              <a:chExt cx="1555750" cy="1042067"/>
            </a:xfrm>
          </p:grpSpPr>
          <p:pic>
            <p:nvPicPr>
              <p:cNvPr id="10" name="Picture 9">
                <a:extLst>
                  <a:ext uri="{FF2B5EF4-FFF2-40B4-BE49-F238E27FC236}">
                    <a16:creationId xmlns:a16="http://schemas.microsoft.com/office/drawing/2014/main" id="{B2D3BC29-5E8E-4503-9EEF-8F7DC17A4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58" y="2976859"/>
                <a:ext cx="386979" cy="480540"/>
              </a:xfrm>
              <a:prstGeom prst="rect">
                <a:avLst/>
              </a:prstGeom>
            </p:spPr>
          </p:pic>
          <p:sp>
            <p:nvSpPr>
              <p:cNvPr id="11" name="TextBox 37">
                <a:extLst>
                  <a:ext uri="{FF2B5EF4-FFF2-40B4-BE49-F238E27FC236}">
                    <a16:creationId xmlns:a16="http://schemas.microsoft.com/office/drawing/2014/main" id="{BAC58DFD-DE74-4E36-AE0A-BFD1A9D7924C}"/>
                  </a:ext>
                </a:extLst>
              </p:cNvPr>
              <p:cNvSpPr txBox="1">
                <a:spLocks noChangeArrowheads="1"/>
              </p:cNvSpPr>
              <p:nvPr/>
            </p:nvSpPr>
            <p:spPr bwMode="auto">
              <a:xfrm>
                <a:off x="-111928" y="3480317"/>
                <a:ext cx="1555750" cy="538609"/>
              </a:xfrm>
              <a:prstGeom prst="rect">
                <a:avLst/>
              </a:prstGeom>
              <a:noFill/>
              <a:ln w="9525">
                <a:noFill/>
                <a:miter lim="800000"/>
                <a:headEnd/>
                <a:tailEnd/>
              </a:ln>
            </p:spPr>
            <p:txBody>
              <a:bodyPr>
                <a:spAutoFit/>
              </a:bodyPr>
              <a:lstStyle/>
              <a:p>
                <a:pPr algn="ctr"/>
                <a:r>
                  <a:rPr lang="en-US" sz="675" b="1" err="1">
                    <a:latin typeface="Century Gothic" panose="020B0502020202020204" pitchFamily="34" charset="0"/>
                    <a:ea typeface="Verdana" pitchFamily="34" charset="0"/>
                    <a:cs typeface="Helvetica Neue"/>
                  </a:rPr>
                  <a:t>CalSAWS</a:t>
                </a:r>
                <a:r>
                  <a:rPr lang="en-US" sz="675" b="1">
                    <a:latin typeface="Century Gothic" panose="020B0502020202020204" pitchFamily="34" charset="0"/>
                    <a:ea typeface="Verdana" pitchFamily="34" charset="0"/>
                    <a:cs typeface="Helvetica Neue"/>
                  </a:rPr>
                  <a:t> Exchange LA3</a:t>
                </a:r>
              </a:p>
              <a:p>
                <a:pPr algn="ctr"/>
                <a:r>
                  <a:rPr lang="en-US" sz="675" b="1">
                    <a:latin typeface="Century Gothic" panose="020B0502020202020204" pitchFamily="34" charset="0"/>
                    <a:ea typeface="Verdana" pitchFamily="34" charset="0"/>
                    <a:cs typeface="Helvetica Neue"/>
                  </a:rPr>
                  <a:t>(primary)</a:t>
                </a:r>
              </a:p>
            </p:txBody>
          </p:sp>
        </p:grpSp>
        <p:pic>
          <p:nvPicPr>
            <p:cNvPr id="12" name="Picture 11">
              <a:extLst>
                <a:ext uri="{FF2B5EF4-FFF2-40B4-BE49-F238E27FC236}">
                  <a16:creationId xmlns:a16="http://schemas.microsoft.com/office/drawing/2014/main" id="{980E7EC3-F8E3-4E97-87C9-D997825B5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616" y="2401339"/>
              <a:ext cx="306299" cy="321120"/>
            </a:xfrm>
            <a:prstGeom prst="rect">
              <a:avLst/>
            </a:prstGeom>
          </p:spPr>
        </p:pic>
        <p:sp>
          <p:nvSpPr>
            <p:cNvPr id="13" name="TextBox 37">
              <a:extLst>
                <a:ext uri="{FF2B5EF4-FFF2-40B4-BE49-F238E27FC236}">
                  <a16:creationId xmlns:a16="http://schemas.microsoft.com/office/drawing/2014/main" id="{52D2D46E-CCF5-411C-AE71-193729723260}"/>
                </a:ext>
              </a:extLst>
            </p:cNvPr>
            <p:cNvSpPr txBox="1">
              <a:spLocks noChangeArrowheads="1"/>
            </p:cNvSpPr>
            <p:nvPr/>
          </p:nvSpPr>
          <p:spPr bwMode="auto">
            <a:xfrm>
              <a:off x="3719468" y="2768940"/>
              <a:ext cx="1166813" cy="300082"/>
            </a:xfrm>
            <a:prstGeom prst="rect">
              <a:avLst/>
            </a:prstGeom>
            <a:noFill/>
            <a:ln w="9525">
              <a:noFill/>
              <a:miter lim="800000"/>
              <a:headEnd/>
              <a:tailEnd/>
            </a:ln>
          </p:spPr>
          <p:txBody>
            <a:bodyPr>
              <a:spAutoFit/>
            </a:bodyPr>
            <a:lstStyle/>
            <a:p>
              <a:pPr algn="ctr"/>
              <a:r>
                <a:rPr lang="en-US" sz="675" b="1" dirty="0">
                  <a:latin typeface="Century Gothic" panose="020B0502020202020204" pitchFamily="34" charset="0"/>
                  <a:ea typeface="Verdana" pitchFamily="34" charset="0"/>
                  <a:cs typeface="Helvetica Neue"/>
                </a:rPr>
                <a:t>AWS Transit </a:t>
              </a:r>
            </a:p>
            <a:p>
              <a:pPr algn="ctr"/>
              <a:r>
                <a:rPr lang="en-US" sz="675" b="1" dirty="0">
                  <a:latin typeface="Century Gothic" panose="020B0502020202020204" pitchFamily="34" charset="0"/>
                  <a:ea typeface="Verdana" pitchFamily="34" charset="0"/>
                  <a:cs typeface="Helvetica Neue"/>
                </a:rPr>
                <a:t>Gateway</a:t>
              </a:r>
            </a:p>
          </p:txBody>
        </p:sp>
        <p:grpSp>
          <p:nvGrpSpPr>
            <p:cNvPr id="14" name="Group 13">
              <a:extLst>
                <a:ext uri="{FF2B5EF4-FFF2-40B4-BE49-F238E27FC236}">
                  <a16:creationId xmlns:a16="http://schemas.microsoft.com/office/drawing/2014/main" id="{34AB622B-D2BD-4017-8D6A-D05AE12A2FC7}"/>
                </a:ext>
              </a:extLst>
            </p:cNvPr>
            <p:cNvGrpSpPr/>
            <p:nvPr/>
          </p:nvGrpSpPr>
          <p:grpSpPr>
            <a:xfrm>
              <a:off x="2359932" y="2967203"/>
              <a:ext cx="1166813" cy="781551"/>
              <a:chOff x="-111928" y="2976859"/>
              <a:chExt cx="1555750" cy="1042067"/>
            </a:xfrm>
          </p:grpSpPr>
          <p:pic>
            <p:nvPicPr>
              <p:cNvPr id="15" name="Picture 14">
                <a:extLst>
                  <a:ext uri="{FF2B5EF4-FFF2-40B4-BE49-F238E27FC236}">
                    <a16:creationId xmlns:a16="http://schemas.microsoft.com/office/drawing/2014/main" id="{0696C72A-A7CD-4C9A-A6B3-7AB6AD9AB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58" y="2976859"/>
                <a:ext cx="386979" cy="480540"/>
              </a:xfrm>
              <a:prstGeom prst="rect">
                <a:avLst/>
              </a:prstGeom>
            </p:spPr>
          </p:pic>
          <p:sp>
            <p:nvSpPr>
              <p:cNvPr id="16" name="TextBox 37">
                <a:extLst>
                  <a:ext uri="{FF2B5EF4-FFF2-40B4-BE49-F238E27FC236}">
                    <a16:creationId xmlns:a16="http://schemas.microsoft.com/office/drawing/2014/main" id="{CB16E1DD-94C3-4D0E-9809-BFF3A40FBA73}"/>
                  </a:ext>
                </a:extLst>
              </p:cNvPr>
              <p:cNvSpPr txBox="1">
                <a:spLocks noChangeArrowheads="1"/>
              </p:cNvSpPr>
              <p:nvPr/>
            </p:nvSpPr>
            <p:spPr bwMode="auto">
              <a:xfrm>
                <a:off x="-111928" y="3480317"/>
                <a:ext cx="1555750" cy="538609"/>
              </a:xfrm>
              <a:prstGeom prst="rect">
                <a:avLst/>
              </a:prstGeom>
              <a:noFill/>
              <a:ln w="9525">
                <a:noFill/>
                <a:miter lim="800000"/>
                <a:headEnd/>
                <a:tailEnd/>
              </a:ln>
            </p:spPr>
            <p:txBody>
              <a:bodyPr>
                <a:spAutoFit/>
              </a:bodyPr>
              <a:lstStyle/>
              <a:p>
                <a:pPr algn="ctr"/>
                <a:r>
                  <a:rPr lang="en-US" sz="675" b="1" err="1">
                    <a:latin typeface="Century Gothic" panose="020B0502020202020204" pitchFamily="34" charset="0"/>
                    <a:ea typeface="Verdana" pitchFamily="34" charset="0"/>
                    <a:cs typeface="Helvetica Neue"/>
                  </a:rPr>
                  <a:t>CalSAWS</a:t>
                </a:r>
                <a:r>
                  <a:rPr lang="en-US" sz="675" b="1">
                    <a:latin typeface="Century Gothic" panose="020B0502020202020204" pitchFamily="34" charset="0"/>
                    <a:ea typeface="Verdana" pitchFamily="34" charset="0"/>
                    <a:cs typeface="Helvetica Neue"/>
                  </a:rPr>
                  <a:t> Exchange SV1</a:t>
                </a:r>
              </a:p>
              <a:p>
                <a:pPr algn="ctr"/>
                <a:r>
                  <a:rPr lang="en-US" sz="675" b="1">
                    <a:latin typeface="Century Gothic" panose="020B0502020202020204" pitchFamily="34" charset="0"/>
                    <a:ea typeface="Verdana" pitchFamily="34" charset="0"/>
                    <a:cs typeface="Helvetica Neue"/>
                  </a:rPr>
                  <a:t>(secondary)</a:t>
                </a:r>
              </a:p>
            </p:txBody>
          </p:sp>
        </p:grpSp>
        <p:grpSp>
          <p:nvGrpSpPr>
            <p:cNvPr id="17" name="Group 16">
              <a:extLst>
                <a:ext uri="{FF2B5EF4-FFF2-40B4-BE49-F238E27FC236}">
                  <a16:creationId xmlns:a16="http://schemas.microsoft.com/office/drawing/2014/main" id="{C0A985EC-698E-4C91-B66E-9C4B1F1CA1A5}"/>
                </a:ext>
              </a:extLst>
            </p:cNvPr>
            <p:cNvGrpSpPr/>
            <p:nvPr/>
          </p:nvGrpSpPr>
          <p:grpSpPr>
            <a:xfrm>
              <a:off x="127002" y="2393161"/>
              <a:ext cx="1166813" cy="537398"/>
              <a:chOff x="-269063" y="1209996"/>
              <a:chExt cx="1555750" cy="716531"/>
            </a:xfrm>
          </p:grpSpPr>
          <p:pic>
            <p:nvPicPr>
              <p:cNvPr id="18" name="Picture 17">
                <a:extLst>
                  <a:ext uri="{FF2B5EF4-FFF2-40B4-BE49-F238E27FC236}">
                    <a16:creationId xmlns:a16="http://schemas.microsoft.com/office/drawing/2014/main" id="{A9F0C9EF-0273-42E8-B60A-12525DA34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56" y="1209996"/>
                <a:ext cx="323113" cy="446204"/>
              </a:xfrm>
              <a:prstGeom prst="rect">
                <a:avLst/>
              </a:prstGeom>
            </p:spPr>
          </p:pic>
          <p:sp>
            <p:nvSpPr>
              <p:cNvPr id="19" name="TextBox 37">
                <a:extLst>
                  <a:ext uri="{FF2B5EF4-FFF2-40B4-BE49-F238E27FC236}">
                    <a16:creationId xmlns:a16="http://schemas.microsoft.com/office/drawing/2014/main" id="{26D4D84B-3AB6-41D6-8DDA-750D957B602F}"/>
                  </a:ext>
                </a:extLst>
              </p:cNvPr>
              <p:cNvSpPr txBox="1">
                <a:spLocks noChangeArrowheads="1"/>
              </p:cNvSpPr>
              <p:nvPr/>
            </p:nvSpPr>
            <p:spPr bwMode="auto">
              <a:xfrm>
                <a:off x="-269063" y="1664916"/>
                <a:ext cx="1555750" cy="261611"/>
              </a:xfrm>
              <a:prstGeom prst="rect">
                <a:avLst/>
              </a:prstGeom>
              <a:noFill/>
              <a:ln w="9525">
                <a:noFill/>
                <a:miter lim="800000"/>
                <a:headEnd/>
                <a:tailEnd/>
              </a:ln>
            </p:spPr>
            <p:txBody>
              <a:bodyPr>
                <a:spAutoFit/>
              </a:bodyPr>
              <a:lstStyle/>
              <a:p>
                <a:pPr algn="ctr"/>
                <a:r>
                  <a:rPr lang="en-US" sz="675" b="1" dirty="0">
                    <a:latin typeface="Century Gothic" panose="020B0502020202020204" pitchFamily="34" charset="0"/>
                    <a:ea typeface="Verdana" pitchFamily="34" charset="0"/>
                    <a:cs typeface="Helvetica Neue"/>
                  </a:rPr>
                  <a:t>LA County</a:t>
                </a:r>
              </a:p>
            </p:txBody>
          </p:sp>
        </p:grpSp>
        <p:cxnSp>
          <p:nvCxnSpPr>
            <p:cNvPr id="20" name="Connector: Curved 19">
              <a:extLst>
                <a:ext uri="{FF2B5EF4-FFF2-40B4-BE49-F238E27FC236}">
                  <a16:creationId xmlns:a16="http://schemas.microsoft.com/office/drawing/2014/main" id="{A8E1ABA4-7545-4BF7-ABF6-95483595711E}"/>
                </a:ext>
              </a:extLst>
            </p:cNvPr>
            <p:cNvCxnSpPr>
              <a:cxnSpLocks/>
              <a:stCxn id="7" idx="1"/>
            </p:cNvCxnSpPr>
            <p:nvPr/>
          </p:nvCxnSpPr>
          <p:spPr>
            <a:xfrm rot="10800000" flipV="1">
              <a:off x="839110" y="2542347"/>
              <a:ext cx="623105" cy="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 name="Connector: Curved 20">
              <a:extLst>
                <a:ext uri="{FF2B5EF4-FFF2-40B4-BE49-F238E27FC236}">
                  <a16:creationId xmlns:a16="http://schemas.microsoft.com/office/drawing/2014/main" id="{96C9542A-E3F0-41DC-84A8-C3AE4806DB7F}"/>
                </a:ext>
              </a:extLst>
            </p:cNvPr>
            <p:cNvCxnSpPr>
              <a:cxnSpLocks/>
              <a:stCxn id="10" idx="1"/>
              <a:endCxn id="7" idx="3"/>
            </p:cNvCxnSpPr>
            <p:nvPr/>
          </p:nvCxnSpPr>
          <p:spPr>
            <a:xfrm rot="10800000" flipV="1">
              <a:off x="2008686" y="1899046"/>
              <a:ext cx="789536" cy="64330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4E314378-EEC0-49FC-8D78-5CB8C4620A22}"/>
                </a:ext>
              </a:extLst>
            </p:cNvPr>
            <p:cNvCxnSpPr>
              <a:cxnSpLocks/>
              <a:stCxn id="15" idx="1"/>
              <a:endCxn id="7" idx="3"/>
            </p:cNvCxnSpPr>
            <p:nvPr/>
          </p:nvCxnSpPr>
          <p:spPr>
            <a:xfrm rot="10800000">
              <a:off x="2008686" y="2542347"/>
              <a:ext cx="789536" cy="60505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 name="Connector: Curved 22">
              <a:extLst>
                <a:ext uri="{FF2B5EF4-FFF2-40B4-BE49-F238E27FC236}">
                  <a16:creationId xmlns:a16="http://schemas.microsoft.com/office/drawing/2014/main" id="{50B8292E-7388-4420-8F7C-A16B4035CB0B}"/>
                </a:ext>
              </a:extLst>
            </p:cNvPr>
            <p:cNvCxnSpPr>
              <a:cxnSpLocks/>
              <a:stCxn id="12" idx="1"/>
              <a:endCxn id="15" idx="3"/>
            </p:cNvCxnSpPr>
            <p:nvPr/>
          </p:nvCxnSpPr>
          <p:spPr>
            <a:xfrm rot="10800000" flipV="1">
              <a:off x="3088456" y="2561898"/>
              <a:ext cx="1122160" cy="58550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D956056F-98F0-4553-A4BF-7D87E6E980F1}"/>
                </a:ext>
              </a:extLst>
            </p:cNvPr>
            <p:cNvGrpSpPr/>
            <p:nvPr/>
          </p:nvGrpSpPr>
          <p:grpSpPr>
            <a:xfrm>
              <a:off x="4582403" y="1519541"/>
              <a:ext cx="4479731" cy="2435827"/>
              <a:chOff x="4151085" y="1519392"/>
              <a:chExt cx="5972974" cy="2383154"/>
            </a:xfrm>
          </p:grpSpPr>
          <p:sp>
            <p:nvSpPr>
              <p:cNvPr id="25" name="Rectangle 24">
                <a:extLst>
                  <a:ext uri="{FF2B5EF4-FFF2-40B4-BE49-F238E27FC236}">
                    <a16:creationId xmlns:a16="http://schemas.microsoft.com/office/drawing/2014/main" id="{6937D7A0-1CBB-48E2-A5C7-96E1096044F8}"/>
                  </a:ext>
                </a:extLst>
              </p:cNvPr>
              <p:cNvSpPr/>
              <p:nvPr/>
            </p:nvSpPr>
            <p:spPr>
              <a:xfrm>
                <a:off x="4151085" y="1519392"/>
                <a:ext cx="5972974" cy="2383154"/>
              </a:xfrm>
              <a:prstGeom prst="rect">
                <a:avLst/>
              </a:prstGeom>
              <a:noFill/>
              <a:ln w="12700">
                <a:solidFill>
                  <a:srgbClr val="FD7F3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0" tIns="68580" rIns="68580" bIns="34290" numCol="1" spcCol="0" rtlCol="0" fromWordArt="0" anchor="t" anchorCtr="0" forceAA="0" compatLnSpc="1">
                <a:prstTxWarp prst="textNoShape">
                  <a:avLst/>
                </a:prstTxWarp>
                <a:noAutofit/>
              </a:bodyPr>
              <a:lstStyle/>
              <a:p>
                <a:pPr algn="l"/>
                <a:r>
                  <a:rPr lang="en-US" sz="900">
                    <a:solidFill>
                      <a:schemeClr val="tx2">
                        <a:lumMod val="60000"/>
                        <a:lumOff val="40000"/>
                      </a:schemeClr>
                    </a:solidFill>
                  </a:rPr>
                  <a:t>us-west-2</a:t>
                </a:r>
              </a:p>
            </p:txBody>
          </p:sp>
          <p:pic>
            <p:nvPicPr>
              <p:cNvPr id="26" name="Graphic 25">
                <a:extLst>
                  <a:ext uri="{FF2B5EF4-FFF2-40B4-BE49-F238E27FC236}">
                    <a16:creationId xmlns:a16="http://schemas.microsoft.com/office/drawing/2014/main" id="{43E9552E-5DC4-4BAF-A191-351D02E212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1086" y="1519392"/>
                <a:ext cx="330200" cy="330200"/>
              </a:xfrm>
              <a:prstGeom prst="rect">
                <a:avLst/>
              </a:prstGeom>
            </p:spPr>
          </p:pic>
        </p:grpSp>
        <p:grpSp>
          <p:nvGrpSpPr>
            <p:cNvPr id="27" name="Group 26">
              <a:extLst>
                <a:ext uri="{FF2B5EF4-FFF2-40B4-BE49-F238E27FC236}">
                  <a16:creationId xmlns:a16="http://schemas.microsoft.com/office/drawing/2014/main" id="{622F5EBC-E9E6-4051-8C04-614916F01C06}"/>
                </a:ext>
              </a:extLst>
            </p:cNvPr>
            <p:cNvGrpSpPr/>
            <p:nvPr/>
          </p:nvGrpSpPr>
          <p:grpSpPr>
            <a:xfrm>
              <a:off x="305786" y="1694790"/>
              <a:ext cx="809244" cy="529990"/>
              <a:chOff x="4952658" y="2151089"/>
              <a:chExt cx="1078992" cy="706653"/>
            </a:xfrm>
          </p:grpSpPr>
          <p:sp>
            <p:nvSpPr>
              <p:cNvPr id="28" name="TextBox 27">
                <a:extLst>
                  <a:ext uri="{FF2B5EF4-FFF2-40B4-BE49-F238E27FC236}">
                    <a16:creationId xmlns:a16="http://schemas.microsoft.com/office/drawing/2014/main" id="{3CBF8C4F-8945-430C-94E2-FD05CD034E3A}"/>
                  </a:ext>
                </a:extLst>
              </p:cNvPr>
              <p:cNvSpPr txBox="1"/>
              <p:nvPr/>
            </p:nvSpPr>
            <p:spPr>
              <a:xfrm>
                <a:off x="4952658" y="2702294"/>
                <a:ext cx="1078992" cy="155448"/>
              </a:xfrm>
              <a:prstGeom prst="rect">
                <a:avLst/>
              </a:prstGeom>
              <a:noFill/>
            </p:spPr>
            <p:txBody>
              <a:bodyPr wrap="square" lIns="0" tIns="0" rIns="0" bIns="0" rtlCol="0">
                <a:noAutofit/>
              </a:bodyPr>
              <a:lstStyle/>
              <a:p>
                <a:pPr algn="ctr"/>
                <a:r>
                  <a:rPr lang="en-US" sz="675" b="1" dirty="0">
                    <a:latin typeface="Century Gothic" panose="020B0502020202020204" pitchFamily="34" charset="0"/>
                    <a:cs typeface="Helvetica Neue"/>
                  </a:rPr>
                  <a:t>E-Cloud</a:t>
                </a:r>
              </a:p>
            </p:txBody>
          </p:sp>
          <p:pic>
            <p:nvPicPr>
              <p:cNvPr id="29" name="Picture 28">
                <a:extLst>
                  <a:ext uri="{FF2B5EF4-FFF2-40B4-BE49-F238E27FC236}">
                    <a16:creationId xmlns:a16="http://schemas.microsoft.com/office/drawing/2014/main" id="{4E967E06-D5EE-49D9-AD2A-C90E0745F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839" y="2151089"/>
                <a:ext cx="728629" cy="477520"/>
              </a:xfrm>
              <a:prstGeom prst="rect">
                <a:avLst/>
              </a:prstGeom>
            </p:spPr>
          </p:pic>
        </p:grpSp>
        <p:sp>
          <p:nvSpPr>
            <p:cNvPr id="30" name="TextBox 29">
              <a:extLst>
                <a:ext uri="{FF2B5EF4-FFF2-40B4-BE49-F238E27FC236}">
                  <a16:creationId xmlns:a16="http://schemas.microsoft.com/office/drawing/2014/main" id="{0B477036-8F15-42C0-A523-561E4A3EAB0D}"/>
                </a:ext>
              </a:extLst>
            </p:cNvPr>
            <p:cNvSpPr txBox="1"/>
            <p:nvPr/>
          </p:nvSpPr>
          <p:spPr>
            <a:xfrm>
              <a:off x="127834" y="3002398"/>
              <a:ext cx="1786066" cy="461665"/>
            </a:xfrm>
            <a:prstGeom prst="rect">
              <a:avLst/>
            </a:prstGeom>
            <a:noFill/>
          </p:spPr>
          <p:txBody>
            <a:bodyPr wrap="none" rtlCol="0">
              <a:spAutoFit/>
            </a:bodyPr>
            <a:lstStyle/>
            <a:p>
              <a:pPr marL="171450" indent="-171450">
                <a:buFont typeface="Arial" panose="020B0604020202020204" pitchFamily="34" charset="0"/>
                <a:buChar char="•"/>
              </a:pPr>
              <a:r>
                <a:rPr lang="en-US" sz="800" dirty="0"/>
                <a:t>ISD Active Directory</a:t>
              </a:r>
            </a:p>
            <a:p>
              <a:pPr marL="171450" indent="-171450">
                <a:buFont typeface="Arial" panose="020B0604020202020204" pitchFamily="34" charset="0"/>
                <a:buChar char="•"/>
              </a:pPr>
              <a:r>
                <a:rPr lang="en-US" sz="800" dirty="0"/>
                <a:t>Auxiliary Systems (LA Hosted)</a:t>
              </a:r>
            </a:p>
            <a:p>
              <a:pPr marL="171450" indent="-171450">
                <a:buFont typeface="Arial" panose="020B0604020202020204" pitchFamily="34" charset="0"/>
                <a:buChar char="•"/>
              </a:pPr>
              <a:r>
                <a:rPr lang="en-US" sz="800" dirty="0"/>
                <a:t>LA County Offices</a:t>
              </a:r>
            </a:p>
          </p:txBody>
        </p:sp>
        <p:sp>
          <p:nvSpPr>
            <p:cNvPr id="31" name="TextBox 30">
              <a:extLst>
                <a:ext uri="{FF2B5EF4-FFF2-40B4-BE49-F238E27FC236}">
                  <a16:creationId xmlns:a16="http://schemas.microsoft.com/office/drawing/2014/main" id="{70091099-76DE-4F57-9040-AA6FED9625F6}"/>
                </a:ext>
              </a:extLst>
            </p:cNvPr>
            <p:cNvSpPr txBox="1"/>
            <p:nvPr/>
          </p:nvSpPr>
          <p:spPr>
            <a:xfrm>
              <a:off x="932250" y="1733932"/>
              <a:ext cx="1425390" cy="215444"/>
            </a:xfrm>
            <a:prstGeom prst="rect">
              <a:avLst/>
            </a:prstGeom>
            <a:noFill/>
          </p:spPr>
          <p:txBody>
            <a:bodyPr wrap="none" rtlCol="0">
              <a:spAutoFit/>
            </a:bodyPr>
            <a:lstStyle/>
            <a:p>
              <a:pPr marL="171450" indent="-171450">
                <a:buFont typeface="Arial" panose="020B0604020202020204" pitchFamily="34" charset="0"/>
                <a:buChar char="•"/>
              </a:pPr>
              <a:r>
                <a:rPr lang="en-US" sz="800" strike="sngStrike" dirty="0"/>
                <a:t>DPSS Active Directory</a:t>
              </a:r>
            </a:p>
          </p:txBody>
        </p:sp>
        <p:grpSp>
          <p:nvGrpSpPr>
            <p:cNvPr id="32" name="Group 31">
              <a:extLst>
                <a:ext uri="{FF2B5EF4-FFF2-40B4-BE49-F238E27FC236}">
                  <a16:creationId xmlns:a16="http://schemas.microsoft.com/office/drawing/2014/main" id="{E1008B79-3708-421E-BCA9-14D7141AC731}"/>
                </a:ext>
              </a:extLst>
            </p:cNvPr>
            <p:cNvGrpSpPr/>
            <p:nvPr/>
          </p:nvGrpSpPr>
          <p:grpSpPr>
            <a:xfrm>
              <a:off x="4793853" y="2025285"/>
              <a:ext cx="4188650" cy="1533703"/>
              <a:chOff x="1044979" y="4183772"/>
              <a:chExt cx="4188650" cy="1533703"/>
            </a:xfrm>
          </p:grpSpPr>
          <p:sp>
            <p:nvSpPr>
              <p:cNvPr id="33" name="Rounded Rectangle 45">
                <a:extLst>
                  <a:ext uri="{FF2B5EF4-FFF2-40B4-BE49-F238E27FC236}">
                    <a16:creationId xmlns:a16="http://schemas.microsoft.com/office/drawing/2014/main" id="{2AC568D1-EF27-4CF4-933E-D2834197ACC7}"/>
                  </a:ext>
                </a:extLst>
              </p:cNvPr>
              <p:cNvSpPr/>
              <p:nvPr/>
            </p:nvSpPr>
            <p:spPr bwMode="auto">
              <a:xfrm rot="16200000">
                <a:off x="1027716" y="4651379"/>
                <a:ext cx="854475" cy="24618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34" name="Rounded Rectangle 27">
                <a:extLst>
                  <a:ext uri="{FF2B5EF4-FFF2-40B4-BE49-F238E27FC236}">
                    <a16:creationId xmlns:a16="http://schemas.microsoft.com/office/drawing/2014/main" id="{F71876B1-F799-47E8-AD70-D5426DBD95EC}"/>
                  </a:ext>
                </a:extLst>
              </p:cNvPr>
              <p:cNvSpPr/>
              <p:nvPr/>
            </p:nvSpPr>
            <p:spPr bwMode="auto">
              <a:xfrm>
                <a:off x="1044979" y="4183772"/>
                <a:ext cx="4188650" cy="1533703"/>
              </a:xfrm>
              <a:prstGeom prst="roundRect">
                <a:avLst/>
              </a:prstGeom>
              <a:noFill/>
              <a:ln w="952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a:ln>
                    <a:noFill/>
                  </a:ln>
                  <a:solidFill>
                    <a:schemeClr val="bg1"/>
                  </a:solidFill>
                  <a:effectLst/>
                  <a:latin typeface="Arial" charset="0"/>
                </a:endParaRPr>
              </a:p>
            </p:txBody>
          </p:sp>
          <p:sp>
            <p:nvSpPr>
              <p:cNvPr id="35" name="Rounded Rectangle 33">
                <a:extLst>
                  <a:ext uri="{FF2B5EF4-FFF2-40B4-BE49-F238E27FC236}">
                    <a16:creationId xmlns:a16="http://schemas.microsoft.com/office/drawing/2014/main" id="{4977838D-12D1-447D-B772-030900DA022E}"/>
                  </a:ext>
                </a:extLst>
              </p:cNvPr>
              <p:cNvSpPr/>
              <p:nvPr/>
            </p:nvSpPr>
            <p:spPr bwMode="auto">
              <a:xfrm>
                <a:off x="1606350" y="4352192"/>
                <a:ext cx="3493188" cy="24618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36" name="Rounded Rectangle 34">
                <a:extLst>
                  <a:ext uri="{FF2B5EF4-FFF2-40B4-BE49-F238E27FC236}">
                    <a16:creationId xmlns:a16="http://schemas.microsoft.com/office/drawing/2014/main" id="{020FD8D5-375F-4D2C-94F5-79765F353253}"/>
                  </a:ext>
                </a:extLst>
              </p:cNvPr>
              <p:cNvSpPr/>
              <p:nvPr/>
            </p:nvSpPr>
            <p:spPr bwMode="auto">
              <a:xfrm>
                <a:off x="1606350" y="4636815"/>
                <a:ext cx="2517242" cy="24618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C7310B98-C4C6-40C0-8B53-314B4524A536}"/>
                  </a:ext>
                </a:extLst>
              </p:cNvPr>
              <p:cNvSpPr txBox="1"/>
              <p:nvPr/>
            </p:nvSpPr>
            <p:spPr>
              <a:xfrm>
                <a:off x="2599649" y="4342426"/>
                <a:ext cx="1018973" cy="246221"/>
              </a:xfrm>
              <a:prstGeom prst="rect">
                <a:avLst/>
              </a:prstGeom>
              <a:noFill/>
            </p:spPr>
            <p:txBody>
              <a:bodyPr wrap="square" rtlCol="0">
                <a:spAutoFit/>
              </a:bodyPr>
              <a:lstStyle/>
              <a:p>
                <a:r>
                  <a:rPr lang="en-US" sz="1000" dirty="0">
                    <a:solidFill>
                      <a:srgbClr val="000000"/>
                    </a:solidFill>
                  </a:rPr>
                  <a:t>Webservers</a:t>
                </a:r>
              </a:p>
            </p:txBody>
          </p:sp>
          <p:sp>
            <p:nvSpPr>
              <p:cNvPr id="38" name="TextBox 37">
                <a:extLst>
                  <a:ext uri="{FF2B5EF4-FFF2-40B4-BE49-F238E27FC236}">
                    <a16:creationId xmlns:a16="http://schemas.microsoft.com/office/drawing/2014/main" id="{CD928997-C5D9-4411-876D-9AF6DEC56A11}"/>
                  </a:ext>
                </a:extLst>
              </p:cNvPr>
              <p:cNvSpPr txBox="1"/>
              <p:nvPr/>
            </p:nvSpPr>
            <p:spPr>
              <a:xfrm>
                <a:off x="2256816" y="4631892"/>
                <a:ext cx="1284326" cy="246221"/>
              </a:xfrm>
              <a:prstGeom prst="rect">
                <a:avLst/>
              </a:prstGeom>
              <a:noFill/>
            </p:spPr>
            <p:txBody>
              <a:bodyPr wrap="none" rtlCol="0">
                <a:spAutoFit/>
              </a:bodyPr>
              <a:lstStyle/>
              <a:p>
                <a:r>
                  <a:rPr lang="en-US" sz="1000" dirty="0">
                    <a:solidFill>
                      <a:srgbClr val="000000"/>
                    </a:solidFill>
                  </a:rPr>
                  <a:t>Application Servers</a:t>
                </a:r>
              </a:p>
            </p:txBody>
          </p:sp>
          <p:sp>
            <p:nvSpPr>
              <p:cNvPr id="39" name="Rounded Rectangle 38">
                <a:extLst>
                  <a:ext uri="{FF2B5EF4-FFF2-40B4-BE49-F238E27FC236}">
                    <a16:creationId xmlns:a16="http://schemas.microsoft.com/office/drawing/2014/main" id="{EA90D5A4-7C7E-4249-9FB6-08F408D76455}"/>
                  </a:ext>
                </a:extLst>
              </p:cNvPr>
              <p:cNvSpPr/>
              <p:nvPr/>
            </p:nvSpPr>
            <p:spPr bwMode="auto">
              <a:xfrm>
                <a:off x="4186509" y="4644507"/>
                <a:ext cx="913029" cy="2384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40" name="Rounded Rectangle 40">
                <a:extLst>
                  <a:ext uri="{FF2B5EF4-FFF2-40B4-BE49-F238E27FC236}">
                    <a16:creationId xmlns:a16="http://schemas.microsoft.com/office/drawing/2014/main" id="{F3D74122-C913-472F-B524-D9C07F8A9589}"/>
                  </a:ext>
                </a:extLst>
              </p:cNvPr>
              <p:cNvSpPr/>
              <p:nvPr/>
            </p:nvSpPr>
            <p:spPr bwMode="auto">
              <a:xfrm>
                <a:off x="1606350" y="4903060"/>
                <a:ext cx="1159175" cy="264867"/>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6B1DDC2C-D7EB-4EE4-8646-96B754652BBC}"/>
                  </a:ext>
                </a:extLst>
              </p:cNvPr>
              <p:cNvSpPr txBox="1"/>
              <p:nvPr/>
            </p:nvSpPr>
            <p:spPr>
              <a:xfrm rot="16200000">
                <a:off x="1125253" y="4630009"/>
                <a:ext cx="646331" cy="246221"/>
              </a:xfrm>
              <a:prstGeom prst="rect">
                <a:avLst/>
              </a:prstGeom>
              <a:noFill/>
            </p:spPr>
            <p:txBody>
              <a:bodyPr wrap="none" rtlCol="0">
                <a:spAutoFit/>
              </a:bodyPr>
              <a:lstStyle/>
              <a:p>
                <a:r>
                  <a:rPr lang="en-US" sz="1000" dirty="0">
                    <a:solidFill>
                      <a:srgbClr val="000000"/>
                    </a:solidFill>
                  </a:rPr>
                  <a:t>Security</a:t>
                </a:r>
              </a:p>
            </p:txBody>
          </p:sp>
          <p:sp>
            <p:nvSpPr>
              <p:cNvPr id="42" name="TextBox 41">
                <a:extLst>
                  <a:ext uri="{FF2B5EF4-FFF2-40B4-BE49-F238E27FC236}">
                    <a16:creationId xmlns:a16="http://schemas.microsoft.com/office/drawing/2014/main" id="{86E5EDE8-DB59-4C48-B58E-AECFD3F7CDDC}"/>
                  </a:ext>
                </a:extLst>
              </p:cNvPr>
              <p:cNvSpPr txBox="1"/>
              <p:nvPr/>
            </p:nvSpPr>
            <p:spPr>
              <a:xfrm>
                <a:off x="4186509" y="4636779"/>
                <a:ext cx="872355" cy="246221"/>
              </a:xfrm>
              <a:prstGeom prst="rect">
                <a:avLst/>
              </a:prstGeom>
              <a:noFill/>
            </p:spPr>
            <p:txBody>
              <a:bodyPr wrap="none" rtlCol="0">
                <a:spAutoFit/>
              </a:bodyPr>
              <a:lstStyle/>
              <a:p>
                <a:r>
                  <a:rPr lang="en-US" sz="1000" dirty="0">
                    <a:solidFill>
                      <a:srgbClr val="000000"/>
                    </a:solidFill>
                  </a:rPr>
                  <a:t>Dashboards</a:t>
                </a:r>
              </a:p>
            </p:txBody>
          </p:sp>
          <p:sp>
            <p:nvSpPr>
              <p:cNvPr id="43" name="TextBox 42">
                <a:extLst>
                  <a:ext uri="{FF2B5EF4-FFF2-40B4-BE49-F238E27FC236}">
                    <a16:creationId xmlns:a16="http://schemas.microsoft.com/office/drawing/2014/main" id="{A3D51A3E-1036-48DF-9B2C-49CDFBFCC67D}"/>
                  </a:ext>
                </a:extLst>
              </p:cNvPr>
              <p:cNvSpPr txBox="1"/>
              <p:nvPr/>
            </p:nvSpPr>
            <p:spPr>
              <a:xfrm>
                <a:off x="1729333" y="4914671"/>
                <a:ext cx="930964" cy="246221"/>
              </a:xfrm>
              <a:prstGeom prst="rect">
                <a:avLst/>
              </a:prstGeom>
              <a:noFill/>
            </p:spPr>
            <p:txBody>
              <a:bodyPr wrap="square" rtlCol="0">
                <a:spAutoFit/>
              </a:bodyPr>
              <a:lstStyle/>
              <a:p>
                <a:r>
                  <a:rPr lang="en-US" sz="1000" dirty="0">
                    <a:solidFill>
                      <a:srgbClr val="000000"/>
                    </a:solidFill>
                  </a:rPr>
                  <a:t>Docs- SaaS</a:t>
                </a:r>
              </a:p>
            </p:txBody>
          </p:sp>
          <p:sp>
            <p:nvSpPr>
              <p:cNvPr id="44" name="Rounded Rectangle 47">
                <a:extLst>
                  <a:ext uri="{FF2B5EF4-FFF2-40B4-BE49-F238E27FC236}">
                    <a16:creationId xmlns:a16="http://schemas.microsoft.com/office/drawing/2014/main" id="{BA2F3AEA-EF4B-45AC-940B-0374F5BE0B9A}"/>
                  </a:ext>
                </a:extLst>
              </p:cNvPr>
              <p:cNvSpPr/>
              <p:nvPr/>
            </p:nvSpPr>
            <p:spPr bwMode="auto">
              <a:xfrm>
                <a:off x="2808302" y="4912821"/>
                <a:ext cx="1323900" cy="25512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45" name="Rounded Rectangle 48">
                <a:extLst>
                  <a:ext uri="{FF2B5EF4-FFF2-40B4-BE49-F238E27FC236}">
                    <a16:creationId xmlns:a16="http://schemas.microsoft.com/office/drawing/2014/main" id="{6B809F75-593A-49E2-90CE-2376F73931F4}"/>
                  </a:ext>
                </a:extLst>
              </p:cNvPr>
              <p:cNvSpPr/>
              <p:nvPr/>
            </p:nvSpPr>
            <p:spPr bwMode="auto">
              <a:xfrm>
                <a:off x="4185876" y="4924999"/>
                <a:ext cx="913029" cy="2384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46" name="TextBox 45">
                <a:extLst>
                  <a:ext uri="{FF2B5EF4-FFF2-40B4-BE49-F238E27FC236}">
                    <a16:creationId xmlns:a16="http://schemas.microsoft.com/office/drawing/2014/main" id="{1A47E063-6166-4C54-A70A-DC0F222EB966}"/>
                  </a:ext>
                </a:extLst>
              </p:cNvPr>
              <p:cNvSpPr txBox="1"/>
              <p:nvPr/>
            </p:nvSpPr>
            <p:spPr>
              <a:xfrm>
                <a:off x="2923547" y="4911016"/>
                <a:ext cx="1312457" cy="246221"/>
              </a:xfrm>
              <a:prstGeom prst="rect">
                <a:avLst/>
              </a:prstGeom>
              <a:noFill/>
            </p:spPr>
            <p:txBody>
              <a:bodyPr wrap="square" rtlCol="0">
                <a:spAutoFit/>
              </a:bodyPr>
              <a:lstStyle/>
              <a:p>
                <a:r>
                  <a:rPr lang="en-US" sz="1000" dirty="0">
                    <a:solidFill>
                      <a:srgbClr val="000000"/>
                    </a:solidFill>
                  </a:rPr>
                  <a:t>Web Services</a:t>
                </a:r>
              </a:p>
            </p:txBody>
          </p:sp>
          <p:sp>
            <p:nvSpPr>
              <p:cNvPr id="47" name="TextBox 46">
                <a:extLst>
                  <a:ext uri="{FF2B5EF4-FFF2-40B4-BE49-F238E27FC236}">
                    <a16:creationId xmlns:a16="http://schemas.microsoft.com/office/drawing/2014/main" id="{83126471-D5EF-4F47-912D-7909CC716CD8}"/>
                  </a:ext>
                </a:extLst>
              </p:cNvPr>
              <p:cNvSpPr txBox="1"/>
              <p:nvPr/>
            </p:nvSpPr>
            <p:spPr>
              <a:xfrm>
                <a:off x="4316718" y="4917270"/>
                <a:ext cx="639537" cy="246221"/>
              </a:xfrm>
              <a:prstGeom prst="rect">
                <a:avLst/>
              </a:prstGeom>
              <a:noFill/>
            </p:spPr>
            <p:txBody>
              <a:bodyPr wrap="square" rtlCol="0">
                <a:spAutoFit/>
              </a:bodyPr>
              <a:lstStyle/>
              <a:p>
                <a:r>
                  <a:rPr lang="en-US" sz="1000" dirty="0">
                    <a:solidFill>
                      <a:srgbClr val="000000"/>
                    </a:solidFill>
                  </a:rPr>
                  <a:t>Reports</a:t>
                </a:r>
              </a:p>
            </p:txBody>
          </p:sp>
          <p:sp>
            <p:nvSpPr>
              <p:cNvPr id="48" name="Rounded Rectangle 51">
                <a:extLst>
                  <a:ext uri="{FF2B5EF4-FFF2-40B4-BE49-F238E27FC236}">
                    <a16:creationId xmlns:a16="http://schemas.microsoft.com/office/drawing/2014/main" id="{9A22C576-4440-4022-9F5E-A40DE5767B74}"/>
                  </a:ext>
                </a:extLst>
              </p:cNvPr>
              <p:cNvSpPr/>
              <p:nvPr/>
            </p:nvSpPr>
            <p:spPr bwMode="auto">
              <a:xfrm>
                <a:off x="1606350" y="5201710"/>
                <a:ext cx="3493188" cy="24618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3230ADCE-1AE4-4F0F-B3DB-4BBDC1C7948D}"/>
                  </a:ext>
                </a:extLst>
              </p:cNvPr>
              <p:cNvSpPr txBox="1"/>
              <p:nvPr/>
            </p:nvSpPr>
            <p:spPr>
              <a:xfrm>
                <a:off x="2339548" y="5233699"/>
                <a:ext cx="1279074" cy="246221"/>
              </a:xfrm>
              <a:prstGeom prst="rect">
                <a:avLst/>
              </a:prstGeom>
              <a:noFill/>
            </p:spPr>
            <p:txBody>
              <a:bodyPr wrap="square" rtlCol="0">
                <a:spAutoFit/>
              </a:bodyPr>
              <a:lstStyle/>
              <a:p>
                <a:pPr algn="ctr"/>
                <a:r>
                  <a:rPr lang="en-US" sz="1000" dirty="0">
                    <a:solidFill>
                      <a:srgbClr val="000000"/>
                    </a:solidFill>
                  </a:rPr>
                  <a:t>Database</a:t>
                </a:r>
              </a:p>
            </p:txBody>
          </p:sp>
        </p:grpSp>
        <p:cxnSp>
          <p:nvCxnSpPr>
            <p:cNvPr id="50" name="Connector: Curved 49">
              <a:extLst>
                <a:ext uri="{FF2B5EF4-FFF2-40B4-BE49-F238E27FC236}">
                  <a16:creationId xmlns:a16="http://schemas.microsoft.com/office/drawing/2014/main" id="{E64CA4E1-7916-408B-91AD-3739972BB81E}"/>
                </a:ext>
              </a:extLst>
            </p:cNvPr>
            <p:cNvCxnSpPr>
              <a:cxnSpLocks/>
            </p:cNvCxnSpPr>
            <p:nvPr/>
          </p:nvCxnSpPr>
          <p:spPr>
            <a:xfrm rot="5400000">
              <a:off x="649303" y="2084707"/>
              <a:ext cx="372299" cy="217995"/>
            </a:xfrm>
            <a:prstGeom prst="curvedConnector3">
              <a:avLst>
                <a:gd name="adj1" fmla="val 62595"/>
              </a:avLst>
            </a:prstGeom>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C8936B4E-AC8E-4A3A-8D30-D0F1B7313B58}"/>
                </a:ext>
              </a:extLst>
            </p:cNvPr>
            <p:cNvSpPr txBox="1"/>
            <p:nvPr/>
          </p:nvSpPr>
          <p:spPr>
            <a:xfrm>
              <a:off x="4422296" y="1302557"/>
              <a:ext cx="1133644" cy="215444"/>
            </a:xfrm>
            <a:prstGeom prst="rect">
              <a:avLst/>
            </a:prstGeom>
            <a:noFill/>
          </p:spPr>
          <p:txBody>
            <a:bodyPr wrap="none" rtlCol="0">
              <a:spAutoFit/>
            </a:bodyPr>
            <a:lstStyle/>
            <a:p>
              <a:r>
                <a:rPr lang="en-US" sz="800" dirty="0"/>
                <a:t>https://calsaws.net</a:t>
              </a:r>
            </a:p>
          </p:txBody>
        </p:sp>
        <p:grpSp>
          <p:nvGrpSpPr>
            <p:cNvPr id="54" name="Group 53">
              <a:extLst>
                <a:ext uri="{FF2B5EF4-FFF2-40B4-BE49-F238E27FC236}">
                  <a16:creationId xmlns:a16="http://schemas.microsoft.com/office/drawing/2014/main" id="{096BD044-A595-4022-857D-8E19590BC5B6}"/>
                </a:ext>
              </a:extLst>
            </p:cNvPr>
            <p:cNvGrpSpPr/>
            <p:nvPr/>
          </p:nvGrpSpPr>
          <p:grpSpPr>
            <a:xfrm>
              <a:off x="4767164" y="1972328"/>
              <a:ext cx="481693" cy="426350"/>
              <a:chOff x="7091415" y="281232"/>
              <a:chExt cx="481693" cy="426350"/>
            </a:xfrm>
          </p:grpSpPr>
          <p:sp>
            <p:nvSpPr>
              <p:cNvPr id="55" name="Flowchart: Connector 54">
                <a:extLst>
                  <a:ext uri="{FF2B5EF4-FFF2-40B4-BE49-F238E27FC236}">
                    <a16:creationId xmlns:a16="http://schemas.microsoft.com/office/drawing/2014/main" id="{0AAC8140-6206-4E0C-B32D-E8BF5ECBF1EE}"/>
                  </a:ext>
                </a:extLst>
              </p:cNvPr>
              <p:cNvSpPr/>
              <p:nvPr/>
            </p:nvSpPr>
            <p:spPr>
              <a:xfrm>
                <a:off x="7091415" y="281232"/>
                <a:ext cx="481693" cy="426350"/>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32CD2DE-7D56-4657-9760-F6DFDB469B3D}"/>
                  </a:ext>
                </a:extLst>
              </p:cNvPr>
              <p:cNvSpPr txBox="1"/>
              <p:nvPr/>
            </p:nvSpPr>
            <p:spPr>
              <a:xfrm>
                <a:off x="7154167" y="298374"/>
                <a:ext cx="356188" cy="369332"/>
              </a:xfrm>
              <a:prstGeom prst="rect">
                <a:avLst/>
              </a:prstGeom>
              <a:noFill/>
            </p:spPr>
            <p:txBody>
              <a:bodyPr wrap="none" rtlCol="0">
                <a:spAutoFit/>
              </a:bodyPr>
              <a:lstStyle/>
              <a:p>
                <a:r>
                  <a:rPr lang="en-US" b="1" dirty="0">
                    <a:solidFill>
                      <a:schemeClr val="bg1"/>
                    </a:solidFill>
                  </a:rPr>
                  <a:t>A</a:t>
                </a:r>
              </a:p>
            </p:txBody>
          </p:sp>
        </p:grpSp>
        <p:grpSp>
          <p:nvGrpSpPr>
            <p:cNvPr id="66" name="Group 65">
              <a:extLst>
                <a:ext uri="{FF2B5EF4-FFF2-40B4-BE49-F238E27FC236}">
                  <a16:creationId xmlns:a16="http://schemas.microsoft.com/office/drawing/2014/main" id="{D66B23F3-49FF-4717-92DF-289107AC5E92}"/>
                </a:ext>
              </a:extLst>
            </p:cNvPr>
            <p:cNvGrpSpPr/>
            <p:nvPr/>
          </p:nvGrpSpPr>
          <p:grpSpPr>
            <a:xfrm>
              <a:off x="38080" y="2797269"/>
              <a:ext cx="363850" cy="353675"/>
              <a:chOff x="7091415" y="235382"/>
              <a:chExt cx="481693" cy="472200"/>
            </a:xfrm>
          </p:grpSpPr>
          <p:sp>
            <p:nvSpPr>
              <p:cNvPr id="67" name="Flowchart: Connector 66">
                <a:extLst>
                  <a:ext uri="{FF2B5EF4-FFF2-40B4-BE49-F238E27FC236}">
                    <a16:creationId xmlns:a16="http://schemas.microsoft.com/office/drawing/2014/main" id="{2BE50E00-4342-4E21-8D2A-42090958B52A}"/>
                  </a:ext>
                </a:extLst>
              </p:cNvPr>
              <p:cNvSpPr/>
              <p:nvPr/>
            </p:nvSpPr>
            <p:spPr>
              <a:xfrm>
                <a:off x="7091415" y="281232"/>
                <a:ext cx="481693" cy="426350"/>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60DA4EAC-4895-451F-891F-E41922B0AE35}"/>
                  </a:ext>
                </a:extLst>
              </p:cNvPr>
              <p:cNvSpPr txBox="1"/>
              <p:nvPr/>
            </p:nvSpPr>
            <p:spPr>
              <a:xfrm>
                <a:off x="7104341" y="235382"/>
                <a:ext cx="356188" cy="369332"/>
              </a:xfrm>
              <a:prstGeom prst="rect">
                <a:avLst/>
              </a:prstGeom>
              <a:noFill/>
            </p:spPr>
            <p:txBody>
              <a:bodyPr wrap="none" rtlCol="0">
                <a:spAutoFit/>
              </a:bodyPr>
              <a:lstStyle/>
              <a:p>
                <a:r>
                  <a:rPr lang="en-US" b="1" dirty="0">
                    <a:solidFill>
                      <a:schemeClr val="bg1"/>
                    </a:solidFill>
                  </a:rPr>
                  <a:t>A</a:t>
                </a:r>
              </a:p>
            </p:txBody>
          </p:sp>
        </p:grpSp>
        <p:grpSp>
          <p:nvGrpSpPr>
            <p:cNvPr id="69" name="Group 68">
              <a:extLst>
                <a:ext uri="{FF2B5EF4-FFF2-40B4-BE49-F238E27FC236}">
                  <a16:creationId xmlns:a16="http://schemas.microsoft.com/office/drawing/2014/main" id="{0BD90177-68CD-4C38-B9F2-0FCE2E3CC2E6}"/>
                </a:ext>
              </a:extLst>
            </p:cNvPr>
            <p:cNvGrpSpPr/>
            <p:nvPr/>
          </p:nvGrpSpPr>
          <p:grpSpPr>
            <a:xfrm>
              <a:off x="769125" y="1609339"/>
              <a:ext cx="349363" cy="370142"/>
              <a:chOff x="7091415" y="226396"/>
              <a:chExt cx="481693" cy="481186"/>
            </a:xfrm>
          </p:grpSpPr>
          <p:sp>
            <p:nvSpPr>
              <p:cNvPr id="70" name="Flowchart: Connector 69">
                <a:extLst>
                  <a:ext uri="{FF2B5EF4-FFF2-40B4-BE49-F238E27FC236}">
                    <a16:creationId xmlns:a16="http://schemas.microsoft.com/office/drawing/2014/main" id="{A0059EC3-11A5-4123-B7C2-0F00AA3BBF65}"/>
                  </a:ext>
                </a:extLst>
              </p:cNvPr>
              <p:cNvSpPr/>
              <p:nvPr/>
            </p:nvSpPr>
            <p:spPr>
              <a:xfrm>
                <a:off x="7091415" y="281232"/>
                <a:ext cx="481693" cy="426350"/>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33A7466-38D9-4333-9E47-4E88E7191810}"/>
                  </a:ext>
                </a:extLst>
              </p:cNvPr>
              <p:cNvSpPr txBox="1"/>
              <p:nvPr/>
            </p:nvSpPr>
            <p:spPr>
              <a:xfrm>
                <a:off x="7098633" y="226396"/>
                <a:ext cx="356189" cy="369331"/>
              </a:xfrm>
              <a:prstGeom prst="rect">
                <a:avLst/>
              </a:prstGeom>
              <a:noFill/>
            </p:spPr>
            <p:txBody>
              <a:bodyPr wrap="none" rtlCol="0">
                <a:spAutoFit/>
              </a:bodyPr>
              <a:lstStyle/>
              <a:p>
                <a:r>
                  <a:rPr lang="en-US" b="1" dirty="0">
                    <a:solidFill>
                      <a:schemeClr val="bg1"/>
                    </a:solidFill>
                  </a:rPr>
                  <a:t>A</a:t>
                </a:r>
              </a:p>
            </p:txBody>
          </p:sp>
        </p:grpSp>
        <p:grpSp>
          <p:nvGrpSpPr>
            <p:cNvPr id="74" name="Group 73">
              <a:extLst>
                <a:ext uri="{FF2B5EF4-FFF2-40B4-BE49-F238E27FC236}">
                  <a16:creationId xmlns:a16="http://schemas.microsoft.com/office/drawing/2014/main" id="{059F6EFA-34FE-43B3-BE8B-97A685616690}"/>
                </a:ext>
              </a:extLst>
            </p:cNvPr>
            <p:cNvGrpSpPr/>
            <p:nvPr/>
          </p:nvGrpSpPr>
          <p:grpSpPr>
            <a:xfrm>
              <a:off x="4736551" y="2809092"/>
              <a:ext cx="481693" cy="431825"/>
              <a:chOff x="7091415" y="275757"/>
              <a:chExt cx="481693" cy="431825"/>
            </a:xfrm>
          </p:grpSpPr>
          <p:sp>
            <p:nvSpPr>
              <p:cNvPr id="75" name="Flowchart: Connector 74">
                <a:extLst>
                  <a:ext uri="{FF2B5EF4-FFF2-40B4-BE49-F238E27FC236}">
                    <a16:creationId xmlns:a16="http://schemas.microsoft.com/office/drawing/2014/main" id="{9D716A3A-6915-4BD8-84AD-B24E5F1C57CE}"/>
                  </a:ext>
                </a:extLst>
              </p:cNvPr>
              <p:cNvSpPr/>
              <p:nvPr/>
            </p:nvSpPr>
            <p:spPr>
              <a:xfrm>
                <a:off x="7091415" y="281232"/>
                <a:ext cx="481693" cy="426350"/>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09FFC2C-6217-48C5-AFD1-F8AA03A78CBA}"/>
                  </a:ext>
                </a:extLst>
              </p:cNvPr>
              <p:cNvSpPr txBox="1"/>
              <p:nvPr/>
            </p:nvSpPr>
            <p:spPr>
              <a:xfrm>
                <a:off x="7165256" y="275757"/>
                <a:ext cx="348963" cy="420243"/>
              </a:xfrm>
              <a:prstGeom prst="rect">
                <a:avLst/>
              </a:prstGeom>
              <a:noFill/>
            </p:spPr>
            <p:txBody>
              <a:bodyPr wrap="square" rtlCol="0">
                <a:spAutoFit/>
              </a:bodyPr>
              <a:lstStyle/>
              <a:p>
                <a:r>
                  <a:rPr lang="en-US" b="1" dirty="0">
                    <a:solidFill>
                      <a:schemeClr val="bg1"/>
                    </a:solidFill>
                  </a:rPr>
                  <a:t>B</a:t>
                </a:r>
              </a:p>
            </p:txBody>
          </p:sp>
        </p:grpSp>
      </p:grpSp>
      <p:grpSp>
        <p:nvGrpSpPr>
          <p:cNvPr id="77" name="Group 76">
            <a:extLst>
              <a:ext uri="{FF2B5EF4-FFF2-40B4-BE49-F238E27FC236}">
                <a16:creationId xmlns:a16="http://schemas.microsoft.com/office/drawing/2014/main" id="{F6C1DB25-21C0-47D1-BA63-5BA170DA2FF8}"/>
              </a:ext>
            </a:extLst>
          </p:cNvPr>
          <p:cNvGrpSpPr/>
          <p:nvPr/>
        </p:nvGrpSpPr>
        <p:grpSpPr>
          <a:xfrm>
            <a:off x="1015401" y="4619206"/>
            <a:ext cx="481693" cy="426350"/>
            <a:chOff x="7091415" y="281232"/>
            <a:chExt cx="481693" cy="426350"/>
          </a:xfrm>
        </p:grpSpPr>
        <p:sp>
          <p:nvSpPr>
            <p:cNvPr id="78" name="Flowchart: Connector 77">
              <a:extLst>
                <a:ext uri="{FF2B5EF4-FFF2-40B4-BE49-F238E27FC236}">
                  <a16:creationId xmlns:a16="http://schemas.microsoft.com/office/drawing/2014/main" id="{AF323018-7CF5-45C3-8D95-F19E140FDE6F}"/>
                </a:ext>
              </a:extLst>
            </p:cNvPr>
            <p:cNvSpPr/>
            <p:nvPr/>
          </p:nvSpPr>
          <p:spPr>
            <a:xfrm>
              <a:off x="7091415" y="281232"/>
              <a:ext cx="481693" cy="426350"/>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71C66C3-396C-4FF2-BE2B-D964A7202215}"/>
                </a:ext>
              </a:extLst>
            </p:cNvPr>
            <p:cNvSpPr txBox="1"/>
            <p:nvPr/>
          </p:nvSpPr>
          <p:spPr>
            <a:xfrm>
              <a:off x="7178713" y="305833"/>
              <a:ext cx="319318" cy="369332"/>
            </a:xfrm>
            <a:prstGeom prst="rect">
              <a:avLst/>
            </a:prstGeom>
            <a:noFill/>
          </p:spPr>
          <p:txBody>
            <a:bodyPr wrap="none" rtlCol="0">
              <a:spAutoFit/>
            </a:bodyPr>
            <a:lstStyle/>
            <a:p>
              <a:r>
                <a:rPr lang="en-US" b="1" dirty="0">
                  <a:solidFill>
                    <a:schemeClr val="bg1"/>
                  </a:solidFill>
                </a:rPr>
                <a:t>B</a:t>
              </a:r>
            </a:p>
          </p:txBody>
        </p:sp>
      </p:grpSp>
      <p:sp>
        <p:nvSpPr>
          <p:cNvPr id="80" name="TextBox 79">
            <a:extLst>
              <a:ext uri="{FF2B5EF4-FFF2-40B4-BE49-F238E27FC236}">
                <a16:creationId xmlns:a16="http://schemas.microsoft.com/office/drawing/2014/main" id="{2642E987-6B43-4850-88ED-2386EAC70B6E}"/>
              </a:ext>
            </a:extLst>
          </p:cNvPr>
          <p:cNvSpPr txBox="1"/>
          <p:nvPr/>
        </p:nvSpPr>
        <p:spPr>
          <a:xfrm>
            <a:off x="1489654" y="4650679"/>
            <a:ext cx="3437293" cy="400110"/>
          </a:xfrm>
          <a:prstGeom prst="rect">
            <a:avLst/>
          </a:prstGeom>
          <a:noFill/>
        </p:spPr>
        <p:txBody>
          <a:bodyPr wrap="square" rtlCol="0">
            <a:spAutoFit/>
          </a:bodyPr>
          <a:lstStyle/>
          <a:p>
            <a:r>
              <a:rPr lang="en-US" sz="1000" dirty="0"/>
              <a:t>Users encounter login errors and experienced performance degradation post morning ramp up</a:t>
            </a:r>
          </a:p>
        </p:txBody>
      </p:sp>
      <p:sp>
        <p:nvSpPr>
          <p:cNvPr id="81" name="TextBox 80">
            <a:extLst>
              <a:ext uri="{FF2B5EF4-FFF2-40B4-BE49-F238E27FC236}">
                <a16:creationId xmlns:a16="http://schemas.microsoft.com/office/drawing/2014/main" id="{6DBC5441-E60C-412B-AD29-93CA445D03E0}"/>
              </a:ext>
            </a:extLst>
          </p:cNvPr>
          <p:cNvSpPr txBox="1"/>
          <p:nvPr/>
        </p:nvSpPr>
        <p:spPr>
          <a:xfrm>
            <a:off x="5105538" y="4650679"/>
            <a:ext cx="3437293" cy="400110"/>
          </a:xfrm>
          <a:prstGeom prst="rect">
            <a:avLst/>
          </a:prstGeom>
          <a:noFill/>
        </p:spPr>
        <p:txBody>
          <a:bodyPr wrap="square" rtlCol="0">
            <a:spAutoFit/>
          </a:bodyPr>
          <a:lstStyle/>
          <a:p>
            <a:r>
              <a:rPr lang="en-US" sz="1000" dirty="0"/>
              <a:t>Security software services were restarted. Additional tuning was applied in the evening.  </a:t>
            </a:r>
          </a:p>
        </p:txBody>
      </p:sp>
      <p:sp>
        <p:nvSpPr>
          <p:cNvPr id="82" name="TextBox 81">
            <a:extLst>
              <a:ext uri="{FF2B5EF4-FFF2-40B4-BE49-F238E27FC236}">
                <a16:creationId xmlns:a16="http://schemas.microsoft.com/office/drawing/2014/main" id="{0341CB8B-187D-4173-BEF9-7ACA2B844C7F}"/>
              </a:ext>
            </a:extLst>
          </p:cNvPr>
          <p:cNvSpPr txBox="1"/>
          <p:nvPr/>
        </p:nvSpPr>
        <p:spPr>
          <a:xfrm>
            <a:off x="148379" y="5335740"/>
            <a:ext cx="736099" cy="307777"/>
          </a:xfrm>
          <a:prstGeom prst="rect">
            <a:avLst/>
          </a:prstGeom>
          <a:noFill/>
        </p:spPr>
        <p:txBody>
          <a:bodyPr wrap="none" rtlCol="0">
            <a:spAutoFit/>
          </a:bodyPr>
          <a:lstStyle/>
          <a:p>
            <a:r>
              <a:rPr lang="en-US" sz="1400" dirty="0"/>
              <a:t>Day 4:</a:t>
            </a:r>
          </a:p>
        </p:txBody>
      </p:sp>
      <p:sp>
        <p:nvSpPr>
          <p:cNvPr id="89" name="TextBox 88">
            <a:extLst>
              <a:ext uri="{FF2B5EF4-FFF2-40B4-BE49-F238E27FC236}">
                <a16:creationId xmlns:a16="http://schemas.microsoft.com/office/drawing/2014/main" id="{E720EAF8-1795-41E0-9A4E-6762756833A1}"/>
              </a:ext>
            </a:extLst>
          </p:cNvPr>
          <p:cNvSpPr txBox="1"/>
          <p:nvPr/>
        </p:nvSpPr>
        <p:spPr>
          <a:xfrm>
            <a:off x="1497095" y="5366517"/>
            <a:ext cx="3437293" cy="400110"/>
          </a:xfrm>
          <a:prstGeom prst="rect">
            <a:avLst/>
          </a:prstGeom>
          <a:noFill/>
        </p:spPr>
        <p:txBody>
          <a:bodyPr wrap="square" rtlCol="0">
            <a:spAutoFit/>
          </a:bodyPr>
          <a:lstStyle/>
          <a:p>
            <a:r>
              <a:rPr lang="en-US" sz="1000" dirty="0"/>
              <a:t>Users experienced performance degradation for approximately a two hour period in the morning.</a:t>
            </a:r>
          </a:p>
        </p:txBody>
      </p:sp>
      <p:sp>
        <p:nvSpPr>
          <p:cNvPr id="90" name="TextBox 89">
            <a:extLst>
              <a:ext uri="{FF2B5EF4-FFF2-40B4-BE49-F238E27FC236}">
                <a16:creationId xmlns:a16="http://schemas.microsoft.com/office/drawing/2014/main" id="{B60BEFD5-4DC4-4EB0-8C3C-0443D778721F}"/>
              </a:ext>
            </a:extLst>
          </p:cNvPr>
          <p:cNvSpPr txBox="1"/>
          <p:nvPr/>
        </p:nvSpPr>
        <p:spPr>
          <a:xfrm>
            <a:off x="5094291" y="5327487"/>
            <a:ext cx="3437293" cy="553998"/>
          </a:xfrm>
          <a:prstGeom prst="rect">
            <a:avLst/>
          </a:prstGeom>
          <a:noFill/>
        </p:spPr>
        <p:txBody>
          <a:bodyPr wrap="square" rtlCol="0">
            <a:spAutoFit/>
          </a:bodyPr>
          <a:lstStyle/>
          <a:p>
            <a:r>
              <a:rPr lang="en-US" sz="1000" dirty="0"/>
              <a:t>Security software services were restarted. </a:t>
            </a:r>
          </a:p>
          <a:p>
            <a:r>
              <a:rPr lang="en-US" sz="1000" dirty="0"/>
              <a:t>Daily restart scheduled and additional capacity added to security services to support the load. </a:t>
            </a:r>
          </a:p>
        </p:txBody>
      </p:sp>
      <p:sp>
        <p:nvSpPr>
          <p:cNvPr id="85" name="TextBox 84">
            <a:extLst>
              <a:ext uri="{FF2B5EF4-FFF2-40B4-BE49-F238E27FC236}">
                <a16:creationId xmlns:a16="http://schemas.microsoft.com/office/drawing/2014/main" id="{5599E4AD-D382-4CE5-927B-49590A57C57B}"/>
              </a:ext>
            </a:extLst>
          </p:cNvPr>
          <p:cNvSpPr txBox="1"/>
          <p:nvPr/>
        </p:nvSpPr>
        <p:spPr>
          <a:xfrm>
            <a:off x="4774757" y="3030858"/>
            <a:ext cx="1635384" cy="215444"/>
          </a:xfrm>
          <a:prstGeom prst="rect">
            <a:avLst/>
          </a:prstGeom>
          <a:noFill/>
        </p:spPr>
        <p:txBody>
          <a:bodyPr wrap="none" rtlCol="0">
            <a:spAutoFit/>
          </a:bodyPr>
          <a:lstStyle/>
          <a:p>
            <a:pPr marL="171450" indent="-171450">
              <a:buFont typeface="Arial" panose="020B0604020202020204" pitchFamily="34" charset="0"/>
              <a:buChar char="•"/>
            </a:pPr>
            <a:r>
              <a:rPr lang="en-US" sz="800" dirty="0" err="1"/>
              <a:t>CalSAWS</a:t>
            </a:r>
            <a:r>
              <a:rPr lang="en-US" sz="800" dirty="0"/>
              <a:t> Active Directory</a:t>
            </a:r>
          </a:p>
        </p:txBody>
      </p:sp>
      <p:sp>
        <p:nvSpPr>
          <p:cNvPr id="94" name="TextBox 93">
            <a:extLst>
              <a:ext uri="{FF2B5EF4-FFF2-40B4-BE49-F238E27FC236}">
                <a16:creationId xmlns:a16="http://schemas.microsoft.com/office/drawing/2014/main" id="{5E4E8444-97C0-43F0-AE61-51809D528912}"/>
              </a:ext>
            </a:extLst>
          </p:cNvPr>
          <p:cNvSpPr txBox="1"/>
          <p:nvPr/>
        </p:nvSpPr>
        <p:spPr>
          <a:xfrm>
            <a:off x="6399387" y="2955010"/>
            <a:ext cx="330489" cy="369332"/>
          </a:xfrm>
          <a:prstGeom prst="rect">
            <a:avLst/>
          </a:prstGeom>
          <a:noFill/>
        </p:spPr>
        <p:txBody>
          <a:bodyPr wrap="square" rtlCol="0">
            <a:spAutoFit/>
          </a:bodyPr>
          <a:lstStyle/>
          <a:p>
            <a:r>
              <a:rPr lang="en-US" b="1" dirty="0">
                <a:solidFill>
                  <a:schemeClr val="bg1"/>
                </a:solidFill>
              </a:rPr>
              <a:t>C</a:t>
            </a:r>
          </a:p>
        </p:txBody>
      </p:sp>
      <p:grpSp>
        <p:nvGrpSpPr>
          <p:cNvPr id="95" name="Group 94">
            <a:extLst>
              <a:ext uri="{FF2B5EF4-FFF2-40B4-BE49-F238E27FC236}">
                <a16:creationId xmlns:a16="http://schemas.microsoft.com/office/drawing/2014/main" id="{3E90D9E4-2320-4C94-9D6E-9524FB1EE81C}"/>
              </a:ext>
            </a:extLst>
          </p:cNvPr>
          <p:cNvGrpSpPr/>
          <p:nvPr/>
        </p:nvGrpSpPr>
        <p:grpSpPr>
          <a:xfrm>
            <a:off x="1004921" y="5327487"/>
            <a:ext cx="481693" cy="426350"/>
            <a:chOff x="7091415" y="281232"/>
            <a:chExt cx="481693" cy="426350"/>
          </a:xfrm>
        </p:grpSpPr>
        <p:sp>
          <p:nvSpPr>
            <p:cNvPr id="96" name="Flowchart: Connector 95">
              <a:extLst>
                <a:ext uri="{FF2B5EF4-FFF2-40B4-BE49-F238E27FC236}">
                  <a16:creationId xmlns:a16="http://schemas.microsoft.com/office/drawing/2014/main" id="{2AA490A4-F6A4-415B-81EC-45D1C66B7F99}"/>
                </a:ext>
              </a:extLst>
            </p:cNvPr>
            <p:cNvSpPr/>
            <p:nvPr/>
          </p:nvSpPr>
          <p:spPr>
            <a:xfrm>
              <a:off x="7091415" y="281232"/>
              <a:ext cx="481693" cy="426350"/>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3431406-95FD-460E-AE9B-7EB15E1854AA}"/>
                </a:ext>
              </a:extLst>
            </p:cNvPr>
            <p:cNvSpPr txBox="1"/>
            <p:nvPr/>
          </p:nvSpPr>
          <p:spPr>
            <a:xfrm>
              <a:off x="7178713" y="305833"/>
              <a:ext cx="319318" cy="369332"/>
            </a:xfrm>
            <a:prstGeom prst="rect">
              <a:avLst/>
            </a:prstGeom>
            <a:noFill/>
          </p:spPr>
          <p:txBody>
            <a:bodyPr wrap="none" rtlCol="0">
              <a:spAutoFit/>
            </a:bodyPr>
            <a:lstStyle/>
            <a:p>
              <a:r>
                <a:rPr lang="en-US" b="1" dirty="0">
                  <a:solidFill>
                    <a:schemeClr val="bg1"/>
                  </a:solidFill>
                </a:rPr>
                <a:t>B</a:t>
              </a:r>
            </a:p>
          </p:txBody>
        </p:sp>
      </p:grpSp>
    </p:spTree>
    <p:extLst>
      <p:ext uri="{BB962C8B-B14F-4D97-AF65-F5344CB8AC3E}">
        <p14:creationId xmlns:p14="http://schemas.microsoft.com/office/powerpoint/2010/main" val="95910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0050-6F69-4184-9500-B19B3514A778}"/>
              </a:ext>
            </a:extLst>
          </p:cNvPr>
          <p:cNvSpPr>
            <a:spLocks noGrp="1"/>
          </p:cNvSpPr>
          <p:nvPr>
            <p:ph type="title"/>
          </p:nvPr>
        </p:nvSpPr>
        <p:spPr/>
        <p:txBody>
          <a:bodyPr/>
          <a:lstStyle/>
          <a:p>
            <a:r>
              <a:rPr lang="en-US" dirty="0"/>
              <a:t>Lessons</a:t>
            </a:r>
          </a:p>
        </p:txBody>
      </p:sp>
      <p:graphicFrame>
        <p:nvGraphicFramePr>
          <p:cNvPr id="5" name="Content Placeholder 4">
            <a:extLst>
              <a:ext uri="{FF2B5EF4-FFF2-40B4-BE49-F238E27FC236}">
                <a16:creationId xmlns:a16="http://schemas.microsoft.com/office/drawing/2014/main" id="{19668327-76EA-42B8-887A-A60A0CE9BBD4}"/>
              </a:ext>
            </a:extLst>
          </p:cNvPr>
          <p:cNvGraphicFramePr>
            <a:graphicFrameLocks noGrp="1"/>
          </p:cNvGraphicFramePr>
          <p:nvPr>
            <p:ph idx="1"/>
            <p:extLst/>
          </p:nvPr>
        </p:nvGraphicFramePr>
        <p:xfrm>
          <a:off x="182674" y="1371599"/>
          <a:ext cx="8615363" cy="4782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10FB8FC-74FF-45CF-BBE2-C2C5994FA88E}"/>
              </a:ext>
            </a:extLst>
          </p:cNvPr>
          <p:cNvSpPr>
            <a:spLocks noGrp="1"/>
          </p:cNvSpPr>
          <p:nvPr>
            <p:ph type="body" sz="quarter" idx="10"/>
          </p:nvPr>
        </p:nvSpPr>
        <p:spPr/>
        <p:txBody>
          <a:bodyPr/>
          <a:lstStyle/>
          <a:p>
            <a:r>
              <a:rPr lang="en-US" dirty="0"/>
              <a:t>Applying Continuous Improvement</a:t>
            </a:r>
          </a:p>
        </p:txBody>
      </p:sp>
    </p:spTree>
    <p:extLst>
      <p:ext uri="{BB962C8B-B14F-4D97-AF65-F5344CB8AC3E}">
        <p14:creationId xmlns:p14="http://schemas.microsoft.com/office/powerpoint/2010/main" val="332874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72A70-FF36-4A49-A7AA-ECB470B386D4}"/>
              </a:ext>
            </a:extLst>
          </p:cNvPr>
          <p:cNvSpPr>
            <a:spLocks noGrp="1"/>
          </p:cNvSpPr>
          <p:nvPr>
            <p:ph type="body" sz="quarter" idx="12"/>
          </p:nvPr>
        </p:nvSpPr>
        <p:spPr/>
        <p:txBody>
          <a:bodyPr/>
          <a:lstStyle/>
          <a:p>
            <a:r>
              <a:rPr lang="en-US" b="0" dirty="0"/>
              <a:t>CalSAWS Notice of Deficiency and Non-Compliance to Cambria Solutions</a:t>
            </a:r>
          </a:p>
        </p:txBody>
      </p:sp>
    </p:spTree>
    <p:extLst>
      <p:ext uri="{BB962C8B-B14F-4D97-AF65-F5344CB8AC3E}">
        <p14:creationId xmlns:p14="http://schemas.microsoft.com/office/powerpoint/2010/main" val="21967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pPr algn="ctr"/>
            <a:r>
              <a:rPr lang="en-US" sz="2400" b="0" dirty="0"/>
              <a:t>CalSAWS Staffing and Statistics</a:t>
            </a:r>
            <a:endParaRPr lang="en-US" sz="2400" dirty="0"/>
          </a:p>
        </p:txBody>
      </p:sp>
    </p:spTree>
    <p:extLst>
      <p:ext uri="{BB962C8B-B14F-4D97-AF65-F5344CB8AC3E}">
        <p14:creationId xmlns:p14="http://schemas.microsoft.com/office/powerpoint/2010/main" val="235037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A0F6-91FE-469B-8771-8112FCE581FF}"/>
              </a:ext>
            </a:extLst>
          </p:cNvPr>
          <p:cNvSpPr>
            <a:spLocks noGrp="1"/>
          </p:cNvSpPr>
          <p:nvPr>
            <p:ph type="title"/>
          </p:nvPr>
        </p:nvSpPr>
        <p:spPr/>
        <p:txBody>
          <a:bodyPr/>
          <a:lstStyle/>
          <a:p>
            <a:r>
              <a:rPr lang="en-US" dirty="0"/>
              <a:t>Staffing Update</a:t>
            </a:r>
          </a:p>
        </p:txBody>
      </p:sp>
      <p:sp>
        <p:nvSpPr>
          <p:cNvPr id="3" name="Content Placeholder 2">
            <a:extLst>
              <a:ext uri="{FF2B5EF4-FFF2-40B4-BE49-F238E27FC236}">
                <a16:creationId xmlns:a16="http://schemas.microsoft.com/office/drawing/2014/main" id="{CE49E257-CAA4-47B5-9F30-CED26978CA8F}"/>
              </a:ext>
            </a:extLst>
          </p:cNvPr>
          <p:cNvSpPr>
            <a:spLocks noGrp="1"/>
          </p:cNvSpPr>
          <p:nvPr>
            <p:ph idx="1"/>
          </p:nvPr>
        </p:nvSpPr>
        <p:spPr>
          <a:xfrm>
            <a:off x="292259" y="1191718"/>
            <a:ext cx="8614635" cy="5093064"/>
          </a:xfrm>
        </p:spPr>
        <p:txBody>
          <a:bodyPr>
            <a:normAutofit fontScale="55000" lnSpcReduction="20000"/>
          </a:bodyPr>
          <a:lstStyle/>
          <a:p>
            <a:r>
              <a:rPr lang="en-US" dirty="0"/>
              <a:t>Project Management Office (PMO)</a:t>
            </a:r>
          </a:p>
          <a:p>
            <a:pPr lvl="1"/>
            <a:r>
              <a:rPr lang="en-US" dirty="0"/>
              <a:t>Fiscal/Contract Manager (1 long-term)</a:t>
            </a:r>
          </a:p>
          <a:p>
            <a:pPr lvl="1"/>
            <a:r>
              <a:rPr lang="en-US" dirty="0"/>
              <a:t>Fiscal/Contract Analyst (2 long-term)</a:t>
            </a:r>
          </a:p>
          <a:p>
            <a:pPr lvl="1"/>
            <a:r>
              <a:rPr lang="en-US" dirty="0"/>
              <a:t>PMO Analysts (2 long-term)</a:t>
            </a:r>
          </a:p>
          <a:p>
            <a:endParaRPr lang="en-US" dirty="0"/>
          </a:p>
          <a:p>
            <a:r>
              <a:rPr lang="en-US" dirty="0"/>
              <a:t>Common Services/PMO</a:t>
            </a:r>
          </a:p>
          <a:p>
            <a:pPr lvl="1"/>
            <a:r>
              <a:rPr lang="en-US" dirty="0"/>
              <a:t>Procurement Manager (1 long-term)</a:t>
            </a:r>
          </a:p>
          <a:p>
            <a:pPr lvl="1"/>
            <a:r>
              <a:rPr lang="en-US" dirty="0"/>
              <a:t>Procurement Analysts (2 long-term)</a:t>
            </a:r>
          </a:p>
          <a:p>
            <a:pPr lvl="1"/>
            <a:r>
              <a:rPr lang="en-US" dirty="0"/>
              <a:t>Procurement Analysts (2 limited-term through January 2023)</a:t>
            </a:r>
          </a:p>
          <a:p>
            <a:endParaRPr lang="en-US" dirty="0"/>
          </a:p>
          <a:p>
            <a:r>
              <a:rPr lang="en-US" dirty="0"/>
              <a:t>Technical &amp; Operations</a:t>
            </a:r>
          </a:p>
          <a:p>
            <a:pPr lvl="1"/>
            <a:r>
              <a:rPr lang="en-US" dirty="0"/>
              <a:t>Cloud Analyst (1 long-term)</a:t>
            </a:r>
          </a:p>
          <a:p>
            <a:pPr lvl="1"/>
            <a:r>
              <a:rPr lang="en-US" dirty="0"/>
              <a:t>Conversion Analyst (4 limited-term through January 2023)</a:t>
            </a:r>
          </a:p>
          <a:p>
            <a:endParaRPr lang="en-US" dirty="0"/>
          </a:p>
          <a:p>
            <a:r>
              <a:rPr lang="en-US" dirty="0"/>
              <a:t>Application Development &amp; Test</a:t>
            </a:r>
          </a:p>
          <a:p>
            <a:pPr lvl="1"/>
            <a:r>
              <a:rPr lang="en-US" dirty="0"/>
              <a:t>Release Coordinator (1 long-term) </a:t>
            </a:r>
          </a:p>
          <a:p>
            <a:pPr lvl="1"/>
            <a:r>
              <a:rPr lang="en-US" dirty="0"/>
              <a:t>Release Coordinator (1 limited-term through January 2023)</a:t>
            </a:r>
          </a:p>
          <a:p>
            <a:endParaRPr lang="en-US" dirty="0"/>
          </a:p>
          <a:p>
            <a:r>
              <a:rPr lang="en-US" dirty="0"/>
              <a:t>Policy, Design &amp; Application Development </a:t>
            </a:r>
          </a:p>
          <a:p>
            <a:pPr lvl="1"/>
            <a:r>
              <a:rPr lang="en-US" dirty="0"/>
              <a:t>Business Analysts (4 limited-term through September 2021 or January 2023 depending on specific assignment)</a:t>
            </a:r>
          </a:p>
          <a:p>
            <a:endParaRPr lang="en-US" dirty="0"/>
          </a:p>
          <a:p>
            <a:r>
              <a:rPr lang="en-US" dirty="0"/>
              <a:t>Customer Engagement</a:t>
            </a:r>
          </a:p>
          <a:p>
            <a:pPr lvl="1"/>
            <a:r>
              <a:rPr lang="en-US" dirty="0"/>
              <a:t>Implementation Manager (1 limited-term through January 2023)</a:t>
            </a:r>
          </a:p>
          <a:p>
            <a:pPr lvl="1"/>
            <a:r>
              <a:rPr lang="en-US" dirty="0"/>
              <a:t>Implementation Coordinators (3 limited-term through January 2023)</a:t>
            </a:r>
          </a:p>
          <a:p>
            <a:pPr lvl="1"/>
            <a:r>
              <a:rPr lang="en-US" dirty="0"/>
              <a:t>Trainers (3 limited-term through January 2023)</a:t>
            </a:r>
          </a:p>
          <a:p>
            <a:pPr lvl="2"/>
            <a:endParaRPr lang="en-US" dirty="0"/>
          </a:p>
        </p:txBody>
      </p:sp>
      <p:sp>
        <p:nvSpPr>
          <p:cNvPr id="9" name="Text Placeholder 8">
            <a:extLst>
              <a:ext uri="{FF2B5EF4-FFF2-40B4-BE49-F238E27FC236}">
                <a16:creationId xmlns:a16="http://schemas.microsoft.com/office/drawing/2014/main" id="{1772E99C-5A97-4D5D-A852-7F58F4454495}"/>
              </a:ext>
            </a:extLst>
          </p:cNvPr>
          <p:cNvSpPr>
            <a:spLocks noGrp="1"/>
          </p:cNvSpPr>
          <p:nvPr>
            <p:ph type="body" sz="quarter" idx="10"/>
          </p:nvPr>
        </p:nvSpPr>
        <p:spPr/>
        <p:txBody>
          <a:bodyPr>
            <a:normAutofit fontScale="70000" lnSpcReduction="20000"/>
          </a:bodyPr>
          <a:lstStyle/>
          <a:p>
            <a:r>
              <a:rPr lang="en-US" dirty="0"/>
              <a:t>CIT 0084-19 Recruitment of CalSAWS Project Staff Closing Friday, Nov. 29, 2019</a:t>
            </a:r>
          </a:p>
        </p:txBody>
      </p:sp>
    </p:spTree>
    <p:extLst>
      <p:ext uri="{BB962C8B-B14F-4D97-AF65-F5344CB8AC3E}">
        <p14:creationId xmlns:p14="http://schemas.microsoft.com/office/powerpoint/2010/main" val="5204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p:txBody>
          <a:bodyPr>
            <a:normAutofit/>
          </a:bodyPr>
          <a:lstStyle/>
          <a:p>
            <a:pPr marL="457200" indent="-457200">
              <a:buFont typeface="+mj-lt"/>
              <a:buAutoNum type="arabicPeriod"/>
            </a:pPr>
            <a:r>
              <a:rPr lang="en-US" sz="2000" dirty="0"/>
              <a:t>Call Meeting to Order </a:t>
            </a:r>
          </a:p>
          <a:p>
            <a:pPr marL="457200" indent="-457200">
              <a:buFont typeface="+mj-lt"/>
              <a:buAutoNum type="arabicPeriod"/>
            </a:pPr>
            <a:r>
              <a:rPr lang="en-US" sz="2000" dirty="0"/>
              <a:t>Public Opportunity to speak on items NOT on the Agenda. Public comments are limited to no more than three minutes per speaker, except that a speaker using a translator shall be allowed up to six minutes.</a:t>
            </a:r>
          </a:p>
          <a:p>
            <a:pPr marL="0" indent="0">
              <a:buNone/>
            </a:pPr>
            <a:r>
              <a:rPr lang="en-US" sz="2000" dirty="0"/>
              <a:t>	Note: The public may also speak on any Item ON the Agenda by 	waiting until that item is read, then requesting recognition from 	the Chair to speak.</a:t>
            </a:r>
          </a:p>
          <a:p>
            <a:pPr marL="457200" indent="-457200">
              <a:buFont typeface="+mj-lt"/>
              <a:buAutoNum type="arabicPeriod" startAt="3"/>
            </a:pPr>
            <a:r>
              <a:rPr lang="en-US" sz="2000" dirty="0"/>
              <a:t>Confirmation of Quorum and Agenda Review.</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30426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M&amp;O Application and Operations Update</a:t>
            </a:r>
            <a:endParaRPr lang="en-US" sz="2400" dirty="0"/>
          </a:p>
        </p:txBody>
      </p:sp>
    </p:spTree>
    <p:extLst>
      <p:ext uri="{BB962C8B-B14F-4D97-AF65-F5344CB8AC3E}">
        <p14:creationId xmlns:p14="http://schemas.microsoft.com/office/powerpoint/2010/main" val="234983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Cal-OAR </a:t>
            </a:r>
          </a:p>
        </p:txBody>
      </p:sp>
      <p:graphicFrame>
        <p:nvGraphicFramePr>
          <p:cNvPr id="2" name="Table 1">
            <a:extLst>
              <a:ext uri="{FF2B5EF4-FFF2-40B4-BE49-F238E27FC236}">
                <a16:creationId xmlns:a16="http://schemas.microsoft.com/office/drawing/2014/main" id="{14BE2D38-E4AC-4FD3-B083-50A9333436DA}"/>
              </a:ext>
            </a:extLst>
          </p:cNvPr>
          <p:cNvGraphicFramePr>
            <a:graphicFrameLocks noGrp="1"/>
          </p:cNvGraphicFramePr>
          <p:nvPr>
            <p:extLst/>
          </p:nvPr>
        </p:nvGraphicFramePr>
        <p:xfrm>
          <a:off x="236536" y="959657"/>
          <a:ext cx="8769093" cy="547116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4290993623"/>
                    </a:ext>
                  </a:extLst>
                </a:gridCol>
                <a:gridCol w="1135039">
                  <a:extLst>
                    <a:ext uri="{9D8B030D-6E8A-4147-A177-3AD203B41FA5}">
                      <a16:colId xmlns:a16="http://schemas.microsoft.com/office/drawing/2014/main" val="134155465"/>
                    </a:ext>
                  </a:extLst>
                </a:gridCol>
                <a:gridCol w="1153346">
                  <a:extLst>
                    <a:ext uri="{9D8B030D-6E8A-4147-A177-3AD203B41FA5}">
                      <a16:colId xmlns:a16="http://schemas.microsoft.com/office/drawing/2014/main" val="3283204189"/>
                    </a:ext>
                  </a:extLst>
                </a:gridCol>
                <a:gridCol w="5446359">
                  <a:extLst>
                    <a:ext uri="{9D8B030D-6E8A-4147-A177-3AD203B41FA5}">
                      <a16:colId xmlns:a16="http://schemas.microsoft.com/office/drawing/2014/main" val="2282894849"/>
                    </a:ext>
                  </a:extLst>
                </a:gridCol>
              </a:tblGrid>
              <a:tr h="1073210">
                <a:tc>
                  <a:txBody>
                    <a:bodyPr/>
                    <a:lstStyle/>
                    <a:p>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783570524"/>
                  </a:ext>
                </a:extLst>
              </a:tr>
              <a:tr h="3955989">
                <a:tc>
                  <a:txBody>
                    <a:bodyPr/>
                    <a:lstStyle/>
                    <a:p>
                      <a:r>
                        <a:rPr lang="en-US" sz="1100" dirty="0"/>
                        <a:t>7/1/2019</a:t>
                      </a:r>
                    </a:p>
                    <a:p>
                      <a:endParaRPr 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19-40</a:t>
                      </a:r>
                      <a:endParaRPr lang="en-US" sz="1100" kern="1200" baseline="0" dirty="0">
                        <a:solidFill>
                          <a:schemeClr val="dk1"/>
                        </a:solidFill>
                        <a:latin typeface="+mn-lt"/>
                        <a:ea typeface="+mn-ea"/>
                        <a:cs typeface="Arial" panose="020B0604020202020204" pitchFamily="34" charset="0"/>
                      </a:endParaRPr>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CIV-103934; CA-208030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Phase I</a:t>
                      </a:r>
                    </a:p>
                    <a:p>
                      <a:r>
                        <a:rPr lang="en-US" sz="1100" b="0" kern="1200" dirty="0">
                          <a:solidFill>
                            <a:schemeClr val="tx1"/>
                          </a:solidFill>
                          <a:effectLst/>
                          <a:latin typeface="+mn-lt"/>
                          <a:ea typeface="+mn-ea"/>
                          <a:cs typeface="+mn-cs"/>
                        </a:rPr>
                        <a:t>New</a:t>
                      </a:r>
                    </a:p>
                    <a:p>
                      <a:r>
                        <a:rPr lang="en-US" sz="1100" b="0" kern="1200" dirty="0">
                          <a:solidFill>
                            <a:schemeClr val="tx1"/>
                          </a:solidFill>
                          <a:effectLst/>
                          <a:latin typeface="+mn-lt"/>
                          <a:ea typeface="+mn-ea"/>
                          <a:cs typeface="+mn-cs"/>
                        </a:rPr>
                        <a:t>Release </a:t>
                      </a:r>
                    </a:p>
                    <a:p>
                      <a:r>
                        <a:rPr lang="en-US" sz="1100" b="0" kern="1200" dirty="0">
                          <a:solidFill>
                            <a:schemeClr val="tx1"/>
                          </a:solidFill>
                          <a:effectLst/>
                          <a:latin typeface="+mn-lt"/>
                          <a:ea typeface="+mn-ea"/>
                          <a:cs typeface="+mn-cs"/>
                        </a:rPr>
                        <a:t>October 2019</a:t>
                      </a:r>
                    </a:p>
                    <a:p>
                      <a:endParaRPr lang="en-US" sz="1100" b="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SCRs CIV-104230; CA-208720</a:t>
                      </a:r>
                      <a:endParaRPr lang="en-US" sz="1100" b="0" kern="1200" dirty="0">
                        <a:solidFill>
                          <a:schemeClr val="tx1"/>
                        </a:solidFill>
                        <a:effectLst/>
                        <a:latin typeface="+mn-lt"/>
                        <a:ea typeface="+mn-ea"/>
                        <a:cs typeface="+mn-cs"/>
                      </a:endParaRPr>
                    </a:p>
                    <a:p>
                      <a:r>
                        <a:rPr lang="en-US" sz="1100" b="0" kern="1200" dirty="0">
                          <a:solidFill>
                            <a:schemeClr val="tx1"/>
                          </a:solidFill>
                          <a:effectLst/>
                          <a:latin typeface="+mn-lt"/>
                          <a:ea typeface="+mn-ea"/>
                          <a:cs typeface="+mn-cs"/>
                        </a:rPr>
                        <a:t>Implemented</a:t>
                      </a:r>
                    </a:p>
                    <a:p>
                      <a:r>
                        <a:rPr lang="en-US" sz="1100" b="0" kern="1200" dirty="0">
                          <a:solidFill>
                            <a:schemeClr val="tx1"/>
                          </a:solidFill>
                          <a:effectLst/>
                          <a:latin typeface="+mn-lt"/>
                          <a:ea typeface="+mn-ea"/>
                          <a:cs typeface="+mn-cs"/>
                        </a:rPr>
                        <a:t>Release </a:t>
                      </a:r>
                    </a:p>
                    <a:p>
                      <a:r>
                        <a:rPr lang="en-US" sz="1100" b="0" kern="1200" dirty="0">
                          <a:solidFill>
                            <a:schemeClr val="tx1"/>
                          </a:solidFill>
                          <a:effectLst/>
                          <a:latin typeface="+mn-lt"/>
                          <a:ea typeface="+mn-ea"/>
                          <a:cs typeface="+mn-cs"/>
                        </a:rPr>
                        <a:t>19.07 Priority 7/25/19</a:t>
                      </a:r>
                    </a:p>
                    <a:p>
                      <a:endParaRPr lang="en-US" sz="1100" b="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SCRs CIV-102191; CA-204569</a:t>
                      </a:r>
                    </a:p>
                    <a:p>
                      <a:r>
                        <a:rPr lang="en-US" sz="1100" b="0" kern="1200" dirty="0">
                          <a:solidFill>
                            <a:schemeClr val="tx1"/>
                          </a:solidFill>
                          <a:effectLst/>
                          <a:latin typeface="+mn-lt"/>
                          <a:ea typeface="+mn-ea"/>
                          <a:cs typeface="+mn-cs"/>
                        </a:rPr>
                        <a:t>Phase II</a:t>
                      </a:r>
                    </a:p>
                    <a:p>
                      <a:r>
                        <a:rPr lang="en-US" sz="1100" b="0" kern="1200" dirty="0">
                          <a:solidFill>
                            <a:schemeClr val="tx1"/>
                          </a:solidFill>
                          <a:effectLst/>
                          <a:latin typeface="+mn-lt"/>
                          <a:ea typeface="+mn-ea"/>
                          <a:cs typeface="+mn-cs"/>
                        </a:rPr>
                        <a:t>New</a:t>
                      </a:r>
                    </a:p>
                    <a:p>
                      <a:r>
                        <a:rPr lang="en-US" sz="1100" b="0" kern="1200" dirty="0">
                          <a:solidFill>
                            <a:schemeClr val="tx1"/>
                          </a:solidFill>
                          <a:effectLst/>
                          <a:latin typeface="+mn-lt"/>
                          <a:ea typeface="+mn-ea"/>
                          <a:cs typeface="+mn-cs"/>
                        </a:rPr>
                        <a:t>Release 20.05</a:t>
                      </a:r>
                    </a:p>
                  </a:txBody>
                  <a:tcPr/>
                </a:tc>
                <a:tc>
                  <a:txBody>
                    <a:bodyPr/>
                    <a:lstStyle/>
                    <a:p>
                      <a:pPr lvl="0" algn="l">
                        <a:lnSpc>
                          <a:spcPct val="100000"/>
                        </a:lnSpc>
                        <a:spcBef>
                          <a:spcPts val="0"/>
                        </a:spcBef>
                        <a:spcAft>
                          <a:spcPts val="0"/>
                        </a:spcAft>
                        <a:buNone/>
                      </a:pPr>
                      <a:r>
                        <a:rPr lang="en-US" sz="1100" b="1" i="0" u="none" strike="noStrike" kern="1200" noProof="0" dirty="0">
                          <a:solidFill>
                            <a:srgbClr val="000000"/>
                          </a:solidFill>
                          <a:effectLst/>
                        </a:rPr>
                        <a:t>PPM #51772 </a:t>
                      </a:r>
                      <a:r>
                        <a:rPr lang="en-US" sz="1100" b="0" i="0" u="none" strike="noStrike" kern="1200" noProof="0" dirty="0">
                          <a:solidFill>
                            <a:srgbClr val="000000"/>
                          </a:solidFill>
                          <a:effectLst/>
                        </a:rPr>
                        <a:t>Phase 1 </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October 2019</a:t>
                      </a:r>
                      <a:endParaRPr lang="en-US" dirty="0"/>
                    </a:p>
                    <a:p>
                      <a:pPr lvl="0" algn="l">
                        <a:lnSpc>
                          <a:spcPct val="100000"/>
                        </a:lnSpc>
                        <a:spcBef>
                          <a:spcPts val="0"/>
                        </a:spcBef>
                        <a:spcAft>
                          <a:spcPts val="0"/>
                        </a:spcAft>
                        <a:buNone/>
                      </a:pPr>
                      <a:endParaRPr lang="en-US" sz="1100" b="0" i="0" u="none" strike="noStrike" kern="1200" noProof="0" dirty="0">
                        <a:solidFill>
                          <a:srgbClr val="000000"/>
                        </a:solidFill>
                        <a:effectLst/>
                      </a:endParaRPr>
                    </a:p>
                    <a:p>
                      <a:pPr lvl="0" algn="l">
                        <a:lnSpc>
                          <a:spcPct val="100000"/>
                        </a:lnSpc>
                        <a:spcBef>
                          <a:spcPts val="0"/>
                        </a:spcBef>
                        <a:spcAft>
                          <a:spcPts val="0"/>
                        </a:spcAft>
                        <a:buNone/>
                      </a:pPr>
                      <a:r>
                        <a:rPr lang="en-US" sz="1100" b="1" i="0" u="none" strike="noStrike" kern="1200" noProof="0" dirty="0">
                          <a:solidFill>
                            <a:srgbClr val="000000"/>
                          </a:solidFill>
                          <a:effectLst/>
                        </a:rPr>
                        <a:t>PPM #52398 </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Design</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Phase II</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R60 (2/20)</a:t>
                      </a:r>
                      <a:endParaRPr lang="en-US" dirty="0"/>
                    </a:p>
                    <a:p>
                      <a:pPr lvl="0" algn="l">
                        <a:lnSpc>
                          <a:spcPct val="100000"/>
                        </a:lnSpc>
                        <a:spcBef>
                          <a:spcPts val="0"/>
                        </a:spcBef>
                        <a:spcAft>
                          <a:spcPts val="0"/>
                        </a:spcAft>
                        <a:buNone/>
                      </a:pPr>
                      <a:endParaRPr lang="en-US" sz="1100" b="0" i="0" u="none" strike="noStrike" kern="1200" noProof="0" dirty="0">
                        <a:solidFill>
                          <a:srgbClr val="000000"/>
                        </a:solidFill>
                        <a:effectLst/>
                      </a:endParaRPr>
                    </a:p>
                    <a:p>
                      <a:pPr lvl="0" algn="l">
                        <a:lnSpc>
                          <a:spcPct val="100000"/>
                        </a:lnSpc>
                        <a:spcBef>
                          <a:spcPts val="0"/>
                        </a:spcBef>
                        <a:spcAft>
                          <a:spcPts val="0"/>
                        </a:spcAft>
                        <a:buNone/>
                      </a:pPr>
                      <a:r>
                        <a:rPr lang="en-US" sz="1100" b="1" i="0" u="none" strike="noStrike" kern="1200" noProof="0" dirty="0">
                          <a:solidFill>
                            <a:srgbClr val="000000"/>
                          </a:solidFill>
                          <a:effectLst/>
                        </a:rPr>
                        <a:t>PPM #52368 </a:t>
                      </a:r>
                      <a:r>
                        <a:rPr lang="en-US" sz="1100" b="0" i="0" u="none" strike="noStrike" kern="1200" noProof="0" dirty="0">
                          <a:solidFill>
                            <a:srgbClr val="000000"/>
                          </a:solidFill>
                          <a:effectLst/>
                        </a:rPr>
                        <a:t>Phase II (BI) </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R61 (5/20)</a:t>
                      </a:r>
                      <a:endParaRPr lang="en-US" dirty="0"/>
                    </a:p>
                    <a:p>
                      <a:pPr lvl="0">
                        <a:buNone/>
                      </a:pPr>
                      <a:endParaRPr lang="en-US" sz="1100" b="0" kern="1200" dirty="0">
                        <a:solidFill>
                          <a:schemeClr val="tx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The CDSS/CWDA/SAWS automation group continues to meets bi-weekly.</a:t>
                      </a:r>
                    </a:p>
                    <a:p>
                      <a:pPr marL="0" indent="0">
                        <a:spcBef>
                          <a:spcPts val="0"/>
                        </a:spcBef>
                        <a:spcAft>
                          <a:spcPts val="0"/>
                        </a:spcAft>
                        <a:buFont typeface="Arial" panose="020B0604020202020204" pitchFamily="34" charset="0"/>
                        <a:buNone/>
                      </a:pPr>
                      <a:endParaRPr lang="en-US" sz="1100" b="1" i="0" u="none" strike="noStrike" kern="1200" baseline="0" dirty="0">
                        <a:solidFill>
                          <a:schemeClr val="dk1"/>
                        </a:solidFill>
                        <a:latin typeface="+mn-lt"/>
                        <a:ea typeface="+mn-ea"/>
                        <a:cs typeface="+mn-cs"/>
                      </a:endParaRPr>
                    </a:p>
                    <a:p>
                      <a:pPr marL="0" indent="0">
                        <a:spcBef>
                          <a:spcPts val="0"/>
                        </a:spcBef>
                        <a:spcAft>
                          <a:spcPts val="0"/>
                        </a:spcAft>
                        <a:buFont typeface="Arial" panose="020B0604020202020204" pitchFamily="34" charset="0"/>
                        <a:buNone/>
                      </a:pPr>
                      <a:r>
                        <a:rPr lang="en-US" sz="1100" b="1" i="0" u="none" strike="noStrike" kern="1200" baseline="0" dirty="0">
                          <a:solidFill>
                            <a:schemeClr val="dk1"/>
                          </a:solidFill>
                          <a:latin typeface="+mn-lt"/>
                          <a:ea typeface="+mn-ea"/>
                          <a:cs typeface="+mn-cs"/>
                        </a:rPr>
                        <a:t>CalSAWS Update: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Manual Phase I </a:t>
                      </a:r>
                      <a:r>
                        <a:rPr lang="en-US" sz="1100" b="0" i="0" u="none" strike="noStrike" kern="1200" baseline="0" dirty="0">
                          <a:solidFill>
                            <a:schemeClr val="dk1"/>
                          </a:solidFill>
                          <a:latin typeface="+mn-lt"/>
                          <a:ea typeface="+mn-ea"/>
                          <a:cs typeface="+mn-cs"/>
                        </a:rPr>
                        <a:t>–  Manually send the files to CDSS, which will include the </a:t>
                      </a:r>
                      <a:r>
                        <a:rPr lang="en-US" sz="1100" b="0" i="0" u="none" strike="noStrike" kern="1200" baseline="0" dirty="0">
                          <a:solidFill>
                            <a:schemeClr val="dk1"/>
                          </a:solidFill>
                          <a:effectLst/>
                          <a:latin typeface="+mn-lt"/>
                          <a:ea typeface="+mn-ea"/>
                          <a:cs typeface="+mn-cs"/>
                        </a:rPr>
                        <a:t>p</a:t>
                      </a:r>
                      <a:r>
                        <a:rPr lang="en-US" sz="1100" kern="1200" dirty="0">
                          <a:solidFill>
                            <a:schemeClr val="dk1"/>
                          </a:solidFill>
                          <a:effectLst/>
                          <a:latin typeface="+mn-lt"/>
                          <a:ea typeface="+mn-ea"/>
                          <a:cs typeface="+mn-cs"/>
                        </a:rPr>
                        <a:t>riority variables that already exist in SAWS. The process of manually sending the files to CDSS will begin in October 2019. The design for this effort will be reviewed and approved by CalSAWS consortium staff. October files were sent to CDSS on the 11</a:t>
                      </a:r>
                      <a:r>
                        <a:rPr lang="en-US" sz="1100" kern="1200" baseline="30000" dirty="0">
                          <a:solidFill>
                            <a:schemeClr val="dk1"/>
                          </a:solidFill>
                          <a:effectLst/>
                          <a:latin typeface="+mn-lt"/>
                          <a:ea typeface="+mn-ea"/>
                          <a:cs typeface="+mn-cs"/>
                        </a:rPr>
                        <a:t>th</a:t>
                      </a:r>
                      <a:r>
                        <a:rPr lang="en-US" sz="1100" kern="1200" dirty="0">
                          <a:solidFill>
                            <a:schemeClr val="dk1"/>
                          </a:solidFill>
                          <a:effectLst/>
                          <a:latin typeface="+mn-lt"/>
                          <a:ea typeface="+mn-ea"/>
                          <a:cs typeface="+mn-cs"/>
                        </a:rPr>
                        <a:t>. CDSS is in the process of validating the file.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Two case flags have been created for the counties to track the Home Visiting Initiative (HVI), HVI Offered and HVI Received. The cases flag data will be included in Phase 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effectLst/>
                          <a:latin typeface="+mn-lt"/>
                          <a:ea typeface="+mn-ea"/>
                          <a:cs typeface="+mn-cs"/>
                        </a:rPr>
                        <a:t>Automated Phase II and III </a:t>
                      </a:r>
                      <a:r>
                        <a:rPr lang="en-US" sz="1100" kern="1200" dirty="0">
                          <a:solidFill>
                            <a:schemeClr val="dk1"/>
                          </a:solidFill>
                          <a:effectLst/>
                          <a:latin typeface="+mn-lt"/>
                          <a:ea typeface="+mn-ea"/>
                          <a:cs typeface="+mn-cs"/>
                        </a:rPr>
                        <a:t>– Automate the process to send the files to CDSS. This will include the priority variables from Phase I, 2 and 3 above. The project will work with the WTW Committee on this effort.</a:t>
                      </a:r>
                    </a:p>
                    <a:p>
                      <a:pPr marL="0" indent="0">
                        <a:spcBef>
                          <a:spcPts val="0"/>
                        </a:spcBef>
                        <a:spcAft>
                          <a:spcPts val="0"/>
                        </a:spcAft>
                        <a:buFont typeface="Arial" panose="020B0604020202020204" pitchFamily="34" charset="0"/>
                        <a:buNone/>
                      </a:pPr>
                      <a:endParaRPr lang="en-US" sz="1100" b="0" i="0" u="none" strike="noStrike" kern="1200" baseline="0" dirty="0">
                        <a:solidFill>
                          <a:schemeClr val="dk1"/>
                        </a:solidFill>
                        <a:latin typeface="+mn-lt"/>
                        <a:ea typeface="+mn-ea"/>
                        <a:cs typeface="+mn-cs"/>
                      </a:endParaRPr>
                    </a:p>
                    <a:p>
                      <a:pPr marL="0" indent="0">
                        <a:spcBef>
                          <a:spcPts val="0"/>
                        </a:spcBef>
                        <a:spcAft>
                          <a:spcPts val="0"/>
                        </a:spcAft>
                        <a:buFont typeface="Arial" panose="020B0604020202020204" pitchFamily="34" charset="0"/>
                        <a:buNone/>
                      </a:pPr>
                      <a:r>
                        <a:rPr lang="en-US" sz="1100" b="1" i="0" u="none" strike="noStrike" kern="1200" baseline="0" dirty="0">
                          <a:solidFill>
                            <a:schemeClr val="dk1"/>
                          </a:solidFill>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Educate staff on how the system data collection page information will populate the Cal-OAR reports.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Train staff to use the HVI case flags - </a:t>
                      </a:r>
                      <a:r>
                        <a:rPr lang="en-US" sz="1100" b="0" kern="1200" dirty="0">
                          <a:solidFill>
                            <a:schemeClr val="dk1"/>
                          </a:solidFill>
                          <a:effectLst/>
                          <a:latin typeface="+mn-lt"/>
                          <a:ea typeface="+mn-ea"/>
                          <a:cs typeface="+mn-cs"/>
                        </a:rPr>
                        <a:t>HVI Offered </a:t>
                      </a:r>
                      <a:r>
                        <a:rPr lang="en-US" sz="1100" kern="1200" dirty="0">
                          <a:solidFill>
                            <a:schemeClr val="dk1"/>
                          </a:solidFill>
                          <a:effectLst/>
                          <a:latin typeface="+mn-lt"/>
                          <a:ea typeface="+mn-ea"/>
                          <a:cs typeface="+mn-cs"/>
                        </a:rPr>
                        <a:t>and </a:t>
                      </a:r>
                      <a:r>
                        <a:rPr lang="en-US" sz="1100" b="0" kern="1200" dirty="0">
                          <a:solidFill>
                            <a:schemeClr val="dk1"/>
                          </a:solidFill>
                          <a:effectLst/>
                          <a:latin typeface="+mn-lt"/>
                          <a:ea typeface="+mn-ea"/>
                          <a:cs typeface="+mn-cs"/>
                        </a:rPr>
                        <a:t>HVI Received</a:t>
                      </a:r>
                      <a:r>
                        <a:rPr lang="en-US" sz="1100" kern="1200" dirty="0">
                          <a:solidFill>
                            <a:schemeClr val="dk1"/>
                          </a:solidFill>
                          <a:effectLst/>
                          <a:latin typeface="+mn-lt"/>
                          <a:ea typeface="+mn-ea"/>
                          <a:cs typeface="+mn-cs"/>
                        </a:rPr>
                        <a:t>. For more information on the HVI case flags, refer to CIT 0057-19.</a:t>
                      </a:r>
                      <a:endParaRPr lang="en-US" sz="1100" b="1" i="0" u="none" strike="noStrike" kern="1200" baseline="0" dirty="0">
                        <a:solidFill>
                          <a:schemeClr val="dk1"/>
                        </a:solidFill>
                        <a:latin typeface="+mn-lt"/>
                        <a:ea typeface="+mn-ea"/>
                        <a:cs typeface="+mn-cs"/>
                      </a:endParaRPr>
                    </a:p>
                    <a:p>
                      <a:pPr marL="0" indent="0">
                        <a:spcBef>
                          <a:spcPts val="0"/>
                        </a:spcBef>
                        <a:spcAft>
                          <a:spcPts val="0"/>
                        </a:spcAft>
                        <a:buFont typeface="Arial" panose="020B0604020202020204" pitchFamily="34" charset="0"/>
                        <a:buNone/>
                      </a:pPr>
                      <a:endParaRPr lang="en-US" sz="1100" b="0" i="0" u="none" strike="noStrike" kern="1200" baseline="0" dirty="0">
                        <a:solidFill>
                          <a:schemeClr val="dk1"/>
                        </a:solidFill>
                        <a:effectLst/>
                        <a:latin typeface="+mn-lt"/>
                        <a:ea typeface="+mn-ea"/>
                        <a:cs typeface="+mn-cs"/>
                      </a:endParaRPr>
                    </a:p>
                    <a:p>
                      <a:pPr marL="0" indent="0" algn="ctr">
                        <a:spcBef>
                          <a:spcPts val="0"/>
                        </a:spcBef>
                        <a:spcAft>
                          <a:spcPts val="0"/>
                        </a:spcAft>
                        <a:buFont typeface="Arial" panose="020B0604020202020204" pitchFamily="34" charset="0"/>
                        <a:buNone/>
                      </a:pPr>
                      <a:r>
                        <a:rPr lang="en-US" sz="1100" b="0" i="0" u="none" strike="noStrike" kern="1200" baseline="0" dirty="0">
                          <a:solidFill>
                            <a:schemeClr val="dk1"/>
                          </a:solidFill>
                          <a:effectLst/>
                          <a:latin typeface="+mn-lt"/>
                          <a:ea typeface="+mn-ea"/>
                          <a:cs typeface="+mn-cs"/>
                        </a:rPr>
                        <a:t>-Continued on Next Slide-</a:t>
                      </a: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36279012"/>
                  </a:ext>
                </a:extLst>
              </a:tr>
            </a:tbl>
          </a:graphicData>
        </a:graphic>
      </p:graphicFrame>
    </p:spTree>
    <p:extLst>
      <p:ext uri="{BB962C8B-B14F-4D97-AF65-F5344CB8AC3E}">
        <p14:creationId xmlns:p14="http://schemas.microsoft.com/office/powerpoint/2010/main" val="3999880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Cal-OAR </a:t>
            </a:r>
          </a:p>
        </p:txBody>
      </p:sp>
      <p:graphicFrame>
        <p:nvGraphicFramePr>
          <p:cNvPr id="2" name="Table 1">
            <a:extLst>
              <a:ext uri="{FF2B5EF4-FFF2-40B4-BE49-F238E27FC236}">
                <a16:creationId xmlns:a16="http://schemas.microsoft.com/office/drawing/2014/main" id="{14BE2D38-E4AC-4FD3-B083-50A9333436DA}"/>
              </a:ext>
            </a:extLst>
          </p:cNvPr>
          <p:cNvGraphicFramePr>
            <a:graphicFrameLocks noGrp="1"/>
          </p:cNvGraphicFramePr>
          <p:nvPr>
            <p:extLst/>
          </p:nvPr>
        </p:nvGraphicFramePr>
        <p:xfrm>
          <a:off x="236536" y="959657"/>
          <a:ext cx="8769093" cy="5144711"/>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4290993623"/>
                    </a:ext>
                  </a:extLst>
                </a:gridCol>
                <a:gridCol w="1135039">
                  <a:extLst>
                    <a:ext uri="{9D8B030D-6E8A-4147-A177-3AD203B41FA5}">
                      <a16:colId xmlns:a16="http://schemas.microsoft.com/office/drawing/2014/main" val="134155465"/>
                    </a:ext>
                  </a:extLst>
                </a:gridCol>
                <a:gridCol w="1153346">
                  <a:extLst>
                    <a:ext uri="{9D8B030D-6E8A-4147-A177-3AD203B41FA5}">
                      <a16:colId xmlns:a16="http://schemas.microsoft.com/office/drawing/2014/main" val="3283204189"/>
                    </a:ext>
                  </a:extLst>
                </a:gridCol>
                <a:gridCol w="5446359">
                  <a:extLst>
                    <a:ext uri="{9D8B030D-6E8A-4147-A177-3AD203B41FA5}">
                      <a16:colId xmlns:a16="http://schemas.microsoft.com/office/drawing/2014/main" val="2282894849"/>
                    </a:ext>
                  </a:extLst>
                </a:gridCol>
              </a:tblGrid>
              <a:tr h="1073208">
                <a:tc>
                  <a:txBody>
                    <a:bodyPr/>
                    <a:lstStyle/>
                    <a:p>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783570524"/>
                  </a:ext>
                </a:extLst>
              </a:tr>
              <a:tr h="3955991">
                <a:tc>
                  <a:txBody>
                    <a:bodyPr/>
                    <a:lstStyle/>
                    <a:p>
                      <a:r>
                        <a:rPr lang="en-US" sz="1100" dirty="0"/>
                        <a:t>7/1/2019</a:t>
                      </a:r>
                    </a:p>
                    <a:p>
                      <a:endParaRPr 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19-40</a:t>
                      </a:r>
                      <a:endParaRPr lang="en-US" sz="1100" kern="1200" baseline="0" dirty="0">
                        <a:solidFill>
                          <a:schemeClr val="dk1"/>
                        </a:solidFill>
                        <a:latin typeface="+mn-lt"/>
                        <a:ea typeface="+mn-ea"/>
                        <a:cs typeface="Arial" panose="020B0604020202020204" pitchFamily="34" charset="0"/>
                      </a:endParaRPr>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CIV-103934; CA-208030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Phase I</a:t>
                      </a:r>
                    </a:p>
                    <a:p>
                      <a:r>
                        <a:rPr lang="en-US" sz="1100" b="0" kern="1200" dirty="0">
                          <a:solidFill>
                            <a:schemeClr val="tx1"/>
                          </a:solidFill>
                          <a:effectLst/>
                          <a:latin typeface="+mn-lt"/>
                          <a:ea typeface="+mn-ea"/>
                          <a:cs typeface="+mn-cs"/>
                        </a:rPr>
                        <a:t>New</a:t>
                      </a:r>
                    </a:p>
                    <a:p>
                      <a:r>
                        <a:rPr lang="en-US" sz="1100" b="0" kern="1200" dirty="0">
                          <a:solidFill>
                            <a:schemeClr val="tx1"/>
                          </a:solidFill>
                          <a:effectLst/>
                          <a:latin typeface="+mn-lt"/>
                          <a:ea typeface="+mn-ea"/>
                          <a:cs typeface="+mn-cs"/>
                        </a:rPr>
                        <a:t>Release </a:t>
                      </a:r>
                    </a:p>
                    <a:p>
                      <a:r>
                        <a:rPr lang="en-US" sz="1100" b="0" kern="1200" dirty="0">
                          <a:solidFill>
                            <a:schemeClr val="tx1"/>
                          </a:solidFill>
                          <a:effectLst/>
                          <a:latin typeface="+mn-lt"/>
                          <a:ea typeface="+mn-ea"/>
                          <a:cs typeface="+mn-cs"/>
                        </a:rPr>
                        <a:t>October 2019</a:t>
                      </a:r>
                    </a:p>
                    <a:p>
                      <a:endParaRPr lang="en-US" sz="1100" b="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SCRs CIV-104230; CA-208720</a:t>
                      </a:r>
                      <a:endParaRPr lang="en-US" sz="1100" b="0" kern="1200" dirty="0">
                        <a:solidFill>
                          <a:schemeClr val="tx1"/>
                        </a:solidFill>
                        <a:effectLst/>
                        <a:latin typeface="+mn-lt"/>
                        <a:ea typeface="+mn-ea"/>
                        <a:cs typeface="+mn-cs"/>
                      </a:endParaRPr>
                    </a:p>
                    <a:p>
                      <a:r>
                        <a:rPr lang="en-US" sz="1100" b="0" kern="1200" dirty="0">
                          <a:solidFill>
                            <a:schemeClr val="tx1"/>
                          </a:solidFill>
                          <a:effectLst/>
                          <a:latin typeface="+mn-lt"/>
                          <a:ea typeface="+mn-ea"/>
                          <a:cs typeface="+mn-cs"/>
                        </a:rPr>
                        <a:t>Implemented</a:t>
                      </a:r>
                    </a:p>
                    <a:p>
                      <a:r>
                        <a:rPr lang="en-US" sz="1100" b="0" kern="1200" dirty="0">
                          <a:solidFill>
                            <a:schemeClr val="tx1"/>
                          </a:solidFill>
                          <a:effectLst/>
                          <a:latin typeface="+mn-lt"/>
                          <a:ea typeface="+mn-ea"/>
                          <a:cs typeface="+mn-cs"/>
                        </a:rPr>
                        <a:t>Release </a:t>
                      </a:r>
                    </a:p>
                    <a:p>
                      <a:r>
                        <a:rPr lang="en-US" sz="1100" b="0" kern="1200" dirty="0">
                          <a:solidFill>
                            <a:schemeClr val="tx1"/>
                          </a:solidFill>
                          <a:effectLst/>
                          <a:latin typeface="+mn-lt"/>
                          <a:ea typeface="+mn-ea"/>
                          <a:cs typeface="+mn-cs"/>
                        </a:rPr>
                        <a:t>19.07 Priority 7/25/19</a:t>
                      </a:r>
                    </a:p>
                    <a:p>
                      <a:endParaRPr lang="en-US" sz="1100" b="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SCRs CIV-102191; CA-204569</a:t>
                      </a:r>
                    </a:p>
                    <a:p>
                      <a:r>
                        <a:rPr lang="en-US" sz="1100" b="0" kern="1200" dirty="0">
                          <a:solidFill>
                            <a:schemeClr val="tx1"/>
                          </a:solidFill>
                          <a:effectLst/>
                          <a:latin typeface="+mn-lt"/>
                          <a:ea typeface="+mn-ea"/>
                          <a:cs typeface="+mn-cs"/>
                        </a:rPr>
                        <a:t>Phase II</a:t>
                      </a:r>
                    </a:p>
                    <a:p>
                      <a:r>
                        <a:rPr lang="en-US" sz="1100" b="0" kern="1200" dirty="0">
                          <a:solidFill>
                            <a:schemeClr val="tx1"/>
                          </a:solidFill>
                          <a:effectLst/>
                          <a:latin typeface="+mn-lt"/>
                          <a:ea typeface="+mn-ea"/>
                          <a:cs typeface="+mn-cs"/>
                        </a:rPr>
                        <a:t>New</a:t>
                      </a:r>
                    </a:p>
                    <a:p>
                      <a:r>
                        <a:rPr lang="en-US" sz="1100" b="0" kern="1200" dirty="0">
                          <a:solidFill>
                            <a:schemeClr val="tx1"/>
                          </a:solidFill>
                          <a:effectLst/>
                          <a:latin typeface="+mn-lt"/>
                          <a:ea typeface="+mn-ea"/>
                          <a:cs typeface="+mn-cs"/>
                        </a:rPr>
                        <a:t>Release 20.05</a:t>
                      </a:r>
                    </a:p>
                  </a:txBody>
                  <a:tcPr/>
                </a:tc>
                <a:tc>
                  <a:txBody>
                    <a:bodyPr/>
                    <a:lstStyle/>
                    <a:p>
                      <a:pPr lvl="0" algn="l">
                        <a:lnSpc>
                          <a:spcPct val="100000"/>
                        </a:lnSpc>
                        <a:spcBef>
                          <a:spcPts val="0"/>
                        </a:spcBef>
                        <a:spcAft>
                          <a:spcPts val="0"/>
                        </a:spcAft>
                        <a:buNone/>
                      </a:pPr>
                      <a:r>
                        <a:rPr lang="en-US" sz="1100" b="1" i="0" u="none" strike="noStrike" kern="1200" noProof="0" dirty="0">
                          <a:solidFill>
                            <a:srgbClr val="000000"/>
                          </a:solidFill>
                          <a:effectLst/>
                        </a:rPr>
                        <a:t>PPM #51772 </a:t>
                      </a:r>
                      <a:r>
                        <a:rPr lang="en-US" sz="1100" b="0" i="0" u="none" strike="noStrike" kern="1200" noProof="0" dirty="0">
                          <a:solidFill>
                            <a:srgbClr val="000000"/>
                          </a:solidFill>
                          <a:effectLst/>
                        </a:rPr>
                        <a:t>Phase 1 </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October 2019</a:t>
                      </a:r>
                      <a:endParaRPr lang="en-US" dirty="0"/>
                    </a:p>
                    <a:p>
                      <a:pPr lvl="0" algn="l">
                        <a:lnSpc>
                          <a:spcPct val="100000"/>
                        </a:lnSpc>
                        <a:spcBef>
                          <a:spcPts val="0"/>
                        </a:spcBef>
                        <a:spcAft>
                          <a:spcPts val="0"/>
                        </a:spcAft>
                        <a:buNone/>
                      </a:pPr>
                      <a:endParaRPr lang="en-US" sz="1100" b="0" i="0" u="none" strike="noStrike" kern="1200" noProof="0" dirty="0">
                        <a:solidFill>
                          <a:srgbClr val="000000"/>
                        </a:solidFill>
                        <a:effectLst/>
                      </a:endParaRPr>
                    </a:p>
                    <a:p>
                      <a:pPr lvl="0" algn="l">
                        <a:lnSpc>
                          <a:spcPct val="100000"/>
                        </a:lnSpc>
                        <a:spcBef>
                          <a:spcPts val="0"/>
                        </a:spcBef>
                        <a:spcAft>
                          <a:spcPts val="0"/>
                        </a:spcAft>
                        <a:buNone/>
                      </a:pPr>
                      <a:r>
                        <a:rPr lang="en-US" sz="1100" b="1" i="0" u="none" strike="noStrike" kern="1200" noProof="0" dirty="0">
                          <a:solidFill>
                            <a:srgbClr val="000000"/>
                          </a:solidFill>
                          <a:effectLst/>
                        </a:rPr>
                        <a:t>PPM #52398</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Design</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Phase II</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R60 (2/20)</a:t>
                      </a:r>
                      <a:endParaRPr lang="en-US" dirty="0"/>
                    </a:p>
                    <a:p>
                      <a:pPr lvl="0" algn="l">
                        <a:lnSpc>
                          <a:spcPct val="100000"/>
                        </a:lnSpc>
                        <a:spcBef>
                          <a:spcPts val="0"/>
                        </a:spcBef>
                        <a:spcAft>
                          <a:spcPts val="0"/>
                        </a:spcAft>
                        <a:buNone/>
                      </a:pPr>
                      <a:endParaRPr lang="en-US" sz="1100" b="0" i="0" u="none" strike="noStrike" kern="1200" noProof="0" dirty="0">
                        <a:solidFill>
                          <a:srgbClr val="000000"/>
                        </a:solidFill>
                        <a:effectLst/>
                      </a:endParaRPr>
                    </a:p>
                    <a:p>
                      <a:pPr lvl="0" algn="l">
                        <a:lnSpc>
                          <a:spcPct val="100000"/>
                        </a:lnSpc>
                        <a:spcBef>
                          <a:spcPts val="0"/>
                        </a:spcBef>
                        <a:spcAft>
                          <a:spcPts val="0"/>
                        </a:spcAft>
                        <a:buNone/>
                      </a:pPr>
                      <a:r>
                        <a:rPr lang="en-US" sz="1100" b="1" i="0" u="none" strike="noStrike" kern="1200" noProof="0" dirty="0">
                          <a:solidFill>
                            <a:srgbClr val="000000"/>
                          </a:solidFill>
                          <a:effectLst/>
                        </a:rPr>
                        <a:t>PPM #52368 </a:t>
                      </a:r>
                      <a:r>
                        <a:rPr lang="en-US" sz="1100" b="0" i="0" u="none" strike="noStrike" kern="1200" noProof="0" dirty="0">
                          <a:solidFill>
                            <a:srgbClr val="000000"/>
                          </a:solidFill>
                          <a:effectLst/>
                        </a:rPr>
                        <a:t>Phase II (BI) </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R61 (5/20)</a:t>
                      </a:r>
                      <a:endParaRPr lang="en-US" dirty="0"/>
                    </a:p>
                    <a:p>
                      <a:pPr lvl="0">
                        <a:buNone/>
                      </a:pPr>
                      <a:endParaRPr lang="en-US" sz="1100" b="0" kern="1200" dirty="0">
                        <a:solidFill>
                          <a:schemeClr val="tx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1" i="0" u="none" strike="noStrike" kern="1200" baseline="0" noProof="0" dirty="0">
                          <a:solidFill>
                            <a:srgbClr val="000000"/>
                          </a:solidFill>
                        </a:rPr>
                        <a:t>Manual Phase I </a:t>
                      </a:r>
                      <a:r>
                        <a:rPr lang="en-US" sz="1100" b="0" i="0" u="none" strike="noStrike" kern="1200" baseline="0" noProof="0" dirty="0">
                          <a:solidFill>
                            <a:srgbClr val="000000"/>
                          </a:solidFill>
                        </a:rPr>
                        <a:t>–  Manually send the Phase 1 data files to CDSS beginning October 2019. The design for this effort includes input and data validation from a group of volunteer project action team counties:</a:t>
                      </a:r>
                    </a:p>
                    <a:p>
                      <a:pPr lvl="0" algn="l">
                        <a:lnSpc>
                          <a:spcPct val="100000"/>
                        </a:lnSpc>
                        <a:spcBef>
                          <a:spcPts val="0"/>
                        </a:spcBef>
                        <a:spcAft>
                          <a:spcPts val="0"/>
                        </a:spcAft>
                        <a:buNone/>
                      </a:pPr>
                      <a:r>
                        <a:rPr lang="en-US" sz="1100" dirty="0"/>
                        <a:t>Fresno, </a:t>
                      </a:r>
                      <a:r>
                        <a:rPr lang="en-US" sz="1100" b="0" i="0" u="none" strike="noStrike" kern="1200" baseline="0" noProof="0" dirty="0">
                          <a:solidFill>
                            <a:srgbClr val="000000"/>
                          </a:solidFill>
                        </a:rPr>
                        <a:t>Orange, Placer, Sacramento</a:t>
                      </a:r>
                      <a:r>
                        <a:rPr lang="en-US" sz="1100" b="0" i="0" u="none" strike="noStrike" kern="1200" baseline="0" noProof="0" dirty="0">
                          <a:solidFill>
                            <a:schemeClr val="dk1"/>
                          </a:solidFill>
                        </a:rPr>
                        <a:t>, </a:t>
                      </a:r>
                      <a:r>
                        <a:rPr lang="en-US" sz="1100" b="0" i="0" u="none" strike="noStrike" kern="1200" baseline="0" noProof="0" dirty="0">
                          <a:solidFill>
                            <a:srgbClr val="000000"/>
                          </a:solidFill>
                        </a:rPr>
                        <a:t>San Luis Obispo, Solano</a:t>
                      </a:r>
                      <a:r>
                        <a:rPr lang="en-US" sz="1100" b="0" i="0" u="none" strike="noStrike" kern="1200" baseline="0" noProof="0" dirty="0">
                          <a:solidFill>
                            <a:schemeClr val="dk1"/>
                          </a:solidFill>
                        </a:rPr>
                        <a:t> and </a:t>
                      </a:r>
                      <a:r>
                        <a:rPr lang="en-US" sz="1100" b="0" i="0" u="none" strike="noStrike" kern="1200" baseline="0" noProof="0" dirty="0">
                          <a:solidFill>
                            <a:srgbClr val="000000"/>
                          </a:solidFill>
                        </a:rPr>
                        <a:t>Sonoma</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The following </a:t>
                      </a:r>
                      <a:r>
                        <a:rPr lang="en-US" sz="1100" b="0" i="0" u="none" strike="noStrike" kern="1200" baseline="0" noProof="0" dirty="0">
                          <a:solidFill>
                            <a:srgbClr val="000000"/>
                          </a:solidFill>
                          <a:latin typeface="+mn-lt"/>
                          <a:ea typeface="+mn-ea"/>
                          <a:cs typeface="+mn-cs"/>
                        </a:rPr>
                        <a:t>case</a:t>
                      </a:r>
                      <a:r>
                        <a:rPr lang="en-US" sz="1100" b="0" i="0" u="none" strike="noStrike" kern="1200" baseline="0" noProof="0" dirty="0">
                          <a:solidFill>
                            <a:srgbClr val="000000"/>
                          </a:solidFill>
                        </a:rPr>
                        <a:t> special indicators were added to the system and allow counties to track HVI at the case level:</a:t>
                      </a:r>
                      <a:endParaRPr lang="en-US" sz="1800" b="0" i="0" u="none" strike="noStrike" kern="1200" baseline="0" noProof="0" dirty="0">
                        <a:solidFill>
                          <a:schemeClr val="dk1"/>
                        </a:solidFill>
                      </a:endParaRPr>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HVI Offered</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HVI Received</a:t>
                      </a:r>
                    </a:p>
                    <a:p>
                      <a:pPr marL="171450" lvl="0" indent="-171450" algn="l">
                        <a:lnSpc>
                          <a:spcPct val="100000"/>
                        </a:lnSpc>
                        <a:spcBef>
                          <a:spcPts val="0"/>
                        </a:spcBef>
                        <a:spcAft>
                          <a:spcPts val="0"/>
                        </a:spcAft>
                        <a:buFont typeface="Arial" panose="020B0604020202020204" pitchFamily="34" charset="0"/>
                        <a:buChar char="•"/>
                      </a:pPr>
                      <a:endParaRPr lang="en-US" sz="1100" b="0" i="0" u="none" strike="noStrike" kern="1200" baseline="0" noProof="0" dirty="0">
                        <a:solidFill>
                          <a:srgbClr val="000000"/>
                        </a:solidFill>
                      </a:endParaRPr>
                    </a:p>
                    <a:p>
                      <a:pPr marL="0" lvl="0" indent="0" algn="l">
                        <a:lnSpc>
                          <a:spcPct val="100000"/>
                        </a:lnSpc>
                        <a:spcBef>
                          <a:spcPts val="0"/>
                        </a:spcBef>
                        <a:spcAft>
                          <a:spcPts val="0"/>
                        </a:spcAft>
                        <a:buFont typeface="Arial" panose="020B0604020202020204" pitchFamily="34" charset="0"/>
                        <a:buNone/>
                      </a:pPr>
                      <a:r>
                        <a:rPr lang="en-US" sz="1100" b="0" i="0" u="none" strike="noStrike" kern="1200" baseline="0" dirty="0">
                          <a:solidFill>
                            <a:srgbClr val="000000"/>
                          </a:solidFill>
                          <a:latin typeface="+mn-lt"/>
                          <a:ea typeface="+mn-ea"/>
                          <a:cs typeface="+mn-cs"/>
                        </a:rPr>
                        <a:t>The first files have been sent to CDSS; counties will validate on an individual basis now that the files are being routinely generated.</a:t>
                      </a:r>
                    </a:p>
                    <a:p>
                      <a:pPr marL="0" lvl="0" indent="0" algn="l">
                        <a:lnSpc>
                          <a:spcPct val="100000"/>
                        </a:lnSpc>
                        <a:spcBef>
                          <a:spcPts val="0"/>
                        </a:spcBef>
                        <a:spcAft>
                          <a:spcPts val="0"/>
                        </a:spcAft>
                        <a:buFont typeface="Arial" panose="020B0604020202020204" pitchFamily="34" charset="0"/>
                        <a:buNone/>
                      </a:pPr>
                      <a:endParaRPr lang="en-US" sz="1100" b="0" i="0" u="none" strike="noStrike" kern="1200" baseline="0" dirty="0">
                        <a:solidFill>
                          <a:srgbClr val="000000"/>
                        </a:solidFill>
                        <a:latin typeface="+mn-lt"/>
                        <a:ea typeface="+mn-ea"/>
                        <a:cs typeface="+mn-cs"/>
                      </a:endParaRPr>
                    </a:p>
                    <a:p>
                      <a:pPr lvl="0" algn="l">
                        <a:lnSpc>
                          <a:spcPct val="100000"/>
                        </a:lnSpc>
                        <a:spcBef>
                          <a:spcPts val="0"/>
                        </a:spcBef>
                        <a:spcAft>
                          <a:spcPts val="0"/>
                        </a:spcAft>
                        <a:buNone/>
                      </a:pPr>
                      <a:r>
                        <a:rPr lang="en-US" sz="1100" b="1" i="0" u="none" strike="noStrike" kern="1200" baseline="0" noProof="0" dirty="0">
                          <a:solidFill>
                            <a:srgbClr val="000000"/>
                          </a:solidFill>
                        </a:rPr>
                        <a:t>Automated Phase II - </a:t>
                      </a:r>
                      <a:r>
                        <a:rPr lang="en-US" sz="1100" b="0" i="0" u="none" strike="noStrike" kern="1200" baseline="0" noProof="0" dirty="0">
                          <a:solidFill>
                            <a:srgbClr val="000000"/>
                          </a:solidFill>
                        </a:rPr>
                        <a:t>Automate the process to send the files to CDSS and use a business intelligence solution to create the files. </a:t>
                      </a:r>
                      <a:endParaRPr lang="en-US"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lvl="0" algn="l">
                        <a:lnSpc>
                          <a:spcPct val="100000"/>
                        </a:lnSpc>
                        <a:spcBef>
                          <a:spcPts val="0"/>
                        </a:spcBef>
                        <a:spcAft>
                          <a:spcPts val="0"/>
                        </a:spcAft>
                        <a:buNone/>
                      </a:pPr>
                      <a:r>
                        <a:rPr lang="en-US" sz="1100" b="0" i="0" u="none" strike="noStrike" kern="1200" baseline="0" noProof="0" dirty="0">
                          <a:solidFill>
                            <a:srgbClr val="000000"/>
                          </a:solidFill>
                        </a:rPr>
                        <a:t>CalWIN is conducting CalWIN SME meetings to review the data fields that must be completed to capture the required data elements outlined in ACL 19-40 and in the Cal-OAR trainings facilitated by CDSS</a:t>
                      </a:r>
                      <a:r>
                        <a:rPr lang="en-US" sz="1100" b="1" i="0" u="none" strike="noStrike" kern="1200" baseline="0" noProof="0" dirty="0">
                          <a:solidFill>
                            <a:srgbClr val="000000"/>
                          </a:solidFill>
                        </a:rPr>
                        <a:t>.</a:t>
                      </a:r>
                      <a:endParaRPr lang="en-US" dirty="0"/>
                    </a:p>
                    <a:p>
                      <a:pPr marL="0" marR="0" lvl="0" indent="0" algn="l">
                        <a:lnSpc>
                          <a:spcPct val="100000"/>
                        </a:lnSpc>
                        <a:spcBef>
                          <a:spcPts val="0"/>
                        </a:spcBef>
                        <a:spcAft>
                          <a:spcPts val="0"/>
                        </a:spcAft>
                        <a:buClrTx/>
                        <a:buSzTx/>
                        <a:buFont typeface="Arial" panose="020B0604020202020204" pitchFamily="34" charset="0"/>
                        <a:buNone/>
                      </a:pPr>
                      <a:endParaRPr lang="en-US" sz="11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36279012"/>
                  </a:ext>
                </a:extLst>
              </a:tr>
            </a:tbl>
          </a:graphicData>
        </a:graphic>
      </p:graphicFrame>
    </p:spTree>
    <p:extLst>
      <p:ext uri="{BB962C8B-B14F-4D97-AF65-F5344CB8AC3E}">
        <p14:creationId xmlns:p14="http://schemas.microsoft.com/office/powerpoint/2010/main" val="113149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CalWORKs Stage One Child Care Continuous Eligibility </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nvPr>
        </p:nvGraphicFramePr>
        <p:xfrm>
          <a:off x="120074" y="997526"/>
          <a:ext cx="8769093" cy="530352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6731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394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10/1/2019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19-99</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ACL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CW Stage One Child Care Notice of Action Forms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10/9/19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CIV-104597; CA-209488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Design</a:t>
                      </a:r>
                      <a:endParaRPr lang="en-US" sz="1100" b="1"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CA-209408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New</a:t>
                      </a:r>
                      <a:endParaRPr lang="en-US" sz="1100" b="1"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CIV-105397; CA-211332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New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TBD</a:t>
                      </a:r>
                    </a:p>
                  </a:txBody>
                  <a:tcPr/>
                </a:tc>
                <a:tc>
                  <a:txBody>
                    <a:bodyPr/>
                    <a:lstStyle/>
                    <a:p>
                      <a:pPr lvl="0" algn="l">
                        <a:lnSpc>
                          <a:spcPct val="100000"/>
                        </a:lnSpc>
                        <a:spcBef>
                          <a:spcPts val="0"/>
                        </a:spcBef>
                        <a:spcAft>
                          <a:spcPts val="0"/>
                        </a:spcAft>
                        <a:buNone/>
                      </a:pPr>
                      <a:r>
                        <a:rPr lang="en-US" sz="1100" b="1" i="0" u="none" strike="noStrike" noProof="0" dirty="0">
                          <a:solidFill>
                            <a:srgbClr val="000000"/>
                          </a:solidFill>
                        </a:rPr>
                        <a:t>PPM #</a:t>
                      </a:r>
                      <a:r>
                        <a:rPr lang="en-US" sz="1100" b="0" i="0" u="none" strike="noStrike" noProof="0" dirty="0">
                          <a:solidFill>
                            <a:srgbClr val="000000"/>
                          </a:solidFill>
                        </a:rPr>
                        <a:t> </a:t>
                      </a:r>
                      <a:r>
                        <a:rPr lang="en-US" sz="1100" b="1" i="0" u="none" strike="noStrike" noProof="0" dirty="0">
                          <a:solidFill>
                            <a:srgbClr val="000000"/>
                          </a:solidFill>
                        </a:rPr>
                        <a:t>52483</a:t>
                      </a:r>
                      <a:endParaRPr lang="en-US" b="1" dirty="0"/>
                    </a:p>
                    <a:p>
                      <a:pPr lvl="0" algn="l">
                        <a:lnSpc>
                          <a:spcPct val="100000"/>
                        </a:lnSpc>
                        <a:spcBef>
                          <a:spcPts val="0"/>
                        </a:spcBef>
                        <a:spcAft>
                          <a:spcPts val="0"/>
                        </a:spcAft>
                        <a:buNone/>
                      </a:pPr>
                      <a:r>
                        <a:rPr lang="en-US" sz="1100" b="0" i="0" u="none" strike="noStrike" noProof="0" dirty="0">
                          <a:solidFill>
                            <a:srgbClr val="000000"/>
                          </a:solidFill>
                        </a:rPr>
                        <a:t>Pending</a:t>
                      </a:r>
                      <a:endParaRPr lang="en-US" dirty="0"/>
                    </a:p>
                    <a:p>
                      <a:pPr lvl="0" algn="l">
                        <a:lnSpc>
                          <a:spcPct val="100000"/>
                        </a:lnSpc>
                        <a:spcBef>
                          <a:spcPts val="0"/>
                        </a:spcBef>
                        <a:spcAft>
                          <a:spcPts val="0"/>
                        </a:spcAft>
                        <a:buNone/>
                      </a:pPr>
                      <a:r>
                        <a:rPr lang="en-US" sz="1100" b="0" i="0" u="none" strike="noStrike" noProof="0" dirty="0">
                          <a:solidFill>
                            <a:srgbClr val="000000"/>
                          </a:solidFill>
                        </a:rPr>
                        <a:t>Release TBD</a:t>
                      </a:r>
                      <a:endParaRPr lang="en-US" dirty="0"/>
                    </a:p>
                    <a:p>
                      <a:pPr lvl="0">
                        <a:buNone/>
                      </a:pPr>
                      <a:endParaRPr lang="en-US" sz="1100" dirty="0">
                        <a:latin typeface="+mn-lt"/>
                        <a:cs typeface="Aria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SB 80 increases access to child care services for CalWORKs participants by authorizing CalWORKs Stage One Child Care immediately and continuously for 12 months or until the participants are transferred to Stage Two.</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Effective 10/1/19, counties shall authorize CalWORKs Stage One Child Care services immediately for 12 months or until participants are transferred to Stage Two.  Participants will receive a Stage One Child Care authorization the day they are deemed eligible for CalWORKs.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mn-lt"/>
                          <a:ea typeface="+mn-ea"/>
                          <a:cs typeface="+mn-cs"/>
                        </a:rPr>
                        <a:t>Beginning no later than 1/1/21, counties shall provide limited, read-only, online access through SAWS database to local contractors providing CalWORKs child care services. Access shall include a single summary page that contains current individual family data needed to enroll a family in CalWORKs child care services or transfer a family between stages.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Update:</a:t>
                      </a:r>
                    </a:p>
                    <a:p>
                      <a:r>
                        <a:rPr lang="en-US" sz="1100" kern="1200" dirty="0">
                          <a:solidFill>
                            <a:schemeClr val="dk1"/>
                          </a:solidFill>
                          <a:effectLst/>
                          <a:latin typeface="+mn-lt"/>
                          <a:ea typeface="+mn-ea"/>
                          <a:cs typeface="+mn-cs"/>
                        </a:rPr>
                        <a:t>SCRs </a:t>
                      </a:r>
                      <a:r>
                        <a:rPr lang="en-US" sz="1100" b="0" dirty="0">
                          <a:latin typeface="+mn-lt"/>
                          <a:cs typeface="Arial"/>
                        </a:rPr>
                        <a:t>CIV-104597 and CA-209488</a:t>
                      </a:r>
                      <a:r>
                        <a:rPr lang="en-US" sz="1100" b="0" kern="120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are SPG approved and design has just started. Until the updated CCP 7  and CCP 8 forms are implemented, counties can use the version on the CDSS website.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r>
                        <a:rPr lang="en-US" sz="1100" b="0" kern="1200" dirty="0">
                          <a:solidFill>
                            <a:schemeClr val="dk1"/>
                          </a:solidFill>
                          <a:effectLst/>
                          <a:latin typeface="+mn-lt"/>
                          <a:ea typeface="+mn-ea"/>
                          <a:cs typeface="+mn-cs"/>
                        </a:rPr>
                        <a:t>Manually complete and send the updated CCP 7 and  CCP 8 forms.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208153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CalWORKs Stage One Child Care Continuous Eligibility </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nvPr>
        </p:nvGraphicFramePr>
        <p:xfrm>
          <a:off x="120074" y="997526"/>
          <a:ext cx="8769093" cy="540255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4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1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10/1/2019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19-99</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ACL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CW Stage One Child Care Notice of Action Forms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10/9/19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CIV-104597; CA-209488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Design</a:t>
                      </a:r>
                      <a:endParaRPr lang="en-US" sz="1100" b="1"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CA-209408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New</a:t>
                      </a:r>
                      <a:endParaRPr lang="en-US" sz="1100" b="1"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CIV-105397; CA-211332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New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lgn="l">
                        <a:lnSpc>
                          <a:spcPct val="100000"/>
                        </a:lnSpc>
                        <a:spcBef>
                          <a:spcPts val="0"/>
                        </a:spcBef>
                        <a:spcAft>
                          <a:spcPts val="0"/>
                        </a:spcAft>
                        <a:buNone/>
                      </a:pPr>
                      <a:r>
                        <a:rPr lang="en-US" sz="1100" b="1" i="0" u="none" strike="noStrike" noProof="0" dirty="0">
                          <a:solidFill>
                            <a:srgbClr val="000000"/>
                          </a:solidFill>
                        </a:rPr>
                        <a:t>PPM #52483-</a:t>
                      </a:r>
                      <a:endParaRPr lang="en-US" dirty="0"/>
                    </a:p>
                    <a:p>
                      <a:pPr lvl="0" algn="l">
                        <a:lnSpc>
                          <a:spcPct val="100000"/>
                        </a:lnSpc>
                        <a:spcBef>
                          <a:spcPts val="0"/>
                        </a:spcBef>
                        <a:spcAft>
                          <a:spcPts val="0"/>
                        </a:spcAft>
                        <a:buNone/>
                      </a:pPr>
                      <a:r>
                        <a:rPr lang="en-US" sz="1100" b="0" i="0" u="none" strike="noStrike" noProof="0" dirty="0">
                          <a:solidFill>
                            <a:srgbClr val="000000"/>
                          </a:solidFill>
                        </a:rPr>
                        <a:t>Pending</a:t>
                      </a:r>
                      <a:endParaRPr lang="en-US" dirty="0"/>
                    </a:p>
                    <a:p>
                      <a:pPr lvl="0" algn="l">
                        <a:lnSpc>
                          <a:spcPct val="100000"/>
                        </a:lnSpc>
                        <a:spcBef>
                          <a:spcPts val="0"/>
                        </a:spcBef>
                        <a:spcAft>
                          <a:spcPts val="0"/>
                        </a:spcAft>
                        <a:buNone/>
                      </a:pPr>
                      <a:r>
                        <a:rPr lang="en-US" sz="1100" b="0" i="0" u="none" strike="noStrike" noProof="0" dirty="0">
                          <a:solidFill>
                            <a:srgbClr val="000000"/>
                          </a:solidFill>
                        </a:rPr>
                        <a:t>Release TBD</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#53070-</a:t>
                      </a:r>
                    </a:p>
                    <a:p>
                      <a:pPr lvl="0" algn="l">
                        <a:lnSpc>
                          <a:spcPct val="100000"/>
                        </a:lnSpc>
                        <a:spcBef>
                          <a:spcPts val="0"/>
                        </a:spcBef>
                        <a:spcAft>
                          <a:spcPts val="0"/>
                        </a:spcAft>
                        <a:buNone/>
                      </a:pPr>
                      <a:r>
                        <a:rPr lang="en-US" sz="1100" b="0" i="0" u="none" strike="noStrike" noProof="0" dirty="0">
                          <a:solidFill>
                            <a:srgbClr val="000000"/>
                          </a:solidFill>
                        </a:rPr>
                        <a:t>Pending</a:t>
                      </a:r>
                    </a:p>
                    <a:p>
                      <a:pPr lvl="0" algn="l">
                        <a:lnSpc>
                          <a:spcPct val="100000"/>
                        </a:lnSpc>
                        <a:spcBef>
                          <a:spcPts val="0"/>
                        </a:spcBef>
                        <a:spcAft>
                          <a:spcPts val="0"/>
                        </a:spcAft>
                        <a:buNone/>
                      </a:pPr>
                      <a:r>
                        <a:rPr lang="en-US" sz="1100" b="0" i="0" u="none" strike="noStrike" noProof="0" dirty="0">
                          <a:solidFill>
                            <a:srgbClr val="000000"/>
                          </a:solidFill>
                        </a:rPr>
                        <a:t>Release TBD</a:t>
                      </a:r>
                      <a:endParaRPr lang="en-US" dirty="0"/>
                    </a:p>
                    <a:p>
                      <a:pPr lvl="0">
                        <a:buNone/>
                      </a:pPr>
                      <a:endParaRPr lang="en-US" sz="1100" dirty="0">
                        <a:latin typeface="+mn-lt"/>
                        <a:cs typeface="Arial"/>
                      </a:endParaRPr>
                    </a:p>
                    <a:p>
                      <a:pPr lvl="0">
                        <a:buNone/>
                      </a:pPr>
                      <a:endParaRPr lang="en-US" sz="1100" dirty="0">
                        <a:latin typeface="+mn-lt"/>
                        <a:cs typeface="Arial"/>
                      </a:endParaRPr>
                    </a:p>
                    <a:p>
                      <a:pPr lvl="0">
                        <a:buNone/>
                      </a:pPr>
                      <a:r>
                        <a:rPr lang="en-US" sz="1100" b="1" dirty="0">
                          <a:latin typeface="+mn-lt"/>
                          <a:cs typeface="Arial"/>
                        </a:rPr>
                        <a:t>PPM #53366-</a:t>
                      </a:r>
                    </a:p>
                    <a:p>
                      <a:pPr lvl="0">
                        <a:buNone/>
                      </a:pPr>
                      <a:r>
                        <a:rPr lang="en-US" sz="1100" dirty="0">
                          <a:latin typeface="+mn-lt"/>
                          <a:cs typeface="Arial"/>
                        </a:rPr>
                        <a:t>Pending</a:t>
                      </a:r>
                    </a:p>
                    <a:p>
                      <a:pPr lvl="0">
                        <a:buNone/>
                      </a:pPr>
                      <a:r>
                        <a:rPr lang="en-US" sz="1100" dirty="0">
                          <a:latin typeface="+mn-lt"/>
                          <a:cs typeface="Arial"/>
                        </a:rPr>
                        <a:t>Release TBD</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noProof="0" dirty="0">
                          <a:solidFill>
                            <a:srgbClr val="000000"/>
                          </a:solidFill>
                        </a:rPr>
                        <a:t>Stage 1 is administered using CalWIN by 9 of the 18 counties. The system does not place a limit in the number of Stage 1 months that can be administered to a post-aid case. Counties are able to continue Stage 1 child care for the 12 months outlined by SB 80 ensuring there is no break in child care when transitioning to Stage 2. </a:t>
                      </a:r>
                      <a:endParaRPr lang="en-US" dirty="0"/>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0" i="0" u="none" strike="noStrike" kern="1200" baseline="0" noProof="0" dirty="0">
                          <a:solidFill>
                            <a:srgbClr val="000000"/>
                          </a:solidFill>
                        </a:rPr>
                        <a:t>CCP7 will be updated when final draft is posted-TBD.</a:t>
                      </a:r>
                      <a:endParaRPr lang="en-US" dirty="0"/>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0" i="0" u="none" strike="noStrike" kern="1200" baseline="0" noProof="0" dirty="0">
                          <a:solidFill>
                            <a:srgbClr val="000000"/>
                          </a:solidFill>
                        </a:rPr>
                        <a:t>Upon release of final ACL project will be opened to address read-only access for a summary page for child care contractors.</a:t>
                      </a:r>
                      <a:endParaRPr lang="en-US" dirty="0"/>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0" i="0" u="none" strike="noStrike" kern="1200" baseline="0" noProof="0" dirty="0">
                          <a:solidFill>
                            <a:srgbClr val="000000"/>
                          </a:solidFill>
                        </a:rPr>
                        <a:t>Proposal initiated for a Child Care Provider access - screen design.</a:t>
                      </a:r>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0" i="0" u="none" strike="noStrike" kern="1200" baseline="0" noProof="0" dirty="0">
                          <a:solidFill>
                            <a:srgbClr val="000000"/>
                          </a:solidFill>
                        </a:rPr>
                        <a:t>Reporting component:  A workgroup consisting of representatives from CDSS, CWDA, and Parent Voices, in consultation with CWDs and SAWS, will design the report. </a:t>
                      </a:r>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County SMEs developing a BENDS until automation can be implemented.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0" i="0" u="none" strike="noStrike" kern="1200" baseline="0" dirty="0">
                          <a:solidFill>
                            <a:schemeClr val="dk1"/>
                          </a:solidFill>
                          <a:effectLst/>
                          <a:latin typeface="+mn-lt"/>
                          <a:ea typeface="+mn-ea"/>
                          <a:cs typeface="+mn-cs"/>
                        </a:rPr>
                        <a:t>Counties will continue to follow established business processes.</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72511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236537" y="1065212"/>
          <a:ext cx="8769093" cy="5397987"/>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1649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4209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2"/>
                        </a:rPr>
                        <a:t>ACIN I-11-16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3"/>
                        </a:rPr>
                        <a:t>ACIN I-88-16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5"/>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5"/>
                        </a:rPr>
                        <a:t>ABAWD Handbook 2.0</a:t>
                      </a:r>
                      <a:endParaRPr lang="en-US" sz="11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endParaRPr lang="en-US" sz="1100" b="0" dirty="0">
                        <a:latin typeface="+mn-lt"/>
                        <a:cs typeface="Arial"/>
                      </a:endParaRPr>
                    </a:p>
                  </a:txBody>
                  <a:tcPr/>
                </a:tc>
                <a:tc>
                  <a:txBody>
                    <a:bodyPr/>
                    <a:lstStyle/>
                    <a:p>
                      <a:pPr>
                        <a:buNone/>
                      </a:pPr>
                      <a:r>
                        <a:rPr lang="en-US" sz="1100" b="1" dirty="0">
                          <a:solidFill>
                            <a:schemeClr val="tx1"/>
                          </a:solidFill>
                          <a:latin typeface="+mn-lt"/>
                          <a:cs typeface="Arial"/>
                        </a:rPr>
                        <a:t>PPM #46539-</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buNone/>
                      </a:pPr>
                      <a:endParaRPr lang="en-US" sz="1100" b="0" dirty="0">
                        <a:solidFill>
                          <a:schemeClr val="tx1"/>
                        </a:solidFill>
                        <a:latin typeface="+mn-lt"/>
                        <a:cs typeface="Arial"/>
                      </a:endParaRPr>
                    </a:p>
                    <a:p>
                      <a:pPr lvl="0">
                        <a:buNone/>
                      </a:pPr>
                      <a:r>
                        <a:rPr lang="en-US" sz="1100" b="1" dirty="0">
                          <a:solidFill>
                            <a:schemeClr val="tx1"/>
                          </a:solidFill>
                          <a:latin typeface="+mn-lt"/>
                          <a:cs typeface="Arial"/>
                        </a:rPr>
                        <a:t>PPM #47411-</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#51360</a:t>
                      </a:r>
                    </a:p>
                    <a:p>
                      <a:pPr lvl="0" algn="l">
                        <a:lnSpc>
                          <a:spcPct val="100000"/>
                        </a:lnSpc>
                        <a:spcBef>
                          <a:spcPts val="0"/>
                        </a:spcBef>
                        <a:spcAft>
                          <a:spcPts val="0"/>
                        </a:spcAft>
                        <a:buNone/>
                      </a:pPr>
                      <a:r>
                        <a:rPr lang="en-US" sz="1100" b="0" i="0" u="none" strike="noStrike" noProof="0" dirty="0">
                          <a:solidFill>
                            <a:srgbClr val="000000"/>
                          </a:solidFill>
                        </a:rPr>
                        <a:t>Implemented</a:t>
                      </a:r>
                    </a:p>
                    <a:p>
                      <a:pPr lvl="0" algn="l">
                        <a:lnSpc>
                          <a:spcPct val="100000"/>
                        </a:lnSpc>
                        <a:spcBef>
                          <a:spcPts val="0"/>
                        </a:spcBef>
                        <a:spcAft>
                          <a:spcPts val="0"/>
                        </a:spcAft>
                        <a:buNone/>
                      </a:pPr>
                      <a:r>
                        <a:rPr lang="en-US" sz="1100" b="0" i="0" u="none" strike="noStrike" noProof="0" dirty="0">
                          <a:solidFill>
                            <a:srgbClr val="000000"/>
                          </a:solidFill>
                        </a:rPr>
                        <a:t>8/19</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#52397</a:t>
                      </a:r>
                    </a:p>
                    <a:p>
                      <a:pPr lvl="0" algn="l">
                        <a:lnSpc>
                          <a:spcPct val="100000"/>
                        </a:lnSpc>
                        <a:spcBef>
                          <a:spcPts val="0"/>
                        </a:spcBef>
                        <a:spcAft>
                          <a:spcPts val="0"/>
                        </a:spcAft>
                        <a:buNone/>
                      </a:pPr>
                      <a:r>
                        <a:rPr lang="en-US" sz="1100" b="0" i="0" u="none" strike="noStrike" noProof="0" dirty="0">
                          <a:solidFill>
                            <a:srgbClr val="000000"/>
                          </a:solidFill>
                        </a:rPr>
                        <a:t>Design</a:t>
                      </a:r>
                    </a:p>
                    <a:p>
                      <a:pPr lvl="0" algn="l">
                        <a:lnSpc>
                          <a:spcPct val="100000"/>
                        </a:lnSpc>
                        <a:spcBef>
                          <a:spcPts val="0"/>
                        </a:spcBef>
                        <a:spcAft>
                          <a:spcPts val="0"/>
                        </a:spcAft>
                        <a:buNone/>
                      </a:pPr>
                      <a:r>
                        <a:rPr lang="en-US" sz="1100" b="0" i="0" u="none" strike="noStrike" noProof="0" dirty="0">
                          <a:solidFill>
                            <a:srgbClr val="000000"/>
                          </a:solidFill>
                        </a:rPr>
                        <a:t>R60 (2/20)</a:t>
                      </a:r>
                      <a:endParaRPr lang="en-US"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dirty="0">
                          <a:solidFill>
                            <a:schemeClr val="tx1"/>
                          </a:solidFill>
                        </a:rPr>
                        <a:t>ABAWD implementation began in September 2018 for San Francisco, San Mateo, and Santa Clara. The remaining counties are on waiver until 8/31/2019.  In September, CDSS submitted another ABAWD waiver request to FNS for the time period 9/1/2018-8/31/2019.  FNS approved the waiver and only the three additional counties (Alameda, Contra Costa, and Marin) are required to implement the ABAWD policy effective September 2019. This waiver is valid 9/1/19-8/31/20.  </a:t>
                      </a:r>
                      <a:r>
                        <a:rPr lang="en-US" sz="1100" kern="1200" dirty="0">
                          <a:solidFill>
                            <a:schemeClr val="dk1"/>
                          </a:solidFill>
                          <a:effectLst/>
                          <a:latin typeface="+mn-lt"/>
                          <a:ea typeface="+mn-ea"/>
                          <a:cs typeface="+mn-cs"/>
                        </a:rPr>
                        <a:t>The ABAWD Handbook version 2.0 was published on 9/12/19.</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dk1"/>
                          </a:solidFill>
                        </a:rPr>
                        <a:t>CalSAWS Update:</a:t>
                      </a:r>
                    </a:p>
                    <a:p>
                      <a:pPr marL="0" marR="0" lvl="0" indent="0" algn="l" rtl="0" eaLnBrk="1" fontAlgn="auto" latinLnBrk="0" hangingPunct="1">
                        <a:lnSpc>
                          <a:spcPct val="100000"/>
                        </a:lnSpc>
                        <a:spcBef>
                          <a:spcPts val="0"/>
                        </a:spcBef>
                        <a:spcAft>
                          <a:spcPts val="0"/>
                        </a:spcAft>
                        <a:buClrTx/>
                        <a:buSzTx/>
                        <a:buFontTx/>
                        <a:buNone/>
                      </a:pPr>
                      <a:r>
                        <a:rPr lang="en-US" sz="1100" b="0" kern="1200" dirty="0">
                          <a:solidFill>
                            <a:schemeClr val="dk1"/>
                          </a:solidFill>
                          <a:effectLst/>
                          <a:latin typeface="+mn-lt"/>
                          <a:ea typeface="+mn-ea"/>
                          <a:cs typeface="+mn-cs"/>
                        </a:rPr>
                        <a:t>Marin County staff will attend an ABAWD functionality demo and click through at the CalSAWS North location on 8/12/19.  A CIV functional presentation is being created for the  changes being introduced in the September release.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1"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Phase II changes include the following:</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Updates to ABAWD exemption logic</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Updates to Count persons as ABAWD in a partial month</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Provide a manual way for case workers to indicate whether the ABAWD work requirement was met</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Add a task and batch EDBC closure for ABAWD that does not meet work requirement and has no other exemption, good cause, etc.</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Provide a way to track whether an ABAWD regained eligibility by meeting the work requirement</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5757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189694" y="1056586"/>
          <a:ext cx="8769093" cy="512252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095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3933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rId2"/>
                        </a:rPr>
                        <a:t>ACIN I-11-16</a:t>
                      </a: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3"/>
                        </a:rPr>
                        <a:t>ACIN I-8</a:t>
                      </a:r>
                      <a:r>
                        <a:rPr lang="en-US" sz="1100" b="0" i="0" baseline="0" dirty="0">
                          <a:latin typeface="+mn-lt"/>
                          <a:cs typeface="Arial"/>
                          <a:hlinkClick r:id="rId3"/>
                        </a:rPr>
                        <a:t>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5"/>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5"/>
                        </a:rPr>
                        <a:t>ABAWD Handbook 2.0</a:t>
                      </a: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endParaRPr lang="en-US" sz="1100" b="0" dirty="0">
                        <a:latin typeface="+mn-lt"/>
                        <a:cs typeface="Arial"/>
                      </a:endParaRPr>
                    </a:p>
                  </a:txBody>
                  <a:tcPr/>
                </a:tc>
                <a:tc>
                  <a:txBody>
                    <a:bodyPr/>
                    <a:lstStyle/>
                    <a:p>
                      <a:pPr lvl="0">
                        <a:buNone/>
                      </a:pPr>
                      <a:r>
                        <a:rPr lang="en-US" sz="1100" b="1" i="0" u="none" strike="noStrike" noProof="0" dirty="0">
                          <a:solidFill>
                            <a:schemeClr val="tx1"/>
                          </a:solidFill>
                          <a:latin typeface="Century Gothic"/>
                        </a:rPr>
                        <a:t>PPM #46539-</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sz="1100" b="0" i="0" u="none" strike="noStrike" noProof="0" dirty="0">
                        <a:latin typeface="Century Gothic"/>
                      </a:endParaRPr>
                    </a:p>
                    <a:p>
                      <a:pPr lvl="0">
                        <a:buNone/>
                      </a:pPr>
                      <a:endParaRPr lang="en-US" sz="1100" b="0" i="0" u="none" strike="noStrike" noProof="0" dirty="0">
                        <a:latin typeface="Century Gothic"/>
                      </a:endParaRPr>
                    </a:p>
                    <a:p>
                      <a:pPr lvl="0">
                        <a:buNone/>
                      </a:pPr>
                      <a:r>
                        <a:rPr lang="en-US" sz="1100" b="1" i="0" u="none" strike="noStrike" noProof="0" dirty="0">
                          <a:solidFill>
                            <a:schemeClr val="tx1"/>
                          </a:solidFill>
                          <a:latin typeface="Century Gothic"/>
                        </a:rPr>
                        <a:t>PPM #47411-</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dirty="0"/>
                    </a:p>
                    <a:p>
                      <a:pPr lvl="0" algn="l">
                        <a:lnSpc>
                          <a:spcPct val="100000"/>
                        </a:lnSpc>
                        <a:spcBef>
                          <a:spcPts val="0"/>
                        </a:spcBef>
                        <a:spcAft>
                          <a:spcPts val="0"/>
                        </a:spcAft>
                        <a:buNone/>
                      </a:pPr>
                      <a:endParaRPr lang="en-US" sz="1100" b="0" i="0" u="none" strike="noStrike" noProof="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#51360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8/19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#52397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R60 (2/20)</a:t>
                      </a:r>
                      <a:endParaRPr lang="en-US" sz="1100" dirty="0"/>
                    </a:p>
                    <a:p>
                      <a:pPr lvl="0">
                        <a:buNone/>
                      </a:pPr>
                      <a:endParaRPr lang="en-US" sz="1100" b="0" dirty="0">
                        <a:solidFill>
                          <a:schemeClr val="tx1"/>
                        </a:solidFill>
                        <a:latin typeface="+mn-lt"/>
                        <a:cs typeface="Arial"/>
                      </a:endParaRPr>
                    </a:p>
                  </a:txBody>
                  <a:tcPr/>
                </a:tc>
                <a:tc>
                  <a:txBody>
                    <a:bodyPr/>
                    <a:lstStyle/>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Add new ABAWD MEDS codes, calendar, and transactions</a:t>
                      </a:r>
                      <a:endParaRPr lang="en-US" sz="1100" b="0" i="0" u="none" strike="noStrike" kern="1200" baseline="0" noProof="0" dirty="0"/>
                    </a:p>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Updates to Time Limit data collection pages</a:t>
                      </a:r>
                      <a:endParaRPr lang="en-US" sz="1100" b="0" i="0" u="none" strike="noStrike" kern="1200" baseline="0" noProof="0" dirty="0"/>
                    </a:p>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New NOAs and forms</a:t>
                      </a:r>
                      <a:endParaRPr lang="en-US" sz="1100" b="0" i="0" u="none" strike="noStrike" kern="1200" baseline="0" noProof="0" dirty="0"/>
                    </a:p>
                    <a:p>
                      <a:pPr marL="171450" lvl="0" indent="-171450">
                        <a:buClr>
                          <a:srgbClr val="000000"/>
                        </a:buClr>
                        <a:buFont typeface="Arial,Sans-Serif"/>
                        <a:buChar char="•"/>
                      </a:pPr>
                      <a:r>
                        <a:rPr lang="en-US" sz="1100" b="0" i="0" u="none" strike="noStrike" kern="1200" baseline="0" noProof="0" dirty="0">
                          <a:solidFill>
                            <a:schemeClr val="dk1"/>
                          </a:solidFill>
                          <a:latin typeface="Century Gothic"/>
                        </a:rPr>
                        <a:t>Update the Stat 47 report</a:t>
                      </a:r>
                      <a:endParaRPr lang="en-US" dirty="0"/>
                    </a:p>
                    <a:p>
                      <a:pPr lvl="0">
                        <a:buNone/>
                      </a:pPr>
                      <a:endParaRPr lang="en-US" sz="1100" b="1" i="0" u="none" strike="noStrike" kern="1200" baseline="0" noProof="0" dirty="0">
                        <a:solidFill>
                          <a:schemeClr val="dk1"/>
                        </a:solidFill>
                        <a:latin typeface="Century Gothic"/>
                      </a:endParaRPr>
                    </a:p>
                    <a:p>
                      <a:pPr lvl="0">
                        <a:buNone/>
                      </a:pPr>
                      <a:r>
                        <a:rPr lang="en-US" sz="1100" b="1" i="0" u="none" strike="noStrike" kern="1200" baseline="0" noProof="0" dirty="0">
                          <a:solidFill>
                            <a:schemeClr val="dk1"/>
                          </a:solidFill>
                          <a:latin typeface="Century Gothic"/>
                        </a:rPr>
                        <a:t>CalSAWS County Business Impact:</a:t>
                      </a:r>
                      <a:endParaRPr lang="en-US" sz="1100" b="0" i="0" u="none" strike="noStrike" kern="1200" baseline="0" noProof="0" dirty="0"/>
                    </a:p>
                    <a:p>
                      <a:pPr marL="0" marR="0" lvl="0" indent="0" algn="l">
                        <a:lnSpc>
                          <a:spcPct val="100000"/>
                        </a:lnSpc>
                        <a:spcBef>
                          <a:spcPts val="0"/>
                        </a:spcBef>
                        <a:spcAft>
                          <a:spcPts val="0"/>
                        </a:spcAft>
                        <a:buNone/>
                      </a:pPr>
                      <a:r>
                        <a:rPr lang="en-US" sz="1100" b="0" i="0" u="none" strike="noStrike" kern="1200" baseline="0" noProof="0" dirty="0">
                          <a:solidFill>
                            <a:schemeClr val="dk1"/>
                          </a:solidFill>
                          <a:latin typeface="Century Gothic"/>
                        </a:rPr>
                        <a:t>Train staff on changes to system functionality. </a:t>
                      </a:r>
                      <a:endParaRPr lang="en-US" sz="1100" b="0" i="0" u="none" strike="noStrike" kern="1200" baseline="0" noProof="0" dirty="0"/>
                    </a:p>
                    <a:p>
                      <a:pPr marL="0" marR="0" lvl="0" indent="0" algn="l">
                        <a:lnSpc>
                          <a:spcPct val="100000"/>
                        </a:lnSpc>
                        <a:spcBef>
                          <a:spcPts val="0"/>
                        </a:spcBef>
                        <a:spcAft>
                          <a:spcPts val="0"/>
                        </a:spcAft>
                        <a:buClrTx/>
                        <a:buSzTx/>
                        <a:buFont typeface="Arial" panose="020B0604020202020204" pitchFamily="34" charset="0"/>
                        <a:buNone/>
                      </a:pPr>
                      <a:endParaRPr lang="en-US" sz="1100" b="1"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•ABAWD functionality enabled for Alameda and Contra Costa as of 9/1/2019.</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•Suppress the FX60 transactions until new criteria for starting the ABAWD time clock is programmed. </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•Modify CalWIN to start the ABAWD time clock for non-exempt ABAWD individuals. Run special job to re-transmit FX20 and FX60 MEDS transactions once change is implemented.</a:t>
                      </a:r>
                      <a:endParaRPr lang="en-US" sz="1100"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noProof="0" dirty="0">
                          <a:solidFill>
                            <a:srgbClr val="000000"/>
                          </a:solidFill>
                          <a:effectLst/>
                        </a:rPr>
                        <a:t>Counties will not have ABAWD information in MEDS when FX60 is suppressed.  Receiving ABAWD counties will have to obtain Countable/Consecutive clock information from sending counties for ICTs.</a:t>
                      </a:r>
                      <a:endParaRPr lang="en-US" sz="1100" dirty="0"/>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218275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Increase Threshold for CalFresh Overissuances</a:t>
            </a:r>
          </a:p>
        </p:txBody>
      </p:sp>
      <p:graphicFrame>
        <p:nvGraphicFramePr>
          <p:cNvPr id="2" name="Table 1">
            <a:extLst>
              <a:ext uri="{FF2B5EF4-FFF2-40B4-BE49-F238E27FC236}">
                <a16:creationId xmlns:a16="http://schemas.microsoft.com/office/drawing/2014/main" id="{D5F44484-D3F8-425D-A291-7A682D268E17}"/>
              </a:ext>
            </a:extLst>
          </p:cNvPr>
          <p:cNvGraphicFramePr>
            <a:graphicFrameLocks noGrp="1"/>
          </p:cNvGraphicFramePr>
          <p:nvPr>
            <p:extLst/>
          </p:nvPr>
        </p:nvGraphicFramePr>
        <p:xfrm>
          <a:off x="168172" y="1065213"/>
          <a:ext cx="8769093" cy="537285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69374792"/>
                    </a:ext>
                  </a:extLst>
                </a:gridCol>
                <a:gridCol w="1135039">
                  <a:extLst>
                    <a:ext uri="{9D8B030D-6E8A-4147-A177-3AD203B41FA5}">
                      <a16:colId xmlns:a16="http://schemas.microsoft.com/office/drawing/2014/main" val="2992491421"/>
                    </a:ext>
                  </a:extLst>
                </a:gridCol>
                <a:gridCol w="1153346">
                  <a:extLst>
                    <a:ext uri="{9D8B030D-6E8A-4147-A177-3AD203B41FA5}">
                      <a16:colId xmlns:a16="http://schemas.microsoft.com/office/drawing/2014/main" val="2056305985"/>
                    </a:ext>
                  </a:extLst>
                </a:gridCol>
                <a:gridCol w="5446359">
                  <a:extLst>
                    <a:ext uri="{9D8B030D-6E8A-4147-A177-3AD203B41FA5}">
                      <a16:colId xmlns:a16="http://schemas.microsoft.com/office/drawing/2014/main" val="2767424543"/>
                    </a:ext>
                  </a:extLst>
                </a:gridCol>
              </a:tblGrid>
              <a:tr h="13629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p>
                      <a:endParaRPr lang="en-US" sz="1200" dirty="0">
                        <a:solidFill>
                          <a:schemeClr val="tx1"/>
                        </a:solidFill>
                      </a:endParaRP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422065982"/>
                  </a:ext>
                </a:extLst>
              </a:tr>
              <a:tr h="4001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6/1/2019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19-50</a:t>
                      </a: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CIV-104217; CA-208685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System Test</a:t>
                      </a:r>
                      <a:endParaRPr lang="en-US" sz="1100" b="1"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a:t>
                      </a:r>
                      <a:r>
                        <a:rPr lang="en-US" sz="1100" b="0" baseline="0" dirty="0">
                          <a:latin typeface="+mn-lt"/>
                          <a:cs typeface="Arial"/>
                        </a:rPr>
                        <a:t>19.11</a:t>
                      </a:r>
                      <a:endParaRPr lang="en-US" sz="1100" b="0" dirty="0">
                        <a:latin typeface="+mn-lt"/>
                        <a:cs typeface="Arial"/>
                      </a:endParaRPr>
                    </a:p>
                  </a:txBody>
                  <a:tcPr/>
                </a:tc>
                <a:tc>
                  <a:txBody>
                    <a:bodyPr/>
                    <a:lstStyle/>
                    <a:p>
                      <a:pPr>
                        <a:buNone/>
                      </a:pPr>
                      <a:r>
                        <a:rPr lang="en-US" sz="1100" b="1" dirty="0">
                          <a:solidFill>
                            <a:schemeClr val="tx1"/>
                          </a:solidFill>
                          <a:latin typeface="+mn-lt"/>
                          <a:cs typeface="Arial"/>
                        </a:rPr>
                        <a:t>PPM #52311-</a:t>
                      </a:r>
                    </a:p>
                    <a:p>
                      <a:pPr lvl="0">
                        <a:buNone/>
                      </a:pPr>
                      <a:r>
                        <a:rPr lang="en-US" sz="1100" b="0" dirty="0">
                          <a:solidFill>
                            <a:schemeClr val="tx1"/>
                          </a:solidFill>
                          <a:latin typeface="+mn-lt"/>
                          <a:cs typeface="Arial"/>
                        </a:rPr>
                        <a:t>Interim</a:t>
                      </a:r>
                    </a:p>
                    <a:p>
                      <a:pPr lvl="0">
                        <a:buNone/>
                      </a:pPr>
                      <a:r>
                        <a:rPr lang="en-US" sz="1100" b="0" dirty="0">
                          <a:solidFill>
                            <a:schemeClr val="tx1"/>
                          </a:solidFill>
                          <a:latin typeface="+mn-lt"/>
                          <a:cs typeface="Arial"/>
                        </a:rPr>
                        <a:t>Testing</a:t>
                      </a:r>
                    </a:p>
                    <a:p>
                      <a:pPr lvl="0">
                        <a:buNone/>
                      </a:pPr>
                      <a:r>
                        <a:rPr lang="en-US" sz="1100" b="0" dirty="0">
                          <a:solidFill>
                            <a:schemeClr val="tx1"/>
                          </a:solidFill>
                          <a:latin typeface="+mn-lt"/>
                          <a:cs typeface="Arial"/>
                        </a:rPr>
                        <a:t>R59 (11/19)</a:t>
                      </a:r>
                    </a:p>
                    <a:p>
                      <a:pPr lvl="0">
                        <a:buNone/>
                      </a:pPr>
                      <a:endParaRPr lang="en-US" sz="1100" b="0" dirty="0">
                        <a:solidFill>
                          <a:schemeClr val="tx1"/>
                        </a:solidFill>
                        <a:latin typeface="+mn-lt"/>
                        <a:cs typeface="Arial"/>
                      </a:endParaRPr>
                    </a:p>
                    <a:p>
                      <a:pPr lvl="0">
                        <a:buNone/>
                      </a:pPr>
                      <a:r>
                        <a:rPr lang="en-US" sz="1100" b="1" dirty="0">
                          <a:solidFill>
                            <a:schemeClr val="tx1"/>
                          </a:solidFill>
                          <a:latin typeface="+mn-lt"/>
                          <a:cs typeface="Arial"/>
                        </a:rPr>
                        <a:t>PPM #52396-</a:t>
                      </a:r>
                    </a:p>
                    <a:p>
                      <a:pPr lvl="0">
                        <a:buNone/>
                      </a:pPr>
                      <a:r>
                        <a:rPr lang="en-US" sz="1100" b="0" dirty="0">
                          <a:solidFill>
                            <a:schemeClr val="tx1"/>
                          </a:solidFill>
                          <a:latin typeface="+mn-lt"/>
                          <a:cs typeface="Arial"/>
                        </a:rPr>
                        <a:t>Design</a:t>
                      </a:r>
                    </a:p>
                    <a:p>
                      <a:pPr lvl="0">
                        <a:buNone/>
                      </a:pPr>
                      <a:r>
                        <a:rPr lang="en-US" sz="1100" b="0" dirty="0">
                          <a:solidFill>
                            <a:schemeClr val="tx1"/>
                          </a:solidFill>
                          <a:latin typeface="+mn-lt"/>
                          <a:cs typeface="Arial"/>
                        </a:rPr>
                        <a:t>R60 (2/20)</a:t>
                      </a:r>
                    </a:p>
                  </a:txBody>
                  <a:tcPr/>
                </a:tc>
                <a:tc>
                  <a:txBody>
                    <a:bodyPr/>
                    <a:lstStyle/>
                    <a:p>
                      <a:r>
                        <a:rPr lang="en-US" sz="1100" b="0" i="0" u="none" strike="noStrike" kern="1200" baseline="0" dirty="0">
                          <a:solidFill>
                            <a:schemeClr val="dk1"/>
                          </a:solidFill>
                          <a:latin typeface="+mn-lt"/>
                          <a:ea typeface="+mn-ea"/>
                          <a:cs typeface="+mn-cs"/>
                        </a:rPr>
                        <a:t>Effective 6/1/19, the CalFresh claims establishment threshold will be $400 for closed CalFresh cases with an overissuance (OI) caused by an Administrative Error (AE) or Inadvertent Household Error (IHE). The new threshold does not apply to OIs arising from an IPV or from QC reviews. As a reminder, per current claims reporting policy, a claim that is not established (i.e. under $400) must not be reported on the FNS 209 form. </a:t>
                      </a:r>
                    </a:p>
                    <a:p>
                      <a:endParaRPr lang="en-US" sz="1100" b="0" i="0" u="none" strike="noStrike" kern="1200" baseline="0" dirty="0">
                        <a:solidFill>
                          <a:schemeClr val="dk1"/>
                        </a:solidFill>
                        <a:effectLst/>
                        <a:latin typeface="+mn-lt"/>
                        <a:ea typeface="+mn-ea"/>
                        <a:cs typeface="+mn-cs"/>
                      </a:endParaRPr>
                    </a:p>
                    <a:p>
                      <a:r>
                        <a:rPr lang="en-US" sz="1100" b="1" i="0" u="none" strike="noStrike" kern="1200" baseline="0" dirty="0">
                          <a:solidFill>
                            <a:schemeClr val="dk1"/>
                          </a:solidFill>
                          <a:latin typeface="+mn-lt"/>
                          <a:ea typeface="+mn-ea"/>
                          <a:cs typeface="+mn-cs"/>
                        </a:rPr>
                        <a:t>CalSAWS Updates: </a:t>
                      </a:r>
                    </a:p>
                    <a:p>
                      <a:pPr marL="171450" indent="-171450">
                        <a:buFont typeface="Arial" panose="020B0604020202020204" pitchFamily="34" charset="0"/>
                        <a:buChar char="•"/>
                      </a:pPr>
                      <a:r>
                        <a:rPr lang="en-US" sz="1100" b="0" i="0" u="none" strike="noStrike" kern="1200" baseline="0" dirty="0">
                          <a:solidFill>
                            <a:schemeClr val="dk1"/>
                          </a:solidFill>
                          <a:effectLst/>
                          <a:latin typeface="+mn-lt"/>
                          <a:ea typeface="+mn-ea"/>
                          <a:cs typeface="+mn-cs"/>
                        </a:rPr>
                        <a:t>Update the Recovery Account Detail page</a:t>
                      </a:r>
                    </a:p>
                    <a:p>
                      <a:pPr marL="171450" indent="-171450">
                        <a:buFont typeface="Arial" panose="020B0604020202020204" pitchFamily="34" charset="0"/>
                        <a:buChar char="•"/>
                      </a:pPr>
                      <a:r>
                        <a:rPr lang="en-US" sz="1100" b="0" i="0" u="none" strike="noStrike" kern="1200" baseline="0" dirty="0">
                          <a:solidFill>
                            <a:schemeClr val="dk1"/>
                          </a:solidFill>
                          <a:effectLst/>
                          <a:latin typeface="+mn-lt"/>
                          <a:ea typeface="+mn-ea"/>
                          <a:cs typeface="+mn-cs"/>
                        </a:rPr>
                        <a:t>Update the Recovery Account batch job</a:t>
                      </a:r>
                    </a:p>
                    <a:p>
                      <a:pPr marL="171450" indent="-171450">
                        <a:buFont typeface="Arial" panose="020B0604020202020204" pitchFamily="34" charset="0"/>
                        <a:buChar char="•"/>
                      </a:pPr>
                      <a:r>
                        <a:rPr lang="en-US" sz="1100" b="0" i="0" u="none" strike="noStrike" kern="1200" baseline="0" dirty="0">
                          <a:solidFill>
                            <a:schemeClr val="dk1"/>
                          </a:solidFill>
                          <a:effectLst/>
                          <a:latin typeface="+mn-lt"/>
                          <a:ea typeface="+mn-ea"/>
                          <a:cs typeface="+mn-cs"/>
                        </a:rPr>
                        <a:t>Update the FNS 209 Report</a:t>
                      </a:r>
                    </a:p>
                    <a:p>
                      <a:pPr marL="171450" indent="-171450">
                        <a:buFont typeface="Arial" panose="020B0604020202020204" pitchFamily="34" charset="0"/>
                        <a:buChar char="•"/>
                      </a:pPr>
                      <a:r>
                        <a:rPr lang="en-US" sz="1100" b="0" i="0" u="none" strike="noStrike" kern="1200" baseline="0" dirty="0">
                          <a:solidFill>
                            <a:schemeClr val="dk1"/>
                          </a:solidFill>
                          <a:effectLst/>
                          <a:latin typeface="+mn-lt"/>
                          <a:ea typeface="+mn-ea"/>
                          <a:cs typeface="+mn-cs"/>
                        </a:rPr>
                        <a:t>Provide the counties a list of CalFresh recovery accounts established on or after June 1st, 2019 with status code ‘Active’, ‘Pending Agreement’, or ‘Suspended’ - but should have been terminated based on the new threshold policy. </a:t>
                      </a:r>
                    </a:p>
                    <a:p>
                      <a:endParaRPr lang="en-US" sz="1100" b="0" i="0" u="none" strike="noStrike" kern="1200" baseline="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CalSAWS County Business Impact:</a:t>
                      </a:r>
                    </a:p>
                    <a:p>
                      <a:r>
                        <a:rPr lang="en-US" sz="1100" b="0" i="0" u="none" strike="noStrike" kern="1200" baseline="0" dirty="0">
                          <a:solidFill>
                            <a:schemeClr val="dk1"/>
                          </a:solidFill>
                          <a:effectLst/>
                          <a:latin typeface="+mn-lt"/>
                          <a:ea typeface="+mn-ea"/>
                          <a:cs typeface="+mn-cs"/>
                        </a:rPr>
                        <a:t>Refer to CIT 0045-19, which was published on 6/14/19 for the interim process.</a:t>
                      </a:r>
                    </a:p>
                    <a:p>
                      <a:endParaRPr lang="en-US" sz="1100" b="0" i="0" u="none" strike="noStrike" kern="1200" baseline="0" dirty="0">
                        <a:solidFill>
                          <a:schemeClr val="dk1"/>
                        </a:solidFill>
                        <a:effectLst/>
                        <a:latin typeface="+mn-lt"/>
                        <a:ea typeface="+mn-ea"/>
                        <a:cs typeface="+mn-cs"/>
                      </a:endParaRPr>
                    </a:p>
                    <a:p>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2116831367"/>
                  </a:ext>
                </a:extLst>
              </a:tr>
            </a:tbl>
          </a:graphicData>
        </a:graphic>
      </p:graphicFrame>
    </p:spTree>
    <p:extLst>
      <p:ext uri="{BB962C8B-B14F-4D97-AF65-F5344CB8AC3E}">
        <p14:creationId xmlns:p14="http://schemas.microsoft.com/office/powerpoint/2010/main" val="190080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Increase Threshold for CalFresh Overissuances</a:t>
            </a:r>
          </a:p>
        </p:txBody>
      </p:sp>
      <p:graphicFrame>
        <p:nvGraphicFramePr>
          <p:cNvPr id="2" name="Table 1">
            <a:extLst>
              <a:ext uri="{FF2B5EF4-FFF2-40B4-BE49-F238E27FC236}">
                <a16:creationId xmlns:a16="http://schemas.microsoft.com/office/drawing/2014/main" id="{D5F44484-D3F8-425D-A291-7A682D268E17}"/>
              </a:ext>
            </a:extLst>
          </p:cNvPr>
          <p:cNvGraphicFramePr>
            <a:graphicFrameLocks noGrp="1"/>
          </p:cNvGraphicFramePr>
          <p:nvPr>
            <p:extLst/>
          </p:nvPr>
        </p:nvGraphicFramePr>
        <p:xfrm>
          <a:off x="168172" y="1065213"/>
          <a:ext cx="8769093" cy="5303347"/>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69374792"/>
                    </a:ext>
                  </a:extLst>
                </a:gridCol>
                <a:gridCol w="1135039">
                  <a:extLst>
                    <a:ext uri="{9D8B030D-6E8A-4147-A177-3AD203B41FA5}">
                      <a16:colId xmlns:a16="http://schemas.microsoft.com/office/drawing/2014/main" val="2992491421"/>
                    </a:ext>
                  </a:extLst>
                </a:gridCol>
                <a:gridCol w="1153346">
                  <a:extLst>
                    <a:ext uri="{9D8B030D-6E8A-4147-A177-3AD203B41FA5}">
                      <a16:colId xmlns:a16="http://schemas.microsoft.com/office/drawing/2014/main" val="2056305985"/>
                    </a:ext>
                  </a:extLst>
                </a:gridCol>
                <a:gridCol w="5446359">
                  <a:extLst>
                    <a:ext uri="{9D8B030D-6E8A-4147-A177-3AD203B41FA5}">
                      <a16:colId xmlns:a16="http://schemas.microsoft.com/office/drawing/2014/main" val="2767424543"/>
                    </a:ext>
                  </a:extLst>
                </a:gridCol>
              </a:tblGrid>
              <a:tr h="13217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p>
                      <a:endParaRPr lang="en-US" sz="1200" dirty="0">
                        <a:solidFill>
                          <a:schemeClr val="tx1"/>
                        </a:solidFill>
                      </a:endParaRP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422065982"/>
                  </a:ext>
                </a:extLst>
              </a:tr>
              <a:tr h="3931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6/1/2019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19-50</a:t>
                      </a: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CIV-104217; CA-208685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System Test</a:t>
                      </a:r>
                      <a:endParaRPr lang="en-US" sz="1100" b="0"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a:t>
                      </a:r>
                      <a:r>
                        <a:rPr lang="en-US" sz="1100" b="0" baseline="0" dirty="0">
                          <a:latin typeface="+mn-lt"/>
                          <a:cs typeface="Arial"/>
                        </a:rPr>
                        <a:t>19.11</a:t>
                      </a:r>
                      <a:endParaRPr lang="en-US" sz="1100" b="0" dirty="0">
                        <a:latin typeface="+mn-lt"/>
                        <a:cs typeface="Arial"/>
                      </a:endParaRPr>
                    </a:p>
                  </a:txBody>
                  <a:tcPr/>
                </a:tc>
                <a:tc>
                  <a:txBody>
                    <a:bodyPr/>
                    <a:lstStyle/>
                    <a:p>
                      <a:pPr>
                        <a:buNone/>
                      </a:pPr>
                      <a:r>
                        <a:rPr lang="en-US" sz="1100" b="1" dirty="0">
                          <a:solidFill>
                            <a:schemeClr val="tx1"/>
                          </a:solidFill>
                          <a:latin typeface="+mn-lt"/>
                          <a:cs typeface="Arial"/>
                        </a:rPr>
                        <a:t>PPM #52311-</a:t>
                      </a:r>
                    </a:p>
                    <a:p>
                      <a:pPr lvl="0">
                        <a:buNone/>
                      </a:pPr>
                      <a:r>
                        <a:rPr lang="en-US" sz="1100" b="0" dirty="0">
                          <a:solidFill>
                            <a:schemeClr val="tx1"/>
                          </a:solidFill>
                          <a:latin typeface="+mn-lt"/>
                          <a:cs typeface="Arial"/>
                        </a:rPr>
                        <a:t>Interim</a:t>
                      </a:r>
                    </a:p>
                    <a:p>
                      <a:pPr lvl="0">
                        <a:buNone/>
                      </a:pPr>
                      <a:r>
                        <a:rPr lang="en-US" sz="1100" b="0" dirty="0">
                          <a:solidFill>
                            <a:schemeClr val="tx1"/>
                          </a:solidFill>
                          <a:latin typeface="+mn-lt"/>
                          <a:cs typeface="Arial"/>
                        </a:rPr>
                        <a:t>Testing</a:t>
                      </a:r>
                    </a:p>
                    <a:p>
                      <a:pPr lvl="0">
                        <a:buNone/>
                      </a:pPr>
                      <a:r>
                        <a:rPr lang="en-US" sz="1100" b="0" dirty="0">
                          <a:solidFill>
                            <a:schemeClr val="tx1"/>
                          </a:solidFill>
                          <a:latin typeface="+mn-lt"/>
                          <a:cs typeface="Arial"/>
                        </a:rPr>
                        <a:t>R59 (11/19)</a:t>
                      </a:r>
                    </a:p>
                    <a:p>
                      <a:pPr lvl="0">
                        <a:buNone/>
                      </a:pPr>
                      <a:endParaRPr lang="en-US" sz="1100" b="0" dirty="0">
                        <a:solidFill>
                          <a:schemeClr val="tx1"/>
                        </a:solidFill>
                        <a:latin typeface="+mn-lt"/>
                        <a:cs typeface="Arial"/>
                      </a:endParaRPr>
                    </a:p>
                    <a:p>
                      <a:pPr lvl="0">
                        <a:buNone/>
                      </a:pPr>
                      <a:r>
                        <a:rPr lang="en-US" sz="1100" b="1" dirty="0">
                          <a:solidFill>
                            <a:schemeClr val="tx1"/>
                          </a:solidFill>
                          <a:latin typeface="+mn-lt"/>
                          <a:cs typeface="Arial"/>
                        </a:rPr>
                        <a:t>PPM #52396-</a:t>
                      </a:r>
                    </a:p>
                    <a:p>
                      <a:pPr lvl="0">
                        <a:buNone/>
                      </a:pPr>
                      <a:r>
                        <a:rPr lang="en-US" sz="1100" b="0" dirty="0">
                          <a:solidFill>
                            <a:schemeClr val="tx1"/>
                          </a:solidFill>
                          <a:latin typeface="+mn-lt"/>
                          <a:cs typeface="Arial"/>
                        </a:rPr>
                        <a:t>Design</a:t>
                      </a:r>
                    </a:p>
                    <a:p>
                      <a:pPr lvl="0">
                        <a:buNone/>
                      </a:pPr>
                      <a:r>
                        <a:rPr lang="en-US" sz="1100" b="0" dirty="0">
                          <a:solidFill>
                            <a:schemeClr val="tx1"/>
                          </a:solidFill>
                          <a:latin typeface="+mn-lt"/>
                          <a:cs typeface="Arial"/>
                        </a:rPr>
                        <a:t>R60 (2/20)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noProof="0" dirty="0">
                          <a:solidFill>
                            <a:srgbClr val="000000"/>
                          </a:solidFill>
                        </a:rPr>
                        <a:t>Until automation can be implemented BENDS (workaround) instructions issued 6/19.</a:t>
                      </a:r>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0" i="0" u="none" strike="noStrike" kern="1200" baseline="0" noProof="0" dirty="0">
                          <a:solidFill>
                            <a:srgbClr val="000000"/>
                          </a:solidFill>
                        </a:rPr>
                        <a:t>Interim solution to run SQL to suspend CalFresh over-issuance for claims $400 or under if the CalFresh is discontinuing.</a:t>
                      </a:r>
                      <a:endParaRPr lang="en-US" dirty="0"/>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0" i="0" u="none" strike="noStrike" kern="1200" baseline="0" noProof="0" dirty="0">
                          <a:solidFill>
                            <a:srgbClr val="000000"/>
                          </a:solidFill>
                        </a:rPr>
                        <a:t>Full automation change:</a:t>
                      </a:r>
                    </a:p>
                    <a:p>
                      <a:pPr lvl="0" algn="l">
                        <a:lnSpc>
                          <a:spcPct val="100000"/>
                        </a:lnSpc>
                        <a:spcBef>
                          <a:spcPts val="0"/>
                        </a:spcBef>
                        <a:spcAft>
                          <a:spcPts val="0"/>
                        </a:spcAft>
                        <a:buNone/>
                      </a:pPr>
                      <a:r>
                        <a:rPr lang="en-US" sz="1100" b="0" i="0" u="none" strike="noStrike" kern="1200" baseline="0" noProof="0" dirty="0">
                          <a:solidFill>
                            <a:srgbClr val="000000"/>
                          </a:solidFill>
                        </a:rPr>
                        <a:t>•Modify CalWIN to not establish a CalFresh over-issuance for claims $400 or under if the CalFresh is discontinuing.</a:t>
                      </a:r>
                      <a:endParaRPr lang="en-US" sz="1100" b="0" i="0" u="none" strike="noStrike" kern="1200" baseline="0" noProof="0" dirty="0"/>
                    </a:p>
                    <a:p>
                      <a:pPr lvl="0" algn="l">
                        <a:lnSpc>
                          <a:spcPct val="100000"/>
                        </a:lnSpc>
                        <a:spcBef>
                          <a:spcPts val="0"/>
                        </a:spcBef>
                        <a:spcAft>
                          <a:spcPts val="0"/>
                        </a:spcAft>
                        <a:buNone/>
                      </a:pPr>
                      <a:r>
                        <a:rPr lang="en-US" sz="1100" b="0" i="0" u="none" strike="noStrike" kern="1200" baseline="0" noProof="0" dirty="0">
                          <a:solidFill>
                            <a:srgbClr val="000000"/>
                          </a:solidFill>
                        </a:rPr>
                        <a:t>•Modify CalWIN to open claims $400 or under if the CalFresh is rescinded/restored.</a:t>
                      </a: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noProof="0" dirty="0">
                          <a:solidFill>
                            <a:srgbClr val="000000"/>
                          </a:solidFill>
                          <a:effectLst/>
                        </a:rPr>
                        <a:t>Users need to suspend/terminate CalFresh claims $400 or under if the CalFresh is discontinuing.  Counties to follow BENDS (workaround) instructions.</a:t>
                      </a:r>
                      <a:endParaRPr lang="en-US" dirty="0"/>
                    </a:p>
                    <a:p>
                      <a:pPr lvl="0">
                        <a:buNone/>
                      </a:pPr>
                      <a:endParaRPr lang="en-US" sz="1100" b="0" kern="1200" dirty="0">
                        <a:solidFill>
                          <a:schemeClr val="dk1"/>
                        </a:solidFill>
                        <a:effectLst/>
                        <a:latin typeface="+mn-lt"/>
                        <a:ea typeface="+mn-ea"/>
                        <a:cs typeface="+mn-cs"/>
                      </a:endParaRPr>
                    </a:p>
                  </a:txBody>
                  <a:tcPr/>
                </a:tc>
                <a:extLst>
                  <a:ext uri="{0D108BD9-81ED-4DB2-BD59-A6C34878D82A}">
                    <a16:rowId xmlns:a16="http://schemas.microsoft.com/office/drawing/2014/main" val="2116831367"/>
                  </a:ext>
                </a:extLst>
              </a:tr>
            </a:tbl>
          </a:graphicData>
        </a:graphic>
      </p:graphicFrame>
    </p:spTree>
    <p:extLst>
      <p:ext uri="{BB962C8B-B14F-4D97-AF65-F5344CB8AC3E}">
        <p14:creationId xmlns:p14="http://schemas.microsoft.com/office/powerpoint/2010/main" val="49028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Expansion for Young Adults </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219284" y="1013455"/>
          <a:ext cx="8769093" cy="5412083"/>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568110258"/>
                    </a:ext>
                  </a:extLst>
                </a:gridCol>
                <a:gridCol w="1135039">
                  <a:extLst>
                    <a:ext uri="{9D8B030D-6E8A-4147-A177-3AD203B41FA5}">
                      <a16:colId xmlns:a16="http://schemas.microsoft.com/office/drawing/2014/main" val="1904511237"/>
                    </a:ext>
                  </a:extLst>
                </a:gridCol>
                <a:gridCol w="1153346">
                  <a:extLst>
                    <a:ext uri="{9D8B030D-6E8A-4147-A177-3AD203B41FA5}">
                      <a16:colId xmlns:a16="http://schemas.microsoft.com/office/drawing/2014/main" val="618889430"/>
                    </a:ext>
                  </a:extLst>
                </a:gridCol>
                <a:gridCol w="5446359">
                  <a:extLst>
                    <a:ext uri="{9D8B030D-6E8A-4147-A177-3AD203B41FA5}">
                      <a16:colId xmlns:a16="http://schemas.microsoft.com/office/drawing/2014/main" val="3027083246"/>
                    </a:ext>
                  </a:extLst>
                </a:gridCol>
              </a:tblGrid>
              <a:tr h="1159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223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ACWDL Received on 6/7/19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NOAs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Received on 7/1/19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CIV-103662; CA-206941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CIV-104022; CA-208241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System 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19.09 Priority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CIV-103874; CA-207950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19.11 Priority</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Century Gothic"/>
                        </a:rPr>
                        <a:t>PPM #51191-</a:t>
                      </a:r>
                      <a:endParaRPr lang="en-US" sz="1100" b="0" i="0" u="none" strike="noStrike" baseline="0" noProof="0" dirty="0"/>
                    </a:p>
                    <a:p>
                      <a:pPr lvl="0">
                        <a:buNone/>
                      </a:pPr>
                      <a:r>
                        <a:rPr lang="en-US" sz="1100" b="0" i="0" u="none" strike="noStrike" baseline="0" noProof="0" dirty="0">
                          <a:solidFill>
                            <a:srgbClr val="000000"/>
                          </a:solidFill>
                          <a:latin typeface="Century Gothic"/>
                        </a:rPr>
                        <a:t>Phase 1</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R58B (9/19)</a:t>
                      </a:r>
                      <a:endParaRPr lang="en-US" sz="1100" b="0" i="0" u="none" strike="noStrike" baseline="0" noProof="0" dirty="0"/>
                    </a:p>
                    <a:p>
                      <a:pPr lvl="0">
                        <a:buNone/>
                      </a:pPr>
                      <a:endParaRPr lang="en-US" sz="1100" b="0" i="0" u="none" strike="noStrike" baseline="0" noProof="0" dirty="0"/>
                    </a:p>
                    <a:p>
                      <a:pPr lvl="0">
                        <a:buNone/>
                      </a:pPr>
                      <a:r>
                        <a:rPr lang="en-US" sz="1100" b="1" i="0" u="none" strike="noStrike" baseline="0" noProof="0" dirty="0">
                          <a:solidFill>
                            <a:srgbClr val="000000"/>
                          </a:solidFill>
                          <a:latin typeface="Century Gothic"/>
                        </a:rPr>
                        <a:t>PPM #51703-</a:t>
                      </a:r>
                      <a:endParaRPr lang="en-US" sz="1100" b="0" i="0" u="none" strike="noStrike" baseline="0" noProof="0" dirty="0"/>
                    </a:p>
                    <a:p>
                      <a:pPr lvl="0">
                        <a:buNone/>
                      </a:pPr>
                      <a:r>
                        <a:rPr lang="en-US" sz="1100" b="0" i="0" u="none" strike="noStrike" baseline="0" noProof="0" dirty="0">
                          <a:solidFill>
                            <a:srgbClr val="000000"/>
                          </a:solidFill>
                          <a:latin typeface="Century Gothic"/>
                        </a:rPr>
                        <a:t>Phase 2</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R59 (11/19)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The effort to turn on young adult expansion eHIT functionality and process a one-time batch EDBC run is tentatively scheduled to run on 11/22/2019. </a:t>
                      </a:r>
                      <a:r>
                        <a:rPr lang="en-US" sz="1100" b="0" i="0" u="none" strike="noStrike" kern="1200" baseline="0" dirty="0">
                          <a:solidFill>
                            <a:schemeClr val="dk1"/>
                          </a:solidFill>
                          <a:latin typeface="+mn-lt"/>
                          <a:ea typeface="+mn-ea"/>
                          <a:cs typeface="+mn-cs"/>
                        </a:rPr>
                        <a:t>System down time is not required for this process. </a:t>
                      </a:r>
                      <a:r>
                        <a:rPr lang="en-US" sz="1100" b="0" kern="1200" dirty="0">
                          <a:solidFill>
                            <a:schemeClr val="dk1"/>
                          </a:solidFill>
                          <a:effectLst/>
                          <a:latin typeface="+mn-lt"/>
                          <a:ea typeface="+mn-ea"/>
                          <a:cs typeface="+mn-cs"/>
                        </a:rPr>
                        <a:t> </a:t>
                      </a:r>
                      <a:r>
                        <a:rPr lang="en-US" sz="1100" b="0" i="0" u="none" strike="noStrike" kern="1200" baseline="0" dirty="0">
                          <a:solidFill>
                            <a:schemeClr val="dk1"/>
                          </a:solidFill>
                          <a:latin typeface="+mn-lt"/>
                          <a:ea typeface="+mn-ea"/>
                          <a:cs typeface="+mn-cs"/>
                        </a:rPr>
                        <a:t>Batch EDBC memorandum call with the counites was held on 11/6/19. The batch EDBC memorandum provides details on the batch EDBC process, timeline, and list with county action for cases not processed by batch EDBC.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100" b="0" kern="1200" dirty="0">
                        <a:solidFill>
                          <a:schemeClr val="dk1"/>
                        </a:solidFill>
                        <a:effectLst/>
                        <a:latin typeface="+mn-lt"/>
                        <a:ea typeface="+mn-ea"/>
                        <a:cs typeface="+mn-cs"/>
                      </a:endParaRPr>
                    </a:p>
                    <a:p>
                      <a:pPr fontAlgn="ctr"/>
                      <a:r>
                        <a:rPr lang="en-US" sz="1100" b="0" kern="1200" dirty="0">
                          <a:solidFill>
                            <a:schemeClr val="dk1"/>
                          </a:solidFill>
                          <a:effectLst/>
                          <a:latin typeface="+mn-lt"/>
                          <a:ea typeface="+mn-ea"/>
                          <a:cs typeface="+mn-cs"/>
                        </a:rPr>
                        <a:t>The on-going monthly batch process will </a:t>
                      </a:r>
                      <a:r>
                        <a:rPr lang="en-US" sz="1100" b="0" i="0" kern="1200" dirty="0">
                          <a:solidFill>
                            <a:schemeClr val="dk1"/>
                          </a:solidFill>
                          <a:effectLst/>
                          <a:latin typeface="+mn-lt"/>
                          <a:ea typeface="+mn-ea"/>
                          <a:cs typeface="+mn-cs"/>
                        </a:rPr>
                        <a:t>re-evaluate individuals for Medi-Cal due to aging out of young adult expansion aid codes.</a:t>
                      </a:r>
                      <a:r>
                        <a:rPr lang="en-US" sz="1100" b="0" kern="1200" dirty="0">
                          <a:solidFill>
                            <a:schemeClr val="dk1"/>
                          </a:solidFill>
                          <a:effectLst/>
                          <a:latin typeface="+mn-lt"/>
                          <a:ea typeface="+mn-ea"/>
                          <a:cs typeface="+mn-cs"/>
                        </a:rPr>
                        <a:t>  The first time this batch needs to run will be in January 2020 for February 2020 benefit month.</a:t>
                      </a: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CalSAWS County Business Impact: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Train staff on changes to system functionality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Manually process the cases not processed in the batch EDBC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96706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Action Items</a:t>
            </a:r>
            <a:endParaRPr lang="en-US" dirty="0"/>
          </a:p>
        </p:txBody>
      </p:sp>
    </p:spTree>
    <p:extLst>
      <p:ext uri="{BB962C8B-B14F-4D97-AF65-F5344CB8AC3E}">
        <p14:creationId xmlns:p14="http://schemas.microsoft.com/office/powerpoint/2010/main" val="2382082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Expansion for Young Adults </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236537" y="1065213"/>
          <a:ext cx="8769093" cy="5385013"/>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568110258"/>
                    </a:ext>
                  </a:extLst>
                </a:gridCol>
                <a:gridCol w="1135039">
                  <a:extLst>
                    <a:ext uri="{9D8B030D-6E8A-4147-A177-3AD203B41FA5}">
                      <a16:colId xmlns:a16="http://schemas.microsoft.com/office/drawing/2014/main" val="1904511237"/>
                    </a:ext>
                  </a:extLst>
                </a:gridCol>
                <a:gridCol w="1153346">
                  <a:extLst>
                    <a:ext uri="{9D8B030D-6E8A-4147-A177-3AD203B41FA5}">
                      <a16:colId xmlns:a16="http://schemas.microsoft.com/office/drawing/2014/main" val="618889430"/>
                    </a:ext>
                  </a:extLst>
                </a:gridCol>
                <a:gridCol w="5446359">
                  <a:extLst>
                    <a:ext uri="{9D8B030D-6E8A-4147-A177-3AD203B41FA5}">
                      <a16:colId xmlns:a16="http://schemas.microsoft.com/office/drawing/2014/main" val="3027083246"/>
                    </a:ext>
                  </a:extLst>
                </a:gridCol>
              </a:tblGrid>
              <a:tr h="1152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9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ACWDL Received on 6/7/19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NOAs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Received on 7/1/19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CIV-103662; CA-206941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System Test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CIV-104022; CA-208241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CIV-103874; CA-207950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Committee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19.11 Priority</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Century Gothic"/>
                        </a:rPr>
                        <a:t>PPM #51191-</a:t>
                      </a:r>
                      <a:endParaRPr lang="en-US" sz="1100" b="0" i="0" u="none" strike="noStrike" baseline="0" noProof="0" dirty="0"/>
                    </a:p>
                    <a:p>
                      <a:pPr lvl="0">
                        <a:buNone/>
                      </a:pPr>
                      <a:r>
                        <a:rPr lang="en-US" sz="1100" b="0" i="0" u="none" strike="noStrike" baseline="0" noProof="0" dirty="0">
                          <a:solidFill>
                            <a:srgbClr val="000000"/>
                          </a:solidFill>
                          <a:latin typeface="Century Gothic"/>
                        </a:rPr>
                        <a:t>Phase 1</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R58B (9/19)</a:t>
                      </a:r>
                      <a:endParaRPr lang="en-US" sz="1100" b="0" i="0" u="none" strike="noStrike" baseline="0" noProof="0" dirty="0"/>
                    </a:p>
                    <a:p>
                      <a:pPr lvl="0">
                        <a:buNone/>
                      </a:pPr>
                      <a:endParaRPr lang="en-US" sz="1100" b="0" i="0" u="none" strike="noStrike" baseline="0" noProof="0" dirty="0"/>
                    </a:p>
                    <a:p>
                      <a:pPr lvl="0">
                        <a:buNone/>
                      </a:pPr>
                      <a:r>
                        <a:rPr lang="en-US" sz="1100" b="1" i="0" u="none" strike="noStrike" baseline="0" noProof="0" dirty="0">
                          <a:solidFill>
                            <a:srgbClr val="000000"/>
                          </a:solidFill>
                          <a:latin typeface="Century Gothic"/>
                        </a:rPr>
                        <a:t>PPM #51703-</a:t>
                      </a:r>
                      <a:endParaRPr lang="en-US" sz="1100" b="0" i="0" u="none" strike="noStrike" baseline="0" noProof="0" dirty="0"/>
                    </a:p>
                    <a:p>
                      <a:pPr lvl="0">
                        <a:buNone/>
                      </a:pPr>
                      <a:r>
                        <a:rPr lang="en-US" sz="1100" b="0" i="0" u="none" strike="noStrike" baseline="0" noProof="0" dirty="0">
                          <a:solidFill>
                            <a:srgbClr val="000000"/>
                          </a:solidFill>
                          <a:latin typeface="Century Gothic"/>
                        </a:rPr>
                        <a:t>Phase 2</a:t>
                      </a:r>
                      <a:endParaRPr lang="en-US" sz="1100" b="0" i="0" u="none" strike="noStrike" baseline="0" noProof="0" dirty="0"/>
                    </a:p>
                    <a:p>
                      <a:pPr lvl="0">
                        <a:buNone/>
                      </a:pPr>
                      <a:r>
                        <a:rPr lang="en-US" sz="1100" b="0" i="0" u="none" strike="noStrike" baseline="0" noProof="0" dirty="0">
                          <a:solidFill>
                            <a:srgbClr val="000000"/>
                          </a:solidFill>
                          <a:latin typeface="Century Gothic"/>
                        </a:rPr>
                        <a:t>Design</a:t>
                      </a:r>
                      <a:endParaRPr lang="en-US" sz="1100" b="0" i="0" u="none" strike="noStrike" baseline="0" noProof="0" dirty="0"/>
                    </a:p>
                    <a:p>
                      <a:pPr lvl="0">
                        <a:buNone/>
                      </a:pPr>
                      <a:r>
                        <a:rPr lang="en-US" sz="1100" b="0" i="0" u="none" strike="noStrike" baseline="0" noProof="0" dirty="0">
                          <a:solidFill>
                            <a:srgbClr val="000000"/>
                          </a:solidFill>
                          <a:latin typeface="Century Gothic"/>
                        </a:rPr>
                        <a:t>R59 (11/19)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noProof="0" dirty="0">
                          <a:solidFill>
                            <a:srgbClr val="000000"/>
                          </a:solidFill>
                        </a:rPr>
                        <a:t>Phase 1:</a:t>
                      </a:r>
                      <a:endParaRPr lang="en-US" sz="1800" b="0" i="0" u="none" strike="noStrike" kern="1200" baseline="0" noProof="0" dirty="0">
                        <a:solidFill>
                          <a:schemeClr val="dk1"/>
                        </a:solidFill>
                      </a:endParaRPr>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Notice of action changes</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Aid code rule changes to account for the increased age limit</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Batch triggers inserted for applicable cases for 1/2020 effective date </a:t>
                      </a:r>
                      <a:endParaRPr lang="en-US" dirty="0"/>
                    </a:p>
                    <a:p>
                      <a:pPr marL="0" lvl="0" indent="0" algn="l">
                        <a:lnSpc>
                          <a:spcPct val="100000"/>
                        </a:lnSpc>
                        <a:spcBef>
                          <a:spcPts val="0"/>
                        </a:spcBef>
                        <a:spcAft>
                          <a:spcPts val="0"/>
                        </a:spcAft>
                        <a:buFont typeface="Arial" panose="020B0604020202020204" pitchFamily="34" charset="0"/>
                        <a:buNone/>
                      </a:pPr>
                      <a:r>
                        <a:rPr lang="en-US" sz="1100" b="0" i="0" u="none" strike="noStrike" kern="1200" baseline="0" noProof="0" dirty="0">
                          <a:solidFill>
                            <a:srgbClr val="000000"/>
                          </a:solidFill>
                        </a:rPr>
                        <a:t>Phase 2:</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Batch EDBC run will be scheduled for early November to identify individuals meeting the new criteria and grant full scope eligibility.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Notice of Action snippets for Non-MAGI, such as MC 239P,  MC 239Q and MC 239S </a:t>
                      </a:r>
                      <a:endParaRPr lang="en-US"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baseline="0" noProof="0" dirty="0">
                          <a:solidFill>
                            <a:srgbClr val="000000"/>
                          </a:solidFill>
                        </a:rPr>
                        <a:t>Exception lists will be provided for county action for cases not processed by the batch run.</a:t>
                      </a:r>
                      <a:endParaRPr lang="en-US" dirty="0"/>
                    </a:p>
                    <a:p>
                      <a:pPr marL="0" marR="0" lvl="0" indent="0" algn="l" defTabSz="6858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236678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Social Security Admin (SSA) Cost of Living</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137801" y="1065195"/>
          <a:ext cx="8925987" cy="5120640"/>
        </p:xfrm>
        <a:graphic>
          <a:graphicData uri="http://schemas.openxmlformats.org/drawingml/2006/table">
            <a:tbl>
              <a:tblPr firstRow="1" bandRow="1">
                <a:tableStyleId>{5C22544A-7EE6-4342-B048-85BDC9FD1C3A}</a:tableStyleId>
              </a:tblPr>
              <a:tblGrid>
                <a:gridCol w="1052855">
                  <a:extLst>
                    <a:ext uri="{9D8B030D-6E8A-4147-A177-3AD203B41FA5}">
                      <a16:colId xmlns:a16="http://schemas.microsoft.com/office/drawing/2014/main" val="1568110258"/>
                    </a:ext>
                  </a:extLst>
                </a:gridCol>
                <a:gridCol w="1155347">
                  <a:extLst>
                    <a:ext uri="{9D8B030D-6E8A-4147-A177-3AD203B41FA5}">
                      <a16:colId xmlns:a16="http://schemas.microsoft.com/office/drawing/2014/main" val="1904511237"/>
                    </a:ext>
                  </a:extLst>
                </a:gridCol>
                <a:gridCol w="1173981">
                  <a:extLst>
                    <a:ext uri="{9D8B030D-6E8A-4147-A177-3AD203B41FA5}">
                      <a16:colId xmlns:a16="http://schemas.microsoft.com/office/drawing/2014/main" val="618889430"/>
                    </a:ext>
                  </a:extLst>
                </a:gridCol>
                <a:gridCol w="5543804">
                  <a:extLst>
                    <a:ext uri="{9D8B030D-6E8A-4147-A177-3AD203B41FA5}">
                      <a16:colId xmlns:a16="http://schemas.microsoft.com/office/drawing/2014/main" val="3027083246"/>
                    </a:ext>
                  </a:extLst>
                </a:gridCol>
              </a:tblGrid>
              <a:tr h="9962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14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Draft ACWDL Received 11/4/19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Draft ACIN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Received on 11/4/19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CIV-100451/CA-200824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CIV-105046/CA-210439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CIV-105301/CA-211064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CIV-105302/CA-211066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mn-lt"/>
                        </a:rPr>
                        <a:t>PPM #53121</a:t>
                      </a:r>
                      <a:endParaRPr lang="en-US" sz="1100" b="0" i="0" u="none" strike="noStrike" baseline="0" noProof="0" dirty="0"/>
                    </a:p>
                    <a:p>
                      <a:pPr lvl="0">
                        <a:buNone/>
                      </a:pPr>
                      <a:r>
                        <a:rPr lang="en-US" sz="1100" b="0" i="0" u="none" strike="noStrike" baseline="0" noProof="0" dirty="0">
                          <a:solidFill>
                            <a:srgbClr val="000000"/>
                          </a:solidFill>
                          <a:latin typeface="+mn-lt"/>
                        </a:rPr>
                        <a:t>Design</a:t>
                      </a:r>
                      <a:endParaRPr lang="en-US" sz="1100" b="0" i="0" u="none" strike="noStrike" baseline="0" noProof="0" dirty="0"/>
                    </a:p>
                    <a:p>
                      <a:pPr lvl="0">
                        <a:buNone/>
                      </a:pPr>
                      <a:r>
                        <a:rPr lang="en-US" sz="1100" b="0" i="0" u="none" strike="noStrike" baseline="0" noProof="0" dirty="0">
                          <a:solidFill>
                            <a:srgbClr val="000000"/>
                          </a:solidFill>
                          <a:latin typeface="+mn-lt"/>
                        </a:rPr>
                        <a:t>December 2019</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Social Security Administration has approved a 1.6 percent Cost of Living Adjustment (COLA) for 2020.</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Based on the increase in the Consumer Price Index (CPI-W) from the third quarter of 2018 through the third quarter of 2019, Social Security and Supplemental Security Income (SSI) beneficiaries will receive a 1.6 percent increase.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On 11/4/19, SAWS met with DHCS to discuss streamlining the release of policy guidance for the Social Security Administration cost of living adjustment and the annual changes to the federal poverty limits. DHCS is going to publish ACWDL as updates become available.</a:t>
                      </a: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r>
                        <a:rPr lang="en-US" sz="1100" b="1" kern="1200" dirty="0">
                          <a:solidFill>
                            <a:schemeClr val="dk1"/>
                          </a:solidFill>
                          <a:effectLst/>
                          <a:latin typeface="+mn-lt"/>
                          <a:ea typeface="+mn-ea"/>
                          <a:cs typeface="+mn-cs"/>
                        </a:rPr>
                        <a:t>CalSAWS Update:</a:t>
                      </a:r>
                    </a:p>
                    <a:p>
                      <a:r>
                        <a:rPr lang="en-US" sz="1100" kern="1200" dirty="0">
                          <a:solidFill>
                            <a:schemeClr val="dk1"/>
                          </a:solidFill>
                          <a:effectLst/>
                          <a:latin typeface="+mn-lt"/>
                          <a:ea typeface="+mn-ea"/>
                          <a:cs typeface="+mn-cs"/>
                        </a:rPr>
                        <a:t>The project has begun planning for these efforts. Once we receive draft ACLs and can confirm with DCHS that the values will be the same in the Final ACL, we will update the values in the systems and run batch EDBC</a:t>
                      </a:r>
                      <a:r>
                        <a:rPr lang="en-US" sz="1100" kern="1200">
                          <a:solidFill>
                            <a:schemeClr val="dk1"/>
                          </a:solidFill>
                          <a:effectLst/>
                          <a:latin typeface="+mn-lt"/>
                          <a:ea typeface="+mn-ea"/>
                          <a:cs typeface="+mn-cs"/>
                        </a:rPr>
                        <a:t>. </a:t>
                      </a:r>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r>
                        <a:rPr lang="en-US" sz="1100" b="1" i="0" u="none" strike="noStrike" kern="1200" baseline="0" dirty="0">
                          <a:solidFill>
                            <a:schemeClr val="dk1"/>
                          </a:solidFill>
                          <a:effectLst/>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Manually process the cases not processed in the batch EDBC</a:t>
                      </a:r>
                    </a:p>
                    <a:p>
                      <a:pPr lvl="0">
                        <a:buNone/>
                      </a:pPr>
                      <a:endParaRPr lang="en-US" sz="1100" b="0" i="0" u="none" strike="noStrike" kern="1200" baseline="0" dirty="0">
                        <a:solidFill>
                          <a:schemeClr val="dk1"/>
                        </a:solidFill>
                        <a:effectLst/>
                        <a:latin typeface="+mn-lt"/>
                        <a:ea typeface="+mn-ea"/>
                        <a:cs typeface="+mn-cs"/>
                      </a:endParaRPr>
                    </a:p>
                    <a:p>
                      <a:pPr marL="0" marR="0" lvl="0" indent="0" algn="l" defTabSz="6858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-Continued on next slide-</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2461844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Social Security Admin (SSA) Cost of Living</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236537" y="1065213"/>
          <a:ext cx="8769093" cy="5385013"/>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568110258"/>
                    </a:ext>
                  </a:extLst>
                </a:gridCol>
                <a:gridCol w="1135039">
                  <a:extLst>
                    <a:ext uri="{9D8B030D-6E8A-4147-A177-3AD203B41FA5}">
                      <a16:colId xmlns:a16="http://schemas.microsoft.com/office/drawing/2014/main" val="1904511237"/>
                    </a:ext>
                  </a:extLst>
                </a:gridCol>
                <a:gridCol w="1153346">
                  <a:extLst>
                    <a:ext uri="{9D8B030D-6E8A-4147-A177-3AD203B41FA5}">
                      <a16:colId xmlns:a16="http://schemas.microsoft.com/office/drawing/2014/main" val="618889430"/>
                    </a:ext>
                  </a:extLst>
                </a:gridCol>
                <a:gridCol w="5446359">
                  <a:extLst>
                    <a:ext uri="{9D8B030D-6E8A-4147-A177-3AD203B41FA5}">
                      <a16:colId xmlns:a16="http://schemas.microsoft.com/office/drawing/2014/main" val="3027083246"/>
                    </a:ext>
                  </a:extLst>
                </a:gridCol>
              </a:tblGrid>
              <a:tr h="1152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9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Draft ACWDL Received 11/4/19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Draft ACIN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Received on 11/4/19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CIV-100451/CA-200824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CIV-105046/CA-210439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CIV-105301/CA-211064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CIV-105302/CA-211066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mn-lt"/>
                        </a:rPr>
                        <a:t>PPM #53121</a:t>
                      </a:r>
                      <a:endParaRPr lang="en-US" sz="1100" b="0" i="0" u="none" strike="noStrike" baseline="0" noProof="0" dirty="0"/>
                    </a:p>
                    <a:p>
                      <a:pPr lvl="0">
                        <a:buNone/>
                      </a:pPr>
                      <a:r>
                        <a:rPr lang="en-US" sz="1100" b="0" i="0" u="none" strike="noStrike" baseline="0" noProof="0" dirty="0">
                          <a:solidFill>
                            <a:srgbClr val="000000"/>
                          </a:solidFill>
                          <a:latin typeface="+mn-lt"/>
                        </a:rPr>
                        <a:t>Design</a:t>
                      </a:r>
                      <a:endParaRPr lang="en-US" sz="1100" b="0" i="0" u="none" strike="noStrike" baseline="0" noProof="0" dirty="0"/>
                    </a:p>
                    <a:p>
                      <a:pPr lvl="0">
                        <a:buNone/>
                      </a:pPr>
                      <a:r>
                        <a:rPr lang="en-US" sz="1100" b="0" i="0" u="none" strike="noStrike" baseline="0" noProof="0" dirty="0">
                          <a:solidFill>
                            <a:srgbClr val="000000"/>
                          </a:solidFill>
                          <a:latin typeface="+mn-lt"/>
                        </a:rPr>
                        <a:t>December 2019</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COLA process targeting to be run December 7, 2019 for SSA COLA.  Related a CAPI COLA will be run December  14, 2019 (PPM# 53122).</a:t>
                      </a:r>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To minimize the impact to county workers, CalWIN will apply the Social Security increase by updating all cases with SSA income by the percent of the increase.  All programs, all cases where at least one individual is receiving Social Security benefits.  CalWIN will not run the SSA COLA on MAGI-Only Medi-Cal and Mixed (APTC/MAGI) Medi-Cal cases.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marL="0" marR="0" lvl="0" indent="0" algn="l" defTabSz="685800">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Manually process the cases not processed in the batch EDBC.</a:t>
                      </a:r>
                    </a:p>
                    <a:p>
                      <a:pPr marL="0" marR="0" lvl="0" indent="0" algn="l" defTabSz="6858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2331030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normAutofit fontScale="62500" lnSpcReduction="20000"/>
          </a:bodyPr>
          <a:lstStyle/>
          <a:p>
            <a:r>
              <a:rPr lang="en-US" b="0" dirty="0"/>
              <a:t>Functional Design Sessions Outcomes</a:t>
            </a:r>
          </a:p>
          <a:p>
            <a:pPr marL="457200" indent="-457200">
              <a:buFont typeface="Arial" panose="020B0604020202020204" pitchFamily="34" charset="0"/>
              <a:buChar char="•"/>
            </a:pPr>
            <a:r>
              <a:rPr lang="en-US" b="0" dirty="0"/>
              <a:t>Task Management Update</a:t>
            </a:r>
          </a:p>
          <a:p>
            <a:pPr marL="457200" indent="-457200">
              <a:buFont typeface="Arial" panose="020B0604020202020204" pitchFamily="34" charset="0"/>
              <a:buChar char="•"/>
            </a:pPr>
            <a:r>
              <a:rPr lang="en-US" b="0" dirty="0"/>
              <a:t>GA/GR Update</a:t>
            </a:r>
          </a:p>
          <a:p>
            <a:pPr marL="457200" indent="-457200">
              <a:buFont typeface="Arial" panose="020B0604020202020204" pitchFamily="34" charset="0"/>
              <a:buChar char="•"/>
            </a:pPr>
            <a:r>
              <a:rPr lang="en-US" b="0" dirty="0"/>
              <a:t>Non-State Forms Update</a:t>
            </a:r>
          </a:p>
          <a:p>
            <a:pPr marL="457200" indent="-457200">
              <a:buFont typeface="Arial" panose="020B0604020202020204" pitchFamily="34" charset="0"/>
              <a:buChar char="•"/>
            </a:pPr>
            <a:r>
              <a:rPr lang="en-US" b="0" dirty="0"/>
              <a:t>APIs Update</a:t>
            </a:r>
          </a:p>
          <a:p>
            <a:pPr marL="457200" indent="-457200">
              <a:buFont typeface="Arial" panose="020B0604020202020204" pitchFamily="34" charset="0"/>
              <a:buChar char="•"/>
            </a:pPr>
            <a:r>
              <a:rPr lang="en-US" b="0" dirty="0"/>
              <a:t>Functional Design Sessions Roadmap</a:t>
            </a:r>
          </a:p>
        </p:txBody>
      </p:sp>
    </p:spTree>
    <p:extLst>
      <p:ext uri="{BB962C8B-B14F-4D97-AF65-F5344CB8AC3E}">
        <p14:creationId xmlns:p14="http://schemas.microsoft.com/office/powerpoint/2010/main" val="749995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normAutofit/>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Task Management</a:t>
            </a:r>
          </a:p>
        </p:txBody>
      </p:sp>
      <p:sp>
        <p:nvSpPr>
          <p:cNvPr id="4" name="TextBox 3">
            <a:extLst>
              <a:ext uri="{FF2B5EF4-FFF2-40B4-BE49-F238E27FC236}">
                <a16:creationId xmlns:a16="http://schemas.microsoft.com/office/drawing/2014/main" id="{A75A6512-1C92-4312-8134-6AC02FA233E7}"/>
              </a:ext>
            </a:extLst>
          </p:cNvPr>
          <p:cNvSpPr txBox="1"/>
          <p:nvPr/>
        </p:nvSpPr>
        <p:spPr>
          <a:xfrm>
            <a:off x="355674" y="1232741"/>
            <a:ext cx="7420920" cy="507831"/>
          </a:xfrm>
          <a:prstGeom prst="rect">
            <a:avLst/>
          </a:prstGeom>
          <a:noFill/>
        </p:spPr>
        <p:txBody>
          <a:bodyPr wrap="square" rtlCol="0">
            <a:spAutoFit/>
          </a:bodyPr>
          <a:lstStyle/>
          <a:p>
            <a:pPr marL="214313" indent="-214313">
              <a:buFont typeface="Arial" panose="020B0604020202020204" pitchFamily="34" charset="0"/>
              <a:buChar char="•"/>
            </a:pPr>
            <a:r>
              <a:rPr lang="en-US" sz="1350" dirty="0"/>
              <a:t>Task requirements were updated to reflect business needs as noted by participants</a:t>
            </a:r>
          </a:p>
          <a:p>
            <a:pPr marL="214313" indent="-214313">
              <a:buFont typeface="Arial" panose="020B0604020202020204" pitchFamily="34" charset="0"/>
              <a:buChar char="•"/>
            </a:pPr>
            <a:endParaRPr lang="en-US" sz="1350" dirty="0"/>
          </a:p>
        </p:txBody>
      </p:sp>
      <p:sp>
        <p:nvSpPr>
          <p:cNvPr id="31" name="Teardrop 30">
            <a:extLst>
              <a:ext uri="{FF2B5EF4-FFF2-40B4-BE49-F238E27FC236}">
                <a16:creationId xmlns:a16="http://schemas.microsoft.com/office/drawing/2014/main" id="{7C27CE13-609B-46BE-8F24-0659ED2D0484}"/>
              </a:ext>
            </a:extLst>
          </p:cNvPr>
          <p:cNvSpPr/>
          <p:nvPr/>
        </p:nvSpPr>
        <p:spPr>
          <a:xfrm>
            <a:off x="1388639" y="2245808"/>
            <a:ext cx="1028700" cy="1028700"/>
          </a:xfrm>
          <a:prstGeom prst="teardrop">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t>Create Tasks</a:t>
            </a:r>
          </a:p>
        </p:txBody>
      </p:sp>
      <p:sp>
        <p:nvSpPr>
          <p:cNvPr id="32" name="Teardrop 31">
            <a:extLst>
              <a:ext uri="{FF2B5EF4-FFF2-40B4-BE49-F238E27FC236}">
                <a16:creationId xmlns:a16="http://schemas.microsoft.com/office/drawing/2014/main" id="{D751D645-EB59-4274-8793-E5A414B63A8C}"/>
              </a:ext>
            </a:extLst>
          </p:cNvPr>
          <p:cNvSpPr/>
          <p:nvPr/>
        </p:nvSpPr>
        <p:spPr>
          <a:xfrm>
            <a:off x="1388639" y="3441602"/>
            <a:ext cx="1028700" cy="1028700"/>
          </a:xfrm>
          <a:prstGeom prst="teardrop">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t>Assign Tasks</a:t>
            </a:r>
          </a:p>
        </p:txBody>
      </p:sp>
      <p:sp>
        <p:nvSpPr>
          <p:cNvPr id="33" name="Teardrop 32">
            <a:extLst>
              <a:ext uri="{FF2B5EF4-FFF2-40B4-BE49-F238E27FC236}">
                <a16:creationId xmlns:a16="http://schemas.microsoft.com/office/drawing/2014/main" id="{E62229A1-C5B6-4C3C-B7C0-ED47E77EE153}"/>
              </a:ext>
            </a:extLst>
          </p:cNvPr>
          <p:cNvSpPr/>
          <p:nvPr/>
        </p:nvSpPr>
        <p:spPr>
          <a:xfrm>
            <a:off x="1353629" y="4637395"/>
            <a:ext cx="1028700" cy="1028700"/>
          </a:xfrm>
          <a:prstGeom prst="teardrop">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t>Reassign Tasks</a:t>
            </a:r>
          </a:p>
        </p:txBody>
      </p:sp>
      <p:sp>
        <p:nvSpPr>
          <p:cNvPr id="34" name="Teardrop 33">
            <a:extLst>
              <a:ext uri="{FF2B5EF4-FFF2-40B4-BE49-F238E27FC236}">
                <a16:creationId xmlns:a16="http://schemas.microsoft.com/office/drawing/2014/main" id="{CE2293DA-0C69-44B2-BC94-E952F05703C6}"/>
              </a:ext>
            </a:extLst>
          </p:cNvPr>
          <p:cNvSpPr/>
          <p:nvPr/>
        </p:nvSpPr>
        <p:spPr>
          <a:xfrm>
            <a:off x="5105295" y="2174247"/>
            <a:ext cx="1028700" cy="1028700"/>
          </a:xfrm>
          <a:prstGeom prst="teardrop">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solidFill>
                  <a:schemeClr val="bg1"/>
                </a:solidFill>
              </a:rPr>
              <a:t>Work Tasks</a:t>
            </a:r>
          </a:p>
        </p:txBody>
      </p:sp>
      <p:sp>
        <p:nvSpPr>
          <p:cNvPr id="35" name="Teardrop 34">
            <a:extLst>
              <a:ext uri="{FF2B5EF4-FFF2-40B4-BE49-F238E27FC236}">
                <a16:creationId xmlns:a16="http://schemas.microsoft.com/office/drawing/2014/main" id="{34492FF3-B6D5-47DE-B0B4-014C60FBCEEC}"/>
              </a:ext>
            </a:extLst>
          </p:cNvPr>
          <p:cNvSpPr/>
          <p:nvPr/>
        </p:nvSpPr>
        <p:spPr>
          <a:xfrm>
            <a:off x="5041754" y="3433550"/>
            <a:ext cx="1028700" cy="1028700"/>
          </a:xfrm>
          <a:prstGeom prst="teardrop">
            <a:avLst/>
          </a:prstGeom>
          <a:solidFill>
            <a:srgbClr val="11B2E8"/>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latin typeface="Century Gothic"/>
                <a:cs typeface="Century Gothic"/>
              </a:rPr>
              <a:t>Oversee Tasks</a:t>
            </a:r>
          </a:p>
        </p:txBody>
      </p:sp>
      <p:sp>
        <p:nvSpPr>
          <p:cNvPr id="5" name="TextBox 4">
            <a:extLst>
              <a:ext uri="{FF2B5EF4-FFF2-40B4-BE49-F238E27FC236}">
                <a16:creationId xmlns:a16="http://schemas.microsoft.com/office/drawing/2014/main" id="{86CA4089-B731-4763-B420-6B5B78F63795}"/>
              </a:ext>
            </a:extLst>
          </p:cNvPr>
          <p:cNvSpPr txBox="1"/>
          <p:nvPr/>
        </p:nvSpPr>
        <p:spPr>
          <a:xfrm>
            <a:off x="2435850" y="2245810"/>
            <a:ext cx="2575064" cy="1015663"/>
          </a:xfrm>
          <a:prstGeom prst="rect">
            <a:avLst/>
          </a:prstGeom>
          <a:noFill/>
        </p:spPr>
        <p:txBody>
          <a:bodyPr wrap="none" rtlCol="0">
            <a:spAutoFit/>
          </a:bodyPr>
          <a:lstStyle/>
          <a:p>
            <a:pPr marL="214313" indent="-214313">
              <a:buFont typeface="Arial" panose="020B0604020202020204" pitchFamily="34" charset="0"/>
              <a:buChar char="•"/>
            </a:pPr>
            <a:r>
              <a:rPr lang="en-US" sz="1200" dirty="0"/>
              <a:t>Manual Task Creation</a:t>
            </a:r>
          </a:p>
          <a:p>
            <a:pPr marL="214313" indent="-214313">
              <a:buFont typeface="Arial" panose="020B0604020202020204" pitchFamily="34" charset="0"/>
              <a:buChar char="•"/>
            </a:pPr>
            <a:r>
              <a:rPr lang="en-US" sz="1200" dirty="0"/>
              <a:t>Automated Actions</a:t>
            </a:r>
          </a:p>
          <a:p>
            <a:pPr marL="214313" indent="-214313">
              <a:buFont typeface="Arial" panose="020B0604020202020204" pitchFamily="34" charset="0"/>
              <a:buChar char="•"/>
            </a:pPr>
            <a:r>
              <a:rPr lang="en-US" sz="1200" dirty="0"/>
              <a:t>Image Based Tasks</a:t>
            </a:r>
          </a:p>
          <a:p>
            <a:pPr marL="214313" indent="-214313">
              <a:buFont typeface="Arial" panose="020B0604020202020204" pitchFamily="34" charset="0"/>
              <a:buChar char="•"/>
            </a:pPr>
            <a:r>
              <a:rPr lang="en-US" sz="1200" dirty="0"/>
              <a:t>Other Task Creation Methods</a:t>
            </a:r>
          </a:p>
          <a:p>
            <a:pPr marL="214313" indent="-214313">
              <a:buFont typeface="Arial" panose="020B0604020202020204" pitchFamily="34" charset="0"/>
              <a:buChar char="•"/>
            </a:pPr>
            <a:endParaRPr lang="en-US" sz="1200" dirty="0"/>
          </a:p>
        </p:txBody>
      </p:sp>
      <p:sp>
        <p:nvSpPr>
          <p:cNvPr id="11" name="TextBox 10">
            <a:extLst>
              <a:ext uri="{FF2B5EF4-FFF2-40B4-BE49-F238E27FC236}">
                <a16:creationId xmlns:a16="http://schemas.microsoft.com/office/drawing/2014/main" id="{1F260FDF-A971-43BC-8548-073E344511D5}"/>
              </a:ext>
            </a:extLst>
          </p:cNvPr>
          <p:cNvSpPr txBox="1"/>
          <p:nvPr/>
        </p:nvSpPr>
        <p:spPr>
          <a:xfrm>
            <a:off x="2477682" y="3429001"/>
            <a:ext cx="1712648" cy="830997"/>
          </a:xfrm>
          <a:prstGeom prst="rect">
            <a:avLst/>
          </a:prstGeom>
          <a:noFill/>
        </p:spPr>
        <p:txBody>
          <a:bodyPr wrap="none" rtlCol="0">
            <a:spAutoFit/>
          </a:bodyPr>
          <a:lstStyle/>
          <a:p>
            <a:pPr marL="214313" indent="-214313">
              <a:buFont typeface="Arial" panose="020B0604020202020204" pitchFamily="34" charset="0"/>
              <a:buChar char="•"/>
            </a:pPr>
            <a:r>
              <a:rPr lang="en-US" sz="1200" dirty="0"/>
              <a:t>Program Worker</a:t>
            </a:r>
          </a:p>
          <a:p>
            <a:pPr marL="214313" indent="-214313">
              <a:buFont typeface="Arial" panose="020B0604020202020204" pitchFamily="34" charset="0"/>
              <a:buChar char="•"/>
            </a:pPr>
            <a:r>
              <a:rPr lang="en-US" sz="1200" dirty="0"/>
              <a:t>Worker Schedule</a:t>
            </a:r>
          </a:p>
          <a:p>
            <a:pPr marL="214313" indent="-214313">
              <a:buFont typeface="Arial" panose="020B0604020202020204" pitchFamily="34" charset="0"/>
              <a:buChar char="•"/>
            </a:pPr>
            <a:r>
              <a:rPr lang="en-US" sz="1200" dirty="0"/>
              <a:t>Office Distribution</a:t>
            </a:r>
          </a:p>
          <a:p>
            <a:pPr marL="214313" indent="-214313">
              <a:buFont typeface="Arial" panose="020B0604020202020204" pitchFamily="34" charset="0"/>
              <a:buChar char="•"/>
            </a:pPr>
            <a:r>
              <a:rPr lang="en-US" sz="1200" dirty="0"/>
              <a:t>Task Banks</a:t>
            </a:r>
          </a:p>
        </p:txBody>
      </p:sp>
      <p:sp>
        <p:nvSpPr>
          <p:cNvPr id="12" name="TextBox 11">
            <a:extLst>
              <a:ext uri="{FF2B5EF4-FFF2-40B4-BE49-F238E27FC236}">
                <a16:creationId xmlns:a16="http://schemas.microsoft.com/office/drawing/2014/main" id="{0398D0FB-8E00-474A-8FF5-AB6E33C1102F}"/>
              </a:ext>
            </a:extLst>
          </p:cNvPr>
          <p:cNvSpPr txBox="1"/>
          <p:nvPr/>
        </p:nvSpPr>
        <p:spPr>
          <a:xfrm>
            <a:off x="2477683" y="4700216"/>
            <a:ext cx="2121415" cy="646331"/>
          </a:xfrm>
          <a:prstGeom prst="rect">
            <a:avLst/>
          </a:prstGeom>
          <a:noFill/>
        </p:spPr>
        <p:txBody>
          <a:bodyPr wrap="none" rtlCol="0">
            <a:spAutoFit/>
          </a:bodyPr>
          <a:lstStyle/>
          <a:p>
            <a:pPr marL="214313" indent="-214313">
              <a:buFont typeface="Arial" panose="020B0604020202020204" pitchFamily="34" charset="0"/>
              <a:buChar char="•"/>
            </a:pPr>
            <a:r>
              <a:rPr lang="en-US" sz="1200" dirty="0"/>
              <a:t>Manual Reassignment</a:t>
            </a:r>
          </a:p>
          <a:p>
            <a:pPr marL="214313" indent="-214313">
              <a:buFont typeface="Arial" panose="020B0604020202020204" pitchFamily="34" charset="0"/>
              <a:buChar char="•"/>
            </a:pPr>
            <a:r>
              <a:rPr lang="en-US" sz="1200" dirty="0"/>
              <a:t>Bulk Reassignment</a:t>
            </a:r>
          </a:p>
          <a:p>
            <a:pPr marL="214313" indent="-214313">
              <a:buFont typeface="Arial" panose="020B0604020202020204" pitchFamily="34" charset="0"/>
              <a:buChar char="•"/>
            </a:pPr>
            <a:r>
              <a:rPr lang="en-US" sz="1200" dirty="0"/>
              <a:t>Program Reassignment</a:t>
            </a:r>
          </a:p>
        </p:txBody>
      </p:sp>
      <p:sp>
        <p:nvSpPr>
          <p:cNvPr id="13" name="TextBox 12">
            <a:extLst>
              <a:ext uri="{FF2B5EF4-FFF2-40B4-BE49-F238E27FC236}">
                <a16:creationId xmlns:a16="http://schemas.microsoft.com/office/drawing/2014/main" id="{0DC71BEA-7B29-425E-AE86-B082F1ECB5C3}"/>
              </a:ext>
            </a:extLst>
          </p:cNvPr>
          <p:cNvSpPr txBox="1"/>
          <p:nvPr/>
        </p:nvSpPr>
        <p:spPr>
          <a:xfrm>
            <a:off x="6147181" y="2206161"/>
            <a:ext cx="1855316" cy="830997"/>
          </a:xfrm>
          <a:prstGeom prst="rect">
            <a:avLst/>
          </a:prstGeom>
          <a:noFill/>
        </p:spPr>
        <p:txBody>
          <a:bodyPr wrap="square" rtlCol="0">
            <a:spAutoFit/>
          </a:bodyPr>
          <a:lstStyle/>
          <a:p>
            <a:pPr marL="214313" indent="-214313">
              <a:buFont typeface="Arial" panose="020B0604020202020204" pitchFamily="34" charset="0"/>
              <a:buChar char="•"/>
            </a:pPr>
            <a:r>
              <a:rPr lang="en-US" sz="1200" dirty="0"/>
              <a:t>My Tasks and Task Search Pages</a:t>
            </a:r>
          </a:p>
          <a:p>
            <a:pPr marL="214313" indent="-214313">
              <a:buFont typeface="Arial" panose="020B0604020202020204" pitchFamily="34" charset="0"/>
              <a:buChar char="•"/>
            </a:pPr>
            <a:r>
              <a:rPr lang="en-US" sz="1200" dirty="0"/>
              <a:t>Worklist Pages</a:t>
            </a:r>
          </a:p>
          <a:p>
            <a:pPr marL="214313" indent="-214313">
              <a:buFont typeface="Arial" panose="020B0604020202020204" pitchFamily="34" charset="0"/>
              <a:buChar char="•"/>
            </a:pPr>
            <a:r>
              <a:rPr lang="en-US" sz="1200" dirty="0"/>
              <a:t>Get Next Button</a:t>
            </a:r>
          </a:p>
        </p:txBody>
      </p:sp>
      <p:sp>
        <p:nvSpPr>
          <p:cNvPr id="14" name="TextBox 13">
            <a:extLst>
              <a:ext uri="{FF2B5EF4-FFF2-40B4-BE49-F238E27FC236}">
                <a16:creationId xmlns:a16="http://schemas.microsoft.com/office/drawing/2014/main" id="{8F81D399-532B-499F-8AED-73E11A633B6D}"/>
              </a:ext>
            </a:extLst>
          </p:cNvPr>
          <p:cNvSpPr txBox="1"/>
          <p:nvPr/>
        </p:nvSpPr>
        <p:spPr>
          <a:xfrm>
            <a:off x="6177238" y="3462972"/>
            <a:ext cx="2052362" cy="1200329"/>
          </a:xfrm>
          <a:prstGeom prst="rect">
            <a:avLst/>
          </a:prstGeom>
          <a:noFill/>
        </p:spPr>
        <p:txBody>
          <a:bodyPr wrap="square" rtlCol="0">
            <a:spAutoFit/>
          </a:bodyPr>
          <a:lstStyle/>
          <a:p>
            <a:pPr marL="214313" indent="-214313">
              <a:buFont typeface="Arial" panose="020B0604020202020204" pitchFamily="34" charset="0"/>
              <a:buChar char="•"/>
            </a:pPr>
            <a:r>
              <a:rPr lang="en-US" sz="1200" dirty="0"/>
              <a:t>Task Reports</a:t>
            </a:r>
          </a:p>
          <a:p>
            <a:pPr marL="557213" lvl="1" indent="-214313">
              <a:buFont typeface="Arial" panose="020B0604020202020204" pitchFamily="34" charset="0"/>
              <a:buChar char="•"/>
            </a:pPr>
            <a:r>
              <a:rPr lang="en-US" sz="1200" dirty="0"/>
              <a:t>On Request</a:t>
            </a:r>
          </a:p>
          <a:p>
            <a:pPr marL="557213" lvl="1" indent="-214313">
              <a:buFont typeface="Arial" panose="020B0604020202020204" pitchFamily="34" charset="0"/>
              <a:buChar char="•"/>
            </a:pPr>
            <a:r>
              <a:rPr lang="en-US" sz="1200" dirty="0"/>
              <a:t>Extracts</a:t>
            </a:r>
          </a:p>
          <a:p>
            <a:pPr marL="214313" indent="-214313">
              <a:buFont typeface="Arial" panose="020B0604020202020204" pitchFamily="34" charset="0"/>
              <a:buChar char="•"/>
            </a:pPr>
            <a:r>
              <a:rPr lang="en-US" sz="1200" dirty="0"/>
              <a:t>Dashboard</a:t>
            </a:r>
          </a:p>
          <a:p>
            <a:pPr marL="214313" indent="-214313">
              <a:buFont typeface="Arial" panose="020B0604020202020204" pitchFamily="34" charset="0"/>
              <a:buChar char="•"/>
            </a:pPr>
            <a:r>
              <a:rPr lang="en-US" sz="1200" dirty="0"/>
              <a:t>Subscription</a:t>
            </a:r>
          </a:p>
          <a:p>
            <a:pPr marL="214313" indent="-214313">
              <a:buFont typeface="Arial" panose="020B0604020202020204" pitchFamily="34" charset="0"/>
              <a:buChar char="•"/>
            </a:pPr>
            <a:r>
              <a:rPr lang="en-US" sz="1200" dirty="0"/>
              <a:t>Quality Sampling</a:t>
            </a:r>
          </a:p>
        </p:txBody>
      </p:sp>
    </p:spTree>
    <p:extLst>
      <p:ext uri="{BB962C8B-B14F-4D97-AF65-F5344CB8AC3E}">
        <p14:creationId xmlns:p14="http://schemas.microsoft.com/office/powerpoint/2010/main" val="372232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normAutofit/>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GA GR</a:t>
            </a:r>
          </a:p>
        </p:txBody>
      </p:sp>
      <p:sp>
        <p:nvSpPr>
          <p:cNvPr id="15" name="Content Placeholder 5">
            <a:extLst>
              <a:ext uri="{FF2B5EF4-FFF2-40B4-BE49-F238E27FC236}">
                <a16:creationId xmlns:a16="http://schemas.microsoft.com/office/drawing/2014/main" id="{9AAE9A01-BC09-4165-887A-80ED4A845745}"/>
              </a:ext>
            </a:extLst>
          </p:cNvPr>
          <p:cNvSpPr txBox="1">
            <a:spLocks/>
          </p:cNvSpPr>
          <p:nvPr/>
        </p:nvSpPr>
        <p:spPr>
          <a:xfrm>
            <a:off x="389679" y="1065364"/>
            <a:ext cx="7797976" cy="5219419"/>
          </a:xfrm>
          <a:prstGeom prst="rect">
            <a:avLst/>
          </a:prstGeom>
        </p:spPr>
        <p:txBody>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Existing LA County GR functionality will continue to be unchanged and  part of CalSAWS</a:t>
            </a:r>
          </a:p>
          <a:p>
            <a:r>
              <a:rPr lang="en-US" sz="1800" dirty="0"/>
              <a:t>Leveraging existing Consortia assets and solutions, where possible</a:t>
            </a:r>
          </a:p>
          <a:p>
            <a:pPr lvl="1"/>
            <a:r>
              <a:rPr lang="en-US" sz="1800" dirty="0"/>
              <a:t>Existing CalWIN rules and client correspondence</a:t>
            </a:r>
          </a:p>
          <a:p>
            <a:pPr lvl="1"/>
            <a:r>
              <a:rPr lang="en-US" sz="1800" dirty="0"/>
              <a:t>Existing C-IV managed GA program functionality</a:t>
            </a:r>
          </a:p>
          <a:p>
            <a:r>
              <a:rPr lang="en-US" sz="1800" dirty="0"/>
              <a:t>Add functionality to support existing 57 Counties GA/GR programs, including data collection, eligibility rules where appropriate, fiscal processing, periodic reporting, and employment services programs</a:t>
            </a:r>
          </a:p>
          <a:p>
            <a:r>
              <a:rPr lang="en-US" sz="1800" dirty="0"/>
              <a:t>Consortium analysis of the proposed solution is in progress and includes:</a:t>
            </a:r>
          </a:p>
          <a:p>
            <a:pPr lvl="1"/>
            <a:r>
              <a:rPr lang="en-US" sz="1400" dirty="0"/>
              <a:t>Accenture and DXC working together to refine the technical solution for eligibility and correspondence requirements</a:t>
            </a:r>
          </a:p>
          <a:p>
            <a:pPr lvl="1"/>
            <a:r>
              <a:rPr lang="en-US" sz="1400" dirty="0"/>
              <a:t>Consortium and partners are reviewing and assessing the proposed technical solution and potential alternate solutions.  This includes not only the DD&amp;I scope but ongoing maintenance of the solution</a:t>
            </a:r>
          </a:p>
          <a:p>
            <a:pPr lvl="1"/>
            <a:endParaRPr lang="en-US" sz="1400" dirty="0"/>
          </a:p>
          <a:p>
            <a:endParaRPr lang="en-US" sz="1800" dirty="0"/>
          </a:p>
        </p:txBody>
      </p:sp>
    </p:spTree>
    <p:extLst>
      <p:ext uri="{BB962C8B-B14F-4D97-AF65-F5344CB8AC3E}">
        <p14:creationId xmlns:p14="http://schemas.microsoft.com/office/powerpoint/2010/main" val="1048565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normAutofit/>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Non State Forms</a:t>
            </a:r>
          </a:p>
        </p:txBody>
      </p:sp>
      <p:sp>
        <p:nvSpPr>
          <p:cNvPr id="5" name="Content Placeholder 5">
            <a:extLst>
              <a:ext uri="{FF2B5EF4-FFF2-40B4-BE49-F238E27FC236}">
                <a16:creationId xmlns:a16="http://schemas.microsoft.com/office/drawing/2014/main" id="{FC59C12A-803B-4B1C-A7F1-03196EE4531F}"/>
              </a:ext>
            </a:extLst>
          </p:cNvPr>
          <p:cNvSpPr txBox="1">
            <a:spLocks/>
          </p:cNvSpPr>
          <p:nvPr/>
        </p:nvSpPr>
        <p:spPr>
          <a:xfrm>
            <a:off x="389679" y="1065364"/>
            <a:ext cx="8183870" cy="5219419"/>
          </a:xfrm>
          <a:prstGeom prst="rect">
            <a:avLst/>
          </a:prstGeom>
        </p:spPr>
        <p:txBody>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Overarching goal was to develop one set of Non-State Forms for all 58 counties where possible</a:t>
            </a:r>
          </a:p>
          <a:p>
            <a:r>
              <a:rPr lang="en-US" sz="1800" dirty="0"/>
              <a:t>Reviewed 246 most frequently generated Non-State Forms across the three SAWS Systems.  Forms were mapped across the three systems e.g. New Worker Letter, Appointment Letter</a:t>
            </a:r>
          </a:p>
          <a:p>
            <a:r>
              <a:rPr lang="en-US" sz="1800" dirty="0"/>
              <a:t>Agreed to retain 161 forms with the overarching agreement to use a single Non-State Form where similar forms existed across the three SAWS Systems</a:t>
            </a:r>
          </a:p>
          <a:p>
            <a:endParaRPr lang="en-US" sz="1800" dirty="0"/>
          </a:p>
        </p:txBody>
      </p:sp>
      <p:pic>
        <p:nvPicPr>
          <p:cNvPr id="7" name="Picture 6">
            <a:extLst>
              <a:ext uri="{FF2B5EF4-FFF2-40B4-BE49-F238E27FC236}">
                <a16:creationId xmlns:a16="http://schemas.microsoft.com/office/drawing/2014/main" id="{7559FC7D-9B34-46AB-A27B-E828F47B01AF}"/>
              </a:ext>
            </a:extLst>
          </p:cNvPr>
          <p:cNvPicPr>
            <a:picLocks noChangeAspect="1"/>
          </p:cNvPicPr>
          <p:nvPr/>
        </p:nvPicPr>
        <p:blipFill>
          <a:blip r:embed="rId2"/>
          <a:stretch>
            <a:fillRect/>
          </a:stretch>
        </p:blipFill>
        <p:spPr>
          <a:xfrm>
            <a:off x="2564649" y="3309476"/>
            <a:ext cx="5837909" cy="2760666"/>
          </a:xfrm>
          <a:prstGeom prst="rect">
            <a:avLst/>
          </a:prstGeom>
        </p:spPr>
      </p:pic>
    </p:spTree>
    <p:extLst>
      <p:ext uri="{BB962C8B-B14F-4D97-AF65-F5344CB8AC3E}">
        <p14:creationId xmlns:p14="http://schemas.microsoft.com/office/powerpoint/2010/main" val="1093661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normAutofit/>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Application Programming Interfaces (APIs)</a:t>
            </a:r>
          </a:p>
        </p:txBody>
      </p:sp>
      <p:sp>
        <p:nvSpPr>
          <p:cNvPr id="6" name="TextBox 5">
            <a:extLst>
              <a:ext uri="{FF2B5EF4-FFF2-40B4-BE49-F238E27FC236}">
                <a16:creationId xmlns:a16="http://schemas.microsoft.com/office/drawing/2014/main" id="{C4EA27C4-8EDD-4AF8-961A-02F93BEBABCC}"/>
              </a:ext>
            </a:extLst>
          </p:cNvPr>
          <p:cNvSpPr txBox="1"/>
          <p:nvPr/>
        </p:nvSpPr>
        <p:spPr>
          <a:xfrm>
            <a:off x="469181" y="1084320"/>
            <a:ext cx="8070812" cy="5078313"/>
          </a:xfrm>
          <a:prstGeom prst="rect">
            <a:avLst/>
          </a:prstGeom>
          <a:noFill/>
        </p:spPr>
        <p:txBody>
          <a:bodyPr wrap="square" rtlCol="0">
            <a:spAutoFit/>
          </a:bodyPr>
          <a:lstStyle/>
          <a:p>
            <a:pPr marL="285750" indent="-285750">
              <a:buFont typeface="Arial" panose="020B0604020202020204" pitchFamily="34" charset="0"/>
              <a:buChar char="•"/>
            </a:pPr>
            <a:r>
              <a:rPr lang="en-US" dirty="0"/>
              <a:t>Long Term Goal is to provide access to CalSAWS data via APIs  </a:t>
            </a:r>
          </a:p>
          <a:p>
            <a:pPr marL="285750" indent="-285750">
              <a:buFont typeface="Arial" panose="020B0604020202020204" pitchFamily="34" charset="0"/>
              <a:buChar char="•"/>
            </a:pPr>
            <a:r>
              <a:rPr lang="en-US" dirty="0"/>
              <a:t>Full integration of the APIs will be a phased approach</a:t>
            </a:r>
          </a:p>
          <a:p>
            <a:pPr marL="285750" indent="-285750">
              <a:buFont typeface="Arial" panose="020B0604020202020204" pitchFamily="34" charset="0"/>
              <a:buChar char="•"/>
            </a:pPr>
            <a:r>
              <a:rPr lang="en-US" dirty="0"/>
              <a:t>Initial Data Access will be provided via APIs for targeted needs and supplemented with the Enhanced Data Reporting (EDR) solution</a:t>
            </a:r>
          </a:p>
          <a:p>
            <a:pPr marL="285750" indent="-285750">
              <a:buFont typeface="Arial" panose="020B0604020202020204" pitchFamily="34" charset="0"/>
              <a:buChar char="•"/>
            </a:pPr>
            <a:r>
              <a:rPr lang="en-US" dirty="0"/>
              <a:t>EDR is a copy of the production schema that is refreshed on a nightly basis and made available within the CalSAWS cloud infrastructure</a:t>
            </a:r>
          </a:p>
          <a:p>
            <a:pPr marL="285750" indent="-285750">
              <a:buFont typeface="Arial" panose="020B0604020202020204" pitchFamily="34" charset="0"/>
              <a:buChar char="•"/>
            </a:pPr>
            <a:r>
              <a:rPr lang="en-US" dirty="0"/>
              <a:t>Initial API implementation will focus on near real-time needs for:</a:t>
            </a:r>
          </a:p>
          <a:p>
            <a:pPr marL="742950" lvl="1" indent="-285750">
              <a:buFont typeface="Arial" panose="020B0604020202020204" pitchFamily="34" charset="0"/>
              <a:buChar char="•"/>
            </a:pPr>
            <a:r>
              <a:rPr lang="en-US" dirty="0"/>
              <a:t>Lobby Management</a:t>
            </a:r>
          </a:p>
          <a:p>
            <a:pPr marL="742950" lvl="1" indent="-285750">
              <a:buFont typeface="Arial" panose="020B0604020202020204" pitchFamily="34" charset="0"/>
              <a:buChar char="•"/>
            </a:pPr>
            <a:r>
              <a:rPr lang="en-US" dirty="0"/>
              <a:t>Appointments</a:t>
            </a:r>
          </a:p>
          <a:p>
            <a:pPr marL="742950" lvl="1" indent="-285750">
              <a:buFont typeface="Arial" panose="020B0604020202020204" pitchFamily="34" charset="0"/>
              <a:buChar char="•"/>
            </a:pPr>
            <a:r>
              <a:rPr lang="en-US" dirty="0"/>
              <a:t>Worker Schedule</a:t>
            </a:r>
          </a:p>
          <a:p>
            <a:pPr marL="742950" lvl="1" indent="-285750">
              <a:buFont typeface="Arial" panose="020B0604020202020204" pitchFamily="34" charset="0"/>
              <a:buChar char="•"/>
            </a:pPr>
            <a:r>
              <a:rPr lang="en-US" dirty="0"/>
              <a:t>Employment Services</a:t>
            </a:r>
          </a:p>
          <a:p>
            <a:pPr marL="742950" lvl="1" indent="-285750">
              <a:buFont typeface="Arial" panose="020B0604020202020204" pitchFamily="34" charset="0"/>
              <a:buChar char="•"/>
            </a:pPr>
            <a:r>
              <a:rPr lang="en-US" dirty="0"/>
              <a:t>Program and Person Information</a:t>
            </a:r>
          </a:p>
          <a:p>
            <a:pPr marL="742950" lvl="1" indent="-285750">
              <a:buFont typeface="Arial" panose="020B0604020202020204" pitchFamily="34" charset="0"/>
              <a:buChar char="•"/>
            </a:pPr>
            <a:r>
              <a:rPr lang="en-US" dirty="0"/>
              <a:t>Other needs</a:t>
            </a:r>
          </a:p>
          <a:p>
            <a:pPr marL="285750" indent="-285750">
              <a:buFont typeface="Arial" panose="020B0604020202020204" pitchFamily="34" charset="0"/>
              <a:buChar char="•"/>
            </a:pPr>
            <a:r>
              <a:rPr lang="en-US" dirty="0"/>
              <a:t>Counties will continue to be provided access to read-only schemas for ad-hoc reporting</a:t>
            </a:r>
          </a:p>
          <a:p>
            <a:pPr marL="285750" indent="-285750">
              <a:buFont typeface="Arial" panose="020B0604020202020204" pitchFamily="34" charset="0"/>
              <a:buChar char="•"/>
            </a:pPr>
            <a:r>
              <a:rPr lang="en-US" dirty="0"/>
              <a:t>APIs will provide counties access to near real-time data for specific needs as business domain objects or as raw data</a:t>
            </a:r>
          </a:p>
        </p:txBody>
      </p:sp>
    </p:spTree>
    <p:extLst>
      <p:ext uri="{BB962C8B-B14F-4D97-AF65-F5344CB8AC3E}">
        <p14:creationId xmlns:p14="http://schemas.microsoft.com/office/powerpoint/2010/main" val="325485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normAutofit/>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CalWIN Ancillary Systems Conversions </a:t>
            </a:r>
          </a:p>
        </p:txBody>
      </p:sp>
      <p:sp>
        <p:nvSpPr>
          <p:cNvPr id="5" name="TextBox 4">
            <a:extLst>
              <a:ext uri="{FF2B5EF4-FFF2-40B4-BE49-F238E27FC236}">
                <a16:creationId xmlns:a16="http://schemas.microsoft.com/office/drawing/2014/main" id="{580741A7-307E-4774-A727-D09C86FDE5C7}"/>
              </a:ext>
            </a:extLst>
          </p:cNvPr>
          <p:cNvSpPr txBox="1"/>
          <p:nvPr/>
        </p:nvSpPr>
        <p:spPr>
          <a:xfrm>
            <a:off x="469181" y="1084320"/>
            <a:ext cx="8171480" cy="6709529"/>
          </a:xfrm>
          <a:prstGeom prst="rect">
            <a:avLst/>
          </a:prstGeom>
          <a:noFill/>
        </p:spPr>
        <p:txBody>
          <a:bodyPr wrap="square" rtlCol="0">
            <a:spAutoFit/>
          </a:bodyPr>
          <a:lstStyle/>
          <a:p>
            <a:pPr marL="285750" indent="-285750">
              <a:buFont typeface="Arial" panose="020B0604020202020204" pitchFamily="34" charset="0"/>
              <a:buChar char="•"/>
            </a:pPr>
            <a:r>
              <a:rPr lang="en-US" sz="1600" dirty="0"/>
              <a:t>Facilitated functional Design Sessions with each of the CalWIN Counties to discuss core capabilities and conversion needs of the Collections, Fraud, and QA/QC Ancillary Systems</a:t>
            </a:r>
          </a:p>
          <a:p>
            <a:pPr marL="285750" indent="-285750">
              <a:buFont typeface="Arial" panose="020B0604020202020204" pitchFamily="34" charset="0"/>
              <a:buChar char="•"/>
            </a:pPr>
            <a:r>
              <a:rPr lang="en-US" sz="1600" dirty="0"/>
              <a:t>The Conversion Team is defining a common extract file format for each of the areas (Collections, Fraud, QA/QC and Task Management) to be used by the Counties to format and provide their ancillary system data for automated conversion into CalSAWS</a:t>
            </a:r>
          </a:p>
          <a:p>
            <a:pPr marL="285750" indent="-285750">
              <a:buFont typeface="Arial" panose="020B0604020202020204" pitchFamily="34" charset="0"/>
              <a:buChar char="•"/>
            </a:pPr>
            <a:r>
              <a:rPr lang="en-US" sz="1600" dirty="0"/>
              <a:t>Collections</a:t>
            </a:r>
          </a:p>
          <a:p>
            <a:pPr marL="742950" lvl="1" indent="-285750">
              <a:buFont typeface="Arial" panose="020B0604020202020204" pitchFamily="34" charset="0"/>
              <a:buChar char="•"/>
            </a:pPr>
            <a:r>
              <a:rPr lang="en-US" sz="1600" dirty="0"/>
              <a:t>2 Ancillary Systems across 12 Counties Opting-In to the CalSAWS capabilities</a:t>
            </a:r>
          </a:p>
          <a:p>
            <a:pPr marL="742950" lvl="1" indent="-285750">
              <a:buFont typeface="Arial" panose="020B0604020202020204" pitchFamily="34" charset="0"/>
              <a:buChar char="•"/>
            </a:pPr>
            <a:r>
              <a:rPr lang="en-US" sz="1600" dirty="0"/>
              <a:t>12 additional CalWIN County Conversion sources for this data</a:t>
            </a:r>
          </a:p>
          <a:p>
            <a:pPr marL="285750" indent="-285750">
              <a:buFont typeface="Arial" panose="020B0604020202020204" pitchFamily="34" charset="0"/>
              <a:buChar char="•"/>
            </a:pPr>
            <a:r>
              <a:rPr lang="en-US" sz="1600" dirty="0"/>
              <a:t>Fraud</a:t>
            </a:r>
          </a:p>
          <a:p>
            <a:pPr marL="742950" lvl="1" indent="-285750">
              <a:buFont typeface="Arial" panose="020B0604020202020204" pitchFamily="34" charset="0"/>
              <a:buChar char="•"/>
            </a:pPr>
            <a:r>
              <a:rPr lang="en-US" sz="1600" dirty="0"/>
              <a:t>18 Ancillary Systems across 16 Counties Opting-In to the CalSAWS capabilities </a:t>
            </a:r>
          </a:p>
          <a:p>
            <a:pPr marL="742950" lvl="1" indent="-285750">
              <a:buFont typeface="Arial" panose="020B0604020202020204" pitchFamily="34" charset="0"/>
              <a:buChar char="•"/>
            </a:pPr>
            <a:r>
              <a:rPr lang="en-US" sz="1600" dirty="0"/>
              <a:t>18 additional CalWIN County Conversion sources for this data</a:t>
            </a:r>
          </a:p>
          <a:p>
            <a:pPr marL="285750" indent="-285750">
              <a:buFont typeface="Arial" panose="020B0604020202020204" pitchFamily="34" charset="0"/>
              <a:buChar char="•"/>
            </a:pPr>
            <a:r>
              <a:rPr lang="en-US" sz="1600" dirty="0"/>
              <a:t>QA/QC</a:t>
            </a:r>
          </a:p>
          <a:p>
            <a:pPr marL="742950" lvl="1" indent="-285750">
              <a:buFont typeface="Arial" panose="020B0604020202020204" pitchFamily="34" charset="0"/>
              <a:buChar char="•"/>
            </a:pPr>
            <a:r>
              <a:rPr lang="en-US" sz="1600" dirty="0"/>
              <a:t>13 Ancillary Systems across 10 Counties Opting-In to the CalSAWS capabilities</a:t>
            </a:r>
          </a:p>
          <a:p>
            <a:pPr marL="742950" lvl="1" indent="-285750">
              <a:buFont typeface="Arial" panose="020B0604020202020204" pitchFamily="34" charset="0"/>
              <a:buChar char="•"/>
            </a:pPr>
            <a:r>
              <a:rPr lang="en-US" sz="1600" dirty="0"/>
              <a:t>13 additional CalWIN County Conversion sources for this data</a:t>
            </a:r>
          </a:p>
          <a:p>
            <a:endParaRPr lang="en-US" sz="1600" dirty="0"/>
          </a:p>
          <a:p>
            <a:r>
              <a:rPr lang="en-US" sz="1600" i="1" dirty="0"/>
              <a:t>Note: The 18 CalWIN counties Task Management ancillary systems have been added representing an additional 18 sources for this data</a:t>
            </a:r>
          </a:p>
          <a:p>
            <a:pPr lvl="1"/>
            <a:endParaRPr lang="en-US" sz="1600" dirty="0"/>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155171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normAutofit/>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Requirements Summary</a:t>
            </a:r>
          </a:p>
        </p:txBody>
      </p:sp>
      <p:graphicFrame>
        <p:nvGraphicFramePr>
          <p:cNvPr id="6" name="Table 5">
            <a:extLst>
              <a:ext uri="{FF2B5EF4-FFF2-40B4-BE49-F238E27FC236}">
                <a16:creationId xmlns:a16="http://schemas.microsoft.com/office/drawing/2014/main" id="{98F46D0D-FAF9-44DE-BED5-465377362CCF}"/>
              </a:ext>
            </a:extLst>
          </p:cNvPr>
          <p:cNvGraphicFramePr>
            <a:graphicFrameLocks noGrp="1"/>
          </p:cNvGraphicFramePr>
          <p:nvPr>
            <p:extLst/>
          </p:nvPr>
        </p:nvGraphicFramePr>
        <p:xfrm>
          <a:off x="1187558" y="1465677"/>
          <a:ext cx="6404479" cy="2966720"/>
        </p:xfrm>
        <a:graphic>
          <a:graphicData uri="http://schemas.openxmlformats.org/drawingml/2006/table">
            <a:tbl>
              <a:tblPr firstRow="1" bandRow="1">
                <a:tableStyleId>{5C22544A-7EE6-4342-B048-85BDC9FD1C3A}</a:tableStyleId>
              </a:tblPr>
              <a:tblGrid>
                <a:gridCol w="4978351">
                  <a:extLst>
                    <a:ext uri="{9D8B030D-6E8A-4147-A177-3AD203B41FA5}">
                      <a16:colId xmlns:a16="http://schemas.microsoft.com/office/drawing/2014/main" val="3195998575"/>
                    </a:ext>
                  </a:extLst>
                </a:gridCol>
                <a:gridCol w="1426128">
                  <a:extLst>
                    <a:ext uri="{9D8B030D-6E8A-4147-A177-3AD203B41FA5}">
                      <a16:colId xmlns:a16="http://schemas.microsoft.com/office/drawing/2014/main" val="520749649"/>
                    </a:ext>
                  </a:extLst>
                </a:gridCol>
              </a:tblGrid>
              <a:tr h="370840">
                <a:tc>
                  <a:txBody>
                    <a:bodyPr/>
                    <a:lstStyle/>
                    <a:p>
                      <a:pPr algn="l" fontAlgn="b"/>
                      <a:r>
                        <a:rPr lang="en-US" sz="2000" b="0" i="0" u="none" strike="noStrike" dirty="0">
                          <a:solidFill>
                            <a:srgbClr val="000000"/>
                          </a:solidFill>
                          <a:effectLst/>
                          <a:latin typeface="Calibri" panose="020F0502020204030204" pitchFamily="34" charset="0"/>
                        </a:rPr>
                        <a:t>Functional Design Session</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Total</a:t>
                      </a:r>
                    </a:p>
                  </a:txBody>
                  <a:tcPr marL="4763" marR="4763" marT="4763" marB="0" anchor="b"/>
                </a:tc>
                <a:extLst>
                  <a:ext uri="{0D108BD9-81ED-4DB2-BD59-A6C34878D82A}">
                    <a16:rowId xmlns:a16="http://schemas.microsoft.com/office/drawing/2014/main" val="2334439857"/>
                  </a:ext>
                </a:extLst>
              </a:tr>
              <a:tr h="370840">
                <a:tc>
                  <a:txBody>
                    <a:bodyPr/>
                    <a:lstStyle/>
                    <a:p>
                      <a:pPr algn="l" fontAlgn="b"/>
                      <a:r>
                        <a:rPr lang="en-US" sz="2000" b="0" i="0" u="none" strike="noStrike" dirty="0">
                          <a:solidFill>
                            <a:srgbClr val="000000"/>
                          </a:solidFill>
                          <a:effectLst/>
                          <a:latin typeface="Calibri" panose="020F0502020204030204" pitchFamily="34" charset="0"/>
                        </a:rPr>
                        <a:t>Imaging</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42</a:t>
                      </a:r>
                    </a:p>
                  </a:txBody>
                  <a:tcPr marL="4763" marR="4763" marT="4763" marB="0" anchor="b"/>
                </a:tc>
                <a:extLst>
                  <a:ext uri="{0D108BD9-81ED-4DB2-BD59-A6C34878D82A}">
                    <a16:rowId xmlns:a16="http://schemas.microsoft.com/office/drawing/2014/main" val="443650838"/>
                  </a:ext>
                </a:extLst>
              </a:tr>
              <a:tr h="370840">
                <a:tc>
                  <a:txBody>
                    <a:bodyPr/>
                    <a:lstStyle/>
                    <a:p>
                      <a:pPr algn="l" fontAlgn="b"/>
                      <a:r>
                        <a:rPr lang="en-US" sz="2000" b="0" i="0" u="none" strike="noStrike" dirty="0">
                          <a:solidFill>
                            <a:srgbClr val="000000"/>
                          </a:solidFill>
                          <a:effectLst/>
                          <a:latin typeface="Calibri" panose="020F0502020204030204" pitchFamily="34" charset="0"/>
                        </a:rPr>
                        <a:t>Task Management</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32</a:t>
                      </a:r>
                    </a:p>
                  </a:txBody>
                  <a:tcPr marL="4763" marR="4763" marT="4763" marB="0" anchor="b"/>
                </a:tc>
                <a:extLst>
                  <a:ext uri="{0D108BD9-81ED-4DB2-BD59-A6C34878D82A}">
                    <a16:rowId xmlns:a16="http://schemas.microsoft.com/office/drawing/2014/main" val="3240460391"/>
                  </a:ext>
                </a:extLst>
              </a:tr>
              <a:tr h="370840">
                <a:tc>
                  <a:txBody>
                    <a:bodyPr/>
                    <a:lstStyle/>
                    <a:p>
                      <a:pPr algn="l" fontAlgn="b"/>
                      <a:r>
                        <a:rPr lang="en-US" sz="2000" b="0" i="0" u="none" strike="noStrike" dirty="0">
                          <a:solidFill>
                            <a:srgbClr val="000000"/>
                          </a:solidFill>
                          <a:effectLst/>
                          <a:latin typeface="Calibri" panose="020F0502020204030204" pitchFamily="34" charset="0"/>
                        </a:rPr>
                        <a:t>Non State Forms</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114</a:t>
                      </a:r>
                    </a:p>
                  </a:txBody>
                  <a:tcPr marL="4763" marR="4763" marT="4763" marB="0" anchor="b"/>
                </a:tc>
                <a:extLst>
                  <a:ext uri="{0D108BD9-81ED-4DB2-BD59-A6C34878D82A}">
                    <a16:rowId xmlns:a16="http://schemas.microsoft.com/office/drawing/2014/main" val="1928899468"/>
                  </a:ext>
                </a:extLst>
              </a:tr>
              <a:tr h="370840">
                <a:tc>
                  <a:txBody>
                    <a:bodyPr/>
                    <a:lstStyle/>
                    <a:p>
                      <a:pPr algn="l" fontAlgn="b"/>
                      <a:r>
                        <a:rPr lang="en-US" sz="2000" b="0" i="0" u="none" strike="noStrike" dirty="0">
                          <a:solidFill>
                            <a:srgbClr val="000000"/>
                          </a:solidFill>
                          <a:effectLst/>
                          <a:latin typeface="Calibri" panose="020F0502020204030204" pitchFamily="34" charset="0"/>
                        </a:rPr>
                        <a:t>GA/GR</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28</a:t>
                      </a:r>
                    </a:p>
                  </a:txBody>
                  <a:tcPr marL="4763" marR="4763" marT="4763" marB="0" anchor="b"/>
                </a:tc>
                <a:extLst>
                  <a:ext uri="{0D108BD9-81ED-4DB2-BD59-A6C34878D82A}">
                    <a16:rowId xmlns:a16="http://schemas.microsoft.com/office/drawing/2014/main" val="124284703"/>
                  </a:ext>
                </a:extLst>
              </a:tr>
              <a:tr h="370840">
                <a:tc>
                  <a:txBody>
                    <a:bodyPr/>
                    <a:lstStyle/>
                    <a:p>
                      <a:pPr algn="l" fontAlgn="b"/>
                      <a:r>
                        <a:rPr lang="en-US" sz="2000" b="0" i="0" u="none" strike="noStrike" dirty="0">
                          <a:solidFill>
                            <a:srgbClr val="000000"/>
                          </a:solidFill>
                          <a:effectLst/>
                          <a:latin typeface="Calibri" panose="020F0502020204030204" pitchFamily="34" charset="0"/>
                        </a:rPr>
                        <a:t>APIs</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37</a:t>
                      </a:r>
                    </a:p>
                  </a:txBody>
                  <a:tcPr marL="4763" marR="4763" marT="4763" marB="0" anchor="b"/>
                </a:tc>
                <a:extLst>
                  <a:ext uri="{0D108BD9-81ED-4DB2-BD59-A6C34878D82A}">
                    <a16:rowId xmlns:a16="http://schemas.microsoft.com/office/drawing/2014/main" val="2495560462"/>
                  </a:ext>
                </a:extLst>
              </a:tr>
              <a:tr h="370840">
                <a:tc>
                  <a:txBody>
                    <a:bodyPr/>
                    <a:lstStyle/>
                    <a:p>
                      <a:pPr algn="l" fontAlgn="b"/>
                      <a:r>
                        <a:rPr lang="en-US" sz="2000" b="0" i="0" u="none" strike="noStrike" dirty="0">
                          <a:solidFill>
                            <a:srgbClr val="000000"/>
                          </a:solidFill>
                          <a:effectLst/>
                          <a:latin typeface="Calibri" panose="020F0502020204030204" pitchFamily="34" charset="0"/>
                        </a:rPr>
                        <a:t>Ancillary Systems Conversion</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50</a:t>
                      </a:r>
                    </a:p>
                  </a:txBody>
                  <a:tcPr marL="4763" marR="4763" marT="4763" marB="0" anchor="b"/>
                </a:tc>
                <a:extLst>
                  <a:ext uri="{0D108BD9-81ED-4DB2-BD59-A6C34878D82A}">
                    <a16:rowId xmlns:a16="http://schemas.microsoft.com/office/drawing/2014/main" val="2862116567"/>
                  </a:ext>
                </a:extLst>
              </a:tr>
              <a:tr h="370840">
                <a:tc>
                  <a:txBody>
                    <a:bodyPr/>
                    <a:lstStyle/>
                    <a:p>
                      <a:pPr algn="l" fontAlgn="b"/>
                      <a:r>
                        <a:rPr lang="en-US" sz="2000" b="0" i="0" u="none" strike="noStrike" dirty="0">
                          <a:solidFill>
                            <a:srgbClr val="000000"/>
                          </a:solidFill>
                          <a:effectLst/>
                          <a:latin typeface="Calibri" panose="020F0502020204030204" pitchFamily="34" charset="0"/>
                        </a:rPr>
                        <a:t>Total New Requirements*</a:t>
                      </a:r>
                    </a:p>
                  </a:txBody>
                  <a:tcPr marL="4763" marR="4763" marT="4763" marB="0" anchor="b"/>
                </a:tc>
                <a:tc>
                  <a:txBody>
                    <a:bodyPr/>
                    <a:lstStyle/>
                    <a:p>
                      <a:pPr algn="r" fontAlgn="b"/>
                      <a:r>
                        <a:rPr lang="en-US" sz="2000" b="0" i="0" u="none" strike="noStrike" dirty="0">
                          <a:solidFill>
                            <a:srgbClr val="000000"/>
                          </a:solidFill>
                          <a:effectLst/>
                          <a:latin typeface="Calibri" panose="020F0502020204030204" pitchFamily="34" charset="0"/>
                        </a:rPr>
                        <a:t>303</a:t>
                      </a:r>
                    </a:p>
                  </a:txBody>
                  <a:tcPr marL="4763" marR="4763" marT="4763" marB="0" anchor="b"/>
                </a:tc>
                <a:extLst>
                  <a:ext uri="{0D108BD9-81ED-4DB2-BD59-A6C34878D82A}">
                    <a16:rowId xmlns:a16="http://schemas.microsoft.com/office/drawing/2014/main" val="3415154540"/>
                  </a:ext>
                </a:extLst>
              </a:tr>
            </a:tbl>
          </a:graphicData>
        </a:graphic>
      </p:graphicFrame>
      <p:sp>
        <p:nvSpPr>
          <p:cNvPr id="7" name="TextBox 6">
            <a:extLst>
              <a:ext uri="{FF2B5EF4-FFF2-40B4-BE49-F238E27FC236}">
                <a16:creationId xmlns:a16="http://schemas.microsoft.com/office/drawing/2014/main" id="{D4D64C8B-9DF2-4B07-8694-44B55C9868E4}"/>
              </a:ext>
            </a:extLst>
          </p:cNvPr>
          <p:cNvSpPr txBox="1"/>
          <p:nvPr/>
        </p:nvSpPr>
        <p:spPr>
          <a:xfrm>
            <a:off x="580499" y="5331661"/>
            <a:ext cx="7389042"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303 FDS requirements are in addition to the existing ~600 requirements</a:t>
            </a:r>
          </a:p>
          <a:p>
            <a:endParaRPr lang="en-US" sz="1400" dirty="0"/>
          </a:p>
        </p:txBody>
      </p:sp>
    </p:spTree>
    <p:extLst>
      <p:ext uri="{BB962C8B-B14F-4D97-AF65-F5344CB8AC3E}">
        <p14:creationId xmlns:p14="http://schemas.microsoft.com/office/powerpoint/2010/main" val="244408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7B24-4BAE-48DF-A00D-6E484DD7D8B5}"/>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5382A15D-F754-495C-86DC-3B9FC3F2C284}"/>
              </a:ext>
            </a:extLst>
          </p:cNvPr>
          <p:cNvSpPr>
            <a:spLocks noGrp="1"/>
          </p:cNvSpPr>
          <p:nvPr>
            <p:ph idx="1"/>
          </p:nvPr>
        </p:nvSpPr>
        <p:spPr>
          <a:xfrm>
            <a:off x="292832" y="807244"/>
            <a:ext cx="8614635" cy="5219419"/>
          </a:xfrm>
        </p:spPr>
        <p:txBody>
          <a:bodyPr>
            <a:normAutofit/>
          </a:bodyPr>
          <a:lstStyle/>
          <a:p>
            <a:pPr marL="457200" indent="-457200">
              <a:buFont typeface="+mj-lt"/>
              <a:buAutoNum type="arabicPeriod" startAt="4"/>
            </a:pPr>
            <a:r>
              <a:rPr lang="en-US" dirty="0"/>
              <a:t>Approval of the Minutes and review of Action Items of the September 13, 2019 CalSAWS JPA Board of Directors meeting.</a:t>
            </a:r>
          </a:p>
          <a:p>
            <a:pPr marL="457200" indent="-457200">
              <a:buFont typeface="+mj-lt"/>
              <a:buAutoNum type="arabicPeriod" startAt="4"/>
            </a:pPr>
            <a:endParaRPr lang="en-US" dirty="0"/>
          </a:p>
          <a:p>
            <a:pPr marL="457200" indent="-457200">
              <a:buFont typeface="+mj-lt"/>
              <a:buAutoNum type="arabicPeriod" startAt="4"/>
            </a:pPr>
            <a:r>
              <a:rPr lang="en-US" dirty="0">
                <a:latin typeface="+mj-lt"/>
              </a:rPr>
              <a:t>Approval of the Accenture C-IV Amendment 105 package, which includes requests for:</a:t>
            </a:r>
          </a:p>
          <a:p>
            <a:pPr marL="914400" indent="-457200">
              <a:buFont typeface="+mj-lt"/>
              <a:buAutoNum type="alphaLcPeriod"/>
            </a:pPr>
            <a:r>
              <a:rPr lang="en-US" sz="1800" dirty="0">
                <a:latin typeface="+mj-lt"/>
              </a:rPr>
              <a:t>Approval of C-IV Accenture Change Order CO-113 Online CalWORKs Appraisal Tool (“OCAT”)</a:t>
            </a:r>
          </a:p>
          <a:p>
            <a:pPr marL="914400" indent="-457200">
              <a:buFont typeface="+mj-lt"/>
              <a:buAutoNum type="alphaLcPeriod"/>
            </a:pPr>
            <a:r>
              <a:rPr lang="en-US" sz="1800" dirty="0">
                <a:latin typeface="+mj-lt"/>
              </a:rPr>
              <a:t>Approval of County Purchase</a:t>
            </a:r>
          </a:p>
          <a:p>
            <a:pPr marL="914400" indent="-457200">
              <a:buFont typeface="+mj-lt"/>
              <a:buAutoNum type="alphaLcPeriod"/>
            </a:pPr>
            <a:r>
              <a:rPr lang="en-US" sz="1800" dirty="0">
                <a:latin typeface="+mj-lt"/>
              </a:rPr>
              <a:t>Approval of C-IV Accenture Amendment 105 (References Change Order CO-114 and County Purchases) and updates to Exhibit A.</a:t>
            </a:r>
            <a:endParaRPr lang="en-US" sz="2800" dirty="0"/>
          </a:p>
          <a:p>
            <a:pPr indent="-282575">
              <a:buNone/>
            </a:pPr>
            <a:endParaRPr lang="en-US" sz="2800" dirty="0"/>
          </a:p>
        </p:txBody>
      </p:sp>
      <p:sp>
        <p:nvSpPr>
          <p:cNvPr id="4" name="Text Placeholder 3">
            <a:extLst>
              <a:ext uri="{FF2B5EF4-FFF2-40B4-BE49-F238E27FC236}">
                <a16:creationId xmlns:a16="http://schemas.microsoft.com/office/drawing/2014/main" id="{3C263AF3-5220-445A-86DC-895167C16868}"/>
              </a:ext>
            </a:extLst>
          </p:cNvPr>
          <p:cNvSpPr>
            <a:spLocks noGrp="1"/>
          </p:cNvSpPr>
          <p:nvPr>
            <p:ph type="body" sz="quarter" idx="10"/>
          </p:nvPr>
        </p:nvSpPr>
        <p:spPr/>
        <p:txBody>
          <a:bodyPr/>
          <a:lstStyle/>
          <a:p>
            <a:r>
              <a:rPr lang="en-US" dirty="0"/>
              <a:t>				</a:t>
            </a:r>
          </a:p>
        </p:txBody>
      </p:sp>
    </p:spTree>
    <p:extLst>
      <p:ext uri="{BB962C8B-B14F-4D97-AF65-F5344CB8AC3E}">
        <p14:creationId xmlns:p14="http://schemas.microsoft.com/office/powerpoint/2010/main" val="3568610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p:txBody>
          <a:bodyPr>
            <a:normAutofit/>
          </a:bodyPr>
          <a:lstStyle/>
          <a:p>
            <a:r>
              <a:rPr lang="en-US" dirty="0"/>
              <a:t>Functional Design Sessions	</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Migration DD&amp;I Schedule and Additional FDS Scope</a:t>
            </a:r>
          </a:p>
        </p:txBody>
      </p:sp>
      <p:sp>
        <p:nvSpPr>
          <p:cNvPr id="8" name="TextBox 7">
            <a:extLst>
              <a:ext uri="{FF2B5EF4-FFF2-40B4-BE49-F238E27FC236}">
                <a16:creationId xmlns:a16="http://schemas.microsoft.com/office/drawing/2014/main" id="{303930DC-A20D-44E9-BAB9-88F757569CAD}"/>
              </a:ext>
            </a:extLst>
          </p:cNvPr>
          <p:cNvSpPr txBox="1"/>
          <p:nvPr/>
        </p:nvSpPr>
        <p:spPr>
          <a:xfrm>
            <a:off x="469181" y="1084320"/>
            <a:ext cx="8246980" cy="6863417"/>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FDS represent approximately 250,000 hours of additional application, technical and conversion changes to the CalSAWS system</a:t>
            </a:r>
          </a:p>
          <a:p>
            <a:pPr marL="285750" indent="-285750">
              <a:buFont typeface="Arial" panose="020B0604020202020204" pitchFamily="34" charset="0"/>
              <a:buChar char="•"/>
            </a:pPr>
            <a:r>
              <a:rPr lang="en-US" sz="2000" dirty="0"/>
              <a:t>The expected start date is March 2020, assuming all State, Federal and governance approvals are obtained by mid February, 2020</a:t>
            </a:r>
          </a:p>
          <a:p>
            <a:pPr marL="285750" indent="-285750">
              <a:buFont typeface="Arial" panose="020B0604020202020204" pitchFamily="34" charset="0"/>
              <a:buChar char="•"/>
            </a:pPr>
            <a:r>
              <a:rPr lang="en-US" sz="2000" dirty="0"/>
              <a:t>By March 2020, Release 3 will be ready for deployment, Release 4 will be ready to start System Test, Release 5 will be ready for development and Release 6 in design. This would mean that Releases 7 and 8 are extremely large – likely over 100,000 hours each </a:t>
            </a:r>
          </a:p>
          <a:p>
            <a:pPr marL="285750" indent="-285750">
              <a:buFont typeface="Arial" panose="020B0604020202020204" pitchFamily="34" charset="0"/>
              <a:buChar char="•"/>
            </a:pPr>
            <a:r>
              <a:rPr lang="en-US" sz="2000" dirty="0"/>
              <a:t>This also has downstream impacts on when the conversion and training teams can start their development efforts, especially as it relates to the C-IV counties cutover  </a:t>
            </a:r>
          </a:p>
          <a:p>
            <a:pPr marL="285750" indent="-285750">
              <a:buFont typeface="Arial" panose="020B0604020202020204" pitchFamily="34" charset="0"/>
              <a:buChar char="•"/>
            </a:pPr>
            <a:r>
              <a:rPr lang="en-US" sz="2000" dirty="0"/>
              <a:t>Alternate deployment approaches and schedules are being assessed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156740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4BAE47-9E43-4576-81E2-D581EB5BD917}"/>
              </a:ext>
            </a:extLst>
          </p:cNvPr>
          <p:cNvPicPr>
            <a:picLocks noChangeAspect="1"/>
          </p:cNvPicPr>
          <p:nvPr/>
        </p:nvPicPr>
        <p:blipFill>
          <a:blip r:embed="rId2"/>
          <a:stretch>
            <a:fillRect/>
          </a:stretch>
        </p:blipFill>
        <p:spPr>
          <a:xfrm>
            <a:off x="0" y="324166"/>
            <a:ext cx="9144000" cy="6209667"/>
          </a:xfrm>
          <a:prstGeom prst="rect">
            <a:avLst/>
          </a:prstGeom>
        </p:spPr>
      </p:pic>
    </p:spTree>
    <p:extLst>
      <p:ext uri="{BB962C8B-B14F-4D97-AF65-F5344CB8AC3E}">
        <p14:creationId xmlns:p14="http://schemas.microsoft.com/office/powerpoint/2010/main" val="2193635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normAutofit fontScale="92500" lnSpcReduction="10000"/>
          </a:bodyPr>
          <a:lstStyle/>
          <a:p>
            <a:r>
              <a:rPr lang="en-US" b="0" dirty="0"/>
              <a:t>Procurement Update</a:t>
            </a:r>
          </a:p>
          <a:p>
            <a:pPr marL="457200" indent="-457200">
              <a:buFont typeface="Arial" panose="020B0604020202020204" pitchFamily="34" charset="0"/>
              <a:buChar char="•"/>
            </a:pPr>
            <a:r>
              <a:rPr lang="en-US" b="0" dirty="0"/>
              <a:t>Portal/Mobile RFP timeline</a:t>
            </a:r>
          </a:p>
          <a:p>
            <a:pPr marL="457200" indent="-457200">
              <a:buFont typeface="Arial" panose="020B0604020202020204" pitchFamily="34" charset="0"/>
              <a:buChar char="•"/>
            </a:pPr>
            <a:r>
              <a:rPr lang="en-US" b="0" dirty="0"/>
              <a:t>CalWIN OCM &amp; Training RFP timeline</a:t>
            </a:r>
          </a:p>
        </p:txBody>
      </p:sp>
    </p:spTree>
    <p:extLst>
      <p:ext uri="{BB962C8B-B14F-4D97-AF65-F5344CB8AC3E}">
        <p14:creationId xmlns:p14="http://schemas.microsoft.com/office/powerpoint/2010/main" val="1657651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p:txBody>
          <a:bodyPr/>
          <a:lstStyle/>
          <a:p>
            <a:r>
              <a:rPr lang="en-US" dirty="0"/>
              <a:t>CalSAWS Statewide Portal/Mobile Application</a:t>
            </a:r>
          </a:p>
        </p:txBody>
      </p:sp>
      <p:sp>
        <p:nvSpPr>
          <p:cNvPr id="7" name="Content Placeholder 6">
            <a:extLst>
              <a:ext uri="{FF2B5EF4-FFF2-40B4-BE49-F238E27FC236}">
                <a16:creationId xmlns:a16="http://schemas.microsoft.com/office/drawing/2014/main" id="{83C6E8FC-0C48-48FD-9D8A-E50D80A7CD17}"/>
              </a:ext>
            </a:extLst>
          </p:cNvPr>
          <p:cNvSpPr>
            <a:spLocks noGrp="1"/>
          </p:cNvSpPr>
          <p:nvPr>
            <p:ph idx="1"/>
          </p:nvPr>
        </p:nvSpPr>
        <p:spPr>
          <a:xfrm>
            <a:off x="236537" y="847288"/>
            <a:ext cx="8764850" cy="5662569"/>
          </a:xfrm>
        </p:spPr>
        <p:txBody>
          <a:bodyPr>
            <a:normAutofit fontScale="62500" lnSpcReduction="20000"/>
          </a:bodyPr>
          <a:lstStyle/>
          <a:p>
            <a:r>
              <a:rPr lang="en-US" sz="2600" dirty="0"/>
              <a:t>Strategy and Scope</a:t>
            </a:r>
          </a:p>
          <a:p>
            <a:pPr lvl="1"/>
            <a:r>
              <a:rPr lang="en-US" dirty="0"/>
              <a:t>Conduct an open procurement to acquire vendor services to design, develop, test and implement the statewide portal and mobile infrastructure and applications according to the </a:t>
            </a:r>
            <a:r>
              <a:rPr lang="en-US" dirty="0" err="1"/>
              <a:t>CalSAWS</a:t>
            </a:r>
            <a:r>
              <a:rPr lang="en-US" dirty="0"/>
              <a:t> Migration Schedule by September 2021, as an integral part of the overall migration strategy.</a:t>
            </a:r>
          </a:p>
          <a:p>
            <a:r>
              <a:rPr lang="en-US" sz="2600" dirty="0"/>
              <a:t>Key Objectives</a:t>
            </a:r>
          </a:p>
          <a:p>
            <a:pPr lvl="1"/>
            <a:r>
              <a:rPr lang="en-US" dirty="0"/>
              <a:t>Minimize the burden of the overall eligibility process for enrollment and retention of benefits for low-income Californians and streamlining interactions for both clients and eligibility workers.</a:t>
            </a:r>
          </a:p>
          <a:p>
            <a:pPr lvl="1"/>
            <a:r>
              <a:rPr lang="en-US" dirty="0"/>
              <a:t>Achieve the policy and business outcomes in a dynamic, intuitive, user friendly manner based on a robust User Centered Design (UCD) process to provide the best streamlined and responsive user experience possible within the existing policy framework.</a:t>
            </a:r>
          </a:p>
          <a:p>
            <a:pPr lvl="1"/>
            <a:r>
              <a:rPr lang="en-US" dirty="0"/>
              <a:t>Move from the traditional forms completion model to an approach which is intuitive for the user, where answers to questions are used to inform subsequent questions and where forms are automatically and seamlessly completed. </a:t>
            </a:r>
          </a:p>
          <a:p>
            <a:pPr lvl="1"/>
            <a:r>
              <a:rPr lang="en-US" dirty="0"/>
              <a:t>Engage stakeholders, advocates and clients in the design, development and test tasks through the UCD and test processes.</a:t>
            </a:r>
          </a:p>
          <a:p>
            <a:pPr lvl="1"/>
            <a:r>
              <a:rPr lang="en-US" dirty="0"/>
              <a:t>Enhance the user interface and quality of the user experience to improve program outcomes; capture, analyze and apply data about how all users are interacting with the system with the goal of continuous improvement.</a:t>
            </a:r>
          </a:p>
          <a:p>
            <a:pPr lvl="1"/>
            <a:r>
              <a:rPr lang="en-US" dirty="0"/>
              <a:t>Determine the extent to which the existing SAWS portal designs, source code and/or system documentation can be leveraged while not compromising the UCD principles required to modernize and maximize the use of the </a:t>
            </a:r>
            <a:r>
              <a:rPr lang="en-US" dirty="0" err="1"/>
              <a:t>CalSAWS</a:t>
            </a:r>
            <a:r>
              <a:rPr lang="en-US" dirty="0"/>
              <a:t> Portal. </a:t>
            </a:r>
          </a:p>
          <a:p>
            <a:pPr lvl="1"/>
            <a:r>
              <a:rPr lang="en-US" dirty="0"/>
              <a:t>Employ an approach that recognizes: (1) that policy change is continuous; and (2) will enable the Portal to adjust quickly, to program changes, some of which will occur prior to go-live.</a:t>
            </a:r>
          </a:p>
          <a:p>
            <a:pPr lvl="1"/>
            <a:r>
              <a:rPr lang="en-US" dirty="0"/>
              <a:t>Establish a framework to streamline maintenance through configurability, expedite implementation of future changes and facilitate future program, practice and technology innovation.</a:t>
            </a:r>
          </a:p>
          <a:p>
            <a:pPr lvl="1">
              <a:spcAft>
                <a:spcPts val="600"/>
              </a:spcAft>
            </a:pPr>
            <a:endParaRPr lang="en-US" dirty="0"/>
          </a:p>
          <a:p>
            <a:endParaRPr lang="en-US" dirty="0"/>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57834"/>
            <a:ext cx="8615363" cy="515938"/>
          </a:xfrm>
        </p:spPr>
        <p:txBody>
          <a:bodyPr/>
          <a:lstStyle/>
          <a:p>
            <a:r>
              <a:rPr lang="en-US" dirty="0"/>
              <a:t>Strategy, Scope and Timeline</a:t>
            </a:r>
          </a:p>
        </p:txBody>
      </p:sp>
    </p:spTree>
    <p:extLst>
      <p:ext uri="{BB962C8B-B14F-4D97-AF65-F5344CB8AC3E}">
        <p14:creationId xmlns:p14="http://schemas.microsoft.com/office/powerpoint/2010/main" val="641367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201F-C0B6-4B50-89D2-1272D9EA6C82}"/>
              </a:ext>
            </a:extLst>
          </p:cNvPr>
          <p:cNvSpPr>
            <a:spLocks noGrp="1"/>
          </p:cNvSpPr>
          <p:nvPr>
            <p:ph type="title"/>
          </p:nvPr>
        </p:nvSpPr>
        <p:spPr/>
        <p:txBody>
          <a:bodyPr/>
          <a:lstStyle/>
          <a:p>
            <a:r>
              <a:rPr lang="en-US" dirty="0"/>
              <a:t>CalSAWS Statewide Portal/Mobile Application</a:t>
            </a:r>
          </a:p>
        </p:txBody>
      </p:sp>
      <p:sp>
        <p:nvSpPr>
          <p:cNvPr id="4" name="Text Placeholder 3">
            <a:extLst>
              <a:ext uri="{FF2B5EF4-FFF2-40B4-BE49-F238E27FC236}">
                <a16:creationId xmlns:a16="http://schemas.microsoft.com/office/drawing/2014/main" id="{D8DCEC7A-1902-4288-B38F-C6B408458565}"/>
              </a:ext>
            </a:extLst>
          </p:cNvPr>
          <p:cNvSpPr>
            <a:spLocks noGrp="1"/>
          </p:cNvSpPr>
          <p:nvPr>
            <p:ph type="body" sz="quarter" idx="10"/>
          </p:nvPr>
        </p:nvSpPr>
        <p:spPr>
          <a:xfrm>
            <a:off x="292260" y="447563"/>
            <a:ext cx="8615363" cy="515938"/>
          </a:xfrm>
        </p:spPr>
        <p:txBody>
          <a:bodyPr/>
          <a:lstStyle/>
          <a:p>
            <a:r>
              <a:rPr lang="en-US" dirty="0"/>
              <a:t>Strategy, Scope and Timeline</a:t>
            </a:r>
          </a:p>
        </p:txBody>
      </p:sp>
      <p:sp>
        <p:nvSpPr>
          <p:cNvPr id="7" name="Content Placeholder 6">
            <a:extLst>
              <a:ext uri="{FF2B5EF4-FFF2-40B4-BE49-F238E27FC236}">
                <a16:creationId xmlns:a16="http://schemas.microsoft.com/office/drawing/2014/main" id="{B9194C66-A2F6-4AD8-BDB0-46A8856D50D2}"/>
              </a:ext>
            </a:extLst>
          </p:cNvPr>
          <p:cNvSpPr>
            <a:spLocks noGrp="1"/>
          </p:cNvSpPr>
          <p:nvPr>
            <p:ph idx="1"/>
          </p:nvPr>
        </p:nvSpPr>
        <p:spPr/>
        <p:txBody>
          <a:bodyPr/>
          <a:lstStyle/>
          <a:p>
            <a:r>
              <a:rPr lang="en-US" dirty="0"/>
              <a:t>Timeline</a:t>
            </a:r>
          </a:p>
          <a:p>
            <a:endParaRPr lang="en-US" dirty="0"/>
          </a:p>
          <a:p>
            <a:pPr marL="0" indent="0">
              <a:buNone/>
            </a:pPr>
            <a:endParaRPr lang="en-US" dirty="0"/>
          </a:p>
        </p:txBody>
      </p:sp>
      <p:graphicFrame>
        <p:nvGraphicFramePr>
          <p:cNvPr id="8" name="Table 7">
            <a:extLst>
              <a:ext uri="{FF2B5EF4-FFF2-40B4-BE49-F238E27FC236}">
                <a16:creationId xmlns:a16="http://schemas.microsoft.com/office/drawing/2014/main" id="{502FDDAA-D8A1-41D3-AE7E-38E79BCB3F52}"/>
              </a:ext>
            </a:extLst>
          </p:cNvPr>
          <p:cNvGraphicFramePr>
            <a:graphicFrameLocks noGrp="1"/>
          </p:cNvGraphicFramePr>
          <p:nvPr>
            <p:extLst/>
          </p:nvPr>
        </p:nvGraphicFramePr>
        <p:xfrm>
          <a:off x="292260" y="1104424"/>
          <a:ext cx="8479600" cy="4597487"/>
        </p:xfrm>
        <a:graphic>
          <a:graphicData uri="http://schemas.openxmlformats.org/drawingml/2006/table">
            <a:tbl>
              <a:tblPr firstRow="1" bandRow="1">
                <a:tableStyleId>{B301B821-A1FF-4177-AEE7-76D212191A09}</a:tableStyleId>
              </a:tblPr>
              <a:tblGrid>
                <a:gridCol w="5462588">
                  <a:extLst>
                    <a:ext uri="{9D8B030D-6E8A-4147-A177-3AD203B41FA5}">
                      <a16:colId xmlns:a16="http://schemas.microsoft.com/office/drawing/2014/main" val="3001214374"/>
                    </a:ext>
                  </a:extLst>
                </a:gridCol>
                <a:gridCol w="3017012">
                  <a:extLst>
                    <a:ext uri="{9D8B030D-6E8A-4147-A177-3AD203B41FA5}">
                      <a16:colId xmlns:a16="http://schemas.microsoft.com/office/drawing/2014/main" val="3257421813"/>
                    </a:ext>
                  </a:extLst>
                </a:gridCol>
              </a:tblGrid>
              <a:tr h="322070">
                <a:tc>
                  <a:txBody>
                    <a:bodyPr/>
                    <a:lstStyle/>
                    <a:p>
                      <a:r>
                        <a:rPr lang="en-US" sz="1600" dirty="0"/>
                        <a:t>Procurement Event</a:t>
                      </a:r>
                      <a:endParaRPr lang="en-US" sz="1600" b="1" dirty="0"/>
                    </a:p>
                  </a:txBody>
                  <a:tcPr anchor="ctr"/>
                </a:tc>
                <a:tc>
                  <a:txBody>
                    <a:bodyPr/>
                    <a:lstStyle/>
                    <a:p>
                      <a:r>
                        <a:rPr lang="en-US" sz="1600" dirty="0"/>
                        <a:t>Date</a:t>
                      </a:r>
                      <a:endParaRPr lang="en-US" sz="1600" b="1" dirty="0"/>
                    </a:p>
                  </a:txBody>
                  <a:tcPr anchor="ctr"/>
                </a:tc>
                <a:extLst>
                  <a:ext uri="{0D108BD9-81ED-4DB2-BD59-A6C34878D82A}">
                    <a16:rowId xmlns:a16="http://schemas.microsoft.com/office/drawing/2014/main" val="3964747461"/>
                  </a:ext>
                </a:extLst>
              </a:tr>
              <a:tr h="292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Final Review by State Sponsors, Counties and Advocate Community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September 25 – October 2, 2019</a:t>
                      </a:r>
                      <a:endParaRPr lang="en-US" sz="1200" b="0" dirty="0"/>
                    </a:p>
                  </a:txBody>
                  <a:tcPr anchor="ctr"/>
                </a:tc>
                <a:extLst>
                  <a:ext uri="{0D108BD9-81ED-4DB2-BD59-A6C34878D82A}">
                    <a16:rowId xmlns:a16="http://schemas.microsoft.com/office/drawing/2014/main" val="2109199705"/>
                  </a:ext>
                </a:extLst>
              </a:tr>
              <a:tr h="292791">
                <a:tc>
                  <a:txBody>
                    <a:bodyPr/>
                    <a:lstStyle/>
                    <a:p>
                      <a:r>
                        <a:rPr lang="en-US" sz="1200" b="0" dirty="0"/>
                        <a:t>Final</a:t>
                      </a:r>
                      <a:r>
                        <a:rPr lang="en-US" sz="1200" b="0" baseline="0" dirty="0"/>
                        <a:t> Revisions to RFP Based on State and Stakeholder Feedback</a:t>
                      </a:r>
                      <a:endParaRPr lang="en-US" sz="1200" b="1" dirty="0"/>
                    </a:p>
                  </a:txBody>
                  <a:tcPr anchor="ctr"/>
                </a:tc>
                <a:tc>
                  <a:txBody>
                    <a:bodyPr/>
                    <a:lstStyle/>
                    <a:p>
                      <a:r>
                        <a:rPr lang="en-US" sz="1200" dirty="0"/>
                        <a:t>October 3 – 7, 2019</a:t>
                      </a:r>
                      <a:endParaRPr lang="en-US" sz="1200" b="0" dirty="0"/>
                    </a:p>
                  </a:txBody>
                  <a:tcPr anchor="ctr"/>
                </a:tc>
                <a:extLst>
                  <a:ext uri="{0D108BD9-81ED-4DB2-BD59-A6C34878D82A}">
                    <a16:rowId xmlns:a16="http://schemas.microsoft.com/office/drawing/2014/main" val="1895240369"/>
                  </a:ext>
                </a:extLst>
              </a:tr>
              <a:tr h="312651">
                <a:tc>
                  <a:txBody>
                    <a:bodyPr/>
                    <a:lstStyle/>
                    <a:p>
                      <a:r>
                        <a:rPr lang="en-US" sz="1200" dirty="0"/>
                        <a:t>Federal RFP Review and Approval</a:t>
                      </a:r>
                      <a:endParaRPr lang="en-US" sz="1200" b="1" dirty="0"/>
                    </a:p>
                  </a:txBody>
                  <a:tcPr anchor="ctr"/>
                </a:tc>
                <a:tc>
                  <a:txBody>
                    <a:bodyPr/>
                    <a:lstStyle/>
                    <a:p>
                      <a:r>
                        <a:rPr lang="en-US" sz="1200" dirty="0"/>
                        <a:t>October 8 – October 31, 2019</a:t>
                      </a:r>
                      <a:endParaRPr lang="en-US" sz="1200" b="0" dirty="0"/>
                    </a:p>
                  </a:txBody>
                  <a:tcPr anchor="ctr"/>
                </a:tc>
                <a:extLst>
                  <a:ext uri="{0D108BD9-81ED-4DB2-BD59-A6C34878D82A}">
                    <a16:rowId xmlns:a16="http://schemas.microsoft.com/office/drawing/2014/main" val="4192406503"/>
                  </a:ext>
                </a:extLst>
              </a:tr>
              <a:tr h="2795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Update RFP based on Federal Review</a:t>
                      </a:r>
                    </a:p>
                  </a:txBody>
                  <a:tcPr anchor="ctr"/>
                </a:tc>
                <a:tc>
                  <a:txBody>
                    <a:bodyPr/>
                    <a:lstStyle/>
                    <a:p>
                      <a:r>
                        <a:rPr lang="en-US" sz="1200" b="0" dirty="0"/>
                        <a:t>October</a:t>
                      </a:r>
                      <a:r>
                        <a:rPr lang="en-US" sz="1200" b="0" baseline="0" dirty="0"/>
                        <a:t> 31</a:t>
                      </a:r>
                      <a:r>
                        <a:rPr lang="en-US" sz="1200" b="0" dirty="0"/>
                        <a:t> – November 1, 2019</a:t>
                      </a:r>
                    </a:p>
                  </a:txBody>
                  <a:tcPr anchor="ctr"/>
                </a:tc>
                <a:extLst>
                  <a:ext uri="{0D108BD9-81ED-4DB2-BD59-A6C34878D82A}">
                    <a16:rowId xmlns:a16="http://schemas.microsoft.com/office/drawing/2014/main" val="125290816"/>
                  </a:ext>
                </a:extLst>
              </a:tr>
              <a:tr h="292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Release RFP</a:t>
                      </a:r>
                      <a:endParaRPr lang="en-US" sz="1200" b="1" dirty="0"/>
                    </a:p>
                  </a:txBody>
                  <a:tcPr anchor="ctr"/>
                </a:tc>
                <a:tc>
                  <a:txBody>
                    <a:bodyPr/>
                    <a:lstStyle/>
                    <a:p>
                      <a:r>
                        <a:rPr lang="en-US" sz="1200" b="0" dirty="0"/>
                        <a:t>November 4, 2019</a:t>
                      </a:r>
                    </a:p>
                  </a:txBody>
                  <a:tcPr anchor="ctr"/>
                </a:tc>
                <a:extLst>
                  <a:ext uri="{0D108BD9-81ED-4DB2-BD59-A6C34878D82A}">
                    <a16:rowId xmlns:a16="http://schemas.microsoft.com/office/drawing/2014/main" val="1536993082"/>
                  </a:ext>
                </a:extLst>
              </a:tr>
              <a:tr h="292791">
                <a:tc>
                  <a:txBody>
                    <a:bodyPr/>
                    <a:lstStyle/>
                    <a:p>
                      <a:r>
                        <a:rPr lang="en-US" sz="1200" b="0" dirty="0"/>
                        <a:t>Conduct Bidder’s Conference</a:t>
                      </a:r>
                    </a:p>
                    <a:p>
                      <a:r>
                        <a:rPr lang="en-US" sz="1200" b="0" dirty="0"/>
                        <a:t>Sacramento County Department of Human Assistance</a:t>
                      </a:r>
                    </a:p>
                    <a:p>
                      <a:r>
                        <a:rPr lang="en-US" sz="1200" b="0" dirty="0"/>
                        <a:t>1825 Bell Street, Suite 200</a:t>
                      </a:r>
                    </a:p>
                    <a:p>
                      <a:r>
                        <a:rPr lang="en-US" sz="1200" b="0" dirty="0"/>
                        <a:t>Room 256</a:t>
                      </a:r>
                    </a:p>
                    <a:p>
                      <a:r>
                        <a:rPr lang="en-US" sz="1200" b="0" dirty="0"/>
                        <a:t>Sacramento, CA</a:t>
                      </a:r>
                    </a:p>
                  </a:txBody>
                  <a:tcPr anchor="ctr"/>
                </a:tc>
                <a:tc>
                  <a:txBody>
                    <a:bodyPr/>
                    <a:lstStyle/>
                    <a:p>
                      <a:r>
                        <a:rPr lang="en-US" sz="1200" b="0" dirty="0"/>
                        <a:t>November 20, 2019</a:t>
                      </a:r>
                    </a:p>
                    <a:p>
                      <a:r>
                        <a:rPr lang="en-US" sz="1200" b="0" dirty="0"/>
                        <a:t>10:30am-12:00pm</a:t>
                      </a:r>
                    </a:p>
                  </a:txBody>
                  <a:tcPr anchor="ctr"/>
                </a:tc>
                <a:extLst>
                  <a:ext uri="{0D108BD9-81ED-4DB2-BD59-A6C34878D82A}">
                    <a16:rowId xmlns:a16="http://schemas.microsoft.com/office/drawing/2014/main" val="17776354"/>
                  </a:ext>
                </a:extLst>
              </a:tr>
              <a:tr h="292791">
                <a:tc>
                  <a:txBody>
                    <a:bodyPr/>
                    <a:lstStyle/>
                    <a:p>
                      <a:r>
                        <a:rPr lang="en-US" sz="1200" dirty="0"/>
                        <a:t>Contractor Proposal Due Date</a:t>
                      </a:r>
                      <a:endParaRPr lang="en-US" sz="1200" b="1" dirty="0"/>
                    </a:p>
                  </a:txBody>
                  <a:tcPr anchor="ctr"/>
                </a:tc>
                <a:tc>
                  <a:txBody>
                    <a:bodyPr/>
                    <a:lstStyle/>
                    <a:p>
                      <a:r>
                        <a:rPr lang="en-US" sz="1200" dirty="0"/>
                        <a:t>January 22, 2020</a:t>
                      </a:r>
                      <a:endParaRPr lang="en-US" sz="1200" b="0" dirty="0"/>
                    </a:p>
                  </a:txBody>
                  <a:tcPr anchor="ctr"/>
                </a:tc>
                <a:extLst>
                  <a:ext uri="{0D108BD9-81ED-4DB2-BD59-A6C34878D82A}">
                    <a16:rowId xmlns:a16="http://schemas.microsoft.com/office/drawing/2014/main" val="1720974013"/>
                  </a:ext>
                </a:extLst>
              </a:tr>
              <a:tr h="292791">
                <a:tc>
                  <a:txBody>
                    <a:bodyPr/>
                    <a:lstStyle/>
                    <a:p>
                      <a:r>
                        <a:rPr lang="en-US" sz="1200" b="0" dirty="0"/>
                        <a:t>Evaluate Proposals and Prepare Vendor Selection Report</a:t>
                      </a:r>
                    </a:p>
                  </a:txBody>
                  <a:tcPr anchor="ctr"/>
                </a:tc>
                <a:tc>
                  <a:txBody>
                    <a:bodyPr/>
                    <a:lstStyle/>
                    <a:p>
                      <a:r>
                        <a:rPr lang="en-US" sz="1200" b="0" dirty="0"/>
                        <a:t>January 23</a:t>
                      </a:r>
                      <a:r>
                        <a:rPr lang="en-US" sz="1200" b="0" baseline="0" dirty="0"/>
                        <a:t> </a:t>
                      </a:r>
                      <a:r>
                        <a:rPr lang="en-US" sz="1200" b="0" dirty="0"/>
                        <a:t>– April 22, 2020</a:t>
                      </a:r>
                    </a:p>
                  </a:txBody>
                  <a:tcPr anchor="ctr"/>
                </a:tc>
                <a:extLst>
                  <a:ext uri="{0D108BD9-81ED-4DB2-BD59-A6C34878D82A}">
                    <a16:rowId xmlns:a16="http://schemas.microsoft.com/office/drawing/2014/main" val="4064927217"/>
                  </a:ext>
                </a:extLst>
              </a:tr>
              <a:tr h="292791">
                <a:tc>
                  <a:txBody>
                    <a:bodyPr/>
                    <a:lstStyle/>
                    <a:p>
                      <a:r>
                        <a:rPr lang="en-US" sz="1200" b="0" dirty="0"/>
                        <a:t>Contract</a:t>
                      </a:r>
                      <a:r>
                        <a:rPr lang="en-US" sz="1200" b="0" baseline="0" dirty="0"/>
                        <a:t> Negotiations</a:t>
                      </a:r>
                      <a:endParaRPr lang="en-US" sz="1200" b="0" dirty="0"/>
                    </a:p>
                  </a:txBody>
                  <a:tcPr anchor="ctr"/>
                </a:tc>
                <a:tc>
                  <a:txBody>
                    <a:bodyPr/>
                    <a:lstStyle/>
                    <a:p>
                      <a:r>
                        <a:rPr lang="en-US" sz="1200" b="0" dirty="0"/>
                        <a:t>April 27 – May 5, 2020</a:t>
                      </a:r>
                    </a:p>
                  </a:txBody>
                  <a:tcPr anchor="ctr"/>
                </a:tc>
                <a:extLst>
                  <a:ext uri="{0D108BD9-81ED-4DB2-BD59-A6C34878D82A}">
                    <a16:rowId xmlns:a16="http://schemas.microsoft.com/office/drawing/2014/main" val="476256436"/>
                  </a:ext>
                </a:extLst>
              </a:tr>
              <a:tr h="292791">
                <a:tc>
                  <a:txBody>
                    <a:bodyPr/>
                    <a:lstStyle/>
                    <a:p>
                      <a:r>
                        <a:rPr lang="en-US" sz="1200" b="0" dirty="0"/>
                        <a:t>State,</a:t>
                      </a:r>
                      <a:r>
                        <a:rPr lang="en-US" sz="1200" b="0" baseline="0" dirty="0"/>
                        <a:t> Federal and JPA BOD Approval of Agreement</a:t>
                      </a:r>
                      <a:endParaRPr lang="en-US" sz="1200" b="0" dirty="0"/>
                    </a:p>
                  </a:txBody>
                  <a:tcPr anchor="ctr"/>
                </a:tc>
                <a:tc>
                  <a:txBody>
                    <a:bodyPr/>
                    <a:lstStyle/>
                    <a:p>
                      <a:r>
                        <a:rPr lang="en-US" sz="1200" b="0" dirty="0"/>
                        <a:t>May 7 – August 7, 2020</a:t>
                      </a:r>
                    </a:p>
                  </a:txBody>
                  <a:tcPr anchor="ctr"/>
                </a:tc>
                <a:extLst>
                  <a:ext uri="{0D108BD9-81ED-4DB2-BD59-A6C34878D82A}">
                    <a16:rowId xmlns:a16="http://schemas.microsoft.com/office/drawing/2014/main" val="3224711279"/>
                  </a:ext>
                </a:extLst>
              </a:tr>
              <a:tr h="292791">
                <a:tc>
                  <a:txBody>
                    <a:bodyPr/>
                    <a:lstStyle/>
                    <a:p>
                      <a:r>
                        <a:rPr lang="en-US" sz="1200" dirty="0"/>
                        <a:t>Start Date of Statewide Portal/Mobile App Vendor</a:t>
                      </a:r>
                      <a:endParaRPr lang="en-US" sz="1200" b="1" dirty="0"/>
                    </a:p>
                  </a:txBody>
                  <a:tcPr anchor="ctr"/>
                </a:tc>
                <a:tc>
                  <a:txBody>
                    <a:bodyPr/>
                    <a:lstStyle/>
                    <a:p>
                      <a:r>
                        <a:rPr lang="en-US" sz="1200" dirty="0"/>
                        <a:t>August 10, 2020</a:t>
                      </a:r>
                      <a:endParaRPr lang="en-US" sz="1200" b="0" dirty="0"/>
                    </a:p>
                  </a:txBody>
                  <a:tcPr anchor="ctr"/>
                </a:tc>
                <a:extLst>
                  <a:ext uri="{0D108BD9-81ED-4DB2-BD59-A6C34878D82A}">
                    <a16:rowId xmlns:a16="http://schemas.microsoft.com/office/drawing/2014/main" val="766446390"/>
                  </a:ext>
                </a:extLst>
              </a:tr>
              <a:tr h="321849">
                <a:tc>
                  <a:txBody>
                    <a:bodyPr/>
                    <a:lstStyle/>
                    <a:p>
                      <a:r>
                        <a:rPr lang="en-US" sz="1200" dirty="0"/>
                        <a:t>Portal/Mobile App Go-Live</a:t>
                      </a:r>
                      <a:endParaRPr lang="en-US" sz="1200" b="1" dirty="0"/>
                    </a:p>
                  </a:txBody>
                  <a:tcPr anchor="ctr"/>
                </a:tc>
                <a:tc>
                  <a:txBody>
                    <a:bodyPr/>
                    <a:lstStyle/>
                    <a:p>
                      <a:r>
                        <a:rPr lang="en-US" sz="1200" dirty="0"/>
                        <a:t>September 2021</a:t>
                      </a:r>
                      <a:endParaRPr lang="en-US" sz="1200" b="0" dirty="0"/>
                    </a:p>
                  </a:txBody>
                  <a:tcPr anchor="ctr"/>
                </a:tc>
                <a:extLst>
                  <a:ext uri="{0D108BD9-81ED-4DB2-BD59-A6C34878D82A}">
                    <a16:rowId xmlns:a16="http://schemas.microsoft.com/office/drawing/2014/main" val="1391494706"/>
                  </a:ext>
                </a:extLst>
              </a:tr>
            </a:tbl>
          </a:graphicData>
        </a:graphic>
      </p:graphicFrame>
    </p:spTree>
    <p:extLst>
      <p:ext uri="{BB962C8B-B14F-4D97-AF65-F5344CB8AC3E}">
        <p14:creationId xmlns:p14="http://schemas.microsoft.com/office/powerpoint/2010/main" val="1500181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a:xfrm>
            <a:off x="292259" y="13536"/>
            <a:ext cx="8742683" cy="535392"/>
          </a:xfrm>
        </p:spPr>
        <p:txBody>
          <a:bodyPr/>
          <a:lstStyle/>
          <a:p>
            <a:r>
              <a:rPr lang="en-US" dirty="0" err="1"/>
              <a:t>CalWIN</a:t>
            </a:r>
            <a:r>
              <a:rPr lang="en-US" dirty="0"/>
              <a:t> Training, OCM &amp; Implementation Support</a:t>
            </a:r>
          </a:p>
        </p:txBody>
      </p:sp>
      <p:sp>
        <p:nvSpPr>
          <p:cNvPr id="7" name="Content Placeholder 6">
            <a:extLst>
              <a:ext uri="{FF2B5EF4-FFF2-40B4-BE49-F238E27FC236}">
                <a16:creationId xmlns:a16="http://schemas.microsoft.com/office/drawing/2014/main" id="{83C6E8FC-0C48-48FD-9D8A-E50D80A7CD17}"/>
              </a:ext>
            </a:extLst>
          </p:cNvPr>
          <p:cNvSpPr>
            <a:spLocks noGrp="1"/>
          </p:cNvSpPr>
          <p:nvPr>
            <p:ph idx="1"/>
          </p:nvPr>
        </p:nvSpPr>
        <p:spPr>
          <a:xfrm>
            <a:off x="292259" y="1010621"/>
            <a:ext cx="8683961" cy="5352696"/>
          </a:xfrm>
        </p:spPr>
        <p:txBody>
          <a:bodyPr>
            <a:normAutofit fontScale="62500" lnSpcReduction="20000"/>
          </a:bodyPr>
          <a:lstStyle/>
          <a:p>
            <a:r>
              <a:rPr lang="en-US" sz="2600" dirty="0"/>
              <a:t>Strategy</a:t>
            </a:r>
          </a:p>
          <a:p>
            <a:pPr lvl="1"/>
            <a:r>
              <a:rPr lang="en-US" dirty="0"/>
              <a:t>Conduct an open procurement to acquire vendor services to provide Training, OCM and Implementation Support for the 18 CalWIN counties.</a:t>
            </a:r>
          </a:p>
          <a:p>
            <a:pPr lvl="1"/>
            <a:r>
              <a:rPr lang="en-US" dirty="0"/>
              <a:t>CalWIN to </a:t>
            </a:r>
            <a:r>
              <a:rPr lang="en-US" dirty="0" err="1"/>
              <a:t>CalSAWS</a:t>
            </a:r>
            <a:r>
              <a:rPr lang="en-US" dirty="0"/>
              <a:t> migration is expected in 6 waves beginning January 2022 and continuing through January 2023</a:t>
            </a:r>
          </a:p>
          <a:p>
            <a:pPr lvl="1"/>
            <a:r>
              <a:rPr lang="en-US" dirty="0" err="1"/>
              <a:t>CalWIN</a:t>
            </a:r>
            <a:r>
              <a:rPr lang="en-US" dirty="0"/>
              <a:t> to </a:t>
            </a:r>
            <a:r>
              <a:rPr lang="en-US" dirty="0" err="1"/>
              <a:t>CalSAWS</a:t>
            </a:r>
            <a:r>
              <a:rPr lang="en-US" dirty="0"/>
              <a:t> migration must address multiple combinations of ancillary systems and business processes.</a:t>
            </a:r>
          </a:p>
          <a:p>
            <a:r>
              <a:rPr lang="en-US" sz="2600" dirty="0"/>
              <a:t>Scope and Key Objectives</a:t>
            </a:r>
          </a:p>
          <a:p>
            <a:pPr lvl="1"/>
            <a:r>
              <a:rPr lang="en-US" dirty="0"/>
              <a:t>The Consortium is seeking a Contractor to apply innovative strategies, approaches, and methods for leading the cultural and organizational changes the </a:t>
            </a:r>
            <a:r>
              <a:rPr lang="en-US" dirty="0" err="1"/>
              <a:t>CalWIN</a:t>
            </a:r>
            <a:r>
              <a:rPr lang="en-US" dirty="0"/>
              <a:t> Counties will experience in transforming from their existing state and assimilating into the </a:t>
            </a:r>
            <a:r>
              <a:rPr lang="en-US" dirty="0" err="1"/>
              <a:t>CalSAWS</a:t>
            </a:r>
            <a:r>
              <a:rPr lang="en-US" dirty="0"/>
              <a:t> environment. This effort includes completing the transition from the </a:t>
            </a:r>
            <a:r>
              <a:rPr lang="en-US" dirty="0" err="1"/>
              <a:t>CalWIN</a:t>
            </a:r>
            <a:r>
              <a:rPr lang="en-US" dirty="0"/>
              <a:t> decentralized County-based support model to the </a:t>
            </a:r>
            <a:r>
              <a:rPr lang="en-US" dirty="0" err="1"/>
              <a:t>CalSAWS</a:t>
            </a:r>
            <a:r>
              <a:rPr lang="en-US" dirty="0"/>
              <a:t> regional structure for governance and ongoing system support.</a:t>
            </a:r>
          </a:p>
          <a:p>
            <a:pPr lvl="1"/>
            <a:r>
              <a:rPr lang="en-US" dirty="0"/>
              <a:t>Prepare the </a:t>
            </a:r>
            <a:r>
              <a:rPr lang="en-US" dirty="0" err="1"/>
              <a:t>CalWIN</a:t>
            </a:r>
            <a:r>
              <a:rPr lang="en-US" dirty="0"/>
              <a:t> Counties to transition from using the </a:t>
            </a:r>
            <a:r>
              <a:rPr lang="en-US" dirty="0" err="1"/>
              <a:t>CalWIN</a:t>
            </a:r>
            <a:r>
              <a:rPr lang="en-US" dirty="0"/>
              <a:t> application and supporting business processes to using the </a:t>
            </a:r>
            <a:r>
              <a:rPr lang="en-US" dirty="0" err="1"/>
              <a:t>CalSAWS</a:t>
            </a:r>
            <a:r>
              <a:rPr lang="en-US" dirty="0"/>
              <a:t> application.</a:t>
            </a:r>
          </a:p>
          <a:p>
            <a:pPr lvl="1"/>
            <a:r>
              <a:rPr lang="en-US" dirty="0"/>
              <a:t>Ensure each County’s As-Is business processes are documented and analyzed in order to prepare for changes, To-Be business processes, resulting from adoption of the </a:t>
            </a:r>
            <a:r>
              <a:rPr lang="en-US" dirty="0" err="1"/>
              <a:t>CalSAWS</a:t>
            </a:r>
            <a:r>
              <a:rPr lang="en-US" dirty="0"/>
              <a:t> application.</a:t>
            </a:r>
          </a:p>
          <a:p>
            <a:pPr lvl="1"/>
            <a:r>
              <a:rPr lang="en-US" dirty="0"/>
              <a:t>Conduct a county-specific As-Is and To-Be gap analysis to create a foundation for OCM and communication with internal stakeholders including labor organizations and other County departments.</a:t>
            </a:r>
          </a:p>
          <a:p>
            <a:pPr lvl="1"/>
            <a:r>
              <a:rPr lang="en-US" dirty="0"/>
              <a:t>Support county-specific business process change resulting from ancillary system choices.</a:t>
            </a:r>
          </a:p>
          <a:p>
            <a:pPr lvl="1"/>
            <a:r>
              <a:rPr lang="en-US" dirty="0"/>
              <a:t>Ensure county-specific Training is developed to address changes in business processes.</a:t>
            </a:r>
          </a:p>
          <a:p>
            <a:pPr lvl="1"/>
            <a:r>
              <a:rPr lang="en-US" dirty="0"/>
              <a:t>Where possible, leverage and adopt standard </a:t>
            </a:r>
            <a:r>
              <a:rPr lang="en-US" dirty="0" err="1"/>
              <a:t>CalSAWS</a:t>
            </a:r>
            <a:r>
              <a:rPr lang="en-US" dirty="0"/>
              <a:t> application Training as the target for transition.</a:t>
            </a:r>
          </a:p>
          <a:p>
            <a:pPr lvl="1"/>
            <a:endParaRPr lang="en-US" dirty="0"/>
          </a:p>
          <a:p>
            <a:endParaRPr lang="en-US" dirty="0"/>
          </a:p>
          <a:p>
            <a:endParaRPr lang="en-US" dirty="0"/>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94683"/>
            <a:ext cx="8615363" cy="515938"/>
          </a:xfrm>
        </p:spPr>
        <p:txBody>
          <a:bodyPr/>
          <a:lstStyle/>
          <a:p>
            <a:r>
              <a:rPr lang="en-US" dirty="0"/>
              <a:t>Strategy, Scope and Timeline</a:t>
            </a:r>
          </a:p>
        </p:txBody>
      </p:sp>
    </p:spTree>
    <p:extLst>
      <p:ext uri="{BB962C8B-B14F-4D97-AF65-F5344CB8AC3E}">
        <p14:creationId xmlns:p14="http://schemas.microsoft.com/office/powerpoint/2010/main" val="470086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a:xfrm>
            <a:off x="236537" y="13536"/>
            <a:ext cx="8756461" cy="515938"/>
          </a:xfrm>
        </p:spPr>
        <p:txBody>
          <a:bodyPr/>
          <a:lstStyle/>
          <a:p>
            <a:r>
              <a:rPr lang="en-US" dirty="0" err="1"/>
              <a:t>CalWIN</a:t>
            </a:r>
            <a:r>
              <a:rPr lang="en-US" dirty="0"/>
              <a:t> Training, OCM &amp; Implementation Support</a:t>
            </a:r>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94683"/>
            <a:ext cx="8615363" cy="515938"/>
          </a:xfrm>
        </p:spPr>
        <p:txBody>
          <a:bodyPr/>
          <a:lstStyle/>
          <a:p>
            <a:r>
              <a:rPr lang="en-US" dirty="0"/>
              <a:t>Strategy, Scope and Timeline</a:t>
            </a:r>
          </a:p>
        </p:txBody>
      </p:sp>
      <p:graphicFrame>
        <p:nvGraphicFramePr>
          <p:cNvPr id="10" name="Table 9">
            <a:extLst>
              <a:ext uri="{FF2B5EF4-FFF2-40B4-BE49-F238E27FC236}">
                <a16:creationId xmlns:a16="http://schemas.microsoft.com/office/drawing/2014/main" id="{BACC98CA-0DCA-4D4E-B6A5-F41BB8D74A84}"/>
              </a:ext>
            </a:extLst>
          </p:cNvPr>
          <p:cNvGraphicFramePr>
            <a:graphicFrameLocks noGrp="1"/>
          </p:cNvGraphicFramePr>
          <p:nvPr>
            <p:extLst/>
          </p:nvPr>
        </p:nvGraphicFramePr>
        <p:xfrm>
          <a:off x="404751" y="1249326"/>
          <a:ext cx="8474566" cy="4095717"/>
        </p:xfrm>
        <a:graphic>
          <a:graphicData uri="http://schemas.openxmlformats.org/drawingml/2006/table">
            <a:tbl>
              <a:tblPr firstRow="1" firstCol="1" bandRow="1">
                <a:tableStyleId>{B301B821-A1FF-4177-AEE7-76D212191A09}</a:tableStyleId>
              </a:tblPr>
              <a:tblGrid>
                <a:gridCol w="5224262">
                  <a:extLst>
                    <a:ext uri="{9D8B030D-6E8A-4147-A177-3AD203B41FA5}">
                      <a16:colId xmlns:a16="http://schemas.microsoft.com/office/drawing/2014/main" val="351602782"/>
                    </a:ext>
                  </a:extLst>
                </a:gridCol>
                <a:gridCol w="3250304">
                  <a:extLst>
                    <a:ext uri="{9D8B030D-6E8A-4147-A177-3AD203B41FA5}">
                      <a16:colId xmlns:a16="http://schemas.microsoft.com/office/drawing/2014/main" val="741379151"/>
                    </a:ext>
                  </a:extLst>
                </a:gridCol>
              </a:tblGrid>
              <a:tr h="231437">
                <a:tc>
                  <a:txBody>
                    <a:bodyPr/>
                    <a:lstStyle/>
                    <a:p>
                      <a:pPr marL="0" marR="0" algn="ctr">
                        <a:spcBef>
                          <a:spcPts val="600"/>
                        </a:spcBef>
                        <a:spcAft>
                          <a:spcPts val="600"/>
                        </a:spcAft>
                      </a:pPr>
                      <a:r>
                        <a:rPr lang="en-US" sz="1400" cap="small" dirty="0">
                          <a:effectLst/>
                        </a:rPr>
                        <a:t>PROCUREMENT EVENT</a:t>
                      </a:r>
                      <a:endParaRPr lang="en-US" sz="1400" b="1" cap="small"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tc>
                <a:tc>
                  <a:txBody>
                    <a:bodyPr/>
                    <a:lstStyle/>
                    <a:p>
                      <a:pPr marL="0" marR="0" algn="ctr">
                        <a:spcBef>
                          <a:spcPts val="600"/>
                        </a:spcBef>
                        <a:spcAft>
                          <a:spcPts val="600"/>
                        </a:spcAft>
                      </a:pPr>
                      <a:r>
                        <a:rPr lang="en-US" sz="1400" cap="small" dirty="0">
                          <a:effectLst/>
                        </a:rPr>
                        <a:t>DATE</a:t>
                      </a:r>
                      <a:endParaRPr lang="en-US" sz="1400" b="1" cap="small"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b"/>
                </a:tc>
                <a:extLst>
                  <a:ext uri="{0D108BD9-81ED-4DB2-BD59-A6C34878D82A}">
                    <a16:rowId xmlns:a16="http://schemas.microsoft.com/office/drawing/2014/main" val="3752671666"/>
                  </a:ext>
                </a:extLst>
              </a:tr>
              <a:tr h="331564">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County,</a:t>
                      </a:r>
                      <a:r>
                        <a:rPr lang="en-US" sz="1400" b="0" baseline="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Consortium and State RFP Review</a:t>
                      </a:r>
                    </a:p>
                  </a:txBody>
                  <a:tcPr marL="67741" marR="67741" marT="0" marB="0" anchor="ctr"/>
                </a:tc>
                <a:tc>
                  <a:txBody>
                    <a:bodyPr/>
                    <a:lstStyle/>
                    <a:p>
                      <a:r>
                        <a:rPr lang="en-US" sz="1400" dirty="0"/>
                        <a:t>September 27 –</a:t>
                      </a:r>
                      <a:r>
                        <a:rPr lang="en-US" sz="1400" baseline="0" dirty="0"/>
                        <a:t> October 15, 2019</a:t>
                      </a:r>
                      <a:endParaRPr lang="en-US" sz="1400" dirty="0"/>
                    </a:p>
                  </a:txBody>
                  <a:tcPr marL="67741" marR="67741" marT="0" marB="0" anchor="ctr"/>
                </a:tc>
                <a:extLst>
                  <a:ext uri="{0D108BD9-81ED-4DB2-BD59-A6C34878D82A}">
                    <a16:rowId xmlns:a16="http://schemas.microsoft.com/office/drawing/2014/main" val="286587005"/>
                  </a:ext>
                </a:extLst>
              </a:tr>
              <a:tr h="331564">
                <a:tc>
                  <a:txBody>
                    <a:bodyPr/>
                    <a:lstStyle/>
                    <a:p>
                      <a:pPr marL="0" marR="0">
                        <a:lnSpc>
                          <a:spcPct val="150000"/>
                        </a:lnSpc>
                        <a:spcBef>
                          <a:spcPts val="600"/>
                        </a:spcBef>
                        <a:spcAft>
                          <a:spcPts val="600"/>
                        </a:spcAft>
                      </a:pPr>
                      <a:r>
                        <a:rPr lang="en-US" sz="1400" b="0" dirty="0">
                          <a:effectLst/>
                        </a:rPr>
                        <a:t>Update RFP Based on Reviews</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t>October 15 –</a:t>
                      </a:r>
                      <a:r>
                        <a:rPr lang="en-US" sz="1400" baseline="0" dirty="0"/>
                        <a:t> October 20, 2019</a:t>
                      </a:r>
                      <a:endParaRPr lang="en-US" sz="1400" dirty="0"/>
                    </a:p>
                  </a:txBody>
                  <a:tcPr marL="67741" marR="67741" marT="0" marB="0" anchor="ctr"/>
                </a:tc>
                <a:extLst>
                  <a:ext uri="{0D108BD9-81ED-4DB2-BD59-A6C34878D82A}">
                    <a16:rowId xmlns:a16="http://schemas.microsoft.com/office/drawing/2014/main" val="3227361747"/>
                  </a:ext>
                </a:extLst>
              </a:tr>
              <a:tr h="331564">
                <a:tc>
                  <a:txBody>
                    <a:bodyPr/>
                    <a:lstStyle/>
                    <a:p>
                      <a:pPr marL="0" marR="0">
                        <a:lnSpc>
                          <a:spcPct val="150000"/>
                        </a:lnSpc>
                        <a:spcBef>
                          <a:spcPts val="600"/>
                        </a:spcBef>
                        <a:spcAft>
                          <a:spcPts val="600"/>
                        </a:spcAft>
                      </a:pPr>
                      <a:r>
                        <a:rPr lang="en-US" sz="1400" b="0" dirty="0">
                          <a:effectLst/>
                        </a:rPr>
                        <a:t>Federal RFP Review and Approval</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October 20 – December</a:t>
                      </a:r>
                      <a:r>
                        <a:rPr lang="en-US" sz="1400" baseline="0" dirty="0">
                          <a:effectLst/>
                        </a:rPr>
                        <a:t> 13</a:t>
                      </a:r>
                      <a:r>
                        <a:rPr lang="en-US" sz="1400" dirty="0">
                          <a:effectLst/>
                        </a:rPr>
                        <a:t>, 2019</a:t>
                      </a:r>
                      <a:endParaRPr lang="en-US" sz="1800" dirty="0"/>
                    </a:p>
                  </a:txBody>
                  <a:tcPr marL="67741" marR="67741" marT="0" marB="0" anchor="ctr"/>
                </a:tc>
                <a:extLst>
                  <a:ext uri="{0D108BD9-81ED-4DB2-BD59-A6C34878D82A}">
                    <a16:rowId xmlns:a16="http://schemas.microsoft.com/office/drawing/2014/main" val="3038711240"/>
                  </a:ext>
                </a:extLst>
              </a:tr>
              <a:tr h="331564">
                <a:tc>
                  <a:txBody>
                    <a:bodyPr/>
                    <a:lstStyle/>
                    <a:p>
                      <a:pPr marL="0" marR="0">
                        <a:lnSpc>
                          <a:spcPct val="150000"/>
                        </a:lnSpc>
                        <a:spcBef>
                          <a:spcPts val="600"/>
                        </a:spcBef>
                        <a:spcAft>
                          <a:spcPts val="600"/>
                        </a:spcAft>
                      </a:pPr>
                      <a:r>
                        <a:rPr lang="en-US" sz="1400" b="0" dirty="0">
                          <a:effectLst/>
                        </a:rPr>
                        <a:t>RFP Release</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December 17, 2019</a:t>
                      </a:r>
                      <a:endParaRPr lang="en-US" sz="1800" dirty="0"/>
                    </a:p>
                  </a:txBody>
                  <a:tcPr marL="67741" marR="67741" marT="0" marB="0" anchor="ctr"/>
                </a:tc>
                <a:extLst>
                  <a:ext uri="{0D108BD9-81ED-4DB2-BD59-A6C34878D82A}">
                    <a16:rowId xmlns:a16="http://schemas.microsoft.com/office/drawing/2014/main" val="1726312206"/>
                  </a:ext>
                </a:extLst>
              </a:tr>
              <a:tr h="331564">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Bidder’s Conference</a:t>
                      </a:r>
                    </a:p>
                  </a:txBody>
                  <a:tcPr marL="67741" marR="67741" marT="0" marB="0" anchor="ctr"/>
                </a:tc>
                <a:tc>
                  <a:txBody>
                    <a:bodyPr/>
                    <a:lstStyle/>
                    <a:p>
                      <a:r>
                        <a:rPr lang="en-US" sz="1400" dirty="0"/>
                        <a:t>January 7, 2020, 10:30am – 12:00pm</a:t>
                      </a:r>
                    </a:p>
                  </a:txBody>
                  <a:tcPr marL="67741" marR="67741" marT="0" marB="0" anchor="ctr"/>
                </a:tc>
                <a:extLst>
                  <a:ext uri="{0D108BD9-81ED-4DB2-BD59-A6C34878D82A}">
                    <a16:rowId xmlns:a16="http://schemas.microsoft.com/office/drawing/2014/main" val="2349693921"/>
                  </a:ext>
                </a:extLst>
              </a:tr>
              <a:tr h="331564">
                <a:tc>
                  <a:txBody>
                    <a:bodyPr/>
                    <a:lstStyle/>
                    <a:p>
                      <a:pPr marL="0" marR="0">
                        <a:lnSpc>
                          <a:spcPct val="150000"/>
                        </a:lnSpc>
                        <a:spcBef>
                          <a:spcPts val="600"/>
                        </a:spcBef>
                        <a:spcAft>
                          <a:spcPts val="600"/>
                        </a:spcAft>
                      </a:pPr>
                      <a:r>
                        <a:rPr lang="en-US" sz="1400" b="0" dirty="0">
                          <a:effectLst/>
                        </a:rPr>
                        <a:t>Contractor Proposal Due Date</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February 19, 2020</a:t>
                      </a:r>
                      <a:endParaRPr lang="en-US" sz="1800" dirty="0"/>
                    </a:p>
                  </a:txBody>
                  <a:tcPr marL="67741" marR="67741" marT="0" marB="0" anchor="ctr"/>
                </a:tc>
                <a:extLst>
                  <a:ext uri="{0D108BD9-81ED-4DB2-BD59-A6C34878D82A}">
                    <a16:rowId xmlns:a16="http://schemas.microsoft.com/office/drawing/2014/main" val="1100907351"/>
                  </a:ext>
                </a:extLst>
              </a:tr>
              <a:tr h="331564">
                <a:tc>
                  <a:txBody>
                    <a:bodyPr/>
                    <a:lstStyle/>
                    <a:p>
                      <a:r>
                        <a:rPr lang="en-US" sz="1400" b="0" dirty="0"/>
                        <a:t>Evaluate Proposals and Prepare Vendor Selection Report</a:t>
                      </a:r>
                    </a:p>
                  </a:txBody>
                  <a:tcPr marL="67741" marR="67741" marT="0" marB="0" anchor="ctr"/>
                </a:tc>
                <a:tc>
                  <a:txBody>
                    <a:bodyPr/>
                    <a:lstStyle/>
                    <a:p>
                      <a:r>
                        <a:rPr lang="en-US" sz="1400" dirty="0">
                          <a:effectLst/>
                        </a:rPr>
                        <a:t>February 20</a:t>
                      </a:r>
                      <a:r>
                        <a:rPr lang="en-US" sz="1400" dirty="0">
                          <a:latin typeface="+mn-lt"/>
                        </a:rPr>
                        <a:t> – May 18, 2020</a:t>
                      </a:r>
                    </a:p>
                  </a:txBody>
                  <a:tcPr marL="67741" marR="67741" marT="0" marB="0" anchor="ctr"/>
                </a:tc>
                <a:extLst>
                  <a:ext uri="{0D108BD9-81ED-4DB2-BD59-A6C34878D82A}">
                    <a16:rowId xmlns:a16="http://schemas.microsoft.com/office/drawing/2014/main" val="2408791416"/>
                  </a:ext>
                </a:extLst>
              </a:tr>
              <a:tr h="331564">
                <a:tc>
                  <a:txBody>
                    <a:bodyPr/>
                    <a:lstStyle/>
                    <a:p>
                      <a:pPr marL="0" marR="0">
                        <a:lnSpc>
                          <a:spcPct val="150000"/>
                        </a:lnSpc>
                        <a:spcBef>
                          <a:spcPts val="600"/>
                        </a:spcBef>
                        <a:spcAft>
                          <a:spcPts val="600"/>
                        </a:spcAft>
                      </a:pPr>
                      <a:r>
                        <a:rPr lang="en-US" sz="1400" b="0" dirty="0">
                          <a:effectLst/>
                        </a:rPr>
                        <a:t>Consortium Issues Notice of Intent to Award</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May 19, 2020</a:t>
                      </a:r>
                      <a:endParaRPr lang="en-US" sz="1800" dirty="0"/>
                    </a:p>
                  </a:txBody>
                  <a:tcPr marL="67741" marR="67741" marT="0" marB="0" anchor="ctr"/>
                </a:tc>
                <a:extLst>
                  <a:ext uri="{0D108BD9-81ED-4DB2-BD59-A6C34878D82A}">
                    <a16:rowId xmlns:a16="http://schemas.microsoft.com/office/drawing/2014/main" val="1750877318"/>
                  </a:ext>
                </a:extLst>
              </a:tr>
              <a:tr h="331564">
                <a:tc>
                  <a:txBody>
                    <a:bodyPr/>
                    <a:lstStyle/>
                    <a:p>
                      <a:pPr marL="0" marR="0">
                        <a:lnSpc>
                          <a:spcPct val="150000"/>
                        </a:lnSpc>
                        <a:spcBef>
                          <a:spcPts val="600"/>
                        </a:spcBef>
                        <a:spcAft>
                          <a:spcPts val="600"/>
                        </a:spcAft>
                      </a:pPr>
                      <a:r>
                        <a:rPr lang="en-US" sz="1400" b="0" dirty="0">
                          <a:effectLst/>
                        </a:rPr>
                        <a:t>Contract Negotiation Period</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May 21 – June 2, 2020</a:t>
                      </a:r>
                      <a:endParaRPr lang="en-US" sz="1800" dirty="0"/>
                    </a:p>
                  </a:txBody>
                  <a:tcPr marL="67741" marR="67741" marT="0" marB="0" anchor="ctr"/>
                </a:tc>
                <a:extLst>
                  <a:ext uri="{0D108BD9-81ED-4DB2-BD59-A6C34878D82A}">
                    <a16:rowId xmlns:a16="http://schemas.microsoft.com/office/drawing/2014/main" val="3101031005"/>
                  </a:ext>
                </a:extLst>
              </a:tr>
              <a:tr h="548640">
                <a:tc>
                  <a:txBody>
                    <a:bodyPr/>
                    <a:lstStyle/>
                    <a:p>
                      <a:pPr marL="0" marR="0">
                        <a:lnSpc>
                          <a:spcPct val="100000"/>
                        </a:lnSpc>
                        <a:spcBef>
                          <a:spcPts val="600"/>
                        </a:spcBef>
                        <a:spcAft>
                          <a:spcPts val="600"/>
                        </a:spcAft>
                      </a:pPr>
                      <a:r>
                        <a:rPr lang="en-US" sz="1400" b="0" dirty="0">
                          <a:effectLst/>
                        </a:rPr>
                        <a:t>Federal, State and Consortium JPA Board of Directors Approval of Agreement</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June 5 – August 28, 2020</a:t>
                      </a:r>
                      <a:endParaRPr lang="en-US" sz="1800" dirty="0"/>
                    </a:p>
                  </a:txBody>
                  <a:tcPr marL="67741" marR="67741" marT="0" marB="0" anchor="ctr"/>
                </a:tc>
                <a:extLst>
                  <a:ext uri="{0D108BD9-81ED-4DB2-BD59-A6C34878D82A}">
                    <a16:rowId xmlns:a16="http://schemas.microsoft.com/office/drawing/2014/main" val="2039338140"/>
                  </a:ext>
                </a:extLst>
              </a:tr>
              <a:tr h="331564">
                <a:tc>
                  <a:txBody>
                    <a:bodyPr/>
                    <a:lstStyle/>
                    <a:p>
                      <a:pPr marL="0" marR="0">
                        <a:lnSpc>
                          <a:spcPct val="100000"/>
                        </a:lnSpc>
                        <a:spcBef>
                          <a:spcPts val="600"/>
                        </a:spcBef>
                        <a:spcAft>
                          <a:spcPts val="600"/>
                        </a:spcAft>
                      </a:pPr>
                      <a:r>
                        <a:rPr lang="en-US" sz="1400" b="0" dirty="0">
                          <a:effectLst/>
                        </a:rPr>
                        <a:t>Planned Start Date of CalWIN Contractor</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baseline="0" dirty="0">
                          <a:effectLst/>
                        </a:rPr>
                        <a:t>August 31</a:t>
                      </a:r>
                      <a:r>
                        <a:rPr lang="en-US" sz="1400" dirty="0">
                          <a:effectLst/>
                        </a:rPr>
                        <a:t>, 2020</a:t>
                      </a:r>
                      <a:endParaRPr lang="en-US" sz="1800" dirty="0"/>
                    </a:p>
                  </a:txBody>
                  <a:tcPr marL="67741" marR="67741" marT="0" marB="0" anchor="ctr"/>
                </a:tc>
                <a:extLst>
                  <a:ext uri="{0D108BD9-81ED-4DB2-BD59-A6C34878D82A}">
                    <a16:rowId xmlns:a16="http://schemas.microsoft.com/office/drawing/2014/main" val="3850554029"/>
                  </a:ext>
                </a:extLst>
              </a:tr>
            </a:tbl>
          </a:graphicData>
        </a:graphic>
      </p:graphicFrame>
    </p:spTree>
    <p:extLst>
      <p:ext uri="{BB962C8B-B14F-4D97-AF65-F5344CB8AC3E}">
        <p14:creationId xmlns:p14="http://schemas.microsoft.com/office/powerpoint/2010/main" val="2637663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17322" y="3067712"/>
            <a:ext cx="6180554" cy="1832253"/>
          </a:xfrm>
        </p:spPr>
        <p:txBody>
          <a:bodyPr/>
          <a:lstStyle/>
          <a:p>
            <a:r>
              <a:rPr lang="en-US" b="0" dirty="0"/>
              <a:t>Adjourn Meeting</a:t>
            </a:r>
            <a:endParaRPr lang="en-US" dirty="0"/>
          </a:p>
        </p:txBody>
      </p:sp>
    </p:spTree>
    <p:extLst>
      <p:ext uri="{BB962C8B-B14F-4D97-AF65-F5344CB8AC3E}">
        <p14:creationId xmlns:p14="http://schemas.microsoft.com/office/powerpoint/2010/main" val="186662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104B-7928-443D-9BE5-F5BFEF353133}"/>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A2A281F7-AE9A-47CB-8AEE-67DFCEE2DF12}"/>
              </a:ext>
            </a:extLst>
          </p:cNvPr>
          <p:cNvSpPr>
            <a:spLocks noGrp="1"/>
          </p:cNvSpPr>
          <p:nvPr>
            <p:ph idx="1"/>
          </p:nvPr>
        </p:nvSpPr>
        <p:spPr>
          <a:xfrm>
            <a:off x="292259" y="548928"/>
            <a:ext cx="8614635" cy="5735855"/>
          </a:xfrm>
        </p:spPr>
        <p:txBody>
          <a:bodyPr>
            <a:normAutofit fontScale="92500"/>
          </a:bodyPr>
          <a:lstStyle/>
          <a:p>
            <a:pPr>
              <a:buFont typeface="+mj-lt"/>
              <a:buAutoNum type="arabicPeriod" startAt="6"/>
            </a:pPr>
            <a:r>
              <a:rPr lang="en-US" sz="2200" dirty="0"/>
              <a:t>Approval of Accenture LRS Base Agreement Amendment 17, which includes:</a:t>
            </a:r>
          </a:p>
          <a:p>
            <a:pPr marL="635000" indent="-293688">
              <a:buFont typeface="+mj-lt"/>
              <a:buAutoNum type="alphaLcPeriod"/>
            </a:pPr>
            <a:r>
              <a:rPr lang="en-US" sz="1900" dirty="0"/>
              <a:t>Updates to the Maximum Contract Sum</a:t>
            </a:r>
          </a:p>
          <a:p>
            <a:pPr marL="635000" indent="-293688">
              <a:buFont typeface="+mj-lt"/>
              <a:buAutoNum type="alphaLcPeriod"/>
            </a:pPr>
            <a:r>
              <a:rPr lang="en-US" sz="1900" dirty="0"/>
              <a:t>Updates to Exhibit C for OCAT</a:t>
            </a:r>
          </a:p>
          <a:p>
            <a:pPr marL="0" indent="0">
              <a:buNone/>
            </a:pPr>
            <a:endParaRPr lang="en-US" sz="1800" dirty="0"/>
          </a:p>
          <a:p>
            <a:pPr>
              <a:buFont typeface="+mj-lt"/>
              <a:buAutoNum type="arabicPeriod" startAt="7"/>
            </a:pPr>
            <a:r>
              <a:rPr lang="en-US" sz="2200" dirty="0"/>
              <a:t>Approval of C-IV First Data Contract Amendment No. 66 package, contingent upon Federal approval. The Amendment No. 66 package includes requests for:</a:t>
            </a:r>
          </a:p>
          <a:p>
            <a:pPr marL="682625" indent="-341313">
              <a:buFont typeface="+mj-lt"/>
              <a:buAutoNum type="alphaLcPeriod"/>
            </a:pPr>
            <a:r>
              <a:rPr lang="en-US" sz="1800" dirty="0"/>
              <a:t>Approval of C-IV First Data Change Order CO-021 – First Data Government Solutions Agreement Extension, Revision 2</a:t>
            </a:r>
          </a:p>
          <a:p>
            <a:pPr marL="682625" indent="-341313">
              <a:buFont typeface="+mj-lt"/>
              <a:buAutoNum type="alphaLcPeriod"/>
            </a:pPr>
            <a:r>
              <a:rPr lang="en-US" sz="1800" dirty="0"/>
              <a:t>Approval of C-IV First Data Change Order CO-016 – California Healthcare Eligibility, Enrollment and Retention System (“</a:t>
            </a:r>
            <a:r>
              <a:rPr lang="en-US" sz="1800" dirty="0" err="1"/>
              <a:t>CalHEERS</a:t>
            </a:r>
            <a:r>
              <a:rPr lang="en-US" sz="1800" dirty="0"/>
              <a:t>”), Revision 12</a:t>
            </a:r>
          </a:p>
          <a:p>
            <a:pPr marL="682625" indent="-341313">
              <a:buFont typeface="+mj-lt"/>
              <a:buAutoNum type="alphaLcPeriod"/>
            </a:pPr>
            <a:r>
              <a:rPr lang="en-US" sz="1800" dirty="0"/>
              <a:t>Approval of C-IV First Data Change Order CO-018 – Central Contact Center Platform (“CCP”) Covered California (“CA”) Expansion, Revision 2</a:t>
            </a:r>
          </a:p>
          <a:p>
            <a:pPr marL="682625" indent="-341313">
              <a:buFont typeface="+mj-lt"/>
              <a:buAutoNum type="alphaLcPeriod"/>
            </a:pPr>
            <a:r>
              <a:rPr lang="en-US" sz="1800" dirty="0"/>
              <a:t>Approval of C-IV First Data Change Order CO-032 – SB 1341, Revision 4</a:t>
            </a:r>
          </a:p>
          <a:p>
            <a:pPr marL="682625" indent="-341313">
              <a:buFont typeface="+mj-lt"/>
              <a:buAutoNum type="alphaLcPeriod"/>
            </a:pPr>
            <a:r>
              <a:rPr lang="en-US" sz="1800" dirty="0"/>
              <a:t>Approval of C-IV First Amendment 66 (references Consortium Name Change, Change Order CO-021, Change Order CO-016, Change Order CO-018, and Change Order CO-032) and Updates to Exhibit A</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76305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2952-F748-4494-B10E-06B08854B139}"/>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2FB89288-4F51-4955-A569-D7782654A022}"/>
              </a:ext>
            </a:extLst>
          </p:cNvPr>
          <p:cNvSpPr>
            <a:spLocks noGrp="1"/>
          </p:cNvSpPr>
          <p:nvPr>
            <p:ph idx="1"/>
          </p:nvPr>
        </p:nvSpPr>
        <p:spPr/>
        <p:txBody>
          <a:bodyPr/>
          <a:lstStyle/>
          <a:p>
            <a:pPr marL="457200" indent="-457200">
              <a:buFont typeface="+mj-lt"/>
              <a:buAutoNum type="arabicPeriod" startAt="8"/>
            </a:pPr>
            <a:r>
              <a:rPr lang="en-US" dirty="0"/>
              <a:t>Approval of LRS First Data Contract Amendment No. 2 package, contingent upon Federal approval. The Amendment No. 2 package includes:</a:t>
            </a:r>
          </a:p>
          <a:p>
            <a:pPr marL="914400" indent="-449263">
              <a:buFont typeface="+mj-lt"/>
              <a:buAutoNum type="alphaLcPeriod"/>
            </a:pPr>
            <a:r>
              <a:rPr lang="en-US" dirty="0"/>
              <a:t>Consortium Name Change</a:t>
            </a:r>
          </a:p>
          <a:p>
            <a:pPr marL="914400" indent="-449263">
              <a:buFont typeface="+mj-lt"/>
              <a:buAutoNum type="alphaLcPeriod"/>
            </a:pPr>
            <a:r>
              <a:rPr lang="en-US" dirty="0"/>
              <a:t>Updates to the Agreement – Definitions, Term, and Scope with addition of the “QA Further Extended Term”</a:t>
            </a:r>
          </a:p>
          <a:p>
            <a:pPr marL="914400" indent="-449263">
              <a:buFont typeface="+mj-lt"/>
              <a:buAutoNum type="alphaLcPeriod"/>
            </a:pPr>
            <a:r>
              <a:rPr lang="en-US" dirty="0"/>
              <a:t>Updates to Exhibit A – Addition of “QA Further Extended Term” including extension of QA Management Services and addition of Augmentation Staff to provide Senior Business Analyst/Tester services</a:t>
            </a:r>
          </a:p>
          <a:p>
            <a:pPr marL="914400" indent="-449263">
              <a:buFont typeface="+mj-lt"/>
              <a:buAutoNum type="alphaLcPeriod"/>
            </a:pPr>
            <a:r>
              <a:rPr lang="en-US" dirty="0"/>
              <a:t>Updates to Exhibit B Schedule of Payments</a:t>
            </a:r>
          </a:p>
        </p:txBody>
      </p:sp>
      <p:sp>
        <p:nvSpPr>
          <p:cNvPr id="4" name="Text Placeholder 3">
            <a:extLst>
              <a:ext uri="{FF2B5EF4-FFF2-40B4-BE49-F238E27FC236}">
                <a16:creationId xmlns:a16="http://schemas.microsoft.com/office/drawing/2014/main" id="{BD5CBAA0-41DC-41F3-881C-3AF117395B2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1145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FFEE-7DED-45F5-A617-25C3AE54C059}"/>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6AB14AD8-B0FA-483D-89CE-5CCB62FB46FD}"/>
              </a:ext>
            </a:extLst>
          </p:cNvPr>
          <p:cNvSpPr>
            <a:spLocks noGrp="1"/>
          </p:cNvSpPr>
          <p:nvPr>
            <p:ph idx="1"/>
          </p:nvPr>
        </p:nvSpPr>
        <p:spPr/>
        <p:txBody>
          <a:bodyPr>
            <a:normAutofit/>
          </a:bodyPr>
          <a:lstStyle/>
          <a:p>
            <a:pPr marL="457200" indent="-457200">
              <a:buFont typeface="+mj-lt"/>
              <a:buAutoNum type="arabicPeriod" startAt="9"/>
            </a:pPr>
            <a:r>
              <a:rPr lang="en-US" sz="2000" dirty="0"/>
              <a:t>Approval of Group Sales Agreement between the CalSAWS Consortium and Interstate Management Company, LLC (“Operator”), as agent for </a:t>
            </a:r>
            <a:r>
              <a:rPr lang="en-US" sz="2000" dirty="0" err="1"/>
              <a:t>DiamondRock</a:t>
            </a:r>
            <a:r>
              <a:rPr lang="en-US" sz="2000" dirty="0"/>
              <a:t> San Diego Tenant, LLC (“Owner”), dba Westin San Diego, for the CalSAWS Consortium Annual Conference June 24 – 26, 2020, and delegation of authority to the </a:t>
            </a:r>
            <a:r>
              <a:rPr lang="en-US" sz="2000" dirty="0" err="1"/>
              <a:t>CalSAWAS</a:t>
            </a:r>
            <a:r>
              <a:rPr lang="en-US" sz="2000" dirty="0"/>
              <a:t> Executive Director to sign catering and A/V agreements in an amount not to exceed $55,000.</a:t>
            </a:r>
          </a:p>
          <a:p>
            <a:pPr marL="0" indent="0">
              <a:buNone/>
            </a:pPr>
            <a:endParaRPr lang="en-US" sz="1400" dirty="0"/>
          </a:p>
          <a:p>
            <a:pPr marL="465138" indent="-465138">
              <a:buFont typeface="+mj-lt"/>
              <a:buAutoNum type="arabicPeriod" startAt="10"/>
            </a:pPr>
            <a:r>
              <a:rPr lang="en-US" sz="2000" dirty="0"/>
              <a:t>Approval of RGS Amendment 29, which includes</a:t>
            </a:r>
          </a:p>
          <a:p>
            <a:pPr marL="914400" indent="-449263"/>
            <a:r>
              <a:rPr lang="en-US" sz="2000" dirty="0"/>
              <a:t>Additional Pay Rate for Existing Position</a:t>
            </a:r>
          </a:p>
          <a:p>
            <a:pPr marL="914400" indent="-449263"/>
            <a:r>
              <a:rPr lang="en-US" sz="2000" dirty="0"/>
              <a:t>Updated Administrative and Benefit Costs, Effective January 2020</a:t>
            </a:r>
          </a:p>
          <a:p>
            <a:pPr marL="914400" indent="-449263"/>
            <a:r>
              <a:rPr lang="en-US" sz="2000" dirty="0"/>
              <a:t>Revised Terms and Conditions for clarity</a:t>
            </a:r>
          </a:p>
          <a:p>
            <a:pPr marL="465137" indent="0">
              <a:buNone/>
            </a:pPr>
            <a:endParaRPr lang="en-US" sz="1400" dirty="0"/>
          </a:p>
        </p:txBody>
      </p:sp>
      <p:sp>
        <p:nvSpPr>
          <p:cNvPr id="4" name="Text Placeholder 3">
            <a:extLst>
              <a:ext uri="{FF2B5EF4-FFF2-40B4-BE49-F238E27FC236}">
                <a16:creationId xmlns:a16="http://schemas.microsoft.com/office/drawing/2014/main" id="{5B24A933-1BC1-43EA-A334-4D4AAE19C8C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064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Background</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p:txBody>
          <a:bodyPr>
            <a:normAutofit/>
          </a:bodyPr>
          <a:lstStyle/>
          <a:p>
            <a:r>
              <a:rPr lang="en-US" sz="1800" dirty="0"/>
              <a:t>The Imaging Functional Design Sessions were executed June through July 2019 to further define the scope of requirements for the Design and Development phase of the CalSAWS Migration Project.  Key Accomplishments: </a:t>
            </a:r>
          </a:p>
          <a:p>
            <a:pPr lvl="1">
              <a:buFont typeface="Wingdings" panose="05000000000000000000" pitchFamily="2" charset="2"/>
              <a:buChar char="§"/>
            </a:pPr>
            <a:r>
              <a:rPr lang="en-US" sz="1600" dirty="0"/>
              <a:t>Provided a forum for the counties to assist in the development of the solution</a:t>
            </a:r>
          </a:p>
          <a:p>
            <a:pPr lvl="2">
              <a:buFont typeface="Arial" panose="020B0604020202020204" pitchFamily="34" charset="0"/>
              <a:buChar char="•"/>
            </a:pPr>
            <a:r>
              <a:rPr lang="en-US" sz="1400" dirty="0"/>
              <a:t>Team visited 5 CalWIN Counties and Los Angeles County.</a:t>
            </a:r>
          </a:p>
          <a:p>
            <a:pPr lvl="2">
              <a:buFont typeface="Arial" panose="020B0604020202020204" pitchFamily="34" charset="0"/>
              <a:buChar char="•"/>
            </a:pPr>
            <a:r>
              <a:rPr lang="en-US" sz="1400" dirty="0"/>
              <a:t>Held four-day Session for each CalSAWS Region open to all counties.</a:t>
            </a:r>
          </a:p>
          <a:p>
            <a:pPr lvl="2">
              <a:buFont typeface="Arial" panose="020B0604020202020204" pitchFamily="34" charset="0"/>
              <a:buChar char="•"/>
            </a:pPr>
            <a:r>
              <a:rPr lang="en-US" sz="1400" dirty="0"/>
              <a:t>Total of 117 county experts from 42 different counties participated in sessions.  </a:t>
            </a:r>
          </a:p>
          <a:p>
            <a:pPr lvl="1">
              <a:buFont typeface="Wingdings" panose="05000000000000000000" pitchFamily="2" charset="2"/>
              <a:buChar char="§"/>
            </a:pPr>
            <a:r>
              <a:rPr lang="en-US" sz="1600" dirty="0"/>
              <a:t>Clarified system actions needed</a:t>
            </a:r>
          </a:p>
          <a:p>
            <a:pPr lvl="1">
              <a:buFont typeface="Wingdings" panose="05000000000000000000" pitchFamily="2" charset="2"/>
              <a:buChar char="§"/>
            </a:pPr>
            <a:r>
              <a:rPr lang="en-US" sz="1600" dirty="0"/>
              <a:t>Discovered critical business processes</a:t>
            </a:r>
          </a:p>
          <a:p>
            <a:pPr lvl="1">
              <a:buFont typeface="Wingdings" panose="05000000000000000000" pitchFamily="2" charset="2"/>
              <a:buChar char="§"/>
            </a:pPr>
            <a:r>
              <a:rPr lang="en-US" sz="1600" dirty="0"/>
              <a:t>Confirmed design objectives for application development</a:t>
            </a:r>
          </a:p>
          <a:p>
            <a:pPr lvl="1">
              <a:buFont typeface="Wingdings" panose="05000000000000000000" pitchFamily="2" charset="2"/>
              <a:buChar char="§"/>
            </a:pPr>
            <a:r>
              <a:rPr lang="en-US" sz="1600" dirty="0"/>
              <a:t>Established context and validated requirements</a:t>
            </a:r>
          </a:p>
          <a:p>
            <a:pPr lvl="1">
              <a:buFont typeface="Wingdings" panose="05000000000000000000" pitchFamily="2" charset="2"/>
              <a:buChar char="§"/>
            </a:pPr>
            <a:r>
              <a:rPr lang="en-US" sz="1600" dirty="0"/>
              <a:t>Received agreement and confirmation from all </a:t>
            </a:r>
            <a:r>
              <a:rPr lang="en-US" sz="1600" dirty="0" err="1"/>
              <a:t>CalSAWS</a:t>
            </a:r>
            <a:r>
              <a:rPr lang="en-US" sz="1600" dirty="0"/>
              <a:t> Regions</a:t>
            </a:r>
          </a:p>
          <a:p>
            <a:endParaRPr lang="en-US" sz="1800" dirty="0"/>
          </a:p>
          <a:p>
            <a:r>
              <a:rPr lang="en-US" sz="1800" dirty="0"/>
              <a:t>Consortium provided recommendation for the </a:t>
            </a:r>
            <a:r>
              <a:rPr lang="en-US" sz="1800" dirty="0" err="1"/>
              <a:t>CalSAWS</a:t>
            </a:r>
            <a:r>
              <a:rPr lang="en-US" sz="1800" dirty="0"/>
              <a:t> 58 County Imaging Solution is Hyland hosted in AWS Cloud</a:t>
            </a:r>
          </a:p>
          <a:p>
            <a:pPr lvl="1">
              <a:buFont typeface="Wingdings" panose="05000000000000000000" pitchFamily="2" charset="2"/>
              <a:buChar char="§"/>
            </a:pPr>
            <a:r>
              <a:rPr lang="en-US" sz="1600" dirty="0"/>
              <a:t>Recommendation based on: County Input, Available Capabilities, Risk, Cost, Timeline</a:t>
            </a:r>
          </a:p>
          <a:p>
            <a:pPr lvl="1"/>
            <a:endParaRPr lang="en-US" sz="1600" dirty="0"/>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August 2019 JPA</a:t>
            </a:r>
          </a:p>
        </p:txBody>
      </p:sp>
    </p:spTree>
    <p:extLst>
      <p:ext uri="{BB962C8B-B14F-4D97-AF65-F5344CB8AC3E}">
        <p14:creationId xmlns:p14="http://schemas.microsoft.com/office/powerpoint/2010/main" val="334992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Updates to Imaging Discussions</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p:txBody>
          <a:bodyPr>
            <a:normAutofit fontScale="92500" lnSpcReduction="10000"/>
          </a:bodyPr>
          <a:lstStyle/>
          <a:p>
            <a:r>
              <a:rPr lang="en-US" sz="1800" dirty="0"/>
              <a:t>Round 1 (presented at August JPA)- </a:t>
            </a:r>
          </a:p>
          <a:p>
            <a:pPr lvl="1"/>
            <a:r>
              <a:rPr lang="en-US" sz="1800" dirty="0"/>
              <a:t>Compared two options: 1)</a:t>
            </a:r>
            <a:r>
              <a:rPr lang="en-US" sz="1800" b="1" dirty="0">
                <a:solidFill>
                  <a:srgbClr val="002060"/>
                </a:solidFill>
              </a:rPr>
              <a:t>Hyland</a:t>
            </a:r>
            <a:r>
              <a:rPr lang="en-US" sz="1800" dirty="0"/>
              <a:t> to 2) </a:t>
            </a:r>
            <a:r>
              <a:rPr lang="en-US" sz="1800" b="1" dirty="0">
                <a:solidFill>
                  <a:srgbClr val="00B0F0"/>
                </a:solidFill>
              </a:rPr>
              <a:t>Kofax</a:t>
            </a:r>
            <a:r>
              <a:rPr lang="en-US" sz="1800" dirty="0"/>
              <a:t>/</a:t>
            </a:r>
            <a:r>
              <a:rPr lang="en-US" sz="1800" b="1" dirty="0">
                <a:solidFill>
                  <a:srgbClr val="7030A0"/>
                </a:solidFill>
              </a:rPr>
              <a:t>Documentum</a:t>
            </a:r>
          </a:p>
          <a:p>
            <a:pPr lvl="2"/>
            <a:r>
              <a:rPr lang="en-US" sz="1400" dirty="0"/>
              <a:t>Discussed 5 year pricing</a:t>
            </a:r>
          </a:p>
          <a:p>
            <a:pPr lvl="2"/>
            <a:r>
              <a:rPr lang="en-US" sz="1400" dirty="0"/>
              <a:t>Risk and Timeline were additional considerations- AWS credentials</a:t>
            </a:r>
          </a:p>
          <a:p>
            <a:pPr lvl="2"/>
            <a:r>
              <a:rPr lang="en-US" sz="1400" dirty="0"/>
              <a:t>Both solutions were deemed to meet requirements from Functional Design</a:t>
            </a:r>
            <a:endParaRPr lang="en-US" sz="1800" b="1" dirty="0">
              <a:solidFill>
                <a:srgbClr val="7030A0"/>
              </a:solidFill>
            </a:endParaRPr>
          </a:p>
          <a:p>
            <a:pPr lvl="1"/>
            <a:r>
              <a:rPr lang="en-US" sz="1800" dirty="0"/>
              <a:t>Consortium Recommended </a:t>
            </a:r>
            <a:r>
              <a:rPr lang="en-US" sz="1800" b="1" dirty="0">
                <a:solidFill>
                  <a:srgbClr val="002060"/>
                </a:solidFill>
              </a:rPr>
              <a:t>Hyland</a:t>
            </a:r>
          </a:p>
          <a:p>
            <a:pPr lvl="2"/>
            <a:endParaRPr lang="en-US" sz="1400" dirty="0"/>
          </a:p>
          <a:p>
            <a:r>
              <a:rPr lang="en-US" sz="1800" dirty="0"/>
              <a:t>Round 2 (September/October)- 3 options assessed with </a:t>
            </a:r>
            <a:r>
              <a:rPr lang="en-US" sz="1800" b="1" dirty="0">
                <a:solidFill>
                  <a:srgbClr val="00B0F0"/>
                </a:solidFill>
              </a:rPr>
              <a:t>Kofax</a:t>
            </a:r>
            <a:r>
              <a:rPr lang="en-US" sz="1800" dirty="0"/>
              <a:t> and </a:t>
            </a:r>
            <a:r>
              <a:rPr lang="en-US" sz="1800" b="1" dirty="0">
                <a:solidFill>
                  <a:srgbClr val="7030A0"/>
                </a:solidFill>
              </a:rPr>
              <a:t>Documentum</a:t>
            </a:r>
            <a:r>
              <a:rPr lang="en-US" sz="1800" dirty="0"/>
              <a:t> no longer combined</a:t>
            </a:r>
          </a:p>
          <a:p>
            <a:pPr lvl="1"/>
            <a:r>
              <a:rPr lang="en-US" sz="1800" b="1" dirty="0">
                <a:solidFill>
                  <a:srgbClr val="002060"/>
                </a:solidFill>
              </a:rPr>
              <a:t>Hyland</a:t>
            </a:r>
          </a:p>
          <a:p>
            <a:pPr lvl="1"/>
            <a:r>
              <a:rPr lang="en-US" sz="1800" b="1" dirty="0">
                <a:solidFill>
                  <a:srgbClr val="00B0F0"/>
                </a:solidFill>
              </a:rPr>
              <a:t>Kofax</a:t>
            </a:r>
            <a:r>
              <a:rPr lang="en-US" sz="1800" dirty="0"/>
              <a:t>/CloudDocs </a:t>
            </a:r>
          </a:p>
          <a:p>
            <a:pPr lvl="1"/>
            <a:r>
              <a:rPr lang="en-US" sz="1800" dirty="0"/>
              <a:t>OpenText (Captiva/</a:t>
            </a:r>
            <a:r>
              <a:rPr lang="en-US" sz="1800" b="1" dirty="0">
                <a:solidFill>
                  <a:srgbClr val="7030A0"/>
                </a:solidFill>
              </a:rPr>
              <a:t>Documentum</a:t>
            </a:r>
            <a:r>
              <a:rPr lang="en-US" sz="1800" dirty="0"/>
              <a:t>)</a:t>
            </a:r>
          </a:p>
          <a:p>
            <a:pPr lvl="2"/>
            <a:endParaRPr lang="en-US" sz="1400" dirty="0"/>
          </a:p>
          <a:p>
            <a:r>
              <a:rPr lang="en-US" sz="1800" dirty="0"/>
              <a:t>Results: </a:t>
            </a:r>
          </a:p>
          <a:p>
            <a:pPr lvl="1"/>
            <a:r>
              <a:rPr lang="en-US" sz="1800" dirty="0"/>
              <a:t>Met with Vendors</a:t>
            </a:r>
          </a:p>
          <a:p>
            <a:pPr lvl="1"/>
            <a:r>
              <a:rPr lang="en-US" sz="1800" dirty="0"/>
              <a:t>Vendors improved pricing</a:t>
            </a:r>
          </a:p>
          <a:p>
            <a:pPr lvl="1"/>
            <a:r>
              <a:rPr lang="en-US" sz="1800" dirty="0"/>
              <a:t>Vendors improved licensing terms  </a:t>
            </a:r>
          </a:p>
          <a:p>
            <a:pPr lvl="1"/>
            <a:r>
              <a:rPr lang="en-US" sz="1800" dirty="0"/>
              <a:t>Consortium confirmed all options can meet requirements from Functional Design</a:t>
            </a:r>
          </a:p>
          <a:p>
            <a:pPr lvl="1"/>
            <a:endParaRPr lang="en-US" sz="1800" dirty="0"/>
          </a:p>
          <a:p>
            <a:endParaRPr lang="en-US" sz="1800" dirty="0"/>
          </a:p>
          <a:p>
            <a:endParaRPr lang="en-US" sz="1800" dirty="0"/>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September/October 2019 Working Sessions</a:t>
            </a:r>
          </a:p>
        </p:txBody>
      </p:sp>
    </p:spTree>
    <p:extLst>
      <p:ext uri="{BB962C8B-B14F-4D97-AF65-F5344CB8AC3E}">
        <p14:creationId xmlns:p14="http://schemas.microsoft.com/office/powerpoint/2010/main" val="4118084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AWS Presentation Template - Template" id="{6A9A770B-CFD8-6240-8318-C6A4D606EC23}" vid="{745484A2-78A2-DA4E-994D-1B2F200BE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297237612FFB4DBC44B55A432B190E" ma:contentTypeVersion="6" ma:contentTypeDescription="Create a new document." ma:contentTypeScope="" ma:versionID="35ffc9842233265cf26f6cbe9728dc70">
  <xsd:schema xmlns:xsd="http://www.w3.org/2001/XMLSchema" xmlns:xs="http://www.w3.org/2001/XMLSchema" xmlns:p="http://schemas.microsoft.com/office/2006/metadata/properties" xmlns:ns2="0cffa99d-8075-4957-a3f9-38d6e57d32c9" xmlns:ns3="f6b1d80a-5717-428b-b7f8-dfb6a276f7b9" targetNamespace="http://schemas.microsoft.com/office/2006/metadata/properties" ma:root="true" ma:fieldsID="caef3eeb5124dedf557f394f2450d075" ns2:_="" ns3:_="">
    <xsd:import namespace="0cffa99d-8075-4957-a3f9-38d6e57d32c9"/>
    <xsd:import namespace="f6b1d80a-5717-428b-b7f8-dfb6a276f7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fa99d-8075-4957-a3f9-38d6e57d3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b1d80a-5717-428b-b7f8-dfb6a276f7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0CC1E9-68FF-4B07-A654-0348A3BF1FA1}">
  <ds:schemaRefs>
    <ds:schemaRef ds:uri="http://schemas.microsoft.com/sharepoint/v3/contenttype/forms"/>
  </ds:schemaRefs>
</ds:datastoreItem>
</file>

<file path=customXml/itemProps2.xml><?xml version="1.0" encoding="utf-8"?>
<ds:datastoreItem xmlns:ds="http://schemas.openxmlformats.org/officeDocument/2006/customXml" ds:itemID="{539B3F0A-28B8-4E63-92B3-64CEC0194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fa99d-8075-4957-a3f9-38d6e57d32c9"/>
    <ds:schemaRef ds:uri="f6b1d80a-5717-428b-b7f8-dfb6a276f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12F8DA-3C5B-44B5-850E-24F030B55DFB}">
  <ds:schemaRefs>
    <ds:schemaRef ds:uri="http://purl.org/dc/terms/"/>
    <ds:schemaRef ds:uri="http://schemas.openxmlformats.org/package/2006/metadata/core-properties"/>
    <ds:schemaRef ds:uri="http://purl.org/dc/dcmitype/"/>
    <ds:schemaRef ds:uri="0cffa99d-8075-4957-a3f9-38d6e57d32c9"/>
    <ds:schemaRef ds:uri="http://schemas.microsoft.com/office/2006/documentManagement/types"/>
    <ds:schemaRef ds:uri="http://purl.org/dc/elements/1.1/"/>
    <ds:schemaRef ds:uri="http://schemas.microsoft.com/office/2006/metadata/properties"/>
    <ds:schemaRef ds:uri="f6b1d80a-5717-428b-b7f8-dfb6a276f7b9"/>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12202</TotalTime>
  <Words>5135</Words>
  <Application>Microsoft Office PowerPoint</Application>
  <PresentationFormat>Letter Paper (8.5x11 in)</PresentationFormat>
  <Paragraphs>989</Paragraphs>
  <Slides>47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Arial,Sans-Serif</vt:lpstr>
      <vt:lpstr>Calibri</vt:lpstr>
      <vt:lpstr>Century Gothic</vt:lpstr>
      <vt:lpstr>Helvetica Neue</vt:lpstr>
      <vt:lpstr>Times New Roman</vt:lpstr>
      <vt:lpstr>Verdana</vt:lpstr>
      <vt:lpstr>Wingdings</vt:lpstr>
      <vt:lpstr>Office Theme</vt:lpstr>
      <vt:lpstr>November 15, 2019</vt:lpstr>
      <vt:lpstr>Agenda</vt:lpstr>
      <vt:lpstr>PowerPoint Presentation</vt:lpstr>
      <vt:lpstr>Action Items</vt:lpstr>
      <vt:lpstr>Action Items</vt:lpstr>
      <vt:lpstr>Action Items</vt:lpstr>
      <vt:lpstr>Action Items</vt:lpstr>
      <vt:lpstr>Background</vt:lpstr>
      <vt:lpstr>Updates to Imaging Discussions</vt:lpstr>
      <vt:lpstr>Summary Comparison of Imaging Solutions </vt:lpstr>
      <vt:lpstr>Action Items</vt:lpstr>
      <vt:lpstr>PowerPoint Presentation</vt:lpstr>
      <vt:lpstr>PowerPoint Presentation</vt:lpstr>
      <vt:lpstr>Cutover – </vt:lpstr>
      <vt:lpstr>Post Cutover</vt:lpstr>
      <vt:lpstr>Lessons</vt:lpstr>
      <vt:lpstr>PowerPoint Presentation</vt:lpstr>
      <vt:lpstr>PowerPoint Presentation</vt:lpstr>
      <vt:lpstr>Staffing Update</vt:lpstr>
      <vt:lpstr>PowerPoint Presentation</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PowerPoint Presentation</vt:lpstr>
      <vt:lpstr>Functional Design Sessions </vt:lpstr>
      <vt:lpstr>Functional Design Sessions </vt:lpstr>
      <vt:lpstr>Functional Design Sessions </vt:lpstr>
      <vt:lpstr>Functional Design Sessions </vt:lpstr>
      <vt:lpstr>Functional Design Sessions </vt:lpstr>
      <vt:lpstr>Functional Design Sessions </vt:lpstr>
      <vt:lpstr>Functional Design Sessions </vt:lpstr>
      <vt:lpstr>PowerPoint Presentation</vt:lpstr>
      <vt:lpstr>PowerPoint Presentation</vt:lpstr>
      <vt:lpstr>CalSAWS Statewide Portal/Mobile Application</vt:lpstr>
      <vt:lpstr>CalSAWS Statewide Portal/Mobile Application</vt:lpstr>
      <vt:lpstr>CalWIN Training, OCM &amp; Implementation Support</vt:lpstr>
      <vt:lpstr>CalWIN Training, OCM &amp; Implementation Support</vt:lpstr>
      <vt:lpstr>PowerPoint Presentation</vt:lpstr>
    </vt:vector>
  </TitlesOfParts>
  <Company>ClearBest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Battermann</dc:creator>
  <cp:lastModifiedBy>Jennifer A. Smith</cp:lastModifiedBy>
  <cp:revision>666</cp:revision>
  <cp:lastPrinted>2019-11-07T21:02:49Z</cp:lastPrinted>
  <dcterms:created xsi:type="dcterms:W3CDTF">2018-12-04T04:16:31Z</dcterms:created>
  <dcterms:modified xsi:type="dcterms:W3CDTF">2019-11-07T21:22:11Z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0x01010064297237612FFB4DBC44B55A432B190E</vt:lpwstr>
  </property>
</Properties>
</file>