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3"/>
  </p:notesMasterIdLst>
  <p:handoutMasterIdLst>
    <p:handoutMasterId r:id="rId64"/>
  </p:handoutMasterIdLst>
  <p:sldIdLst>
    <p:sldId id="398" r:id="rId5"/>
    <p:sldId id="501" r:id="rId6"/>
    <p:sldId id="665" r:id="rId7"/>
    <p:sldId id="666" r:id="rId8"/>
    <p:sldId id="427" r:id="rId9"/>
    <p:sldId id="428" r:id="rId10"/>
    <p:sldId id="2002" r:id="rId11"/>
    <p:sldId id="853" r:id="rId12"/>
    <p:sldId id="889" r:id="rId13"/>
    <p:sldId id="2003" r:id="rId14"/>
    <p:sldId id="871" r:id="rId15"/>
    <p:sldId id="2004" r:id="rId16"/>
    <p:sldId id="2005" r:id="rId17"/>
    <p:sldId id="891" r:id="rId18"/>
    <p:sldId id="858" r:id="rId19"/>
    <p:sldId id="892" r:id="rId20"/>
    <p:sldId id="893" r:id="rId21"/>
    <p:sldId id="894" r:id="rId22"/>
    <p:sldId id="883" r:id="rId23"/>
    <p:sldId id="884" r:id="rId24"/>
    <p:sldId id="865" r:id="rId25"/>
    <p:sldId id="2006" r:id="rId26"/>
    <p:sldId id="895" r:id="rId27"/>
    <p:sldId id="2007" r:id="rId28"/>
    <p:sldId id="896" r:id="rId29"/>
    <p:sldId id="854" r:id="rId30"/>
    <p:sldId id="890" r:id="rId31"/>
    <p:sldId id="888" r:id="rId32"/>
    <p:sldId id="887" r:id="rId33"/>
    <p:sldId id="878" r:id="rId34"/>
    <p:sldId id="1996" r:id="rId35"/>
    <p:sldId id="1997" r:id="rId36"/>
    <p:sldId id="1998" r:id="rId37"/>
    <p:sldId id="2001" r:id="rId38"/>
    <p:sldId id="1999" r:id="rId39"/>
    <p:sldId id="2000" r:id="rId40"/>
    <p:sldId id="848" r:id="rId41"/>
    <p:sldId id="1993" r:id="rId42"/>
    <p:sldId id="1994" r:id="rId43"/>
    <p:sldId id="1995" r:id="rId44"/>
    <p:sldId id="824" r:id="rId45"/>
    <p:sldId id="414" r:id="rId46"/>
    <p:sldId id="418" r:id="rId47"/>
    <p:sldId id="434" r:id="rId48"/>
    <p:sldId id="454" r:id="rId49"/>
    <p:sldId id="453" r:id="rId50"/>
    <p:sldId id="455" r:id="rId51"/>
    <p:sldId id="452" r:id="rId52"/>
    <p:sldId id="881" r:id="rId53"/>
    <p:sldId id="2008" r:id="rId54"/>
    <p:sldId id="2009" r:id="rId55"/>
    <p:sldId id="1712" r:id="rId56"/>
    <p:sldId id="882" r:id="rId57"/>
    <p:sldId id="845" r:id="rId58"/>
    <p:sldId id="855" r:id="rId59"/>
    <p:sldId id="856" r:id="rId60"/>
    <p:sldId id="857" r:id="rId61"/>
    <p:sldId id="474" r:id="rId62"/>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Hutchison" initials="JH" lastIdx="2" clrIdx="0">
    <p:extLst>
      <p:ext uri="{19B8F6BF-5375-455C-9EA6-DF929625EA0E}">
        <p15:presenceInfo xmlns:p15="http://schemas.microsoft.com/office/powerpoint/2012/main" userId="S-1-5-21-2158693790-2749747733-971431204-10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92"/>
    <a:srgbClr val="88AF4B"/>
    <a:srgbClr val="FFF385"/>
    <a:srgbClr val="11B2E8"/>
    <a:srgbClr val="11B292"/>
    <a:srgbClr val="FD7F32"/>
    <a:srgbClr val="2047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70" autoAdjust="0"/>
    <p:restoredTop sz="94660"/>
  </p:normalViewPr>
  <p:slideViewPr>
    <p:cSldViewPr snapToGrid="0" snapToObjects="1">
      <p:cViewPr varScale="1">
        <p:scale>
          <a:sx n="110" d="100"/>
          <a:sy n="110" d="100"/>
        </p:scale>
        <p:origin x="116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88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345E1-5FE3-F241-B7E2-A2C924EA032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88E6F1-3FCC-EF4B-BB73-844B4869A65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0FE7C2-D40E-E142-AE4F-05D47E1A1639}" type="datetimeFigureOut">
              <a:rPr lang="en-US" smtClean="0"/>
              <a:t>12/10/2019</a:t>
            </a:fld>
            <a:endParaRPr lang="en-US" dirty="0"/>
          </a:p>
        </p:txBody>
      </p:sp>
      <p:sp>
        <p:nvSpPr>
          <p:cNvPr id="4" name="Footer Placeholder 3">
            <a:extLst>
              <a:ext uri="{FF2B5EF4-FFF2-40B4-BE49-F238E27FC236}">
                <a16:creationId xmlns:a16="http://schemas.microsoft.com/office/drawing/2014/main" id="{7DBB1365-DC6A-8C4E-83A0-A9DD6545F60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BF0116-3057-E341-915E-4A3365AD4E0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83CE675-BC82-4545-A42A-3D59189A3A80}" type="slidenum">
              <a:rPr lang="en-US" smtClean="0"/>
              <a:t>‹#›</a:t>
            </a:fld>
            <a:endParaRPr lang="en-US" dirty="0"/>
          </a:p>
        </p:txBody>
      </p:sp>
    </p:spTree>
    <p:extLst>
      <p:ext uri="{BB962C8B-B14F-4D97-AF65-F5344CB8AC3E}">
        <p14:creationId xmlns:p14="http://schemas.microsoft.com/office/powerpoint/2010/main" val="91208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0C826E-D018-9A4D-98C3-DE286DBF2644}" type="datetimeFigureOut">
              <a:rPr lang="en-US" smtClean="0"/>
              <a:t>12/10/2019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F11713-903A-084B-82BE-3381D15BC739}" type="slidenum">
              <a:rPr lang="en-US" smtClean="0"/>
              <a:t>‹#›</a:t>
            </a:fld>
            <a:endParaRPr lang="en-US" dirty="0"/>
          </a:p>
        </p:txBody>
      </p:sp>
    </p:spTree>
    <p:extLst>
      <p:ext uri="{BB962C8B-B14F-4D97-AF65-F5344CB8AC3E}">
        <p14:creationId xmlns:p14="http://schemas.microsoft.com/office/powerpoint/2010/main" val="724269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philosophicaldisquisitions.blogspot.com/2013/02/feedback.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231" y="5392305"/>
            <a:ext cx="2390967" cy="361627"/>
          </a:xfrm>
        </p:spPr>
        <p:txBody>
          <a:bodyPr anchor="t">
            <a:normAutofit/>
          </a:bodyPr>
          <a:lstStyle>
            <a:lvl1pPr algn="l">
              <a:defRPr sz="1400" b="0" cap="none" baseline="0">
                <a:solidFill>
                  <a:srgbClr val="204792"/>
                </a:solidFill>
              </a:defRPr>
            </a:lvl1pPr>
          </a:lstStyle>
          <a:p>
            <a:r>
              <a:rPr lang="en-US" dirty="0"/>
              <a:t>Click [Month DD, YYYY]</a:t>
            </a:r>
          </a:p>
        </p:txBody>
      </p:sp>
      <p:cxnSp>
        <p:nvCxnSpPr>
          <p:cNvPr id="11" name="Straight Connector 10"/>
          <p:cNvCxnSpPr>
            <a:cxnSpLocks/>
          </p:cNvCxnSpPr>
          <p:nvPr userDrawn="1"/>
        </p:nvCxnSpPr>
        <p:spPr>
          <a:xfrm>
            <a:off x="1937167" y="2967062"/>
            <a:ext cx="0" cy="199769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938717" y="292490"/>
            <a:ext cx="1550" cy="1593324"/>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7"/>
          <p:cNvSpPr>
            <a:spLocks noGrp="1"/>
          </p:cNvSpPr>
          <p:nvPr>
            <p:ph type="body" sz="quarter" idx="12" hasCustomPrompt="1"/>
          </p:nvPr>
        </p:nvSpPr>
        <p:spPr>
          <a:xfrm>
            <a:off x="2108614" y="2184714"/>
            <a:ext cx="6608763" cy="460375"/>
          </a:xfrm>
        </p:spPr>
        <p:txBody>
          <a:bodyPr anchor="ctr">
            <a:normAutofit/>
          </a:bodyPr>
          <a:lstStyle>
            <a:lvl1pPr marL="0" indent="0">
              <a:buNone/>
              <a:defRPr sz="2000">
                <a:solidFill>
                  <a:srgbClr val="204792"/>
                </a:solidFill>
              </a:defRPr>
            </a:lvl1pPr>
          </a:lstStyle>
          <a:p>
            <a:pPr lvl="0"/>
            <a:r>
              <a:rPr lang="en-US" dirty="0"/>
              <a:t>Click to edit meeting title</a:t>
            </a:r>
          </a:p>
        </p:txBody>
      </p:sp>
      <p:sp>
        <p:nvSpPr>
          <p:cNvPr id="15" name="TextBox 14"/>
          <p:cNvSpPr txBox="1"/>
          <p:nvPr userDrawn="1"/>
        </p:nvSpPr>
        <p:spPr>
          <a:xfrm>
            <a:off x="333560" y="2170466"/>
            <a:ext cx="2031325" cy="461665"/>
          </a:xfrm>
          <a:prstGeom prst="rect">
            <a:avLst/>
          </a:prstGeom>
          <a:noFill/>
        </p:spPr>
        <p:txBody>
          <a:bodyPr wrap="none" rtlCol="0">
            <a:spAutoFit/>
          </a:bodyPr>
          <a:lstStyle/>
          <a:p>
            <a:r>
              <a:rPr lang="en-US" sz="2400" dirty="0">
                <a:solidFill>
                  <a:srgbClr val="204792"/>
                </a:solidFill>
                <a:latin typeface="Century Gothic"/>
                <a:cs typeface="Century Gothic"/>
              </a:rPr>
              <a:t>Cal</a:t>
            </a:r>
            <a:r>
              <a:rPr lang="en-US" sz="2400" b="1" dirty="0">
                <a:solidFill>
                  <a:srgbClr val="204792"/>
                </a:solidFill>
                <a:latin typeface="Century Gothic"/>
                <a:cs typeface="Century Gothic"/>
              </a:rPr>
              <a:t>SAWS</a:t>
            </a:r>
            <a:r>
              <a:rPr lang="en-US" sz="2400" dirty="0">
                <a:solidFill>
                  <a:srgbClr val="204792"/>
                </a:solidFill>
                <a:latin typeface="Century Gothic"/>
                <a:cs typeface="Century Gothic"/>
              </a:rPr>
              <a:t> | 	</a:t>
            </a:r>
          </a:p>
        </p:txBody>
      </p:sp>
      <p:sp>
        <p:nvSpPr>
          <p:cNvPr id="4" name="Rectangle 3"/>
          <p:cNvSpPr/>
          <p:nvPr userDrawn="1"/>
        </p:nvSpPr>
        <p:spPr>
          <a:xfrm>
            <a:off x="0" y="6469283"/>
            <a:ext cx="9155430" cy="4603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D67A3BD-0C5D-4148-BB96-CF8E84489BC6}"/>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2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solidFill>
            <a:srgbClr val="88AF4B"/>
          </a:solidFill>
        </p:spPr>
        <p:txBody>
          <a:bodyPr anchor="b"/>
          <a:lstStyle>
            <a:lvl1pPr algn="l">
              <a:defRPr sz="2400"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Rectangle 7"/>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fld id="{9177F060-00DB-0849-8EF9-977425B2C345}" type="slidenum">
              <a:rPr lang="en-US" sz="900" smtClean="0">
                <a:latin typeface="Century Gothic"/>
                <a:cs typeface="Century Gothic"/>
              </a:rPr>
              <a:pPr>
                <a:tabLst>
                  <a:tab pos="4284663" algn="l"/>
                  <a:tab pos="8632825" algn="r"/>
                </a:tabLst>
              </a:pPr>
              <a:t>‹#›</a:t>
            </a:fld>
            <a:endParaRPr lang="en-US" sz="900" dirty="0">
              <a:latin typeface="Century Gothic"/>
              <a:cs typeface="Century Gothic"/>
            </a:endParaRPr>
          </a:p>
        </p:txBody>
      </p:sp>
      <p:sp>
        <p:nvSpPr>
          <p:cNvPr id="10" name="TextBox 9"/>
          <p:cNvSpPr txBox="1"/>
          <p:nvPr userDrawn="1"/>
        </p:nvSpPr>
        <p:spPr>
          <a:xfrm>
            <a:off x="673852" y="6571288"/>
            <a:ext cx="6349775" cy="230832"/>
          </a:xfrm>
          <a:prstGeom prst="rect">
            <a:avLst/>
          </a:prstGeom>
          <a:noFill/>
          <a:ln>
            <a:solidFill>
              <a:srgbClr val="204792"/>
            </a:solidFill>
          </a:ln>
        </p:spPr>
        <p:txBody>
          <a:bodyPr wrap="square" rtlCol="0">
            <a:spAutoFit/>
          </a:bodyPr>
          <a:lstStyle/>
          <a:p>
            <a:r>
              <a:rPr lang="en-US" sz="900" b="1" dirty="0">
                <a:solidFill>
                  <a:schemeClr val="bg1"/>
                </a:solidFill>
                <a:latin typeface="Century Gothic"/>
                <a:cs typeface="Century Gothic"/>
              </a:rPr>
              <a:t>Click</a:t>
            </a:r>
            <a:r>
              <a:rPr lang="en-US" sz="900" b="1" baseline="0" dirty="0">
                <a:solidFill>
                  <a:schemeClr val="bg1"/>
                </a:solidFill>
                <a:latin typeface="Century Gothic"/>
                <a:cs typeface="Century Gothic"/>
              </a:rPr>
              <a:t> View &gt; </a:t>
            </a:r>
            <a:r>
              <a:rPr lang="en-US" sz="900" b="1" dirty="0">
                <a:solidFill>
                  <a:schemeClr val="bg1"/>
                </a:solidFill>
                <a:latin typeface="Century Gothic"/>
                <a:cs typeface="Century Gothic"/>
              </a:rPr>
              <a:t> Master</a:t>
            </a:r>
            <a:r>
              <a:rPr lang="en-US" sz="900" b="1" baseline="0" dirty="0">
                <a:solidFill>
                  <a:schemeClr val="bg1"/>
                </a:solidFill>
                <a:latin typeface="Century Gothic"/>
                <a:cs typeface="Century Gothic"/>
              </a:rPr>
              <a:t> &gt; </a:t>
            </a:r>
            <a:r>
              <a:rPr lang="en-US" sz="900" b="1" dirty="0">
                <a:solidFill>
                  <a:schemeClr val="bg1"/>
                </a:solidFill>
                <a:latin typeface="Century Gothic"/>
                <a:cs typeface="Century Gothic"/>
              </a:rPr>
              <a:t>Slide Master </a:t>
            </a:r>
            <a:r>
              <a:rPr lang="en-US" sz="900" b="1" baseline="0" dirty="0">
                <a:solidFill>
                  <a:schemeClr val="bg1"/>
                </a:solidFill>
                <a:latin typeface="Century Gothic"/>
                <a:cs typeface="Century Gothic"/>
              </a:rPr>
              <a:t> to change</a:t>
            </a:r>
            <a:r>
              <a:rPr lang="en-US" sz="900" b="1" dirty="0">
                <a:solidFill>
                  <a:schemeClr val="bg1"/>
                </a:solidFill>
                <a:latin typeface="Century Gothic"/>
                <a:cs typeface="Century Gothic"/>
              </a:rPr>
              <a:t> </a:t>
            </a:r>
          </a:p>
        </p:txBody>
      </p:sp>
    </p:spTree>
    <p:extLst>
      <p:ext uri="{BB962C8B-B14F-4D97-AF65-F5344CB8AC3E}">
        <p14:creationId xmlns:p14="http://schemas.microsoft.com/office/powerpoint/2010/main" val="268148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6494" y="4800600"/>
            <a:ext cx="5486400" cy="566738"/>
          </a:xfrm>
        </p:spPr>
        <p:txBody>
          <a:bodyPr anchor="b"/>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84649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46494" y="5367339"/>
            <a:ext cx="5486400" cy="804863"/>
          </a:xfrm>
        </p:spPr>
        <p:txBody>
          <a:bodyPr>
            <a:normAutofit/>
          </a:bodyPr>
          <a:lstStyle>
            <a:lvl1pPr marL="0" indent="0">
              <a:buNone/>
              <a:defRPr sz="16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685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24782"/>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74243" cy="523220"/>
          </a:xfrm>
          <a:prstGeom prst="rect">
            <a:avLst/>
          </a:prstGeom>
          <a:noFill/>
        </p:spPr>
        <p:txBody>
          <a:bodyPr wrap="none" rtlCol="0">
            <a:spAutoFit/>
          </a:bodyPr>
          <a:lstStyle/>
          <a:p>
            <a:r>
              <a:rPr lang="en-US" sz="2800" dirty="0">
                <a:solidFill>
                  <a:srgbClr val="204792"/>
                </a:solidFill>
                <a:latin typeface="Century Gothic"/>
                <a:cs typeface="Century Gothic"/>
              </a:rPr>
              <a:t>Feedback</a:t>
            </a:r>
          </a:p>
        </p:txBody>
      </p:sp>
      <p:cxnSp>
        <p:nvCxnSpPr>
          <p:cNvPr id="8" name="Straight Connector 7"/>
          <p:cNvCxnSpPr/>
          <p:nvPr userDrawn="1"/>
        </p:nvCxnSpPr>
        <p:spPr>
          <a:xfrm>
            <a:off x="1077946" y="844126"/>
            <a:ext cx="0" cy="5143738"/>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generated with high confidence">
            <a:extLst>
              <a:ext uri="{FF2B5EF4-FFF2-40B4-BE49-F238E27FC236}">
                <a16:creationId xmlns:a16="http://schemas.microsoft.com/office/drawing/2014/main" id="{173BBDA8-C3BD-4E31-B31F-6F1E953A8C2C}"/>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6638883" y="4229100"/>
            <a:ext cx="2591708" cy="2337521"/>
          </a:xfrm>
          <a:prstGeom prst="rect">
            <a:avLst/>
          </a:prstGeom>
        </p:spPr>
      </p:pic>
    </p:spTree>
    <p:extLst>
      <p:ext uri="{BB962C8B-B14F-4D97-AF65-F5344CB8AC3E}">
        <p14:creationId xmlns:p14="http://schemas.microsoft.com/office/powerpoint/2010/main" val="86821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57773"/>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95283" cy="523220"/>
          </a:xfrm>
          <a:prstGeom prst="rect">
            <a:avLst/>
          </a:prstGeom>
          <a:noFill/>
        </p:spPr>
        <p:txBody>
          <a:bodyPr wrap="none" rtlCol="0">
            <a:spAutoFit/>
          </a:bodyPr>
          <a:lstStyle/>
          <a:p>
            <a:r>
              <a:rPr lang="en-US" sz="2800" dirty="0">
                <a:solidFill>
                  <a:srgbClr val="204792"/>
                </a:solidFill>
                <a:latin typeface="Century Gothic"/>
                <a:cs typeface="Century Gothic"/>
              </a:rPr>
              <a:t>Next Steps</a:t>
            </a:r>
          </a:p>
        </p:txBody>
      </p:sp>
      <p:cxnSp>
        <p:nvCxnSpPr>
          <p:cNvPr id="8" name="Straight Connector 7"/>
          <p:cNvCxnSpPr>
            <a:cxnSpLocks/>
          </p:cNvCxnSpPr>
          <p:nvPr userDrawn="1"/>
        </p:nvCxnSpPr>
        <p:spPr>
          <a:xfrm>
            <a:off x="1077946" y="813594"/>
            <a:ext cx="0" cy="548768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B2E6440-3DFF-BE45-AD11-B993AED06746}"/>
              </a:ext>
            </a:extLst>
          </p:cNvPr>
          <p:cNvPicPr>
            <a:picLocks noChangeAspect="1"/>
          </p:cNvPicPr>
          <p:nvPr userDrawn="1"/>
        </p:nvPicPr>
        <p:blipFill rotWithShape="1">
          <a:blip r:embed="rId2">
            <a:clrChange>
              <a:clrFrom>
                <a:srgbClr val="FFFFFF"/>
              </a:clrFrom>
              <a:clrTo>
                <a:srgbClr val="FFFFFF">
                  <a:alpha val="0"/>
                </a:srgbClr>
              </a:clrTo>
            </a:clrChange>
          </a:blip>
          <a:srcRect b="38034"/>
          <a:stretch/>
        </p:blipFill>
        <p:spPr>
          <a:xfrm>
            <a:off x="5166360" y="5420237"/>
            <a:ext cx="3749040" cy="1140584"/>
          </a:xfrm>
          <a:prstGeom prst="rect">
            <a:avLst/>
          </a:prstGeom>
        </p:spPr>
      </p:pic>
    </p:spTree>
    <p:extLst>
      <p:ext uri="{BB962C8B-B14F-4D97-AF65-F5344CB8AC3E}">
        <p14:creationId xmlns:p14="http://schemas.microsoft.com/office/powerpoint/2010/main" val="300496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rridor-perspective-1232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 y="1693332"/>
            <a:ext cx="2981988" cy="3432848"/>
          </a:xfrm>
          <a:prstGeom prst="rect">
            <a:avLst/>
          </a:prstGeom>
        </p:spPr>
      </p:pic>
      <p:sp>
        <p:nvSpPr>
          <p:cNvPr id="4" name="Content Placeholder 3"/>
          <p:cNvSpPr>
            <a:spLocks noGrp="1"/>
          </p:cNvSpPr>
          <p:nvPr>
            <p:ph idx="1"/>
          </p:nvPr>
        </p:nvSpPr>
        <p:spPr>
          <a:xfrm>
            <a:off x="2976370" y="1693332"/>
            <a:ext cx="6167630" cy="3432848"/>
          </a:xfrm>
          <a:solidFill>
            <a:srgbClr val="1A3292"/>
          </a:solidFill>
          <a:ln>
            <a:noFill/>
          </a:ln>
          <a:effectLst/>
        </p:spPr>
        <p:txBody>
          <a:bodyPr>
            <a:normAutofit/>
          </a:bodyPr>
          <a:lstStyle>
            <a:lvl1pPr marL="0" marR="0" indent="0" algn="ctr" defTabSz="457200" rtl="0" eaLnBrk="1" fontAlgn="auto" latinLnBrk="0" hangingPunct="1">
              <a:lnSpc>
                <a:spcPct val="150000"/>
              </a:lnSpc>
              <a:spcBef>
                <a:spcPct val="20000"/>
              </a:spcBef>
              <a:spcAft>
                <a:spcPts val="0"/>
              </a:spcAft>
              <a:buClr>
                <a:srgbClr val="204792"/>
              </a:buClr>
              <a:buSzTx/>
              <a:buFont typeface="Wingdings" charset="2"/>
              <a:buNone/>
              <a:tabLst/>
              <a:defRPr sz="1400" b="0" baseline="0">
                <a:solidFill>
                  <a:srgbClr val="FFFFFF"/>
                </a:solidFill>
              </a:defRPr>
            </a:lvl1pPr>
          </a:lstStyle>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Click to add text</a:t>
            </a:r>
          </a:p>
          <a:p>
            <a:pPr marL="0" indent="0" algn="ctr">
              <a:buNone/>
            </a:pPr>
            <a:r>
              <a:rPr lang="en-US" sz="1400" dirty="0">
                <a:solidFill>
                  <a:schemeClr val="bg1">
                    <a:lumMod val="85000"/>
                  </a:schemeClr>
                </a:solidFill>
                <a:latin typeface="Century Gothic"/>
                <a:cs typeface="Century Gothic"/>
              </a:rPr>
              <a:t>Text text text Text text text Text text text </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Text text text Text text text Text text text Text text text Text text</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5617" y="3017209"/>
            <a:ext cx="2975287" cy="661939"/>
          </a:xfrm>
          <a:prstGeom prst="rect">
            <a:avLst/>
          </a:prstGeom>
          <a:solidFill>
            <a:srgbClr val="88AF4B">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hasCustomPrompt="1"/>
          </p:nvPr>
        </p:nvSpPr>
        <p:spPr>
          <a:xfrm>
            <a:off x="0" y="3148013"/>
            <a:ext cx="2970213" cy="388937"/>
          </a:xfrm>
          <a:ln>
            <a:noFill/>
          </a:ln>
        </p:spPr>
        <p:txBody>
          <a:bodyPr>
            <a:normAutofit/>
          </a:bodyPr>
          <a:lstStyle>
            <a:lvl1pPr marL="0" indent="0" algn="ctr">
              <a:buNone/>
              <a:defRPr sz="1800" b="1">
                <a:solidFill>
                  <a:srgbClr val="FFFFFF"/>
                </a:solidFill>
              </a:defRPr>
            </a:lvl1pPr>
          </a:lstStyle>
          <a:p>
            <a:pPr lvl="0"/>
            <a:r>
              <a:rPr lang="en-US" dirty="0"/>
              <a:t>Key Point</a:t>
            </a:r>
          </a:p>
        </p:txBody>
      </p:sp>
      <p:sp>
        <p:nvSpPr>
          <p:cNvPr id="8" name="Title 1">
            <a:extLst>
              <a:ext uri="{FF2B5EF4-FFF2-40B4-BE49-F238E27FC236}">
                <a16:creationId xmlns:a16="http://schemas.microsoft.com/office/drawing/2014/main" id="{BCED8CB0-D1B4-BC44-B95F-754E5B7E2E5D}"/>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3246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282" y="5361338"/>
            <a:ext cx="1447800" cy="820813"/>
          </a:xfrm>
          <a:prstGeom prst="rect">
            <a:avLst/>
          </a:prstGeom>
        </p:spPr>
      </p:pic>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CalWIN</a:t>
            </a:r>
          </a:p>
        </p:txBody>
      </p:sp>
    </p:spTree>
    <p:extLst>
      <p:ext uri="{BB962C8B-B14F-4D97-AF65-F5344CB8AC3E}">
        <p14:creationId xmlns:p14="http://schemas.microsoft.com/office/powerpoint/2010/main" val="157603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CalACES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610403" y="5392042"/>
            <a:ext cx="1632585" cy="1261745"/>
          </a:xfrm>
          <a:prstGeom prst="rect">
            <a:avLst/>
          </a:prstGeom>
        </p:spPr>
      </p:pic>
    </p:spTree>
    <p:extLst>
      <p:ext uri="{BB962C8B-B14F-4D97-AF65-F5344CB8AC3E}">
        <p14:creationId xmlns:p14="http://schemas.microsoft.com/office/powerpoint/2010/main" val="366820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Green Boxes">
    <p:spTree>
      <p:nvGrpSpPr>
        <p:cNvPr id="1" name=""/>
        <p:cNvGrpSpPr/>
        <p:nvPr/>
      </p:nvGrpSpPr>
      <p:grpSpPr>
        <a:xfrm>
          <a:off x="0" y="0"/>
          <a:ext cx="0" cy="0"/>
          <a:chOff x="0" y="0"/>
          <a:chExt cx="0" cy="0"/>
        </a:xfrm>
      </p:grpSpPr>
      <p:sp>
        <p:nvSpPr>
          <p:cNvPr id="3" name="Content Placeholder 3"/>
          <p:cNvSpPr>
            <a:spLocks noGrp="1"/>
          </p:cNvSpPr>
          <p:nvPr>
            <p:ph idx="1"/>
          </p:nvPr>
        </p:nvSpPr>
        <p:spPr>
          <a:xfrm>
            <a:off x="5388258" y="1801087"/>
            <a:ext cx="3755742" cy="3432848"/>
          </a:xfrm>
          <a:solidFill>
            <a:srgbClr val="88AF4B"/>
          </a:solidFill>
          <a:ln>
            <a:solidFill>
              <a:srgbClr val="FFFFFF"/>
            </a:solid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4" name="Content Placeholder 3"/>
          <p:cNvSpPr>
            <a:spLocks noGrp="1"/>
          </p:cNvSpPr>
          <p:nvPr>
            <p:ph idx="10"/>
          </p:nvPr>
        </p:nvSpPr>
        <p:spPr>
          <a:xfrm>
            <a:off x="0" y="1801087"/>
            <a:ext cx="3755742" cy="3432848"/>
          </a:xfrm>
          <a:solidFill>
            <a:srgbClr val="88AF4B"/>
          </a:solidFill>
          <a:ln>
            <a:no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3755742" y="1801087"/>
            <a:ext cx="1632516" cy="3432848"/>
          </a:xfrm>
          <a:prstGeom prst="rect">
            <a:avLst/>
          </a:prstGeom>
          <a:gradFill flip="none" rotWithShape="1">
            <a:gsLst>
              <a:gs pos="41000">
                <a:srgbClr val="FD7F32"/>
              </a:gs>
              <a:gs pos="96000">
                <a:schemeClr val="bg1"/>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128968" y="2401451"/>
            <a:ext cx="1385552" cy="0"/>
          </a:xfrm>
          <a:prstGeom prst="line">
            <a:avLst/>
          </a:prstGeom>
          <a:ln>
            <a:solidFill>
              <a:schemeClr val="tx1">
                <a:lumMod val="85000"/>
                <a:lumOff val="15000"/>
              </a:schemeClr>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515674" y="2399602"/>
            <a:ext cx="1385552" cy="0"/>
          </a:xfrm>
          <a:prstGeom prst="line">
            <a:avLst/>
          </a:prstGeom>
          <a:ln>
            <a:solidFill>
              <a:srgbClr val="262626"/>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3EA3B42-A985-3D4B-8E4B-2FA8974BA7BF}"/>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78015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4600575" cy="3421063"/>
          </a:xfrm>
        </p:spPr>
        <p:txBody>
          <a:bodyPr anchor="ctr">
            <a:normAutofit/>
          </a:bodyPr>
          <a:lstStyle>
            <a:lvl1pPr marL="0" indent="0" algn="ctr">
              <a:buFontTx/>
              <a:buNone/>
              <a:defRPr sz="1800"/>
            </a:lvl1pPr>
          </a:lstStyle>
          <a:p>
            <a:pPr marL="0" lvl="0" indent="0" algn="ctr">
              <a:buFontTx/>
              <a:buNone/>
            </a:pPr>
            <a:r>
              <a:rPr lang="en-US" dirty="0"/>
              <a:t>Click to edit text</a:t>
            </a:r>
          </a:p>
        </p:txBody>
      </p:sp>
      <p:sp>
        <p:nvSpPr>
          <p:cNvPr id="6" name="Content Placeholder 5"/>
          <p:cNvSpPr>
            <a:spLocks noGrp="1"/>
          </p:cNvSpPr>
          <p:nvPr>
            <p:ph sz="quarter" idx="11"/>
          </p:nvPr>
        </p:nvSpPr>
        <p:spPr>
          <a:xfrm>
            <a:off x="4600575" y="0"/>
            <a:ext cx="4543425" cy="3421063"/>
          </a:xfrm>
          <a:solidFill>
            <a:srgbClr val="88AF4B"/>
          </a:solidFill>
        </p:spPr>
        <p:txBody>
          <a:bodyPr vert="horz" lIns="91440" tIns="45720" rIns="91440" bIns="45720" rtlCol="0" anchor="ctr">
            <a:normAutofit/>
          </a:bodyPr>
          <a:lstStyle>
            <a:lvl1pPr>
              <a:buFontTx/>
              <a:buNone/>
              <a:defRPr lang="en-US" sz="1200" b="1" smtClean="0">
                <a:solidFill>
                  <a:schemeClr val="tx1">
                    <a:lumMod val="65000"/>
                    <a:lumOff val="35000"/>
                  </a:schemeClr>
                </a:solidFill>
              </a:defRPr>
            </a:lvl1pPr>
            <a:lvl2pPr>
              <a:defRPr lang="en-US" sz="1100" smtClean="0"/>
            </a:lvl2pPr>
            <a:lvl3pPr>
              <a:defRPr lang="en-US" sz="1100" smtClean="0"/>
            </a:lvl3pPr>
            <a:lvl4pPr>
              <a:defRPr lang="en-US" sz="1100" smtClean="0"/>
            </a:lvl4pPr>
            <a:lvl5pPr>
              <a:defRPr lang="en-US" sz="1100"/>
            </a:lvl5pPr>
          </a:lstStyle>
          <a:p>
            <a:pPr marL="0" lvl="0" indent="0" algn="ctr">
              <a:buFontTx/>
              <a:buNone/>
            </a:pPr>
            <a:r>
              <a:rPr lang="en-US" dirty="0"/>
              <a:t>Click to edit Master text styles</a:t>
            </a:r>
          </a:p>
        </p:txBody>
      </p:sp>
      <p:sp>
        <p:nvSpPr>
          <p:cNvPr id="8" name="Content Placeholder 7"/>
          <p:cNvSpPr>
            <a:spLocks noGrp="1"/>
          </p:cNvSpPr>
          <p:nvPr>
            <p:ph sz="quarter" idx="12" hasCustomPrompt="1"/>
          </p:nvPr>
        </p:nvSpPr>
        <p:spPr>
          <a:xfrm>
            <a:off x="0" y="3434021"/>
            <a:ext cx="4600575" cy="3019425"/>
          </a:xfrm>
          <a:solidFill>
            <a:srgbClr val="88AF4B"/>
          </a:solidFill>
          <a:ln>
            <a:noFill/>
          </a:ln>
          <a:effectLst/>
        </p:spPr>
        <p:txBody>
          <a:bodyPr anchor="ctr">
            <a:normAutofit/>
          </a:bodyPr>
          <a:lstStyle>
            <a:lvl1pPr marL="0" indent="0" algn="ctr">
              <a:buFontTx/>
              <a:buNone/>
              <a:defRPr sz="1200" b="1">
                <a:solidFill>
                  <a:schemeClr val="tx1">
                    <a:lumMod val="65000"/>
                    <a:lumOff val="35000"/>
                  </a:schemeClr>
                </a:solidFill>
              </a:defRPr>
            </a:lvl1pPr>
            <a:lvl2pPr marL="457200" indent="0" algn="ctr">
              <a:buFontTx/>
              <a:buNone/>
              <a:defRPr sz="1100"/>
            </a:lvl2pPr>
            <a:lvl3pPr marL="914400" indent="0" algn="ctr">
              <a:buFontTx/>
              <a:buNone/>
              <a:defRPr sz="1100"/>
            </a:lvl3pPr>
            <a:lvl4pPr marL="1371600" indent="0" algn="ctr">
              <a:buFontTx/>
              <a:buNone/>
              <a:defRPr sz="1100"/>
            </a:lvl4pPr>
            <a:lvl5pPr marL="1828800" indent="0" algn="ctr">
              <a:buFontTx/>
              <a:buNone/>
              <a:defRPr sz="1100"/>
            </a:lvl5pPr>
          </a:lstStyle>
          <a:p>
            <a:pPr lvl="0"/>
            <a:r>
              <a:rPr lang="en-US" dirty="0"/>
              <a:t>Click to edit text</a:t>
            </a:r>
          </a:p>
        </p:txBody>
      </p:sp>
      <p:sp>
        <p:nvSpPr>
          <p:cNvPr id="10" name="Content Placeholder 9"/>
          <p:cNvSpPr>
            <a:spLocks noGrp="1"/>
          </p:cNvSpPr>
          <p:nvPr>
            <p:ph sz="quarter" idx="13" hasCustomPrompt="1"/>
          </p:nvPr>
        </p:nvSpPr>
        <p:spPr>
          <a:xfrm>
            <a:off x="4600575" y="3421063"/>
            <a:ext cx="4543425" cy="3019425"/>
          </a:xfrm>
        </p:spPr>
        <p:txBody>
          <a:bodyPr vert="horz" lIns="91440" tIns="45720" rIns="91440" bIns="45720" rtlCol="0" anchor="ctr">
            <a:normAutofit/>
          </a:bodyPr>
          <a:lstStyle>
            <a:lvl1pPr algn="ctr">
              <a:buFontTx/>
              <a:buNone/>
              <a:defRPr lang="en-US" sz="1800" dirty="0" smtClean="0"/>
            </a:lvl1pPr>
          </a:lstStyle>
          <a:p>
            <a:pPr marL="0" lvl="0" indent="0" algn="ctr">
              <a:buFontTx/>
              <a:buNone/>
            </a:pPr>
            <a:r>
              <a:rPr lang="en-US" dirty="0"/>
              <a:t>Click to edit text</a:t>
            </a:r>
          </a:p>
        </p:txBody>
      </p:sp>
    </p:spTree>
    <p:extLst>
      <p:ext uri="{BB962C8B-B14F-4D97-AF65-F5344CB8AC3E}">
        <p14:creationId xmlns:p14="http://schemas.microsoft.com/office/powerpoint/2010/main" val="3565029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s - Blue with Arrow">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667250" y="0"/>
            <a:ext cx="4235450" cy="6249988"/>
          </a:xfrm>
          <a:solidFill>
            <a:srgbClr val="204792"/>
          </a:solidFill>
        </p:spPr>
        <p:txBody>
          <a:bodyPr anchor="ct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2" name="Title 1"/>
          <p:cNvSpPr>
            <a:spLocks noGrp="1"/>
          </p:cNvSpPr>
          <p:nvPr>
            <p:ph type="title"/>
          </p:nvPr>
        </p:nvSpPr>
        <p:spPr>
          <a:xfrm>
            <a:off x="457200" y="112506"/>
            <a:ext cx="4209415" cy="988921"/>
          </a:xfrm>
        </p:spPr>
        <p:txBody>
          <a:bodyPr/>
          <a:lstStyle/>
          <a:p>
            <a:r>
              <a:rPr lang="en-US" dirty="0"/>
              <a:t>Click to edit Master title style</a:t>
            </a:r>
          </a:p>
        </p:txBody>
      </p:sp>
      <p:sp>
        <p:nvSpPr>
          <p:cNvPr id="3" name="Content Placeholder 3"/>
          <p:cNvSpPr>
            <a:spLocks noGrp="1"/>
          </p:cNvSpPr>
          <p:nvPr>
            <p:ph idx="1"/>
          </p:nvPr>
        </p:nvSpPr>
        <p:spPr>
          <a:xfrm>
            <a:off x="457200" y="1218048"/>
            <a:ext cx="4209415" cy="5031891"/>
          </a:xfrm>
        </p:spPr>
        <p:txBody>
          <a:bodyPr>
            <a:normAutofit/>
          </a:bodyPr>
          <a:lstStyle/>
          <a:p>
            <a:r>
              <a:rPr lang="en-US" sz="1800" dirty="0">
                <a:latin typeface="Century Gothic"/>
                <a:cs typeface="Century Gothic"/>
              </a:rPr>
              <a:t>Text text text</a:t>
            </a:r>
          </a:p>
        </p:txBody>
      </p:sp>
    </p:spTree>
    <p:extLst>
      <p:ext uri="{BB962C8B-B14F-4D97-AF65-F5344CB8AC3E}">
        <p14:creationId xmlns:p14="http://schemas.microsoft.com/office/powerpoint/2010/main" val="57628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1937167" y="292490"/>
            <a:ext cx="0" cy="467226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2" hasCustomPrompt="1"/>
          </p:nvPr>
        </p:nvSpPr>
        <p:spPr>
          <a:xfrm>
            <a:off x="3122127" y="3067712"/>
            <a:ext cx="5775747" cy="1832253"/>
          </a:xfrm>
        </p:spPr>
        <p:txBody>
          <a:bodyPr anchor="ctr">
            <a:normAutofit/>
          </a:bodyPr>
          <a:lstStyle>
            <a:lvl1pPr marL="0" indent="0">
              <a:buNone/>
              <a:defRPr sz="2800" b="1">
                <a:solidFill>
                  <a:srgbClr val="204792"/>
                </a:solidFill>
              </a:defRPr>
            </a:lvl1pPr>
          </a:lstStyle>
          <a:p>
            <a:pPr lvl="0"/>
            <a:r>
              <a:rPr lang="en-US" dirty="0"/>
              <a:t>Click to edit section title</a:t>
            </a:r>
          </a:p>
        </p:txBody>
      </p:sp>
      <p:sp>
        <p:nvSpPr>
          <p:cNvPr id="21" name="Rectangle 20"/>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F2DC139-1DB5-324A-B7C5-C91601E1DB3C}"/>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034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1524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137160" y="1274684"/>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2607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3415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4210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2682148" y="3733428"/>
            <a:ext cx="1512818" cy="1512818"/>
          </a:xfrm>
          <a:prstGeom prst="ellipse">
            <a:avLst/>
          </a:prstGeom>
        </p:spPr>
      </p:pic>
      <p:sp>
        <p:nvSpPr>
          <p:cNvPr id="14" name="Oval 13"/>
          <p:cNvSpPr/>
          <p:nvPr userDrawn="1"/>
        </p:nvSpPr>
        <p:spPr>
          <a:xfrm>
            <a:off x="706192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7141860" y="3703931"/>
            <a:ext cx="1499612" cy="1570093"/>
          </a:xfrm>
          <a:prstGeom prst="ellipse">
            <a:avLst/>
          </a:prstGeom>
        </p:spPr>
      </p:pic>
      <p:sp>
        <p:nvSpPr>
          <p:cNvPr id="21" name="Content Placeholder 20"/>
          <p:cNvSpPr>
            <a:spLocks noGrp="1"/>
          </p:cNvSpPr>
          <p:nvPr>
            <p:ph sz="quarter" idx="12" hasCustomPrompt="1"/>
          </p:nvPr>
        </p:nvSpPr>
        <p:spPr>
          <a:xfrm>
            <a:off x="560796" y="5569282"/>
            <a:ext cx="1273331" cy="313358"/>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276369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340803" y="5569282"/>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p:nvPr>
        </p:nvSpPr>
        <p:spPr>
          <a:xfrm>
            <a:off x="292259" y="63021"/>
            <a:ext cx="8631129" cy="429139"/>
          </a:xfrm>
        </p:spPr>
        <p:txBody>
          <a:bodyPr/>
          <a:lstStyle>
            <a:lvl1pPr>
              <a:defRPr/>
            </a:lvl1pPr>
          </a:lstStyle>
          <a:p>
            <a:endParaRPr lang="en-US" dirty="0"/>
          </a:p>
        </p:txBody>
      </p:sp>
      <p:sp>
        <p:nvSpPr>
          <p:cNvPr id="18" name="Content Placeholder 3">
            <a:extLst>
              <a:ext uri="{FF2B5EF4-FFF2-40B4-BE49-F238E27FC236}">
                <a16:creationId xmlns:a16="http://schemas.microsoft.com/office/drawing/2014/main" id="{18F2CAF4-B499-4C42-8C9B-F570208623D2}"/>
              </a:ext>
            </a:extLst>
          </p:cNvPr>
          <p:cNvSpPr>
            <a:spLocks noGrp="1"/>
          </p:cNvSpPr>
          <p:nvPr>
            <p:ph idx="15" hasCustomPrompt="1"/>
          </p:nvPr>
        </p:nvSpPr>
        <p:spPr>
          <a:xfrm>
            <a:off x="2447811"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2" name="Content Placeholder 22">
            <a:extLst>
              <a:ext uri="{FF2B5EF4-FFF2-40B4-BE49-F238E27FC236}">
                <a16:creationId xmlns:a16="http://schemas.microsoft.com/office/drawing/2014/main" id="{D70D6B20-DD9B-4178-A7A6-A27CEACF2E6A}"/>
              </a:ext>
            </a:extLst>
          </p:cNvPr>
          <p:cNvSpPr>
            <a:spLocks noGrp="1"/>
          </p:cNvSpPr>
          <p:nvPr>
            <p:ph sz="quarter" idx="16" hasCustomPrompt="1"/>
          </p:nvPr>
        </p:nvSpPr>
        <p:spPr>
          <a:xfrm>
            <a:off x="5147586" y="5572142"/>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4" name="Content Placeholder 3">
            <a:extLst>
              <a:ext uri="{FF2B5EF4-FFF2-40B4-BE49-F238E27FC236}">
                <a16:creationId xmlns:a16="http://schemas.microsoft.com/office/drawing/2014/main" id="{464D9ECD-8831-45A1-AD97-F275BF0B1E84}"/>
              </a:ext>
            </a:extLst>
          </p:cNvPr>
          <p:cNvSpPr>
            <a:spLocks noGrp="1"/>
          </p:cNvSpPr>
          <p:nvPr>
            <p:ph idx="17" hasCustomPrompt="1"/>
          </p:nvPr>
        </p:nvSpPr>
        <p:spPr>
          <a:xfrm>
            <a:off x="4713499"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8" name="Content Placeholder 3">
            <a:extLst>
              <a:ext uri="{FF2B5EF4-FFF2-40B4-BE49-F238E27FC236}">
                <a16:creationId xmlns:a16="http://schemas.microsoft.com/office/drawing/2014/main" id="{55702223-A697-4FEF-A2E0-F65CCE2E7501}"/>
              </a:ext>
            </a:extLst>
          </p:cNvPr>
          <p:cNvSpPr>
            <a:spLocks noGrp="1"/>
          </p:cNvSpPr>
          <p:nvPr>
            <p:ph idx="19" hasCustomPrompt="1"/>
          </p:nvPr>
        </p:nvSpPr>
        <p:spPr>
          <a:xfrm>
            <a:off x="6940744"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30" name="Oval 29">
            <a:extLst>
              <a:ext uri="{FF2B5EF4-FFF2-40B4-BE49-F238E27FC236}">
                <a16:creationId xmlns:a16="http://schemas.microsoft.com/office/drawing/2014/main" id="{7A7EA64F-7578-4ABA-B341-2A9BB3E0C1AB}"/>
              </a:ext>
            </a:extLst>
          </p:cNvPr>
          <p:cNvSpPr/>
          <p:nvPr userDrawn="1"/>
        </p:nvSpPr>
        <p:spPr>
          <a:xfrm>
            <a:off x="494356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3B75CD36-B053-4DCD-993E-9583B0D0E17C}"/>
              </a:ext>
            </a:extLst>
          </p:cNvPr>
          <p:cNvPicPr preferRelativeResize="0">
            <a:picLocks/>
          </p:cNvPicPr>
          <p:nvPr userDrawn="1"/>
        </p:nvPicPr>
        <p:blipFill>
          <a:blip r:embed="rId4"/>
          <a:stretch>
            <a:fillRect/>
          </a:stretch>
        </p:blipFill>
        <p:spPr>
          <a:xfrm>
            <a:off x="5023500" y="3734456"/>
            <a:ext cx="1499612" cy="1499613"/>
          </a:xfrm>
          <a:prstGeom prst="ellipse">
            <a:avLst/>
          </a:prstGeom>
        </p:spPr>
      </p:pic>
    </p:spTree>
    <p:extLst>
      <p:ext uri="{BB962C8B-B14F-4D97-AF65-F5344CB8AC3E}">
        <p14:creationId xmlns:p14="http://schemas.microsoft.com/office/powerpoint/2010/main" val="12503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457200" y="1242917"/>
            <a:ext cx="2352390" cy="4397975"/>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5701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6496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3825148" y="3718188"/>
            <a:ext cx="1512818" cy="1512818"/>
          </a:xfrm>
          <a:prstGeom prst="ellipse">
            <a:avLst/>
          </a:prstGeom>
        </p:spPr>
      </p:pic>
      <p:sp>
        <p:nvSpPr>
          <p:cNvPr id="14" name="Oval 13"/>
          <p:cNvSpPr/>
          <p:nvPr userDrawn="1"/>
        </p:nvSpPr>
        <p:spPr>
          <a:xfrm>
            <a:off x="674188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6821820" y="3734456"/>
            <a:ext cx="1499612" cy="1499613"/>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6303887"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1" name="Content Placeholder 20"/>
          <p:cNvSpPr>
            <a:spLocks noGrp="1"/>
          </p:cNvSpPr>
          <p:nvPr>
            <p:ph sz="quarter" idx="12" hasCustomPrompt="1"/>
          </p:nvPr>
        </p:nvSpPr>
        <p:spPr>
          <a:xfrm>
            <a:off x="880836" y="5598190"/>
            <a:ext cx="1273331" cy="281910"/>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220140"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49203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224973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2332786" y="3735440"/>
            <a:ext cx="1512818" cy="1512818"/>
          </a:xfrm>
          <a:prstGeom prst="ellipse">
            <a:avLst/>
          </a:prstGeom>
        </p:spPr>
      </p:pic>
      <p:sp>
        <p:nvSpPr>
          <p:cNvPr id="14" name="Oval 13"/>
          <p:cNvSpPr/>
          <p:nvPr userDrawn="1"/>
        </p:nvSpPr>
        <p:spPr>
          <a:xfrm>
            <a:off x="5240889"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3"/>
          <a:stretch>
            <a:fillRect/>
          </a:stretch>
        </p:blipFill>
        <p:spPr>
          <a:xfrm>
            <a:off x="5329458" y="3751708"/>
            <a:ext cx="1499612" cy="1499613"/>
          </a:xfrm>
          <a:prstGeom prst="ellipse">
            <a:avLst/>
          </a:prstGeom>
        </p:spPr>
      </p:pic>
      <p:sp>
        <p:nvSpPr>
          <p:cNvPr id="17" name="Content Placeholder 16"/>
          <p:cNvSpPr>
            <a:spLocks noGrp="1"/>
          </p:cNvSpPr>
          <p:nvPr>
            <p:ph sz="quarter" idx="10" hasCustomPrompt="1"/>
          </p:nvPr>
        </p:nvSpPr>
        <p:spPr>
          <a:xfrm>
            <a:off x="1959791"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4871905"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2642352"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5788158"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97760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3825148" y="3718188"/>
            <a:ext cx="1512818" cy="1512818"/>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27359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99437" y="289612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273853" y="2961779"/>
            <a:ext cx="1512818" cy="1512818"/>
          </a:xfrm>
          <a:prstGeom prst="ellipse">
            <a:avLst/>
          </a:prstGeom>
        </p:spPr>
      </p:pic>
      <p:sp>
        <p:nvSpPr>
          <p:cNvPr id="17" name="Content Placeholder 16"/>
          <p:cNvSpPr>
            <a:spLocks noGrp="1"/>
          </p:cNvSpPr>
          <p:nvPr>
            <p:ph sz="quarter" idx="10" hasCustomPrompt="1"/>
          </p:nvPr>
        </p:nvSpPr>
        <p:spPr>
          <a:xfrm>
            <a:off x="2985309" y="347210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275224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1537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189794" y="3718188"/>
            <a:ext cx="1512818" cy="1512818"/>
          </a:xfrm>
          <a:prstGeom prst="ellipse">
            <a:avLst/>
          </a:prstGeom>
        </p:spPr>
      </p:pic>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9" name="Content Placeholder 16">
            <a:extLst>
              <a:ext uri="{FF2B5EF4-FFF2-40B4-BE49-F238E27FC236}">
                <a16:creationId xmlns:a16="http://schemas.microsoft.com/office/drawing/2014/main" id="{2FB2B377-77D3-4704-8FF0-36051750A8D6}"/>
              </a:ext>
            </a:extLst>
          </p:cNvPr>
          <p:cNvSpPr>
            <a:spLocks noGrp="1"/>
          </p:cNvSpPr>
          <p:nvPr>
            <p:ph sz="quarter" idx="11" hasCustomPrompt="1"/>
          </p:nvPr>
        </p:nvSpPr>
        <p:spPr>
          <a:xfrm>
            <a:off x="3053650" y="4218474"/>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369251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10" name="Oval 9">
            <a:extLst>
              <a:ext uri="{FF2B5EF4-FFF2-40B4-BE49-F238E27FC236}">
                <a16:creationId xmlns:a16="http://schemas.microsoft.com/office/drawing/2014/main" id="{67FA9A35-4C20-4DF4-8874-E706AEB822CA}"/>
              </a:ext>
            </a:extLst>
          </p:cNvPr>
          <p:cNvSpPr/>
          <p:nvPr userDrawn="1"/>
        </p:nvSpPr>
        <p:spPr>
          <a:xfrm>
            <a:off x="1115378" y="289120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1189794" y="2989815"/>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053649" y="3281303"/>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15378" y="4679952"/>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9794" y="4745605"/>
            <a:ext cx="1512818" cy="1512818"/>
          </a:xfrm>
          <a:prstGeom prst="ellipse">
            <a:avLst/>
          </a:prstGeom>
        </p:spPr>
      </p:pic>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53650" y="5245891"/>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254832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rot="16200000">
            <a:off x="-1930482"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94145" y="141325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71815" y="83727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255874" y="912971"/>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669908" y="254454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09726" y="322088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4142" y="3286541"/>
            <a:ext cx="1512818" cy="1512818"/>
          </a:xfrm>
          <a:prstGeom prst="ellipse">
            <a:avLst/>
          </a:prstGeom>
        </p:spPr>
      </p:pic>
      <p:sp>
        <p:nvSpPr>
          <p:cNvPr id="19" name="Rectangle 18">
            <a:extLst>
              <a:ext uri="{FF2B5EF4-FFF2-40B4-BE49-F238E27FC236}">
                <a16:creationId xmlns:a16="http://schemas.microsoft.com/office/drawing/2014/main" id="{34BAEE85-D292-42D0-ACDF-B7E915F1CBFC}"/>
              </a:ext>
            </a:extLst>
          </p:cNvPr>
          <p:cNvSpPr/>
          <p:nvPr userDrawn="1"/>
        </p:nvSpPr>
        <p:spPr>
          <a:xfrm rot="16200000">
            <a:off x="5135714"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47998" y="378682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0" name="Oval 9">
            <a:extLst>
              <a:ext uri="{FF2B5EF4-FFF2-40B4-BE49-F238E27FC236}">
                <a16:creationId xmlns:a16="http://schemas.microsoft.com/office/drawing/2014/main" id="{67FA9A35-4C20-4DF4-8874-E706AEB822CA}"/>
              </a:ext>
            </a:extLst>
          </p:cNvPr>
          <p:cNvSpPr/>
          <p:nvPr userDrawn="1"/>
        </p:nvSpPr>
        <p:spPr>
          <a:xfrm>
            <a:off x="6290995" y="213214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6361219" y="2223880"/>
            <a:ext cx="1512818" cy="1512818"/>
          </a:xfrm>
          <a:prstGeom prst="ellipse">
            <a:avLst/>
          </a:prstGeom>
        </p:spPr>
      </p:pic>
      <p:sp>
        <p:nvSpPr>
          <p:cNvPr id="20" name="Content Placeholder 16">
            <a:extLst>
              <a:ext uri="{FF2B5EF4-FFF2-40B4-BE49-F238E27FC236}">
                <a16:creationId xmlns:a16="http://schemas.microsoft.com/office/drawing/2014/main" id="{26016669-802E-420B-942E-F3F57230D8DE}"/>
              </a:ext>
            </a:extLst>
          </p:cNvPr>
          <p:cNvSpPr>
            <a:spLocks noGrp="1"/>
          </p:cNvSpPr>
          <p:nvPr>
            <p:ph sz="quarter" idx="14" hasCustomPrompt="1"/>
          </p:nvPr>
        </p:nvSpPr>
        <p:spPr>
          <a:xfrm>
            <a:off x="3669908" y="497617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21" name="Oval 20">
            <a:extLst>
              <a:ext uri="{FF2B5EF4-FFF2-40B4-BE49-F238E27FC236}">
                <a16:creationId xmlns:a16="http://schemas.microsoft.com/office/drawing/2014/main" id="{60DC4E4A-0FBB-4549-821A-37BFF71D4494}"/>
              </a:ext>
            </a:extLst>
          </p:cNvPr>
          <p:cNvSpPr/>
          <p:nvPr userDrawn="1"/>
        </p:nvSpPr>
        <p:spPr>
          <a:xfrm>
            <a:off x="6290995" y="456377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4AEB0E2-1E96-4532-A21F-D20E0A1EC930}"/>
              </a:ext>
            </a:extLst>
          </p:cNvPr>
          <p:cNvPicPr preferRelativeResize="0">
            <a:picLocks/>
          </p:cNvPicPr>
          <p:nvPr userDrawn="1"/>
        </p:nvPicPr>
        <p:blipFill rotWithShape="1">
          <a:blip r:embed="rId2"/>
          <a:srcRect l="45037" r="21993" b="45160"/>
          <a:stretch/>
        </p:blipFill>
        <p:spPr>
          <a:xfrm>
            <a:off x="6361219" y="4655510"/>
            <a:ext cx="1512818" cy="1512818"/>
          </a:xfrm>
          <a:prstGeom prst="ellipse">
            <a:avLst/>
          </a:prstGeom>
        </p:spPr>
      </p:pic>
    </p:spTree>
    <p:extLst>
      <p:ext uri="{BB962C8B-B14F-4D97-AF65-F5344CB8AC3E}">
        <p14:creationId xmlns:p14="http://schemas.microsoft.com/office/powerpoint/2010/main" val="261760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Content Placeholder 3"/>
          <p:cNvSpPr>
            <a:spLocks noGrp="1"/>
          </p:cNvSpPr>
          <p:nvPr>
            <p:ph idx="1"/>
          </p:nvPr>
        </p:nvSpPr>
        <p:spPr>
          <a:xfrm>
            <a:off x="292259" y="791784"/>
            <a:ext cx="4245849" cy="5334381"/>
          </a:xfrm>
        </p:spPr>
        <p:txBody>
          <a:bodyPr>
            <a:normAutofit/>
          </a:bodyPr>
          <a:lstStyle/>
          <a:p>
            <a:r>
              <a:rPr lang="en-US" sz="1800" dirty="0"/>
              <a:t>Text text text</a:t>
            </a:r>
          </a:p>
          <a:p>
            <a:pPr lvl="1"/>
            <a:r>
              <a:rPr lang="en-US" sz="1600" dirty="0"/>
              <a:t>Text text text</a:t>
            </a:r>
          </a:p>
          <a:p>
            <a:pPr lvl="1"/>
            <a:r>
              <a:rPr lang="en-US" sz="1600" dirty="0"/>
              <a:t>Text text text</a:t>
            </a:r>
          </a:p>
          <a:p>
            <a:r>
              <a:rPr lang="en-US" sz="1800" dirty="0"/>
              <a:t>Text text text</a:t>
            </a:r>
          </a:p>
          <a:p>
            <a:endParaRPr lang="en-US" sz="1800" dirty="0">
              <a:latin typeface="Century Gothic"/>
              <a:cs typeface="Century Gothic"/>
            </a:endParaRPr>
          </a:p>
        </p:txBody>
      </p:sp>
      <p:sp>
        <p:nvSpPr>
          <p:cNvPr id="4" name="Rectangle 3"/>
          <p:cNvSpPr/>
          <p:nvPr userDrawn="1"/>
        </p:nvSpPr>
        <p:spPr>
          <a:xfrm>
            <a:off x="4538108" y="791784"/>
            <a:ext cx="4148693" cy="21534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4538108" y="3128143"/>
            <a:ext cx="2083532" cy="1426738"/>
          </a:xfrm>
          <a:prstGeom prst="rect">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59770" y="3128143"/>
            <a:ext cx="1927030" cy="1426738"/>
          </a:xfrm>
          <a:prstGeom prst="rect">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538107" y="4760360"/>
            <a:ext cx="2083532" cy="1395760"/>
          </a:xfrm>
          <a:prstGeom prst="rect">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759769" y="4760360"/>
            <a:ext cx="1927030" cy="1395760"/>
          </a:xfrm>
          <a:prstGeom prst="rect">
            <a:avLst/>
          </a:prstGeom>
          <a:solidFill>
            <a:srgbClr val="FFF3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4538107" y="812197"/>
            <a:ext cx="4148137" cy="2133062"/>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2" name="Content Placeholder 11"/>
          <p:cNvSpPr>
            <a:spLocks noGrp="1"/>
          </p:cNvSpPr>
          <p:nvPr>
            <p:ph sz="quarter" idx="11"/>
          </p:nvPr>
        </p:nvSpPr>
        <p:spPr>
          <a:xfrm>
            <a:off x="4538663" y="3127375"/>
            <a:ext cx="2082800" cy="1427163"/>
          </a:xfrm>
        </p:spPr>
        <p:txBody>
          <a:bodyPr anchor="ctr">
            <a:normAutofit/>
          </a:bodyPr>
          <a:lstStyle>
            <a:lvl1pPr marL="0" indent="0" algn="ctr">
              <a:buFontTx/>
              <a:buNone/>
              <a:defRPr sz="1600" b="1">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endParaRPr lang="en-US" dirty="0"/>
          </a:p>
        </p:txBody>
      </p:sp>
      <p:sp>
        <p:nvSpPr>
          <p:cNvPr id="16" name="Content Placeholder 15"/>
          <p:cNvSpPr>
            <a:spLocks noGrp="1"/>
          </p:cNvSpPr>
          <p:nvPr>
            <p:ph sz="quarter" idx="12"/>
          </p:nvPr>
        </p:nvSpPr>
        <p:spPr>
          <a:xfrm>
            <a:off x="6759575" y="3127375"/>
            <a:ext cx="1927225" cy="1427163"/>
          </a:xfrm>
        </p:spPr>
        <p:txBody>
          <a:bodyPr anchor="ctr">
            <a:normAutofit/>
          </a:bodyPr>
          <a:lstStyle>
            <a:lvl1pPr marL="0" indent="0" algn="ctr">
              <a:buFontTx/>
              <a:buNone/>
              <a:defRPr sz="1600" b="1">
                <a:solidFill>
                  <a:srgbClr val="FFFFFF"/>
                </a:solidFill>
              </a:defRPr>
            </a:lvl1pPr>
          </a:lstStyle>
          <a:p>
            <a:pPr lvl="0"/>
            <a:endParaRPr lang="en-US" dirty="0"/>
          </a:p>
        </p:txBody>
      </p:sp>
      <p:sp>
        <p:nvSpPr>
          <p:cNvPr id="18" name="Content Placeholder 17"/>
          <p:cNvSpPr>
            <a:spLocks noGrp="1"/>
          </p:cNvSpPr>
          <p:nvPr>
            <p:ph sz="quarter" idx="13"/>
          </p:nvPr>
        </p:nvSpPr>
        <p:spPr>
          <a:xfrm>
            <a:off x="4538663" y="4760913"/>
            <a:ext cx="2082800" cy="1365250"/>
          </a:xfrm>
        </p:spPr>
        <p:txBody>
          <a:bodyPr anchor="ctr">
            <a:normAutofit/>
          </a:bodyPr>
          <a:lstStyle>
            <a:lvl1pPr marL="0" indent="0" algn="ctr">
              <a:buFontTx/>
              <a:buNone/>
              <a:defRPr sz="1600">
                <a:solidFill>
                  <a:srgbClr val="FFFFFF"/>
                </a:solidFill>
              </a:defRPr>
            </a:lvl1pPr>
          </a:lstStyle>
          <a:p>
            <a:pPr lvl="0"/>
            <a:endParaRPr lang="en-US" dirty="0"/>
          </a:p>
        </p:txBody>
      </p:sp>
      <p:sp>
        <p:nvSpPr>
          <p:cNvPr id="20" name="Content Placeholder 19"/>
          <p:cNvSpPr>
            <a:spLocks noGrp="1"/>
          </p:cNvSpPr>
          <p:nvPr>
            <p:ph sz="quarter" idx="14"/>
          </p:nvPr>
        </p:nvSpPr>
        <p:spPr>
          <a:xfrm>
            <a:off x="6759575" y="4760913"/>
            <a:ext cx="1927225" cy="1365250"/>
          </a:xfrm>
        </p:spPr>
        <p:txBody>
          <a:bodyPr anchor="ctr">
            <a:normAutofit/>
          </a:bodyPr>
          <a:lstStyle>
            <a:lvl1pPr marL="0" indent="0" algn="ctr">
              <a:buFontTx/>
              <a:buNone/>
              <a:defRPr sz="1600" b="0">
                <a:solidFill>
                  <a:schemeClr val="tx1"/>
                </a:solidFill>
              </a:defRPr>
            </a:lvl1pPr>
          </a:lstStyle>
          <a:p>
            <a:pPr lvl="0"/>
            <a:endParaRPr lang="en-US" dirty="0"/>
          </a:p>
        </p:txBody>
      </p:sp>
      <p:sp>
        <p:nvSpPr>
          <p:cNvPr id="14" name="Title 1">
            <a:extLst>
              <a:ext uri="{FF2B5EF4-FFF2-40B4-BE49-F238E27FC236}">
                <a16:creationId xmlns:a16="http://schemas.microsoft.com/office/drawing/2014/main" id="{E0A35E3B-2B8F-DD49-850E-41CE0FCFA7A3}"/>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66725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7252"/>
            <a:ext cx="8229600" cy="5344539"/>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635509" cy="523220"/>
          </a:xfrm>
          <a:prstGeom prst="rect">
            <a:avLst/>
          </a:prstGeom>
          <a:noFill/>
        </p:spPr>
        <p:txBody>
          <a:bodyPr wrap="none" rtlCol="0">
            <a:spAutoFit/>
          </a:bodyPr>
          <a:lstStyle/>
          <a:p>
            <a:r>
              <a:rPr lang="en-US" sz="2800" dirty="0">
                <a:solidFill>
                  <a:srgbClr val="204792"/>
                </a:solidFill>
                <a:latin typeface="Century Gothic"/>
                <a:cs typeface="Century Gothic"/>
              </a:rPr>
              <a:t>Agenda</a:t>
            </a:r>
          </a:p>
        </p:txBody>
      </p:sp>
      <p:cxnSp>
        <p:nvCxnSpPr>
          <p:cNvPr id="8" name="Straight Connector 7"/>
          <p:cNvCxnSpPr/>
          <p:nvPr userDrawn="1"/>
        </p:nvCxnSpPr>
        <p:spPr>
          <a:xfrm>
            <a:off x="1077946" y="1207016"/>
            <a:ext cx="0" cy="48387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56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3" name="Content Placeholder 2"/>
          <p:cNvSpPr>
            <a:spLocks noGrp="1"/>
          </p:cNvSpPr>
          <p:nvPr>
            <p:ph idx="1"/>
          </p:nvPr>
        </p:nvSpPr>
        <p:spPr>
          <a:xfrm>
            <a:off x="292259" y="1065363"/>
            <a:ext cx="8614635" cy="52194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3BB5D7-1FA2-7445-9FD4-1BD56E8AD94A}"/>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6031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4" name="Text Placeholder 4">
            <a:extLst>
              <a:ext uri="{FF2B5EF4-FFF2-40B4-BE49-F238E27FC236}">
                <a16:creationId xmlns:a16="http://schemas.microsoft.com/office/drawing/2014/main" id="{27988DF3-7E8D-BE4F-87E6-B68778C0881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432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s - moder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60" y="725802"/>
            <a:ext cx="8581646" cy="5575475"/>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p:cNvCxnSpPr>
          <p:nvPr userDrawn="1"/>
        </p:nvCxnSpPr>
        <p:spPr>
          <a:xfrm>
            <a:off x="968852" y="725802"/>
            <a:ext cx="0" cy="557547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28097E8-967E-D340-A86A-8BEB4BF6137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210239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59" y="63021"/>
            <a:ext cx="8631129" cy="429139"/>
          </a:xfrm>
        </p:spPr>
        <p:txBody>
          <a:bodyPr/>
          <a:lstStyle/>
          <a:p>
            <a:r>
              <a:rPr lang="en-US" dirty="0"/>
              <a:t>Click to edit slide title</a:t>
            </a:r>
          </a:p>
        </p:txBody>
      </p:sp>
      <p:sp>
        <p:nvSpPr>
          <p:cNvPr id="3" name="Content Placeholder 2"/>
          <p:cNvSpPr>
            <a:spLocks noGrp="1"/>
          </p:cNvSpPr>
          <p:nvPr>
            <p:ph sz="half" idx="1"/>
          </p:nvPr>
        </p:nvSpPr>
        <p:spPr>
          <a:xfrm>
            <a:off x="292260" y="1033562"/>
            <a:ext cx="4177682" cy="52347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6542" y="1033563"/>
            <a:ext cx="4278188" cy="5234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4540566"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a:extLst>
              <a:ext uri="{FF2B5EF4-FFF2-40B4-BE49-F238E27FC236}">
                <a16:creationId xmlns:a16="http://schemas.microsoft.com/office/drawing/2014/main" id="{B0834FC2-A2DE-6E41-ABE4-8EA18881429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17123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260" y="1165523"/>
            <a:ext cx="4205128" cy="5119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28" y="1165523"/>
            <a:ext cx="4190220" cy="5119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a:cxnSpLocks/>
          </p:cNvCxnSpPr>
          <p:nvPr userDrawn="1"/>
        </p:nvCxnSpPr>
        <p:spPr>
          <a:xfrm>
            <a:off x="4573554" y="1923693"/>
            <a:ext cx="0" cy="3674558"/>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idx="12" hasCustomPrompt="1"/>
          </p:nvPr>
        </p:nvSpPr>
        <p:spPr>
          <a:xfrm>
            <a:off x="292260" y="548928"/>
            <a:ext cx="4205128" cy="590355"/>
          </a:xfrm>
          <a:solidFill>
            <a:srgbClr val="88AF4B">
              <a:alpha val="19000"/>
            </a:srgbClr>
          </a:solidFill>
        </p:spPr>
        <p:txBody>
          <a:bodyPr anchor="b">
            <a:noAutofit/>
          </a:bodyPr>
          <a:lstStyle>
            <a:lvl1pPr marL="0" indent="0">
              <a:buNone/>
              <a:defRPr sz="2400" b="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11" name="Text Placeholder 4"/>
          <p:cNvSpPr>
            <a:spLocks noGrp="1"/>
          </p:cNvSpPr>
          <p:nvPr>
            <p:ph type="body" sz="quarter" idx="3" hasCustomPrompt="1"/>
          </p:nvPr>
        </p:nvSpPr>
        <p:spPr>
          <a:xfrm>
            <a:off x="4645028" y="548928"/>
            <a:ext cx="4228878" cy="590355"/>
          </a:xfrm>
          <a:solidFill>
            <a:srgbClr val="88AF4B">
              <a:alpha val="19000"/>
            </a:srgbClr>
          </a:solidFill>
        </p:spPr>
        <p:txBody>
          <a:bodyPr anchor="b">
            <a:noAutofit/>
          </a:bodyPr>
          <a:lstStyle>
            <a:lvl1pPr marL="0" indent="0">
              <a:buNone/>
              <a:defRPr sz="2400" b="0" baseline="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8" name="Title 1">
            <a:extLst>
              <a:ext uri="{FF2B5EF4-FFF2-40B4-BE49-F238E27FC236}">
                <a16:creationId xmlns:a16="http://schemas.microsoft.com/office/drawing/2014/main" id="{5B674520-0D7D-434A-8FFE-847AB43038A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119921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87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260" y="63021"/>
            <a:ext cx="8565152" cy="429139"/>
          </a:xfrm>
          <a:prstGeom prst="rect">
            <a:avLst/>
          </a:prstGeom>
          <a:ln>
            <a:noFill/>
          </a:ln>
        </p:spPr>
        <p:txBody>
          <a:bodyPr vert="horz" lIns="91440" tIns="45720" rIns="91440" bIns="45720" rtlCol="0" anchor="t">
            <a:noAutofit/>
          </a:bodyPr>
          <a:lstStyle/>
          <a:p>
            <a:r>
              <a:rPr lang="en-US" dirty="0"/>
              <a:t>Click to edit slide title</a:t>
            </a:r>
          </a:p>
        </p:txBody>
      </p:sp>
      <p:sp>
        <p:nvSpPr>
          <p:cNvPr id="3" name="Text Placeholder 2"/>
          <p:cNvSpPr>
            <a:spLocks noGrp="1"/>
          </p:cNvSpPr>
          <p:nvPr>
            <p:ph type="body" idx="1"/>
          </p:nvPr>
        </p:nvSpPr>
        <p:spPr>
          <a:xfrm>
            <a:off x="292260" y="610333"/>
            <a:ext cx="8565152" cy="5641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r>
              <a:rPr lang="en-US" sz="900" b="1" dirty="0">
                <a:latin typeface="Century Gothic"/>
                <a:cs typeface="Century Gothic"/>
              </a:rPr>
              <a:t>JPA Board of Directors Meeting	</a:t>
            </a:r>
            <a:r>
              <a:rPr lang="en-US" sz="900" dirty="0">
                <a:latin typeface="Century Gothic"/>
                <a:cs typeface="Century Gothic"/>
              </a:rPr>
              <a:t>	</a:t>
            </a:r>
            <a:fld id="{30F7B6FF-973E-41C8-9662-3E9E5B60C983}" type="slidenum">
              <a:rPr lang="en-US" sz="900" smtClean="0">
                <a:latin typeface="Century Gothic"/>
                <a:cs typeface="Century Gothic"/>
              </a:rPr>
              <a:t>‹#›</a:t>
            </a:fld>
            <a:endParaRPr lang="en-US" sz="900" dirty="0">
              <a:latin typeface="Century Gothic"/>
              <a:cs typeface="Century Gothic"/>
            </a:endParaRPr>
          </a:p>
        </p:txBody>
      </p:sp>
    </p:spTree>
    <p:extLst>
      <p:ext uri="{BB962C8B-B14F-4D97-AF65-F5344CB8AC3E}">
        <p14:creationId xmlns:p14="http://schemas.microsoft.com/office/powerpoint/2010/main" val="8983965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61" r:id="rId5"/>
    <p:sldLayoutId id="2147483664" r:id="rId6"/>
    <p:sldLayoutId id="2147483652" r:id="rId7"/>
    <p:sldLayoutId id="2147483660" r:id="rId8"/>
    <p:sldLayoutId id="2147483655" r:id="rId9"/>
    <p:sldLayoutId id="2147483656" r:id="rId10"/>
    <p:sldLayoutId id="2147483657"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8" r:id="rId20"/>
    <p:sldLayoutId id="2147483673" r:id="rId21"/>
    <p:sldLayoutId id="2147483676" r:id="rId22"/>
    <p:sldLayoutId id="2147483677" r:id="rId23"/>
    <p:sldLayoutId id="2147483679" r:id="rId24"/>
    <p:sldLayoutId id="2147483680" r:id="rId25"/>
    <p:sldLayoutId id="2147483681" r:id="rId26"/>
    <p:sldLayoutId id="2147483682" r:id="rId27"/>
    <p:sldLayoutId id="2147483674" r:id="rId28"/>
  </p:sldLayoutIdLst>
  <p:txStyles>
    <p:title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p:titleStyle>
    <p:body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xml"/><Relationship Id="rId4" Type="http://schemas.openxmlformats.org/officeDocument/2006/relationships/hyperlink" Target="http://www.cdss.ca.gov/Portals/9/ACL/2018/18-08.pdf?ver=2018-01-26-152452-613"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dhcs.ca.gov/services/medi-cal/eligibility/Documents/ACWDL/2019/19-23.pdf"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dhcs.ca.gov/services/medi-cal/eligibility/Documents/ACWDL/2019/19-23.pdf"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cdss.ca.gov/Portals/9/Additional-Resources/Letters-and-Notices/ACINs/2019/I-67_19.pdf?ver=2019-12-02-090023-523" TargetMode="External"/><Relationship Id="rId2" Type="http://schemas.openxmlformats.org/officeDocument/2006/relationships/hyperlink" Target="C-IV%20Counties,%20refer%20to%20CIT%20XX-19%20to%20manually%20process%20the%20cases%20not%20processed%20in%20the%20batch%20EDBC."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cdss.ca.gov/Portals/9/Additional-Resources/Letters-and-Notices/ACINs/2019/I-67_19.pdf?ver=2019-12-02-090023-523" TargetMode="External"/><Relationship Id="rId2" Type="http://schemas.openxmlformats.org/officeDocument/2006/relationships/hyperlink" Target="C-IV%20Counties,%20refer%20to%20CIT%20XX-19%20to%20manually%20process%20the%20cases%20not%20processed%20in%20the%20batch%20EDBC."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cdss.ca.gov/Portals/9/Additional-Resources/Letters-and-Notices/ACINs/2019/I-67_19.pdf?ver=2019-12-02-090023-523" TargetMode="External"/><Relationship Id="rId2" Type="http://schemas.openxmlformats.org/officeDocument/2006/relationships/hyperlink" Target="C-IV%20Counties,%20refer%20to%20CIT%20XX-19%20to%20manually%20process%20the%20cases%20not%20processed%20in%20the%20batch%20EDBC."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cdss.ca.gov/Portals/9/Additional-Resources/Letters-and-Notices/ACINs/2019/I-67_19.pdf?ver=2019-12-02-090023-523" TargetMode="External"/><Relationship Id="rId2" Type="http://schemas.openxmlformats.org/officeDocument/2006/relationships/hyperlink" Target="C-IV%20Counties,%20refer%20to%20CIT%20XX-19%20to%20manually%20process%20the%20cases%20not%20processed%20in%20the%20batch%20EDBC."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slideLayout" Target="../slideLayouts/slideLayout9.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1" Type="http://schemas.openxmlformats.org/officeDocument/2006/relationships/tags" Target="../tags/tag1.xml"/><Relationship Id="rId6" Type="http://schemas.openxmlformats.org/officeDocument/2006/relationships/tags" Target="../tags/tag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December 13, 2019</a:t>
            </a:r>
          </a:p>
        </p:txBody>
      </p:sp>
      <p:sp>
        <p:nvSpPr>
          <p:cNvPr id="3" name="Text Placeholder 2"/>
          <p:cNvSpPr>
            <a:spLocks noGrp="1"/>
          </p:cNvSpPr>
          <p:nvPr>
            <p:ph type="body" sz="quarter" idx="12"/>
          </p:nvPr>
        </p:nvSpPr>
        <p:spPr/>
        <p:txBody>
          <a:bodyPr/>
          <a:lstStyle/>
          <a:p>
            <a:r>
              <a:rPr lang="en-US" dirty="0"/>
              <a:t>JPA Board of Directors Meeting</a:t>
            </a:r>
          </a:p>
        </p:txBody>
      </p:sp>
    </p:spTree>
    <p:extLst>
      <p:ext uri="{BB962C8B-B14F-4D97-AF65-F5344CB8AC3E}">
        <p14:creationId xmlns:p14="http://schemas.microsoft.com/office/powerpoint/2010/main" val="135704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5" name="TextBox 4">
            <a:extLst>
              <a:ext uri="{FF2B5EF4-FFF2-40B4-BE49-F238E27FC236}">
                <a16:creationId xmlns:a16="http://schemas.microsoft.com/office/drawing/2014/main" id="{34EAF12D-0662-4B03-9157-C70041EFCA99}"/>
              </a:ext>
            </a:extLst>
          </p:cNvPr>
          <p:cNvSpPr txBox="1"/>
          <p:nvPr/>
        </p:nvSpPr>
        <p:spPr>
          <a:xfrm>
            <a:off x="531223" y="1375954"/>
            <a:ext cx="7942217" cy="4524315"/>
          </a:xfrm>
          <a:prstGeom prst="rect">
            <a:avLst/>
          </a:prstGeom>
          <a:noFill/>
        </p:spPr>
        <p:txBody>
          <a:bodyPr wrap="square" rtlCol="0">
            <a:spAutoFit/>
          </a:bodyPr>
          <a:lstStyle/>
          <a:p>
            <a:r>
              <a:rPr lang="en-US" dirty="0"/>
              <a:t>The following slide highlights a revised project schedule that assumes:</a:t>
            </a:r>
          </a:p>
          <a:p>
            <a:pPr marL="285750" indent="-285750">
              <a:buFont typeface="Arial" panose="020B0604020202020204" pitchFamily="34" charset="0"/>
              <a:buChar char="•"/>
            </a:pPr>
            <a:r>
              <a:rPr lang="en-US" dirty="0"/>
              <a:t>The 39 C-IV Counties cutover to CalSAWS in September 2021 (no change to this date)</a:t>
            </a:r>
          </a:p>
          <a:p>
            <a:pPr marL="742950" lvl="1" indent="-285750">
              <a:buFont typeface="Arial" panose="020B0604020202020204" pitchFamily="34" charset="0"/>
              <a:buChar char="•"/>
            </a:pPr>
            <a:r>
              <a:rPr lang="en-US" dirty="0"/>
              <a:t>There would be no functional release during this cutover month</a:t>
            </a:r>
          </a:p>
          <a:p>
            <a:pPr marL="742950" lvl="1" indent="-285750">
              <a:buFont typeface="Arial" panose="020B0604020202020204" pitchFamily="34" charset="0"/>
              <a:buChar char="•"/>
            </a:pPr>
            <a:r>
              <a:rPr lang="en-US" dirty="0"/>
              <a:t>There would be no technical release during the month after cutover</a:t>
            </a:r>
          </a:p>
          <a:p>
            <a:pPr marL="285750" indent="-285750">
              <a:buFont typeface="Arial" panose="020B0604020202020204" pitchFamily="34" charset="0"/>
              <a:buChar char="•"/>
            </a:pPr>
            <a:r>
              <a:rPr lang="en-US" dirty="0"/>
              <a:t>A phased approach, where appropriate, for the outstanding Functional Design Session scope:</a:t>
            </a:r>
          </a:p>
          <a:p>
            <a:pPr marL="742950" lvl="1" indent="-285750">
              <a:buFont typeface="Arial" panose="020B0604020202020204" pitchFamily="34" charset="0"/>
              <a:buChar char="•"/>
            </a:pPr>
            <a:r>
              <a:rPr lang="en-US" dirty="0"/>
              <a:t>Focus on implementing requirements needed by the C-IV Counties to align CalSAWS functionality with current C-IV functionality prior to cutover (referred to as “Phase 1”)</a:t>
            </a:r>
          </a:p>
          <a:p>
            <a:pPr marL="742950" lvl="1" indent="-285750">
              <a:buFont typeface="Arial" panose="020B0604020202020204" pitchFamily="34" charset="0"/>
              <a:buChar char="•"/>
            </a:pPr>
            <a:r>
              <a:rPr lang="en-US" dirty="0"/>
              <a:t>Phase in other features/functions needed by the CalWIN counties that may also be used by C-IV counties and LA County in the future.  These would be developed and implemented prior to </a:t>
            </a:r>
            <a:r>
              <a:rPr lang="en-US" dirty="0" err="1"/>
              <a:t>CalWIN</a:t>
            </a:r>
            <a:r>
              <a:rPr lang="en-US" dirty="0"/>
              <a:t> UAT (referred to as “Phase 2”)</a:t>
            </a:r>
          </a:p>
          <a:p>
            <a:pPr marL="742950" lvl="1"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706947D3-A292-4844-8B93-43E3625FC2D0}"/>
              </a:ext>
            </a:extLst>
          </p:cNvPr>
          <p:cNvSpPr>
            <a:spLocks noGrp="1"/>
          </p:cNvSpPr>
          <p:nvPr>
            <p:ph type="body" sz="quarter" idx="10"/>
          </p:nvPr>
        </p:nvSpPr>
        <p:spPr/>
        <p:txBody>
          <a:bodyPr/>
          <a:lstStyle/>
          <a:p>
            <a:r>
              <a:rPr lang="en-US" dirty="0"/>
              <a:t>Revised Schedule</a:t>
            </a:r>
          </a:p>
        </p:txBody>
      </p:sp>
    </p:spTree>
    <p:extLst>
      <p:ext uri="{BB962C8B-B14F-4D97-AF65-F5344CB8AC3E}">
        <p14:creationId xmlns:p14="http://schemas.microsoft.com/office/powerpoint/2010/main" val="153116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Revised Schedule continued</a:t>
            </a:r>
          </a:p>
        </p:txBody>
      </p:sp>
      <p:sp>
        <p:nvSpPr>
          <p:cNvPr id="5" name="TextBox 4">
            <a:extLst>
              <a:ext uri="{FF2B5EF4-FFF2-40B4-BE49-F238E27FC236}">
                <a16:creationId xmlns:a16="http://schemas.microsoft.com/office/drawing/2014/main" id="{702B63DB-BB0C-4B8E-B962-45F9F0F41E14}"/>
              </a:ext>
            </a:extLst>
          </p:cNvPr>
          <p:cNvSpPr txBox="1"/>
          <p:nvPr/>
        </p:nvSpPr>
        <p:spPr>
          <a:xfrm>
            <a:off x="531223" y="1391856"/>
            <a:ext cx="7942217" cy="2246769"/>
          </a:xfrm>
          <a:prstGeom prst="rect">
            <a:avLst/>
          </a:prstGeom>
          <a:noFill/>
        </p:spPr>
        <p:txBody>
          <a:bodyPr wrap="square" rtlCol="0">
            <a:spAutoFit/>
          </a:bodyPr>
          <a:lstStyle/>
          <a:p>
            <a:r>
              <a:rPr lang="en-US" sz="2000" dirty="0"/>
              <a:t>Impacts to CalWIN Implementation Dates:</a:t>
            </a:r>
          </a:p>
          <a:p>
            <a:pPr marL="285750" indent="-285750">
              <a:buFont typeface="Arial" panose="020B0604020202020204" pitchFamily="34" charset="0"/>
              <a:buChar char="•"/>
            </a:pPr>
            <a:r>
              <a:rPr lang="en-US" sz="2000" dirty="0"/>
              <a:t>Shifts the first CalWIN wave from January 2022 to October 2022.  All subsequent waves are adjusted accordingly</a:t>
            </a:r>
          </a:p>
          <a:p>
            <a:pPr marL="742950" lvl="1" indent="-285750">
              <a:buFont typeface="Arial" panose="020B0604020202020204" pitchFamily="34" charset="0"/>
              <a:buChar char="•"/>
            </a:pPr>
            <a:r>
              <a:rPr lang="en-US" sz="2000" dirty="0"/>
              <a:t>No changes to the number of CalWIN waves was contemplated or requested at this time</a:t>
            </a:r>
          </a:p>
          <a:p>
            <a:pPr marL="742950" lvl="1" indent="-285750">
              <a:buFont typeface="Arial" panose="020B0604020202020204" pitchFamily="34" charset="0"/>
              <a:buChar char="•"/>
            </a:pPr>
            <a:r>
              <a:rPr lang="en-US" sz="2000" dirty="0"/>
              <a:t>Adjustment to the timing of the second wave to avoid a cutover in a holiday month e.g. (November, December)</a:t>
            </a:r>
          </a:p>
        </p:txBody>
      </p:sp>
    </p:spTree>
    <p:extLst>
      <p:ext uri="{BB962C8B-B14F-4D97-AF65-F5344CB8AC3E}">
        <p14:creationId xmlns:p14="http://schemas.microsoft.com/office/powerpoint/2010/main" val="278020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pic>
        <p:nvPicPr>
          <p:cNvPr id="5" name="Picture 4">
            <a:extLst>
              <a:ext uri="{FF2B5EF4-FFF2-40B4-BE49-F238E27FC236}">
                <a16:creationId xmlns:a16="http://schemas.microsoft.com/office/drawing/2014/main" id="{553D20F9-1048-4693-A26A-BBBC23F59D0D}"/>
              </a:ext>
            </a:extLst>
          </p:cNvPr>
          <p:cNvPicPr>
            <a:picLocks noChangeAspect="1"/>
          </p:cNvPicPr>
          <p:nvPr/>
        </p:nvPicPr>
        <p:blipFill>
          <a:blip r:embed="rId2"/>
          <a:stretch>
            <a:fillRect/>
          </a:stretch>
        </p:blipFill>
        <p:spPr>
          <a:xfrm>
            <a:off x="292260" y="548928"/>
            <a:ext cx="7629155" cy="5958677"/>
          </a:xfrm>
          <a:prstGeom prst="rect">
            <a:avLst/>
          </a:prstGeom>
        </p:spPr>
      </p:pic>
      <p:sp>
        <p:nvSpPr>
          <p:cNvPr id="3" name="Rectangle 2">
            <a:extLst>
              <a:ext uri="{FF2B5EF4-FFF2-40B4-BE49-F238E27FC236}">
                <a16:creationId xmlns:a16="http://schemas.microsoft.com/office/drawing/2014/main" id="{DF51DB10-A985-4F74-B4D8-7BEDB3CFD8F0}"/>
              </a:ext>
            </a:extLst>
          </p:cNvPr>
          <p:cNvSpPr/>
          <p:nvPr/>
        </p:nvSpPr>
        <p:spPr>
          <a:xfrm>
            <a:off x="4927958" y="4966063"/>
            <a:ext cx="5038090" cy="584775"/>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Refer to Handout</a:t>
            </a:r>
          </a:p>
        </p:txBody>
      </p:sp>
    </p:spTree>
    <p:extLst>
      <p:ext uri="{BB962C8B-B14F-4D97-AF65-F5344CB8AC3E}">
        <p14:creationId xmlns:p14="http://schemas.microsoft.com/office/powerpoint/2010/main" val="1680631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a:xfrm>
            <a:off x="292100" y="533373"/>
            <a:ext cx="8615363" cy="515938"/>
          </a:xfrm>
        </p:spPr>
        <p:txBody>
          <a:bodyPr/>
          <a:lstStyle/>
          <a:p>
            <a:r>
              <a:rPr lang="en-US" dirty="0"/>
              <a:t>Functional Area Overview </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3693319"/>
          </a:xfrm>
          <a:prstGeom prst="rect">
            <a:avLst/>
          </a:prstGeom>
          <a:noFill/>
        </p:spPr>
        <p:txBody>
          <a:bodyPr wrap="square" rtlCol="0">
            <a:spAutoFit/>
          </a:bodyPr>
          <a:lstStyle/>
          <a:p>
            <a:r>
              <a:rPr lang="en-US" dirty="0"/>
              <a:t>The following slides will provide additional details for:</a:t>
            </a:r>
          </a:p>
          <a:p>
            <a:pPr marL="285750" indent="-285750">
              <a:buFont typeface="Arial" panose="020B0604020202020204" pitchFamily="34" charset="0"/>
              <a:buChar char="•"/>
            </a:pPr>
            <a:r>
              <a:rPr lang="en-US" dirty="0"/>
              <a:t>58 County Imaging</a:t>
            </a:r>
          </a:p>
          <a:p>
            <a:pPr marL="285750" indent="-285750">
              <a:buFont typeface="Arial" panose="020B0604020202020204" pitchFamily="34" charset="0"/>
              <a:buChar char="•"/>
            </a:pPr>
            <a:r>
              <a:rPr lang="en-US" dirty="0"/>
              <a:t>Task Management</a:t>
            </a:r>
          </a:p>
          <a:p>
            <a:pPr marL="285750" indent="-285750">
              <a:buFont typeface="Arial" panose="020B0604020202020204" pitchFamily="34" charset="0"/>
              <a:buChar char="•"/>
            </a:pPr>
            <a:r>
              <a:rPr lang="en-US" dirty="0"/>
              <a:t>Non State Forms</a:t>
            </a:r>
          </a:p>
          <a:p>
            <a:pPr marL="285750" indent="-285750">
              <a:buFont typeface="Arial" panose="020B0604020202020204" pitchFamily="34" charset="0"/>
              <a:buChar char="•"/>
            </a:pPr>
            <a:r>
              <a:rPr lang="en-US" dirty="0"/>
              <a:t>GA/GR</a:t>
            </a:r>
          </a:p>
          <a:p>
            <a:pPr marL="285750" indent="-285750">
              <a:buFont typeface="Arial" panose="020B0604020202020204" pitchFamily="34" charset="0"/>
              <a:buChar char="•"/>
            </a:pPr>
            <a:r>
              <a:rPr lang="en-US" dirty="0"/>
              <a:t>APIs</a:t>
            </a:r>
          </a:p>
          <a:p>
            <a:pPr marL="285750" indent="-285750">
              <a:buFont typeface="Arial" panose="020B0604020202020204" pitchFamily="34" charset="0"/>
              <a:buChar char="•"/>
            </a:pPr>
            <a:r>
              <a:rPr lang="en-US" dirty="0"/>
              <a:t>Ancillary Systems Conversions</a:t>
            </a:r>
          </a:p>
          <a:p>
            <a:pPr marL="285750" indent="-285750">
              <a:buFont typeface="Arial" panose="020B0604020202020204" pitchFamily="34" charset="0"/>
              <a:buChar char="•"/>
            </a:pPr>
            <a:r>
              <a:rPr lang="en-US" dirty="0"/>
              <a:t>Analytics: BIP/State Report </a:t>
            </a:r>
            <a:r>
              <a:rPr lang="en-US" dirty="0" err="1"/>
              <a:t>Replatforming</a:t>
            </a:r>
            <a:endParaRPr lang="en-US" dirty="0"/>
          </a:p>
          <a:p>
            <a:pPr marL="285750" indent="-285750">
              <a:buFont typeface="Arial" panose="020B0604020202020204" pitchFamily="34" charset="0"/>
              <a:buChar char="•"/>
            </a:pPr>
            <a:r>
              <a:rPr lang="en-US" dirty="0"/>
              <a:t>Foster Care</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2601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Requirements Summary</a:t>
            </a:r>
          </a:p>
        </p:txBody>
      </p:sp>
      <p:graphicFrame>
        <p:nvGraphicFramePr>
          <p:cNvPr id="6" name="Table 5">
            <a:extLst>
              <a:ext uri="{FF2B5EF4-FFF2-40B4-BE49-F238E27FC236}">
                <a16:creationId xmlns:a16="http://schemas.microsoft.com/office/drawing/2014/main" id="{0412A1D4-2A30-43F6-BA13-A2EE7D6DD5E3}"/>
              </a:ext>
            </a:extLst>
          </p:cNvPr>
          <p:cNvGraphicFramePr>
            <a:graphicFrameLocks noGrp="1"/>
          </p:cNvGraphicFramePr>
          <p:nvPr>
            <p:extLst/>
          </p:nvPr>
        </p:nvGraphicFramePr>
        <p:xfrm>
          <a:off x="1007166" y="1280211"/>
          <a:ext cx="6096000" cy="2695576"/>
        </p:xfrm>
        <a:graphic>
          <a:graphicData uri="http://schemas.openxmlformats.org/drawingml/2006/table">
            <a:tbl>
              <a:tblPr firstRow="1" bandRow="1">
                <a:tableStyleId>{5C22544A-7EE6-4342-B048-85BDC9FD1C3A}</a:tableStyleId>
              </a:tblPr>
              <a:tblGrid>
                <a:gridCol w="2898897">
                  <a:extLst>
                    <a:ext uri="{9D8B030D-6E8A-4147-A177-3AD203B41FA5}">
                      <a16:colId xmlns:a16="http://schemas.microsoft.com/office/drawing/2014/main" val="3195998575"/>
                    </a:ext>
                  </a:extLst>
                </a:gridCol>
                <a:gridCol w="1065701">
                  <a:extLst>
                    <a:ext uri="{9D8B030D-6E8A-4147-A177-3AD203B41FA5}">
                      <a16:colId xmlns:a16="http://schemas.microsoft.com/office/drawing/2014/main" val="781654825"/>
                    </a:ext>
                  </a:extLst>
                </a:gridCol>
                <a:gridCol w="1065701">
                  <a:extLst>
                    <a:ext uri="{9D8B030D-6E8A-4147-A177-3AD203B41FA5}">
                      <a16:colId xmlns:a16="http://schemas.microsoft.com/office/drawing/2014/main" val="520749649"/>
                    </a:ext>
                  </a:extLst>
                </a:gridCol>
                <a:gridCol w="1065701">
                  <a:extLst>
                    <a:ext uri="{9D8B030D-6E8A-4147-A177-3AD203B41FA5}">
                      <a16:colId xmlns:a16="http://schemas.microsoft.com/office/drawing/2014/main" val="1932215613"/>
                    </a:ext>
                  </a:extLst>
                </a:gridCol>
              </a:tblGrid>
              <a:tr h="323612">
                <a:tc>
                  <a:txBody>
                    <a:bodyPr/>
                    <a:lstStyle/>
                    <a:p>
                      <a:pPr algn="l" fontAlgn="b"/>
                      <a:r>
                        <a:rPr lang="en-US" sz="1400" b="1" i="0" u="none" strike="noStrike" dirty="0">
                          <a:solidFill>
                            <a:schemeClr val="bg1"/>
                          </a:solidFill>
                          <a:effectLst/>
                          <a:latin typeface="+mn-lt"/>
                        </a:rPr>
                        <a:t>Functional Design Session</a:t>
                      </a:r>
                    </a:p>
                  </a:txBody>
                  <a:tcPr marL="3572" marR="3572" marT="3572" marB="0" anchor="b"/>
                </a:tc>
                <a:tc>
                  <a:txBody>
                    <a:bodyPr/>
                    <a:lstStyle/>
                    <a:p>
                      <a:pPr algn="ctr" fontAlgn="b"/>
                      <a:r>
                        <a:rPr lang="en-US" sz="1400" b="1" i="0" u="none" strike="noStrike" dirty="0">
                          <a:solidFill>
                            <a:schemeClr val="bg1"/>
                          </a:solidFill>
                          <a:effectLst/>
                          <a:latin typeface="+mn-lt"/>
                        </a:rPr>
                        <a:t>Total</a:t>
                      </a:r>
                    </a:p>
                    <a:p>
                      <a:pPr algn="ctr" fontAlgn="b"/>
                      <a:r>
                        <a:rPr lang="en-US" sz="1400" b="1" i="0" u="none" strike="noStrike" dirty="0">
                          <a:solidFill>
                            <a:schemeClr val="bg1"/>
                          </a:solidFill>
                          <a:effectLst/>
                          <a:latin typeface="+mn-lt"/>
                        </a:rPr>
                        <a:t>Pre FDS</a:t>
                      </a:r>
                    </a:p>
                  </a:txBody>
                  <a:tcPr marL="3572" marR="3572" marT="3572" marB="0" anchor="b"/>
                </a:tc>
                <a:tc>
                  <a:txBody>
                    <a:bodyPr/>
                    <a:lstStyle/>
                    <a:p>
                      <a:pPr algn="ctr" fontAlgn="b"/>
                      <a:r>
                        <a:rPr lang="en-US" sz="1400" b="1" i="0" u="none" strike="noStrike" dirty="0">
                          <a:solidFill>
                            <a:schemeClr val="bg1"/>
                          </a:solidFill>
                          <a:effectLst/>
                          <a:latin typeface="+mn-lt"/>
                        </a:rPr>
                        <a:t>Total Post FDS</a:t>
                      </a:r>
                    </a:p>
                  </a:txBody>
                  <a:tcPr marL="3572" marR="3572" marT="3572" marB="0" anchor="b"/>
                </a:tc>
                <a:tc>
                  <a:txBody>
                    <a:bodyPr/>
                    <a:lstStyle/>
                    <a:p>
                      <a:pPr algn="ctr" fontAlgn="b"/>
                      <a:r>
                        <a:rPr lang="en-US" sz="1400" b="1" i="0" u="none" strike="noStrike" dirty="0">
                          <a:solidFill>
                            <a:schemeClr val="bg1"/>
                          </a:solidFill>
                          <a:effectLst/>
                          <a:latin typeface="+mn-lt"/>
                        </a:rPr>
                        <a:t>Estimated Total Effort+</a:t>
                      </a:r>
                    </a:p>
                  </a:txBody>
                  <a:tcPr marL="3572" marR="3572" marT="3572" marB="0" anchor="b"/>
                </a:tc>
                <a:extLst>
                  <a:ext uri="{0D108BD9-81ED-4DB2-BD59-A6C34878D82A}">
                    <a16:rowId xmlns:a16="http://schemas.microsoft.com/office/drawing/2014/main" val="2334439857"/>
                  </a:ext>
                </a:extLst>
              </a:tr>
              <a:tr h="323612">
                <a:tc>
                  <a:txBody>
                    <a:bodyPr/>
                    <a:lstStyle/>
                    <a:p>
                      <a:pPr algn="l" fontAlgn="b"/>
                      <a:r>
                        <a:rPr lang="en-US" sz="1400" b="0" i="0" u="none" strike="noStrike" dirty="0">
                          <a:solidFill>
                            <a:srgbClr val="000000"/>
                          </a:solidFill>
                          <a:effectLst/>
                          <a:latin typeface="+mn-lt"/>
                        </a:rPr>
                        <a:t>Imaging</a:t>
                      </a:r>
                    </a:p>
                  </a:txBody>
                  <a:tcPr marL="3572" marR="3572" marT="3572" marB="0" anchor="b"/>
                </a:tc>
                <a:tc>
                  <a:txBody>
                    <a:bodyPr/>
                    <a:lstStyle/>
                    <a:p>
                      <a:pPr algn="ctr" fontAlgn="b"/>
                      <a:r>
                        <a:rPr lang="en-US" sz="1400" b="0" i="0" u="none" strike="noStrike" dirty="0">
                          <a:solidFill>
                            <a:srgbClr val="000000"/>
                          </a:solidFill>
                          <a:effectLst/>
                          <a:latin typeface="+mn-lt"/>
                        </a:rPr>
                        <a:t>24</a:t>
                      </a:r>
                    </a:p>
                  </a:txBody>
                  <a:tcPr marL="3572" marR="3572" marT="3572" marB="0" anchor="b"/>
                </a:tc>
                <a:tc>
                  <a:txBody>
                    <a:bodyPr/>
                    <a:lstStyle/>
                    <a:p>
                      <a:pPr algn="ctr" fontAlgn="b"/>
                      <a:r>
                        <a:rPr lang="en-US" sz="1400" b="0" i="0" u="none" strike="noStrike" dirty="0">
                          <a:solidFill>
                            <a:srgbClr val="000000"/>
                          </a:solidFill>
                          <a:effectLst/>
                          <a:latin typeface="+mn-lt"/>
                        </a:rPr>
                        <a:t>42</a:t>
                      </a:r>
                    </a:p>
                  </a:txBody>
                  <a:tcPr marL="3572" marR="3572" marT="3572" marB="0" anchor="b"/>
                </a:tc>
                <a:tc>
                  <a:txBody>
                    <a:bodyPr/>
                    <a:lstStyle/>
                    <a:p>
                      <a:pPr algn="ctr" fontAlgn="b"/>
                      <a:r>
                        <a:rPr lang="en-US" sz="1400" b="0" i="0" u="none" strike="noStrike" dirty="0">
                          <a:solidFill>
                            <a:srgbClr val="000000"/>
                          </a:solidFill>
                          <a:effectLst/>
                          <a:latin typeface="+mn-lt"/>
                        </a:rPr>
                        <a:t>87,000</a:t>
                      </a:r>
                    </a:p>
                  </a:txBody>
                  <a:tcPr marL="3572" marR="3572" marT="3572" marB="0" anchor="b"/>
                </a:tc>
                <a:extLst>
                  <a:ext uri="{0D108BD9-81ED-4DB2-BD59-A6C34878D82A}">
                    <a16:rowId xmlns:a16="http://schemas.microsoft.com/office/drawing/2014/main" val="443650838"/>
                  </a:ext>
                </a:extLst>
              </a:tr>
              <a:tr h="323612">
                <a:tc>
                  <a:txBody>
                    <a:bodyPr/>
                    <a:lstStyle/>
                    <a:p>
                      <a:pPr algn="l" fontAlgn="b"/>
                      <a:r>
                        <a:rPr lang="en-US" sz="1400" b="0" i="0" u="none" strike="noStrike" dirty="0">
                          <a:solidFill>
                            <a:srgbClr val="000000"/>
                          </a:solidFill>
                          <a:effectLst/>
                          <a:latin typeface="+mn-lt"/>
                        </a:rPr>
                        <a:t>Task Management</a:t>
                      </a:r>
                    </a:p>
                  </a:txBody>
                  <a:tcPr marL="3572" marR="3572" marT="3572" marB="0" anchor="b"/>
                </a:tc>
                <a:tc>
                  <a:txBody>
                    <a:bodyPr/>
                    <a:lstStyle/>
                    <a:p>
                      <a:pPr algn="ctr" fontAlgn="b"/>
                      <a:r>
                        <a:rPr lang="en-US" sz="1400" b="0" i="0" u="none" strike="noStrike" dirty="0">
                          <a:solidFill>
                            <a:srgbClr val="000000"/>
                          </a:solidFill>
                          <a:effectLst/>
                          <a:latin typeface="+mn-lt"/>
                        </a:rPr>
                        <a:t>39</a:t>
                      </a:r>
                    </a:p>
                  </a:txBody>
                  <a:tcPr marL="3572" marR="3572" marT="3572" marB="0" anchor="b"/>
                </a:tc>
                <a:tc>
                  <a:txBody>
                    <a:bodyPr/>
                    <a:lstStyle/>
                    <a:p>
                      <a:pPr algn="ctr" fontAlgn="b"/>
                      <a:r>
                        <a:rPr lang="en-US" sz="1400" b="0" i="0" u="none" strike="noStrike" dirty="0">
                          <a:solidFill>
                            <a:srgbClr val="000000"/>
                          </a:solidFill>
                          <a:effectLst/>
                          <a:latin typeface="+mn-lt"/>
                        </a:rPr>
                        <a:t>32</a:t>
                      </a:r>
                    </a:p>
                  </a:txBody>
                  <a:tcPr marL="3572" marR="3572" marT="3572" marB="0" anchor="b"/>
                </a:tc>
                <a:tc>
                  <a:txBody>
                    <a:bodyPr/>
                    <a:lstStyle/>
                    <a:p>
                      <a:pPr algn="ctr" fontAlgn="b"/>
                      <a:r>
                        <a:rPr lang="en-US" sz="1400" b="0" i="0" u="none" strike="noStrike" dirty="0">
                          <a:solidFill>
                            <a:srgbClr val="000000"/>
                          </a:solidFill>
                          <a:effectLst/>
                          <a:latin typeface="+mn-lt"/>
                        </a:rPr>
                        <a:t>39,500</a:t>
                      </a:r>
                    </a:p>
                  </a:txBody>
                  <a:tcPr marL="3572" marR="3572" marT="3572" marB="0" anchor="b"/>
                </a:tc>
                <a:extLst>
                  <a:ext uri="{0D108BD9-81ED-4DB2-BD59-A6C34878D82A}">
                    <a16:rowId xmlns:a16="http://schemas.microsoft.com/office/drawing/2014/main" val="3240460391"/>
                  </a:ext>
                </a:extLst>
              </a:tr>
              <a:tr h="323612">
                <a:tc>
                  <a:txBody>
                    <a:bodyPr/>
                    <a:lstStyle/>
                    <a:p>
                      <a:pPr algn="l" fontAlgn="b"/>
                      <a:r>
                        <a:rPr lang="en-US" sz="1400" b="0" i="0" u="none" strike="noStrike" dirty="0">
                          <a:solidFill>
                            <a:srgbClr val="000000"/>
                          </a:solidFill>
                          <a:effectLst/>
                          <a:latin typeface="+mn-lt"/>
                        </a:rPr>
                        <a:t>Non State Forms</a:t>
                      </a:r>
                    </a:p>
                  </a:txBody>
                  <a:tcPr marL="3572" marR="3572" marT="3572" marB="0" anchor="b"/>
                </a:tc>
                <a:tc>
                  <a:txBody>
                    <a:bodyPr/>
                    <a:lstStyle/>
                    <a:p>
                      <a:pPr algn="ctr" fontAlgn="b"/>
                      <a:r>
                        <a:rPr lang="en-US" sz="1400" b="0" i="0" u="none" strike="noStrike" dirty="0">
                          <a:solidFill>
                            <a:srgbClr val="000000"/>
                          </a:solidFill>
                          <a:effectLst/>
                          <a:latin typeface="+mn-lt"/>
                        </a:rPr>
                        <a:t>2</a:t>
                      </a:r>
                    </a:p>
                  </a:txBody>
                  <a:tcPr marL="3572" marR="3572" marT="3572" marB="0" anchor="b"/>
                </a:tc>
                <a:tc>
                  <a:txBody>
                    <a:bodyPr/>
                    <a:lstStyle/>
                    <a:p>
                      <a:pPr algn="ctr" fontAlgn="b"/>
                      <a:r>
                        <a:rPr lang="en-US" sz="1400" b="0" i="0" u="none" strike="noStrike" dirty="0">
                          <a:solidFill>
                            <a:srgbClr val="000000"/>
                          </a:solidFill>
                          <a:effectLst/>
                          <a:latin typeface="+mn-lt"/>
                        </a:rPr>
                        <a:t>114</a:t>
                      </a:r>
                    </a:p>
                  </a:txBody>
                  <a:tcPr marL="3572" marR="3572" marT="3572" marB="0" anchor="b"/>
                </a:tc>
                <a:tc>
                  <a:txBody>
                    <a:bodyPr/>
                    <a:lstStyle/>
                    <a:p>
                      <a:pPr algn="ctr" fontAlgn="b"/>
                      <a:r>
                        <a:rPr lang="en-US" sz="1400" b="0" i="0" u="none" strike="noStrike" dirty="0">
                          <a:solidFill>
                            <a:srgbClr val="000000"/>
                          </a:solidFill>
                          <a:effectLst/>
                          <a:latin typeface="+mn-lt"/>
                        </a:rPr>
                        <a:t>38,000</a:t>
                      </a:r>
                    </a:p>
                  </a:txBody>
                  <a:tcPr marL="3572" marR="3572" marT="3572" marB="0" anchor="b"/>
                </a:tc>
                <a:extLst>
                  <a:ext uri="{0D108BD9-81ED-4DB2-BD59-A6C34878D82A}">
                    <a16:rowId xmlns:a16="http://schemas.microsoft.com/office/drawing/2014/main" val="1928899468"/>
                  </a:ext>
                </a:extLst>
              </a:tr>
              <a:tr h="323612">
                <a:tc>
                  <a:txBody>
                    <a:bodyPr/>
                    <a:lstStyle/>
                    <a:p>
                      <a:pPr algn="l" fontAlgn="b"/>
                      <a:r>
                        <a:rPr lang="en-US" sz="1400" b="0" i="0" u="none" strike="noStrike" dirty="0">
                          <a:solidFill>
                            <a:srgbClr val="000000"/>
                          </a:solidFill>
                          <a:effectLst/>
                          <a:latin typeface="+mn-lt"/>
                        </a:rPr>
                        <a:t>GA/GR++</a:t>
                      </a:r>
                    </a:p>
                  </a:txBody>
                  <a:tcPr marL="3572" marR="3572" marT="3572" marB="0" anchor="b"/>
                </a:tc>
                <a:tc>
                  <a:txBody>
                    <a:bodyPr/>
                    <a:lstStyle/>
                    <a:p>
                      <a:pPr algn="ctr" fontAlgn="b"/>
                      <a:r>
                        <a:rPr lang="en-US" sz="1400" b="0" i="0" u="none" strike="noStrike" dirty="0">
                          <a:solidFill>
                            <a:srgbClr val="000000"/>
                          </a:solidFill>
                          <a:effectLst/>
                          <a:latin typeface="+mn-lt"/>
                        </a:rPr>
                        <a:t>11</a:t>
                      </a:r>
                    </a:p>
                  </a:txBody>
                  <a:tcPr marL="3572" marR="3572" marT="3572" marB="0" anchor="b"/>
                </a:tc>
                <a:tc>
                  <a:txBody>
                    <a:bodyPr/>
                    <a:lstStyle/>
                    <a:p>
                      <a:pPr algn="ctr" fontAlgn="b"/>
                      <a:r>
                        <a:rPr lang="en-US" sz="1400" b="0" i="0" u="none" strike="noStrike" dirty="0">
                          <a:solidFill>
                            <a:srgbClr val="000000"/>
                          </a:solidFill>
                          <a:effectLst/>
                          <a:latin typeface="+mn-lt"/>
                        </a:rPr>
                        <a:t>28</a:t>
                      </a:r>
                    </a:p>
                  </a:txBody>
                  <a:tcPr marL="3572" marR="3572" marT="3572" marB="0" anchor="b"/>
                </a:tc>
                <a:tc>
                  <a:txBody>
                    <a:bodyPr/>
                    <a:lstStyle/>
                    <a:p>
                      <a:pPr algn="ctr" fontAlgn="b"/>
                      <a:r>
                        <a:rPr lang="en-US" sz="1400" b="0" i="0" u="none" strike="noStrike" dirty="0">
                          <a:solidFill>
                            <a:srgbClr val="000000"/>
                          </a:solidFill>
                          <a:effectLst/>
                          <a:latin typeface="+mn-lt"/>
                        </a:rPr>
                        <a:t>77,700</a:t>
                      </a:r>
                    </a:p>
                  </a:txBody>
                  <a:tcPr marL="3572" marR="3572" marT="3572" marB="0" anchor="b"/>
                </a:tc>
                <a:extLst>
                  <a:ext uri="{0D108BD9-81ED-4DB2-BD59-A6C34878D82A}">
                    <a16:rowId xmlns:a16="http://schemas.microsoft.com/office/drawing/2014/main" val="124284703"/>
                  </a:ext>
                </a:extLst>
              </a:tr>
              <a:tr h="323612">
                <a:tc>
                  <a:txBody>
                    <a:bodyPr/>
                    <a:lstStyle/>
                    <a:p>
                      <a:pPr algn="l" fontAlgn="b"/>
                      <a:r>
                        <a:rPr lang="en-US" sz="1400" b="0" i="0" u="none" strike="noStrike" dirty="0">
                          <a:solidFill>
                            <a:srgbClr val="000000"/>
                          </a:solidFill>
                          <a:effectLst/>
                          <a:latin typeface="+mn-lt"/>
                        </a:rPr>
                        <a:t>APIs</a:t>
                      </a:r>
                    </a:p>
                  </a:txBody>
                  <a:tcPr marL="3572" marR="3572" marT="3572" marB="0" anchor="b"/>
                </a:tc>
                <a:tc>
                  <a:txBody>
                    <a:bodyPr/>
                    <a:lstStyle/>
                    <a:p>
                      <a:pPr algn="ctr" fontAlgn="b"/>
                      <a:r>
                        <a:rPr lang="en-US" sz="1400" b="0" i="0" u="none" strike="noStrike" dirty="0">
                          <a:solidFill>
                            <a:srgbClr val="000000"/>
                          </a:solidFill>
                          <a:effectLst/>
                          <a:latin typeface="+mn-lt"/>
                        </a:rPr>
                        <a:t>3</a:t>
                      </a:r>
                    </a:p>
                  </a:txBody>
                  <a:tcPr marL="3572" marR="3572" marT="3572" marB="0" anchor="b"/>
                </a:tc>
                <a:tc>
                  <a:txBody>
                    <a:bodyPr/>
                    <a:lstStyle/>
                    <a:p>
                      <a:pPr algn="ctr" fontAlgn="b"/>
                      <a:r>
                        <a:rPr lang="en-US" sz="1400" b="0" i="0" u="none" strike="noStrike" dirty="0">
                          <a:solidFill>
                            <a:srgbClr val="000000"/>
                          </a:solidFill>
                          <a:effectLst/>
                          <a:latin typeface="+mn-lt"/>
                        </a:rPr>
                        <a:t>37</a:t>
                      </a:r>
                    </a:p>
                  </a:txBody>
                  <a:tcPr marL="3572" marR="3572" marT="3572" marB="0" anchor="b"/>
                </a:tc>
                <a:tc>
                  <a:txBody>
                    <a:bodyPr/>
                    <a:lstStyle/>
                    <a:p>
                      <a:pPr algn="ctr" fontAlgn="b"/>
                      <a:r>
                        <a:rPr lang="en-US" sz="1400" b="0" i="0" u="none" strike="noStrike" dirty="0">
                          <a:solidFill>
                            <a:srgbClr val="000000"/>
                          </a:solidFill>
                          <a:effectLst/>
                          <a:latin typeface="+mn-lt"/>
                        </a:rPr>
                        <a:t>15,800</a:t>
                      </a:r>
                    </a:p>
                  </a:txBody>
                  <a:tcPr marL="3572" marR="3572" marT="3572" marB="0" anchor="b"/>
                </a:tc>
                <a:extLst>
                  <a:ext uri="{0D108BD9-81ED-4DB2-BD59-A6C34878D82A}">
                    <a16:rowId xmlns:a16="http://schemas.microsoft.com/office/drawing/2014/main" val="2495560462"/>
                  </a:ext>
                </a:extLst>
              </a:tr>
              <a:tr h="323612">
                <a:tc>
                  <a:txBody>
                    <a:bodyPr/>
                    <a:lstStyle/>
                    <a:p>
                      <a:pPr algn="l" fontAlgn="b"/>
                      <a:r>
                        <a:rPr lang="en-US" sz="1400" b="0" i="0" u="none" strike="noStrike" dirty="0">
                          <a:solidFill>
                            <a:srgbClr val="000000"/>
                          </a:solidFill>
                          <a:effectLst/>
                          <a:latin typeface="+mn-lt"/>
                        </a:rPr>
                        <a:t>Ancillary Systems Conversion</a:t>
                      </a:r>
                    </a:p>
                  </a:txBody>
                  <a:tcPr marL="3572" marR="3572" marT="3572" marB="0" anchor="b"/>
                </a:tc>
                <a:tc>
                  <a:txBody>
                    <a:bodyPr/>
                    <a:lstStyle/>
                    <a:p>
                      <a:pPr algn="ctr" fontAlgn="b"/>
                      <a:r>
                        <a:rPr lang="en-US" sz="1400" b="0" i="0" u="none" strike="noStrike" dirty="0">
                          <a:solidFill>
                            <a:srgbClr val="000000"/>
                          </a:solidFill>
                          <a:effectLst/>
                          <a:latin typeface="+mn-lt"/>
                        </a:rPr>
                        <a:t>4</a:t>
                      </a:r>
                    </a:p>
                  </a:txBody>
                  <a:tcPr marL="3572" marR="3572" marT="3572" marB="0" anchor="b"/>
                </a:tc>
                <a:tc>
                  <a:txBody>
                    <a:bodyPr/>
                    <a:lstStyle/>
                    <a:p>
                      <a:pPr algn="ctr" fontAlgn="b"/>
                      <a:r>
                        <a:rPr lang="en-US" sz="1400" b="0" i="0" u="none" strike="noStrike" dirty="0">
                          <a:solidFill>
                            <a:srgbClr val="000000"/>
                          </a:solidFill>
                          <a:effectLst/>
                          <a:latin typeface="+mn-lt"/>
                        </a:rPr>
                        <a:t>50</a:t>
                      </a:r>
                    </a:p>
                  </a:txBody>
                  <a:tcPr marL="3572" marR="3572" marT="3572" marB="0" anchor="b"/>
                </a:tc>
                <a:tc>
                  <a:txBody>
                    <a:bodyPr/>
                    <a:lstStyle/>
                    <a:p>
                      <a:pPr algn="ctr" fontAlgn="b"/>
                      <a:r>
                        <a:rPr lang="en-US" sz="1400" b="0" i="0" u="none" strike="noStrike" dirty="0">
                          <a:solidFill>
                            <a:srgbClr val="000000"/>
                          </a:solidFill>
                          <a:effectLst/>
                          <a:latin typeface="+mn-lt"/>
                        </a:rPr>
                        <a:t>37,000</a:t>
                      </a:r>
                    </a:p>
                  </a:txBody>
                  <a:tcPr marL="3572" marR="3572" marT="3572" marB="0" anchor="b"/>
                </a:tc>
                <a:extLst>
                  <a:ext uri="{0D108BD9-81ED-4DB2-BD59-A6C34878D82A}">
                    <a16:rowId xmlns:a16="http://schemas.microsoft.com/office/drawing/2014/main" val="2862116567"/>
                  </a:ext>
                </a:extLst>
              </a:tr>
              <a:tr h="323612">
                <a:tc>
                  <a:txBody>
                    <a:bodyPr/>
                    <a:lstStyle/>
                    <a:p>
                      <a:pPr algn="l" fontAlgn="b"/>
                      <a:r>
                        <a:rPr lang="en-US" sz="1400" b="0" i="0" u="none" strike="noStrike" dirty="0">
                          <a:solidFill>
                            <a:srgbClr val="000000"/>
                          </a:solidFill>
                          <a:effectLst/>
                          <a:latin typeface="+mn-lt"/>
                        </a:rPr>
                        <a:t>Total New Requirements*</a:t>
                      </a:r>
                    </a:p>
                  </a:txBody>
                  <a:tcPr marL="3572" marR="3572" marT="3572" marB="0" anchor="b"/>
                </a:tc>
                <a:tc>
                  <a:txBody>
                    <a:bodyPr/>
                    <a:lstStyle/>
                    <a:p>
                      <a:pPr algn="ctr" fontAlgn="b"/>
                      <a:r>
                        <a:rPr lang="en-US" sz="1400" b="0" i="0" u="none" strike="noStrike" dirty="0">
                          <a:solidFill>
                            <a:srgbClr val="000000"/>
                          </a:solidFill>
                          <a:effectLst/>
                          <a:latin typeface="+mn-lt"/>
                        </a:rPr>
                        <a:t>83</a:t>
                      </a:r>
                    </a:p>
                  </a:txBody>
                  <a:tcPr marL="3572" marR="3572" marT="3572" marB="0" anchor="b"/>
                </a:tc>
                <a:tc>
                  <a:txBody>
                    <a:bodyPr/>
                    <a:lstStyle/>
                    <a:p>
                      <a:pPr algn="ctr" fontAlgn="b"/>
                      <a:r>
                        <a:rPr lang="en-US" sz="1400" b="0" i="0" u="none" strike="noStrike" dirty="0">
                          <a:solidFill>
                            <a:srgbClr val="000000"/>
                          </a:solidFill>
                          <a:effectLst/>
                          <a:latin typeface="+mn-lt"/>
                        </a:rPr>
                        <a:t>303</a:t>
                      </a:r>
                    </a:p>
                  </a:txBody>
                  <a:tcPr marL="3572" marR="3572" marT="3572" marB="0" anchor="b"/>
                </a:tc>
                <a:tc>
                  <a:txBody>
                    <a:bodyPr/>
                    <a:lstStyle/>
                    <a:p>
                      <a:pPr algn="ctr" fontAlgn="b"/>
                      <a:r>
                        <a:rPr lang="en-US" sz="1400" b="0" i="0" u="none" strike="noStrike" dirty="0">
                          <a:solidFill>
                            <a:srgbClr val="000000"/>
                          </a:solidFill>
                          <a:effectLst/>
                          <a:latin typeface="+mn-lt"/>
                        </a:rPr>
                        <a:t>295,000</a:t>
                      </a:r>
                    </a:p>
                  </a:txBody>
                  <a:tcPr marL="3572" marR="3572" marT="3572" marB="0" anchor="b"/>
                </a:tc>
                <a:extLst>
                  <a:ext uri="{0D108BD9-81ED-4DB2-BD59-A6C34878D82A}">
                    <a16:rowId xmlns:a16="http://schemas.microsoft.com/office/drawing/2014/main" val="3415154540"/>
                  </a:ext>
                </a:extLst>
              </a:tr>
            </a:tbl>
          </a:graphicData>
        </a:graphic>
      </p:graphicFrame>
      <p:sp>
        <p:nvSpPr>
          <p:cNvPr id="7" name="TextBox 6">
            <a:extLst>
              <a:ext uri="{FF2B5EF4-FFF2-40B4-BE49-F238E27FC236}">
                <a16:creationId xmlns:a16="http://schemas.microsoft.com/office/drawing/2014/main" id="{67B6975C-B0D3-404C-8260-716D5AC7696D}"/>
              </a:ext>
            </a:extLst>
          </p:cNvPr>
          <p:cNvSpPr txBox="1"/>
          <p:nvPr/>
        </p:nvSpPr>
        <p:spPr>
          <a:xfrm>
            <a:off x="435373" y="5116676"/>
            <a:ext cx="8104327" cy="1323439"/>
          </a:xfrm>
          <a:prstGeom prst="rect">
            <a:avLst/>
          </a:prstGeom>
          <a:noFill/>
        </p:spPr>
        <p:txBody>
          <a:bodyPr wrap="square" rtlCol="0">
            <a:spAutoFit/>
          </a:bodyPr>
          <a:lstStyle/>
          <a:p>
            <a:pPr marL="214313" indent="-214313">
              <a:buFont typeface="Arial" panose="020B0604020202020204" pitchFamily="34" charset="0"/>
              <a:buChar char="•"/>
            </a:pPr>
            <a:r>
              <a:rPr lang="en-US" sz="1600" dirty="0"/>
              <a:t>The 303 FDS requirements are in addition to the existing ~600 requirements</a:t>
            </a:r>
          </a:p>
          <a:p>
            <a:r>
              <a:rPr lang="en-US" sz="1600" dirty="0"/>
              <a:t>+  Estimate is under review.  Estimate includes the design, build, test, training, tech, and conversion activities as appropriate</a:t>
            </a:r>
          </a:p>
          <a:p>
            <a:r>
              <a:rPr lang="en-US" sz="1600" dirty="0"/>
              <a:t>++ Final solution is still under review</a:t>
            </a:r>
          </a:p>
          <a:p>
            <a:endParaRPr lang="en-US" sz="1600" dirty="0"/>
          </a:p>
        </p:txBody>
      </p:sp>
    </p:spTree>
    <p:extLst>
      <p:ext uri="{BB962C8B-B14F-4D97-AF65-F5344CB8AC3E}">
        <p14:creationId xmlns:p14="http://schemas.microsoft.com/office/powerpoint/2010/main" val="367631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58 County Imaging</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424537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Deploy integrated imaging solution to the 39 C-IV Counties at go-live</a:t>
                      </a:r>
                    </a:p>
                    <a:p>
                      <a:r>
                        <a:rPr lang="en-US" dirty="0"/>
                        <a:t>LA County continues to use EDMS interface (already integrated with CalSAWS)</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Deploy the integrated imaging solution to LA County prior to the CalWIN Wave 1 cutover</a:t>
                      </a:r>
                    </a:p>
                    <a:p>
                      <a:r>
                        <a:rPr lang="en-US" dirty="0"/>
                        <a:t>Deploy the integrated imaging solution to each CalWIN County at their respective CalSAWS Cutover</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Integration with task management and APIs</a:t>
                      </a:r>
                    </a:p>
                  </a:txBody>
                  <a:tcPr/>
                </a:tc>
                <a:extLst>
                  <a:ext uri="{0D108BD9-81ED-4DB2-BD59-A6C34878D82A}">
                    <a16:rowId xmlns:a16="http://schemas.microsoft.com/office/drawing/2014/main" val="3421397554"/>
                  </a:ext>
                </a:extLst>
              </a:tr>
            </a:tbl>
          </a:graphicData>
        </a:graphic>
      </p:graphicFrame>
    </p:spTree>
    <p:extLst>
      <p:ext uri="{BB962C8B-B14F-4D97-AF65-F5344CB8AC3E}">
        <p14:creationId xmlns:p14="http://schemas.microsoft.com/office/powerpoint/2010/main" val="300352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Task Management</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424537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Core CalSAWS requirements to create a unified task management approach, inclusive of C-IV tasks and automated actions, along with integration with the 58 counties imaging solution (Releases 20.09-21.03)</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sz="1800" dirty="0"/>
                        <a:t>Additional capabilities (needed for the CalWIN counties and that will be available for all counties) will be implemented post C-IV cutover (Releases 21.05-22.01)</a:t>
                      </a:r>
                      <a:endParaRPr lang="en-US" dirty="0"/>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Integration with imaging.</a:t>
                      </a:r>
                    </a:p>
                    <a:p>
                      <a:r>
                        <a:rPr lang="en-US" dirty="0"/>
                        <a:t>Downstream impacts to both conversion and training</a:t>
                      </a:r>
                    </a:p>
                  </a:txBody>
                  <a:tcPr/>
                </a:tc>
                <a:extLst>
                  <a:ext uri="{0D108BD9-81ED-4DB2-BD59-A6C34878D82A}">
                    <a16:rowId xmlns:a16="http://schemas.microsoft.com/office/drawing/2014/main" val="3421397554"/>
                  </a:ext>
                </a:extLst>
              </a:tr>
            </a:tbl>
          </a:graphicData>
        </a:graphic>
      </p:graphicFrame>
    </p:spTree>
    <p:extLst>
      <p:ext uri="{BB962C8B-B14F-4D97-AF65-F5344CB8AC3E}">
        <p14:creationId xmlns:p14="http://schemas.microsoft.com/office/powerpoint/2010/main" val="208681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Non State Forms</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232513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Non State Forms in English and Spanish (Releases 20.11-21.05)</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Non State Forms in 13 threshold languages  (Releases 21.07-22.07)</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An approved English version of a form is required prior to obtaining translations</a:t>
                      </a:r>
                    </a:p>
                  </a:txBody>
                  <a:tcPr/>
                </a:tc>
                <a:extLst>
                  <a:ext uri="{0D108BD9-81ED-4DB2-BD59-A6C34878D82A}">
                    <a16:rowId xmlns:a16="http://schemas.microsoft.com/office/drawing/2014/main" val="3421397554"/>
                  </a:ext>
                </a:extLst>
              </a:tr>
            </a:tbl>
          </a:graphicData>
        </a:graphic>
      </p:graphicFrame>
    </p:spTree>
    <p:extLst>
      <p:ext uri="{BB962C8B-B14F-4D97-AF65-F5344CB8AC3E}">
        <p14:creationId xmlns:p14="http://schemas.microsoft.com/office/powerpoint/2010/main" val="278197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GA/GR</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342241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sz="1800" dirty="0"/>
                        <a:t>Implement C-IV managed and non managed solution</a:t>
                      </a:r>
                    </a:p>
                    <a:p>
                      <a:r>
                        <a:rPr lang="en-US" sz="1800" dirty="0"/>
                        <a:t>Generate the GA 237 for the 39 counties</a:t>
                      </a:r>
                    </a:p>
                    <a:p>
                      <a:r>
                        <a:rPr lang="en-US" sz="1800" dirty="0"/>
                        <a:t>Send GA transactions to MEDS (Releases 20.11-21.03)</a:t>
                      </a:r>
                      <a:endParaRPr lang="en-US" dirty="0"/>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Implement CalWIN Counties rules and integrate with GA Correspondence service (Releases 21.05-22.01)</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Downstream impacts to both conversion and training</a:t>
                      </a:r>
                    </a:p>
                  </a:txBody>
                  <a:tcPr/>
                </a:tc>
                <a:extLst>
                  <a:ext uri="{0D108BD9-81ED-4DB2-BD59-A6C34878D82A}">
                    <a16:rowId xmlns:a16="http://schemas.microsoft.com/office/drawing/2014/main" val="3421397554"/>
                  </a:ext>
                </a:extLst>
              </a:tr>
            </a:tbl>
          </a:graphicData>
        </a:graphic>
      </p:graphicFrame>
      <p:sp>
        <p:nvSpPr>
          <p:cNvPr id="5" name="TextBox 4">
            <a:extLst>
              <a:ext uri="{FF2B5EF4-FFF2-40B4-BE49-F238E27FC236}">
                <a16:creationId xmlns:a16="http://schemas.microsoft.com/office/drawing/2014/main" id="{A0C610E6-8F6B-4E94-AD75-D70D1446A0AF}"/>
              </a:ext>
            </a:extLst>
          </p:cNvPr>
          <p:cNvSpPr txBox="1"/>
          <p:nvPr/>
        </p:nvSpPr>
        <p:spPr>
          <a:xfrm>
            <a:off x="435373" y="5880074"/>
            <a:ext cx="8104327" cy="830997"/>
          </a:xfrm>
          <a:prstGeom prst="rect">
            <a:avLst/>
          </a:prstGeom>
          <a:noFill/>
        </p:spPr>
        <p:txBody>
          <a:bodyPr wrap="square" rtlCol="0">
            <a:spAutoFit/>
          </a:bodyPr>
          <a:lstStyle/>
          <a:p>
            <a:pPr marL="214313" indent="-214313">
              <a:buFont typeface="Arial" panose="020B0604020202020204" pitchFamily="34" charset="0"/>
              <a:buChar char="•"/>
            </a:pPr>
            <a:r>
              <a:rPr lang="en-US" sz="1600" dirty="0"/>
              <a:t>No changes to the LA County GA/GR program already integrated with the CalSAWS system</a:t>
            </a:r>
          </a:p>
          <a:p>
            <a:endParaRPr lang="en-US" sz="1600" dirty="0"/>
          </a:p>
        </p:txBody>
      </p:sp>
    </p:spTree>
    <p:extLst>
      <p:ext uri="{BB962C8B-B14F-4D97-AF65-F5344CB8AC3E}">
        <p14:creationId xmlns:p14="http://schemas.microsoft.com/office/powerpoint/2010/main" val="235133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APIs</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2364262"/>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Implement APIs related to task management and imaging</a:t>
                      </a:r>
                      <a:r>
                        <a:rPr lang="en-US" sz="1800" dirty="0"/>
                        <a:t> (Releases 20.11-21.01)</a:t>
                      </a:r>
                      <a:endParaRPr lang="en-US" dirty="0"/>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All other APIs (Releases 21.03-22.01)</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Integration with task management and imaging</a:t>
                      </a:r>
                    </a:p>
                  </a:txBody>
                  <a:tcPr/>
                </a:tc>
                <a:extLst>
                  <a:ext uri="{0D108BD9-81ED-4DB2-BD59-A6C34878D82A}">
                    <a16:rowId xmlns:a16="http://schemas.microsoft.com/office/drawing/2014/main" val="3421397554"/>
                  </a:ext>
                </a:extLst>
              </a:tr>
            </a:tbl>
          </a:graphicData>
        </a:graphic>
      </p:graphicFrame>
      <p:sp>
        <p:nvSpPr>
          <p:cNvPr id="5" name="TextBox 4">
            <a:extLst>
              <a:ext uri="{FF2B5EF4-FFF2-40B4-BE49-F238E27FC236}">
                <a16:creationId xmlns:a16="http://schemas.microsoft.com/office/drawing/2014/main" id="{C6F0731B-7C60-4AD1-831B-2A4FCD77E5BB}"/>
              </a:ext>
            </a:extLst>
          </p:cNvPr>
          <p:cNvSpPr txBox="1"/>
          <p:nvPr/>
        </p:nvSpPr>
        <p:spPr>
          <a:xfrm>
            <a:off x="435373" y="5880074"/>
            <a:ext cx="8104327" cy="600164"/>
          </a:xfrm>
          <a:prstGeom prst="rect">
            <a:avLst/>
          </a:prstGeom>
          <a:noFill/>
        </p:spPr>
        <p:txBody>
          <a:bodyPr wrap="square" rtlCol="0">
            <a:spAutoFit/>
          </a:bodyPr>
          <a:lstStyle/>
          <a:p>
            <a:pPr marL="214313" indent="-214313">
              <a:buFont typeface="Arial" panose="020B0604020202020204" pitchFamily="34" charset="0"/>
              <a:buChar char="•"/>
            </a:pPr>
            <a:r>
              <a:rPr lang="en-US" sz="1600" dirty="0"/>
              <a:t>Functional Design Sessions were targeted at the 18 </a:t>
            </a:r>
            <a:r>
              <a:rPr lang="en-US" sz="1600" dirty="0" err="1"/>
              <a:t>CalWIN</a:t>
            </a:r>
            <a:r>
              <a:rPr lang="en-US" sz="1600" dirty="0"/>
              <a:t> Counties</a:t>
            </a:r>
          </a:p>
          <a:p>
            <a:endParaRPr lang="en-US" sz="1600" dirty="0"/>
          </a:p>
        </p:txBody>
      </p:sp>
    </p:spTree>
    <p:extLst>
      <p:ext uri="{BB962C8B-B14F-4D97-AF65-F5344CB8AC3E}">
        <p14:creationId xmlns:p14="http://schemas.microsoft.com/office/powerpoint/2010/main" val="160683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p:txBody>
          <a:bodyPr>
            <a:normAutofit/>
          </a:bodyPr>
          <a:lstStyle/>
          <a:p>
            <a:pPr marL="457200" indent="-457200">
              <a:buFont typeface="+mj-lt"/>
              <a:buAutoNum type="arabicPeriod"/>
            </a:pPr>
            <a:r>
              <a:rPr lang="en-US" sz="2000" dirty="0"/>
              <a:t>Call Meeting to Order </a:t>
            </a:r>
          </a:p>
          <a:p>
            <a:pPr marL="457200" indent="-457200">
              <a:buFont typeface="+mj-lt"/>
              <a:buAutoNum type="arabicPeriod"/>
            </a:pPr>
            <a:r>
              <a:rPr lang="en-US" sz="2000" dirty="0"/>
              <a:t>Public Opportunity to speak on items NOT on the Agenda. Public comments are limited to no more than three minutes per speaker, except that a speaker using a translator shall be allowed up to six minutes.</a:t>
            </a:r>
          </a:p>
          <a:p>
            <a:pPr marL="0" indent="0">
              <a:buNone/>
            </a:pPr>
            <a:r>
              <a:rPr lang="en-US" sz="2000" dirty="0"/>
              <a:t>	Note: The public may also speak on any Item ON the Agenda by 	waiting until that item is read, then requesting recognition from 	the Chair to speak.</a:t>
            </a:r>
          </a:p>
          <a:p>
            <a:pPr marL="457200" indent="-457200">
              <a:buFont typeface="+mj-lt"/>
              <a:buAutoNum type="arabicPeriod" startAt="3"/>
            </a:pPr>
            <a:r>
              <a:rPr lang="en-US" sz="2000" dirty="0"/>
              <a:t>Confirmation of Quorum and Agenda Review.</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30426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Ancillary Systems Conversion</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2129073"/>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N/A</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N/A</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Extracts from source legacy systems by the counties in accordance with the target schema and conversion team schedule</a:t>
                      </a:r>
                    </a:p>
                  </a:txBody>
                  <a:tcPr/>
                </a:tc>
                <a:extLst>
                  <a:ext uri="{0D108BD9-81ED-4DB2-BD59-A6C34878D82A}">
                    <a16:rowId xmlns:a16="http://schemas.microsoft.com/office/drawing/2014/main" val="3421397554"/>
                  </a:ext>
                </a:extLst>
              </a:tr>
            </a:tbl>
          </a:graphicData>
        </a:graphic>
      </p:graphicFrame>
      <p:sp>
        <p:nvSpPr>
          <p:cNvPr id="5" name="TextBox 4">
            <a:extLst>
              <a:ext uri="{FF2B5EF4-FFF2-40B4-BE49-F238E27FC236}">
                <a16:creationId xmlns:a16="http://schemas.microsoft.com/office/drawing/2014/main" id="{FDE447E0-B01D-41CC-BF5B-CC50715285D7}"/>
              </a:ext>
            </a:extLst>
          </p:cNvPr>
          <p:cNvSpPr txBox="1"/>
          <p:nvPr/>
        </p:nvSpPr>
        <p:spPr>
          <a:xfrm>
            <a:off x="530635" y="5812962"/>
            <a:ext cx="8104327" cy="830997"/>
          </a:xfrm>
          <a:prstGeom prst="rect">
            <a:avLst/>
          </a:prstGeom>
          <a:noFill/>
        </p:spPr>
        <p:txBody>
          <a:bodyPr wrap="square" rtlCol="0">
            <a:spAutoFit/>
          </a:bodyPr>
          <a:lstStyle/>
          <a:p>
            <a:pPr marL="214313" indent="-214313">
              <a:buFont typeface="Arial" panose="020B0604020202020204" pitchFamily="34" charset="0"/>
              <a:buChar char="•"/>
            </a:pPr>
            <a:r>
              <a:rPr lang="en-US" sz="1600" dirty="0"/>
              <a:t>Functional Design Sessions were targeted at the 18 </a:t>
            </a:r>
            <a:r>
              <a:rPr lang="en-US" sz="1600" dirty="0" err="1"/>
              <a:t>CalWIN</a:t>
            </a:r>
            <a:r>
              <a:rPr lang="en-US" sz="1600" dirty="0"/>
              <a:t> Counties for the following systems: Collections, Fraud, and QA/QC</a:t>
            </a:r>
          </a:p>
          <a:p>
            <a:endParaRPr lang="en-US" sz="1600" dirty="0"/>
          </a:p>
        </p:txBody>
      </p:sp>
    </p:spTree>
    <p:extLst>
      <p:ext uri="{BB962C8B-B14F-4D97-AF65-F5344CB8AC3E}">
        <p14:creationId xmlns:p14="http://schemas.microsoft.com/office/powerpoint/2010/main" val="275378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a:xfrm>
            <a:off x="292100" y="549274"/>
            <a:ext cx="8615363" cy="826679"/>
          </a:xfrm>
        </p:spPr>
        <p:txBody>
          <a:bodyPr>
            <a:normAutofit fontScale="92500" lnSpcReduction="10000"/>
          </a:bodyPr>
          <a:lstStyle/>
          <a:p>
            <a:r>
              <a:rPr lang="en-US" dirty="0"/>
              <a:t>Functional Area Overview : </a:t>
            </a:r>
          </a:p>
          <a:p>
            <a:r>
              <a:rPr lang="en-US" dirty="0"/>
              <a:t>Analytics – BIP/State reports replatforming</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2862322"/>
          </a:xfrm>
          <a:prstGeom prst="rect">
            <a:avLst/>
          </a:prstGeom>
          <a:noFill/>
        </p:spPr>
        <p:txBody>
          <a:bodyPr wrap="square" rtlCol="0">
            <a:spAutoFit/>
          </a:bodyPr>
          <a:lstStyle/>
          <a:p>
            <a:r>
              <a:rPr lang="en-US" dirty="0"/>
              <a:t>Pending results of POC in late December 2019 </a:t>
            </a:r>
          </a:p>
          <a:p>
            <a:endParaRPr lang="en-US" dirty="0"/>
          </a:p>
          <a:p>
            <a:r>
              <a:rPr lang="en-US" dirty="0"/>
              <a:t>Replatforming of reports may be prioritized based on:</a:t>
            </a:r>
          </a:p>
          <a:p>
            <a:pPr marL="285750" indent="-285750">
              <a:buFont typeface="Arial" panose="020B0604020202020204" pitchFamily="34" charset="0"/>
              <a:buChar char="•"/>
            </a:pPr>
            <a:r>
              <a:rPr lang="en-US" dirty="0"/>
              <a:t>Performance of the existing report with 40 county volumes</a:t>
            </a:r>
          </a:p>
          <a:p>
            <a:pPr marL="285750" indent="-285750">
              <a:buFont typeface="Arial" panose="020B0604020202020204" pitchFamily="34" charset="0"/>
              <a:buChar char="•"/>
            </a:pPr>
            <a:r>
              <a:rPr lang="en-US" dirty="0"/>
              <a:t>Legacy system reports that currently do not exist in LRS and must be ported from C-IV counties</a:t>
            </a:r>
          </a:p>
          <a:p>
            <a:pPr marL="285750" indent="-285750">
              <a:buFont typeface="Arial" panose="020B0604020202020204" pitchFamily="34" charset="0"/>
              <a:buChar char="•"/>
            </a:pPr>
            <a:r>
              <a:rPr lang="en-US" dirty="0"/>
              <a:t>Underlying application changes driving a reporting change</a:t>
            </a:r>
          </a:p>
          <a:p>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9513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normAutofit fontScale="62500" lnSpcReduction="20000"/>
          </a:bodyPr>
          <a:lstStyle/>
          <a:p>
            <a:r>
              <a:rPr lang="en-US" dirty="0"/>
              <a:t>Functional Area Overview:</a:t>
            </a:r>
          </a:p>
          <a:p>
            <a:r>
              <a:rPr lang="en-US" dirty="0"/>
              <a:t>Foster Care</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677725"/>
          <a:ext cx="7498080" cy="3461542"/>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sz="1800" dirty="0"/>
                        <a:t>Update CalSAWS with additional data collection elements, eligibility rules, NOAs, State forms, reports, and fiscal processing</a:t>
                      </a:r>
                    </a:p>
                    <a:p>
                      <a:r>
                        <a:rPr lang="en-US" sz="1800" dirty="0"/>
                        <a:t>One way, inbound interface with CWS. Replaces LA/LRS datamart with a direct interface from CWS to CalSAWS (Still being discussed)</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Integration with CWS-CARES System</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Timing of the CWS-CARES System go-live.</a:t>
                      </a:r>
                    </a:p>
                    <a:p>
                      <a:r>
                        <a:rPr lang="en-US" dirty="0"/>
                        <a:t>Downstream impact on training</a:t>
                      </a:r>
                    </a:p>
                  </a:txBody>
                  <a:tcPr/>
                </a:tc>
                <a:extLst>
                  <a:ext uri="{0D108BD9-81ED-4DB2-BD59-A6C34878D82A}">
                    <a16:rowId xmlns:a16="http://schemas.microsoft.com/office/drawing/2014/main" val="3421397554"/>
                  </a:ext>
                </a:extLst>
              </a:tr>
            </a:tbl>
          </a:graphicData>
        </a:graphic>
      </p:graphicFrame>
    </p:spTree>
    <p:extLst>
      <p:ext uri="{BB962C8B-B14F-4D97-AF65-F5344CB8AC3E}">
        <p14:creationId xmlns:p14="http://schemas.microsoft.com/office/powerpoint/2010/main" val="205782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Other Consortium Decision Points</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39" y="1165997"/>
          <a:ext cx="7706127" cy="4976891"/>
        </p:xfrm>
        <a:graphic>
          <a:graphicData uri="http://schemas.openxmlformats.org/drawingml/2006/table">
            <a:tbl>
              <a:tblPr firstRow="1" bandRow="1">
                <a:tableStyleId>{5C22544A-7EE6-4342-B048-85BDC9FD1C3A}</a:tableStyleId>
              </a:tblPr>
              <a:tblGrid>
                <a:gridCol w="2631360">
                  <a:extLst>
                    <a:ext uri="{9D8B030D-6E8A-4147-A177-3AD203B41FA5}">
                      <a16:colId xmlns:a16="http://schemas.microsoft.com/office/drawing/2014/main" val="3970559001"/>
                    </a:ext>
                  </a:extLst>
                </a:gridCol>
                <a:gridCol w="5074767">
                  <a:extLst>
                    <a:ext uri="{9D8B030D-6E8A-4147-A177-3AD203B41FA5}">
                      <a16:colId xmlns:a16="http://schemas.microsoft.com/office/drawing/2014/main" val="1636301045"/>
                    </a:ext>
                  </a:extLst>
                </a:gridCol>
              </a:tblGrid>
              <a:tr h="404891">
                <a:tc>
                  <a:txBody>
                    <a:bodyPr/>
                    <a:lstStyle/>
                    <a:p>
                      <a:r>
                        <a:rPr lang="en-US" dirty="0"/>
                        <a:t>Decision</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58 County Portal Solution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Procurement pending.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the new 58 County portal is not available by September 2021, C4Yourself would need to be integrated with CalSAWS for the 39 C-IV Counties.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YBN is already integrated with the CalSAWS system.</a:t>
                      </a:r>
                    </a:p>
                  </a:txBody>
                  <a:tcPr/>
                </a:tc>
                <a:extLst>
                  <a:ext uri="{0D108BD9-81ED-4DB2-BD59-A6C34878D82A}">
                    <a16:rowId xmlns:a16="http://schemas.microsoft.com/office/drawing/2014/main" val="59522617"/>
                  </a:ext>
                </a:extLst>
              </a:tr>
              <a:tr h="404891">
                <a:tc>
                  <a:txBody>
                    <a:bodyPr/>
                    <a:lstStyle/>
                    <a:p>
                      <a:r>
                        <a:rPr lang="en-US" dirty="0"/>
                        <a:t>58 County Contact Center Solution</a:t>
                      </a:r>
                    </a:p>
                  </a:txBody>
                  <a:tcPr/>
                </a:tc>
                <a:tc>
                  <a:txBody>
                    <a:bodyPr/>
                    <a:lstStyle/>
                    <a:p>
                      <a:r>
                        <a:rPr lang="en-US" dirty="0"/>
                        <a:t>Pending Consortium decision on the solution.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the new 58 County Contact Center solution is not available by September 2021, integrate the C-IV Counties AWS Connect Contact Center solution with CalSAWS.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LA County Contact Center is already integrated with the CalSAWS system.</a:t>
                      </a:r>
                    </a:p>
                    <a:p>
                      <a:endParaRPr lang="en-US" dirty="0"/>
                    </a:p>
                  </a:txBody>
                  <a:tcPr/>
                </a:tc>
                <a:extLst>
                  <a:ext uri="{0D108BD9-81ED-4DB2-BD59-A6C34878D82A}">
                    <a16:rowId xmlns:a16="http://schemas.microsoft.com/office/drawing/2014/main" val="3671501727"/>
                  </a:ext>
                </a:extLst>
              </a:tr>
            </a:tbl>
          </a:graphicData>
        </a:graphic>
      </p:graphicFrame>
    </p:spTree>
    <p:extLst>
      <p:ext uri="{BB962C8B-B14F-4D97-AF65-F5344CB8AC3E}">
        <p14:creationId xmlns:p14="http://schemas.microsoft.com/office/powerpoint/2010/main" val="85376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Other Consortium Decision Points</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65997"/>
          <a:ext cx="7498080" cy="296521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Decision</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Central Print solution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Procurement pending for central print services for 56 of 58 counties.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the central print solution is not operational by September 2021, integrate existing C-IV Central Print services with the CalSAWS system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 County Central Print Services are already integrated with the CalSAWS system</a:t>
                      </a:r>
                    </a:p>
                  </a:txBody>
                  <a:tcPr/>
                </a:tc>
                <a:extLst>
                  <a:ext uri="{0D108BD9-81ED-4DB2-BD59-A6C34878D82A}">
                    <a16:rowId xmlns:a16="http://schemas.microsoft.com/office/drawing/2014/main" val="59522617"/>
                  </a:ext>
                </a:extLst>
              </a:tr>
            </a:tbl>
          </a:graphicData>
        </a:graphic>
      </p:graphicFrame>
    </p:spTree>
    <p:extLst>
      <p:ext uri="{BB962C8B-B14F-4D97-AF65-F5344CB8AC3E}">
        <p14:creationId xmlns:p14="http://schemas.microsoft.com/office/powerpoint/2010/main" val="389877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a:xfrm>
            <a:off x="292100" y="549274"/>
            <a:ext cx="8615363" cy="826679"/>
          </a:xfrm>
        </p:spPr>
        <p:txBody>
          <a:bodyPr>
            <a:normAutofit/>
          </a:bodyPr>
          <a:lstStyle/>
          <a:p>
            <a:r>
              <a:rPr lang="en-US" dirty="0"/>
              <a:t>Next Steps</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99807"/>
            <a:ext cx="818605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Review revised schedule with approval and funding entities (December 2019)</a:t>
            </a:r>
          </a:p>
          <a:p>
            <a:pPr marL="285750" indent="-285750">
              <a:buFont typeface="Arial" panose="020B0604020202020204" pitchFamily="34" charset="0"/>
              <a:buChar char="•"/>
            </a:pPr>
            <a:r>
              <a:rPr lang="en-US" dirty="0"/>
              <a:t>Finalize amendment documentation and budget documentation (December 2019)</a:t>
            </a:r>
          </a:p>
          <a:p>
            <a:pPr marL="285750" indent="-285750">
              <a:buFont typeface="Arial" panose="020B0604020202020204" pitchFamily="34" charset="0"/>
              <a:buChar char="•"/>
            </a:pPr>
            <a:r>
              <a:rPr lang="en-US" dirty="0"/>
              <a:t>Seek State and Federal approval of the Amendment for Functional Design Sessions and revised schedule (January/February 2020)</a:t>
            </a:r>
          </a:p>
          <a:p>
            <a:pPr marL="285750" indent="-285750">
              <a:buFont typeface="Arial" panose="020B0604020202020204" pitchFamily="34" charset="0"/>
              <a:buChar char="•"/>
            </a:pPr>
            <a:r>
              <a:rPr lang="en-US" dirty="0"/>
              <a:t>Seek JPA Board approval for the Amendment (February/March 2020)</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558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72A70-FF36-4A49-A7AA-ECB470B386D4}"/>
              </a:ext>
            </a:extLst>
          </p:cNvPr>
          <p:cNvSpPr>
            <a:spLocks noGrp="1"/>
          </p:cNvSpPr>
          <p:nvPr>
            <p:ph type="body" sz="quarter" idx="12"/>
          </p:nvPr>
        </p:nvSpPr>
        <p:spPr/>
        <p:txBody>
          <a:bodyPr/>
          <a:lstStyle/>
          <a:p>
            <a:r>
              <a:rPr lang="en-US" b="0" dirty="0"/>
              <a:t>Status of Cambria Solutions Corrective Action Plan</a:t>
            </a:r>
          </a:p>
        </p:txBody>
      </p:sp>
    </p:spTree>
    <p:extLst>
      <p:ext uri="{BB962C8B-B14F-4D97-AF65-F5344CB8AC3E}">
        <p14:creationId xmlns:p14="http://schemas.microsoft.com/office/powerpoint/2010/main" val="219676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4699-39A0-44CF-9AEB-CC7512D8107C}"/>
              </a:ext>
            </a:extLst>
          </p:cNvPr>
          <p:cNvSpPr>
            <a:spLocks noGrp="1"/>
          </p:cNvSpPr>
          <p:nvPr>
            <p:ph type="title"/>
          </p:nvPr>
        </p:nvSpPr>
        <p:spPr/>
        <p:txBody>
          <a:bodyPr/>
          <a:lstStyle/>
          <a:p>
            <a:r>
              <a:rPr lang="en-US" dirty="0"/>
              <a:t>Status of Corrective Action Plan</a:t>
            </a:r>
          </a:p>
        </p:txBody>
      </p:sp>
      <p:sp>
        <p:nvSpPr>
          <p:cNvPr id="4" name="Text Placeholder 3">
            <a:extLst>
              <a:ext uri="{FF2B5EF4-FFF2-40B4-BE49-F238E27FC236}">
                <a16:creationId xmlns:a16="http://schemas.microsoft.com/office/drawing/2014/main" id="{AA1E2ABC-C2A6-4084-8004-74FF5CECB143}"/>
              </a:ext>
            </a:extLst>
          </p:cNvPr>
          <p:cNvSpPr>
            <a:spLocks noGrp="1"/>
          </p:cNvSpPr>
          <p:nvPr>
            <p:ph type="body" sz="quarter" idx="10"/>
          </p:nvPr>
        </p:nvSpPr>
        <p:spPr>
          <a:xfrm>
            <a:off x="264318" y="809720"/>
            <a:ext cx="8615363" cy="515938"/>
          </a:xfrm>
        </p:spPr>
        <p:txBody>
          <a:bodyPr/>
          <a:lstStyle/>
          <a:p>
            <a:r>
              <a:rPr lang="en-US" dirty="0"/>
              <a:t>Completed remediation of all impacted deliverables</a:t>
            </a:r>
          </a:p>
          <a:p>
            <a:endParaRPr lang="en-US" dirty="0"/>
          </a:p>
        </p:txBody>
      </p:sp>
      <p:graphicFrame>
        <p:nvGraphicFramePr>
          <p:cNvPr id="7" name="Content Placeholder 4">
            <a:extLst>
              <a:ext uri="{FF2B5EF4-FFF2-40B4-BE49-F238E27FC236}">
                <a16:creationId xmlns:a16="http://schemas.microsoft.com/office/drawing/2014/main" id="{4B0F9EA7-1265-CC4A-8AA9-AAF81B1B588F}"/>
              </a:ext>
            </a:extLst>
          </p:cNvPr>
          <p:cNvGraphicFramePr>
            <a:graphicFrameLocks/>
          </p:cNvGraphicFramePr>
          <p:nvPr>
            <p:extLst/>
          </p:nvPr>
        </p:nvGraphicFramePr>
        <p:xfrm>
          <a:off x="561590" y="1559875"/>
          <a:ext cx="7696948" cy="3332480"/>
        </p:xfrm>
        <a:graphic>
          <a:graphicData uri="http://schemas.openxmlformats.org/drawingml/2006/table">
            <a:tbl>
              <a:tblPr firstRow="1" bandRow="1">
                <a:tableStyleId>{69CF1AB2-1976-4502-BF36-3FF5EA218861}</a:tableStyleId>
              </a:tblPr>
              <a:tblGrid>
                <a:gridCol w="4968224">
                  <a:extLst>
                    <a:ext uri="{9D8B030D-6E8A-4147-A177-3AD203B41FA5}">
                      <a16:colId xmlns:a16="http://schemas.microsoft.com/office/drawing/2014/main" val="2698470585"/>
                    </a:ext>
                  </a:extLst>
                </a:gridCol>
                <a:gridCol w="2728724">
                  <a:extLst>
                    <a:ext uri="{9D8B030D-6E8A-4147-A177-3AD203B41FA5}">
                      <a16:colId xmlns:a16="http://schemas.microsoft.com/office/drawing/2014/main" val="3454115715"/>
                    </a:ext>
                  </a:extLst>
                </a:gridCol>
              </a:tblGrid>
              <a:tr h="370840">
                <a:tc>
                  <a:txBody>
                    <a:bodyPr/>
                    <a:lstStyle/>
                    <a:p>
                      <a:pPr marL="0" algn="l" defTabSz="457200" rtl="0" eaLnBrk="1" latinLnBrk="0" hangingPunct="1"/>
                      <a:r>
                        <a:rPr lang="en-US" sz="1800" b="0" kern="1200" dirty="0">
                          <a:solidFill>
                            <a:schemeClr val="dk1"/>
                          </a:solidFill>
                          <a:latin typeface="+mn-lt"/>
                          <a:ea typeface="+mn-ea"/>
                          <a:cs typeface="+mn-cs"/>
                        </a:rPr>
                        <a:t>General Design Document</a:t>
                      </a:r>
                    </a:p>
                  </a:txBody>
                  <a:tcPr/>
                </a:tc>
                <a:tc>
                  <a:txBody>
                    <a:bodyPr/>
                    <a:lstStyle/>
                    <a:p>
                      <a:pPr marL="0" algn="l" defTabSz="457200" rtl="0" eaLnBrk="1" latinLnBrk="0" hangingPunct="1"/>
                      <a:r>
                        <a:rPr lang="en-US" sz="1800" b="0" kern="1200" dirty="0">
                          <a:solidFill>
                            <a:schemeClr val="dk1"/>
                          </a:solidFill>
                          <a:latin typeface="+mn-lt"/>
                          <a:ea typeface="+mn-ea"/>
                          <a:cs typeface="+mn-cs"/>
                        </a:rPr>
                        <a:t>Submitted on 11/27</a:t>
                      </a:r>
                    </a:p>
                  </a:txBody>
                  <a:tcPr/>
                </a:tc>
                <a:extLst>
                  <a:ext uri="{0D108BD9-81ED-4DB2-BD59-A6C34878D82A}">
                    <a16:rowId xmlns:a16="http://schemas.microsoft.com/office/drawing/2014/main" val="3998015371"/>
                  </a:ext>
                </a:extLst>
              </a:tr>
              <a:tr h="370840">
                <a:tc>
                  <a:txBody>
                    <a:bodyPr/>
                    <a:lstStyle/>
                    <a:p>
                      <a:pPr marL="0" algn="l" defTabSz="457200" rtl="0" eaLnBrk="1" latinLnBrk="0" hangingPunct="1"/>
                      <a:r>
                        <a:rPr lang="en-US" sz="1800" b="0" kern="1200" dirty="0">
                          <a:solidFill>
                            <a:schemeClr val="dk1"/>
                          </a:solidFill>
                          <a:latin typeface="+mn-lt"/>
                          <a:ea typeface="+mn-ea"/>
                          <a:cs typeface="+mn-cs"/>
                        </a:rPr>
                        <a:t>Technical Design Document</a:t>
                      </a:r>
                    </a:p>
                  </a:txBody>
                  <a:tcPr/>
                </a:tc>
                <a:tc>
                  <a:txBody>
                    <a:bodyPr/>
                    <a:lstStyle/>
                    <a:p>
                      <a:pPr marL="0" algn="l" defTabSz="457200" rtl="0" eaLnBrk="1" latinLnBrk="0" hangingPunct="1"/>
                      <a:r>
                        <a:rPr lang="en-US" sz="1800" b="0" kern="1200" dirty="0">
                          <a:solidFill>
                            <a:schemeClr val="dk1"/>
                          </a:solidFill>
                          <a:latin typeface="+mn-lt"/>
                          <a:ea typeface="+mn-ea"/>
                          <a:cs typeface="+mn-cs"/>
                        </a:rPr>
                        <a:t>Submitted on 12/4</a:t>
                      </a:r>
                    </a:p>
                  </a:txBody>
                  <a:tcPr/>
                </a:tc>
                <a:extLst>
                  <a:ext uri="{0D108BD9-81ED-4DB2-BD59-A6C34878D82A}">
                    <a16:rowId xmlns:a16="http://schemas.microsoft.com/office/drawing/2014/main" val="2992995606"/>
                  </a:ext>
                </a:extLst>
              </a:tr>
              <a:tr h="370840">
                <a:tc>
                  <a:txBody>
                    <a:bodyPr/>
                    <a:lstStyle/>
                    <a:p>
                      <a:r>
                        <a:rPr lang="en-US" sz="1800" b="0" kern="1200" dirty="0">
                          <a:solidFill>
                            <a:schemeClr val="dk1"/>
                          </a:solidFill>
                          <a:latin typeface="+mn-lt"/>
                          <a:ea typeface="+mn-ea"/>
                          <a:cs typeface="+mn-cs"/>
                        </a:rPr>
                        <a:t>Project Control Document</a:t>
                      </a:r>
                    </a:p>
                  </a:txBody>
                  <a:tcPr/>
                </a:tc>
                <a:tc>
                  <a:txBody>
                    <a:bodyPr/>
                    <a:lstStyle/>
                    <a:p>
                      <a:r>
                        <a:rPr lang="en-US" sz="1800" b="0" kern="1200" dirty="0">
                          <a:solidFill>
                            <a:schemeClr val="dk1"/>
                          </a:solidFill>
                          <a:latin typeface="+mn-lt"/>
                          <a:ea typeface="+mn-ea"/>
                          <a:cs typeface="+mn-cs"/>
                        </a:rPr>
                        <a:t>Submitted on 12/2</a:t>
                      </a:r>
                    </a:p>
                  </a:txBody>
                  <a:tcPr/>
                </a:tc>
                <a:extLst>
                  <a:ext uri="{0D108BD9-81ED-4DB2-BD59-A6C34878D82A}">
                    <a16:rowId xmlns:a16="http://schemas.microsoft.com/office/drawing/2014/main" val="3446570514"/>
                  </a:ext>
                </a:extLst>
              </a:tr>
              <a:tr h="370840">
                <a:tc>
                  <a:txBody>
                    <a:bodyPr/>
                    <a:lstStyle/>
                    <a:p>
                      <a:r>
                        <a:rPr lang="en-US" sz="1800" b="0" kern="1200" dirty="0">
                          <a:solidFill>
                            <a:schemeClr val="dk1"/>
                          </a:solidFill>
                          <a:latin typeface="+mn-lt"/>
                          <a:ea typeface="+mn-ea"/>
                          <a:cs typeface="+mn-cs"/>
                        </a:rPr>
                        <a:t>Work Plan</a:t>
                      </a:r>
                    </a:p>
                  </a:txBody>
                  <a:tcPr/>
                </a:tc>
                <a:tc>
                  <a:txBody>
                    <a:bodyPr/>
                    <a:lstStyle/>
                    <a:p>
                      <a:r>
                        <a:rPr lang="en-US" sz="1800" b="0" kern="1200" dirty="0">
                          <a:solidFill>
                            <a:schemeClr val="dk1"/>
                          </a:solidFill>
                          <a:latin typeface="+mn-lt"/>
                          <a:ea typeface="+mn-ea"/>
                          <a:cs typeface="+mn-cs"/>
                        </a:rPr>
                        <a:t>Submitted on 12/2</a:t>
                      </a:r>
                    </a:p>
                  </a:txBody>
                  <a:tcPr/>
                </a:tc>
                <a:extLst>
                  <a:ext uri="{0D108BD9-81ED-4DB2-BD59-A6C34878D82A}">
                    <a16:rowId xmlns:a16="http://schemas.microsoft.com/office/drawing/2014/main" val="445873442"/>
                  </a:ext>
                </a:extLst>
              </a:tr>
              <a:tr h="370840">
                <a:tc>
                  <a:txBody>
                    <a:bodyPr/>
                    <a:lstStyle/>
                    <a:p>
                      <a:r>
                        <a:rPr lang="en-US" sz="1800" b="0" kern="1200" dirty="0">
                          <a:solidFill>
                            <a:schemeClr val="dk1"/>
                          </a:solidFill>
                          <a:latin typeface="+mn-lt"/>
                          <a:ea typeface="+mn-ea"/>
                          <a:cs typeface="+mn-cs"/>
                        </a:rPr>
                        <a:t>Master Test Plan</a:t>
                      </a:r>
                    </a:p>
                  </a:txBody>
                  <a:tcPr/>
                </a:tc>
                <a:tc>
                  <a:txBody>
                    <a:bodyPr/>
                    <a:lstStyle/>
                    <a:p>
                      <a:r>
                        <a:rPr lang="en-US" sz="1800" b="0" kern="1200" dirty="0">
                          <a:solidFill>
                            <a:schemeClr val="dk1"/>
                          </a:solidFill>
                          <a:latin typeface="+mn-lt"/>
                          <a:ea typeface="+mn-ea"/>
                          <a:cs typeface="+mn-cs"/>
                        </a:rPr>
                        <a:t>Submitted on 12/2</a:t>
                      </a:r>
                    </a:p>
                  </a:txBody>
                  <a:tcPr/>
                </a:tc>
                <a:extLst>
                  <a:ext uri="{0D108BD9-81ED-4DB2-BD59-A6C34878D82A}">
                    <a16:rowId xmlns:a16="http://schemas.microsoft.com/office/drawing/2014/main" val="70443823"/>
                  </a:ext>
                </a:extLst>
              </a:tr>
              <a:tr h="370840">
                <a:tc>
                  <a:txBody>
                    <a:bodyPr/>
                    <a:lstStyle/>
                    <a:p>
                      <a:r>
                        <a:rPr lang="en-US" sz="1800" b="0" kern="1200" dirty="0">
                          <a:solidFill>
                            <a:schemeClr val="dk1"/>
                          </a:solidFill>
                          <a:latin typeface="+mn-lt"/>
                          <a:ea typeface="+mn-ea"/>
                          <a:cs typeface="+mn-cs"/>
                        </a:rPr>
                        <a:t>Proposal Supplement</a:t>
                      </a:r>
                    </a:p>
                  </a:txBody>
                  <a:tcPr/>
                </a:tc>
                <a:tc>
                  <a:txBody>
                    <a:bodyPr/>
                    <a:lstStyle/>
                    <a:p>
                      <a:r>
                        <a:rPr lang="en-US" sz="1800" b="0" kern="1200" dirty="0">
                          <a:solidFill>
                            <a:schemeClr val="dk1"/>
                          </a:solidFill>
                          <a:latin typeface="+mn-lt"/>
                          <a:ea typeface="+mn-ea"/>
                          <a:cs typeface="+mn-cs"/>
                        </a:rPr>
                        <a:t>Submitted on 12/3</a:t>
                      </a:r>
                    </a:p>
                  </a:txBody>
                  <a:tcPr/>
                </a:tc>
                <a:extLst>
                  <a:ext uri="{0D108BD9-81ED-4DB2-BD59-A6C34878D82A}">
                    <a16:rowId xmlns:a16="http://schemas.microsoft.com/office/drawing/2014/main" val="2458320605"/>
                  </a:ext>
                </a:extLst>
              </a:tr>
              <a:tr h="370840">
                <a:tc>
                  <a:txBody>
                    <a:bodyPr/>
                    <a:lstStyle/>
                    <a:p>
                      <a:r>
                        <a:rPr lang="en-US" sz="1800" b="0" kern="1200" dirty="0">
                          <a:solidFill>
                            <a:schemeClr val="dk1"/>
                          </a:solidFill>
                          <a:latin typeface="+mn-lt"/>
                          <a:ea typeface="+mn-ea"/>
                          <a:cs typeface="+mn-cs"/>
                        </a:rPr>
                        <a:t>Requirements Traceability Matrix</a:t>
                      </a:r>
                    </a:p>
                  </a:txBody>
                  <a:tcPr/>
                </a:tc>
                <a:tc>
                  <a:txBody>
                    <a:bodyPr/>
                    <a:lstStyle/>
                    <a:p>
                      <a:r>
                        <a:rPr lang="en-US" sz="1800" b="0" kern="1200" dirty="0">
                          <a:solidFill>
                            <a:schemeClr val="dk1"/>
                          </a:solidFill>
                          <a:latin typeface="+mn-lt"/>
                          <a:ea typeface="+mn-ea"/>
                          <a:cs typeface="+mn-cs"/>
                        </a:rPr>
                        <a:t>No Findings</a:t>
                      </a:r>
                    </a:p>
                  </a:txBody>
                  <a:tcPr/>
                </a:tc>
                <a:extLst>
                  <a:ext uri="{0D108BD9-81ED-4DB2-BD59-A6C34878D82A}">
                    <a16:rowId xmlns:a16="http://schemas.microsoft.com/office/drawing/2014/main" val="3277878759"/>
                  </a:ext>
                </a:extLst>
              </a:tr>
              <a:tr h="296814">
                <a:tc>
                  <a:txBody>
                    <a:bodyPr/>
                    <a:lstStyle/>
                    <a:p>
                      <a:r>
                        <a:rPr lang="en-US" sz="1800" b="0" kern="1200" dirty="0">
                          <a:solidFill>
                            <a:schemeClr val="dk1"/>
                          </a:solidFill>
                          <a:latin typeface="+mn-lt"/>
                          <a:ea typeface="+mn-ea"/>
                          <a:cs typeface="+mn-cs"/>
                        </a:rPr>
                        <a:t>Status Reports</a:t>
                      </a:r>
                    </a:p>
                  </a:txBody>
                  <a:tcPr/>
                </a:tc>
                <a:tc>
                  <a:txBody>
                    <a:bodyPr/>
                    <a:lstStyle/>
                    <a:p>
                      <a:r>
                        <a:rPr lang="en-US" sz="1800" b="0" kern="1200" dirty="0">
                          <a:solidFill>
                            <a:schemeClr val="dk1"/>
                          </a:solidFill>
                          <a:latin typeface="+mn-lt"/>
                          <a:ea typeface="+mn-ea"/>
                          <a:cs typeface="+mn-cs"/>
                        </a:rPr>
                        <a:t>No Findings</a:t>
                      </a:r>
                    </a:p>
                  </a:txBody>
                  <a:tcPr/>
                </a:tc>
                <a:extLst>
                  <a:ext uri="{0D108BD9-81ED-4DB2-BD59-A6C34878D82A}">
                    <a16:rowId xmlns:a16="http://schemas.microsoft.com/office/drawing/2014/main" val="3392315293"/>
                  </a:ext>
                </a:extLst>
              </a:tr>
              <a:tr h="370840">
                <a:tc>
                  <a:txBody>
                    <a:bodyPr/>
                    <a:lstStyle/>
                    <a:p>
                      <a:r>
                        <a:rPr lang="en-US" sz="1800" b="0" kern="1200" dirty="0">
                          <a:solidFill>
                            <a:schemeClr val="dk1"/>
                          </a:solidFill>
                          <a:latin typeface="+mn-lt"/>
                          <a:ea typeface="+mn-ea"/>
                          <a:cs typeface="+mn-cs"/>
                        </a:rPr>
                        <a:t>Other Work Products</a:t>
                      </a:r>
                    </a:p>
                  </a:txBody>
                  <a:tcPr/>
                </a:tc>
                <a:tc>
                  <a:txBody>
                    <a:bodyPr/>
                    <a:lstStyle/>
                    <a:p>
                      <a:r>
                        <a:rPr lang="en-US" sz="1800" b="0" kern="1200" dirty="0">
                          <a:solidFill>
                            <a:schemeClr val="dk1"/>
                          </a:solidFill>
                          <a:latin typeface="+mn-lt"/>
                          <a:ea typeface="+mn-ea"/>
                          <a:cs typeface="+mn-cs"/>
                        </a:rPr>
                        <a:t>No Findings</a:t>
                      </a:r>
                    </a:p>
                  </a:txBody>
                  <a:tcPr/>
                </a:tc>
                <a:extLst>
                  <a:ext uri="{0D108BD9-81ED-4DB2-BD59-A6C34878D82A}">
                    <a16:rowId xmlns:a16="http://schemas.microsoft.com/office/drawing/2014/main" val="7351500"/>
                  </a:ext>
                </a:extLst>
              </a:tr>
            </a:tbl>
          </a:graphicData>
        </a:graphic>
      </p:graphicFrame>
      <p:sp>
        <p:nvSpPr>
          <p:cNvPr id="9" name="Content Placeholder 2">
            <a:extLst>
              <a:ext uri="{FF2B5EF4-FFF2-40B4-BE49-F238E27FC236}">
                <a16:creationId xmlns:a16="http://schemas.microsoft.com/office/drawing/2014/main" id="{731EB009-7863-E14E-B87B-F9F4CBBFC28F}"/>
              </a:ext>
            </a:extLst>
          </p:cNvPr>
          <p:cNvSpPr txBox="1">
            <a:spLocks/>
          </p:cNvSpPr>
          <p:nvPr/>
        </p:nvSpPr>
        <p:spPr>
          <a:xfrm>
            <a:off x="330160" y="5126573"/>
            <a:ext cx="8614635" cy="9142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Walkthroughs have been conducted with the Consortium and QA Vendor</a:t>
            </a:r>
          </a:p>
        </p:txBody>
      </p:sp>
      <p:sp>
        <p:nvSpPr>
          <p:cNvPr id="10" name="Content Placeholder 2">
            <a:extLst>
              <a:ext uri="{FF2B5EF4-FFF2-40B4-BE49-F238E27FC236}">
                <a16:creationId xmlns:a16="http://schemas.microsoft.com/office/drawing/2014/main" id="{32D798B6-5443-4A32-B8D1-98A4E4684D10}"/>
              </a:ext>
            </a:extLst>
          </p:cNvPr>
          <p:cNvSpPr txBox="1">
            <a:spLocks/>
          </p:cNvSpPr>
          <p:nvPr/>
        </p:nvSpPr>
        <p:spPr>
          <a:xfrm>
            <a:off x="330161" y="5006217"/>
            <a:ext cx="8614635" cy="4571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C00000"/>
              </a:solidFill>
              <a:highlight>
                <a:srgbClr val="FFFF00"/>
              </a:highlight>
            </a:endParaRPr>
          </a:p>
        </p:txBody>
      </p:sp>
    </p:spTree>
    <p:extLst>
      <p:ext uri="{BB962C8B-B14F-4D97-AF65-F5344CB8AC3E}">
        <p14:creationId xmlns:p14="http://schemas.microsoft.com/office/powerpoint/2010/main" val="4248040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4699-39A0-44CF-9AEB-CC7512D8107C}"/>
              </a:ext>
            </a:extLst>
          </p:cNvPr>
          <p:cNvSpPr>
            <a:spLocks noGrp="1"/>
          </p:cNvSpPr>
          <p:nvPr>
            <p:ph type="title"/>
          </p:nvPr>
        </p:nvSpPr>
        <p:spPr/>
        <p:txBody>
          <a:bodyPr/>
          <a:lstStyle/>
          <a:p>
            <a:r>
              <a:rPr lang="en-US" dirty="0"/>
              <a:t>Status of Corrective Action Plan</a:t>
            </a:r>
            <a:endParaRPr lang="en-US" strike="sngStrike" dirty="0"/>
          </a:p>
        </p:txBody>
      </p:sp>
      <p:sp>
        <p:nvSpPr>
          <p:cNvPr id="3" name="Content Placeholder 2">
            <a:extLst>
              <a:ext uri="{FF2B5EF4-FFF2-40B4-BE49-F238E27FC236}">
                <a16:creationId xmlns:a16="http://schemas.microsoft.com/office/drawing/2014/main" id="{BE23EA34-94E1-4679-B891-CD8293526011}"/>
              </a:ext>
            </a:extLst>
          </p:cNvPr>
          <p:cNvSpPr>
            <a:spLocks noGrp="1"/>
          </p:cNvSpPr>
          <p:nvPr>
            <p:ph idx="1"/>
          </p:nvPr>
        </p:nvSpPr>
        <p:spPr/>
        <p:txBody>
          <a:bodyPr/>
          <a:lstStyle/>
          <a:p>
            <a:r>
              <a:rPr lang="en-US" dirty="0"/>
              <a:t>Trained all Cambria staff on developing of original content and citing where needed </a:t>
            </a:r>
          </a:p>
          <a:p>
            <a:r>
              <a:rPr lang="en-US" dirty="0"/>
              <a:t>Improved internal deliverable review and QA processes </a:t>
            </a:r>
          </a:p>
          <a:p>
            <a:r>
              <a:rPr lang="en-US" dirty="0"/>
              <a:t>Added use of tools to scan/check all documents</a:t>
            </a:r>
          </a:p>
          <a:p>
            <a:r>
              <a:rPr lang="en-US" dirty="0"/>
              <a:t>Require peer reviews</a:t>
            </a:r>
          </a:p>
          <a:p>
            <a:r>
              <a:rPr lang="en-US" dirty="0"/>
              <a:t>Added a QA Director </a:t>
            </a:r>
          </a:p>
          <a:p>
            <a:r>
              <a:rPr lang="en-US" dirty="0"/>
              <a:t>Cambria executives approval/submittal of deliverables </a:t>
            </a:r>
          </a:p>
          <a:p>
            <a:pPr lvl="1"/>
            <a:endParaRPr lang="en-US" dirty="0"/>
          </a:p>
        </p:txBody>
      </p:sp>
      <p:sp>
        <p:nvSpPr>
          <p:cNvPr id="4" name="Text Placeholder 3">
            <a:extLst>
              <a:ext uri="{FF2B5EF4-FFF2-40B4-BE49-F238E27FC236}">
                <a16:creationId xmlns:a16="http://schemas.microsoft.com/office/drawing/2014/main" id="{AA1E2ABC-C2A6-4084-8004-74FF5CECB143}"/>
              </a:ext>
            </a:extLst>
          </p:cNvPr>
          <p:cNvSpPr>
            <a:spLocks noGrp="1"/>
          </p:cNvSpPr>
          <p:nvPr>
            <p:ph type="body" sz="quarter" idx="10"/>
          </p:nvPr>
        </p:nvSpPr>
        <p:spPr>
          <a:xfrm>
            <a:off x="292100" y="549275"/>
            <a:ext cx="8615363" cy="515938"/>
          </a:xfrm>
        </p:spPr>
        <p:txBody>
          <a:bodyPr/>
          <a:lstStyle/>
          <a:p>
            <a:r>
              <a:rPr lang="en-US" dirty="0"/>
              <a:t>Quality Improvement steps</a:t>
            </a:r>
          </a:p>
        </p:txBody>
      </p:sp>
    </p:spTree>
    <p:extLst>
      <p:ext uri="{BB962C8B-B14F-4D97-AF65-F5344CB8AC3E}">
        <p14:creationId xmlns:p14="http://schemas.microsoft.com/office/powerpoint/2010/main" val="3156751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4699-39A0-44CF-9AEB-CC7512D8107C}"/>
              </a:ext>
            </a:extLst>
          </p:cNvPr>
          <p:cNvSpPr>
            <a:spLocks noGrp="1"/>
          </p:cNvSpPr>
          <p:nvPr>
            <p:ph type="title"/>
          </p:nvPr>
        </p:nvSpPr>
        <p:spPr/>
        <p:txBody>
          <a:bodyPr/>
          <a:lstStyle/>
          <a:p>
            <a:r>
              <a:rPr lang="en-US" dirty="0"/>
              <a:t>Status of Corrective Action Plan</a:t>
            </a:r>
            <a:endParaRPr lang="en-US" strike="sngStrike" dirty="0"/>
          </a:p>
        </p:txBody>
      </p:sp>
      <p:sp>
        <p:nvSpPr>
          <p:cNvPr id="3" name="Content Placeholder 2">
            <a:extLst>
              <a:ext uri="{FF2B5EF4-FFF2-40B4-BE49-F238E27FC236}">
                <a16:creationId xmlns:a16="http://schemas.microsoft.com/office/drawing/2014/main" id="{BE23EA34-94E1-4679-B891-CD8293526011}"/>
              </a:ext>
            </a:extLst>
          </p:cNvPr>
          <p:cNvSpPr>
            <a:spLocks noGrp="1"/>
          </p:cNvSpPr>
          <p:nvPr>
            <p:ph idx="1"/>
          </p:nvPr>
        </p:nvSpPr>
        <p:spPr/>
        <p:txBody>
          <a:bodyPr/>
          <a:lstStyle/>
          <a:p>
            <a:r>
              <a:rPr lang="en-US" dirty="0"/>
              <a:t>Tasks were added for CAP remediation work</a:t>
            </a:r>
          </a:p>
          <a:p>
            <a:endParaRPr lang="en-US" dirty="0">
              <a:highlight>
                <a:srgbClr val="FFFF00"/>
              </a:highlight>
            </a:endParaRPr>
          </a:p>
          <a:p>
            <a:r>
              <a:rPr lang="en-US" dirty="0"/>
              <a:t>Tasks for deliverable completion and resources allocations were impacted by remediation effort</a:t>
            </a:r>
          </a:p>
          <a:p>
            <a:endParaRPr lang="en-US" dirty="0"/>
          </a:p>
          <a:p>
            <a:r>
              <a:rPr lang="en-US" dirty="0"/>
              <a:t>Critical schedule milestones (e.g., UAT and Go-Live) remain unchanged</a:t>
            </a:r>
          </a:p>
          <a:p>
            <a:endParaRPr lang="en-US" dirty="0"/>
          </a:p>
          <a:p>
            <a:r>
              <a:rPr lang="en-US" dirty="0"/>
              <a:t>Technical Design Document</a:t>
            </a:r>
          </a:p>
          <a:p>
            <a:pPr lvl="1"/>
            <a:r>
              <a:rPr lang="en-US" dirty="0"/>
              <a:t>Updates continue in collaboration with the Consortium and QA Vendor; DDEL will be submitted on 12/20</a:t>
            </a:r>
          </a:p>
          <a:p>
            <a:pPr lvl="1"/>
            <a:endParaRPr lang="en-US" dirty="0"/>
          </a:p>
        </p:txBody>
      </p:sp>
      <p:sp>
        <p:nvSpPr>
          <p:cNvPr id="4" name="Text Placeholder 3">
            <a:extLst>
              <a:ext uri="{FF2B5EF4-FFF2-40B4-BE49-F238E27FC236}">
                <a16:creationId xmlns:a16="http://schemas.microsoft.com/office/drawing/2014/main" id="{AA1E2ABC-C2A6-4084-8004-74FF5CECB143}"/>
              </a:ext>
            </a:extLst>
          </p:cNvPr>
          <p:cNvSpPr>
            <a:spLocks noGrp="1"/>
          </p:cNvSpPr>
          <p:nvPr>
            <p:ph type="body" sz="quarter" idx="10"/>
          </p:nvPr>
        </p:nvSpPr>
        <p:spPr/>
        <p:txBody>
          <a:bodyPr/>
          <a:lstStyle/>
          <a:p>
            <a:r>
              <a:rPr lang="en-US" dirty="0"/>
              <a:t>Schedule</a:t>
            </a:r>
            <a:endParaRPr lang="en-US" strike="sngStrike" dirty="0"/>
          </a:p>
        </p:txBody>
      </p:sp>
    </p:spTree>
    <p:extLst>
      <p:ext uri="{BB962C8B-B14F-4D97-AF65-F5344CB8AC3E}">
        <p14:creationId xmlns:p14="http://schemas.microsoft.com/office/powerpoint/2010/main" val="202577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0" dirty="0"/>
              <a:t>Action Items</a:t>
            </a:r>
            <a:endParaRPr lang="en-US" dirty="0"/>
          </a:p>
        </p:txBody>
      </p:sp>
    </p:spTree>
    <p:extLst>
      <p:ext uri="{BB962C8B-B14F-4D97-AF65-F5344CB8AC3E}">
        <p14:creationId xmlns:p14="http://schemas.microsoft.com/office/powerpoint/2010/main" val="2382082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pPr algn="ctr"/>
            <a:r>
              <a:rPr lang="en-US" sz="2400" b="0" dirty="0"/>
              <a:t>CalSAWS Quarterly Fiscal Update</a:t>
            </a:r>
            <a:endParaRPr lang="en-US" sz="2400" dirty="0"/>
          </a:p>
        </p:txBody>
      </p:sp>
    </p:spTree>
    <p:extLst>
      <p:ext uri="{BB962C8B-B14F-4D97-AF65-F5344CB8AC3E}">
        <p14:creationId xmlns:p14="http://schemas.microsoft.com/office/powerpoint/2010/main" val="57832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A06F-D7EC-4242-8E37-41CDCC0E32B1}"/>
              </a:ext>
            </a:extLst>
          </p:cNvPr>
          <p:cNvSpPr>
            <a:spLocks noGrp="1"/>
          </p:cNvSpPr>
          <p:nvPr>
            <p:ph type="title"/>
          </p:nvPr>
        </p:nvSpPr>
        <p:spPr/>
        <p:txBody>
          <a:bodyPr/>
          <a:lstStyle/>
          <a:p>
            <a:r>
              <a:rPr lang="en-US" dirty="0" err="1"/>
              <a:t>CalSAWS</a:t>
            </a:r>
            <a:r>
              <a:rPr lang="en-US" dirty="0"/>
              <a:t> Financial Report – December 2019</a:t>
            </a:r>
          </a:p>
        </p:txBody>
      </p:sp>
      <p:sp>
        <p:nvSpPr>
          <p:cNvPr id="4" name="Text Placeholder 3">
            <a:extLst>
              <a:ext uri="{FF2B5EF4-FFF2-40B4-BE49-F238E27FC236}">
                <a16:creationId xmlns:a16="http://schemas.microsoft.com/office/drawing/2014/main" id="{8F05ADB3-9BE3-48F6-B1F1-2905E3CB8D64}"/>
              </a:ext>
            </a:extLst>
          </p:cNvPr>
          <p:cNvSpPr>
            <a:spLocks noGrp="1"/>
          </p:cNvSpPr>
          <p:nvPr>
            <p:ph type="body" sz="quarter" idx="10"/>
          </p:nvPr>
        </p:nvSpPr>
        <p:spPr/>
        <p:txBody>
          <a:bodyPr vert="horz" lIns="91440" tIns="45720" rIns="91440" bIns="45720" rtlCol="0" anchor="t">
            <a:normAutofit/>
          </a:bodyPr>
          <a:lstStyle/>
          <a:p>
            <a:r>
              <a:rPr lang="en-US" dirty="0"/>
              <a:t>Overview</a:t>
            </a:r>
          </a:p>
        </p:txBody>
      </p:sp>
      <p:grpSp>
        <p:nvGrpSpPr>
          <p:cNvPr id="5" name="Group 4">
            <a:extLst>
              <a:ext uri="{FF2B5EF4-FFF2-40B4-BE49-F238E27FC236}">
                <a16:creationId xmlns:a16="http://schemas.microsoft.com/office/drawing/2014/main" id="{EF55168E-3C05-4124-91CC-99A43C962028}"/>
              </a:ext>
            </a:extLst>
          </p:cNvPr>
          <p:cNvGrpSpPr/>
          <p:nvPr/>
        </p:nvGrpSpPr>
        <p:grpSpPr>
          <a:xfrm>
            <a:off x="4246971" y="1197381"/>
            <a:ext cx="4649697" cy="5647700"/>
            <a:chOff x="-1288881" y="-130197"/>
            <a:chExt cx="3983858" cy="5647700"/>
          </a:xfrm>
        </p:grpSpPr>
        <p:sp>
          <p:nvSpPr>
            <p:cNvPr id="6" name="Textfeld 31">
              <a:extLst>
                <a:ext uri="{FF2B5EF4-FFF2-40B4-BE49-F238E27FC236}">
                  <a16:creationId xmlns:a16="http://schemas.microsoft.com/office/drawing/2014/main" id="{E36488B1-887A-4570-B7F1-07BE578424DA}"/>
                </a:ext>
              </a:extLst>
            </p:cNvPr>
            <p:cNvSpPr txBox="1"/>
            <p:nvPr/>
          </p:nvSpPr>
          <p:spPr>
            <a:xfrm>
              <a:off x="-900089" y="-130197"/>
              <a:ext cx="3595066" cy="5647700"/>
            </a:xfrm>
            <a:prstGeom prst="rect">
              <a:avLst/>
            </a:prstGeom>
            <a:noFill/>
          </p:spPr>
          <p:txBody>
            <a:bodyPr wrap="square" rtlCol="0">
              <a:spAutoFit/>
            </a:bodyPr>
            <a:lstStyle/>
            <a:p>
              <a:r>
                <a:rPr lang="en-US" sz="1600" dirty="0">
                  <a:latin typeface="Century Gothic" panose="020B0502020202020204" pitchFamily="34" charset="0"/>
                </a:rPr>
                <a:t>Actuals to Date</a:t>
              </a:r>
            </a:p>
            <a:p>
              <a:pPr>
                <a:buClr>
                  <a:srgbClr val="5B9BD5"/>
                </a:buClr>
              </a:pPr>
              <a:r>
                <a:rPr lang="en-US" sz="1200" b="1" dirty="0">
                  <a:latin typeface="Century Gothic" panose="020B0502020202020204" pitchFamily="34" charset="0"/>
                </a:rPr>
                <a:t>Based on Vendor Invoices &amp; County Claims</a:t>
              </a:r>
            </a:p>
            <a:p>
              <a:pPr>
                <a:buClr>
                  <a:srgbClr val="5B9BD5"/>
                </a:buClr>
              </a:pPr>
              <a:endParaRPr lang="en-US" sz="1200" b="1" dirty="0">
                <a:latin typeface="Century Gothic" panose="020B0502020202020204" pitchFamily="34" charset="0"/>
              </a:endParaRPr>
            </a:p>
            <a:p>
              <a:r>
                <a:rPr lang="en-US" sz="1600" dirty="0">
                  <a:latin typeface="Century Gothic" panose="020B0502020202020204" pitchFamily="34" charset="0"/>
                </a:rPr>
                <a:t>Projections (Estimates to Complete)</a:t>
              </a:r>
            </a:p>
            <a:p>
              <a:pPr>
                <a:buClr>
                  <a:srgbClr val="5B9BD5"/>
                </a:buClr>
              </a:pPr>
              <a:r>
                <a:rPr lang="en-US" sz="1200" b="1" dirty="0">
                  <a:latin typeface="Century Gothic" panose="020B0502020202020204" pitchFamily="34" charset="0"/>
                </a:rPr>
                <a:t>Estimated Costs for Future Months</a:t>
              </a:r>
            </a:p>
            <a:p>
              <a:pPr>
                <a:buClr>
                  <a:srgbClr val="5B9BD5"/>
                </a:buClr>
              </a:pPr>
              <a:endParaRPr lang="en-US" sz="1200" b="1" dirty="0">
                <a:latin typeface="Century Gothic" panose="020B0502020202020204" pitchFamily="34" charset="0"/>
              </a:endParaRPr>
            </a:p>
            <a:p>
              <a:r>
                <a:rPr lang="en-US" sz="1600" dirty="0">
                  <a:latin typeface="Century Gothic" panose="020B0502020202020204" pitchFamily="34" charset="0"/>
                </a:rPr>
                <a:t>Estimate at Completion (EAC)</a:t>
              </a:r>
            </a:p>
            <a:p>
              <a:pPr>
                <a:buClr>
                  <a:srgbClr val="5B9BD5"/>
                </a:buClr>
              </a:pPr>
              <a:r>
                <a:rPr lang="en-US" sz="1200" b="1" dirty="0">
                  <a:latin typeface="Century Gothic" panose="020B0502020202020204" pitchFamily="34" charset="0"/>
                </a:rPr>
                <a:t>Actual Costs Plus Estimated</a:t>
              </a:r>
            </a:p>
            <a:p>
              <a:pPr>
                <a:buClr>
                  <a:srgbClr val="5B9BD5"/>
                </a:buClr>
              </a:pPr>
              <a:endParaRPr lang="en-US" sz="1200" b="1" dirty="0">
                <a:latin typeface="Century Gothic" panose="020B0502020202020204" pitchFamily="34" charset="0"/>
              </a:endParaRPr>
            </a:p>
            <a:p>
              <a:r>
                <a:rPr lang="en-US" sz="1600" dirty="0">
                  <a:latin typeface="Century Gothic" panose="020B0502020202020204" pitchFamily="34" charset="0"/>
                </a:rPr>
                <a:t>Total Allocation/Budget</a:t>
              </a:r>
            </a:p>
            <a:p>
              <a:pPr>
                <a:buClr>
                  <a:srgbClr val="5B9BD5"/>
                </a:buClr>
              </a:pPr>
              <a:r>
                <a:rPr lang="en-US" sz="1200" b="1" dirty="0">
                  <a:latin typeface="Century Gothic" panose="020B0502020202020204" pitchFamily="34" charset="0"/>
                </a:rPr>
                <a:t>Amount Allocated by Line Item for the Approved Budget</a:t>
              </a:r>
            </a:p>
            <a:p>
              <a:endParaRPr lang="en-US" sz="1600" dirty="0">
                <a:latin typeface="Century Gothic" panose="020B0502020202020204" pitchFamily="34" charset="0"/>
              </a:endParaRPr>
            </a:p>
            <a:p>
              <a:r>
                <a:rPr lang="en-US" sz="1600" dirty="0">
                  <a:latin typeface="Century Gothic" panose="020B0502020202020204" pitchFamily="34" charset="0"/>
                </a:rPr>
                <a:t>Balance </a:t>
              </a:r>
              <a:r>
                <a:rPr lang="en-US" sz="1050" dirty="0">
                  <a:latin typeface="Century Gothic" panose="020B0502020202020204" pitchFamily="34" charset="0"/>
                </a:rPr>
                <a:t> </a:t>
              </a:r>
            </a:p>
            <a:p>
              <a:pPr>
                <a:buClr>
                  <a:srgbClr val="5B9BD5"/>
                </a:buClr>
              </a:pPr>
              <a:r>
                <a:rPr lang="en-US" sz="1200" b="1" dirty="0"/>
                <a:t>Difference Between EAC and Budget </a:t>
              </a:r>
            </a:p>
            <a:p>
              <a:pPr>
                <a:buClr>
                  <a:srgbClr val="5B9BD5"/>
                </a:buClr>
              </a:pPr>
              <a:r>
                <a:rPr lang="en-US" sz="1200" b="1" dirty="0"/>
                <a:t>Positive balance is under budget Negative balance is over budget </a:t>
              </a:r>
            </a:p>
            <a:p>
              <a:pPr>
                <a:buClr>
                  <a:srgbClr val="5B9BD5"/>
                </a:buClr>
              </a:pPr>
              <a:endParaRPr lang="en-US" sz="1600" dirty="0">
                <a:latin typeface="Century Gothic" panose="020B0502020202020204" pitchFamily="34" charset="0"/>
              </a:endParaRPr>
            </a:p>
            <a:p>
              <a:r>
                <a:rPr lang="en-US" sz="1600" dirty="0">
                  <a:latin typeface="Century Gothic" panose="020B0502020202020204" pitchFamily="34" charset="0"/>
                </a:rPr>
                <a:t>% Expended to Date (Actuals)</a:t>
              </a:r>
            </a:p>
            <a:p>
              <a:pPr>
                <a:buClr>
                  <a:srgbClr val="5B9BD5"/>
                </a:buClr>
              </a:pPr>
              <a:r>
                <a:rPr lang="en-US" sz="1200" b="1" dirty="0">
                  <a:latin typeface="Century Gothic" panose="020B0502020202020204" pitchFamily="34" charset="0"/>
                </a:rPr>
                <a:t>Percent of Actuals to Date Divided by the Budget</a:t>
              </a:r>
            </a:p>
            <a:p>
              <a:endParaRPr lang="en-US" sz="1600" dirty="0">
                <a:latin typeface="Century Gothic" panose="020B0502020202020204" pitchFamily="34" charset="0"/>
              </a:endParaRPr>
            </a:p>
            <a:p>
              <a:r>
                <a:rPr lang="en-US" sz="1600" dirty="0">
                  <a:latin typeface="Century Gothic" panose="020B0502020202020204" pitchFamily="34" charset="0"/>
                </a:rPr>
                <a:t>% EAC to Budget</a:t>
              </a:r>
              <a:endParaRPr lang="en-US" sz="1200" dirty="0">
                <a:latin typeface="Century Gothic" panose="020B0502020202020204" pitchFamily="34" charset="0"/>
              </a:endParaRPr>
            </a:p>
            <a:p>
              <a:pPr>
                <a:buClr>
                  <a:srgbClr val="5B9BD5"/>
                </a:buClr>
              </a:pPr>
              <a:r>
                <a:rPr lang="en-US" sz="1200" b="1" dirty="0">
                  <a:latin typeface="Century Gothic" panose="020B0502020202020204" pitchFamily="34" charset="0"/>
                </a:rPr>
                <a:t>Percent of EAC Divided by the Budget</a:t>
              </a:r>
              <a:endParaRPr lang="en-US" sz="1050" b="1" dirty="0">
                <a:latin typeface="Century Gothic" panose="020B0502020202020204" pitchFamily="34" charset="0"/>
              </a:endParaRPr>
            </a:p>
            <a:p>
              <a:pPr marL="285750" indent="-285750">
                <a:buClr>
                  <a:srgbClr val="5B9BD5"/>
                </a:buClr>
                <a:buFont typeface="Symbol" panose="05050102010706020507" pitchFamily="18" charset="2"/>
                <a:buChar char="®"/>
              </a:pPr>
              <a:endParaRPr lang="en-US" sz="1050" b="1" dirty="0">
                <a:latin typeface="Century Gothic" panose="020B0502020202020204" pitchFamily="34" charset="0"/>
              </a:endParaRPr>
            </a:p>
            <a:p>
              <a:pPr marL="285750" indent="-285750">
                <a:buClr>
                  <a:srgbClr val="5B9BD5"/>
                </a:buClr>
                <a:buFont typeface="Symbol" panose="05050102010706020507" pitchFamily="18" charset="2"/>
                <a:buChar char="®"/>
              </a:pPr>
              <a:endParaRPr lang="en-US" sz="1050" b="1" dirty="0">
                <a:latin typeface="Century Gothic" panose="020B0502020202020204" pitchFamily="34" charset="0"/>
              </a:endParaRPr>
            </a:p>
            <a:p>
              <a:pPr marL="285750" indent="-285750">
                <a:buClr>
                  <a:srgbClr val="5B9BD5"/>
                </a:buClr>
                <a:buFont typeface="Symbol" panose="05050102010706020507" pitchFamily="18" charset="2"/>
                <a:buChar char="®"/>
              </a:pPr>
              <a:endParaRPr lang="en-US" sz="1200" b="1" dirty="0">
                <a:latin typeface="Century Gothic" panose="020B0502020202020204" pitchFamily="34" charset="0"/>
              </a:endParaRPr>
            </a:p>
            <a:p>
              <a:pPr marL="285750" indent="-285750">
                <a:buClr>
                  <a:srgbClr val="5B9BD5"/>
                </a:buClr>
                <a:buFont typeface="Symbol" panose="05050102010706020507" pitchFamily="18" charset="2"/>
                <a:buChar char=""/>
              </a:pPr>
              <a:endParaRPr lang="en-US" sz="1200" b="1" dirty="0">
                <a:latin typeface="Century Gothic" panose="020B0502020202020204" pitchFamily="34" charset="0"/>
              </a:endParaRPr>
            </a:p>
          </p:txBody>
        </p:sp>
        <p:sp>
          <p:nvSpPr>
            <p:cNvPr id="7" name="Ellipse 27">
              <a:extLst>
                <a:ext uri="{FF2B5EF4-FFF2-40B4-BE49-F238E27FC236}">
                  <a16:creationId xmlns:a16="http://schemas.microsoft.com/office/drawing/2014/main" id="{F0CC8C9C-2A84-45B9-90B5-0ABFCEF8BEDD}"/>
                </a:ext>
              </a:extLst>
            </p:cNvPr>
            <p:cNvSpPr/>
            <p:nvPr/>
          </p:nvSpPr>
          <p:spPr>
            <a:xfrm>
              <a:off x="-1288878" y="-77732"/>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1</a:t>
              </a:r>
              <a:endParaRPr kumimoji="0" lang="de-DE" sz="110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8" name="Ellipse 27">
              <a:extLst>
                <a:ext uri="{FF2B5EF4-FFF2-40B4-BE49-F238E27FC236}">
                  <a16:creationId xmlns:a16="http://schemas.microsoft.com/office/drawing/2014/main" id="{73BFEC6B-D5F9-4096-9173-D613034CD63B}"/>
                </a:ext>
              </a:extLst>
            </p:cNvPr>
            <p:cNvSpPr/>
            <p:nvPr/>
          </p:nvSpPr>
          <p:spPr>
            <a:xfrm>
              <a:off x="-1282864" y="2709519"/>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latin typeface="Century Gothic" panose="020B0502020202020204" pitchFamily="34" charset="0"/>
                </a:rPr>
                <a:t>5</a:t>
              </a:r>
              <a:endParaRPr kumimoji="0" lang="de-DE" sz="1200" i="0" u="none" strike="noStrike" kern="0" cap="none" spc="0" normalizeH="0" baseline="0" noProof="0" dirty="0">
                <a:ln>
                  <a:noFill/>
                </a:ln>
                <a:solidFill>
                  <a:srgbClr val="FFFFFF"/>
                </a:solidFill>
                <a:effectLst/>
                <a:uLnTx/>
                <a:uFillTx/>
                <a:latin typeface="Century Gothic" panose="020B0502020202020204" pitchFamily="34" charset="0"/>
              </a:endParaRPr>
            </a:p>
          </p:txBody>
        </p:sp>
        <p:sp>
          <p:nvSpPr>
            <p:cNvPr id="9" name="Ellipse 27">
              <a:extLst>
                <a:ext uri="{FF2B5EF4-FFF2-40B4-BE49-F238E27FC236}">
                  <a16:creationId xmlns:a16="http://schemas.microsoft.com/office/drawing/2014/main" id="{1BF09172-6F47-4DC2-BCB6-64FEF8215146}"/>
                </a:ext>
              </a:extLst>
            </p:cNvPr>
            <p:cNvSpPr/>
            <p:nvPr/>
          </p:nvSpPr>
          <p:spPr>
            <a:xfrm>
              <a:off x="-1283442" y="1152664"/>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algn="ctr" defTabSz="914400"/>
              <a:r>
                <a:rPr lang="de-DE" sz="1200" kern="0" dirty="0">
                  <a:solidFill>
                    <a:srgbClr val="FFFFFF"/>
                  </a:solidFill>
                  <a:latin typeface="Century Gothic" panose="020B0502020202020204" pitchFamily="34" charset="0"/>
                </a:rPr>
                <a:t>3</a:t>
              </a:r>
            </a:p>
          </p:txBody>
        </p:sp>
        <p:sp>
          <p:nvSpPr>
            <p:cNvPr id="10" name="Ellipse 27">
              <a:extLst>
                <a:ext uri="{FF2B5EF4-FFF2-40B4-BE49-F238E27FC236}">
                  <a16:creationId xmlns:a16="http://schemas.microsoft.com/office/drawing/2014/main" id="{9AC243B2-EC0B-4FCB-9176-5551D833674C}"/>
                </a:ext>
              </a:extLst>
            </p:cNvPr>
            <p:cNvSpPr/>
            <p:nvPr/>
          </p:nvSpPr>
          <p:spPr>
            <a:xfrm>
              <a:off x="-1288881" y="4362431"/>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latin typeface="Century Gothic" panose="020B0502020202020204" pitchFamily="34" charset="0"/>
                </a:rPr>
                <a:t>7</a:t>
              </a:r>
              <a:endParaRPr kumimoji="0" lang="de-DE" sz="1200" i="0" u="none" strike="noStrike" kern="0" cap="none" spc="0" normalizeH="0" baseline="0" noProof="0" dirty="0">
                <a:ln>
                  <a:noFill/>
                </a:ln>
                <a:solidFill>
                  <a:srgbClr val="FFFFFF"/>
                </a:solidFill>
                <a:effectLst/>
                <a:uLnTx/>
                <a:uFillTx/>
                <a:latin typeface="Century Gothic" panose="020B0502020202020204" pitchFamily="34" charset="0"/>
              </a:endParaRPr>
            </a:p>
          </p:txBody>
        </p:sp>
        <p:sp>
          <p:nvSpPr>
            <p:cNvPr id="11" name="Ellipse 27">
              <a:extLst>
                <a:ext uri="{FF2B5EF4-FFF2-40B4-BE49-F238E27FC236}">
                  <a16:creationId xmlns:a16="http://schemas.microsoft.com/office/drawing/2014/main" id="{70A87279-2218-4690-BEA8-BD6DEA31951A}"/>
                </a:ext>
              </a:extLst>
            </p:cNvPr>
            <p:cNvSpPr/>
            <p:nvPr/>
          </p:nvSpPr>
          <p:spPr>
            <a:xfrm>
              <a:off x="-1288880" y="1789313"/>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algn="ctr" defTabSz="914400"/>
              <a:r>
                <a:rPr lang="de-DE" sz="1200" kern="0" dirty="0">
                  <a:solidFill>
                    <a:srgbClr val="FFFFFF"/>
                  </a:solidFill>
                  <a:latin typeface="Century Gothic" panose="020B0502020202020204" pitchFamily="34" charset="0"/>
                </a:rPr>
                <a:t>4</a:t>
              </a:r>
            </a:p>
          </p:txBody>
        </p:sp>
        <p:sp>
          <p:nvSpPr>
            <p:cNvPr id="12" name="Ellipse 27">
              <a:extLst>
                <a:ext uri="{FF2B5EF4-FFF2-40B4-BE49-F238E27FC236}">
                  <a16:creationId xmlns:a16="http://schemas.microsoft.com/office/drawing/2014/main" id="{4E2F7FC5-7C10-4696-8F7D-5AAF0B6CED2D}"/>
                </a:ext>
              </a:extLst>
            </p:cNvPr>
            <p:cNvSpPr/>
            <p:nvPr/>
          </p:nvSpPr>
          <p:spPr>
            <a:xfrm>
              <a:off x="-1288879" y="526941"/>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algn="ctr" defTabSz="914400"/>
              <a:r>
                <a:rPr lang="de-DE" sz="1200" kern="0" dirty="0">
                  <a:solidFill>
                    <a:srgbClr val="FFFFFF"/>
                  </a:solidFill>
                  <a:latin typeface="Century Gothic" panose="020B0502020202020204" pitchFamily="34" charset="0"/>
                </a:rPr>
                <a:t>2</a:t>
              </a:r>
            </a:p>
          </p:txBody>
        </p:sp>
        <p:sp>
          <p:nvSpPr>
            <p:cNvPr id="13" name="Ellipse 27">
              <a:extLst>
                <a:ext uri="{FF2B5EF4-FFF2-40B4-BE49-F238E27FC236}">
                  <a16:creationId xmlns:a16="http://schemas.microsoft.com/office/drawing/2014/main" id="{81622DE5-36FA-43D5-A975-8398CA1F30CB}"/>
                </a:ext>
              </a:extLst>
            </p:cNvPr>
            <p:cNvSpPr/>
            <p:nvPr/>
          </p:nvSpPr>
          <p:spPr>
            <a:xfrm>
              <a:off x="-1288880" y="3673416"/>
              <a:ext cx="207848" cy="246888"/>
            </a:xfrm>
            <a:prstGeom prst="ellipse">
              <a:avLst/>
            </a:prstGeom>
            <a:solidFill>
              <a:srgbClr val="88AF4B"/>
            </a:solidFill>
            <a:ln w="3175" cap="flat" cmpd="sng" algn="ctr">
              <a:solidFill>
                <a:srgbClr val="88AF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latin typeface="Century Gothic" panose="020B0502020202020204" pitchFamily="34" charset="0"/>
                </a:rPr>
                <a:t>6</a:t>
              </a:r>
              <a:endParaRPr kumimoji="0" lang="de-DE" sz="1200" i="0" u="none" strike="noStrike" kern="0" cap="none" spc="0" normalizeH="0" baseline="0" noProof="0" dirty="0">
                <a:ln>
                  <a:noFill/>
                </a:ln>
                <a:solidFill>
                  <a:srgbClr val="FFFFFF"/>
                </a:solidFill>
                <a:effectLst/>
                <a:uLnTx/>
                <a:uFillTx/>
                <a:latin typeface="Century Gothic" panose="020B0502020202020204" pitchFamily="34" charset="0"/>
              </a:endParaRPr>
            </a:p>
          </p:txBody>
        </p:sp>
      </p:grpSp>
      <p:sp>
        <p:nvSpPr>
          <p:cNvPr id="15" name="Right Brace 14">
            <a:extLst>
              <a:ext uri="{FF2B5EF4-FFF2-40B4-BE49-F238E27FC236}">
                <a16:creationId xmlns:a16="http://schemas.microsoft.com/office/drawing/2014/main" id="{84D19042-69EB-4010-97BB-BC734BA86022}"/>
              </a:ext>
            </a:extLst>
          </p:cNvPr>
          <p:cNvSpPr/>
          <p:nvPr/>
        </p:nvSpPr>
        <p:spPr>
          <a:xfrm>
            <a:off x="3680086" y="1129926"/>
            <a:ext cx="329786" cy="4888625"/>
          </a:xfrm>
          <a:prstGeom prst="rightBrace">
            <a:avLst/>
          </a:prstGeom>
          <a:ln>
            <a:solidFill>
              <a:srgbClr val="88AF4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feld 31">
            <a:extLst>
              <a:ext uri="{FF2B5EF4-FFF2-40B4-BE49-F238E27FC236}">
                <a16:creationId xmlns:a16="http://schemas.microsoft.com/office/drawing/2014/main" id="{C1096BEB-6440-4B27-8810-32CD2D83B9FD}"/>
              </a:ext>
            </a:extLst>
          </p:cNvPr>
          <p:cNvSpPr txBox="1"/>
          <p:nvPr/>
        </p:nvSpPr>
        <p:spPr>
          <a:xfrm>
            <a:off x="412232" y="5246936"/>
            <a:ext cx="2983043" cy="783193"/>
          </a:xfrm>
          <a:prstGeom prst="roundRect">
            <a:avLst/>
          </a:prstGeom>
          <a:noFill/>
          <a:ln>
            <a:solidFill>
              <a:srgbClr val="88AF4B"/>
            </a:solidFill>
          </a:ln>
        </p:spPr>
        <p:txBody>
          <a:bodyPr wrap="square" rtlCol="0">
            <a:spAutoFit/>
          </a:bodyPr>
          <a:lstStyle>
            <a:defPPr>
              <a:defRPr lang="en-US"/>
            </a:defPPr>
            <a:lvl1pPr>
              <a:spcBef>
                <a:spcPct val="20000"/>
              </a:spcBef>
              <a:buClr>
                <a:srgbClr val="204792"/>
              </a:buClr>
              <a:defRPr sz="2000">
                <a:latin typeface="Century Gothic"/>
              </a:defRPr>
            </a:lvl1pPr>
          </a:lstStyle>
          <a:p>
            <a:pPr algn="ctr"/>
            <a:r>
              <a:rPr lang="en-US" dirty="0"/>
              <a:t>LRS M&amp;O and Premise for 1 County</a:t>
            </a:r>
          </a:p>
        </p:txBody>
      </p:sp>
      <p:sp>
        <p:nvSpPr>
          <p:cNvPr id="17" name="Textfeld 31">
            <a:extLst>
              <a:ext uri="{FF2B5EF4-FFF2-40B4-BE49-F238E27FC236}">
                <a16:creationId xmlns:a16="http://schemas.microsoft.com/office/drawing/2014/main" id="{7A0FE6FF-69BD-43EB-B58F-6F721653D3F0}"/>
              </a:ext>
            </a:extLst>
          </p:cNvPr>
          <p:cNvSpPr txBox="1"/>
          <p:nvPr/>
        </p:nvSpPr>
        <p:spPr>
          <a:xfrm>
            <a:off x="412232" y="3983261"/>
            <a:ext cx="2983043" cy="1123712"/>
          </a:xfrm>
          <a:prstGeom prst="roundRect">
            <a:avLst/>
          </a:prstGeom>
          <a:noFill/>
          <a:ln>
            <a:solidFill>
              <a:srgbClr val="88AF4B"/>
            </a:solidFill>
          </a:ln>
        </p:spPr>
        <p:txBody>
          <a:bodyPr wrap="square" rtlCol="0">
            <a:spAutoFit/>
          </a:bodyPr>
          <a:lstStyle>
            <a:defPPr>
              <a:defRPr lang="en-US"/>
            </a:defPPr>
            <a:lvl1pPr>
              <a:spcBef>
                <a:spcPct val="20000"/>
              </a:spcBef>
              <a:buClr>
                <a:srgbClr val="204792"/>
              </a:buClr>
              <a:defRPr sz="2000">
                <a:latin typeface="Century Gothic"/>
              </a:defRPr>
            </a:lvl1pPr>
          </a:lstStyle>
          <a:p>
            <a:pPr algn="ctr"/>
            <a:r>
              <a:rPr lang="en-US" dirty="0"/>
              <a:t>C-IV M&amp;O and Premise for 39 Counties</a:t>
            </a:r>
          </a:p>
        </p:txBody>
      </p:sp>
      <p:sp>
        <p:nvSpPr>
          <p:cNvPr id="18" name="Textfeld 31">
            <a:extLst>
              <a:ext uri="{FF2B5EF4-FFF2-40B4-BE49-F238E27FC236}">
                <a16:creationId xmlns:a16="http://schemas.microsoft.com/office/drawing/2014/main" id="{896F13B8-7006-4A37-9672-383A41AF360D}"/>
              </a:ext>
            </a:extLst>
          </p:cNvPr>
          <p:cNvSpPr txBox="1"/>
          <p:nvPr/>
        </p:nvSpPr>
        <p:spPr>
          <a:xfrm>
            <a:off x="412232" y="2719587"/>
            <a:ext cx="2983043" cy="1123712"/>
          </a:xfrm>
          <a:prstGeom prst="roundRect">
            <a:avLst/>
          </a:prstGeom>
          <a:noFill/>
          <a:ln>
            <a:solidFill>
              <a:srgbClr val="88AF4B"/>
            </a:solidFill>
          </a:ln>
        </p:spPr>
        <p:txBody>
          <a:bodyPr wrap="square" rtlCol="0">
            <a:spAutoFit/>
          </a:bodyPr>
          <a:lstStyle>
            <a:defPPr>
              <a:defRPr lang="en-US"/>
            </a:defPPr>
            <a:lvl1pPr>
              <a:spcBef>
                <a:spcPct val="20000"/>
              </a:spcBef>
              <a:buClr>
                <a:srgbClr val="204792"/>
              </a:buClr>
              <a:defRPr sz="2000">
                <a:latin typeface="Century Gothic"/>
              </a:defRPr>
            </a:lvl1pPr>
          </a:lstStyle>
          <a:p>
            <a:pPr algn="ctr"/>
            <a:r>
              <a:rPr lang="en-US" dirty="0"/>
              <a:t>CalWIN M&amp;O and Premise for 18 Counties</a:t>
            </a:r>
          </a:p>
        </p:txBody>
      </p:sp>
      <p:sp>
        <p:nvSpPr>
          <p:cNvPr id="19" name="Textfeld 31">
            <a:extLst>
              <a:ext uri="{FF2B5EF4-FFF2-40B4-BE49-F238E27FC236}">
                <a16:creationId xmlns:a16="http://schemas.microsoft.com/office/drawing/2014/main" id="{783B4F6A-FB38-4510-90D5-1F982D3A5EB7}"/>
              </a:ext>
            </a:extLst>
          </p:cNvPr>
          <p:cNvSpPr txBox="1"/>
          <p:nvPr/>
        </p:nvSpPr>
        <p:spPr>
          <a:xfrm>
            <a:off x="412232" y="1197381"/>
            <a:ext cx="2983043" cy="1368885"/>
          </a:xfrm>
          <a:prstGeom prst="roundRect">
            <a:avLst/>
          </a:prstGeom>
          <a:noFill/>
          <a:ln>
            <a:solidFill>
              <a:srgbClr val="88AF4B"/>
            </a:solidFill>
          </a:ln>
        </p:spPr>
        <p:txBody>
          <a:bodyPr wrap="square" rtlCol="0">
            <a:spAutoFit/>
          </a:bodyPr>
          <a:lstStyle/>
          <a:p>
            <a:pPr algn="ctr">
              <a:spcBef>
                <a:spcPct val="20000"/>
              </a:spcBef>
              <a:buClr>
                <a:srgbClr val="204792"/>
              </a:buClr>
            </a:pPr>
            <a:r>
              <a:rPr lang="en-US" sz="2000" dirty="0">
                <a:latin typeface="Century Gothic"/>
              </a:rPr>
              <a:t>CalSAWS DD&amp;I and Premise for 58 Counties </a:t>
            </a:r>
          </a:p>
          <a:p>
            <a:pPr algn="ctr">
              <a:spcBef>
                <a:spcPct val="20000"/>
              </a:spcBef>
              <a:buClr>
                <a:srgbClr val="204792"/>
              </a:buClr>
            </a:pPr>
            <a:r>
              <a:rPr lang="en-US" sz="1200" dirty="0">
                <a:latin typeface="Century Gothic"/>
              </a:rPr>
              <a:t>(OCAT &amp; Undocumented 19-25)</a:t>
            </a:r>
            <a:endParaRPr lang="en-US" dirty="0">
              <a:latin typeface="Century Gothic"/>
            </a:endParaRPr>
          </a:p>
        </p:txBody>
      </p:sp>
    </p:spTree>
    <p:extLst>
      <p:ext uri="{BB962C8B-B14F-4D97-AF65-F5344CB8AC3E}">
        <p14:creationId xmlns:p14="http://schemas.microsoft.com/office/powerpoint/2010/main" val="1376271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A29C0-792B-4B2C-B3B5-F3B9726563AC}"/>
              </a:ext>
            </a:extLst>
          </p:cNvPr>
          <p:cNvPicPr>
            <a:picLocks noChangeAspect="1"/>
          </p:cNvPicPr>
          <p:nvPr/>
        </p:nvPicPr>
        <p:blipFill>
          <a:blip r:embed="rId2"/>
          <a:stretch>
            <a:fillRect/>
          </a:stretch>
        </p:blipFill>
        <p:spPr>
          <a:xfrm>
            <a:off x="687164" y="52456"/>
            <a:ext cx="8181933" cy="6805544"/>
          </a:xfrm>
          <a:prstGeom prst="rect">
            <a:avLst/>
          </a:prstGeom>
          <a:solidFill>
            <a:schemeClr val="bg1"/>
          </a:solidFill>
        </p:spPr>
      </p:pic>
    </p:spTree>
    <p:extLst>
      <p:ext uri="{BB962C8B-B14F-4D97-AF65-F5344CB8AC3E}">
        <p14:creationId xmlns:p14="http://schemas.microsoft.com/office/powerpoint/2010/main" val="2865861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C48B7F5-5092-4695-8339-163F3FE1D5A0}"/>
              </a:ext>
            </a:extLst>
          </p:cNvPr>
          <p:cNvGraphicFramePr>
            <a:graphicFrameLocks noGrp="1"/>
          </p:cNvGraphicFramePr>
          <p:nvPr>
            <p:extLst/>
          </p:nvPr>
        </p:nvGraphicFramePr>
        <p:xfrm>
          <a:off x="5207393" y="5654175"/>
          <a:ext cx="3748216" cy="751679"/>
        </p:xfrm>
        <a:graphic>
          <a:graphicData uri="http://schemas.openxmlformats.org/drawingml/2006/table">
            <a:tbl>
              <a:tblPr/>
              <a:tblGrid>
                <a:gridCol w="3748216">
                  <a:extLst>
                    <a:ext uri="{9D8B030D-6E8A-4147-A177-3AD203B41FA5}">
                      <a16:colId xmlns:a16="http://schemas.microsoft.com/office/drawing/2014/main" val="3707483454"/>
                    </a:ext>
                  </a:extLst>
                </a:gridCol>
              </a:tblGrid>
              <a:tr h="285812">
                <a:tc>
                  <a:txBody>
                    <a:bodyPr/>
                    <a:lstStyle/>
                    <a:p>
                      <a:pPr algn="l" fontAlgn="b"/>
                      <a:r>
                        <a:rPr lang="en-US" sz="800" b="0" i="0" u="none" strike="noStrike" baseline="30000" dirty="0">
                          <a:solidFill>
                            <a:srgbClr val="000000"/>
                          </a:solidFill>
                          <a:effectLst/>
                          <a:latin typeface="Century Gothic" panose="020B0502020202020204" pitchFamily="34" charset="0"/>
                        </a:rPr>
                        <a:t>1</a:t>
                      </a:r>
                      <a:r>
                        <a:rPr lang="en-US" sz="800" b="0" i="0" u="none" strike="noStrike" dirty="0">
                          <a:solidFill>
                            <a:srgbClr val="000000"/>
                          </a:solidFill>
                          <a:effectLst/>
                          <a:latin typeface="Century Gothic" panose="020B0502020202020204" pitchFamily="34" charset="0"/>
                        </a:rPr>
                        <a:t>Includes only Consortium Staff, does not include County Support Staff</a:t>
                      </a:r>
                      <a:endParaRPr lang="en-US" sz="800" b="0" i="0" u="none" strike="noStrike" dirty="0">
                        <a:solidFill>
                          <a:srgbClr val="000000"/>
                        </a:solidFill>
                        <a:effectLst/>
                        <a:latin typeface="Century Gothic"/>
                      </a:endParaRPr>
                    </a:p>
                  </a:txBody>
                  <a:tcPr marL="0" marR="0" marT="0" marB="0" anchor="b">
                    <a:lnL>
                      <a:noFill/>
                    </a:lnL>
                    <a:lnR>
                      <a:noFill/>
                    </a:lnR>
                    <a:lnT>
                      <a:noFill/>
                    </a:lnT>
                    <a:lnB>
                      <a:noFill/>
                    </a:lnB>
                  </a:tcPr>
                </a:tc>
                <a:extLst>
                  <a:ext uri="{0D108BD9-81ED-4DB2-BD59-A6C34878D82A}">
                    <a16:rowId xmlns:a16="http://schemas.microsoft.com/office/drawing/2014/main" val="1714181910"/>
                  </a:ext>
                </a:extLst>
              </a:tr>
              <a:tr h="155289">
                <a:tc>
                  <a:txBody>
                    <a:bodyPr/>
                    <a:lstStyle/>
                    <a:p>
                      <a:pPr algn="l" fontAlgn="b"/>
                      <a:r>
                        <a:rPr lang="en-US" sz="800" b="0" i="0" u="none" strike="noStrike" baseline="30000" dirty="0">
                          <a:solidFill>
                            <a:srgbClr val="000000"/>
                          </a:solidFill>
                          <a:effectLst/>
                          <a:latin typeface="Century Gothic" panose="020B0502020202020204" pitchFamily="34" charset="0"/>
                        </a:rPr>
                        <a:t>2</a:t>
                      </a:r>
                      <a:r>
                        <a:rPr lang="en-US" sz="800" b="0" i="0" u="none" strike="noStrike" dirty="0">
                          <a:solidFill>
                            <a:srgbClr val="000000"/>
                          </a:solidFill>
                          <a:effectLst/>
                          <a:latin typeface="Century Gothic" panose="020B0502020202020204" pitchFamily="34" charset="0"/>
                        </a:rPr>
                        <a:t>Includes RGS and CSAC employees</a:t>
                      </a:r>
                      <a:endParaRPr lang="en-US" sz="800" b="0" i="0" u="none" strike="noStrike" dirty="0">
                        <a:solidFill>
                          <a:srgbClr val="000000"/>
                        </a:solidFill>
                        <a:effectLst/>
                        <a:latin typeface="Century Gothic"/>
                      </a:endParaRPr>
                    </a:p>
                  </a:txBody>
                  <a:tcPr marL="0" marR="0" marT="0" marB="0" anchor="b">
                    <a:lnL>
                      <a:noFill/>
                    </a:lnL>
                    <a:lnR>
                      <a:noFill/>
                    </a:lnR>
                    <a:lnT>
                      <a:noFill/>
                    </a:lnT>
                    <a:lnB>
                      <a:noFill/>
                    </a:lnB>
                  </a:tcPr>
                </a:tc>
                <a:extLst>
                  <a:ext uri="{0D108BD9-81ED-4DB2-BD59-A6C34878D82A}">
                    <a16:rowId xmlns:a16="http://schemas.microsoft.com/office/drawing/2014/main" val="3029878254"/>
                  </a:ext>
                </a:extLst>
              </a:tr>
              <a:tr h="155289">
                <a:tc>
                  <a:txBody>
                    <a:bodyPr/>
                    <a:lstStyle/>
                    <a:p>
                      <a:pPr algn="l" fontAlgn="b"/>
                      <a:r>
                        <a:rPr lang="en-US" sz="800" b="0" i="0" u="none" strike="noStrike" baseline="30000" dirty="0">
                          <a:solidFill>
                            <a:srgbClr val="000000"/>
                          </a:solidFill>
                          <a:effectLst/>
                          <a:latin typeface="Century Gothic"/>
                        </a:rPr>
                        <a:t>3</a:t>
                      </a:r>
                      <a:r>
                        <a:rPr lang="en-US" sz="800" b="0" i="0" u="none" strike="noStrike" dirty="0">
                          <a:solidFill>
                            <a:srgbClr val="000000"/>
                          </a:solidFill>
                          <a:effectLst/>
                          <a:latin typeface="Century Gothic"/>
                        </a:rPr>
                        <a:t>Includes RGS, CSAC, and First Data Staff (Non-Employees)</a:t>
                      </a:r>
                    </a:p>
                  </a:txBody>
                  <a:tcPr marL="0" marR="0" marT="0" marB="0" anchor="b">
                    <a:lnL>
                      <a:noFill/>
                    </a:lnL>
                    <a:lnR>
                      <a:noFill/>
                    </a:lnR>
                    <a:lnT>
                      <a:noFill/>
                    </a:lnT>
                    <a:lnB>
                      <a:noFill/>
                    </a:lnB>
                  </a:tcPr>
                </a:tc>
                <a:extLst>
                  <a:ext uri="{0D108BD9-81ED-4DB2-BD59-A6C34878D82A}">
                    <a16:rowId xmlns:a16="http://schemas.microsoft.com/office/drawing/2014/main" val="4170492039"/>
                  </a:ext>
                </a:extLst>
              </a:tr>
              <a:tr h="155289">
                <a:tc>
                  <a:txBody>
                    <a:bodyPr/>
                    <a:lstStyle/>
                    <a:p>
                      <a:pPr algn="l" fontAlgn="b"/>
                      <a:endParaRPr lang="en-US" sz="800" b="0" i="0" u="none" strike="noStrike" dirty="0">
                        <a:solidFill>
                          <a:srgbClr val="000000"/>
                        </a:solidFill>
                        <a:effectLst/>
                        <a:latin typeface="Century Gothic"/>
                      </a:endParaRPr>
                    </a:p>
                  </a:txBody>
                  <a:tcPr marL="0" marR="0" marT="0" marB="0" anchor="b">
                    <a:lnL>
                      <a:noFill/>
                    </a:lnL>
                    <a:lnR>
                      <a:noFill/>
                    </a:lnR>
                    <a:lnT>
                      <a:noFill/>
                    </a:lnT>
                    <a:lnB>
                      <a:noFill/>
                    </a:lnB>
                  </a:tcPr>
                </a:tc>
                <a:extLst>
                  <a:ext uri="{0D108BD9-81ED-4DB2-BD59-A6C34878D82A}">
                    <a16:rowId xmlns:a16="http://schemas.microsoft.com/office/drawing/2014/main" val="1242317343"/>
                  </a:ext>
                </a:extLst>
              </a:tr>
            </a:tbl>
          </a:graphicData>
        </a:graphic>
      </p:graphicFrame>
      <p:pic>
        <p:nvPicPr>
          <p:cNvPr id="7" name="Picture 6">
            <a:extLst>
              <a:ext uri="{FF2B5EF4-FFF2-40B4-BE49-F238E27FC236}">
                <a16:creationId xmlns:a16="http://schemas.microsoft.com/office/drawing/2014/main" id="{7EECDB97-81DA-4675-84E3-1C9BAE102CA3}"/>
              </a:ext>
            </a:extLst>
          </p:cNvPr>
          <p:cNvPicPr>
            <a:picLocks noChangeAspect="1"/>
          </p:cNvPicPr>
          <p:nvPr/>
        </p:nvPicPr>
        <p:blipFill>
          <a:blip r:embed="rId2"/>
          <a:stretch>
            <a:fillRect/>
          </a:stretch>
        </p:blipFill>
        <p:spPr>
          <a:xfrm>
            <a:off x="91440" y="1729856"/>
            <a:ext cx="8961120" cy="3398289"/>
          </a:xfrm>
          <a:prstGeom prst="rect">
            <a:avLst/>
          </a:prstGeom>
        </p:spPr>
      </p:pic>
      <p:sp>
        <p:nvSpPr>
          <p:cNvPr id="3" name="Title 2">
            <a:extLst>
              <a:ext uri="{FF2B5EF4-FFF2-40B4-BE49-F238E27FC236}">
                <a16:creationId xmlns:a16="http://schemas.microsoft.com/office/drawing/2014/main" id="{F17A7B8B-DEE5-45A3-9870-1F2924BF3CB7}"/>
              </a:ext>
            </a:extLst>
          </p:cNvPr>
          <p:cNvSpPr>
            <a:spLocks noGrp="1"/>
          </p:cNvSpPr>
          <p:nvPr>
            <p:ph type="title"/>
          </p:nvPr>
        </p:nvSpPr>
        <p:spPr/>
        <p:txBody>
          <a:bodyPr/>
          <a:lstStyle/>
          <a:p>
            <a:r>
              <a:rPr lang="en-US" dirty="0" err="1"/>
              <a:t>CalSAWS</a:t>
            </a:r>
            <a:r>
              <a:rPr lang="en-US" dirty="0"/>
              <a:t> Financial Report – December 2019</a:t>
            </a:r>
          </a:p>
        </p:txBody>
      </p:sp>
    </p:spTree>
    <p:extLst>
      <p:ext uri="{BB962C8B-B14F-4D97-AF65-F5344CB8AC3E}">
        <p14:creationId xmlns:p14="http://schemas.microsoft.com/office/powerpoint/2010/main" val="1372167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C48B7F5-5092-4695-8339-163F3FE1D5A0}"/>
              </a:ext>
            </a:extLst>
          </p:cNvPr>
          <p:cNvGraphicFramePr>
            <a:graphicFrameLocks noGrp="1"/>
          </p:cNvGraphicFramePr>
          <p:nvPr>
            <p:extLst/>
          </p:nvPr>
        </p:nvGraphicFramePr>
        <p:xfrm>
          <a:off x="5472942" y="5561176"/>
          <a:ext cx="3748216" cy="751679"/>
        </p:xfrm>
        <a:graphic>
          <a:graphicData uri="http://schemas.openxmlformats.org/drawingml/2006/table">
            <a:tbl>
              <a:tblPr/>
              <a:tblGrid>
                <a:gridCol w="3748216">
                  <a:extLst>
                    <a:ext uri="{9D8B030D-6E8A-4147-A177-3AD203B41FA5}">
                      <a16:colId xmlns:a16="http://schemas.microsoft.com/office/drawing/2014/main" val="3707483454"/>
                    </a:ext>
                  </a:extLst>
                </a:gridCol>
              </a:tblGrid>
              <a:tr h="285812">
                <a:tc>
                  <a:txBody>
                    <a:bodyPr/>
                    <a:lstStyle/>
                    <a:p>
                      <a:pPr algn="l" fontAlgn="b"/>
                      <a:r>
                        <a:rPr lang="en-US" sz="800" b="0" i="0" u="none" strike="noStrike" baseline="30000" dirty="0">
                          <a:solidFill>
                            <a:srgbClr val="000000"/>
                          </a:solidFill>
                          <a:effectLst/>
                          <a:latin typeface="Century Gothic" panose="020B0502020202020204" pitchFamily="34" charset="0"/>
                        </a:rPr>
                        <a:t>1</a:t>
                      </a:r>
                      <a:r>
                        <a:rPr lang="en-US" sz="800" b="0" i="0" u="none" strike="noStrike" dirty="0">
                          <a:solidFill>
                            <a:srgbClr val="000000"/>
                          </a:solidFill>
                          <a:effectLst/>
                          <a:latin typeface="Century Gothic" panose="020B0502020202020204" pitchFamily="34" charset="0"/>
                        </a:rPr>
                        <a:t>Includes only Consortium Staff, does not include County Support Staff</a:t>
                      </a:r>
                      <a:endParaRPr lang="en-US" sz="800" b="0" i="0" u="none" strike="noStrike" dirty="0">
                        <a:solidFill>
                          <a:srgbClr val="000000"/>
                        </a:solidFill>
                        <a:effectLst/>
                        <a:latin typeface="Century Gothic"/>
                      </a:endParaRPr>
                    </a:p>
                  </a:txBody>
                  <a:tcPr marL="0" marR="0" marT="0" marB="0" anchor="b">
                    <a:lnL>
                      <a:noFill/>
                    </a:lnL>
                    <a:lnR>
                      <a:noFill/>
                    </a:lnR>
                    <a:lnT>
                      <a:noFill/>
                    </a:lnT>
                    <a:lnB>
                      <a:noFill/>
                    </a:lnB>
                  </a:tcPr>
                </a:tc>
                <a:extLst>
                  <a:ext uri="{0D108BD9-81ED-4DB2-BD59-A6C34878D82A}">
                    <a16:rowId xmlns:a16="http://schemas.microsoft.com/office/drawing/2014/main" val="1714181910"/>
                  </a:ext>
                </a:extLst>
              </a:tr>
              <a:tr h="155289">
                <a:tc>
                  <a:txBody>
                    <a:bodyPr/>
                    <a:lstStyle/>
                    <a:p>
                      <a:pPr algn="l" fontAlgn="b"/>
                      <a:r>
                        <a:rPr lang="en-US" sz="800" b="0" i="0" u="none" strike="noStrike" baseline="30000" dirty="0">
                          <a:solidFill>
                            <a:srgbClr val="000000"/>
                          </a:solidFill>
                          <a:effectLst/>
                          <a:latin typeface="Century Gothic" panose="020B0502020202020204" pitchFamily="34" charset="0"/>
                        </a:rPr>
                        <a:t>2</a:t>
                      </a:r>
                      <a:r>
                        <a:rPr lang="en-US" sz="800" b="0" i="0" u="none" strike="noStrike" dirty="0">
                          <a:solidFill>
                            <a:srgbClr val="000000"/>
                          </a:solidFill>
                          <a:effectLst/>
                          <a:latin typeface="Century Gothic" panose="020B0502020202020204" pitchFamily="34" charset="0"/>
                        </a:rPr>
                        <a:t>Includes RGS and CSAC employees</a:t>
                      </a:r>
                      <a:endParaRPr lang="en-US" sz="800" b="0" i="0" u="none" strike="noStrike" dirty="0">
                        <a:solidFill>
                          <a:srgbClr val="000000"/>
                        </a:solidFill>
                        <a:effectLst/>
                        <a:latin typeface="Century Gothic"/>
                      </a:endParaRPr>
                    </a:p>
                  </a:txBody>
                  <a:tcPr marL="0" marR="0" marT="0" marB="0" anchor="b">
                    <a:lnL>
                      <a:noFill/>
                    </a:lnL>
                    <a:lnR>
                      <a:noFill/>
                    </a:lnR>
                    <a:lnT>
                      <a:noFill/>
                    </a:lnT>
                    <a:lnB>
                      <a:noFill/>
                    </a:lnB>
                  </a:tcPr>
                </a:tc>
                <a:extLst>
                  <a:ext uri="{0D108BD9-81ED-4DB2-BD59-A6C34878D82A}">
                    <a16:rowId xmlns:a16="http://schemas.microsoft.com/office/drawing/2014/main" val="3029878254"/>
                  </a:ext>
                </a:extLst>
              </a:tr>
              <a:tr h="155289">
                <a:tc>
                  <a:txBody>
                    <a:bodyPr/>
                    <a:lstStyle/>
                    <a:p>
                      <a:pPr algn="l" fontAlgn="b"/>
                      <a:r>
                        <a:rPr lang="en-US" sz="800" b="0" i="0" u="none" strike="noStrike" baseline="30000" dirty="0">
                          <a:solidFill>
                            <a:srgbClr val="000000"/>
                          </a:solidFill>
                          <a:effectLst/>
                          <a:latin typeface="Century Gothic"/>
                        </a:rPr>
                        <a:t>3</a:t>
                      </a:r>
                      <a:r>
                        <a:rPr lang="en-US" sz="800" b="0" i="0" u="none" strike="noStrike" dirty="0">
                          <a:solidFill>
                            <a:srgbClr val="000000"/>
                          </a:solidFill>
                          <a:effectLst/>
                          <a:latin typeface="Century Gothic"/>
                        </a:rPr>
                        <a:t>Includes RGS, CSAC, and First Data Staff (Non-Employees)</a:t>
                      </a:r>
                    </a:p>
                  </a:txBody>
                  <a:tcPr marL="0" marR="0" marT="0" marB="0" anchor="b">
                    <a:lnL>
                      <a:noFill/>
                    </a:lnL>
                    <a:lnR>
                      <a:noFill/>
                    </a:lnR>
                    <a:lnT>
                      <a:noFill/>
                    </a:lnT>
                    <a:lnB>
                      <a:noFill/>
                    </a:lnB>
                  </a:tcPr>
                </a:tc>
                <a:extLst>
                  <a:ext uri="{0D108BD9-81ED-4DB2-BD59-A6C34878D82A}">
                    <a16:rowId xmlns:a16="http://schemas.microsoft.com/office/drawing/2014/main" val="4170492039"/>
                  </a:ext>
                </a:extLst>
              </a:tr>
              <a:tr h="155289">
                <a:tc>
                  <a:txBody>
                    <a:bodyPr/>
                    <a:lstStyle/>
                    <a:p>
                      <a:pPr algn="l" fontAlgn="b"/>
                      <a:r>
                        <a:rPr lang="en-US" sz="800" b="0" i="0" u="none" strike="noStrike" baseline="30000" dirty="0">
                          <a:solidFill>
                            <a:srgbClr val="000000"/>
                          </a:solidFill>
                          <a:effectLst/>
                          <a:latin typeface="Century Gothic" panose="020B0502020202020204" pitchFamily="34" charset="0"/>
                        </a:rPr>
                        <a:t>4</a:t>
                      </a:r>
                      <a:r>
                        <a:rPr lang="en-US" sz="800" b="0" i="0" u="none" strike="noStrike" dirty="0">
                          <a:solidFill>
                            <a:srgbClr val="000000"/>
                          </a:solidFill>
                          <a:effectLst/>
                          <a:latin typeface="Century Gothic" panose="020B0502020202020204" pitchFamily="34" charset="0"/>
                        </a:rPr>
                        <a:t>Does not account for backfill considerations</a:t>
                      </a:r>
                      <a:endParaRPr lang="en-US" sz="800" b="0" i="0" u="none" strike="noStrike" dirty="0">
                        <a:solidFill>
                          <a:srgbClr val="000000"/>
                        </a:solidFill>
                        <a:effectLst/>
                        <a:latin typeface="Century Gothic"/>
                      </a:endParaRPr>
                    </a:p>
                  </a:txBody>
                  <a:tcPr marL="0" marR="0" marT="0" marB="0" anchor="b">
                    <a:lnL>
                      <a:noFill/>
                    </a:lnL>
                    <a:lnR>
                      <a:noFill/>
                    </a:lnR>
                    <a:lnT>
                      <a:noFill/>
                    </a:lnT>
                    <a:lnB>
                      <a:noFill/>
                    </a:lnB>
                  </a:tcPr>
                </a:tc>
                <a:extLst>
                  <a:ext uri="{0D108BD9-81ED-4DB2-BD59-A6C34878D82A}">
                    <a16:rowId xmlns:a16="http://schemas.microsoft.com/office/drawing/2014/main" val="1242317343"/>
                  </a:ext>
                </a:extLst>
              </a:tr>
            </a:tbl>
          </a:graphicData>
        </a:graphic>
      </p:graphicFrame>
      <p:pic>
        <p:nvPicPr>
          <p:cNvPr id="5" name="Picture 5">
            <a:extLst>
              <a:ext uri="{FF2B5EF4-FFF2-40B4-BE49-F238E27FC236}">
                <a16:creationId xmlns:a16="http://schemas.microsoft.com/office/drawing/2014/main" id="{942E4B6E-9BDA-4670-A7B7-3C9BF1F411F5}"/>
              </a:ext>
            </a:extLst>
          </p:cNvPr>
          <p:cNvPicPr>
            <a:picLocks noChangeAspect="1"/>
          </p:cNvPicPr>
          <p:nvPr/>
        </p:nvPicPr>
        <p:blipFill>
          <a:blip r:embed="rId2"/>
          <a:stretch>
            <a:fillRect/>
          </a:stretch>
        </p:blipFill>
        <p:spPr>
          <a:xfrm>
            <a:off x="410813" y="1084320"/>
            <a:ext cx="4576126" cy="4940748"/>
          </a:xfrm>
          <a:prstGeom prst="rect">
            <a:avLst/>
          </a:prstGeom>
        </p:spPr>
      </p:pic>
      <p:sp>
        <p:nvSpPr>
          <p:cNvPr id="2" name="Title 1">
            <a:extLst>
              <a:ext uri="{FF2B5EF4-FFF2-40B4-BE49-F238E27FC236}">
                <a16:creationId xmlns:a16="http://schemas.microsoft.com/office/drawing/2014/main" id="{1DAAA9B7-B961-44AC-A824-2083DA13044F}"/>
              </a:ext>
            </a:extLst>
          </p:cNvPr>
          <p:cNvSpPr>
            <a:spLocks noGrp="1"/>
          </p:cNvSpPr>
          <p:nvPr>
            <p:ph type="title"/>
          </p:nvPr>
        </p:nvSpPr>
        <p:spPr/>
        <p:txBody>
          <a:bodyPr/>
          <a:lstStyle/>
          <a:p>
            <a:r>
              <a:rPr lang="en-US" dirty="0" err="1"/>
              <a:t>CalSAWS</a:t>
            </a:r>
            <a:r>
              <a:rPr lang="en-US" dirty="0"/>
              <a:t> Financial Report – December 2019</a:t>
            </a:r>
          </a:p>
        </p:txBody>
      </p:sp>
      <p:pic>
        <p:nvPicPr>
          <p:cNvPr id="8" name="Picture 7">
            <a:extLst>
              <a:ext uri="{FF2B5EF4-FFF2-40B4-BE49-F238E27FC236}">
                <a16:creationId xmlns:a16="http://schemas.microsoft.com/office/drawing/2014/main" id="{1FFE1FA2-F9CD-47F5-9764-01FCA5E0CCC9}"/>
              </a:ext>
            </a:extLst>
          </p:cNvPr>
          <p:cNvPicPr>
            <a:picLocks noChangeAspect="1"/>
          </p:cNvPicPr>
          <p:nvPr/>
        </p:nvPicPr>
        <p:blipFill rotWithShape="1">
          <a:blip r:embed="rId3"/>
          <a:srcRect r="46227" b="88722"/>
          <a:stretch/>
        </p:blipFill>
        <p:spPr>
          <a:xfrm>
            <a:off x="410813" y="634642"/>
            <a:ext cx="4576125" cy="363963"/>
          </a:xfrm>
          <a:prstGeom prst="rect">
            <a:avLst/>
          </a:prstGeom>
        </p:spPr>
      </p:pic>
    </p:spTree>
    <p:extLst>
      <p:ext uri="{BB962C8B-B14F-4D97-AF65-F5344CB8AC3E}">
        <p14:creationId xmlns:p14="http://schemas.microsoft.com/office/powerpoint/2010/main" val="2919830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7D9-362E-43EC-BDCA-2E9C76BDA904}"/>
              </a:ext>
            </a:extLst>
          </p:cNvPr>
          <p:cNvSpPr>
            <a:spLocks noGrp="1"/>
          </p:cNvSpPr>
          <p:nvPr>
            <p:ph type="title"/>
          </p:nvPr>
        </p:nvSpPr>
        <p:spPr/>
        <p:txBody>
          <a:bodyPr/>
          <a:lstStyle/>
          <a:p>
            <a:r>
              <a:rPr lang="en-US" dirty="0" err="1"/>
              <a:t>CalSAWS</a:t>
            </a:r>
            <a:r>
              <a:rPr lang="en-US" dirty="0"/>
              <a:t> Financial Report – December 2019</a:t>
            </a:r>
          </a:p>
        </p:txBody>
      </p:sp>
      <p:pic>
        <p:nvPicPr>
          <p:cNvPr id="8" name="Picture 7">
            <a:extLst>
              <a:ext uri="{FF2B5EF4-FFF2-40B4-BE49-F238E27FC236}">
                <a16:creationId xmlns:a16="http://schemas.microsoft.com/office/drawing/2014/main" id="{3D7CD0BD-CC15-43A8-9829-2E5875E2C4E3}"/>
              </a:ext>
            </a:extLst>
          </p:cNvPr>
          <p:cNvPicPr>
            <a:picLocks noChangeAspect="1"/>
          </p:cNvPicPr>
          <p:nvPr/>
        </p:nvPicPr>
        <p:blipFill>
          <a:blip r:embed="rId2"/>
          <a:stretch>
            <a:fillRect/>
          </a:stretch>
        </p:blipFill>
        <p:spPr>
          <a:xfrm>
            <a:off x="91440" y="1645703"/>
            <a:ext cx="8961120" cy="3566595"/>
          </a:xfrm>
          <a:prstGeom prst="rect">
            <a:avLst/>
          </a:prstGeom>
        </p:spPr>
      </p:pic>
    </p:spTree>
    <p:extLst>
      <p:ext uri="{BB962C8B-B14F-4D97-AF65-F5344CB8AC3E}">
        <p14:creationId xmlns:p14="http://schemas.microsoft.com/office/powerpoint/2010/main" val="3183870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7D9-362E-43EC-BDCA-2E9C76BDA904}"/>
              </a:ext>
            </a:extLst>
          </p:cNvPr>
          <p:cNvSpPr>
            <a:spLocks noGrp="1"/>
          </p:cNvSpPr>
          <p:nvPr>
            <p:ph type="title"/>
          </p:nvPr>
        </p:nvSpPr>
        <p:spPr/>
        <p:txBody>
          <a:bodyPr/>
          <a:lstStyle/>
          <a:p>
            <a:r>
              <a:rPr lang="en-US" dirty="0" err="1"/>
              <a:t>CalSAWS</a:t>
            </a:r>
            <a:r>
              <a:rPr lang="en-US" dirty="0"/>
              <a:t> Financial Report – December 2019</a:t>
            </a:r>
          </a:p>
        </p:txBody>
      </p:sp>
      <p:pic>
        <p:nvPicPr>
          <p:cNvPr id="3" name="Picture 2">
            <a:extLst>
              <a:ext uri="{FF2B5EF4-FFF2-40B4-BE49-F238E27FC236}">
                <a16:creationId xmlns:a16="http://schemas.microsoft.com/office/drawing/2014/main" id="{E925C1E8-9489-47BF-A912-8CFCD607E40E}"/>
              </a:ext>
            </a:extLst>
          </p:cNvPr>
          <p:cNvPicPr>
            <a:picLocks noChangeAspect="1"/>
          </p:cNvPicPr>
          <p:nvPr/>
        </p:nvPicPr>
        <p:blipFill>
          <a:blip r:embed="rId2"/>
          <a:stretch>
            <a:fillRect/>
          </a:stretch>
        </p:blipFill>
        <p:spPr>
          <a:xfrm>
            <a:off x="564910" y="604171"/>
            <a:ext cx="8014180" cy="5845320"/>
          </a:xfrm>
          <a:prstGeom prst="rect">
            <a:avLst/>
          </a:prstGeom>
        </p:spPr>
      </p:pic>
    </p:spTree>
    <p:extLst>
      <p:ext uri="{BB962C8B-B14F-4D97-AF65-F5344CB8AC3E}">
        <p14:creationId xmlns:p14="http://schemas.microsoft.com/office/powerpoint/2010/main" val="1443878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pPr algn="ctr"/>
            <a:r>
              <a:rPr lang="en-US" sz="2400" b="0" dirty="0"/>
              <a:t>CalSAWS Staffing Update</a:t>
            </a:r>
            <a:endParaRPr lang="en-US" sz="2400" dirty="0"/>
          </a:p>
        </p:txBody>
      </p:sp>
    </p:spTree>
    <p:extLst>
      <p:ext uri="{BB962C8B-B14F-4D97-AF65-F5344CB8AC3E}">
        <p14:creationId xmlns:p14="http://schemas.microsoft.com/office/powerpoint/2010/main" val="2350374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A0F6-91FE-469B-8771-8112FCE581FF}"/>
              </a:ext>
            </a:extLst>
          </p:cNvPr>
          <p:cNvSpPr>
            <a:spLocks noGrp="1"/>
          </p:cNvSpPr>
          <p:nvPr>
            <p:ph type="title"/>
          </p:nvPr>
        </p:nvSpPr>
        <p:spPr/>
        <p:txBody>
          <a:bodyPr/>
          <a:lstStyle/>
          <a:p>
            <a:r>
              <a:rPr lang="en-US" dirty="0"/>
              <a:t>CalSAWS Staffing Update</a:t>
            </a:r>
          </a:p>
        </p:txBody>
      </p:sp>
      <p:sp>
        <p:nvSpPr>
          <p:cNvPr id="3" name="Content Placeholder 2">
            <a:extLst>
              <a:ext uri="{FF2B5EF4-FFF2-40B4-BE49-F238E27FC236}">
                <a16:creationId xmlns:a16="http://schemas.microsoft.com/office/drawing/2014/main" id="{CE49E257-CAA4-47B5-9F30-CED26978CA8F}"/>
              </a:ext>
            </a:extLst>
          </p:cNvPr>
          <p:cNvSpPr>
            <a:spLocks noGrp="1"/>
          </p:cNvSpPr>
          <p:nvPr>
            <p:ph idx="1"/>
          </p:nvPr>
        </p:nvSpPr>
        <p:spPr>
          <a:xfrm>
            <a:off x="292259" y="1043061"/>
            <a:ext cx="8559481" cy="5000287"/>
          </a:xfrm>
        </p:spPr>
        <p:txBody>
          <a:bodyPr>
            <a:normAutofit fontScale="55000" lnSpcReduction="20000"/>
          </a:bodyPr>
          <a:lstStyle/>
          <a:p>
            <a:r>
              <a:rPr lang="en-US" dirty="0"/>
              <a:t>Project Management Office (PMO)</a:t>
            </a:r>
          </a:p>
          <a:p>
            <a:pPr lvl="1"/>
            <a:r>
              <a:rPr lang="en-US" dirty="0"/>
              <a:t>Fiscal/Contract Manager (1 long-term)</a:t>
            </a:r>
          </a:p>
          <a:p>
            <a:pPr lvl="1"/>
            <a:r>
              <a:rPr lang="en-US" dirty="0"/>
              <a:t>Fiscal/Contract Analyst (2 long-term)</a:t>
            </a:r>
          </a:p>
          <a:p>
            <a:pPr lvl="1"/>
            <a:r>
              <a:rPr lang="en-US" dirty="0"/>
              <a:t>PMO Analysts (2 long-term)</a:t>
            </a:r>
          </a:p>
          <a:p>
            <a:endParaRPr lang="en-US" dirty="0"/>
          </a:p>
          <a:p>
            <a:r>
              <a:rPr lang="en-US" dirty="0"/>
              <a:t>Common Services/PMO</a:t>
            </a:r>
          </a:p>
          <a:p>
            <a:pPr lvl="1"/>
            <a:r>
              <a:rPr lang="en-US" dirty="0"/>
              <a:t>Procurement Manager (1 long-term)</a:t>
            </a:r>
          </a:p>
          <a:p>
            <a:pPr lvl="1"/>
            <a:r>
              <a:rPr lang="en-US" dirty="0"/>
              <a:t>Procurement Analysts (2 long-term)</a:t>
            </a:r>
          </a:p>
          <a:p>
            <a:pPr lvl="1"/>
            <a:r>
              <a:rPr lang="en-US" dirty="0"/>
              <a:t>Procurement Analysts (2 limited-term through January 2023)</a:t>
            </a:r>
          </a:p>
          <a:p>
            <a:endParaRPr lang="en-US" dirty="0"/>
          </a:p>
          <a:p>
            <a:r>
              <a:rPr lang="en-US" dirty="0"/>
              <a:t>Technical &amp; Operations</a:t>
            </a:r>
          </a:p>
          <a:p>
            <a:pPr lvl="1"/>
            <a:r>
              <a:rPr lang="en-US" dirty="0"/>
              <a:t>Cloud Analyst (1 long-term)</a:t>
            </a:r>
          </a:p>
          <a:p>
            <a:pPr lvl="1"/>
            <a:r>
              <a:rPr lang="en-US" dirty="0"/>
              <a:t>Conversion Analyst (4 limited-term through January 2023)</a:t>
            </a:r>
          </a:p>
          <a:p>
            <a:endParaRPr lang="en-US" dirty="0"/>
          </a:p>
          <a:p>
            <a:r>
              <a:rPr lang="en-US" dirty="0"/>
              <a:t>Application Development &amp; Test</a:t>
            </a:r>
          </a:p>
          <a:p>
            <a:pPr lvl="1"/>
            <a:r>
              <a:rPr lang="en-US" dirty="0"/>
              <a:t>Release Coordinator (1 long-term) </a:t>
            </a:r>
          </a:p>
          <a:p>
            <a:pPr lvl="1"/>
            <a:r>
              <a:rPr lang="en-US" dirty="0"/>
              <a:t>Release Coordinator (1 limited-term through January 2023)</a:t>
            </a:r>
          </a:p>
          <a:p>
            <a:endParaRPr lang="en-US" dirty="0"/>
          </a:p>
          <a:p>
            <a:r>
              <a:rPr lang="en-US" dirty="0"/>
              <a:t>Policy, Design &amp; Application Development </a:t>
            </a:r>
          </a:p>
          <a:p>
            <a:pPr lvl="1"/>
            <a:r>
              <a:rPr lang="en-US" dirty="0"/>
              <a:t>Business Analysts (4 limited-term through September 2021 or January 2023 depending on specific assignment)</a:t>
            </a:r>
          </a:p>
          <a:p>
            <a:endParaRPr lang="en-US" dirty="0"/>
          </a:p>
          <a:p>
            <a:r>
              <a:rPr lang="en-US" dirty="0"/>
              <a:t>Customer Engagement</a:t>
            </a:r>
          </a:p>
          <a:p>
            <a:pPr lvl="1"/>
            <a:r>
              <a:rPr lang="en-US" dirty="0"/>
              <a:t>Implementation Manager (1 limited-term through January 2023)</a:t>
            </a:r>
          </a:p>
          <a:p>
            <a:pPr lvl="1"/>
            <a:r>
              <a:rPr lang="en-US" dirty="0"/>
              <a:t>Implementation Coordinators (3 limited-term through January 2023)</a:t>
            </a:r>
          </a:p>
          <a:p>
            <a:pPr lvl="1"/>
            <a:r>
              <a:rPr lang="en-US" dirty="0"/>
              <a:t>Trainers (3 limited-term through January 2023)</a:t>
            </a:r>
          </a:p>
          <a:p>
            <a:pPr lvl="2"/>
            <a:endParaRPr lang="en-US" dirty="0"/>
          </a:p>
        </p:txBody>
      </p:sp>
      <p:sp>
        <p:nvSpPr>
          <p:cNvPr id="9" name="Text Placeholder 8">
            <a:extLst>
              <a:ext uri="{FF2B5EF4-FFF2-40B4-BE49-F238E27FC236}">
                <a16:creationId xmlns:a16="http://schemas.microsoft.com/office/drawing/2014/main" id="{1772E99C-5A97-4D5D-A852-7F58F4454495}"/>
              </a:ext>
            </a:extLst>
          </p:cNvPr>
          <p:cNvSpPr>
            <a:spLocks noGrp="1"/>
          </p:cNvSpPr>
          <p:nvPr>
            <p:ph type="body" sz="quarter" idx="10"/>
          </p:nvPr>
        </p:nvSpPr>
        <p:spPr/>
        <p:txBody>
          <a:bodyPr>
            <a:normAutofit fontScale="70000" lnSpcReduction="20000"/>
          </a:bodyPr>
          <a:lstStyle/>
          <a:p>
            <a:r>
              <a:rPr lang="en-US" dirty="0"/>
              <a:t>CIT 0084-19 Recruitment of CalSAWS Project Staff Closed Friday Nov. 29, 2019</a:t>
            </a:r>
          </a:p>
        </p:txBody>
      </p:sp>
    </p:spTree>
    <p:extLst>
      <p:ext uri="{BB962C8B-B14F-4D97-AF65-F5344CB8AC3E}">
        <p14:creationId xmlns:p14="http://schemas.microsoft.com/office/powerpoint/2010/main" val="3444667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A0F6-91FE-469B-8771-8112FCE581FF}"/>
              </a:ext>
            </a:extLst>
          </p:cNvPr>
          <p:cNvSpPr>
            <a:spLocks noGrp="1"/>
          </p:cNvSpPr>
          <p:nvPr>
            <p:ph type="title"/>
          </p:nvPr>
        </p:nvSpPr>
        <p:spPr>
          <a:xfrm>
            <a:off x="292260" y="13536"/>
            <a:ext cx="8614634" cy="535392"/>
          </a:xfrm>
        </p:spPr>
        <p:txBody>
          <a:bodyPr/>
          <a:lstStyle/>
          <a:p>
            <a:r>
              <a:rPr lang="en-US" dirty="0"/>
              <a:t>CalSAWS Staffing Update</a:t>
            </a:r>
          </a:p>
        </p:txBody>
      </p:sp>
      <p:sp>
        <p:nvSpPr>
          <p:cNvPr id="9" name="Text Placeholder 8">
            <a:extLst>
              <a:ext uri="{FF2B5EF4-FFF2-40B4-BE49-F238E27FC236}">
                <a16:creationId xmlns:a16="http://schemas.microsoft.com/office/drawing/2014/main" id="{1772E99C-5A97-4D5D-A852-7F58F4454495}"/>
              </a:ext>
            </a:extLst>
          </p:cNvPr>
          <p:cNvSpPr>
            <a:spLocks noGrp="1"/>
          </p:cNvSpPr>
          <p:nvPr>
            <p:ph type="body" sz="quarter" idx="10"/>
          </p:nvPr>
        </p:nvSpPr>
        <p:spPr>
          <a:xfrm>
            <a:off x="292100" y="549275"/>
            <a:ext cx="8615363" cy="515938"/>
          </a:xfrm>
        </p:spPr>
        <p:txBody>
          <a:bodyPr>
            <a:normAutofit/>
          </a:bodyPr>
          <a:lstStyle/>
          <a:p>
            <a:r>
              <a:rPr lang="en-US" dirty="0"/>
              <a:t>Applicants</a:t>
            </a:r>
          </a:p>
        </p:txBody>
      </p:sp>
      <p:graphicFrame>
        <p:nvGraphicFramePr>
          <p:cNvPr id="7" name="Table 6">
            <a:extLst>
              <a:ext uri="{FF2B5EF4-FFF2-40B4-BE49-F238E27FC236}">
                <a16:creationId xmlns:a16="http://schemas.microsoft.com/office/drawing/2014/main" id="{33FBD7D8-8B6E-4EAC-A22E-271651857D08}"/>
              </a:ext>
            </a:extLst>
          </p:cNvPr>
          <p:cNvGraphicFramePr>
            <a:graphicFrameLocks noGrp="1"/>
          </p:cNvGraphicFramePr>
          <p:nvPr/>
        </p:nvGraphicFramePr>
        <p:xfrm>
          <a:off x="1360697" y="1050427"/>
          <a:ext cx="5944178" cy="5164455"/>
        </p:xfrm>
        <a:graphic>
          <a:graphicData uri="http://schemas.openxmlformats.org/drawingml/2006/table">
            <a:tbl>
              <a:tblPr bandRow="1">
                <a:tableStyleId>{2D5ABB26-0587-4C30-8999-92F81FD0307C}</a:tableStyleId>
              </a:tblPr>
              <a:tblGrid>
                <a:gridCol w="2286000">
                  <a:extLst>
                    <a:ext uri="{9D8B030D-6E8A-4147-A177-3AD203B41FA5}">
                      <a16:colId xmlns:a16="http://schemas.microsoft.com/office/drawing/2014/main" val="2933333931"/>
                    </a:ext>
                  </a:extLst>
                </a:gridCol>
                <a:gridCol w="1829089">
                  <a:extLst>
                    <a:ext uri="{9D8B030D-6E8A-4147-A177-3AD203B41FA5}">
                      <a16:colId xmlns:a16="http://schemas.microsoft.com/office/drawing/2014/main" val="1677028874"/>
                    </a:ext>
                  </a:extLst>
                </a:gridCol>
                <a:gridCol w="1829089">
                  <a:extLst>
                    <a:ext uri="{9D8B030D-6E8A-4147-A177-3AD203B41FA5}">
                      <a16:colId xmlns:a16="http://schemas.microsoft.com/office/drawing/2014/main" val="1745283964"/>
                    </a:ext>
                  </a:extLst>
                </a:gridCol>
              </a:tblGrid>
              <a:tr h="209550">
                <a:tc>
                  <a:txBody>
                    <a:bodyPr/>
                    <a:lstStyle/>
                    <a:p>
                      <a:pPr algn="ctr" fontAlgn="b"/>
                      <a:r>
                        <a:rPr lang="en-US" sz="1100" b="1" u="none" strike="noStrike" dirty="0">
                          <a:solidFill>
                            <a:schemeClr val="bg1"/>
                          </a:solidFill>
                          <a:effectLst/>
                        </a:rPr>
                        <a:t>Team</a:t>
                      </a:r>
                      <a:endParaRPr lang="en-US" sz="1100" b="1" i="0" u="none" strike="noStrike" dirty="0">
                        <a:solidFill>
                          <a:schemeClr val="bg1"/>
                        </a:solidFill>
                        <a:effectLst/>
                        <a:latin typeface="Century Gothic" panose="020B0502020202020204" pitchFamily="34" charset="0"/>
                      </a:endParaRPr>
                    </a:p>
                  </a:txBody>
                  <a:tcPr marL="9525" marR="9525" marT="9525" marB="0" anchor="ctr">
                    <a:solidFill>
                      <a:srgbClr val="1A3292"/>
                    </a:solidFill>
                  </a:tcPr>
                </a:tc>
                <a:tc>
                  <a:txBody>
                    <a:bodyPr/>
                    <a:lstStyle/>
                    <a:p>
                      <a:pPr algn="ctr" fontAlgn="b"/>
                      <a:r>
                        <a:rPr lang="en-US" sz="1100" b="1" u="none" strike="noStrike" dirty="0">
                          <a:solidFill>
                            <a:schemeClr val="bg1"/>
                          </a:solidFill>
                          <a:effectLst/>
                        </a:rPr>
                        <a:t>Position</a:t>
                      </a:r>
                      <a:endParaRPr lang="en-US" sz="1100" b="1" i="0" u="none" strike="noStrike" dirty="0">
                        <a:solidFill>
                          <a:schemeClr val="bg1"/>
                        </a:solidFill>
                        <a:effectLst/>
                        <a:latin typeface="Century Gothic" panose="020B0502020202020204" pitchFamily="34" charset="0"/>
                      </a:endParaRPr>
                    </a:p>
                  </a:txBody>
                  <a:tcPr marL="9525" marR="9525" marT="9525" marB="0" anchor="ctr">
                    <a:solidFill>
                      <a:srgbClr val="1A3292"/>
                    </a:solidFill>
                  </a:tcPr>
                </a:tc>
                <a:tc>
                  <a:txBody>
                    <a:bodyPr/>
                    <a:lstStyle/>
                    <a:p>
                      <a:pPr algn="ctr" fontAlgn="b"/>
                      <a:r>
                        <a:rPr lang="en-US" sz="1100" b="1" u="none" strike="noStrike" dirty="0">
                          <a:solidFill>
                            <a:schemeClr val="bg1"/>
                          </a:solidFill>
                          <a:effectLst/>
                        </a:rPr>
                        <a:t>Applicants</a:t>
                      </a:r>
                      <a:endParaRPr lang="en-US" sz="1100" b="1" i="0" u="none" strike="noStrike" dirty="0">
                        <a:solidFill>
                          <a:schemeClr val="bg1"/>
                        </a:solidFill>
                        <a:effectLst/>
                        <a:latin typeface="Century Gothic" panose="020B0502020202020204" pitchFamily="34" charset="0"/>
                      </a:endParaRPr>
                    </a:p>
                  </a:txBody>
                  <a:tcPr marL="9525" marR="9525" marT="9525" marB="0" anchor="ctr">
                    <a:solidFill>
                      <a:srgbClr val="1A3292"/>
                    </a:solidFill>
                  </a:tcPr>
                </a:tc>
                <a:extLst>
                  <a:ext uri="{0D108BD9-81ED-4DB2-BD59-A6C34878D82A}">
                    <a16:rowId xmlns:a16="http://schemas.microsoft.com/office/drawing/2014/main" val="2261593561"/>
                  </a:ext>
                </a:extLst>
              </a:tr>
              <a:tr h="628650">
                <a:tc>
                  <a:txBody>
                    <a:bodyPr/>
                    <a:lstStyle/>
                    <a:p>
                      <a:pPr algn="l" fontAlgn="ctr"/>
                      <a:r>
                        <a:rPr lang="en-US" sz="1100" b="1" u="none" strike="noStrike" dirty="0">
                          <a:effectLst/>
                        </a:rPr>
                        <a:t>Policy, Design, Governance and </a:t>
                      </a:r>
                    </a:p>
                    <a:p>
                      <a:pPr algn="l" fontAlgn="ctr"/>
                      <a:r>
                        <a:rPr lang="en-US" sz="1100" b="1" u="none" strike="noStrike" dirty="0">
                          <a:effectLst/>
                        </a:rPr>
                        <a:t>Application Development</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Business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a:effectLst/>
                        </a:rPr>
                        <a:t>16</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5675506"/>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a:effectLst/>
                        </a:rPr>
                        <a:t> </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852448036"/>
                  </a:ext>
                </a:extLst>
              </a:tr>
              <a:tr h="209550">
                <a:tc>
                  <a:txBody>
                    <a:bodyPr/>
                    <a:lstStyle/>
                    <a:p>
                      <a:pPr algn="l" fontAlgn="ctr"/>
                      <a:r>
                        <a:rPr lang="en-US" sz="1100" b="1" u="none" strike="noStrike" dirty="0">
                          <a:effectLst/>
                        </a:rPr>
                        <a:t>Application Development</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Release Coordinator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18</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895013526"/>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639477588"/>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924222962"/>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764831925"/>
                  </a:ext>
                </a:extLst>
              </a:tr>
              <a:tr h="209550">
                <a:tc>
                  <a:txBody>
                    <a:bodyPr/>
                    <a:lstStyle/>
                    <a:p>
                      <a:pPr algn="l" fontAlgn="ctr"/>
                      <a:r>
                        <a:rPr lang="en-US" sz="1100" b="1" u="none" strike="noStrike" dirty="0">
                          <a:effectLst/>
                        </a:rPr>
                        <a:t>Customer Engagement</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Trainer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18</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000934412"/>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Implementation Manager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8</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20741219"/>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Implementation Coordinator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12</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740399452"/>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152927420"/>
                  </a:ext>
                </a:extLst>
              </a:tr>
              <a:tr h="209550">
                <a:tc>
                  <a:txBody>
                    <a:bodyPr/>
                    <a:lstStyle/>
                    <a:p>
                      <a:pPr algn="l" fontAlgn="ctr"/>
                      <a:r>
                        <a:rPr lang="en-US" sz="1100" b="1" u="none" strike="noStrike" dirty="0">
                          <a:effectLst/>
                        </a:rPr>
                        <a:t>Technical Operations</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Cloud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8</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833647646"/>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Conversion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14</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456723052"/>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122262599"/>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a:effectLst/>
                        </a:rPr>
                        <a:t> </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983663062"/>
                  </a:ext>
                </a:extLst>
              </a:tr>
              <a:tr h="209550">
                <a:tc>
                  <a:txBody>
                    <a:bodyPr/>
                    <a:lstStyle/>
                    <a:p>
                      <a:pPr algn="l" fontAlgn="ctr"/>
                      <a:r>
                        <a:rPr lang="en-US" sz="1100" b="1" u="none" strike="noStrike" dirty="0">
                          <a:effectLst/>
                        </a:rPr>
                        <a:t>PMO/Common Services</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a:effectLst/>
                        </a:rPr>
                        <a:t>Fiscal/Contract Analyst</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8</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385355858"/>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a:effectLst/>
                        </a:rPr>
                        <a:t>Procurement Analyst</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8</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500782703"/>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a:effectLst/>
                        </a:rPr>
                        <a:t>PMO Analyst</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17</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114740719"/>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a:effectLst/>
                        </a:rPr>
                        <a:t>Fiscal/Contract Manager</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2</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548149495"/>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a:effectLst/>
                        </a:rPr>
                        <a:t>Procurement Manager</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3</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143195903"/>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a:effectLst/>
                        </a:rPr>
                        <a:t> </a:t>
                      </a:r>
                      <a:endParaRPr lang="en-US" sz="1100" b="0" i="0" u="none" strike="noStrike">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217874250"/>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85000"/>
                      </a:schemeClr>
                    </a:solidFill>
                  </a:tcPr>
                </a:tc>
                <a:tc>
                  <a:txBody>
                    <a:bodyPr/>
                    <a:lstStyle/>
                    <a:p>
                      <a:pPr algn="l" fontAlgn="ctr"/>
                      <a:r>
                        <a:rPr lang="en-US" sz="1100" b="1" u="none" strike="noStrike" dirty="0">
                          <a:effectLst/>
                        </a:rPr>
                        <a:t>Total</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85000"/>
                      </a:schemeClr>
                    </a:solidFill>
                  </a:tcPr>
                </a:tc>
                <a:tc>
                  <a:txBody>
                    <a:bodyPr/>
                    <a:lstStyle/>
                    <a:p>
                      <a:pPr algn="ctr" fontAlgn="ctr"/>
                      <a:r>
                        <a:rPr lang="en-US" sz="1100" b="1" u="none" strike="noStrike" dirty="0">
                          <a:effectLst/>
                        </a:rPr>
                        <a:t>132</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2701049033"/>
                  </a:ext>
                </a:extLst>
              </a:tr>
            </a:tbl>
          </a:graphicData>
        </a:graphic>
      </p:graphicFrame>
      <p:sp>
        <p:nvSpPr>
          <p:cNvPr id="3" name="TextBox 2">
            <a:extLst>
              <a:ext uri="{FF2B5EF4-FFF2-40B4-BE49-F238E27FC236}">
                <a16:creationId xmlns:a16="http://schemas.microsoft.com/office/drawing/2014/main" id="{571D8AF4-7021-42D0-9520-07D9B011724E}"/>
              </a:ext>
            </a:extLst>
          </p:cNvPr>
          <p:cNvSpPr txBox="1"/>
          <p:nvPr/>
        </p:nvSpPr>
        <p:spPr>
          <a:xfrm>
            <a:off x="7438146" y="5468534"/>
            <a:ext cx="1398494" cy="738664"/>
          </a:xfrm>
          <a:prstGeom prst="rect">
            <a:avLst/>
          </a:prstGeom>
          <a:noFill/>
        </p:spPr>
        <p:txBody>
          <a:bodyPr wrap="square" rtlCol="0">
            <a:spAutoFit/>
          </a:bodyPr>
          <a:lstStyle/>
          <a:p>
            <a:r>
              <a:rPr lang="en-US" sz="1050" dirty="0"/>
              <a:t>Note: 47 individual candidates applied for multiple positions</a:t>
            </a:r>
          </a:p>
        </p:txBody>
      </p:sp>
    </p:spTree>
    <p:extLst>
      <p:ext uri="{BB962C8B-B14F-4D97-AF65-F5344CB8AC3E}">
        <p14:creationId xmlns:p14="http://schemas.microsoft.com/office/powerpoint/2010/main" val="140530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7B24-4BAE-48DF-A00D-6E484DD7D8B5}"/>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5382A15D-F754-495C-86DC-3B9FC3F2C284}"/>
              </a:ext>
            </a:extLst>
          </p:cNvPr>
          <p:cNvSpPr>
            <a:spLocks noGrp="1"/>
          </p:cNvSpPr>
          <p:nvPr>
            <p:ph idx="1"/>
          </p:nvPr>
        </p:nvSpPr>
        <p:spPr>
          <a:xfrm>
            <a:off x="292833" y="807244"/>
            <a:ext cx="8319722" cy="5219419"/>
          </a:xfrm>
        </p:spPr>
        <p:txBody>
          <a:bodyPr>
            <a:normAutofit/>
          </a:bodyPr>
          <a:lstStyle/>
          <a:p>
            <a:pPr marL="457200" indent="-457200">
              <a:buFont typeface="+mj-lt"/>
              <a:buAutoNum type="arabicPeriod" startAt="4"/>
            </a:pPr>
            <a:r>
              <a:rPr lang="en-US" dirty="0"/>
              <a:t>Approval of the Minutes and review of Action Items from the November 15, 2019 CalSAWS JPA Board of Directors meeting.</a:t>
            </a:r>
          </a:p>
          <a:p>
            <a:pPr marL="457200" indent="-457200">
              <a:buFont typeface="+mj-lt"/>
              <a:buAutoNum type="arabicPeriod" startAt="4"/>
            </a:pPr>
            <a:endParaRPr lang="en-US" dirty="0"/>
          </a:p>
          <a:p>
            <a:pPr indent="-282575">
              <a:buNone/>
            </a:pPr>
            <a:endParaRPr lang="en-US" sz="2800" dirty="0"/>
          </a:p>
        </p:txBody>
      </p:sp>
      <p:sp>
        <p:nvSpPr>
          <p:cNvPr id="4" name="Text Placeholder 3">
            <a:extLst>
              <a:ext uri="{FF2B5EF4-FFF2-40B4-BE49-F238E27FC236}">
                <a16:creationId xmlns:a16="http://schemas.microsoft.com/office/drawing/2014/main" id="{3C263AF3-5220-445A-86DC-895167C16868}"/>
              </a:ext>
            </a:extLst>
          </p:cNvPr>
          <p:cNvSpPr>
            <a:spLocks noGrp="1"/>
          </p:cNvSpPr>
          <p:nvPr>
            <p:ph type="body" sz="quarter" idx="10"/>
          </p:nvPr>
        </p:nvSpPr>
        <p:spPr/>
        <p:txBody>
          <a:bodyPr/>
          <a:lstStyle/>
          <a:p>
            <a:r>
              <a:rPr lang="en-US" dirty="0"/>
              <a:t>				</a:t>
            </a:r>
          </a:p>
        </p:txBody>
      </p:sp>
    </p:spTree>
    <p:extLst>
      <p:ext uri="{BB962C8B-B14F-4D97-AF65-F5344CB8AC3E}">
        <p14:creationId xmlns:p14="http://schemas.microsoft.com/office/powerpoint/2010/main" val="3568610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A0F6-91FE-469B-8771-8112FCE581FF}"/>
              </a:ext>
            </a:extLst>
          </p:cNvPr>
          <p:cNvSpPr>
            <a:spLocks noGrp="1"/>
          </p:cNvSpPr>
          <p:nvPr>
            <p:ph type="title"/>
          </p:nvPr>
        </p:nvSpPr>
        <p:spPr/>
        <p:txBody>
          <a:bodyPr/>
          <a:lstStyle/>
          <a:p>
            <a:r>
              <a:rPr lang="en-US" dirty="0"/>
              <a:t>CalSAWS Staffing Update</a:t>
            </a:r>
          </a:p>
        </p:txBody>
      </p:sp>
      <p:sp>
        <p:nvSpPr>
          <p:cNvPr id="3" name="Content Placeholder 2">
            <a:extLst>
              <a:ext uri="{FF2B5EF4-FFF2-40B4-BE49-F238E27FC236}">
                <a16:creationId xmlns:a16="http://schemas.microsoft.com/office/drawing/2014/main" id="{B803182A-72CD-4B57-BDE4-93F1032E3E7D}"/>
              </a:ext>
            </a:extLst>
          </p:cNvPr>
          <p:cNvSpPr>
            <a:spLocks noGrp="1"/>
          </p:cNvSpPr>
          <p:nvPr>
            <p:ph idx="1"/>
          </p:nvPr>
        </p:nvSpPr>
        <p:spPr/>
        <p:txBody>
          <a:bodyPr vert="horz" lIns="91440" tIns="45720" rIns="91440" bIns="45720" rtlCol="0" anchor="t">
            <a:normAutofit/>
          </a:bodyPr>
          <a:lstStyle/>
          <a:p>
            <a:r>
              <a:rPr lang="en-US" dirty="0"/>
              <a:t>Select Candidates to Interview and Schedule Interviews 12/2 – 12/6</a:t>
            </a:r>
          </a:p>
          <a:p>
            <a:r>
              <a:rPr lang="en-US" dirty="0"/>
              <a:t>Interviews – 12/9 through 12/19</a:t>
            </a:r>
          </a:p>
          <a:p>
            <a:r>
              <a:rPr lang="en-US" dirty="0"/>
              <a:t>Identify selections 12/20 </a:t>
            </a:r>
          </a:p>
          <a:p>
            <a:r>
              <a:rPr lang="en-US" dirty="0"/>
              <a:t>Notify Directors and Receive Director Confirmation 12/23 – 1/3</a:t>
            </a:r>
          </a:p>
          <a:p>
            <a:r>
              <a:rPr lang="en-US" dirty="0"/>
              <a:t>Notify Candidates 1/6 – 1/10</a:t>
            </a:r>
          </a:p>
          <a:p>
            <a:r>
              <a:rPr lang="en-US" dirty="0"/>
              <a:t>Candidates Accept/Reject 1/13-1/17</a:t>
            </a:r>
          </a:p>
          <a:p>
            <a:r>
              <a:rPr lang="en-US" dirty="0"/>
              <a:t>Contingency 1/20 - 1/31</a:t>
            </a:r>
          </a:p>
          <a:p>
            <a:endParaRPr lang="en-US" dirty="0"/>
          </a:p>
        </p:txBody>
      </p:sp>
      <p:sp>
        <p:nvSpPr>
          <p:cNvPr id="9" name="Text Placeholder 8">
            <a:extLst>
              <a:ext uri="{FF2B5EF4-FFF2-40B4-BE49-F238E27FC236}">
                <a16:creationId xmlns:a16="http://schemas.microsoft.com/office/drawing/2014/main" id="{1772E99C-5A97-4D5D-A852-7F58F4454495}"/>
              </a:ext>
            </a:extLst>
          </p:cNvPr>
          <p:cNvSpPr>
            <a:spLocks noGrp="1"/>
          </p:cNvSpPr>
          <p:nvPr>
            <p:ph type="body" sz="quarter" idx="10"/>
          </p:nvPr>
        </p:nvSpPr>
        <p:spPr/>
        <p:txBody>
          <a:bodyPr>
            <a:normAutofit/>
          </a:bodyPr>
          <a:lstStyle/>
          <a:p>
            <a:r>
              <a:rPr lang="en-US" dirty="0"/>
              <a:t>Next Steps</a:t>
            </a:r>
          </a:p>
        </p:txBody>
      </p:sp>
    </p:spTree>
    <p:extLst>
      <p:ext uri="{BB962C8B-B14F-4D97-AF65-F5344CB8AC3E}">
        <p14:creationId xmlns:p14="http://schemas.microsoft.com/office/powerpoint/2010/main" val="2560870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r>
              <a:rPr lang="en-US" sz="2400" b="0" dirty="0"/>
              <a:t>M&amp;O Application and Policy Update</a:t>
            </a:r>
          </a:p>
          <a:p>
            <a:pPr marL="342900" indent="-342900">
              <a:buFont typeface="Arial" panose="020B0604020202020204" pitchFamily="34" charset="0"/>
              <a:buChar char="•"/>
            </a:pPr>
            <a:r>
              <a:rPr lang="en-US" sz="2400" b="0" dirty="0"/>
              <a:t>SSA COLA</a:t>
            </a:r>
            <a:endParaRPr lang="en-US" sz="2400" dirty="0"/>
          </a:p>
        </p:txBody>
      </p:sp>
    </p:spTree>
    <p:extLst>
      <p:ext uri="{BB962C8B-B14F-4D97-AF65-F5344CB8AC3E}">
        <p14:creationId xmlns:p14="http://schemas.microsoft.com/office/powerpoint/2010/main" val="2349832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nvPr>
        </p:nvGraphicFramePr>
        <p:xfrm>
          <a:off x="89941" y="1065212"/>
          <a:ext cx="8915690" cy="5243513"/>
        </p:xfrm>
        <a:graphic>
          <a:graphicData uri="http://schemas.openxmlformats.org/drawingml/2006/table">
            <a:tbl>
              <a:tblPr firstRow="1" bandRow="1">
                <a:tableStyleId>{5C22544A-7EE6-4342-B048-85BDC9FD1C3A}</a:tableStyleId>
              </a:tblPr>
              <a:tblGrid>
                <a:gridCol w="1051641">
                  <a:extLst>
                    <a:ext uri="{9D8B030D-6E8A-4147-A177-3AD203B41FA5}">
                      <a16:colId xmlns:a16="http://schemas.microsoft.com/office/drawing/2014/main" val="905645451"/>
                    </a:ext>
                  </a:extLst>
                </a:gridCol>
                <a:gridCol w="1154014">
                  <a:extLst>
                    <a:ext uri="{9D8B030D-6E8A-4147-A177-3AD203B41FA5}">
                      <a16:colId xmlns:a16="http://schemas.microsoft.com/office/drawing/2014/main" val="4156163531"/>
                    </a:ext>
                  </a:extLst>
                </a:gridCol>
                <a:gridCol w="1172627">
                  <a:extLst>
                    <a:ext uri="{9D8B030D-6E8A-4147-A177-3AD203B41FA5}">
                      <a16:colId xmlns:a16="http://schemas.microsoft.com/office/drawing/2014/main" val="170997007"/>
                    </a:ext>
                  </a:extLst>
                </a:gridCol>
                <a:gridCol w="5537408">
                  <a:extLst>
                    <a:ext uri="{9D8B030D-6E8A-4147-A177-3AD203B41FA5}">
                      <a16:colId xmlns:a16="http://schemas.microsoft.com/office/drawing/2014/main" val="3520423991"/>
                    </a:ext>
                  </a:extLst>
                </a:gridCol>
              </a:tblGrid>
              <a:tr h="1073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4170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1/1/2017 Fixed Clock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8/31/2019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Waiver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2"/>
                        </a:rPr>
                        <a:t>ACIN I-11-16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3"/>
                        </a:rPr>
                        <a:t>ACIN I-88-16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ACL 18-08</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ABAWD Handbook</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 action="ppaction://noaction"/>
                        </a:rPr>
                        <a:t>ACL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 action="ppaction://noaction"/>
                        </a:rPr>
                        <a:t>ABAWD Handbook 2.0</a:t>
                      </a:r>
                      <a:endParaRPr lang="en-US" sz="11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CIV-7215; CA-57971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19.09</a:t>
                      </a:r>
                      <a:endParaRPr lang="en-US" sz="1100" b="0" dirty="0">
                        <a:latin typeface="+mn-lt"/>
                        <a:cs typeface="Arial"/>
                      </a:endParaRPr>
                    </a:p>
                  </a:txBody>
                  <a:tcPr/>
                </a:tc>
                <a:tc>
                  <a:txBody>
                    <a:bodyPr/>
                    <a:lstStyle/>
                    <a:p>
                      <a:pPr>
                        <a:buNone/>
                      </a:pPr>
                      <a:r>
                        <a:rPr lang="en-US" sz="1100" b="1" dirty="0">
                          <a:solidFill>
                            <a:schemeClr val="tx1"/>
                          </a:solidFill>
                          <a:latin typeface="+mn-lt"/>
                          <a:cs typeface="Arial"/>
                        </a:rPr>
                        <a:t>PPM #46539-</a:t>
                      </a:r>
                    </a:p>
                    <a:p>
                      <a:pPr lvl="0">
                        <a:buNone/>
                      </a:pPr>
                      <a:r>
                        <a:rPr lang="en-US" sz="1100" b="0" dirty="0">
                          <a:solidFill>
                            <a:schemeClr val="tx1"/>
                          </a:solidFill>
                          <a:latin typeface="+mn-lt"/>
                          <a:cs typeface="Arial"/>
                        </a:rPr>
                        <a:t>Implemented</a:t>
                      </a:r>
                    </a:p>
                    <a:p>
                      <a:pPr lvl="0">
                        <a:buNone/>
                      </a:pPr>
                      <a:r>
                        <a:rPr lang="en-US" sz="1100" b="0" dirty="0">
                          <a:solidFill>
                            <a:schemeClr val="tx1"/>
                          </a:solidFill>
                          <a:latin typeface="+mn-lt"/>
                          <a:cs typeface="Arial"/>
                        </a:rPr>
                        <a:t>8/2018</a:t>
                      </a:r>
                    </a:p>
                    <a:p>
                      <a:pPr lvl="0">
                        <a:buNone/>
                      </a:pPr>
                      <a:endParaRPr lang="en-US" sz="1100" b="0" dirty="0">
                        <a:solidFill>
                          <a:schemeClr val="tx1"/>
                        </a:solidFill>
                        <a:latin typeface="+mn-lt"/>
                        <a:cs typeface="Arial"/>
                      </a:endParaRPr>
                    </a:p>
                    <a:p>
                      <a:pPr lvl="0">
                        <a:buNone/>
                      </a:pPr>
                      <a:r>
                        <a:rPr lang="en-US" sz="1100" b="1" dirty="0">
                          <a:solidFill>
                            <a:schemeClr val="tx1"/>
                          </a:solidFill>
                          <a:latin typeface="+mn-lt"/>
                          <a:cs typeface="Arial"/>
                        </a:rPr>
                        <a:t>PPM #47411-</a:t>
                      </a:r>
                    </a:p>
                    <a:p>
                      <a:pPr lvl="0">
                        <a:buNone/>
                      </a:pPr>
                      <a:r>
                        <a:rPr lang="en-US" sz="1100" b="0" dirty="0">
                          <a:solidFill>
                            <a:schemeClr val="tx1"/>
                          </a:solidFill>
                          <a:latin typeface="+mn-lt"/>
                          <a:cs typeface="Arial"/>
                        </a:rPr>
                        <a:t>Implemented</a:t>
                      </a:r>
                    </a:p>
                    <a:p>
                      <a:pPr lvl="0">
                        <a:buNone/>
                      </a:pPr>
                      <a:r>
                        <a:rPr lang="en-US" sz="1100" b="0" dirty="0">
                          <a:solidFill>
                            <a:schemeClr val="tx1"/>
                          </a:solidFill>
                          <a:latin typeface="+mn-lt"/>
                          <a:cs typeface="Arial"/>
                        </a:rPr>
                        <a:t>8/2018</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#51360</a:t>
                      </a:r>
                    </a:p>
                    <a:p>
                      <a:pPr lvl="0" algn="l">
                        <a:lnSpc>
                          <a:spcPct val="100000"/>
                        </a:lnSpc>
                        <a:spcBef>
                          <a:spcPts val="0"/>
                        </a:spcBef>
                        <a:spcAft>
                          <a:spcPts val="0"/>
                        </a:spcAft>
                        <a:buNone/>
                      </a:pPr>
                      <a:r>
                        <a:rPr lang="en-US" sz="1100" b="0" i="0" u="none" strike="noStrike" noProof="0" dirty="0">
                          <a:solidFill>
                            <a:srgbClr val="000000"/>
                          </a:solidFill>
                        </a:rPr>
                        <a:t>Implemented</a:t>
                      </a:r>
                    </a:p>
                    <a:p>
                      <a:pPr lvl="0" algn="l">
                        <a:lnSpc>
                          <a:spcPct val="100000"/>
                        </a:lnSpc>
                        <a:spcBef>
                          <a:spcPts val="0"/>
                        </a:spcBef>
                        <a:spcAft>
                          <a:spcPts val="0"/>
                        </a:spcAft>
                        <a:buNone/>
                      </a:pPr>
                      <a:r>
                        <a:rPr lang="en-US" sz="1100" b="0" i="0" u="none" strike="noStrike" noProof="0" dirty="0">
                          <a:solidFill>
                            <a:srgbClr val="000000"/>
                          </a:solidFill>
                        </a:rPr>
                        <a:t>8/19</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#52397</a:t>
                      </a:r>
                    </a:p>
                    <a:p>
                      <a:pPr lvl="0" algn="l">
                        <a:lnSpc>
                          <a:spcPct val="100000"/>
                        </a:lnSpc>
                        <a:spcBef>
                          <a:spcPts val="0"/>
                        </a:spcBef>
                        <a:spcAft>
                          <a:spcPts val="0"/>
                        </a:spcAft>
                        <a:buNone/>
                      </a:pPr>
                      <a:r>
                        <a:rPr lang="en-US" sz="1100" b="0" i="0" u="none" strike="noStrike" noProof="0" dirty="0">
                          <a:solidFill>
                            <a:srgbClr val="000000"/>
                          </a:solidFill>
                        </a:rPr>
                        <a:t>Design</a:t>
                      </a:r>
                    </a:p>
                    <a:p>
                      <a:pPr lvl="0" algn="l">
                        <a:lnSpc>
                          <a:spcPct val="100000"/>
                        </a:lnSpc>
                        <a:spcBef>
                          <a:spcPts val="0"/>
                        </a:spcBef>
                        <a:spcAft>
                          <a:spcPts val="0"/>
                        </a:spcAft>
                        <a:buNone/>
                      </a:pPr>
                      <a:r>
                        <a:rPr lang="en-US" sz="1100" b="0" i="0" u="none" strike="noStrike" noProof="0" dirty="0">
                          <a:solidFill>
                            <a:srgbClr val="000000"/>
                          </a:solidFill>
                        </a:rPr>
                        <a:t>R60 (2/20)</a:t>
                      </a:r>
                      <a:endParaRPr lang="en-US" dirty="0"/>
                    </a:p>
                  </a:txBody>
                  <a:tcPr/>
                </a:tc>
                <a:tc>
                  <a:txBody>
                    <a:bodyPr/>
                    <a:lstStyle/>
                    <a:p>
                      <a:r>
                        <a:rPr lang="en-US" sz="1100" kern="1200" dirty="0">
                          <a:solidFill>
                            <a:schemeClr val="dk1"/>
                          </a:solidFill>
                          <a:effectLst/>
                          <a:latin typeface="+mn-lt"/>
                          <a:ea typeface="+mn-ea"/>
                          <a:cs typeface="+mn-cs"/>
                        </a:rPr>
                        <a:t>FNS is working with the  Western Region to discuss planning and preparation for the publication of the final rule on ABAWDs.  </a:t>
                      </a:r>
                    </a:p>
                    <a:p>
                      <a:r>
                        <a:rPr lang="en-US" sz="1100" kern="1200" dirty="0">
                          <a:solidFill>
                            <a:schemeClr val="dk1"/>
                          </a:solidFill>
                          <a:effectLst/>
                          <a:latin typeface="+mn-lt"/>
                          <a:ea typeface="+mn-ea"/>
                          <a:cs typeface="+mn-cs"/>
                        </a:rPr>
                        <a:t> </a:t>
                      </a:r>
                    </a:p>
                    <a:p>
                      <a:r>
                        <a:rPr lang="en-US" sz="1100" kern="1200" dirty="0">
                          <a:solidFill>
                            <a:schemeClr val="dk1"/>
                          </a:solidFill>
                          <a:effectLst/>
                          <a:latin typeface="+mn-lt"/>
                          <a:ea typeface="+mn-ea"/>
                          <a:cs typeface="+mn-cs"/>
                        </a:rPr>
                        <a:t>FNS did not provide any information specific to what changes will be implemented in the final rule, but they did share that the Administration still has a December release date on the rulemaking calendar.  When released, a relatively aggressive implementation timeline may be required by States. FNS mentioned that this timeline could be as little as 60-90 days from release of the final rule.  This means that States could be expected to be in compliance as early as March 2020. </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California may be required to submit an updated waiver request under new waiver criteria.  FNS has confirmed that our current waiver will be valid until final approval of the new waiver is received.  If this is the case, CDSS will take the lead on submitting an updated waiver and will keep impacted counties in the loop. </a:t>
                      </a:r>
                    </a:p>
                    <a:p>
                      <a:r>
                        <a:rPr lang="en-US" sz="1100" kern="1200" dirty="0">
                          <a:solidFill>
                            <a:schemeClr val="dk1"/>
                          </a:solidFill>
                          <a:effectLst/>
                          <a:latin typeface="+mn-lt"/>
                          <a:ea typeface="+mn-ea"/>
                          <a:cs typeface="+mn-cs"/>
                        </a:rPr>
                        <a:t> </a:t>
                      </a:r>
                    </a:p>
                    <a:p>
                      <a:r>
                        <a:rPr lang="en-US" sz="1100" kern="1200" dirty="0">
                          <a:solidFill>
                            <a:schemeClr val="dk1"/>
                          </a:solidFill>
                          <a:effectLst/>
                          <a:latin typeface="+mn-lt"/>
                          <a:ea typeface="+mn-ea"/>
                          <a:cs typeface="+mn-cs"/>
                        </a:rPr>
                        <a:t> CDSS encourages counties to begin planning for implementation, but would limit these activities to planning that can occur ahead of a final rule as additional details will only come to light once the rule is finalized. </a:t>
                      </a:r>
                    </a:p>
                    <a:p>
                      <a:pPr marL="0" marR="0" lvl="0" indent="0" algn="l" rtl="0" eaLnBrk="1" fontAlgn="auto" latinLnBrk="0" hangingPunct="1">
                        <a:lnSpc>
                          <a:spcPct val="100000"/>
                        </a:lnSpc>
                        <a:spcBef>
                          <a:spcPts val="0"/>
                        </a:spcBef>
                        <a:spcAft>
                          <a:spcPts val="0"/>
                        </a:spcAft>
                        <a:buClrTx/>
                        <a:buSzTx/>
                        <a:buFontTx/>
                        <a:buNone/>
                      </a:pPr>
                      <a:endParaRPr lang="en-US" sz="1100"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57572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Medi-Cal Expansion for Young Adults </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187453" y="1013455"/>
          <a:ext cx="8769093" cy="547116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568110258"/>
                    </a:ext>
                  </a:extLst>
                </a:gridCol>
                <a:gridCol w="1135039">
                  <a:extLst>
                    <a:ext uri="{9D8B030D-6E8A-4147-A177-3AD203B41FA5}">
                      <a16:colId xmlns:a16="http://schemas.microsoft.com/office/drawing/2014/main" val="1904511237"/>
                    </a:ext>
                  </a:extLst>
                </a:gridCol>
                <a:gridCol w="1153346">
                  <a:extLst>
                    <a:ext uri="{9D8B030D-6E8A-4147-A177-3AD203B41FA5}">
                      <a16:colId xmlns:a16="http://schemas.microsoft.com/office/drawing/2014/main" val="618889430"/>
                    </a:ext>
                  </a:extLst>
                </a:gridCol>
                <a:gridCol w="5446359">
                  <a:extLst>
                    <a:ext uri="{9D8B030D-6E8A-4147-A177-3AD203B41FA5}">
                      <a16:colId xmlns:a16="http://schemas.microsoft.com/office/drawing/2014/main" val="3027083246"/>
                    </a:ext>
                  </a:extLst>
                </a:gridCol>
              </a:tblGrid>
              <a:tr h="11656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99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ACWDL 19-23</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CIV-103662; CA-206941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CIV-104022; CA-208241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19.09 Priority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CIV-103874; CA-207950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19.11 Priority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CIV-104826;CA-209956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20.03</a:t>
                      </a:r>
                    </a:p>
                  </a:txBody>
                  <a:tcPr/>
                </a:tc>
                <a:tc>
                  <a:txBody>
                    <a:bodyPr/>
                    <a:lstStyle/>
                    <a:p>
                      <a:pPr lvl="0">
                        <a:buNone/>
                      </a:pPr>
                      <a:r>
                        <a:rPr lang="en-US" sz="1100" b="1" i="0" u="none" strike="noStrike" baseline="0" noProof="0" dirty="0">
                          <a:solidFill>
                            <a:srgbClr val="000000"/>
                          </a:solidFill>
                          <a:latin typeface="Century Gothic"/>
                        </a:rPr>
                        <a:t>PPM #51191-</a:t>
                      </a:r>
                      <a:endParaRPr lang="en-US" sz="1100" b="0" i="0" u="none" strike="noStrike" baseline="0" noProof="0" dirty="0"/>
                    </a:p>
                    <a:p>
                      <a:pPr lvl="0">
                        <a:buNone/>
                      </a:pPr>
                      <a:r>
                        <a:rPr lang="en-US" sz="1100" b="0" i="0" u="none" strike="noStrike" baseline="0" noProof="0" dirty="0">
                          <a:solidFill>
                            <a:srgbClr val="000000"/>
                          </a:solidFill>
                          <a:latin typeface="Century Gothic"/>
                        </a:rPr>
                        <a:t>Phase 1</a:t>
                      </a:r>
                      <a:endParaRPr lang="en-US" sz="1100" b="0" i="0" u="none" strike="noStrike" baseline="0" noProof="0" dirty="0"/>
                    </a:p>
                    <a:p>
                      <a:pPr lvl="0">
                        <a:buNone/>
                      </a:pPr>
                      <a:r>
                        <a:rPr lang="en-US" sz="1100" b="0" i="0" u="none" strike="noStrike" baseline="0" noProof="0" dirty="0">
                          <a:solidFill>
                            <a:srgbClr val="000000"/>
                          </a:solidFill>
                          <a:latin typeface="Century Gothic"/>
                        </a:rPr>
                        <a:t>Implemented</a:t>
                      </a:r>
                      <a:endParaRPr lang="en-US" sz="1100" b="0" i="0" u="none" strike="noStrike" baseline="0" noProof="0" dirty="0"/>
                    </a:p>
                    <a:p>
                      <a:pPr lvl="0">
                        <a:buNone/>
                      </a:pPr>
                      <a:r>
                        <a:rPr lang="en-US" sz="1100" b="0" i="0" u="none" strike="noStrike" baseline="0" noProof="0" dirty="0">
                          <a:solidFill>
                            <a:srgbClr val="000000"/>
                          </a:solidFill>
                          <a:latin typeface="Century Gothic"/>
                        </a:rPr>
                        <a:t>R58B (9/19)</a:t>
                      </a:r>
                      <a:endParaRPr lang="en-US" sz="1100" b="0" i="0" u="none" strike="noStrike" baseline="0" noProof="0" dirty="0"/>
                    </a:p>
                    <a:p>
                      <a:pPr lvl="0">
                        <a:buNone/>
                      </a:pPr>
                      <a:endParaRPr lang="en-US" sz="1100" b="0" i="0" u="none" strike="noStrike" baseline="0" noProof="0" dirty="0"/>
                    </a:p>
                    <a:p>
                      <a:pPr lvl="0">
                        <a:buNone/>
                      </a:pPr>
                      <a:r>
                        <a:rPr lang="en-US" sz="1100" b="1" i="0" u="none" strike="noStrike" baseline="0" noProof="0" dirty="0">
                          <a:solidFill>
                            <a:srgbClr val="000000"/>
                          </a:solidFill>
                          <a:latin typeface="Century Gothic"/>
                        </a:rPr>
                        <a:t>PPM #51703-</a:t>
                      </a:r>
                      <a:endParaRPr lang="en-US" sz="1100" b="0" i="0" u="none" strike="noStrike" baseline="0" noProof="0" dirty="0"/>
                    </a:p>
                    <a:p>
                      <a:pPr lvl="0">
                        <a:buNone/>
                      </a:pPr>
                      <a:r>
                        <a:rPr lang="en-US" sz="1100" b="0" i="0" u="none" strike="noStrike" baseline="0" noProof="0" dirty="0">
                          <a:solidFill>
                            <a:srgbClr val="000000"/>
                          </a:solidFill>
                          <a:latin typeface="Century Gothic"/>
                        </a:rPr>
                        <a:t>Phase 2</a:t>
                      </a:r>
                      <a:endParaRPr lang="en-US" sz="1100" b="0" i="0" u="none" strike="noStrike" baseline="0" noProof="0" dirty="0"/>
                    </a:p>
                    <a:p>
                      <a:pPr lvl="0">
                        <a:buNone/>
                      </a:pPr>
                      <a:r>
                        <a:rPr lang="en-US" sz="1100" b="0" i="0" u="none" strike="noStrike" baseline="0" noProof="0" dirty="0">
                          <a:solidFill>
                            <a:srgbClr val="000000"/>
                          </a:solidFill>
                          <a:latin typeface="Century Gothic"/>
                        </a:rPr>
                        <a:t>Implemented</a:t>
                      </a:r>
                      <a:endParaRPr lang="en-US" sz="1100" b="0" i="0" u="none" strike="noStrike" baseline="0" noProof="0" dirty="0"/>
                    </a:p>
                    <a:p>
                      <a:pPr lvl="0">
                        <a:buNone/>
                      </a:pPr>
                      <a:r>
                        <a:rPr lang="en-US" sz="1100" b="0" i="0" u="none" strike="noStrike" baseline="0" noProof="0" dirty="0">
                          <a:solidFill>
                            <a:srgbClr val="000000"/>
                          </a:solidFill>
                          <a:latin typeface="Century Gothic"/>
                        </a:rPr>
                        <a:t>R59 (11/19)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effectLst/>
                          <a:latin typeface="+mn-lt"/>
                          <a:ea typeface="+mn-ea"/>
                          <a:cs typeface="+mn-cs"/>
                        </a:rPr>
                        <a:t>CalSAWS Updates:</a:t>
                      </a:r>
                    </a:p>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The effort to turn on young adult expansion eHIT functionality and process a one-time batch EDBC run is tentatively scheduled to run on 11/27/2019. </a:t>
                      </a:r>
                      <a:r>
                        <a:rPr lang="en-US" sz="1100" b="0" i="0" u="none" strike="noStrike" kern="1200" baseline="0" dirty="0">
                          <a:solidFill>
                            <a:schemeClr val="dk1"/>
                          </a:solidFill>
                          <a:latin typeface="+mn-lt"/>
                          <a:ea typeface="+mn-ea"/>
                          <a:cs typeface="+mn-cs"/>
                        </a:rPr>
                        <a:t>System down time is not required for this process. </a:t>
                      </a:r>
                      <a:r>
                        <a:rPr lang="en-US" sz="1100" b="0" kern="1200" dirty="0">
                          <a:solidFill>
                            <a:schemeClr val="dk1"/>
                          </a:solidFill>
                          <a:effectLst/>
                          <a:latin typeface="+mn-lt"/>
                          <a:ea typeface="+mn-ea"/>
                          <a:cs typeface="+mn-cs"/>
                        </a:rPr>
                        <a:t> </a:t>
                      </a:r>
                      <a:r>
                        <a:rPr lang="en-US" sz="1100" b="0" i="0" u="none" strike="noStrike" kern="1200" baseline="0" dirty="0">
                          <a:solidFill>
                            <a:schemeClr val="dk1"/>
                          </a:solidFill>
                          <a:latin typeface="+mn-lt"/>
                          <a:ea typeface="+mn-ea"/>
                          <a:cs typeface="+mn-cs"/>
                        </a:rPr>
                        <a:t>Batch EDBC memorandum call with the counites was held on 11/6/19. The batch EDBC memorandum provides details on the batch EDBC process, timeline, and list with county action for cases not processed by batch EDBC. </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100" b="0" kern="1200" dirty="0">
                        <a:solidFill>
                          <a:schemeClr val="dk1"/>
                        </a:solidFill>
                        <a:effectLst/>
                        <a:latin typeface="+mn-lt"/>
                        <a:ea typeface="+mn-ea"/>
                        <a:cs typeface="+mn-cs"/>
                      </a:endParaRPr>
                    </a:p>
                    <a:p>
                      <a:pPr fontAlgn="ctr"/>
                      <a:r>
                        <a:rPr lang="en-US" sz="1100" b="0" kern="1200" dirty="0">
                          <a:solidFill>
                            <a:schemeClr val="dk1"/>
                          </a:solidFill>
                          <a:effectLst/>
                          <a:latin typeface="+mn-lt"/>
                          <a:ea typeface="+mn-ea"/>
                          <a:cs typeface="+mn-cs"/>
                        </a:rPr>
                        <a:t>The on-going monthly batch process will </a:t>
                      </a:r>
                      <a:r>
                        <a:rPr lang="en-US" sz="1100" b="0" i="0" kern="1200" dirty="0">
                          <a:solidFill>
                            <a:schemeClr val="dk1"/>
                          </a:solidFill>
                          <a:effectLst/>
                          <a:latin typeface="+mn-lt"/>
                          <a:ea typeface="+mn-ea"/>
                          <a:cs typeface="+mn-cs"/>
                        </a:rPr>
                        <a:t>re-evaluate individuals for Medi-Cal due to aging out of young adult expansion aid codes.</a:t>
                      </a:r>
                      <a:r>
                        <a:rPr lang="en-US" sz="1100" b="0" kern="1200" dirty="0">
                          <a:solidFill>
                            <a:schemeClr val="dk1"/>
                          </a:solidFill>
                          <a:effectLst/>
                          <a:latin typeface="+mn-lt"/>
                          <a:ea typeface="+mn-ea"/>
                          <a:cs typeface="+mn-cs"/>
                        </a:rPr>
                        <a:t>  The first time this batch will run is  in January 2020 for February 2020 benefit month.</a:t>
                      </a:r>
                    </a:p>
                    <a:p>
                      <a:pPr fontAlgn="ctr"/>
                      <a:endParaRPr lang="en-US" sz="1100" b="0" i="0" u="none" strike="noStrike"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CIT 0098-19- </a:t>
                      </a:r>
                      <a:r>
                        <a:rPr lang="en-US" sz="1100" kern="1200" dirty="0">
                          <a:solidFill>
                            <a:schemeClr val="dk1"/>
                          </a:solidFill>
                          <a:effectLst/>
                          <a:latin typeface="+mn-lt"/>
                          <a:ea typeface="+mn-ea"/>
                          <a:cs typeface="+mn-cs"/>
                        </a:rPr>
                        <a:t>CA-208241 | CIV-104022: Posted List for Young Adult Expansion (YAE) Batch was posted to the CalSAWS web portal on 12/2/19. The purpose of this CIT was to inform the counties of posted lists associated to CA-208241|CIV-104022 (One-time Batches to Transition Young Adults from Restricted Scope to Full Scope Medi-Cal).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Three one-time lists have been posted to the CalSAWS Web Portal for County follow-up of the Young Adult Expansion population who remain in restricted scope Medi-Cal after the automated transition batch processing is complete or where a program or person were discontinued.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967065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Medi-Cal Expansion for Young Adults </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96254" y="1009065"/>
          <a:ext cx="8887870" cy="5434523"/>
        </p:xfrm>
        <a:graphic>
          <a:graphicData uri="http://schemas.openxmlformats.org/drawingml/2006/table">
            <a:tbl>
              <a:tblPr firstRow="1" bandRow="1">
                <a:tableStyleId>{5C22544A-7EE6-4342-B048-85BDC9FD1C3A}</a:tableStyleId>
              </a:tblPr>
              <a:tblGrid>
                <a:gridCol w="1048359">
                  <a:extLst>
                    <a:ext uri="{9D8B030D-6E8A-4147-A177-3AD203B41FA5}">
                      <a16:colId xmlns:a16="http://schemas.microsoft.com/office/drawing/2014/main" val="1568110258"/>
                    </a:ext>
                  </a:extLst>
                </a:gridCol>
                <a:gridCol w="1150413">
                  <a:extLst>
                    <a:ext uri="{9D8B030D-6E8A-4147-A177-3AD203B41FA5}">
                      <a16:colId xmlns:a16="http://schemas.microsoft.com/office/drawing/2014/main" val="1904511237"/>
                    </a:ext>
                  </a:extLst>
                </a:gridCol>
                <a:gridCol w="1168968">
                  <a:extLst>
                    <a:ext uri="{9D8B030D-6E8A-4147-A177-3AD203B41FA5}">
                      <a16:colId xmlns:a16="http://schemas.microsoft.com/office/drawing/2014/main" val="618889430"/>
                    </a:ext>
                  </a:extLst>
                </a:gridCol>
                <a:gridCol w="5520130">
                  <a:extLst>
                    <a:ext uri="{9D8B030D-6E8A-4147-A177-3AD203B41FA5}">
                      <a16:colId xmlns:a16="http://schemas.microsoft.com/office/drawing/2014/main" val="3027083246"/>
                    </a:ext>
                  </a:extLst>
                </a:gridCol>
              </a:tblGrid>
              <a:tr h="1152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96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ACWDL 19-23</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CIV-103662; CA-206941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System Test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a:t>
                      </a:r>
                      <a:r>
                        <a:rPr lang="en-US" sz="1100" b="1" baseline="0" dirty="0">
                          <a:latin typeface="+mn-lt"/>
                          <a:cs typeface="Arial" panose="020B0604020202020204" pitchFamily="34" charset="0"/>
                        </a:rPr>
                        <a:t> CIV-104022; CA-208241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CIV-103874; CA-207950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Committee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Release 19.11 Priority</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CIV-104826;CA-209956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20.03</a:t>
                      </a:r>
                    </a:p>
                  </a:txBody>
                  <a:tcPr/>
                </a:tc>
                <a:tc>
                  <a:txBody>
                    <a:bodyPr/>
                    <a:lstStyle/>
                    <a:p>
                      <a:pPr lvl="0">
                        <a:buNone/>
                      </a:pPr>
                      <a:r>
                        <a:rPr lang="en-US" sz="1100" b="1" i="0" u="none" strike="noStrike" baseline="0" noProof="0" dirty="0">
                          <a:solidFill>
                            <a:srgbClr val="000000"/>
                          </a:solidFill>
                          <a:latin typeface="Century Gothic"/>
                        </a:rPr>
                        <a:t>PPM #51191-</a:t>
                      </a:r>
                      <a:endParaRPr lang="en-US" sz="1100" b="0" i="0" u="none" strike="noStrike" baseline="0" noProof="0" dirty="0"/>
                    </a:p>
                    <a:p>
                      <a:pPr lvl="0">
                        <a:buNone/>
                      </a:pPr>
                      <a:r>
                        <a:rPr lang="en-US" sz="1100" b="0" i="0" u="none" strike="noStrike" baseline="0" noProof="0" dirty="0">
                          <a:solidFill>
                            <a:srgbClr val="000000"/>
                          </a:solidFill>
                          <a:latin typeface="Century Gothic"/>
                        </a:rPr>
                        <a:t>Phase 1</a:t>
                      </a:r>
                      <a:endParaRPr lang="en-US" sz="1100" b="0" i="0" u="none" strike="noStrike" baseline="0" noProof="0" dirty="0"/>
                    </a:p>
                    <a:p>
                      <a:pPr lvl="0">
                        <a:buNone/>
                      </a:pPr>
                      <a:r>
                        <a:rPr lang="en-US" sz="1100" b="0" i="0" u="none" strike="noStrike" baseline="0" noProof="0" dirty="0">
                          <a:solidFill>
                            <a:srgbClr val="000000"/>
                          </a:solidFill>
                          <a:latin typeface="Century Gothic"/>
                        </a:rPr>
                        <a:t>Implemented</a:t>
                      </a:r>
                      <a:endParaRPr lang="en-US" sz="1100" b="0" i="0" u="none" strike="noStrike" baseline="0" noProof="0" dirty="0"/>
                    </a:p>
                    <a:p>
                      <a:pPr lvl="0">
                        <a:buNone/>
                      </a:pPr>
                      <a:r>
                        <a:rPr lang="en-US" sz="1100" b="0" i="0" u="none" strike="noStrike" baseline="0" noProof="0" dirty="0">
                          <a:solidFill>
                            <a:srgbClr val="000000"/>
                          </a:solidFill>
                          <a:latin typeface="Century Gothic"/>
                        </a:rPr>
                        <a:t>R58B (9/19)</a:t>
                      </a:r>
                      <a:endParaRPr lang="en-US" sz="1100" b="0" i="0" u="none" strike="noStrike" baseline="0" noProof="0" dirty="0"/>
                    </a:p>
                    <a:p>
                      <a:pPr lvl="0">
                        <a:buNone/>
                      </a:pPr>
                      <a:endParaRPr lang="en-US" sz="1100" b="0" i="0" u="none" strike="noStrike" baseline="0" noProof="0" dirty="0"/>
                    </a:p>
                    <a:p>
                      <a:pPr lvl="0">
                        <a:buNone/>
                      </a:pPr>
                      <a:r>
                        <a:rPr lang="en-US" sz="1100" b="1" i="0" u="none" strike="noStrike" baseline="0" noProof="0" dirty="0">
                          <a:solidFill>
                            <a:srgbClr val="000000"/>
                          </a:solidFill>
                          <a:latin typeface="Century Gothic"/>
                        </a:rPr>
                        <a:t>PPM #51703-</a:t>
                      </a:r>
                      <a:endParaRPr lang="en-US" sz="1100" b="0" i="0" u="none" strike="noStrike" baseline="0" noProof="0" dirty="0"/>
                    </a:p>
                    <a:p>
                      <a:pPr lvl="0">
                        <a:buNone/>
                      </a:pPr>
                      <a:r>
                        <a:rPr lang="en-US" sz="1100" b="0" i="0" u="none" strike="noStrike" baseline="0" noProof="0" dirty="0">
                          <a:solidFill>
                            <a:srgbClr val="000000"/>
                          </a:solidFill>
                          <a:latin typeface="Century Gothic"/>
                        </a:rPr>
                        <a:t>Phase 2</a:t>
                      </a:r>
                      <a:endParaRPr lang="en-US" sz="1100" b="0" i="0" u="none" strike="noStrike" baseline="0" noProof="0" dirty="0"/>
                    </a:p>
                    <a:p>
                      <a:pPr lvl="0">
                        <a:buNone/>
                      </a:pPr>
                      <a:r>
                        <a:rPr lang="en-US" sz="1100" b="0" i="0" u="none" strike="noStrike" baseline="0" noProof="0" dirty="0">
                          <a:solidFill>
                            <a:srgbClr val="000000"/>
                          </a:solidFill>
                          <a:latin typeface="Century Gothic"/>
                        </a:rPr>
                        <a:t>Implemented</a:t>
                      </a:r>
                      <a:endParaRPr lang="en-US" sz="1100" b="0" i="0" u="none" strike="noStrike" baseline="0" noProof="0" dirty="0"/>
                    </a:p>
                    <a:p>
                      <a:pPr lvl="0">
                        <a:buNone/>
                      </a:pPr>
                      <a:r>
                        <a:rPr lang="en-US" sz="1100" b="0" i="0" u="none" strike="noStrike" baseline="0" noProof="0" dirty="0">
                          <a:solidFill>
                            <a:srgbClr val="000000"/>
                          </a:solidFill>
                          <a:latin typeface="Century Gothic"/>
                        </a:rPr>
                        <a:t>R59 (11/19)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CalSAWS County Business Impact: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Train staff on changes to system functionality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Manually process the cases not processed in the batch EDBC</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lvl="0" algn="l">
                        <a:lnSpc>
                          <a:spcPct val="100000"/>
                        </a:lnSpc>
                        <a:spcBef>
                          <a:spcPts val="0"/>
                        </a:spcBef>
                        <a:spcAft>
                          <a:spcPts val="0"/>
                        </a:spcAft>
                        <a:buNone/>
                      </a:pPr>
                      <a:r>
                        <a:rPr lang="en-US" sz="1100" b="0" i="0" u="none" strike="noStrike" kern="1200" baseline="0" noProof="0" dirty="0">
                          <a:solidFill>
                            <a:srgbClr val="000000"/>
                          </a:solidFill>
                        </a:rPr>
                        <a:t>Phase 1:</a:t>
                      </a:r>
                      <a:endParaRPr lang="en-US" sz="1800" b="0" i="0" u="none" strike="noStrike" kern="1200" baseline="0" noProof="0" dirty="0">
                        <a:solidFill>
                          <a:schemeClr val="dk1"/>
                        </a:solidFill>
                      </a:endParaRPr>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Notice of action changes</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Aid code rule changes to account for the increased age limit</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Batch triggers inserted for applicable cases for 1/2020 effective date </a:t>
                      </a:r>
                      <a:endParaRPr lang="en-US" dirty="0"/>
                    </a:p>
                    <a:p>
                      <a:pPr marL="0" lvl="0" indent="0" algn="l">
                        <a:lnSpc>
                          <a:spcPct val="100000"/>
                        </a:lnSpc>
                        <a:spcBef>
                          <a:spcPts val="0"/>
                        </a:spcBef>
                        <a:spcAft>
                          <a:spcPts val="0"/>
                        </a:spcAft>
                        <a:buFont typeface="Arial" panose="020B0604020202020204" pitchFamily="34" charset="0"/>
                        <a:buNone/>
                      </a:pPr>
                      <a:r>
                        <a:rPr lang="en-US" sz="1100" b="0" i="0" u="none" strike="noStrike" kern="1200" baseline="0" noProof="0" dirty="0">
                          <a:solidFill>
                            <a:srgbClr val="000000"/>
                          </a:solidFill>
                        </a:rPr>
                        <a:t>Phase 2:</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Batch EDBC run will be scheduled for late November to identify individuals meeting the new criteria and grant full scope eligibility. </a:t>
                      </a:r>
                      <a:endParaRPr lang="en-US" dirty="0"/>
                    </a:p>
                    <a:p>
                      <a:pPr marL="171450" lvl="0" indent="-171450" algn="l">
                        <a:lnSpc>
                          <a:spcPct val="100000"/>
                        </a:lnSpc>
                        <a:spcBef>
                          <a:spcPts val="0"/>
                        </a:spcBef>
                        <a:spcAft>
                          <a:spcPts val="0"/>
                        </a:spcAft>
                        <a:buFont typeface="Arial" panose="020B0604020202020204" pitchFamily="34" charset="0"/>
                        <a:buChar char="•"/>
                      </a:pPr>
                      <a:r>
                        <a:rPr lang="en-US" sz="1100" b="0" i="0" u="none" strike="noStrike" kern="1200" baseline="0" noProof="0" dirty="0">
                          <a:solidFill>
                            <a:srgbClr val="000000"/>
                          </a:solidFill>
                        </a:rPr>
                        <a:t>Notice of Action snippets for Non-MAGI, such as MC 239P,  MC 239Q and MC 239S.  Client Correspondence maintenance Service Requests (SRs) opened for translations to be implemented.  MAGI – SR #626668 and Non-MAGI – SR #627578. </a:t>
                      </a:r>
                      <a:endParaRPr lang="en-US"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0" i="0" u="none" strike="noStrike" kern="1200" baseline="0" noProof="0" dirty="0">
                          <a:solidFill>
                            <a:srgbClr val="000000"/>
                          </a:solidFill>
                        </a:rPr>
                        <a:t>Exception lists will be provided for county action for cases not processed by the batch run.</a:t>
                      </a:r>
                      <a:endParaRPr lang="en-US" dirty="0"/>
                    </a:p>
                    <a:p>
                      <a:pPr marL="0" marR="0" lvl="0" indent="0" algn="l" defTabSz="685800">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2366780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Social Security Admin (SSA) Cost of Living</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137801" y="1065195"/>
          <a:ext cx="8925987" cy="5243530"/>
        </p:xfrm>
        <a:graphic>
          <a:graphicData uri="http://schemas.openxmlformats.org/drawingml/2006/table">
            <a:tbl>
              <a:tblPr firstRow="1" bandRow="1">
                <a:tableStyleId>{5C22544A-7EE6-4342-B048-85BDC9FD1C3A}</a:tableStyleId>
              </a:tblPr>
              <a:tblGrid>
                <a:gridCol w="1052855">
                  <a:extLst>
                    <a:ext uri="{9D8B030D-6E8A-4147-A177-3AD203B41FA5}">
                      <a16:colId xmlns:a16="http://schemas.microsoft.com/office/drawing/2014/main" val="1568110258"/>
                    </a:ext>
                  </a:extLst>
                </a:gridCol>
                <a:gridCol w="1155347">
                  <a:extLst>
                    <a:ext uri="{9D8B030D-6E8A-4147-A177-3AD203B41FA5}">
                      <a16:colId xmlns:a16="http://schemas.microsoft.com/office/drawing/2014/main" val="1904511237"/>
                    </a:ext>
                  </a:extLst>
                </a:gridCol>
                <a:gridCol w="1173981">
                  <a:extLst>
                    <a:ext uri="{9D8B030D-6E8A-4147-A177-3AD203B41FA5}">
                      <a16:colId xmlns:a16="http://schemas.microsoft.com/office/drawing/2014/main" val="618889430"/>
                    </a:ext>
                  </a:extLst>
                </a:gridCol>
                <a:gridCol w="5543804">
                  <a:extLst>
                    <a:ext uri="{9D8B030D-6E8A-4147-A177-3AD203B41FA5}">
                      <a16:colId xmlns:a16="http://schemas.microsoft.com/office/drawing/2014/main" val="3027083246"/>
                    </a:ext>
                  </a:extLst>
                </a:gridCol>
              </a:tblGrid>
              <a:tr h="10299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2135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2"/>
                        </a:rPr>
                        <a:t>ACWDL 19-24</a:t>
                      </a: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3"/>
                        </a:rPr>
                        <a:t>ACIN I-67-19</a:t>
                      </a: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CIV-100451/CA-200824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CIV-105046/CA-210439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mn-lt"/>
                        </a:rPr>
                        <a:t>PPM #53339</a:t>
                      </a:r>
                      <a:endParaRPr lang="en-US" sz="1100" b="0" i="0" u="none" strike="noStrike" baseline="0" noProof="0" dirty="0"/>
                    </a:p>
                    <a:p>
                      <a:pPr lvl="0">
                        <a:buNone/>
                      </a:pPr>
                      <a:r>
                        <a:rPr lang="en-US" sz="1100" b="0" i="0" u="none" strike="noStrike" baseline="0" noProof="0" dirty="0">
                          <a:solidFill>
                            <a:srgbClr val="000000"/>
                          </a:solidFill>
                          <a:latin typeface="+mn-lt"/>
                        </a:rPr>
                        <a:t>Design/testing</a:t>
                      </a:r>
                      <a:endParaRPr lang="en-US" sz="1100" b="0" i="0" u="none" strike="noStrike" baseline="0" noProof="0" dirty="0"/>
                    </a:p>
                    <a:p>
                      <a:pPr lvl="0">
                        <a:buNone/>
                      </a:pPr>
                      <a:r>
                        <a:rPr lang="en-US" sz="1100" b="0" i="0" u="none" strike="noStrike" baseline="0" noProof="0" dirty="0">
                          <a:solidFill>
                            <a:srgbClr val="000000"/>
                          </a:solidFill>
                          <a:latin typeface="+mn-lt"/>
                        </a:rPr>
                        <a:t>December 2019</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Social Security Administration has approved a 1.6 percent Cost of Living Adjustment (COLA) for 2020. Based on the increase in the Consumer Price Index (CPI-W) from the third quarter of 2018 through the third quarter of 2019, Social Security and Supplemental Security Income (SSI) beneficiaries will receive a 1.6 percent increase.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effectLst/>
                          <a:latin typeface="+mn-lt"/>
                          <a:ea typeface="+mn-ea"/>
                          <a:cs typeface="+mn-cs"/>
                        </a:rPr>
                        <a:t>On 11/14/19, SAWS met with DHCS to discuss streamlining the release of policy guidance for the Social Security Administration cost of living adjustment and the annual changes to the federal poverty limits. DHCS is going to publish ACWDL as updates become available.</a:t>
                      </a: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r>
                        <a:rPr lang="en-US" sz="1100" kern="1200" dirty="0">
                          <a:solidFill>
                            <a:schemeClr val="dk1"/>
                          </a:solidFill>
                          <a:effectLst/>
                          <a:latin typeface="+mn-lt"/>
                          <a:ea typeface="+mn-ea"/>
                          <a:cs typeface="+mn-cs"/>
                        </a:rPr>
                        <a:t>On 12/6/19, CDSS provided the following guidance:</a:t>
                      </a:r>
                    </a:p>
                    <a:p>
                      <a:r>
                        <a:rPr lang="en-US" sz="1100" kern="1200" dirty="0">
                          <a:solidFill>
                            <a:schemeClr val="dk1"/>
                          </a:solidFill>
                          <a:effectLst/>
                          <a:latin typeface="+mn-lt"/>
                          <a:ea typeface="+mn-ea"/>
                          <a:cs typeface="+mn-cs"/>
                        </a:rPr>
                        <a:t>For the county to take a “county initiated action” there must be enough information available for the county to accurately take action on the </a:t>
                      </a:r>
                      <a:r>
                        <a:rPr lang="en-US" sz="1100" kern="1200" dirty="0" err="1">
                          <a:solidFill>
                            <a:schemeClr val="dk1"/>
                          </a:solidFill>
                          <a:effectLst/>
                          <a:latin typeface="+mn-lt"/>
                          <a:ea typeface="+mn-ea"/>
                          <a:cs typeface="+mn-cs"/>
                        </a:rPr>
                        <a:t>CalFresh</a:t>
                      </a:r>
                      <a:r>
                        <a:rPr lang="en-US" sz="1100" kern="1200" dirty="0">
                          <a:solidFill>
                            <a:schemeClr val="dk1"/>
                          </a:solidFill>
                          <a:effectLst/>
                          <a:latin typeface="+mn-lt"/>
                          <a:ea typeface="+mn-ea"/>
                          <a:cs typeface="+mn-cs"/>
                        </a:rPr>
                        <a:t> (CF) budget. Because SAWS does not maintain each household’s standard SSI income amount (i.e. the SSI income amount before any deductions or other adjustments are made) or the household’s most recent SSI income amount paid per SSA, there is not enough available information for the county to accurately apply the SSI COLA increase to the CF budget. </a:t>
                      </a:r>
                    </a:p>
                    <a:p>
                      <a:r>
                        <a:rPr lang="en-US" sz="1100" kern="1200" dirty="0">
                          <a:solidFill>
                            <a:schemeClr val="dk1"/>
                          </a:solidFill>
                          <a:effectLst/>
                          <a:latin typeface="+mn-lt"/>
                          <a:ea typeface="+mn-ea"/>
                          <a:cs typeface="+mn-cs"/>
                        </a:rPr>
                        <a:t> </a:t>
                      </a:r>
                    </a:p>
                    <a:p>
                      <a:r>
                        <a:rPr lang="en-US" sz="1100" b="1" kern="1200" dirty="0">
                          <a:solidFill>
                            <a:schemeClr val="dk1"/>
                          </a:solidFill>
                          <a:effectLst/>
                          <a:latin typeface="+mn-lt"/>
                          <a:ea typeface="+mn-ea"/>
                          <a:cs typeface="+mn-cs"/>
                        </a:rPr>
                        <a:t>Therefore, CDSS has instructed SAWS to not take any action on </a:t>
                      </a:r>
                      <a:r>
                        <a:rPr lang="en-US" sz="1100" b="1" kern="1200" dirty="0" err="1">
                          <a:solidFill>
                            <a:schemeClr val="dk1"/>
                          </a:solidFill>
                          <a:effectLst/>
                          <a:latin typeface="+mn-lt"/>
                          <a:ea typeface="+mn-ea"/>
                          <a:cs typeface="+mn-cs"/>
                        </a:rPr>
                        <a:t>CalFresh</a:t>
                      </a:r>
                      <a:r>
                        <a:rPr lang="en-US" sz="1100" b="1" kern="1200" dirty="0">
                          <a:solidFill>
                            <a:schemeClr val="dk1"/>
                          </a:solidFill>
                          <a:effectLst/>
                          <a:latin typeface="+mn-lt"/>
                          <a:ea typeface="+mn-ea"/>
                          <a:cs typeface="+mn-cs"/>
                        </a:rPr>
                        <a:t> cases as a result of the 1/1/20 SSI COLA.</a:t>
                      </a:r>
                      <a:endParaRPr lang="en-US" sz="1100" b="0" i="0" u="none" strike="noStrike" kern="1200" baseline="0" dirty="0">
                        <a:solidFill>
                          <a:schemeClr val="dk1"/>
                        </a:solidFill>
                        <a:latin typeface="+mn-lt"/>
                        <a:ea typeface="+mn-ea"/>
                        <a:cs typeface="+mn-cs"/>
                      </a:endParaRPr>
                    </a:p>
                    <a:p>
                      <a:pPr marL="0" marR="0" lvl="0" indent="0" algn="ctr" defTabSz="685800">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p>
                      <a:pPr marL="0" marR="0" lvl="0" indent="0" algn="ctr" defTabSz="685800">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-Continued on next slide-</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3990152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Social Security Admin (SSA) Cost of Living</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137801" y="1065195"/>
          <a:ext cx="8925987" cy="5120640"/>
        </p:xfrm>
        <a:graphic>
          <a:graphicData uri="http://schemas.openxmlformats.org/drawingml/2006/table">
            <a:tbl>
              <a:tblPr firstRow="1" bandRow="1">
                <a:tableStyleId>{5C22544A-7EE6-4342-B048-85BDC9FD1C3A}</a:tableStyleId>
              </a:tblPr>
              <a:tblGrid>
                <a:gridCol w="1052855">
                  <a:extLst>
                    <a:ext uri="{9D8B030D-6E8A-4147-A177-3AD203B41FA5}">
                      <a16:colId xmlns:a16="http://schemas.microsoft.com/office/drawing/2014/main" val="1568110258"/>
                    </a:ext>
                  </a:extLst>
                </a:gridCol>
                <a:gridCol w="1155347">
                  <a:extLst>
                    <a:ext uri="{9D8B030D-6E8A-4147-A177-3AD203B41FA5}">
                      <a16:colId xmlns:a16="http://schemas.microsoft.com/office/drawing/2014/main" val="1904511237"/>
                    </a:ext>
                  </a:extLst>
                </a:gridCol>
                <a:gridCol w="1173981">
                  <a:extLst>
                    <a:ext uri="{9D8B030D-6E8A-4147-A177-3AD203B41FA5}">
                      <a16:colId xmlns:a16="http://schemas.microsoft.com/office/drawing/2014/main" val="618889430"/>
                    </a:ext>
                  </a:extLst>
                </a:gridCol>
                <a:gridCol w="5543804">
                  <a:extLst>
                    <a:ext uri="{9D8B030D-6E8A-4147-A177-3AD203B41FA5}">
                      <a16:colId xmlns:a16="http://schemas.microsoft.com/office/drawing/2014/main" val="3027083246"/>
                    </a:ext>
                  </a:extLst>
                </a:gridCol>
              </a:tblGrid>
              <a:tr h="9962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14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2"/>
                        </a:rPr>
                        <a:t>ACWDL 19-24</a:t>
                      </a: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3"/>
                        </a:rPr>
                        <a:t>ACIN I-67-19</a:t>
                      </a: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CIV-100451/CA-200824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CIV-105046/CA-210439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mn-lt"/>
                        </a:rPr>
                        <a:t>PPM #53339</a:t>
                      </a:r>
                      <a:endParaRPr lang="en-US" sz="1100" b="0" i="0" u="none" strike="noStrike" baseline="0" noProof="0" dirty="0"/>
                    </a:p>
                    <a:p>
                      <a:pPr lvl="0">
                        <a:buNone/>
                      </a:pPr>
                      <a:r>
                        <a:rPr lang="en-US" sz="1100" b="0" i="0" u="none" strike="noStrike" baseline="0" noProof="0" dirty="0">
                          <a:solidFill>
                            <a:srgbClr val="000000"/>
                          </a:solidFill>
                          <a:latin typeface="+mn-lt"/>
                        </a:rPr>
                        <a:t>Design/testing</a:t>
                      </a:r>
                      <a:endParaRPr lang="en-US" sz="1100" b="0" i="0" u="none" strike="noStrike" baseline="0" noProof="0" dirty="0"/>
                    </a:p>
                    <a:p>
                      <a:pPr lvl="0">
                        <a:buNone/>
                      </a:pPr>
                      <a:r>
                        <a:rPr lang="en-US" sz="1100" b="0" i="0" u="none" strike="noStrike" baseline="0" noProof="0" dirty="0">
                          <a:solidFill>
                            <a:srgbClr val="000000"/>
                          </a:solidFill>
                          <a:latin typeface="+mn-lt"/>
                        </a:rPr>
                        <a:t>December 2019</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CDSS, SAWS and DHCS are meeting on December 10, 2019 to explore whether it would be possible to act on the updated SSI payment information that is received from SSA.  This SSI payment information is only in available MEDs.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CDSS is working thought the details of the QC error risk and will get information out the counties as is </a:t>
                      </a:r>
                      <a:r>
                        <a:rPr lang="en-US" sz="1100" kern="1200">
                          <a:solidFill>
                            <a:schemeClr val="dk1"/>
                          </a:solidFill>
                          <a:effectLst/>
                          <a:latin typeface="+mn-lt"/>
                          <a:ea typeface="+mn-ea"/>
                          <a:cs typeface="+mn-cs"/>
                        </a:rPr>
                        <a:t>becomes available.</a:t>
                      </a:r>
                      <a:endParaRPr lang="en-US" sz="11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On 12/5/19, SCR CIV-100451 </a:t>
                      </a:r>
                      <a:r>
                        <a:rPr lang="en-US" sz="1100" b="0" i="0" kern="1200" dirty="0">
                          <a:solidFill>
                            <a:schemeClr val="dk1"/>
                          </a:solidFill>
                          <a:effectLst/>
                          <a:latin typeface="+mn-lt"/>
                          <a:ea typeface="+mn-ea"/>
                          <a:cs typeface="+mn-cs"/>
                        </a:rPr>
                        <a:t>added/updated the SSI/SSP and SSI Only Other Program Assistance (OPA) records for CF participants to bring the SSI amount to the payment standard </a:t>
                      </a:r>
                      <a:r>
                        <a:rPr lang="en-US" sz="1100" kern="1200" dirty="0">
                          <a:solidFill>
                            <a:schemeClr val="dk1"/>
                          </a:solidFill>
                          <a:effectLst/>
                          <a:latin typeface="+mn-lt"/>
                          <a:ea typeface="+mn-ea"/>
                          <a:cs typeface="+mn-cs"/>
                        </a:rPr>
                        <a:t>for the C-IV counties. Due to the CDSS guidance, </a:t>
                      </a:r>
                      <a:r>
                        <a:rPr lang="en-US" sz="1100" b="1" kern="1200" dirty="0">
                          <a:solidFill>
                            <a:schemeClr val="dk1"/>
                          </a:solidFill>
                          <a:effectLst/>
                          <a:latin typeface="+mn-lt"/>
                          <a:ea typeface="+mn-ea"/>
                          <a:cs typeface="+mn-cs"/>
                        </a:rPr>
                        <a:t>SCR CIV-105832 (Reverse the Data Changes applied to OPA Detail SSI Amount)</a:t>
                      </a:r>
                      <a:r>
                        <a:rPr lang="en-US" sz="1100" kern="1200" dirty="0">
                          <a:solidFill>
                            <a:schemeClr val="dk1"/>
                          </a:solidFill>
                          <a:effectLst/>
                          <a:latin typeface="+mn-lt"/>
                          <a:ea typeface="+mn-ea"/>
                          <a:cs typeface="+mn-cs"/>
                        </a:rPr>
                        <a:t>  was created to reverse the OPA updates. This change is targeted for implementation on 12/12/19. A CIT with a list of </a:t>
                      </a:r>
                      <a:r>
                        <a:rPr lang="en-US" sz="1100" kern="1200" dirty="0" err="1">
                          <a:solidFill>
                            <a:schemeClr val="dk1"/>
                          </a:solidFill>
                          <a:effectLst/>
                          <a:latin typeface="+mn-lt"/>
                          <a:ea typeface="+mn-ea"/>
                          <a:cs typeface="+mn-cs"/>
                        </a:rPr>
                        <a:t>CalFresh</a:t>
                      </a:r>
                      <a:r>
                        <a:rPr lang="en-US" sz="1100" kern="1200" dirty="0">
                          <a:solidFill>
                            <a:schemeClr val="dk1"/>
                          </a:solidFill>
                          <a:effectLst/>
                          <a:latin typeface="+mn-lt"/>
                          <a:ea typeface="+mn-ea"/>
                          <a:cs typeface="+mn-cs"/>
                        </a:rPr>
                        <a:t> cases where EDBC has been processed between 12/5/2019 and implementation date of this SCR will be made available to the counties. The CIT will include county action for processing cases on the list.   </a:t>
                      </a:r>
                    </a:p>
                    <a:p>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endParaRPr lang="en-US" sz="1100" kern="1200" dirty="0">
                        <a:solidFill>
                          <a:schemeClr val="dk1"/>
                        </a:solidFill>
                        <a:effectLst/>
                        <a:latin typeface="+mn-lt"/>
                        <a:ea typeface="+mn-ea"/>
                        <a:cs typeface="+mn-cs"/>
                      </a:endParaRPr>
                    </a:p>
                    <a:p>
                      <a:pPr marL="0" marR="0" lvl="0" indent="0" algn="ctr" defTabSz="685800">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-Continued on next slide-</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3677919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Social Security Admin (SSA) Cost of Living</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137801" y="1065195"/>
          <a:ext cx="8925987" cy="5120640"/>
        </p:xfrm>
        <a:graphic>
          <a:graphicData uri="http://schemas.openxmlformats.org/drawingml/2006/table">
            <a:tbl>
              <a:tblPr firstRow="1" bandRow="1">
                <a:tableStyleId>{5C22544A-7EE6-4342-B048-85BDC9FD1C3A}</a:tableStyleId>
              </a:tblPr>
              <a:tblGrid>
                <a:gridCol w="1052855">
                  <a:extLst>
                    <a:ext uri="{9D8B030D-6E8A-4147-A177-3AD203B41FA5}">
                      <a16:colId xmlns:a16="http://schemas.microsoft.com/office/drawing/2014/main" val="1568110258"/>
                    </a:ext>
                  </a:extLst>
                </a:gridCol>
                <a:gridCol w="1155347">
                  <a:extLst>
                    <a:ext uri="{9D8B030D-6E8A-4147-A177-3AD203B41FA5}">
                      <a16:colId xmlns:a16="http://schemas.microsoft.com/office/drawing/2014/main" val="1904511237"/>
                    </a:ext>
                  </a:extLst>
                </a:gridCol>
                <a:gridCol w="1173981">
                  <a:extLst>
                    <a:ext uri="{9D8B030D-6E8A-4147-A177-3AD203B41FA5}">
                      <a16:colId xmlns:a16="http://schemas.microsoft.com/office/drawing/2014/main" val="618889430"/>
                    </a:ext>
                  </a:extLst>
                </a:gridCol>
                <a:gridCol w="5543804">
                  <a:extLst>
                    <a:ext uri="{9D8B030D-6E8A-4147-A177-3AD203B41FA5}">
                      <a16:colId xmlns:a16="http://schemas.microsoft.com/office/drawing/2014/main" val="3027083246"/>
                    </a:ext>
                  </a:extLst>
                </a:gridCol>
              </a:tblGrid>
              <a:tr h="9962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114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2"/>
                        </a:rPr>
                        <a:t>ACWDL 19-24</a:t>
                      </a: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3"/>
                        </a:rPr>
                        <a:t>ACIN I-67-19</a:t>
                      </a: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CIV-100451/CA-200824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CIV-105046/CA-210439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mn-lt"/>
                        </a:rPr>
                        <a:t>PPM #53339</a:t>
                      </a:r>
                      <a:endParaRPr lang="en-US" sz="1100" b="0" i="0" u="none" strike="noStrike" baseline="0" noProof="0" dirty="0"/>
                    </a:p>
                    <a:p>
                      <a:pPr lvl="0">
                        <a:buNone/>
                      </a:pPr>
                      <a:r>
                        <a:rPr lang="en-US" sz="1100" b="0" i="0" u="none" strike="noStrike" baseline="0" noProof="0" dirty="0">
                          <a:solidFill>
                            <a:srgbClr val="000000"/>
                          </a:solidFill>
                          <a:latin typeface="+mn-lt"/>
                        </a:rPr>
                        <a:t>Design/testing</a:t>
                      </a:r>
                      <a:endParaRPr lang="en-US" sz="1100" b="0" i="0" u="none" strike="noStrike" baseline="0" noProof="0" dirty="0"/>
                    </a:p>
                    <a:p>
                      <a:pPr lvl="0">
                        <a:buNone/>
                      </a:pPr>
                      <a:r>
                        <a:rPr lang="en-US" sz="1100" b="0" i="0" u="none" strike="noStrike" baseline="0" noProof="0" dirty="0">
                          <a:solidFill>
                            <a:srgbClr val="000000"/>
                          </a:solidFill>
                          <a:latin typeface="+mn-lt"/>
                        </a:rPr>
                        <a:t>December 2019</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r>
                        <a:rPr lang="en-US" sz="1100" b="1" kern="1200" dirty="0">
                          <a:solidFill>
                            <a:schemeClr val="dk1"/>
                          </a:solidFill>
                          <a:effectLst/>
                          <a:latin typeface="+mn-lt"/>
                          <a:ea typeface="+mn-ea"/>
                          <a:cs typeface="+mn-cs"/>
                        </a:rPr>
                        <a:t>CalSAWS Update:</a:t>
                      </a:r>
                    </a:p>
                    <a:p>
                      <a:r>
                        <a:rPr lang="en-US" sz="1100" b="1" kern="1200" dirty="0">
                          <a:solidFill>
                            <a:schemeClr val="dk1"/>
                          </a:solidFill>
                          <a:effectLst/>
                          <a:latin typeface="+mn-lt"/>
                          <a:ea typeface="+mn-ea"/>
                          <a:cs typeface="+mn-cs"/>
                        </a:rPr>
                        <a:t>The following changes were implemented 12/12/19:</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Added the new SSA income amount effective 1/1/2020. </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Updated the value of the 'Backout Multiplier' to match the rate increase.</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Updated the Pickle values to match the 'Pickle Disregard Computation Chart' effective 1/1/2020.</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Updated the SSI/SSP payment standards</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Updated the Medicare Part B Premium amounts in the system to the new values.</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Created a Journal entry to document the data changes for SSA Income and Medicare Part B Premium amounts. This journal entry was applied to all applicable cases.</a:t>
                      </a:r>
                      <a:endParaRPr lang="en-US" sz="1100" kern="1200" dirty="0">
                        <a:solidFill>
                          <a:schemeClr val="dk1"/>
                        </a:solidFill>
                        <a:effectLst/>
                        <a:latin typeface="+mn-lt"/>
                        <a:ea typeface="+mn-ea"/>
                        <a:cs typeface="+mn-cs"/>
                      </a:endParaRPr>
                    </a:p>
                    <a:p>
                      <a:endParaRPr lang="en-US" sz="1100" b="1"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The batch EDBC process to apply the SSA COLA change to the applicable cases will run for LA and the C-IV counties on 12/14/19. </a:t>
                      </a:r>
                      <a:r>
                        <a:rPr lang="en-US" sz="1100" b="0" kern="1200" dirty="0" err="1">
                          <a:solidFill>
                            <a:schemeClr val="dk1"/>
                          </a:solidFill>
                          <a:effectLst/>
                          <a:latin typeface="+mn-lt"/>
                          <a:ea typeface="+mn-ea"/>
                          <a:cs typeface="+mn-cs"/>
                        </a:rPr>
                        <a:t>CalFresh</a:t>
                      </a:r>
                      <a:r>
                        <a:rPr lang="en-US" sz="1100" b="0" kern="1200" dirty="0">
                          <a:solidFill>
                            <a:schemeClr val="dk1"/>
                          </a:solidFill>
                          <a:effectLst/>
                          <a:latin typeface="+mn-lt"/>
                          <a:ea typeface="+mn-ea"/>
                          <a:cs typeface="+mn-cs"/>
                        </a:rPr>
                        <a:t> cases with SSI/SSP or SSI only income will </a:t>
                      </a:r>
                      <a:r>
                        <a:rPr lang="en-US" sz="1100" b="1" kern="1200" dirty="0">
                          <a:solidFill>
                            <a:schemeClr val="dk1"/>
                          </a:solidFill>
                          <a:effectLst/>
                          <a:latin typeface="+mn-lt"/>
                          <a:ea typeface="+mn-ea"/>
                          <a:cs typeface="+mn-cs"/>
                        </a:rPr>
                        <a:t>NOT</a:t>
                      </a:r>
                      <a:r>
                        <a:rPr lang="en-US" sz="1100" b="0" kern="1200" dirty="0">
                          <a:solidFill>
                            <a:schemeClr val="dk1"/>
                          </a:solidFill>
                          <a:effectLst/>
                          <a:latin typeface="+mn-lt"/>
                          <a:ea typeface="+mn-ea"/>
                          <a:cs typeface="+mn-cs"/>
                        </a:rPr>
                        <a:t> be included in the batch process on 12/14/19. The C-IV System will be available until 5pm on 12/14/19.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kern="1200" dirty="0">
                        <a:solidFill>
                          <a:schemeClr val="dk1"/>
                        </a:solidFill>
                        <a:effectLst/>
                        <a:latin typeface="+mn-lt"/>
                        <a:ea typeface="+mn-ea"/>
                        <a:cs typeface="+mn-cs"/>
                      </a:endParaRPr>
                    </a:p>
                    <a:p>
                      <a:r>
                        <a:rPr lang="en-US" sz="1100" b="1" i="0" u="none" strike="noStrike" kern="1200" baseline="0" dirty="0">
                          <a:solidFill>
                            <a:schemeClr val="dk1"/>
                          </a:solidFill>
                          <a:effectLst/>
                          <a:latin typeface="+mn-lt"/>
                          <a:ea typeface="+mn-ea"/>
                          <a:cs typeface="+mn-cs"/>
                        </a:rPr>
                        <a:t>CalSAWS County Business Impact:</a:t>
                      </a:r>
                    </a:p>
                    <a:p>
                      <a:pPr marL="0" indent="0">
                        <a:buFont typeface="Arial" panose="020B0604020202020204" pitchFamily="34" charset="0"/>
                        <a:buNone/>
                      </a:pPr>
                      <a:r>
                        <a:rPr lang="en-US" sz="1100" b="0" i="0" u="none" strike="noStrike" kern="1200" baseline="0" dirty="0">
                          <a:solidFill>
                            <a:schemeClr val="dk1"/>
                          </a:solidFill>
                          <a:latin typeface="+mn-lt"/>
                          <a:ea typeface="+mn-ea"/>
                          <a:cs typeface="+mn-cs"/>
                        </a:rPr>
                        <a:t>All Counties, refer to CIT XX-19 to manually process the cases not processed in the batch EDBC. This CIT is scheduled to the published on 12/16/19.</a:t>
                      </a:r>
                    </a:p>
                    <a:p>
                      <a:endParaRPr lang="en-US" sz="1100" kern="1200" dirty="0">
                        <a:solidFill>
                          <a:schemeClr val="dk1"/>
                        </a:solidFill>
                        <a:effectLst/>
                        <a:latin typeface="+mn-lt"/>
                        <a:ea typeface="+mn-ea"/>
                        <a:cs typeface="+mn-cs"/>
                      </a:endParaRPr>
                    </a:p>
                    <a:p>
                      <a:pPr marL="0" marR="0" lvl="0" indent="0" algn="ctr" defTabSz="685800">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-Continued on next slide-</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3212377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Social Security Admin (SSA) Cost of Living</a:t>
            </a:r>
          </a:p>
        </p:txBody>
      </p:sp>
      <p:graphicFrame>
        <p:nvGraphicFramePr>
          <p:cNvPr id="2" name="Table 1">
            <a:extLst>
              <a:ext uri="{FF2B5EF4-FFF2-40B4-BE49-F238E27FC236}">
                <a16:creationId xmlns:a16="http://schemas.microsoft.com/office/drawing/2014/main" id="{FDFE1012-F6A0-4D91-8EB2-F2EC2822629B}"/>
              </a:ext>
            </a:extLst>
          </p:cNvPr>
          <p:cNvGraphicFramePr>
            <a:graphicFrameLocks noGrp="1"/>
          </p:cNvGraphicFramePr>
          <p:nvPr>
            <p:extLst/>
          </p:nvPr>
        </p:nvGraphicFramePr>
        <p:xfrm>
          <a:off x="236537" y="1065214"/>
          <a:ext cx="8769093" cy="5274748"/>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1568110258"/>
                    </a:ext>
                  </a:extLst>
                </a:gridCol>
                <a:gridCol w="1135039">
                  <a:extLst>
                    <a:ext uri="{9D8B030D-6E8A-4147-A177-3AD203B41FA5}">
                      <a16:colId xmlns:a16="http://schemas.microsoft.com/office/drawing/2014/main" val="1904511237"/>
                    </a:ext>
                  </a:extLst>
                </a:gridCol>
                <a:gridCol w="1153346">
                  <a:extLst>
                    <a:ext uri="{9D8B030D-6E8A-4147-A177-3AD203B41FA5}">
                      <a16:colId xmlns:a16="http://schemas.microsoft.com/office/drawing/2014/main" val="618889430"/>
                    </a:ext>
                  </a:extLst>
                </a:gridCol>
                <a:gridCol w="5446359">
                  <a:extLst>
                    <a:ext uri="{9D8B030D-6E8A-4147-A177-3AD203B41FA5}">
                      <a16:colId xmlns:a16="http://schemas.microsoft.com/office/drawing/2014/main" val="3027083246"/>
                    </a:ext>
                  </a:extLst>
                </a:gridCol>
              </a:tblGrid>
              <a:tr h="11574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453719836"/>
                  </a:ext>
                </a:extLst>
              </a:tr>
              <a:tr h="4086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rPr>
                        <a:t>1/1/2020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2"/>
                        </a:rPr>
                        <a:t>ACWDL 19-24</a:t>
                      </a: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dk1"/>
                          </a:solidFill>
                          <a:latin typeface="+mn-lt"/>
                          <a:ea typeface="+mn-ea"/>
                          <a:cs typeface="Arial" panose="020B0604020202020204" pitchFamily="34" charset="0"/>
                          <a:hlinkClick r:id="rId3"/>
                        </a:rPr>
                        <a:t>ACIN I-67-19</a:t>
                      </a:r>
                      <a:endParaRPr lang="en-US" sz="1100" b="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CIV-100451/CA-200824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cs typeface="Arial" panose="020B0604020202020204" pitchFamily="34" charset="0"/>
                        </a:rPr>
                        <a:t>CIV-105046/CA-210439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panose="020B0604020202020204" pitchFamily="34" charset="0"/>
                        </a:rPr>
                        <a:t>Release 19.11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baseline="0" dirty="0">
                        <a:latin typeface="+mn-lt"/>
                        <a:cs typeface="Arial" panose="020B0604020202020204" pitchFamily="34" charset="0"/>
                      </a:endParaRPr>
                    </a:p>
                  </a:txBody>
                  <a:tcPr/>
                </a:tc>
                <a:tc>
                  <a:txBody>
                    <a:bodyPr/>
                    <a:lstStyle/>
                    <a:p>
                      <a:pPr lvl="0">
                        <a:buNone/>
                      </a:pPr>
                      <a:r>
                        <a:rPr lang="en-US" sz="1100" b="1" i="0" u="none" strike="noStrike" baseline="0" noProof="0" dirty="0">
                          <a:solidFill>
                            <a:srgbClr val="000000"/>
                          </a:solidFill>
                          <a:latin typeface="+mn-lt"/>
                        </a:rPr>
                        <a:t>PPM #53339</a:t>
                      </a:r>
                      <a:endParaRPr lang="en-US" sz="1100" b="0" i="0" u="none" strike="noStrike" baseline="0" noProof="0" dirty="0"/>
                    </a:p>
                    <a:p>
                      <a:pPr lvl="0">
                        <a:buNone/>
                      </a:pPr>
                      <a:r>
                        <a:rPr lang="en-US" sz="1100" b="0" i="0" u="none" strike="noStrike" baseline="0" noProof="0" dirty="0">
                          <a:solidFill>
                            <a:srgbClr val="000000"/>
                          </a:solidFill>
                          <a:latin typeface="+mn-lt"/>
                        </a:rPr>
                        <a:t>Design/testing</a:t>
                      </a:r>
                      <a:endParaRPr lang="en-US" sz="1100" b="0" i="0" u="none" strike="noStrike" baseline="0" noProof="0" dirty="0"/>
                    </a:p>
                    <a:p>
                      <a:pPr lvl="0">
                        <a:buNone/>
                      </a:pPr>
                      <a:r>
                        <a:rPr lang="en-US" sz="1100" b="0" i="0" u="none" strike="noStrike" baseline="0" noProof="0" dirty="0">
                          <a:solidFill>
                            <a:srgbClr val="000000"/>
                          </a:solidFill>
                          <a:latin typeface="+mn-lt"/>
                        </a:rPr>
                        <a:t>December 2019</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CalWIN COLA process targeting to be run December 14</a:t>
                      </a:r>
                      <a:r>
                        <a:rPr lang="en-US" sz="1100" b="0" i="0" u="none" strike="noStrike" kern="1200" baseline="30000" dirty="0">
                          <a:solidFill>
                            <a:schemeClr val="dk1"/>
                          </a:solidFill>
                          <a:latin typeface="+mn-lt"/>
                          <a:ea typeface="+mn-ea"/>
                          <a:cs typeface="+mn-cs"/>
                        </a:rPr>
                        <a:t>th</a:t>
                      </a:r>
                      <a:r>
                        <a:rPr lang="en-US" sz="1100" b="0" i="0" u="none" strike="noStrike" kern="1200" baseline="0" dirty="0">
                          <a:solidFill>
                            <a:schemeClr val="dk1"/>
                          </a:solidFill>
                          <a:latin typeface="+mn-lt"/>
                          <a:ea typeface="+mn-ea"/>
                          <a:cs typeface="+mn-cs"/>
                        </a:rPr>
                        <a:t> and 15th, 2019 for SSA COLA.  Related a CAPI COLA will be run December  14, 2019 (PPM# 53122).</a:t>
                      </a:r>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To minimize the impact to county workers, CalWIN will apply the Social Security increase by updating all cases with SSA income by the percent of the increase, to all programs and all cases where at least one individual is receiving Social Security benefits. The SSI increase will not be applied. CalWIN will not run the SSA COLA on MAGI-Only Medi-Cal and Mixed (APTC/MAGI) Medi-Cal cases.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marL="0" marR="0" lvl="0" indent="0" algn="l" defTabSz="685800">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Manually process the cases not processed in the batch EDBC.</a:t>
                      </a:r>
                    </a:p>
                  </a:txBody>
                  <a:tcPr/>
                </a:tc>
                <a:extLst>
                  <a:ext uri="{0D108BD9-81ED-4DB2-BD59-A6C34878D82A}">
                    <a16:rowId xmlns:a16="http://schemas.microsoft.com/office/drawing/2014/main" val="256435524"/>
                  </a:ext>
                </a:extLst>
              </a:tr>
            </a:tbl>
          </a:graphicData>
        </a:graphic>
      </p:graphicFrame>
    </p:spTree>
    <p:extLst>
      <p:ext uri="{BB962C8B-B14F-4D97-AF65-F5344CB8AC3E}">
        <p14:creationId xmlns:p14="http://schemas.microsoft.com/office/powerpoint/2010/main" val="1623470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FFE2-FFF7-4561-BE15-0C6FFE00663D}"/>
              </a:ext>
            </a:extLst>
          </p:cNvPr>
          <p:cNvSpPr>
            <a:spLocks noGrp="1"/>
          </p:cNvSpPr>
          <p:nvPr>
            <p:ph type="body" sz="quarter" idx="12"/>
          </p:nvPr>
        </p:nvSpPr>
        <p:spPr/>
        <p:txBody>
          <a:bodyPr>
            <a:normAutofit/>
          </a:bodyPr>
          <a:lstStyle/>
          <a:p>
            <a:r>
              <a:rPr lang="en-US" b="0" dirty="0"/>
              <a:t>Imaging Solution Benchmarks, Performance Standards, and Testing Standards/Phases</a:t>
            </a:r>
          </a:p>
        </p:txBody>
      </p:sp>
    </p:spTree>
    <p:extLst>
      <p:ext uri="{BB962C8B-B14F-4D97-AF65-F5344CB8AC3E}">
        <p14:creationId xmlns:p14="http://schemas.microsoft.com/office/powerpoint/2010/main" val="281395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0" dirty="0"/>
              <a:t>Informational Items</a:t>
            </a:r>
            <a:endParaRPr lang="en-US" dirty="0"/>
          </a:p>
        </p:txBody>
      </p:sp>
    </p:spTree>
    <p:extLst>
      <p:ext uri="{BB962C8B-B14F-4D97-AF65-F5344CB8AC3E}">
        <p14:creationId xmlns:p14="http://schemas.microsoft.com/office/powerpoint/2010/main" val="3782061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6" name="OTLSHAPE_M_d0257835ff644fd5801b721256d39e7c_Connector1">
            <a:extLst>
              <a:ext uri="{FF2B5EF4-FFF2-40B4-BE49-F238E27FC236}">
                <a16:creationId xmlns:a16="http://schemas.microsoft.com/office/drawing/2014/main" id="{86822B6E-874E-43C1-9361-0B581FD5A711}"/>
              </a:ext>
            </a:extLst>
          </p:cNvPr>
          <p:cNvCxnSpPr>
            <a:cxnSpLocks/>
          </p:cNvCxnSpPr>
          <p:nvPr>
            <p:custDataLst>
              <p:tags r:id="rId2"/>
            </p:custDataLst>
          </p:nvPr>
        </p:nvCxnSpPr>
        <p:spPr>
          <a:xfrm>
            <a:off x="7602448" y="1843564"/>
            <a:ext cx="4763" cy="67103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5" name="OTLSHAPE_M_0c7c5285d4bb440db26cc0386ee77040_Connector1">
            <a:extLst>
              <a:ext uri="{FF2B5EF4-FFF2-40B4-BE49-F238E27FC236}">
                <a16:creationId xmlns:a16="http://schemas.microsoft.com/office/drawing/2014/main" id="{058D7B22-E4C9-4121-B510-F565EA54FB39}"/>
              </a:ext>
            </a:extLst>
          </p:cNvPr>
          <p:cNvCxnSpPr>
            <a:cxnSpLocks/>
          </p:cNvCxnSpPr>
          <p:nvPr>
            <p:custDataLst>
              <p:tags r:id="rId3"/>
            </p:custDataLst>
          </p:nvPr>
        </p:nvCxnSpPr>
        <p:spPr>
          <a:xfrm>
            <a:off x="7020977" y="1635538"/>
            <a:ext cx="19050" cy="87906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4" name="OTLSHAPE_M_25020fef92594557a94d568beddaf693_Connector1">
            <a:extLst>
              <a:ext uri="{FF2B5EF4-FFF2-40B4-BE49-F238E27FC236}">
                <a16:creationId xmlns:a16="http://schemas.microsoft.com/office/drawing/2014/main" id="{99DE047C-5BA1-4B6F-B1BC-7A1907DF089A}"/>
              </a:ext>
            </a:extLst>
          </p:cNvPr>
          <p:cNvCxnSpPr/>
          <p:nvPr>
            <p:custDataLst>
              <p:tags r:id="rId4"/>
            </p:custDataLst>
          </p:nvPr>
        </p:nvCxnSpPr>
        <p:spPr>
          <a:xfrm>
            <a:off x="6444199" y="1504156"/>
            <a:ext cx="0" cy="1010444"/>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3" name="OTLSHAPE_M_4e55057d9977407ba55bd62b70aac40c_Connector2">
            <a:extLst>
              <a:ext uri="{FF2B5EF4-FFF2-40B4-BE49-F238E27FC236}">
                <a16:creationId xmlns:a16="http://schemas.microsoft.com/office/drawing/2014/main" id="{9988716F-8565-4F2F-9B98-BA67B696A688}"/>
              </a:ext>
            </a:extLst>
          </p:cNvPr>
          <p:cNvCxnSpPr>
            <a:cxnSpLocks/>
          </p:cNvCxnSpPr>
          <p:nvPr>
            <p:custDataLst>
              <p:tags r:id="rId5"/>
            </p:custDataLst>
          </p:nvPr>
        </p:nvCxnSpPr>
        <p:spPr>
          <a:xfrm>
            <a:off x="5850496" y="1285063"/>
            <a:ext cx="16926" cy="1229537"/>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1" name="OTLSHAPE_M_a66282498fae4748851bbf93c04c338d_Connector1">
            <a:extLst>
              <a:ext uri="{FF2B5EF4-FFF2-40B4-BE49-F238E27FC236}">
                <a16:creationId xmlns:a16="http://schemas.microsoft.com/office/drawing/2014/main" id="{C1B24224-713C-44A1-BCC7-6A94521EBA61}"/>
              </a:ext>
            </a:extLst>
          </p:cNvPr>
          <p:cNvCxnSpPr/>
          <p:nvPr>
            <p:custDataLst>
              <p:tags r:id="rId6"/>
            </p:custDataLst>
          </p:nvPr>
        </p:nvCxnSpPr>
        <p:spPr>
          <a:xfrm>
            <a:off x="4997527" y="1843564"/>
            <a:ext cx="0" cy="67103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0" name="OTLSHAPE_M_95d6e8b5a0634a528df7ab4db18e3a5f_Connector2">
            <a:extLst>
              <a:ext uri="{FF2B5EF4-FFF2-40B4-BE49-F238E27FC236}">
                <a16:creationId xmlns:a16="http://schemas.microsoft.com/office/drawing/2014/main" id="{6DA9E7AB-8854-4CAB-9976-D181A2146940}"/>
              </a:ext>
            </a:extLst>
          </p:cNvPr>
          <p:cNvCxnSpPr/>
          <p:nvPr>
            <p:custDataLst>
              <p:tags r:id="rId7"/>
            </p:custDataLst>
          </p:nvPr>
        </p:nvCxnSpPr>
        <p:spPr>
          <a:xfrm>
            <a:off x="4155998" y="2226882"/>
            <a:ext cx="0" cy="28771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9" name="OTLSHAPE_M_95d6e8b5a0634a528df7ab4db18e3a5f_Connector1">
            <a:extLst>
              <a:ext uri="{FF2B5EF4-FFF2-40B4-BE49-F238E27FC236}">
                <a16:creationId xmlns:a16="http://schemas.microsoft.com/office/drawing/2014/main" id="{1BD0A6D5-702F-4FA3-9E21-C6FD5FBADD4D}"/>
              </a:ext>
            </a:extLst>
          </p:cNvPr>
          <p:cNvCxnSpPr/>
          <p:nvPr>
            <p:custDataLst>
              <p:tags r:id="rId8"/>
            </p:custDataLst>
          </p:nvPr>
        </p:nvCxnSpPr>
        <p:spPr>
          <a:xfrm>
            <a:off x="4155998" y="1504157"/>
            <a:ext cx="0" cy="59483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OTLSHAPE_M_fb63c2a39fc04e77867e6dbce8f20d12_Connector1">
            <a:extLst>
              <a:ext uri="{FF2B5EF4-FFF2-40B4-BE49-F238E27FC236}">
                <a16:creationId xmlns:a16="http://schemas.microsoft.com/office/drawing/2014/main" id="{58CF677B-AF97-4C27-B370-6A0283FE5199}"/>
              </a:ext>
            </a:extLst>
          </p:cNvPr>
          <p:cNvCxnSpPr>
            <a:cxnSpLocks/>
          </p:cNvCxnSpPr>
          <p:nvPr>
            <p:custDataLst>
              <p:tags r:id="rId9"/>
            </p:custDataLst>
          </p:nvPr>
        </p:nvCxnSpPr>
        <p:spPr>
          <a:xfrm flipH="1">
            <a:off x="3286105" y="1719759"/>
            <a:ext cx="3484" cy="79484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OTLSHAPE_M_c6f1114a80fe48babd6473ff1d3047a1_Connector1">
            <a:extLst>
              <a:ext uri="{FF2B5EF4-FFF2-40B4-BE49-F238E27FC236}">
                <a16:creationId xmlns:a16="http://schemas.microsoft.com/office/drawing/2014/main" id="{4EB57AA7-6C47-49C9-AA39-656631304E7C}"/>
              </a:ext>
            </a:extLst>
          </p:cNvPr>
          <p:cNvCxnSpPr/>
          <p:nvPr>
            <p:custDataLst>
              <p:tags r:id="rId10"/>
            </p:custDataLst>
          </p:nvPr>
        </p:nvCxnSpPr>
        <p:spPr>
          <a:xfrm>
            <a:off x="2709326" y="1504156"/>
            <a:ext cx="0" cy="1010444"/>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4" name="OTLSHAPE_TB_00000000000000000000000000000000_LeftEndCaps">
            <a:extLst>
              <a:ext uri="{FF2B5EF4-FFF2-40B4-BE49-F238E27FC236}">
                <a16:creationId xmlns:a16="http://schemas.microsoft.com/office/drawing/2014/main" id="{2C8D78EB-30C1-41B5-AF6C-456CBE91D61F}"/>
              </a:ext>
            </a:extLst>
          </p:cNvPr>
          <p:cNvSpPr txBox="1"/>
          <p:nvPr>
            <p:custDataLst>
              <p:tags r:id="rId11"/>
            </p:custDataLst>
          </p:nvPr>
        </p:nvSpPr>
        <p:spPr>
          <a:xfrm>
            <a:off x="238349" y="2553601"/>
            <a:ext cx="338298" cy="207749"/>
          </a:xfrm>
          <a:prstGeom prst="rect">
            <a:avLst/>
          </a:prstGeom>
          <a:noFill/>
        </p:spPr>
        <p:txBody>
          <a:bodyPr vert="horz" wrap="none" lIns="0" tIns="0" rIns="0" bIns="0" rtlCol="0" anchor="ctr" anchorCtr="0">
            <a:spAutoFit/>
          </a:bodyPr>
          <a:lstStyle/>
          <a:p>
            <a:pPr algn="ctr"/>
            <a:r>
              <a:rPr lang="en-US" sz="1350" b="1" spc="-28">
                <a:solidFill>
                  <a:schemeClr val="accent2"/>
                </a:solidFill>
                <a:latin typeface="Calibri" panose="020F0502020204030204" pitchFamily="34" charset="0"/>
              </a:rPr>
              <a:t>2021</a:t>
            </a:r>
          </a:p>
        </p:txBody>
      </p:sp>
      <p:sp>
        <p:nvSpPr>
          <p:cNvPr id="325" name="OTLSHAPE_TB_00000000000000000000000000000000_RightEndCaps">
            <a:extLst>
              <a:ext uri="{FF2B5EF4-FFF2-40B4-BE49-F238E27FC236}">
                <a16:creationId xmlns:a16="http://schemas.microsoft.com/office/drawing/2014/main" id="{4E2800E4-3939-4D8D-AD7B-CF89FAAC6C15}"/>
              </a:ext>
            </a:extLst>
          </p:cNvPr>
          <p:cNvSpPr txBox="1"/>
          <p:nvPr>
            <p:custDataLst>
              <p:tags r:id="rId12"/>
            </p:custDataLst>
          </p:nvPr>
        </p:nvSpPr>
        <p:spPr>
          <a:xfrm>
            <a:off x="8558500" y="2553601"/>
            <a:ext cx="338298" cy="207749"/>
          </a:xfrm>
          <a:prstGeom prst="rect">
            <a:avLst/>
          </a:prstGeom>
          <a:noFill/>
        </p:spPr>
        <p:txBody>
          <a:bodyPr vert="horz" wrap="none" lIns="0" tIns="0" rIns="0" bIns="0" rtlCol="0" anchor="ctr" anchorCtr="0">
            <a:spAutoFit/>
          </a:bodyPr>
          <a:lstStyle/>
          <a:p>
            <a:pPr algn="ctr"/>
            <a:r>
              <a:rPr lang="en-US" sz="1350" b="1" spc="-28">
                <a:solidFill>
                  <a:schemeClr val="accent2"/>
                </a:solidFill>
                <a:latin typeface="Calibri" panose="020F0502020204030204" pitchFamily="34" charset="0"/>
              </a:rPr>
              <a:t>2023</a:t>
            </a:r>
          </a:p>
        </p:txBody>
      </p:sp>
      <p:sp>
        <p:nvSpPr>
          <p:cNvPr id="326" name="OTLSHAPE_TB_00000000000000000000000000000000_ScaleContainer">
            <a:extLst>
              <a:ext uri="{FF2B5EF4-FFF2-40B4-BE49-F238E27FC236}">
                <a16:creationId xmlns:a16="http://schemas.microsoft.com/office/drawing/2014/main" id="{F8168640-342E-45FB-8860-2B4DA0E2CF76}"/>
              </a:ext>
            </a:extLst>
          </p:cNvPr>
          <p:cNvSpPr/>
          <p:nvPr>
            <p:custDataLst>
              <p:tags r:id="rId13"/>
            </p:custDataLst>
          </p:nvPr>
        </p:nvSpPr>
        <p:spPr>
          <a:xfrm>
            <a:off x="700024" y="2514600"/>
            <a:ext cx="7753350" cy="285750"/>
          </a:xfrm>
          <a:prstGeom prst="rect">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 name="OTLSHAPE_TB_00000000000000000000000000000000_ElapsedTime" hidden="1">
            <a:extLst>
              <a:ext uri="{FF2B5EF4-FFF2-40B4-BE49-F238E27FC236}">
                <a16:creationId xmlns:a16="http://schemas.microsoft.com/office/drawing/2014/main" id="{AEF09ECB-278F-48B7-83A7-D0E4EF10DC83}"/>
              </a:ext>
            </a:extLst>
          </p:cNvPr>
          <p:cNvSpPr/>
          <p:nvPr>
            <p:custDataLst>
              <p:tags r:id="rId1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8" name="OTLSHAPE_TB_00000000000000000000000000000000_TodayMarkerShape" hidden="1">
            <a:extLst>
              <a:ext uri="{FF2B5EF4-FFF2-40B4-BE49-F238E27FC236}">
                <a16:creationId xmlns:a16="http://schemas.microsoft.com/office/drawing/2014/main" id="{962554E5-F954-48CF-B3FB-58DE2AFBC791}"/>
              </a:ext>
            </a:extLst>
          </p:cNvPr>
          <p:cNvSpPr/>
          <p:nvPr>
            <p:custDataLst>
              <p:tags r:id="rId15"/>
            </p:custDataLst>
          </p:nvPr>
        </p:nvSpPr>
        <p:spPr>
          <a:xfrm>
            <a:off x="659203" y="2800350"/>
            <a:ext cx="81643" cy="95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9" name="OTLSHAPE_TB_00000000000000000000000000000000_TodayMarkerText" hidden="1">
            <a:extLst>
              <a:ext uri="{FF2B5EF4-FFF2-40B4-BE49-F238E27FC236}">
                <a16:creationId xmlns:a16="http://schemas.microsoft.com/office/drawing/2014/main" id="{41397EFE-54E3-4143-9083-131F83CB46B0}"/>
              </a:ext>
            </a:extLst>
          </p:cNvPr>
          <p:cNvSpPr txBox="1"/>
          <p:nvPr>
            <p:custDataLst>
              <p:tags r:id="rId16"/>
            </p:custDataLst>
          </p:nvPr>
        </p:nvSpPr>
        <p:spPr>
          <a:xfrm>
            <a:off x="693620" y="2895601"/>
            <a:ext cx="285335" cy="138499"/>
          </a:xfrm>
          <a:prstGeom prst="rect">
            <a:avLst/>
          </a:prstGeom>
          <a:noFill/>
        </p:spPr>
        <p:txBody>
          <a:bodyPr vert="horz" wrap="none" lIns="0" tIns="0" rIns="0" bIns="0" rtlCol="0" anchor="ctr" anchorCtr="0">
            <a:spAutoFit/>
          </a:bodyPr>
          <a:lstStyle/>
          <a:p>
            <a:pPr algn="ctr"/>
            <a:r>
              <a:rPr lang="en-US" sz="900">
                <a:solidFill>
                  <a:schemeClr val="dk1"/>
                </a:solidFill>
                <a:latin typeface="Calibri" panose="020F0502020204030204" pitchFamily="34" charset="0"/>
              </a:rPr>
              <a:t>Today</a:t>
            </a:r>
          </a:p>
        </p:txBody>
      </p:sp>
      <p:sp>
        <p:nvSpPr>
          <p:cNvPr id="330" name="OTLSHAPE_TB_00000000000000000000000000000000_TimescaleInterval1">
            <a:extLst>
              <a:ext uri="{FF2B5EF4-FFF2-40B4-BE49-F238E27FC236}">
                <a16:creationId xmlns:a16="http://schemas.microsoft.com/office/drawing/2014/main" id="{5AF72BF3-A0ED-4951-8CED-269D18FFDEE9}"/>
              </a:ext>
            </a:extLst>
          </p:cNvPr>
          <p:cNvSpPr txBox="1"/>
          <p:nvPr>
            <p:custDataLst>
              <p:tags r:id="rId17"/>
            </p:custDataLst>
          </p:nvPr>
        </p:nvSpPr>
        <p:spPr>
          <a:xfrm>
            <a:off x="747649" y="2587705"/>
            <a:ext cx="164420"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Feb</a:t>
            </a:r>
          </a:p>
        </p:txBody>
      </p:sp>
      <p:cxnSp>
        <p:nvCxnSpPr>
          <p:cNvPr id="331" name="OTLSHAPE_TB_00000000000000000000000000000000_Separator1">
            <a:extLst>
              <a:ext uri="{FF2B5EF4-FFF2-40B4-BE49-F238E27FC236}">
                <a16:creationId xmlns:a16="http://schemas.microsoft.com/office/drawing/2014/main" id="{1F3D555A-CC9B-4004-B05A-48C1B8D248A0}"/>
              </a:ext>
            </a:extLst>
          </p:cNvPr>
          <p:cNvCxnSpPr/>
          <p:nvPr>
            <p:custDataLst>
              <p:tags r:id="rId18"/>
            </p:custDataLst>
          </p:nvPr>
        </p:nvCxnSpPr>
        <p:spPr>
          <a:xfrm>
            <a:off x="1541552" y="258127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2" name="OTLSHAPE_TB_00000000000000000000000000000000_TimescaleInterval2">
            <a:extLst>
              <a:ext uri="{FF2B5EF4-FFF2-40B4-BE49-F238E27FC236}">
                <a16:creationId xmlns:a16="http://schemas.microsoft.com/office/drawing/2014/main" id="{B8E7D209-E63F-47D6-B8A2-1A7651596D01}"/>
              </a:ext>
            </a:extLst>
          </p:cNvPr>
          <p:cNvSpPr txBox="1"/>
          <p:nvPr>
            <p:custDataLst>
              <p:tags r:id="rId19"/>
            </p:custDataLst>
          </p:nvPr>
        </p:nvSpPr>
        <p:spPr>
          <a:xfrm>
            <a:off x="1589177" y="2587705"/>
            <a:ext cx="201113"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May</a:t>
            </a:r>
          </a:p>
        </p:txBody>
      </p:sp>
      <p:cxnSp>
        <p:nvCxnSpPr>
          <p:cNvPr id="333" name="OTLSHAPE_TB_00000000000000000000000000000000_Separator2">
            <a:extLst>
              <a:ext uri="{FF2B5EF4-FFF2-40B4-BE49-F238E27FC236}">
                <a16:creationId xmlns:a16="http://schemas.microsoft.com/office/drawing/2014/main" id="{9BD4E881-0C22-4BDF-86ED-25383CC4E385}"/>
              </a:ext>
            </a:extLst>
          </p:cNvPr>
          <p:cNvCxnSpPr/>
          <p:nvPr>
            <p:custDataLst>
              <p:tags r:id="rId20"/>
            </p:custDataLst>
          </p:nvPr>
        </p:nvCxnSpPr>
        <p:spPr>
          <a:xfrm>
            <a:off x="2411447" y="258127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OTLSHAPE_TB_00000000000000000000000000000000_TimescaleInterval3">
            <a:extLst>
              <a:ext uri="{FF2B5EF4-FFF2-40B4-BE49-F238E27FC236}">
                <a16:creationId xmlns:a16="http://schemas.microsoft.com/office/drawing/2014/main" id="{0C499C1D-270C-403B-8C07-420B83A5F008}"/>
              </a:ext>
            </a:extLst>
          </p:cNvPr>
          <p:cNvSpPr txBox="1"/>
          <p:nvPr>
            <p:custDataLst>
              <p:tags r:id="rId21"/>
            </p:custDataLst>
          </p:nvPr>
        </p:nvSpPr>
        <p:spPr>
          <a:xfrm>
            <a:off x="2459072" y="2587705"/>
            <a:ext cx="180975"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Aug</a:t>
            </a:r>
          </a:p>
        </p:txBody>
      </p:sp>
      <p:cxnSp>
        <p:nvCxnSpPr>
          <p:cNvPr id="335" name="OTLSHAPE_TB_00000000000000000000000000000000_Separator3">
            <a:extLst>
              <a:ext uri="{FF2B5EF4-FFF2-40B4-BE49-F238E27FC236}">
                <a16:creationId xmlns:a16="http://schemas.microsoft.com/office/drawing/2014/main" id="{22FBC707-58E4-466C-81DC-12DFC83AAE72}"/>
              </a:ext>
            </a:extLst>
          </p:cNvPr>
          <p:cNvCxnSpPr/>
          <p:nvPr>
            <p:custDataLst>
              <p:tags r:id="rId22"/>
            </p:custDataLst>
          </p:nvPr>
        </p:nvCxnSpPr>
        <p:spPr>
          <a:xfrm>
            <a:off x="3281342" y="258127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6" name="OTLSHAPE_TB_00000000000000000000000000000000_TimescaleInterval4">
            <a:extLst>
              <a:ext uri="{FF2B5EF4-FFF2-40B4-BE49-F238E27FC236}">
                <a16:creationId xmlns:a16="http://schemas.microsoft.com/office/drawing/2014/main" id="{55BBB5CD-8DB3-441C-9FA9-19F00DCC9B1F}"/>
              </a:ext>
            </a:extLst>
          </p:cNvPr>
          <p:cNvSpPr txBox="1"/>
          <p:nvPr>
            <p:custDataLst>
              <p:tags r:id="rId23"/>
            </p:custDataLst>
          </p:nvPr>
        </p:nvSpPr>
        <p:spPr>
          <a:xfrm>
            <a:off x="3328966" y="2587705"/>
            <a:ext cx="182984"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Nov</a:t>
            </a:r>
          </a:p>
        </p:txBody>
      </p:sp>
      <p:cxnSp>
        <p:nvCxnSpPr>
          <p:cNvPr id="337" name="OTLSHAPE_TB_00000000000000000000000000000000_Separator4">
            <a:extLst>
              <a:ext uri="{FF2B5EF4-FFF2-40B4-BE49-F238E27FC236}">
                <a16:creationId xmlns:a16="http://schemas.microsoft.com/office/drawing/2014/main" id="{E3B72034-9891-49DA-AF03-2F54C066CF16}"/>
              </a:ext>
            </a:extLst>
          </p:cNvPr>
          <p:cNvCxnSpPr/>
          <p:nvPr>
            <p:custDataLst>
              <p:tags r:id="rId24"/>
            </p:custDataLst>
          </p:nvPr>
        </p:nvCxnSpPr>
        <p:spPr>
          <a:xfrm>
            <a:off x="4151236" y="258127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8" name="OTLSHAPE_TB_00000000000000000000000000000000_TimescaleInterval5">
            <a:extLst>
              <a:ext uri="{FF2B5EF4-FFF2-40B4-BE49-F238E27FC236}">
                <a16:creationId xmlns:a16="http://schemas.microsoft.com/office/drawing/2014/main" id="{A74E075B-0A22-4F9F-BC91-1468BE2C0323}"/>
              </a:ext>
            </a:extLst>
          </p:cNvPr>
          <p:cNvSpPr txBox="1"/>
          <p:nvPr>
            <p:custDataLst>
              <p:tags r:id="rId25"/>
            </p:custDataLst>
          </p:nvPr>
        </p:nvSpPr>
        <p:spPr>
          <a:xfrm>
            <a:off x="4198861" y="2587705"/>
            <a:ext cx="164420"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Feb</a:t>
            </a:r>
          </a:p>
        </p:txBody>
      </p:sp>
      <p:cxnSp>
        <p:nvCxnSpPr>
          <p:cNvPr id="339" name="OTLSHAPE_TB_00000000000000000000000000000000_Separator5">
            <a:extLst>
              <a:ext uri="{FF2B5EF4-FFF2-40B4-BE49-F238E27FC236}">
                <a16:creationId xmlns:a16="http://schemas.microsoft.com/office/drawing/2014/main" id="{2832CA5F-EC41-474E-A407-BF195BB96009}"/>
              </a:ext>
            </a:extLst>
          </p:cNvPr>
          <p:cNvCxnSpPr/>
          <p:nvPr>
            <p:custDataLst>
              <p:tags r:id="rId26"/>
            </p:custDataLst>
          </p:nvPr>
        </p:nvCxnSpPr>
        <p:spPr>
          <a:xfrm>
            <a:off x="4992764" y="258127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0" name="OTLSHAPE_TB_00000000000000000000000000000000_TimescaleInterval6">
            <a:extLst>
              <a:ext uri="{FF2B5EF4-FFF2-40B4-BE49-F238E27FC236}">
                <a16:creationId xmlns:a16="http://schemas.microsoft.com/office/drawing/2014/main" id="{C0F4F853-5AE0-4F8B-8917-EEE1755223F8}"/>
              </a:ext>
            </a:extLst>
          </p:cNvPr>
          <p:cNvSpPr txBox="1"/>
          <p:nvPr>
            <p:custDataLst>
              <p:tags r:id="rId27"/>
            </p:custDataLst>
          </p:nvPr>
        </p:nvSpPr>
        <p:spPr>
          <a:xfrm>
            <a:off x="5040389" y="2587705"/>
            <a:ext cx="201113"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May</a:t>
            </a:r>
          </a:p>
        </p:txBody>
      </p:sp>
      <p:cxnSp>
        <p:nvCxnSpPr>
          <p:cNvPr id="341" name="OTLSHAPE_TB_00000000000000000000000000000000_Separator6">
            <a:extLst>
              <a:ext uri="{FF2B5EF4-FFF2-40B4-BE49-F238E27FC236}">
                <a16:creationId xmlns:a16="http://schemas.microsoft.com/office/drawing/2014/main" id="{8DA13E67-28BF-434F-ABF8-0E54A3B9CF32}"/>
              </a:ext>
            </a:extLst>
          </p:cNvPr>
          <p:cNvCxnSpPr/>
          <p:nvPr>
            <p:custDataLst>
              <p:tags r:id="rId28"/>
            </p:custDataLst>
          </p:nvPr>
        </p:nvCxnSpPr>
        <p:spPr>
          <a:xfrm>
            <a:off x="5862659" y="258127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2" name="OTLSHAPE_TB_00000000000000000000000000000000_TimescaleInterval7">
            <a:extLst>
              <a:ext uri="{FF2B5EF4-FFF2-40B4-BE49-F238E27FC236}">
                <a16:creationId xmlns:a16="http://schemas.microsoft.com/office/drawing/2014/main" id="{4EDC9662-915D-42C5-B069-96DAF32D4626}"/>
              </a:ext>
            </a:extLst>
          </p:cNvPr>
          <p:cNvSpPr txBox="1"/>
          <p:nvPr>
            <p:custDataLst>
              <p:tags r:id="rId29"/>
            </p:custDataLst>
          </p:nvPr>
        </p:nvSpPr>
        <p:spPr>
          <a:xfrm>
            <a:off x="5910284" y="2587705"/>
            <a:ext cx="180975"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Aug</a:t>
            </a:r>
          </a:p>
        </p:txBody>
      </p:sp>
      <p:cxnSp>
        <p:nvCxnSpPr>
          <p:cNvPr id="343" name="OTLSHAPE_TB_00000000000000000000000000000000_Separator7">
            <a:extLst>
              <a:ext uri="{FF2B5EF4-FFF2-40B4-BE49-F238E27FC236}">
                <a16:creationId xmlns:a16="http://schemas.microsoft.com/office/drawing/2014/main" id="{2E68112F-BE8C-4037-9D50-F35B3747C1ED}"/>
              </a:ext>
            </a:extLst>
          </p:cNvPr>
          <p:cNvCxnSpPr/>
          <p:nvPr>
            <p:custDataLst>
              <p:tags r:id="rId30"/>
            </p:custDataLst>
          </p:nvPr>
        </p:nvCxnSpPr>
        <p:spPr>
          <a:xfrm>
            <a:off x="6732553" y="258127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4" name="OTLSHAPE_TB_00000000000000000000000000000000_TimescaleInterval8">
            <a:extLst>
              <a:ext uri="{FF2B5EF4-FFF2-40B4-BE49-F238E27FC236}">
                <a16:creationId xmlns:a16="http://schemas.microsoft.com/office/drawing/2014/main" id="{8F8DFD6B-2D6D-4D87-8BD9-DCC7B2CEDEF5}"/>
              </a:ext>
            </a:extLst>
          </p:cNvPr>
          <p:cNvSpPr txBox="1"/>
          <p:nvPr>
            <p:custDataLst>
              <p:tags r:id="rId31"/>
            </p:custDataLst>
          </p:nvPr>
        </p:nvSpPr>
        <p:spPr>
          <a:xfrm>
            <a:off x="6780178" y="2587705"/>
            <a:ext cx="182984"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Nov</a:t>
            </a:r>
          </a:p>
        </p:txBody>
      </p:sp>
      <p:cxnSp>
        <p:nvCxnSpPr>
          <p:cNvPr id="345" name="OTLSHAPE_TB_00000000000000000000000000000000_Separator8">
            <a:extLst>
              <a:ext uri="{FF2B5EF4-FFF2-40B4-BE49-F238E27FC236}">
                <a16:creationId xmlns:a16="http://schemas.microsoft.com/office/drawing/2014/main" id="{6CC1A14F-8EF7-43D2-9703-F4582C29DD29}"/>
              </a:ext>
            </a:extLst>
          </p:cNvPr>
          <p:cNvCxnSpPr/>
          <p:nvPr>
            <p:custDataLst>
              <p:tags r:id="rId32"/>
            </p:custDataLst>
          </p:nvPr>
        </p:nvCxnSpPr>
        <p:spPr>
          <a:xfrm>
            <a:off x="7602448" y="258127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6" name="OTLSHAPE_TB_00000000000000000000000000000000_TimescaleInterval9">
            <a:extLst>
              <a:ext uri="{FF2B5EF4-FFF2-40B4-BE49-F238E27FC236}">
                <a16:creationId xmlns:a16="http://schemas.microsoft.com/office/drawing/2014/main" id="{056C898F-42C7-406A-AD65-8AD409D85F87}"/>
              </a:ext>
            </a:extLst>
          </p:cNvPr>
          <p:cNvSpPr txBox="1"/>
          <p:nvPr>
            <p:custDataLst>
              <p:tags r:id="rId33"/>
            </p:custDataLst>
          </p:nvPr>
        </p:nvSpPr>
        <p:spPr>
          <a:xfrm>
            <a:off x="7650073" y="2587705"/>
            <a:ext cx="164420"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Feb</a:t>
            </a:r>
          </a:p>
        </p:txBody>
      </p:sp>
      <p:sp>
        <p:nvSpPr>
          <p:cNvPr id="360" name="OTLSHAPE_M_c6f1114a80fe48babd6473ff1d3047a1_Title">
            <a:extLst>
              <a:ext uri="{FF2B5EF4-FFF2-40B4-BE49-F238E27FC236}">
                <a16:creationId xmlns:a16="http://schemas.microsoft.com/office/drawing/2014/main" id="{9C77191B-713A-4D95-907E-9FCF6EBB824E}"/>
              </a:ext>
            </a:extLst>
          </p:cNvPr>
          <p:cNvSpPr txBox="1"/>
          <p:nvPr>
            <p:custDataLst>
              <p:tags r:id="rId34"/>
            </p:custDataLst>
          </p:nvPr>
        </p:nvSpPr>
        <p:spPr>
          <a:xfrm>
            <a:off x="2876014" y="1420643"/>
            <a:ext cx="533400" cy="126958"/>
          </a:xfrm>
          <a:prstGeom prst="rect">
            <a:avLst/>
          </a:prstGeom>
          <a:noFill/>
        </p:spPr>
        <p:txBody>
          <a:bodyPr vert="horz" wrap="square" lIns="0" tIns="0" rIns="0" bIns="0" rtlCol="0" anchor="ctr" anchorCtr="0">
            <a:spAutoFit/>
          </a:bodyPr>
          <a:lstStyle/>
          <a:p>
            <a:pPr algn="ctr"/>
            <a:r>
              <a:rPr lang="en-US" sz="825" b="1" spc="-5">
                <a:solidFill>
                  <a:schemeClr val="dk1"/>
                </a:solidFill>
                <a:latin typeface="Calibri" panose="020F0502020204030204" pitchFamily="34" charset="0"/>
              </a:rPr>
              <a:t>C-IV Go-Live</a:t>
            </a:r>
          </a:p>
        </p:txBody>
      </p:sp>
      <p:sp>
        <p:nvSpPr>
          <p:cNvPr id="361" name="OTLSHAPE_M_c6f1114a80fe48babd6473ff1d3047a1_Date">
            <a:extLst>
              <a:ext uri="{FF2B5EF4-FFF2-40B4-BE49-F238E27FC236}">
                <a16:creationId xmlns:a16="http://schemas.microsoft.com/office/drawing/2014/main" id="{3F0E732B-9E8A-49F3-A59E-5F77B03AF399}"/>
              </a:ext>
            </a:extLst>
          </p:cNvPr>
          <p:cNvSpPr txBox="1"/>
          <p:nvPr>
            <p:custDataLst>
              <p:tags r:id="rId35"/>
            </p:custDataLst>
          </p:nvPr>
        </p:nvSpPr>
        <p:spPr>
          <a:xfrm>
            <a:off x="2876014" y="1558018"/>
            <a:ext cx="219075" cy="115416"/>
          </a:xfrm>
          <a:prstGeom prst="rect">
            <a:avLst/>
          </a:prstGeom>
          <a:noFill/>
        </p:spPr>
        <p:txBody>
          <a:bodyPr vert="horz" wrap="square" lIns="0" tIns="0" rIns="0" bIns="0" rtlCol="0" anchor="ctr" anchorCtr="0">
            <a:spAutoFit/>
          </a:bodyPr>
          <a:lstStyle/>
          <a:p>
            <a:r>
              <a:rPr lang="en-US" sz="750" spc="-5">
                <a:solidFill>
                  <a:schemeClr val="dk2"/>
                </a:solidFill>
                <a:latin typeface="Calibri" panose="020F0502020204030204" pitchFamily="34" charset="0"/>
              </a:rPr>
              <a:t>Sep 1</a:t>
            </a:r>
          </a:p>
        </p:txBody>
      </p:sp>
      <p:sp>
        <p:nvSpPr>
          <p:cNvPr id="362" name="OTLSHAPE_M_c6f1114a80fe48babd6473ff1d3047a1_Shape">
            <a:extLst>
              <a:ext uri="{FF2B5EF4-FFF2-40B4-BE49-F238E27FC236}">
                <a16:creationId xmlns:a16="http://schemas.microsoft.com/office/drawing/2014/main" id="{7F1D9D96-FE54-4215-8F9C-C62799E197CF}"/>
              </a:ext>
            </a:extLst>
          </p:cNvPr>
          <p:cNvSpPr/>
          <p:nvPr>
            <p:custDataLst>
              <p:tags r:id="rId36"/>
            </p:custDataLst>
          </p:nvPr>
        </p:nvSpPr>
        <p:spPr>
          <a:xfrm rot="16200000">
            <a:off x="2728376" y="1504157"/>
            <a:ext cx="123825" cy="123825"/>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3" name="OTLSHAPE_M_fb63c2a39fc04e77867e6dbce8f20d12_Title">
            <a:extLst>
              <a:ext uri="{FF2B5EF4-FFF2-40B4-BE49-F238E27FC236}">
                <a16:creationId xmlns:a16="http://schemas.microsoft.com/office/drawing/2014/main" id="{F6F67073-C75D-4699-80CA-BD049C68191C}"/>
              </a:ext>
            </a:extLst>
          </p:cNvPr>
          <p:cNvSpPr txBox="1"/>
          <p:nvPr>
            <p:custDataLst>
              <p:tags r:id="rId37"/>
            </p:custDataLst>
          </p:nvPr>
        </p:nvSpPr>
        <p:spPr>
          <a:xfrm>
            <a:off x="3452792" y="1666325"/>
            <a:ext cx="504825" cy="126958"/>
          </a:xfrm>
          <a:prstGeom prst="rect">
            <a:avLst/>
          </a:prstGeom>
          <a:noFill/>
        </p:spPr>
        <p:txBody>
          <a:bodyPr vert="horz" wrap="square" lIns="0" tIns="0" rIns="0" bIns="0" rtlCol="0" anchor="ctr" anchorCtr="0">
            <a:spAutoFit/>
          </a:bodyPr>
          <a:lstStyle/>
          <a:p>
            <a:pPr algn="ctr"/>
            <a:r>
              <a:rPr lang="en-US" sz="825" b="1" spc="-6" dirty="0">
                <a:solidFill>
                  <a:schemeClr val="dk1"/>
                </a:solidFill>
                <a:latin typeface="Calibri" panose="020F0502020204030204" pitchFamily="34" charset="0"/>
              </a:rPr>
              <a:t>LRS Go-Live</a:t>
            </a:r>
          </a:p>
        </p:txBody>
      </p:sp>
      <p:sp>
        <p:nvSpPr>
          <p:cNvPr id="364" name="OTLSHAPE_M_fb63c2a39fc04e77867e6dbce8f20d12_Date">
            <a:extLst>
              <a:ext uri="{FF2B5EF4-FFF2-40B4-BE49-F238E27FC236}">
                <a16:creationId xmlns:a16="http://schemas.microsoft.com/office/drawing/2014/main" id="{4A1086E0-8951-4ABB-A2D2-286FB2321D83}"/>
              </a:ext>
            </a:extLst>
          </p:cNvPr>
          <p:cNvSpPr txBox="1"/>
          <p:nvPr>
            <p:custDataLst>
              <p:tags r:id="rId38"/>
            </p:custDataLst>
          </p:nvPr>
        </p:nvSpPr>
        <p:spPr>
          <a:xfrm>
            <a:off x="3452792" y="1803698"/>
            <a:ext cx="228600" cy="115416"/>
          </a:xfrm>
          <a:prstGeom prst="rect">
            <a:avLst/>
          </a:prstGeom>
          <a:noFill/>
        </p:spPr>
        <p:txBody>
          <a:bodyPr vert="horz" wrap="square" lIns="0" tIns="0" rIns="0" bIns="0" rtlCol="0" anchor="ctr" anchorCtr="0">
            <a:spAutoFit/>
          </a:bodyPr>
          <a:lstStyle/>
          <a:p>
            <a:r>
              <a:rPr lang="en-US" sz="750" spc="-5" dirty="0">
                <a:solidFill>
                  <a:schemeClr val="dk2"/>
                </a:solidFill>
                <a:latin typeface="Calibri" panose="020F0502020204030204" pitchFamily="34" charset="0"/>
              </a:rPr>
              <a:t>Nov 1</a:t>
            </a:r>
          </a:p>
        </p:txBody>
      </p:sp>
      <p:sp>
        <p:nvSpPr>
          <p:cNvPr id="365" name="OTLSHAPE_M_fb63c2a39fc04e77867e6dbce8f20d12_Shape">
            <a:extLst>
              <a:ext uri="{FF2B5EF4-FFF2-40B4-BE49-F238E27FC236}">
                <a16:creationId xmlns:a16="http://schemas.microsoft.com/office/drawing/2014/main" id="{3D871A7B-52E6-4D2D-ACD6-8B226661CBE5}"/>
              </a:ext>
            </a:extLst>
          </p:cNvPr>
          <p:cNvSpPr/>
          <p:nvPr>
            <p:custDataLst>
              <p:tags r:id="rId39"/>
            </p:custDataLst>
          </p:nvPr>
        </p:nvSpPr>
        <p:spPr>
          <a:xfrm rot="16200000">
            <a:off x="3305154" y="1719758"/>
            <a:ext cx="123825" cy="123825"/>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6" name="OTLSHAPE_M_95d6e8b5a0634a528df7ab4db18e3a5f_Title">
            <a:extLst>
              <a:ext uri="{FF2B5EF4-FFF2-40B4-BE49-F238E27FC236}">
                <a16:creationId xmlns:a16="http://schemas.microsoft.com/office/drawing/2014/main" id="{75AF56F2-0503-4E73-BC11-0FD05BAD8F04}"/>
              </a:ext>
            </a:extLst>
          </p:cNvPr>
          <p:cNvSpPr txBox="1"/>
          <p:nvPr>
            <p:custDataLst>
              <p:tags r:id="rId40"/>
            </p:custDataLst>
          </p:nvPr>
        </p:nvSpPr>
        <p:spPr>
          <a:xfrm>
            <a:off x="4322686" y="1420643"/>
            <a:ext cx="1019175" cy="126958"/>
          </a:xfrm>
          <a:prstGeom prst="rect">
            <a:avLst/>
          </a:prstGeom>
          <a:noFill/>
        </p:spPr>
        <p:txBody>
          <a:bodyPr vert="horz" wrap="square" lIns="0" tIns="0" rIns="0" bIns="0" rtlCol="0" anchor="ctr" anchorCtr="0">
            <a:spAutoFit/>
          </a:bodyPr>
          <a:lstStyle/>
          <a:p>
            <a:pPr algn="ctr"/>
            <a:r>
              <a:rPr lang="en-US" sz="825" b="1" spc="-6">
                <a:solidFill>
                  <a:schemeClr val="dk1"/>
                </a:solidFill>
                <a:latin typeface="Calibri" panose="020F0502020204030204" pitchFamily="34" charset="0"/>
              </a:rPr>
              <a:t>CalWIN Wave 1 Go-Live</a:t>
            </a:r>
          </a:p>
        </p:txBody>
      </p:sp>
      <p:sp>
        <p:nvSpPr>
          <p:cNvPr id="367" name="OTLSHAPE_M_95d6e8b5a0634a528df7ab4db18e3a5f_Date">
            <a:extLst>
              <a:ext uri="{FF2B5EF4-FFF2-40B4-BE49-F238E27FC236}">
                <a16:creationId xmlns:a16="http://schemas.microsoft.com/office/drawing/2014/main" id="{9721D40A-A007-4F36-8C9D-9A2E27E4B517}"/>
              </a:ext>
            </a:extLst>
          </p:cNvPr>
          <p:cNvSpPr txBox="1"/>
          <p:nvPr>
            <p:custDataLst>
              <p:tags r:id="rId41"/>
            </p:custDataLst>
          </p:nvPr>
        </p:nvSpPr>
        <p:spPr>
          <a:xfrm>
            <a:off x="4322686" y="1558018"/>
            <a:ext cx="219075" cy="115416"/>
          </a:xfrm>
          <a:prstGeom prst="rect">
            <a:avLst/>
          </a:prstGeom>
          <a:noFill/>
        </p:spPr>
        <p:txBody>
          <a:bodyPr vert="horz" wrap="square" lIns="0" tIns="0" rIns="0" bIns="0" rtlCol="0" anchor="ctr" anchorCtr="0">
            <a:spAutoFit/>
          </a:bodyPr>
          <a:lstStyle/>
          <a:p>
            <a:r>
              <a:rPr lang="en-US" sz="750" spc="-8">
                <a:solidFill>
                  <a:schemeClr val="dk2"/>
                </a:solidFill>
                <a:latin typeface="Calibri" panose="020F0502020204030204" pitchFamily="34" charset="0"/>
              </a:rPr>
              <a:t>Feb 1</a:t>
            </a:r>
          </a:p>
        </p:txBody>
      </p:sp>
      <p:sp>
        <p:nvSpPr>
          <p:cNvPr id="368" name="OTLSHAPE_M_95d6e8b5a0634a528df7ab4db18e3a5f_Shape">
            <a:extLst>
              <a:ext uri="{FF2B5EF4-FFF2-40B4-BE49-F238E27FC236}">
                <a16:creationId xmlns:a16="http://schemas.microsoft.com/office/drawing/2014/main" id="{8565F6CE-69A7-484E-B2B5-E60BD33AC044}"/>
              </a:ext>
            </a:extLst>
          </p:cNvPr>
          <p:cNvSpPr/>
          <p:nvPr>
            <p:custDataLst>
              <p:tags r:id="rId42"/>
            </p:custDataLst>
          </p:nvPr>
        </p:nvSpPr>
        <p:spPr>
          <a:xfrm rot="16200000">
            <a:off x="4175048" y="1504157"/>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9" name="OTLSHAPE_M_a66282498fae4748851bbf93c04c338d_Title">
            <a:extLst>
              <a:ext uri="{FF2B5EF4-FFF2-40B4-BE49-F238E27FC236}">
                <a16:creationId xmlns:a16="http://schemas.microsoft.com/office/drawing/2014/main" id="{F6D0B601-4BA3-463A-A89F-CE221015B640}"/>
              </a:ext>
            </a:extLst>
          </p:cNvPr>
          <p:cNvSpPr txBox="1"/>
          <p:nvPr>
            <p:custDataLst>
              <p:tags r:id="rId43"/>
            </p:custDataLst>
          </p:nvPr>
        </p:nvSpPr>
        <p:spPr>
          <a:xfrm>
            <a:off x="5164214" y="1760051"/>
            <a:ext cx="1019175" cy="126958"/>
          </a:xfrm>
          <a:prstGeom prst="rect">
            <a:avLst/>
          </a:prstGeom>
          <a:noFill/>
        </p:spPr>
        <p:txBody>
          <a:bodyPr vert="horz" wrap="square" lIns="0" tIns="0" rIns="0" bIns="0" rtlCol="0" anchor="ctr" anchorCtr="0">
            <a:spAutoFit/>
          </a:bodyPr>
          <a:lstStyle/>
          <a:p>
            <a:pPr algn="ctr"/>
            <a:r>
              <a:rPr lang="en-US" sz="825" b="1" spc="-6">
                <a:solidFill>
                  <a:schemeClr val="dk1"/>
                </a:solidFill>
                <a:latin typeface="Calibri" panose="020F0502020204030204" pitchFamily="34" charset="0"/>
              </a:rPr>
              <a:t>CalWIN Wave 2 Go-Live</a:t>
            </a:r>
          </a:p>
        </p:txBody>
      </p:sp>
      <p:sp>
        <p:nvSpPr>
          <p:cNvPr id="370" name="OTLSHAPE_M_a66282498fae4748851bbf93c04c338d_Date">
            <a:extLst>
              <a:ext uri="{FF2B5EF4-FFF2-40B4-BE49-F238E27FC236}">
                <a16:creationId xmlns:a16="http://schemas.microsoft.com/office/drawing/2014/main" id="{BA5D0753-F401-4682-AFBC-37714F233940}"/>
              </a:ext>
            </a:extLst>
          </p:cNvPr>
          <p:cNvSpPr txBox="1"/>
          <p:nvPr>
            <p:custDataLst>
              <p:tags r:id="rId44"/>
            </p:custDataLst>
          </p:nvPr>
        </p:nvSpPr>
        <p:spPr>
          <a:xfrm>
            <a:off x="5164214" y="1897425"/>
            <a:ext cx="247650" cy="115416"/>
          </a:xfrm>
          <a:prstGeom prst="rect">
            <a:avLst/>
          </a:prstGeom>
          <a:noFill/>
        </p:spPr>
        <p:txBody>
          <a:bodyPr vert="horz" wrap="square" lIns="0" tIns="0" rIns="0" bIns="0" rtlCol="0" anchor="ctr" anchorCtr="0">
            <a:spAutoFit/>
          </a:bodyPr>
          <a:lstStyle/>
          <a:p>
            <a:r>
              <a:rPr lang="en-US" sz="750" spc="-6">
                <a:solidFill>
                  <a:schemeClr val="dk2"/>
                </a:solidFill>
                <a:latin typeface="Calibri" panose="020F0502020204030204" pitchFamily="34" charset="0"/>
              </a:rPr>
              <a:t>May 1</a:t>
            </a:r>
          </a:p>
        </p:txBody>
      </p:sp>
      <p:sp>
        <p:nvSpPr>
          <p:cNvPr id="371" name="OTLSHAPE_M_a66282498fae4748851bbf93c04c338d_Shape">
            <a:extLst>
              <a:ext uri="{FF2B5EF4-FFF2-40B4-BE49-F238E27FC236}">
                <a16:creationId xmlns:a16="http://schemas.microsoft.com/office/drawing/2014/main" id="{A79DDFBA-2704-4757-9F88-4783FAA60B0F}"/>
              </a:ext>
            </a:extLst>
          </p:cNvPr>
          <p:cNvSpPr/>
          <p:nvPr>
            <p:custDataLst>
              <p:tags r:id="rId45"/>
            </p:custDataLst>
          </p:nvPr>
        </p:nvSpPr>
        <p:spPr>
          <a:xfrm rot="16200000">
            <a:off x="5016577" y="1843564"/>
            <a:ext cx="123825" cy="123825"/>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2" name="OTLSHAPE_M_4e55057d9977407ba55bd62b70aac40c_Title">
            <a:extLst>
              <a:ext uri="{FF2B5EF4-FFF2-40B4-BE49-F238E27FC236}">
                <a16:creationId xmlns:a16="http://schemas.microsoft.com/office/drawing/2014/main" id="{05B6A784-B907-4892-95B1-42F0EC6D208B}"/>
              </a:ext>
            </a:extLst>
          </p:cNvPr>
          <p:cNvSpPr txBox="1"/>
          <p:nvPr>
            <p:custDataLst>
              <p:tags r:id="rId46"/>
            </p:custDataLst>
          </p:nvPr>
        </p:nvSpPr>
        <p:spPr>
          <a:xfrm>
            <a:off x="6034109" y="1201551"/>
            <a:ext cx="1019175" cy="126958"/>
          </a:xfrm>
          <a:prstGeom prst="rect">
            <a:avLst/>
          </a:prstGeom>
          <a:noFill/>
        </p:spPr>
        <p:txBody>
          <a:bodyPr vert="horz" wrap="square" lIns="0" tIns="0" rIns="0" bIns="0" rtlCol="0" anchor="ctr" anchorCtr="0">
            <a:spAutoFit/>
          </a:bodyPr>
          <a:lstStyle/>
          <a:p>
            <a:pPr algn="ctr"/>
            <a:r>
              <a:rPr lang="en-US" sz="825" b="1" spc="-6">
                <a:solidFill>
                  <a:schemeClr val="dk1"/>
                </a:solidFill>
                <a:latin typeface="Calibri" panose="020F0502020204030204" pitchFamily="34" charset="0"/>
              </a:rPr>
              <a:t>CalWIN Wave 3 Go-Live</a:t>
            </a:r>
          </a:p>
        </p:txBody>
      </p:sp>
      <p:sp>
        <p:nvSpPr>
          <p:cNvPr id="373" name="OTLSHAPE_M_4e55057d9977407ba55bd62b70aac40c_Date">
            <a:extLst>
              <a:ext uri="{FF2B5EF4-FFF2-40B4-BE49-F238E27FC236}">
                <a16:creationId xmlns:a16="http://schemas.microsoft.com/office/drawing/2014/main" id="{D96D29B1-A47F-4BB3-8670-948DEBDAE093}"/>
              </a:ext>
            </a:extLst>
          </p:cNvPr>
          <p:cNvSpPr txBox="1"/>
          <p:nvPr>
            <p:custDataLst>
              <p:tags r:id="rId47"/>
            </p:custDataLst>
          </p:nvPr>
        </p:nvSpPr>
        <p:spPr>
          <a:xfrm>
            <a:off x="6034109" y="1338925"/>
            <a:ext cx="228600" cy="115416"/>
          </a:xfrm>
          <a:prstGeom prst="rect">
            <a:avLst/>
          </a:prstGeom>
          <a:noFill/>
        </p:spPr>
        <p:txBody>
          <a:bodyPr vert="horz" wrap="square" lIns="0" tIns="0" rIns="0" bIns="0" rtlCol="0" anchor="ctr" anchorCtr="0">
            <a:spAutoFit/>
          </a:bodyPr>
          <a:lstStyle/>
          <a:p>
            <a:r>
              <a:rPr lang="en-US" sz="750" spc="-5">
                <a:solidFill>
                  <a:schemeClr val="dk2"/>
                </a:solidFill>
                <a:latin typeface="Calibri" panose="020F0502020204030204" pitchFamily="34" charset="0"/>
              </a:rPr>
              <a:t>Aug 1</a:t>
            </a:r>
          </a:p>
        </p:txBody>
      </p:sp>
      <p:sp>
        <p:nvSpPr>
          <p:cNvPr id="374" name="OTLSHAPE_M_4e55057d9977407ba55bd62b70aac40c_Shape">
            <a:extLst>
              <a:ext uri="{FF2B5EF4-FFF2-40B4-BE49-F238E27FC236}">
                <a16:creationId xmlns:a16="http://schemas.microsoft.com/office/drawing/2014/main" id="{64D55C78-0EEC-4464-B30D-88C28F38167E}"/>
              </a:ext>
            </a:extLst>
          </p:cNvPr>
          <p:cNvSpPr/>
          <p:nvPr>
            <p:custDataLst>
              <p:tags r:id="rId48"/>
            </p:custDataLst>
          </p:nvPr>
        </p:nvSpPr>
        <p:spPr>
          <a:xfrm rot="16200000">
            <a:off x="5874440" y="1285064"/>
            <a:ext cx="123825" cy="123825"/>
          </a:xfrm>
          <a:prstGeom prst="flowChartMerge">
            <a:avLst/>
          </a:prstGeom>
          <a:solidFill>
            <a:srgbClr val="02B2E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5" name="OTLSHAPE_M_25020fef92594557a94d568beddaf693_Title">
            <a:extLst>
              <a:ext uri="{FF2B5EF4-FFF2-40B4-BE49-F238E27FC236}">
                <a16:creationId xmlns:a16="http://schemas.microsoft.com/office/drawing/2014/main" id="{F67214B2-74F0-4801-BF65-29F823A1513F}"/>
              </a:ext>
            </a:extLst>
          </p:cNvPr>
          <p:cNvSpPr txBox="1"/>
          <p:nvPr>
            <p:custDataLst>
              <p:tags r:id="rId49"/>
            </p:custDataLst>
          </p:nvPr>
        </p:nvSpPr>
        <p:spPr>
          <a:xfrm>
            <a:off x="6610886" y="1420643"/>
            <a:ext cx="1019175" cy="126958"/>
          </a:xfrm>
          <a:prstGeom prst="rect">
            <a:avLst/>
          </a:prstGeom>
          <a:noFill/>
        </p:spPr>
        <p:txBody>
          <a:bodyPr vert="horz" wrap="square" lIns="0" tIns="0" rIns="0" bIns="0" rtlCol="0" anchor="ctr" anchorCtr="0">
            <a:spAutoFit/>
          </a:bodyPr>
          <a:lstStyle/>
          <a:p>
            <a:pPr algn="ctr"/>
            <a:r>
              <a:rPr lang="en-US" sz="825" b="1" spc="-6">
                <a:solidFill>
                  <a:schemeClr val="dk1"/>
                </a:solidFill>
                <a:latin typeface="Calibri" panose="020F0502020204030204" pitchFamily="34" charset="0"/>
              </a:rPr>
              <a:t>CalWIN Wave 4 Go-Live</a:t>
            </a:r>
          </a:p>
        </p:txBody>
      </p:sp>
      <p:sp>
        <p:nvSpPr>
          <p:cNvPr id="376" name="OTLSHAPE_M_25020fef92594557a94d568beddaf693_Date">
            <a:extLst>
              <a:ext uri="{FF2B5EF4-FFF2-40B4-BE49-F238E27FC236}">
                <a16:creationId xmlns:a16="http://schemas.microsoft.com/office/drawing/2014/main" id="{BA187495-9946-4981-9CE4-CC30578687E7}"/>
              </a:ext>
            </a:extLst>
          </p:cNvPr>
          <p:cNvSpPr txBox="1"/>
          <p:nvPr>
            <p:custDataLst>
              <p:tags r:id="rId50"/>
            </p:custDataLst>
          </p:nvPr>
        </p:nvSpPr>
        <p:spPr>
          <a:xfrm>
            <a:off x="6610886" y="1558018"/>
            <a:ext cx="209550" cy="115416"/>
          </a:xfrm>
          <a:prstGeom prst="rect">
            <a:avLst/>
          </a:prstGeom>
          <a:noFill/>
        </p:spPr>
        <p:txBody>
          <a:bodyPr vert="horz" wrap="square" lIns="0" tIns="0" rIns="0" bIns="0" rtlCol="0" anchor="ctr" anchorCtr="0">
            <a:spAutoFit/>
          </a:bodyPr>
          <a:lstStyle/>
          <a:p>
            <a:r>
              <a:rPr lang="en-US" sz="750" spc="-5">
                <a:solidFill>
                  <a:schemeClr val="dk2"/>
                </a:solidFill>
                <a:latin typeface="Calibri" panose="020F0502020204030204" pitchFamily="34" charset="0"/>
              </a:rPr>
              <a:t>Oct 1</a:t>
            </a:r>
          </a:p>
        </p:txBody>
      </p:sp>
      <p:sp>
        <p:nvSpPr>
          <p:cNvPr id="377" name="OTLSHAPE_M_25020fef92594557a94d568beddaf693_Shape">
            <a:extLst>
              <a:ext uri="{FF2B5EF4-FFF2-40B4-BE49-F238E27FC236}">
                <a16:creationId xmlns:a16="http://schemas.microsoft.com/office/drawing/2014/main" id="{4C8B5905-BFE9-4D59-815D-F47782A6D204}"/>
              </a:ext>
            </a:extLst>
          </p:cNvPr>
          <p:cNvSpPr/>
          <p:nvPr>
            <p:custDataLst>
              <p:tags r:id="rId51"/>
            </p:custDataLst>
          </p:nvPr>
        </p:nvSpPr>
        <p:spPr>
          <a:xfrm rot="16200000">
            <a:off x="6463249" y="1504157"/>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8" name="OTLSHAPE_M_0c7c5285d4bb440db26cc0386ee77040_Title">
            <a:extLst>
              <a:ext uri="{FF2B5EF4-FFF2-40B4-BE49-F238E27FC236}">
                <a16:creationId xmlns:a16="http://schemas.microsoft.com/office/drawing/2014/main" id="{0A235D9C-BB23-4BC6-8ED4-654624369576}"/>
              </a:ext>
            </a:extLst>
          </p:cNvPr>
          <p:cNvSpPr txBox="1"/>
          <p:nvPr>
            <p:custDataLst>
              <p:tags r:id="rId52"/>
            </p:custDataLst>
          </p:nvPr>
        </p:nvSpPr>
        <p:spPr>
          <a:xfrm>
            <a:off x="7187665" y="1564057"/>
            <a:ext cx="1019175" cy="126958"/>
          </a:xfrm>
          <a:prstGeom prst="rect">
            <a:avLst/>
          </a:prstGeom>
          <a:noFill/>
        </p:spPr>
        <p:txBody>
          <a:bodyPr vert="horz" wrap="square" lIns="0" tIns="0" rIns="0" bIns="0" rtlCol="0" anchor="ctr" anchorCtr="0">
            <a:spAutoFit/>
          </a:bodyPr>
          <a:lstStyle/>
          <a:p>
            <a:pPr algn="ctr"/>
            <a:r>
              <a:rPr lang="en-US" sz="825" b="1" spc="-6" dirty="0">
                <a:solidFill>
                  <a:schemeClr val="dk1"/>
                </a:solidFill>
                <a:latin typeface="Calibri" panose="020F0502020204030204" pitchFamily="34" charset="0"/>
              </a:rPr>
              <a:t>CalWIN Wave 5 Go-Live</a:t>
            </a:r>
          </a:p>
        </p:txBody>
      </p:sp>
      <p:sp>
        <p:nvSpPr>
          <p:cNvPr id="379" name="OTLSHAPE_M_0c7c5285d4bb440db26cc0386ee77040_Date">
            <a:extLst>
              <a:ext uri="{FF2B5EF4-FFF2-40B4-BE49-F238E27FC236}">
                <a16:creationId xmlns:a16="http://schemas.microsoft.com/office/drawing/2014/main" id="{61D2486C-1102-422D-B2B8-54A0E7EB0281}"/>
              </a:ext>
            </a:extLst>
          </p:cNvPr>
          <p:cNvSpPr txBox="1"/>
          <p:nvPr>
            <p:custDataLst>
              <p:tags r:id="rId53"/>
            </p:custDataLst>
          </p:nvPr>
        </p:nvSpPr>
        <p:spPr>
          <a:xfrm>
            <a:off x="7187665" y="1701431"/>
            <a:ext cx="219075" cy="115416"/>
          </a:xfrm>
          <a:prstGeom prst="rect">
            <a:avLst/>
          </a:prstGeom>
          <a:noFill/>
        </p:spPr>
        <p:txBody>
          <a:bodyPr vert="horz" wrap="square" lIns="0" tIns="0" rIns="0" bIns="0" rtlCol="0" anchor="ctr" anchorCtr="0">
            <a:spAutoFit/>
          </a:bodyPr>
          <a:lstStyle/>
          <a:p>
            <a:r>
              <a:rPr lang="en-US" sz="750" spc="-5">
                <a:solidFill>
                  <a:schemeClr val="dk2"/>
                </a:solidFill>
                <a:latin typeface="Calibri" panose="020F0502020204030204" pitchFamily="34" charset="0"/>
              </a:rPr>
              <a:t>Dec 1</a:t>
            </a:r>
          </a:p>
        </p:txBody>
      </p:sp>
      <p:sp>
        <p:nvSpPr>
          <p:cNvPr id="380" name="OTLSHAPE_M_0c7c5285d4bb440db26cc0386ee77040_Shape">
            <a:extLst>
              <a:ext uri="{FF2B5EF4-FFF2-40B4-BE49-F238E27FC236}">
                <a16:creationId xmlns:a16="http://schemas.microsoft.com/office/drawing/2014/main" id="{27DB63E3-7200-4294-80E6-7B51D904F279}"/>
              </a:ext>
            </a:extLst>
          </p:cNvPr>
          <p:cNvSpPr/>
          <p:nvPr>
            <p:custDataLst>
              <p:tags r:id="rId54"/>
            </p:custDataLst>
          </p:nvPr>
        </p:nvSpPr>
        <p:spPr>
          <a:xfrm rot="16200000">
            <a:off x="7040027" y="1635538"/>
            <a:ext cx="123825" cy="123825"/>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1" name="OTLSHAPE_M_d0257835ff644fd5801b721256d39e7c_Title">
            <a:extLst>
              <a:ext uri="{FF2B5EF4-FFF2-40B4-BE49-F238E27FC236}">
                <a16:creationId xmlns:a16="http://schemas.microsoft.com/office/drawing/2014/main" id="{DAE71F4C-FF92-4799-B239-37B9B6ED40EF}"/>
              </a:ext>
            </a:extLst>
          </p:cNvPr>
          <p:cNvSpPr txBox="1"/>
          <p:nvPr>
            <p:custDataLst>
              <p:tags r:id="rId55"/>
            </p:custDataLst>
          </p:nvPr>
        </p:nvSpPr>
        <p:spPr>
          <a:xfrm>
            <a:off x="7773898" y="1766588"/>
            <a:ext cx="1019175" cy="126958"/>
          </a:xfrm>
          <a:prstGeom prst="rect">
            <a:avLst/>
          </a:prstGeom>
          <a:noFill/>
        </p:spPr>
        <p:txBody>
          <a:bodyPr vert="horz" wrap="square" lIns="0" tIns="0" rIns="0" bIns="0" rtlCol="0" anchor="ctr" anchorCtr="0">
            <a:spAutoFit/>
          </a:bodyPr>
          <a:lstStyle/>
          <a:p>
            <a:pPr algn="ctr"/>
            <a:r>
              <a:rPr lang="en-US" sz="825" b="1" spc="-6">
                <a:solidFill>
                  <a:schemeClr val="dk1"/>
                </a:solidFill>
                <a:latin typeface="Calibri" panose="020F0502020204030204" pitchFamily="34" charset="0"/>
              </a:rPr>
              <a:t>CalWIN Wave 6 Go-Live</a:t>
            </a:r>
          </a:p>
        </p:txBody>
      </p:sp>
      <p:sp>
        <p:nvSpPr>
          <p:cNvPr id="382" name="OTLSHAPE_M_d0257835ff644fd5801b721256d39e7c_Date">
            <a:extLst>
              <a:ext uri="{FF2B5EF4-FFF2-40B4-BE49-F238E27FC236}">
                <a16:creationId xmlns:a16="http://schemas.microsoft.com/office/drawing/2014/main" id="{FA772C13-AAD6-48CF-A050-FF5B3F719E18}"/>
              </a:ext>
            </a:extLst>
          </p:cNvPr>
          <p:cNvSpPr txBox="1"/>
          <p:nvPr>
            <p:custDataLst>
              <p:tags r:id="rId56"/>
            </p:custDataLst>
          </p:nvPr>
        </p:nvSpPr>
        <p:spPr>
          <a:xfrm>
            <a:off x="7773898" y="1903962"/>
            <a:ext cx="219075" cy="115416"/>
          </a:xfrm>
          <a:prstGeom prst="rect">
            <a:avLst/>
          </a:prstGeom>
          <a:noFill/>
        </p:spPr>
        <p:txBody>
          <a:bodyPr vert="horz" wrap="square" lIns="0" tIns="0" rIns="0" bIns="0" rtlCol="0" anchor="ctr" anchorCtr="0">
            <a:spAutoFit/>
          </a:bodyPr>
          <a:lstStyle/>
          <a:p>
            <a:r>
              <a:rPr lang="en-US" sz="750" spc="-8">
                <a:solidFill>
                  <a:schemeClr val="dk2"/>
                </a:solidFill>
                <a:latin typeface="Calibri" panose="020F0502020204030204" pitchFamily="34" charset="0"/>
              </a:rPr>
              <a:t>Feb 1</a:t>
            </a:r>
          </a:p>
        </p:txBody>
      </p:sp>
      <p:sp>
        <p:nvSpPr>
          <p:cNvPr id="383" name="OTLSHAPE_M_d0257835ff644fd5801b721256d39e7c_Shape">
            <a:extLst>
              <a:ext uri="{FF2B5EF4-FFF2-40B4-BE49-F238E27FC236}">
                <a16:creationId xmlns:a16="http://schemas.microsoft.com/office/drawing/2014/main" id="{B5182F7C-A126-481E-B25C-645FAF1F8128}"/>
              </a:ext>
            </a:extLst>
          </p:cNvPr>
          <p:cNvSpPr/>
          <p:nvPr>
            <p:custDataLst>
              <p:tags r:id="rId57"/>
            </p:custDataLst>
          </p:nvPr>
        </p:nvSpPr>
        <p:spPr>
          <a:xfrm rot="16200000">
            <a:off x="7626260" y="1850101"/>
            <a:ext cx="123825" cy="123825"/>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4" name="OTLSHAPE_M_3f32e82bf93f4f13aa243f0d637cab16_Title">
            <a:extLst>
              <a:ext uri="{FF2B5EF4-FFF2-40B4-BE49-F238E27FC236}">
                <a16:creationId xmlns:a16="http://schemas.microsoft.com/office/drawing/2014/main" id="{9F1EB6F7-83F5-4410-B2BE-2CFC606ADDF0}"/>
              </a:ext>
            </a:extLst>
          </p:cNvPr>
          <p:cNvSpPr txBox="1"/>
          <p:nvPr>
            <p:custDataLst>
              <p:tags r:id="rId58"/>
            </p:custDataLst>
          </p:nvPr>
        </p:nvSpPr>
        <p:spPr>
          <a:xfrm>
            <a:off x="411674" y="2099459"/>
            <a:ext cx="838200" cy="126958"/>
          </a:xfrm>
          <a:prstGeom prst="rect">
            <a:avLst/>
          </a:prstGeom>
          <a:noFill/>
        </p:spPr>
        <p:txBody>
          <a:bodyPr vert="horz" wrap="square" lIns="0" tIns="0" rIns="0" bIns="0" rtlCol="0" anchor="ctr" anchorCtr="0">
            <a:spAutoFit/>
          </a:bodyPr>
          <a:lstStyle/>
          <a:p>
            <a:pPr algn="ctr"/>
            <a:r>
              <a:rPr lang="en-US" sz="825" b="1" spc="-9" dirty="0">
                <a:solidFill>
                  <a:schemeClr val="dk1"/>
                </a:solidFill>
                <a:latin typeface="Calibri" panose="020F0502020204030204" pitchFamily="34" charset="0"/>
              </a:rPr>
              <a:t>Performance Test 1</a:t>
            </a:r>
          </a:p>
        </p:txBody>
      </p:sp>
      <p:sp>
        <p:nvSpPr>
          <p:cNvPr id="385" name="OTLSHAPE_M_3f32e82bf93f4f13aa243f0d637cab16_Date">
            <a:extLst>
              <a:ext uri="{FF2B5EF4-FFF2-40B4-BE49-F238E27FC236}">
                <a16:creationId xmlns:a16="http://schemas.microsoft.com/office/drawing/2014/main" id="{F9BF3229-F0F2-420B-A602-71486189567B}"/>
              </a:ext>
            </a:extLst>
          </p:cNvPr>
          <p:cNvSpPr txBox="1"/>
          <p:nvPr>
            <p:custDataLst>
              <p:tags r:id="rId59"/>
            </p:custDataLst>
          </p:nvPr>
        </p:nvSpPr>
        <p:spPr>
          <a:xfrm>
            <a:off x="698678" y="2236832"/>
            <a:ext cx="266700" cy="115416"/>
          </a:xfrm>
          <a:prstGeom prst="rect">
            <a:avLst/>
          </a:prstGeom>
          <a:noFill/>
        </p:spPr>
        <p:txBody>
          <a:bodyPr vert="horz" wrap="square" lIns="0" tIns="0" rIns="0" bIns="0" rtlCol="0" anchor="ctr" anchorCtr="0">
            <a:spAutoFit/>
          </a:bodyPr>
          <a:lstStyle/>
          <a:p>
            <a:pPr algn="ctr"/>
            <a:r>
              <a:rPr lang="en-US" sz="750" spc="-6" dirty="0">
                <a:solidFill>
                  <a:schemeClr val="dk2"/>
                </a:solidFill>
                <a:latin typeface="Calibri" panose="020F0502020204030204" pitchFamily="34" charset="0"/>
              </a:rPr>
              <a:t>Feb 14</a:t>
            </a:r>
          </a:p>
        </p:txBody>
      </p:sp>
      <p:sp>
        <p:nvSpPr>
          <p:cNvPr id="386" name="OTLSHAPE_M_3f32e82bf93f4f13aa243f0d637cab16_Shape">
            <a:extLst>
              <a:ext uri="{FF2B5EF4-FFF2-40B4-BE49-F238E27FC236}">
                <a16:creationId xmlns:a16="http://schemas.microsoft.com/office/drawing/2014/main" id="{665B19DC-6EDF-4D19-9C0B-E315A17FCDE4}"/>
              </a:ext>
            </a:extLst>
          </p:cNvPr>
          <p:cNvSpPr/>
          <p:nvPr>
            <p:custDataLst>
              <p:tags r:id="rId60"/>
            </p:custDataLst>
          </p:nvPr>
        </p:nvSpPr>
        <p:spPr>
          <a:xfrm>
            <a:off x="746668" y="2371725"/>
            <a:ext cx="171450" cy="190500"/>
          </a:xfrm>
          <a:prstGeom prst="diamond">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7" name="OTLSHAPE_M_a7f22a5b18484820b30485dfa7b0034a_Title">
            <a:extLst>
              <a:ext uri="{FF2B5EF4-FFF2-40B4-BE49-F238E27FC236}">
                <a16:creationId xmlns:a16="http://schemas.microsoft.com/office/drawing/2014/main" id="{FBD463E4-C4CC-4FE2-942A-6AC6DB35786A}"/>
              </a:ext>
            </a:extLst>
          </p:cNvPr>
          <p:cNvSpPr txBox="1"/>
          <p:nvPr>
            <p:custDataLst>
              <p:tags r:id="rId61"/>
            </p:custDataLst>
          </p:nvPr>
        </p:nvSpPr>
        <p:spPr>
          <a:xfrm>
            <a:off x="1839435" y="2099459"/>
            <a:ext cx="838200" cy="126958"/>
          </a:xfrm>
          <a:prstGeom prst="rect">
            <a:avLst/>
          </a:prstGeom>
          <a:noFill/>
        </p:spPr>
        <p:txBody>
          <a:bodyPr vert="horz" wrap="square" lIns="0" tIns="0" rIns="0" bIns="0" rtlCol="0" anchor="ctr" anchorCtr="0">
            <a:spAutoFit/>
          </a:bodyPr>
          <a:lstStyle/>
          <a:p>
            <a:pPr algn="ctr"/>
            <a:r>
              <a:rPr lang="en-US" sz="825" b="1" spc="-9">
                <a:solidFill>
                  <a:schemeClr val="dk1"/>
                </a:solidFill>
                <a:latin typeface="Calibri" panose="020F0502020204030204" pitchFamily="34" charset="0"/>
              </a:rPr>
              <a:t>Performance Test 2</a:t>
            </a:r>
          </a:p>
        </p:txBody>
      </p:sp>
      <p:sp>
        <p:nvSpPr>
          <p:cNvPr id="388" name="OTLSHAPE_M_a7f22a5b18484820b30485dfa7b0034a_Date">
            <a:extLst>
              <a:ext uri="{FF2B5EF4-FFF2-40B4-BE49-F238E27FC236}">
                <a16:creationId xmlns:a16="http://schemas.microsoft.com/office/drawing/2014/main" id="{A3B591DA-9F38-43C4-8670-41C6264746DE}"/>
              </a:ext>
            </a:extLst>
          </p:cNvPr>
          <p:cNvSpPr txBox="1"/>
          <p:nvPr>
            <p:custDataLst>
              <p:tags r:id="rId62"/>
            </p:custDataLst>
          </p:nvPr>
        </p:nvSpPr>
        <p:spPr>
          <a:xfrm>
            <a:off x="2145203" y="2236832"/>
            <a:ext cx="228600" cy="115416"/>
          </a:xfrm>
          <a:prstGeom prst="rect">
            <a:avLst/>
          </a:prstGeom>
          <a:noFill/>
        </p:spPr>
        <p:txBody>
          <a:bodyPr vert="horz" wrap="square" lIns="0" tIns="0" rIns="0" bIns="0" rtlCol="0" anchor="ctr" anchorCtr="0">
            <a:spAutoFit/>
          </a:bodyPr>
          <a:lstStyle/>
          <a:p>
            <a:pPr algn="ctr"/>
            <a:r>
              <a:rPr lang="en-US" sz="750" spc="-5" dirty="0">
                <a:solidFill>
                  <a:schemeClr val="dk2"/>
                </a:solidFill>
                <a:latin typeface="Calibri" panose="020F0502020204030204" pitchFamily="34" charset="0"/>
              </a:rPr>
              <a:t>Jul 15</a:t>
            </a:r>
          </a:p>
        </p:txBody>
      </p:sp>
      <p:sp>
        <p:nvSpPr>
          <p:cNvPr id="389" name="OTLSHAPE_M_a7f22a5b18484820b30485dfa7b0034a_Shape">
            <a:extLst>
              <a:ext uri="{FF2B5EF4-FFF2-40B4-BE49-F238E27FC236}">
                <a16:creationId xmlns:a16="http://schemas.microsoft.com/office/drawing/2014/main" id="{BC1C4702-CD40-424D-A6EC-A0B2F89B1800}"/>
              </a:ext>
            </a:extLst>
          </p:cNvPr>
          <p:cNvSpPr/>
          <p:nvPr>
            <p:custDataLst>
              <p:tags r:id="rId63"/>
            </p:custDataLst>
          </p:nvPr>
        </p:nvSpPr>
        <p:spPr>
          <a:xfrm>
            <a:off x="2174429" y="2371725"/>
            <a:ext cx="171450" cy="190500"/>
          </a:xfrm>
          <a:prstGeom prst="diamond">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0" name="OTLSHAPE_M_8a8541b7ee44439d948452b7d1cba009_Title">
            <a:extLst>
              <a:ext uri="{FF2B5EF4-FFF2-40B4-BE49-F238E27FC236}">
                <a16:creationId xmlns:a16="http://schemas.microsoft.com/office/drawing/2014/main" id="{1FC139A7-38BC-40C3-985B-2539A27FE746}"/>
              </a:ext>
            </a:extLst>
          </p:cNvPr>
          <p:cNvSpPr txBox="1"/>
          <p:nvPr>
            <p:custDataLst>
              <p:tags r:id="rId64"/>
            </p:custDataLst>
          </p:nvPr>
        </p:nvSpPr>
        <p:spPr>
          <a:xfrm>
            <a:off x="3286108" y="2102948"/>
            <a:ext cx="838200" cy="126958"/>
          </a:xfrm>
          <a:prstGeom prst="rect">
            <a:avLst/>
          </a:prstGeom>
          <a:noFill/>
        </p:spPr>
        <p:txBody>
          <a:bodyPr vert="horz" wrap="square" lIns="0" tIns="0" rIns="0" bIns="0" rtlCol="0" anchor="ctr" anchorCtr="0">
            <a:spAutoFit/>
          </a:bodyPr>
          <a:lstStyle/>
          <a:p>
            <a:pPr algn="ctr"/>
            <a:r>
              <a:rPr lang="en-US" sz="825" b="1" spc="-9" dirty="0">
                <a:solidFill>
                  <a:schemeClr val="dk1"/>
                </a:solidFill>
                <a:latin typeface="Calibri" panose="020F0502020204030204" pitchFamily="34" charset="0"/>
              </a:rPr>
              <a:t>Performance Test 3</a:t>
            </a:r>
          </a:p>
        </p:txBody>
      </p:sp>
      <p:sp>
        <p:nvSpPr>
          <p:cNvPr id="391" name="OTLSHAPE_M_8a8541b7ee44439d948452b7d1cba009_Date">
            <a:extLst>
              <a:ext uri="{FF2B5EF4-FFF2-40B4-BE49-F238E27FC236}">
                <a16:creationId xmlns:a16="http://schemas.microsoft.com/office/drawing/2014/main" id="{4E057A91-283E-464F-9276-9B8A03F0209F}"/>
              </a:ext>
            </a:extLst>
          </p:cNvPr>
          <p:cNvSpPr txBox="1"/>
          <p:nvPr>
            <p:custDataLst>
              <p:tags r:id="rId65"/>
            </p:custDataLst>
          </p:nvPr>
        </p:nvSpPr>
        <p:spPr>
          <a:xfrm>
            <a:off x="3569857" y="2240323"/>
            <a:ext cx="266700" cy="115416"/>
          </a:xfrm>
          <a:prstGeom prst="rect">
            <a:avLst/>
          </a:prstGeom>
          <a:noFill/>
        </p:spPr>
        <p:txBody>
          <a:bodyPr vert="horz" wrap="square" lIns="0" tIns="0" rIns="0" bIns="0" rtlCol="0" anchor="ctr" anchorCtr="0">
            <a:spAutoFit/>
          </a:bodyPr>
          <a:lstStyle/>
          <a:p>
            <a:pPr algn="ctr"/>
            <a:r>
              <a:rPr lang="en-US" sz="750" spc="-5">
                <a:solidFill>
                  <a:schemeClr val="dk2"/>
                </a:solidFill>
                <a:latin typeface="Calibri" panose="020F0502020204030204" pitchFamily="34" charset="0"/>
              </a:rPr>
              <a:t>Dec 15</a:t>
            </a:r>
          </a:p>
        </p:txBody>
      </p:sp>
      <p:sp>
        <p:nvSpPr>
          <p:cNvPr id="392" name="OTLSHAPE_M_8a8541b7ee44439d948452b7d1cba009_Shape">
            <a:extLst>
              <a:ext uri="{FF2B5EF4-FFF2-40B4-BE49-F238E27FC236}">
                <a16:creationId xmlns:a16="http://schemas.microsoft.com/office/drawing/2014/main" id="{3515F7C9-770F-4419-9F8D-301106B003B6}"/>
              </a:ext>
            </a:extLst>
          </p:cNvPr>
          <p:cNvSpPr/>
          <p:nvPr>
            <p:custDataLst>
              <p:tags r:id="rId66"/>
            </p:custDataLst>
          </p:nvPr>
        </p:nvSpPr>
        <p:spPr>
          <a:xfrm>
            <a:off x="3621102" y="2371725"/>
            <a:ext cx="171450" cy="190500"/>
          </a:xfrm>
          <a:prstGeom prst="diamond">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3" name="OTLSHAPE_M_9e2274be59db4040b8129ffd9d6cf420_Title">
            <a:extLst>
              <a:ext uri="{FF2B5EF4-FFF2-40B4-BE49-F238E27FC236}">
                <a16:creationId xmlns:a16="http://schemas.microsoft.com/office/drawing/2014/main" id="{D5A7D6CA-9C9D-4047-8BEC-96E605D00185}"/>
              </a:ext>
            </a:extLst>
          </p:cNvPr>
          <p:cNvSpPr txBox="1"/>
          <p:nvPr>
            <p:custDataLst>
              <p:tags r:id="rId67"/>
            </p:custDataLst>
          </p:nvPr>
        </p:nvSpPr>
        <p:spPr>
          <a:xfrm>
            <a:off x="4137091" y="2099459"/>
            <a:ext cx="838200" cy="126958"/>
          </a:xfrm>
          <a:prstGeom prst="rect">
            <a:avLst/>
          </a:prstGeom>
          <a:noFill/>
        </p:spPr>
        <p:txBody>
          <a:bodyPr vert="horz" wrap="square" lIns="0" tIns="0" rIns="0" bIns="0" rtlCol="0" anchor="ctr" anchorCtr="0">
            <a:spAutoFit/>
          </a:bodyPr>
          <a:lstStyle/>
          <a:p>
            <a:pPr algn="ctr"/>
            <a:r>
              <a:rPr lang="en-US" sz="825" b="1" spc="-9">
                <a:solidFill>
                  <a:schemeClr val="dk1"/>
                </a:solidFill>
                <a:latin typeface="Calibri" panose="020F0502020204030204" pitchFamily="34" charset="0"/>
              </a:rPr>
              <a:t>Performance Test 4</a:t>
            </a:r>
          </a:p>
        </p:txBody>
      </p:sp>
      <p:sp>
        <p:nvSpPr>
          <p:cNvPr id="394" name="OTLSHAPE_M_9e2274be59db4040b8129ffd9d6cf420_Date">
            <a:extLst>
              <a:ext uri="{FF2B5EF4-FFF2-40B4-BE49-F238E27FC236}">
                <a16:creationId xmlns:a16="http://schemas.microsoft.com/office/drawing/2014/main" id="{0EA10B59-A9E1-494C-B1B1-C693E1EB52B3}"/>
              </a:ext>
            </a:extLst>
          </p:cNvPr>
          <p:cNvSpPr txBox="1"/>
          <p:nvPr>
            <p:custDataLst>
              <p:tags r:id="rId68"/>
            </p:custDataLst>
          </p:nvPr>
        </p:nvSpPr>
        <p:spPr>
          <a:xfrm>
            <a:off x="4413856" y="2236832"/>
            <a:ext cx="285750" cy="115416"/>
          </a:xfrm>
          <a:prstGeom prst="rect">
            <a:avLst/>
          </a:prstGeom>
          <a:noFill/>
        </p:spPr>
        <p:txBody>
          <a:bodyPr vert="horz" wrap="square" lIns="0" tIns="0" rIns="0" bIns="0" rtlCol="0" anchor="ctr" anchorCtr="0">
            <a:spAutoFit/>
          </a:bodyPr>
          <a:lstStyle/>
          <a:p>
            <a:pPr algn="ctr"/>
            <a:r>
              <a:rPr lang="en-US" sz="750" spc="-3">
                <a:solidFill>
                  <a:schemeClr val="dk2"/>
                </a:solidFill>
                <a:latin typeface="Calibri" panose="020F0502020204030204" pitchFamily="34" charset="0"/>
              </a:rPr>
              <a:t>Mar 15</a:t>
            </a:r>
          </a:p>
        </p:txBody>
      </p:sp>
      <p:sp>
        <p:nvSpPr>
          <p:cNvPr id="395" name="OTLSHAPE_M_9e2274be59db4040b8129ffd9d6cf420_Shape">
            <a:extLst>
              <a:ext uri="{FF2B5EF4-FFF2-40B4-BE49-F238E27FC236}">
                <a16:creationId xmlns:a16="http://schemas.microsoft.com/office/drawing/2014/main" id="{582EE690-6869-4761-AA42-5C3E726DA2AB}"/>
              </a:ext>
            </a:extLst>
          </p:cNvPr>
          <p:cNvSpPr/>
          <p:nvPr>
            <p:custDataLst>
              <p:tags r:id="rId69"/>
            </p:custDataLst>
          </p:nvPr>
        </p:nvSpPr>
        <p:spPr>
          <a:xfrm>
            <a:off x="4472086" y="2371725"/>
            <a:ext cx="171450" cy="190500"/>
          </a:xfrm>
          <a:prstGeom prst="diamond">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6" name="OTLSHAPE_M_0e625ec288f9419f8ed428130a6ad652_Title">
            <a:extLst>
              <a:ext uri="{FF2B5EF4-FFF2-40B4-BE49-F238E27FC236}">
                <a16:creationId xmlns:a16="http://schemas.microsoft.com/office/drawing/2014/main" id="{20A5F220-B492-4FED-A876-0A45CDBEF8C6}"/>
              </a:ext>
            </a:extLst>
          </p:cNvPr>
          <p:cNvSpPr txBox="1"/>
          <p:nvPr>
            <p:custDataLst>
              <p:tags r:id="rId70"/>
            </p:custDataLst>
          </p:nvPr>
        </p:nvSpPr>
        <p:spPr>
          <a:xfrm>
            <a:off x="5006986" y="2099459"/>
            <a:ext cx="838200" cy="126958"/>
          </a:xfrm>
          <a:prstGeom prst="rect">
            <a:avLst/>
          </a:prstGeom>
          <a:noFill/>
        </p:spPr>
        <p:txBody>
          <a:bodyPr vert="horz" wrap="square" lIns="0" tIns="0" rIns="0" bIns="0" rtlCol="0" anchor="ctr" anchorCtr="0">
            <a:spAutoFit/>
          </a:bodyPr>
          <a:lstStyle/>
          <a:p>
            <a:pPr algn="ctr"/>
            <a:r>
              <a:rPr lang="en-US" sz="825" b="1" spc="-9">
                <a:solidFill>
                  <a:schemeClr val="dk1"/>
                </a:solidFill>
                <a:latin typeface="Calibri" panose="020F0502020204030204" pitchFamily="34" charset="0"/>
              </a:rPr>
              <a:t>Performance Test 5</a:t>
            </a:r>
          </a:p>
        </p:txBody>
      </p:sp>
      <p:sp>
        <p:nvSpPr>
          <p:cNvPr id="397" name="OTLSHAPE_M_0e625ec288f9419f8ed428130a6ad652_Date">
            <a:extLst>
              <a:ext uri="{FF2B5EF4-FFF2-40B4-BE49-F238E27FC236}">
                <a16:creationId xmlns:a16="http://schemas.microsoft.com/office/drawing/2014/main" id="{60980AA5-BA0B-4D9A-9971-40CBDAB3E3FE}"/>
              </a:ext>
            </a:extLst>
          </p:cNvPr>
          <p:cNvSpPr txBox="1"/>
          <p:nvPr>
            <p:custDataLst>
              <p:tags r:id="rId71"/>
            </p:custDataLst>
          </p:nvPr>
        </p:nvSpPr>
        <p:spPr>
          <a:xfrm>
            <a:off x="5298657" y="2236832"/>
            <a:ext cx="257175" cy="115416"/>
          </a:xfrm>
          <a:prstGeom prst="rect">
            <a:avLst/>
          </a:prstGeom>
          <a:noFill/>
        </p:spPr>
        <p:txBody>
          <a:bodyPr vert="horz" wrap="square" lIns="0" tIns="0" rIns="0" bIns="0" rtlCol="0" anchor="ctr" anchorCtr="0">
            <a:spAutoFit/>
          </a:bodyPr>
          <a:lstStyle/>
          <a:p>
            <a:pPr algn="ctr"/>
            <a:r>
              <a:rPr lang="en-US" sz="750" spc="-5">
                <a:solidFill>
                  <a:schemeClr val="dk2"/>
                </a:solidFill>
                <a:latin typeface="Calibri" panose="020F0502020204030204" pitchFamily="34" charset="0"/>
              </a:rPr>
              <a:t>Jun 15</a:t>
            </a:r>
          </a:p>
        </p:txBody>
      </p:sp>
      <p:sp>
        <p:nvSpPr>
          <p:cNvPr id="398" name="OTLSHAPE_M_0e625ec288f9419f8ed428130a6ad652_Shape">
            <a:extLst>
              <a:ext uri="{FF2B5EF4-FFF2-40B4-BE49-F238E27FC236}">
                <a16:creationId xmlns:a16="http://schemas.microsoft.com/office/drawing/2014/main" id="{7729AE7A-8E30-497A-9FEB-1632A70FEAE6}"/>
              </a:ext>
            </a:extLst>
          </p:cNvPr>
          <p:cNvSpPr/>
          <p:nvPr>
            <p:custDataLst>
              <p:tags r:id="rId72"/>
            </p:custDataLst>
          </p:nvPr>
        </p:nvSpPr>
        <p:spPr>
          <a:xfrm>
            <a:off x="5341980" y="2371725"/>
            <a:ext cx="171450" cy="190500"/>
          </a:xfrm>
          <a:prstGeom prst="diamond">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9" name="OTLSHAPE_M_89de430ac8ee47b6881152e479be6e13_Title">
            <a:extLst>
              <a:ext uri="{FF2B5EF4-FFF2-40B4-BE49-F238E27FC236}">
                <a16:creationId xmlns:a16="http://schemas.microsoft.com/office/drawing/2014/main" id="{8A4A61BB-1454-4187-86D8-96A65C4473F6}"/>
              </a:ext>
            </a:extLst>
          </p:cNvPr>
          <p:cNvSpPr txBox="1"/>
          <p:nvPr>
            <p:custDataLst>
              <p:tags r:id="rId73"/>
            </p:custDataLst>
          </p:nvPr>
        </p:nvSpPr>
        <p:spPr>
          <a:xfrm>
            <a:off x="6447647" y="2102948"/>
            <a:ext cx="838200" cy="126958"/>
          </a:xfrm>
          <a:prstGeom prst="rect">
            <a:avLst/>
          </a:prstGeom>
          <a:noFill/>
        </p:spPr>
        <p:txBody>
          <a:bodyPr vert="horz" wrap="square" lIns="0" tIns="0" rIns="0" bIns="0" rtlCol="0" anchor="ctr" anchorCtr="0">
            <a:spAutoFit/>
          </a:bodyPr>
          <a:lstStyle/>
          <a:p>
            <a:pPr algn="ctr"/>
            <a:r>
              <a:rPr lang="en-US" sz="825" b="1" spc="-9" dirty="0">
                <a:solidFill>
                  <a:schemeClr val="dk1"/>
                </a:solidFill>
                <a:latin typeface="Calibri" panose="020F0502020204030204" pitchFamily="34" charset="0"/>
              </a:rPr>
              <a:t>Performance Test 6</a:t>
            </a:r>
          </a:p>
        </p:txBody>
      </p:sp>
      <p:sp>
        <p:nvSpPr>
          <p:cNvPr id="400" name="OTLSHAPE_M_89de430ac8ee47b6881152e479be6e13_Date">
            <a:extLst>
              <a:ext uri="{FF2B5EF4-FFF2-40B4-BE49-F238E27FC236}">
                <a16:creationId xmlns:a16="http://schemas.microsoft.com/office/drawing/2014/main" id="{4DDDC062-EFDF-411A-8DC7-A4FBE259FF28}"/>
              </a:ext>
            </a:extLst>
          </p:cNvPr>
          <p:cNvSpPr txBox="1"/>
          <p:nvPr>
            <p:custDataLst>
              <p:tags r:id="rId74"/>
            </p:custDataLst>
          </p:nvPr>
        </p:nvSpPr>
        <p:spPr>
          <a:xfrm>
            <a:off x="6727381" y="2240323"/>
            <a:ext cx="276225" cy="115416"/>
          </a:xfrm>
          <a:prstGeom prst="rect">
            <a:avLst/>
          </a:prstGeom>
          <a:noFill/>
        </p:spPr>
        <p:txBody>
          <a:bodyPr vert="horz" wrap="square" lIns="0" tIns="0" rIns="0" bIns="0" rtlCol="0" anchor="ctr" anchorCtr="0">
            <a:spAutoFit/>
          </a:bodyPr>
          <a:lstStyle/>
          <a:p>
            <a:pPr algn="ctr"/>
            <a:r>
              <a:rPr lang="en-US" sz="750" spc="-5">
                <a:solidFill>
                  <a:schemeClr val="dk2"/>
                </a:solidFill>
                <a:latin typeface="Calibri" panose="020F0502020204030204" pitchFamily="34" charset="0"/>
              </a:rPr>
              <a:t>Nov 15</a:t>
            </a:r>
          </a:p>
        </p:txBody>
      </p:sp>
      <p:sp>
        <p:nvSpPr>
          <p:cNvPr id="401" name="OTLSHAPE_M_89de430ac8ee47b6881152e479be6e13_Shape">
            <a:extLst>
              <a:ext uri="{FF2B5EF4-FFF2-40B4-BE49-F238E27FC236}">
                <a16:creationId xmlns:a16="http://schemas.microsoft.com/office/drawing/2014/main" id="{C8813B3F-49F9-487F-A82C-C0E5D5AF1012}"/>
              </a:ext>
            </a:extLst>
          </p:cNvPr>
          <p:cNvSpPr/>
          <p:nvPr>
            <p:custDataLst>
              <p:tags r:id="rId75"/>
            </p:custDataLst>
          </p:nvPr>
        </p:nvSpPr>
        <p:spPr>
          <a:xfrm>
            <a:off x="6788653" y="2371725"/>
            <a:ext cx="171450" cy="190500"/>
          </a:xfrm>
          <a:prstGeom prst="diamond">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10" name="Table 409">
            <a:extLst>
              <a:ext uri="{FF2B5EF4-FFF2-40B4-BE49-F238E27FC236}">
                <a16:creationId xmlns:a16="http://schemas.microsoft.com/office/drawing/2014/main" id="{85615C2D-AD79-49DE-9A6E-F77199A909E9}"/>
              </a:ext>
            </a:extLst>
          </p:cNvPr>
          <p:cNvGraphicFramePr>
            <a:graphicFrameLocks noGrp="1"/>
          </p:cNvGraphicFramePr>
          <p:nvPr>
            <p:extLst/>
          </p:nvPr>
        </p:nvGraphicFramePr>
        <p:xfrm>
          <a:off x="2739270" y="3412507"/>
          <a:ext cx="3539968" cy="2216316"/>
        </p:xfrm>
        <a:graphic>
          <a:graphicData uri="http://schemas.openxmlformats.org/drawingml/2006/table">
            <a:tbl>
              <a:tblPr firstRow="1" bandRow="1">
                <a:tableStyleId>{5C22544A-7EE6-4342-B048-85BDC9FD1C3A}</a:tableStyleId>
              </a:tblPr>
              <a:tblGrid>
                <a:gridCol w="528014">
                  <a:extLst>
                    <a:ext uri="{9D8B030D-6E8A-4147-A177-3AD203B41FA5}">
                      <a16:colId xmlns:a16="http://schemas.microsoft.com/office/drawing/2014/main" val="2748955557"/>
                    </a:ext>
                  </a:extLst>
                </a:gridCol>
                <a:gridCol w="3011954">
                  <a:extLst>
                    <a:ext uri="{9D8B030D-6E8A-4147-A177-3AD203B41FA5}">
                      <a16:colId xmlns:a16="http://schemas.microsoft.com/office/drawing/2014/main" val="1686941114"/>
                    </a:ext>
                  </a:extLst>
                </a:gridCol>
              </a:tblGrid>
              <a:tr h="431856">
                <a:tc>
                  <a:txBody>
                    <a:bodyPr/>
                    <a:lstStyle/>
                    <a:p>
                      <a:pPr algn="ctr"/>
                      <a:r>
                        <a:rPr lang="en-US" sz="1100" dirty="0"/>
                        <a:t>Test #</a:t>
                      </a:r>
                    </a:p>
                  </a:txBody>
                  <a:tcPr marL="68580" marR="68580" marT="34290" marB="34290" anchor="ctr"/>
                </a:tc>
                <a:tc>
                  <a:txBody>
                    <a:bodyPr/>
                    <a:lstStyle/>
                    <a:p>
                      <a:pPr algn="l"/>
                      <a:r>
                        <a:rPr lang="en-US" sz="1100"/>
                        <a:t>County Volume Included in Test</a:t>
                      </a:r>
                      <a:endParaRPr lang="en-US" sz="1100" dirty="0"/>
                    </a:p>
                  </a:txBody>
                  <a:tcPr marL="68580" marR="68580" marT="34290" marB="34290" anchor="ctr"/>
                </a:tc>
                <a:extLst>
                  <a:ext uri="{0D108BD9-81ED-4DB2-BD59-A6C34878D82A}">
                    <a16:rowId xmlns:a16="http://schemas.microsoft.com/office/drawing/2014/main" val="918789327"/>
                  </a:ext>
                </a:extLst>
              </a:tr>
              <a:tr h="297410">
                <a:tc>
                  <a:txBody>
                    <a:bodyPr/>
                    <a:lstStyle/>
                    <a:p>
                      <a:pPr algn="ctr"/>
                      <a:r>
                        <a:rPr lang="en-US" sz="1100" dirty="0"/>
                        <a:t>1</a:t>
                      </a:r>
                    </a:p>
                  </a:txBody>
                  <a:tcPr marL="68580" marR="68580" marT="34290" marB="34290" anchor="ctr"/>
                </a:tc>
                <a:tc>
                  <a:txBody>
                    <a:bodyPr/>
                    <a:lstStyle/>
                    <a:p>
                      <a:pPr algn="l"/>
                      <a:r>
                        <a:rPr lang="en-US" sz="1100" dirty="0"/>
                        <a:t>C-IV &amp; LRS</a:t>
                      </a:r>
                    </a:p>
                  </a:txBody>
                  <a:tcPr marL="68580" marR="68580" marT="34290" marB="34290" anchor="ctr"/>
                </a:tc>
                <a:extLst>
                  <a:ext uri="{0D108BD9-81ED-4DB2-BD59-A6C34878D82A}">
                    <a16:rowId xmlns:a16="http://schemas.microsoft.com/office/drawing/2014/main" val="2736986956"/>
                  </a:ext>
                </a:extLst>
              </a:tr>
              <a:tr h="297410">
                <a:tc>
                  <a:txBody>
                    <a:bodyPr/>
                    <a:lstStyle/>
                    <a:p>
                      <a:pPr algn="ctr"/>
                      <a:r>
                        <a:rPr lang="en-US" sz="1100" dirty="0"/>
                        <a:t>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C-IV, LRS &amp;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CalWIN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Wave 1, 2, 3, 4, 5 &amp; 6</a:t>
                      </a:r>
                    </a:p>
                  </a:txBody>
                  <a:tcPr marL="68580" marR="68580" marT="34290" marB="34290" anchor="ctr"/>
                </a:tc>
                <a:extLst>
                  <a:ext uri="{0D108BD9-81ED-4DB2-BD59-A6C34878D82A}">
                    <a16:rowId xmlns:a16="http://schemas.microsoft.com/office/drawing/2014/main" val="3345440429"/>
                  </a:ext>
                </a:extLst>
              </a:tr>
              <a:tr h="297410">
                <a:tc>
                  <a:txBody>
                    <a:bodyPr/>
                    <a:lstStyle/>
                    <a:p>
                      <a:pPr algn="ctr"/>
                      <a:r>
                        <a:rPr lang="en-US" sz="1100" dirty="0"/>
                        <a:t>3</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C-IV, LRS &amp; CalWIN Wave 1, 2, 3, 4, 5 &amp; 6</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nchor="ctr"/>
                </a:tc>
                <a:extLst>
                  <a:ext uri="{0D108BD9-81ED-4DB2-BD59-A6C34878D82A}">
                    <a16:rowId xmlns:a16="http://schemas.microsoft.com/office/drawing/2014/main" val="2807764100"/>
                  </a:ext>
                </a:extLst>
              </a:tr>
              <a:tr h="297410">
                <a:tc>
                  <a:txBody>
                    <a:bodyPr/>
                    <a:lstStyle/>
                    <a:p>
                      <a:pPr algn="ctr"/>
                      <a:r>
                        <a:rPr lang="en-US" sz="1100" dirty="0"/>
                        <a:t>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C-IV, LRS &amp; CalWIN Wave 1, 2, 3, 4, 5 &amp; 6</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nchor="ctr"/>
                </a:tc>
                <a:extLst>
                  <a:ext uri="{0D108BD9-81ED-4DB2-BD59-A6C34878D82A}">
                    <a16:rowId xmlns:a16="http://schemas.microsoft.com/office/drawing/2014/main" val="2730880088"/>
                  </a:ext>
                </a:extLst>
              </a:tr>
              <a:tr h="297410">
                <a:tc>
                  <a:txBody>
                    <a:bodyPr/>
                    <a:lstStyle/>
                    <a:p>
                      <a:pPr algn="ctr"/>
                      <a:r>
                        <a:rPr lang="en-US" sz="1100" dirty="0"/>
                        <a:t>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C-IV, LRS &amp; CalWIN Wave 1, 2, 3, 4, 5 &amp; 6</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nchor="ctr"/>
                </a:tc>
                <a:extLst>
                  <a:ext uri="{0D108BD9-81ED-4DB2-BD59-A6C34878D82A}">
                    <a16:rowId xmlns:a16="http://schemas.microsoft.com/office/drawing/2014/main" val="2343178566"/>
                  </a:ext>
                </a:extLst>
              </a:tr>
              <a:tr h="297410">
                <a:tc>
                  <a:txBody>
                    <a:bodyPr/>
                    <a:lstStyle/>
                    <a:p>
                      <a:pPr algn="ctr"/>
                      <a:r>
                        <a:rPr lang="en-US" sz="1100" dirty="0"/>
                        <a:t>6</a:t>
                      </a:r>
                    </a:p>
                  </a:txBody>
                  <a:tcPr marL="68580" marR="68580" marT="34290" marB="34290" anchor="ctr"/>
                </a:tc>
                <a:tc>
                  <a:txBody>
                    <a:bodyPr/>
                    <a:lstStyle/>
                    <a:p>
                      <a:pPr algn="l"/>
                      <a:r>
                        <a:rPr lang="en-US" sz="1100" dirty="0"/>
                        <a:t>C-IV, LRS &amp; CalWIN Wave 1, 2, 3, 4, 5 &amp; 6</a:t>
                      </a:r>
                    </a:p>
                  </a:txBody>
                  <a:tcPr marL="68580" marR="68580" marT="34290" marB="34290" anchor="ctr"/>
                </a:tc>
                <a:extLst>
                  <a:ext uri="{0D108BD9-81ED-4DB2-BD59-A6C34878D82A}">
                    <a16:rowId xmlns:a16="http://schemas.microsoft.com/office/drawing/2014/main" val="2430309046"/>
                  </a:ext>
                </a:extLst>
              </a:tr>
            </a:tbl>
          </a:graphicData>
        </a:graphic>
      </p:graphicFrame>
      <p:sp>
        <p:nvSpPr>
          <p:cNvPr id="2" name="TextBox 1">
            <a:extLst>
              <a:ext uri="{FF2B5EF4-FFF2-40B4-BE49-F238E27FC236}">
                <a16:creationId xmlns:a16="http://schemas.microsoft.com/office/drawing/2014/main" id="{DFB8418E-C3A8-4C47-93C1-EC0405081236}"/>
              </a:ext>
            </a:extLst>
          </p:cNvPr>
          <p:cNvSpPr txBox="1"/>
          <p:nvPr/>
        </p:nvSpPr>
        <p:spPr>
          <a:xfrm>
            <a:off x="1693257" y="6086899"/>
            <a:ext cx="6031893" cy="461665"/>
          </a:xfrm>
          <a:prstGeom prst="rect">
            <a:avLst/>
          </a:prstGeom>
          <a:noFill/>
        </p:spPr>
        <p:txBody>
          <a:bodyPr wrap="square" rtlCol="0">
            <a:spAutoFit/>
          </a:bodyPr>
          <a:lstStyle/>
          <a:p>
            <a:r>
              <a:rPr lang="en-US" sz="1200" dirty="0"/>
              <a:t>NOTE:  Document migration activities will kick off once the amendment is approved.  Testing the performance of importing documents will be completed during this time.</a:t>
            </a:r>
          </a:p>
        </p:txBody>
      </p:sp>
    </p:spTree>
    <p:custDataLst>
      <p:tags r:id="rId1"/>
    </p:custDataLst>
    <p:extLst>
      <p:ext uri="{BB962C8B-B14F-4D97-AF65-F5344CB8AC3E}">
        <p14:creationId xmlns:p14="http://schemas.microsoft.com/office/powerpoint/2010/main" val="1080814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FD91-0232-4CB1-A66C-B19FB16F8C7E}"/>
              </a:ext>
            </a:extLst>
          </p:cNvPr>
          <p:cNvSpPr>
            <a:spLocks noGrp="1"/>
          </p:cNvSpPr>
          <p:nvPr>
            <p:ph type="title"/>
          </p:nvPr>
        </p:nvSpPr>
        <p:spPr>
          <a:xfrm>
            <a:off x="159815" y="277114"/>
            <a:ext cx="8615363" cy="401544"/>
          </a:xfrm>
        </p:spPr>
        <p:txBody>
          <a:bodyPr>
            <a:normAutofit fontScale="90000"/>
          </a:bodyPr>
          <a:lstStyle/>
          <a:p>
            <a:r>
              <a:rPr lang="en-US" dirty="0"/>
              <a:t>Service Level Agreements – Performance SLAs</a:t>
            </a:r>
          </a:p>
        </p:txBody>
      </p:sp>
      <p:graphicFrame>
        <p:nvGraphicFramePr>
          <p:cNvPr id="4" name="Table 3">
            <a:extLst>
              <a:ext uri="{FF2B5EF4-FFF2-40B4-BE49-F238E27FC236}">
                <a16:creationId xmlns:a16="http://schemas.microsoft.com/office/drawing/2014/main" id="{540FC514-7B92-4031-A18E-44E3EB993EBE}"/>
              </a:ext>
            </a:extLst>
          </p:cNvPr>
          <p:cNvGraphicFramePr>
            <a:graphicFrameLocks noGrp="1"/>
          </p:cNvGraphicFramePr>
          <p:nvPr>
            <p:extLst>
              <p:ext uri="{D42A27DB-BD31-4B8C-83A1-F6EECF244321}">
                <p14:modId xmlns:p14="http://schemas.microsoft.com/office/powerpoint/2010/main" val="2305884420"/>
              </p:ext>
            </p:extLst>
          </p:nvPr>
        </p:nvGraphicFramePr>
        <p:xfrm>
          <a:off x="560950" y="1586176"/>
          <a:ext cx="7543800" cy="298323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361224027"/>
                    </a:ext>
                  </a:extLst>
                </a:gridCol>
                <a:gridCol w="3771900">
                  <a:extLst>
                    <a:ext uri="{9D8B030D-6E8A-4147-A177-3AD203B41FA5}">
                      <a16:colId xmlns:a16="http://schemas.microsoft.com/office/drawing/2014/main" val="1630621116"/>
                    </a:ext>
                  </a:extLst>
                </a:gridCol>
              </a:tblGrid>
              <a:tr h="514350">
                <a:tc gridSpan="2">
                  <a:txBody>
                    <a:bodyPr/>
                    <a:lstStyle/>
                    <a:p>
                      <a:pPr algn="ctr"/>
                      <a:r>
                        <a:rPr lang="en-US" sz="1800" dirty="0"/>
                        <a:t>Hyland</a:t>
                      </a:r>
                      <a:endParaRPr lang="en-US" sz="1800" dirty="0">
                        <a:latin typeface="+mn-lt"/>
                        <a:cs typeface="Arial" panose="020B0604020202020204" pitchFamily="34" charset="0"/>
                      </a:endParaRPr>
                    </a:p>
                  </a:txBody>
                  <a:tcPr marL="68580" marR="68580" marT="34290" marB="34290" anchor="ctr"/>
                </a:tc>
                <a:tc hMerge="1">
                  <a:txBody>
                    <a:bodyPr/>
                    <a:lstStyle/>
                    <a:p>
                      <a:pPr algn="ctr"/>
                      <a:endParaRPr lang="en-US" sz="2400">
                        <a:latin typeface="+mn-lt"/>
                        <a:cs typeface="Arial" panose="020B0604020202020204" pitchFamily="34" charset="0"/>
                      </a:endParaRPr>
                    </a:p>
                  </a:txBody>
                  <a:tcPr anchor="ctr"/>
                </a:tc>
                <a:extLst>
                  <a:ext uri="{0D108BD9-81ED-4DB2-BD59-A6C34878D82A}">
                    <a16:rowId xmlns:a16="http://schemas.microsoft.com/office/drawing/2014/main" val="1774473468"/>
                  </a:ext>
                </a:extLst>
              </a:tr>
              <a:tr h="514350">
                <a:tc>
                  <a:txBody>
                    <a:bodyPr/>
                    <a:lstStyle/>
                    <a:p>
                      <a:pPr algn="l"/>
                      <a:r>
                        <a:rPr lang="en-US" sz="1600" b="1" dirty="0"/>
                        <a:t>Monthly Uptime</a:t>
                      </a:r>
                      <a:r>
                        <a:rPr lang="en-US" sz="1600" baseline="0" dirty="0"/>
                        <a:t>:</a:t>
                      </a:r>
                    </a:p>
                    <a:p>
                      <a:pPr algn="l"/>
                      <a:r>
                        <a:rPr lang="en-US" sz="1600" baseline="0" dirty="0"/>
                        <a:t>(Percentage)</a:t>
                      </a:r>
                      <a:endParaRPr lang="en-US" sz="1600" dirty="0">
                        <a:solidFill>
                          <a:schemeClr val="accent5">
                            <a:lumMod val="10000"/>
                          </a:schemeClr>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600" dirty="0"/>
                        <a:t>99.90% </a:t>
                      </a:r>
                      <a:endParaRPr lang="en-US" sz="1600" dirty="0">
                        <a:solidFill>
                          <a:schemeClr val="accent5">
                            <a:lumMod val="10000"/>
                          </a:schemeClr>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462268794"/>
                  </a:ext>
                </a:extLst>
              </a:tr>
              <a:tr h="514350">
                <a:tc>
                  <a:txBody>
                    <a:bodyPr/>
                    <a:lstStyle/>
                    <a:p>
                      <a:pPr algn="l"/>
                      <a:r>
                        <a:rPr lang="en-US" sz="1600" b="1" dirty="0"/>
                        <a:t>Document View:</a:t>
                      </a:r>
                      <a:endParaRPr lang="en-US" sz="1600" baseline="0" dirty="0"/>
                    </a:p>
                    <a:p>
                      <a:pPr algn="l"/>
                      <a:r>
                        <a:rPr lang="en-US" sz="1600" baseline="0" dirty="0"/>
                        <a:t>(Percentage)</a:t>
                      </a:r>
                      <a:endParaRPr lang="en-US" sz="1600" dirty="0">
                        <a:solidFill>
                          <a:schemeClr val="accent5">
                            <a:lumMod val="10000"/>
                          </a:schemeClr>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600" dirty="0"/>
                        <a:t>90% &lt; =</a:t>
                      </a:r>
                      <a:r>
                        <a:rPr lang="en-US" sz="1600" baseline="0" dirty="0"/>
                        <a:t> 2 seconds per page</a:t>
                      </a:r>
                      <a:endParaRPr lang="en-US" sz="1600" dirty="0">
                        <a:solidFill>
                          <a:schemeClr val="accent5">
                            <a:lumMod val="10000"/>
                          </a:schemeClr>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657375928"/>
                  </a:ext>
                </a:extLst>
              </a:tr>
              <a:tr h="514350">
                <a:tc>
                  <a:txBody>
                    <a:bodyPr/>
                    <a:lstStyle/>
                    <a:p>
                      <a:pPr marL="0" algn="l" defTabSz="914400" rtl="0" eaLnBrk="1" latinLnBrk="0" hangingPunct="1"/>
                      <a:r>
                        <a:rPr lang="en-US" sz="1600" b="1" kern="1200" dirty="0">
                          <a:solidFill>
                            <a:schemeClr val="dk1"/>
                          </a:solidFill>
                          <a:latin typeface="+mn-lt"/>
                          <a:ea typeface="+mn-ea"/>
                          <a:cs typeface="+mn-cs"/>
                        </a:rPr>
                        <a:t>Database Transactions:</a:t>
                      </a:r>
                    </a:p>
                    <a:p>
                      <a:pPr marL="0" algn="l" defTabSz="914400" rtl="0" eaLnBrk="1" latinLnBrk="0" hangingPunct="1"/>
                      <a:r>
                        <a:rPr lang="en-US" sz="1600" b="1" kern="1200" dirty="0">
                          <a:solidFill>
                            <a:schemeClr val="dk1"/>
                          </a:solidFill>
                          <a:latin typeface="+mn-lt"/>
                          <a:ea typeface="+mn-ea"/>
                          <a:cs typeface="+mn-cs"/>
                        </a:rPr>
                        <a:t>(Percentage)</a:t>
                      </a:r>
                    </a:p>
                  </a:txBody>
                  <a:tcPr marL="68580" marR="68580" marT="34290" marB="34290" anchor="ctr"/>
                </a:tc>
                <a:tc>
                  <a:txBody>
                    <a:bodyPr/>
                    <a:lstStyle/>
                    <a:p>
                      <a:pPr algn="ctr"/>
                      <a:r>
                        <a:rPr lang="en-US" sz="1600" dirty="0">
                          <a:solidFill>
                            <a:schemeClr val="accent5">
                              <a:lumMod val="10000"/>
                            </a:schemeClr>
                          </a:solidFill>
                          <a:latin typeface="Arial" panose="020B0604020202020204" pitchFamily="34" charset="0"/>
                          <a:cs typeface="Arial" panose="020B0604020202020204" pitchFamily="34" charset="0"/>
                        </a:rPr>
                        <a:t>90% &lt;= 1 seconds per transaction</a:t>
                      </a:r>
                    </a:p>
                  </a:txBody>
                  <a:tcPr marL="68580" marR="68580" marT="34290" marB="34290" anchor="ctr"/>
                </a:tc>
                <a:extLst>
                  <a:ext uri="{0D108BD9-81ED-4DB2-BD59-A6C34878D82A}">
                    <a16:rowId xmlns:a16="http://schemas.microsoft.com/office/drawing/2014/main" val="1044100252"/>
                  </a:ext>
                </a:extLst>
              </a:tr>
              <a:tr h="514350">
                <a:tc>
                  <a:txBody>
                    <a:bodyPr/>
                    <a:lstStyle/>
                    <a:p>
                      <a:pPr algn="l"/>
                      <a:r>
                        <a:rPr lang="en-US" sz="1600" b="1" dirty="0"/>
                        <a:t>Intelligent Capture Document Processing</a:t>
                      </a:r>
                      <a:r>
                        <a:rPr lang="en-US" sz="1600" dirty="0"/>
                        <a:t>:</a:t>
                      </a:r>
                    </a:p>
                    <a:p>
                      <a:pPr algn="l"/>
                      <a:r>
                        <a:rPr lang="en-US" sz="1600" dirty="0"/>
                        <a:t>(Pages per Hour</a:t>
                      </a:r>
                      <a:r>
                        <a:rPr lang="en-US" sz="1600" baseline="0" dirty="0"/>
                        <a:t>)</a:t>
                      </a:r>
                      <a:endParaRPr lang="en-US" sz="1600" dirty="0">
                        <a:solidFill>
                          <a:schemeClr val="accent5">
                            <a:lumMod val="10000"/>
                          </a:schemeClr>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600" dirty="0"/>
                        <a:t>90,000 Pages Processed</a:t>
                      </a:r>
                      <a:endParaRPr lang="en-US" sz="1600" dirty="0">
                        <a:solidFill>
                          <a:schemeClr val="accent5">
                            <a:lumMod val="10000"/>
                          </a:schemeClr>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84272154"/>
                  </a:ext>
                </a:extLst>
              </a:tr>
            </a:tbl>
          </a:graphicData>
        </a:graphic>
      </p:graphicFrame>
      <p:sp>
        <p:nvSpPr>
          <p:cNvPr id="7" name="TextBox 6">
            <a:extLst>
              <a:ext uri="{FF2B5EF4-FFF2-40B4-BE49-F238E27FC236}">
                <a16:creationId xmlns:a16="http://schemas.microsoft.com/office/drawing/2014/main" id="{2B15465A-B144-4123-93AB-91CB789CDCE3}"/>
              </a:ext>
            </a:extLst>
          </p:cNvPr>
          <p:cNvSpPr txBox="1"/>
          <p:nvPr/>
        </p:nvSpPr>
        <p:spPr>
          <a:xfrm>
            <a:off x="345702" y="4812307"/>
            <a:ext cx="8798298" cy="577081"/>
          </a:xfrm>
          <a:prstGeom prst="rect">
            <a:avLst/>
          </a:prstGeom>
          <a:noFill/>
        </p:spPr>
        <p:txBody>
          <a:bodyPr wrap="square" rtlCol="0">
            <a:spAutoFit/>
          </a:bodyPr>
          <a:lstStyle/>
          <a:p>
            <a:r>
              <a:rPr lang="en-US" sz="1050" b="1" dirty="0"/>
              <a:t>Assumptions: </a:t>
            </a:r>
          </a:p>
          <a:p>
            <a:pPr marL="257175" indent="-257175">
              <a:buFont typeface="+mj-lt"/>
              <a:buAutoNum type="arabicPeriod"/>
            </a:pPr>
            <a:r>
              <a:rPr lang="en-US" sz="1050" dirty="0"/>
              <a:t>SLAs do not account for failures due to faults (such as availability, performance or security) with the Amazon Web Services (“AWS”) or Telecommunication providers (including Cloud Exchange providers). </a:t>
            </a:r>
          </a:p>
        </p:txBody>
      </p:sp>
      <p:sp>
        <p:nvSpPr>
          <p:cNvPr id="8" name="TextBox 7">
            <a:extLst>
              <a:ext uri="{FF2B5EF4-FFF2-40B4-BE49-F238E27FC236}">
                <a16:creationId xmlns:a16="http://schemas.microsoft.com/office/drawing/2014/main" id="{06F75CAA-AAE3-4CBB-B2CE-64D65106C5F9}"/>
              </a:ext>
            </a:extLst>
          </p:cNvPr>
          <p:cNvSpPr txBox="1"/>
          <p:nvPr/>
        </p:nvSpPr>
        <p:spPr>
          <a:xfrm>
            <a:off x="486430" y="1132417"/>
            <a:ext cx="5452816" cy="523220"/>
          </a:xfrm>
          <a:prstGeom prst="rect">
            <a:avLst/>
          </a:prstGeom>
          <a:noFill/>
        </p:spPr>
        <p:txBody>
          <a:bodyPr wrap="square" rtlCol="0">
            <a:spAutoFit/>
          </a:bodyPr>
          <a:lstStyle/>
          <a:p>
            <a:r>
              <a:rPr lang="en-US" sz="1400" dirty="0"/>
              <a:t>The SLAs in the table below are the responsibility of Hyland. </a:t>
            </a:r>
          </a:p>
          <a:p>
            <a:pPr marL="214313" indent="-214313">
              <a:buFont typeface="Arial" panose="020B0604020202020204" pitchFamily="34" charset="0"/>
              <a:buChar char="•"/>
            </a:pPr>
            <a:endParaRPr lang="en-US" sz="1400" dirty="0">
              <a:latin typeface="Century Gothic"/>
            </a:endParaRPr>
          </a:p>
        </p:txBody>
      </p:sp>
    </p:spTree>
    <p:extLst>
      <p:ext uri="{BB962C8B-B14F-4D97-AF65-F5344CB8AC3E}">
        <p14:creationId xmlns:p14="http://schemas.microsoft.com/office/powerpoint/2010/main" val="476246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FD91-0232-4CB1-A66C-B19FB16F8C7E}"/>
              </a:ext>
            </a:extLst>
          </p:cNvPr>
          <p:cNvSpPr>
            <a:spLocks noGrp="1"/>
          </p:cNvSpPr>
          <p:nvPr>
            <p:ph type="title"/>
          </p:nvPr>
        </p:nvSpPr>
        <p:spPr>
          <a:xfrm>
            <a:off x="687505" y="345127"/>
            <a:ext cx="6461522" cy="301158"/>
          </a:xfrm>
        </p:spPr>
        <p:txBody>
          <a:bodyPr>
            <a:normAutofit fontScale="90000"/>
          </a:bodyPr>
          <a:lstStyle/>
          <a:p>
            <a:r>
              <a:rPr lang="en-US" dirty="0"/>
              <a:t>Service Level Credits</a:t>
            </a:r>
          </a:p>
        </p:txBody>
      </p:sp>
      <p:graphicFrame>
        <p:nvGraphicFramePr>
          <p:cNvPr id="4" name="Table 3">
            <a:extLst>
              <a:ext uri="{FF2B5EF4-FFF2-40B4-BE49-F238E27FC236}">
                <a16:creationId xmlns:a16="http://schemas.microsoft.com/office/drawing/2014/main" id="{540FC514-7B92-4031-A18E-44E3EB993EBE}"/>
              </a:ext>
            </a:extLst>
          </p:cNvPr>
          <p:cNvGraphicFramePr>
            <a:graphicFrameLocks noGrp="1"/>
          </p:cNvGraphicFramePr>
          <p:nvPr>
            <p:extLst/>
          </p:nvPr>
        </p:nvGraphicFramePr>
        <p:xfrm>
          <a:off x="687506" y="2186018"/>
          <a:ext cx="7768989" cy="3447520"/>
        </p:xfrm>
        <a:graphic>
          <a:graphicData uri="http://schemas.openxmlformats.org/drawingml/2006/table">
            <a:tbl>
              <a:tblPr firstRow="1" bandRow="1">
                <a:tableStyleId>{5C22544A-7EE6-4342-B048-85BDC9FD1C3A}</a:tableStyleId>
              </a:tblPr>
              <a:tblGrid>
                <a:gridCol w="2589663">
                  <a:extLst>
                    <a:ext uri="{9D8B030D-6E8A-4147-A177-3AD203B41FA5}">
                      <a16:colId xmlns:a16="http://schemas.microsoft.com/office/drawing/2014/main" val="888013693"/>
                    </a:ext>
                  </a:extLst>
                </a:gridCol>
                <a:gridCol w="2589663">
                  <a:extLst>
                    <a:ext uri="{9D8B030D-6E8A-4147-A177-3AD203B41FA5}">
                      <a16:colId xmlns:a16="http://schemas.microsoft.com/office/drawing/2014/main" val="361224027"/>
                    </a:ext>
                  </a:extLst>
                </a:gridCol>
                <a:gridCol w="2589663">
                  <a:extLst>
                    <a:ext uri="{9D8B030D-6E8A-4147-A177-3AD203B41FA5}">
                      <a16:colId xmlns:a16="http://schemas.microsoft.com/office/drawing/2014/main" val="1630621116"/>
                    </a:ext>
                  </a:extLst>
                </a:gridCol>
              </a:tblGrid>
              <a:tr h="532529">
                <a:tc gridSpan="3">
                  <a:txBody>
                    <a:bodyPr/>
                    <a:lstStyle/>
                    <a:p>
                      <a:pPr algn="ctr"/>
                      <a:r>
                        <a:rPr lang="en-US" sz="1400" dirty="0"/>
                        <a:t>Hyland</a:t>
                      </a:r>
                      <a:endParaRPr lang="en-US" sz="1400" dirty="0">
                        <a:latin typeface="+mn-lt"/>
                        <a:cs typeface="Arial" panose="020B0604020202020204" pitchFamily="34" charset="0"/>
                      </a:endParaRPr>
                    </a:p>
                  </a:txBody>
                  <a:tcPr marL="51435" marR="51435" marT="25718" marB="25718" anchor="ctr"/>
                </a:tc>
                <a:tc hMerge="1">
                  <a:txBody>
                    <a:bodyPr/>
                    <a:lstStyle/>
                    <a:p>
                      <a:pPr algn="ctr"/>
                      <a:endParaRPr lang="en-US" sz="1800" dirty="0">
                        <a:latin typeface="+mn-lt"/>
                        <a:cs typeface="Arial" panose="020B0604020202020204" pitchFamily="34" charset="0"/>
                      </a:endParaRPr>
                    </a:p>
                  </a:txBody>
                  <a:tcPr marL="68580" marR="68580" marT="34290" marB="34290" anchor="ctr"/>
                </a:tc>
                <a:tc hMerge="1">
                  <a:txBody>
                    <a:bodyPr/>
                    <a:lstStyle/>
                    <a:p>
                      <a:pPr algn="ctr"/>
                      <a:endParaRPr lang="en-US" sz="2400">
                        <a:latin typeface="+mn-lt"/>
                        <a:cs typeface="Arial" panose="020B0604020202020204" pitchFamily="34" charset="0"/>
                      </a:endParaRPr>
                    </a:p>
                  </a:txBody>
                  <a:tcPr anchor="ctr"/>
                </a:tc>
                <a:extLst>
                  <a:ext uri="{0D108BD9-81ED-4DB2-BD59-A6C34878D82A}">
                    <a16:rowId xmlns:a16="http://schemas.microsoft.com/office/drawing/2014/main" val="1774473468"/>
                  </a:ext>
                </a:extLst>
              </a:tr>
              <a:tr h="6172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Monthly Uptime Percentage Service Level Credits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rowSpan="2">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Monthly Uptime Percentage Service Credit Ranges and Applicable Credit Determinations</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99.89-99.00%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 of the Monthly SaaS Fees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657375928"/>
                  </a:ext>
                </a:extLst>
              </a:tr>
              <a:tr h="568031">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Less than 99.00%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20% of the Monthly SaaS Fees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8427215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Calibri" panose="020F0502020204030204" pitchFamily="34" charset="0"/>
                          <a:ea typeface="+mn-ea"/>
                          <a:cs typeface="Times New Roman" panose="02020603050405020304" pitchFamily="18" charset="0"/>
                        </a:rPr>
                        <a:t>Monthly Page View Percentage Target</a:t>
                      </a:r>
                      <a:endParaRPr lang="en-US" sz="1400" b="1"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l" defTabSz="914400" rtl="0" eaLnBrk="1" latinLnBrk="0" hangingPunct="1">
                        <a:spcBef>
                          <a:spcPts val="0"/>
                        </a:spcBef>
                        <a:spcAft>
                          <a:spcPts val="0"/>
                        </a:spcAft>
                      </a:pPr>
                      <a:r>
                        <a:rPr lang="en-US"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Page View Service Level Credit</a:t>
                      </a:r>
                      <a:endPar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defTabSz="914400" rtl="0" eaLnBrk="1" latinLnBrk="0" hangingPunct="1">
                        <a:spcBef>
                          <a:spcPts val="0"/>
                        </a:spcBef>
                        <a:spcAft>
                          <a:spcPts val="0"/>
                        </a:spcAft>
                      </a:pPr>
                      <a:r>
                        <a:rPr lang="en-US"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l" defTabSz="914400" rtl="0" eaLnBrk="1" latinLnBrk="0" hangingPunct="1">
                        <a:spcBef>
                          <a:spcPts val="0"/>
                        </a:spcBef>
                        <a:spcAft>
                          <a:spcPts val="0"/>
                        </a:spcAft>
                      </a:pPr>
                      <a:r>
                        <a:rPr lang="en-US"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3.5% of the Monthly SaaS Fees</a:t>
                      </a:r>
                      <a:endPar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41718774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Calibri" panose="020F0502020204030204" pitchFamily="34" charset="0"/>
                          <a:ea typeface="+mn-ea"/>
                          <a:cs typeface="Times New Roman" panose="02020603050405020304" pitchFamily="18" charset="0"/>
                        </a:rPr>
                        <a:t>Monthly Database Transaction Percentage Target</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Calibri" panose="020F0502020204030204" pitchFamily="34" charset="0"/>
                          <a:ea typeface="+mn-ea"/>
                          <a:cs typeface="Times New Roman" panose="02020603050405020304" pitchFamily="18" charset="0"/>
                        </a:rPr>
                        <a:t>Database Transaction Service Level Credit</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Calibri" panose="020F0502020204030204" pitchFamily="34" charset="0"/>
                          <a:ea typeface="+mn-ea"/>
                          <a:cs typeface="Times New Roman" panose="02020603050405020304" pitchFamily="18" charset="0"/>
                        </a:rPr>
                        <a:t>3.5% of the Monthly SaaS Fees</a:t>
                      </a:r>
                    </a:p>
                  </a:txBody>
                  <a:tcPr marL="51435" marR="51435" marT="0" marB="0"/>
                </a:tc>
                <a:extLst>
                  <a:ext uri="{0D108BD9-81ED-4DB2-BD59-A6C34878D82A}">
                    <a16:rowId xmlns:a16="http://schemas.microsoft.com/office/drawing/2014/main" val="3982285846"/>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Calibri" panose="020F0502020204030204" pitchFamily="34" charset="0"/>
                          <a:ea typeface="+mn-ea"/>
                          <a:cs typeface="Times New Roman" panose="02020603050405020304" pitchFamily="18" charset="0"/>
                        </a:rPr>
                        <a:t>Monthly Intelligent Capture Document Processing Percentage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mn-ea"/>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Calibri" panose="020F0502020204030204" pitchFamily="34" charset="0"/>
                          <a:ea typeface="+mn-ea"/>
                          <a:cs typeface="Times New Roman" panose="02020603050405020304" pitchFamily="18" charset="0"/>
                        </a:rPr>
                        <a:t>Intelligent Capture Document Processing Service Level Credit</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Calibri" panose="020F0502020204030204" pitchFamily="34" charset="0"/>
                          <a:ea typeface="+mn-ea"/>
                          <a:cs typeface="Times New Roman" panose="02020603050405020304" pitchFamily="18" charset="0"/>
                        </a:rPr>
                        <a:t>3.5% of the Monthly SaaS Fees</a:t>
                      </a:r>
                    </a:p>
                  </a:txBody>
                  <a:tcPr marL="51435" marR="51435" marT="0" marB="0"/>
                </a:tc>
                <a:extLst>
                  <a:ext uri="{0D108BD9-81ED-4DB2-BD59-A6C34878D82A}">
                    <a16:rowId xmlns:a16="http://schemas.microsoft.com/office/drawing/2014/main" val="2424246178"/>
                  </a:ext>
                </a:extLst>
              </a:tr>
            </a:tbl>
          </a:graphicData>
        </a:graphic>
      </p:graphicFrame>
      <p:sp>
        <p:nvSpPr>
          <p:cNvPr id="8" name="TextBox 7">
            <a:extLst>
              <a:ext uri="{FF2B5EF4-FFF2-40B4-BE49-F238E27FC236}">
                <a16:creationId xmlns:a16="http://schemas.microsoft.com/office/drawing/2014/main" id="{06F75CAA-AAE3-4CBB-B2CE-64D65106C5F9}"/>
              </a:ext>
            </a:extLst>
          </p:cNvPr>
          <p:cNvSpPr txBox="1"/>
          <p:nvPr/>
        </p:nvSpPr>
        <p:spPr>
          <a:xfrm>
            <a:off x="687506" y="1000653"/>
            <a:ext cx="6026803" cy="954107"/>
          </a:xfrm>
          <a:prstGeom prst="rect">
            <a:avLst/>
          </a:prstGeom>
          <a:noFill/>
        </p:spPr>
        <p:txBody>
          <a:bodyPr wrap="square" rtlCol="0">
            <a:spAutoFit/>
          </a:bodyPr>
          <a:lstStyle/>
          <a:p>
            <a:pPr defTabSz="342900"/>
            <a:r>
              <a:rPr lang="en-US" sz="1400" dirty="0">
                <a:solidFill>
                  <a:prstClr val="black"/>
                </a:solidFill>
                <a:latin typeface="Century Gothic" panose="020F0302020204030204"/>
              </a:rPr>
              <a:t>The credits in the table below are the responsibility of Hyland.  </a:t>
            </a:r>
          </a:p>
          <a:p>
            <a:pPr defTabSz="342900"/>
            <a:endParaRPr lang="en-US" sz="1400" dirty="0">
              <a:solidFill>
                <a:prstClr val="black"/>
              </a:solidFill>
              <a:latin typeface="Century Gothic" panose="020F0302020204030204"/>
            </a:endParaRPr>
          </a:p>
          <a:p>
            <a:pPr defTabSz="342900"/>
            <a:r>
              <a:rPr lang="en-US" sz="1400" dirty="0">
                <a:solidFill>
                  <a:prstClr val="black"/>
                </a:solidFill>
                <a:latin typeface="Century Gothic" panose="020F0302020204030204"/>
              </a:rPr>
              <a:t>(SaaS is “Software as a Service”.)</a:t>
            </a:r>
          </a:p>
          <a:p>
            <a:pPr marL="160735" indent="-160735" defTabSz="342900">
              <a:buFont typeface="Arial" panose="020B0604020202020204" pitchFamily="34" charset="0"/>
              <a:buChar char="•"/>
            </a:pPr>
            <a:endParaRPr lang="en-US" sz="1400" dirty="0">
              <a:solidFill>
                <a:prstClr val="black"/>
              </a:solidFill>
              <a:latin typeface="Century Gothic" panose="020F0302020204030204"/>
            </a:endParaRPr>
          </a:p>
        </p:txBody>
      </p:sp>
    </p:spTree>
    <p:extLst>
      <p:ext uri="{BB962C8B-B14F-4D97-AF65-F5344CB8AC3E}">
        <p14:creationId xmlns:p14="http://schemas.microsoft.com/office/powerpoint/2010/main" val="2283426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28F4-CAC5-4670-82CB-65231F4BDFDE}"/>
              </a:ext>
            </a:extLst>
          </p:cNvPr>
          <p:cNvSpPr>
            <a:spLocks noGrp="1"/>
          </p:cNvSpPr>
          <p:nvPr>
            <p:ph type="title"/>
          </p:nvPr>
        </p:nvSpPr>
        <p:spPr/>
        <p:txBody>
          <a:bodyPr/>
          <a:lstStyle/>
          <a:p>
            <a:r>
              <a:rPr lang="en-US" dirty="0"/>
              <a:t>Imaging Solution</a:t>
            </a:r>
          </a:p>
        </p:txBody>
      </p:sp>
      <p:sp>
        <p:nvSpPr>
          <p:cNvPr id="3" name="Content Placeholder 2">
            <a:extLst>
              <a:ext uri="{FF2B5EF4-FFF2-40B4-BE49-F238E27FC236}">
                <a16:creationId xmlns:a16="http://schemas.microsoft.com/office/drawing/2014/main" id="{D1F0C90B-C389-4CE8-9A12-B3EEF01DBBD9}"/>
              </a:ext>
            </a:extLst>
          </p:cNvPr>
          <p:cNvSpPr>
            <a:spLocks noGrp="1"/>
          </p:cNvSpPr>
          <p:nvPr>
            <p:ph idx="1"/>
          </p:nvPr>
        </p:nvSpPr>
        <p:spPr>
          <a:xfrm>
            <a:off x="292260" y="1065213"/>
            <a:ext cx="8559640" cy="5243512"/>
          </a:xfrm>
        </p:spPr>
        <p:txBody>
          <a:bodyPr>
            <a:normAutofit fontScale="92500" lnSpcReduction="10000"/>
          </a:bodyPr>
          <a:lstStyle/>
          <a:p>
            <a:r>
              <a:rPr lang="en-US" sz="1400" dirty="0"/>
              <a:t>Bottomline: Accenture as prime contractor is responsible for delivery of the Imaging solution.  To receive payment, Accenture must first receive acceptance and approval of the work.  Acceptance requires that the solution meet the Requirements, including performance requirements, that are included in the contract. In addition, timely delivery is enforced by liquidated damages that may be imposed on Accenture if the overall Implementation dates are delayed.</a:t>
            </a:r>
          </a:p>
          <a:p>
            <a:endParaRPr lang="en-US" sz="1400" dirty="0"/>
          </a:p>
          <a:p>
            <a:r>
              <a:rPr lang="en-US" sz="1400" dirty="0"/>
              <a:t>Exhibit Z expressly provides that “all Work performed pursuant to Exhibit Z shall be subject to the terms and conditions of the Agreement, unless otherwise expressly stated in this Exhibit Z.”  Thus, the Imaging Project has become part of the Work required of Contractor to deliver the CalSAWS System.</a:t>
            </a:r>
          </a:p>
          <a:p>
            <a:endParaRPr lang="en-US" sz="1400" dirty="0"/>
          </a:p>
          <a:p>
            <a:r>
              <a:rPr lang="en-US" sz="1400" dirty="0"/>
              <a:t>Consortium Approval of Work (Section 4.2)</a:t>
            </a:r>
          </a:p>
          <a:p>
            <a:pPr lvl="1"/>
            <a:r>
              <a:rPr lang="en-US" sz="1400" dirty="0"/>
              <a:t>“All Deliverables, M&amp;O Services, M&amp;E Services and work on the CalSAWS Project provided by CONTRACTOR must have the approval of CONSORTIUM Executive Director…”</a:t>
            </a:r>
          </a:p>
          <a:p>
            <a:endParaRPr lang="en-US" sz="1400" dirty="0"/>
          </a:p>
          <a:p>
            <a:r>
              <a:rPr lang="en-US" sz="1400" dirty="0"/>
              <a:t>Right to Reject (Section 4.7) </a:t>
            </a:r>
          </a:p>
          <a:p>
            <a:pPr lvl="1"/>
            <a:r>
              <a:rPr lang="en-US" sz="1400" dirty="0"/>
              <a:t>“CONSORTIUM reserves the right to reject any Tasks, Subtasks, Deliverables, goods, or services not approved by CONSORTIUM pursuant to Subparagraph 4.2  or other provisions of this Agreement.”  </a:t>
            </a:r>
          </a:p>
          <a:p>
            <a:endParaRPr lang="en-US" sz="1400" dirty="0"/>
          </a:p>
          <a:p>
            <a:r>
              <a:rPr lang="en-US" sz="1400" dirty="0"/>
              <a:t>LEADER Replacement System and CalSAWS System (Section 4.4)</a:t>
            </a:r>
          </a:p>
          <a:p>
            <a:pPr lvl="1"/>
            <a:r>
              <a:rPr lang="en-US" sz="1400" dirty="0"/>
              <a:t>“CONTRACTOR shall provide the LEADER Replacement System and CalSAWS System to CONSORTIUM in accordance with the terms and conditions set forth in this Agreement.” The definition of CalSAWS System (1.4.19) notes that “Reference to the CalSAWS System may include one or more components thereof or the entire CalSAWS System.”</a:t>
            </a:r>
          </a:p>
          <a:p>
            <a:endParaRPr lang="en-US" sz="1400" dirty="0"/>
          </a:p>
        </p:txBody>
      </p:sp>
      <p:sp>
        <p:nvSpPr>
          <p:cNvPr id="4" name="Text Placeholder 3">
            <a:extLst>
              <a:ext uri="{FF2B5EF4-FFF2-40B4-BE49-F238E27FC236}">
                <a16:creationId xmlns:a16="http://schemas.microsoft.com/office/drawing/2014/main" id="{7BC63007-603C-42E0-B81C-C239F9995663}"/>
              </a:ext>
            </a:extLst>
          </p:cNvPr>
          <p:cNvSpPr>
            <a:spLocks noGrp="1"/>
          </p:cNvSpPr>
          <p:nvPr>
            <p:ph type="body" sz="quarter" idx="10"/>
          </p:nvPr>
        </p:nvSpPr>
        <p:spPr/>
        <p:txBody>
          <a:bodyPr/>
          <a:lstStyle/>
          <a:p>
            <a:r>
              <a:rPr lang="en-US" dirty="0"/>
              <a:t>Contract Protections</a:t>
            </a:r>
          </a:p>
        </p:txBody>
      </p:sp>
    </p:spTree>
    <p:extLst>
      <p:ext uri="{BB962C8B-B14F-4D97-AF65-F5344CB8AC3E}">
        <p14:creationId xmlns:p14="http://schemas.microsoft.com/office/powerpoint/2010/main" val="3851192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FFE2-FFF7-4561-BE15-0C6FFE00663D}"/>
              </a:ext>
            </a:extLst>
          </p:cNvPr>
          <p:cNvSpPr>
            <a:spLocks noGrp="1"/>
          </p:cNvSpPr>
          <p:nvPr>
            <p:ph type="body" sz="quarter" idx="12"/>
          </p:nvPr>
        </p:nvSpPr>
        <p:spPr/>
        <p:txBody>
          <a:bodyPr>
            <a:normAutofit/>
          </a:bodyPr>
          <a:lstStyle/>
          <a:p>
            <a:r>
              <a:rPr lang="en-US" b="0" dirty="0"/>
              <a:t>Procurement Update</a:t>
            </a:r>
          </a:p>
          <a:p>
            <a:pPr marL="457200" indent="-457200">
              <a:buFont typeface="Arial" panose="020B0604020202020204" pitchFamily="34" charset="0"/>
              <a:buChar char="•"/>
            </a:pPr>
            <a:r>
              <a:rPr lang="en-US" b="0" dirty="0"/>
              <a:t>Portal/Mobile RFP</a:t>
            </a:r>
          </a:p>
          <a:p>
            <a:pPr marL="457200" indent="-457200">
              <a:buFont typeface="Arial" panose="020B0604020202020204" pitchFamily="34" charset="0"/>
              <a:buChar char="•"/>
            </a:pPr>
            <a:r>
              <a:rPr lang="en-US" b="0" dirty="0"/>
              <a:t>CalWIN OCM &amp; Training RFP</a:t>
            </a:r>
          </a:p>
        </p:txBody>
      </p:sp>
    </p:spTree>
    <p:extLst>
      <p:ext uri="{BB962C8B-B14F-4D97-AF65-F5344CB8AC3E}">
        <p14:creationId xmlns:p14="http://schemas.microsoft.com/office/powerpoint/2010/main" val="1657651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201F-C0B6-4B50-89D2-1272D9EA6C82}"/>
              </a:ext>
            </a:extLst>
          </p:cNvPr>
          <p:cNvSpPr>
            <a:spLocks noGrp="1"/>
          </p:cNvSpPr>
          <p:nvPr>
            <p:ph type="title"/>
          </p:nvPr>
        </p:nvSpPr>
        <p:spPr/>
        <p:txBody>
          <a:bodyPr/>
          <a:lstStyle/>
          <a:p>
            <a:r>
              <a:rPr lang="en-US" dirty="0"/>
              <a:t>CalSAWS Statewide Portal/Mobile Application</a:t>
            </a:r>
          </a:p>
        </p:txBody>
      </p:sp>
      <p:sp>
        <p:nvSpPr>
          <p:cNvPr id="4" name="Text Placeholder 3">
            <a:extLst>
              <a:ext uri="{FF2B5EF4-FFF2-40B4-BE49-F238E27FC236}">
                <a16:creationId xmlns:a16="http://schemas.microsoft.com/office/drawing/2014/main" id="{D8DCEC7A-1902-4288-B38F-C6B408458565}"/>
              </a:ext>
            </a:extLst>
          </p:cNvPr>
          <p:cNvSpPr>
            <a:spLocks noGrp="1"/>
          </p:cNvSpPr>
          <p:nvPr>
            <p:ph type="body" sz="quarter" idx="10"/>
          </p:nvPr>
        </p:nvSpPr>
        <p:spPr>
          <a:xfrm>
            <a:off x="292260" y="447563"/>
            <a:ext cx="8615363" cy="515938"/>
          </a:xfrm>
        </p:spPr>
        <p:txBody>
          <a:bodyPr/>
          <a:lstStyle/>
          <a:p>
            <a:r>
              <a:rPr lang="en-US" dirty="0"/>
              <a:t>Strategy, Scope and Timeline</a:t>
            </a:r>
          </a:p>
        </p:txBody>
      </p:sp>
      <p:sp>
        <p:nvSpPr>
          <p:cNvPr id="7" name="Content Placeholder 6">
            <a:extLst>
              <a:ext uri="{FF2B5EF4-FFF2-40B4-BE49-F238E27FC236}">
                <a16:creationId xmlns:a16="http://schemas.microsoft.com/office/drawing/2014/main" id="{B9194C66-A2F6-4AD8-BDB0-46A8856D50D2}"/>
              </a:ext>
            </a:extLst>
          </p:cNvPr>
          <p:cNvSpPr>
            <a:spLocks noGrp="1"/>
          </p:cNvSpPr>
          <p:nvPr>
            <p:ph idx="1"/>
          </p:nvPr>
        </p:nvSpPr>
        <p:spPr/>
        <p:txBody>
          <a:bodyPr/>
          <a:lstStyle/>
          <a:p>
            <a:r>
              <a:rPr lang="en-US" dirty="0"/>
              <a:t>Timeline</a:t>
            </a:r>
          </a:p>
          <a:p>
            <a:endParaRPr lang="en-US" dirty="0"/>
          </a:p>
          <a:p>
            <a:pPr marL="0" indent="0">
              <a:buNone/>
            </a:pPr>
            <a:endParaRPr lang="en-US" dirty="0"/>
          </a:p>
        </p:txBody>
      </p:sp>
      <p:graphicFrame>
        <p:nvGraphicFramePr>
          <p:cNvPr id="8" name="Table 7">
            <a:extLst>
              <a:ext uri="{FF2B5EF4-FFF2-40B4-BE49-F238E27FC236}">
                <a16:creationId xmlns:a16="http://schemas.microsoft.com/office/drawing/2014/main" id="{502FDDAA-D8A1-41D3-AE7E-38E79BCB3F52}"/>
              </a:ext>
            </a:extLst>
          </p:cNvPr>
          <p:cNvGraphicFramePr>
            <a:graphicFrameLocks noGrp="1"/>
          </p:cNvGraphicFramePr>
          <p:nvPr/>
        </p:nvGraphicFramePr>
        <p:xfrm>
          <a:off x="292260" y="1104424"/>
          <a:ext cx="8479600" cy="3749448"/>
        </p:xfrm>
        <a:graphic>
          <a:graphicData uri="http://schemas.openxmlformats.org/drawingml/2006/table">
            <a:tbl>
              <a:tblPr firstRow="1" bandRow="1">
                <a:tableStyleId>{B301B821-A1FF-4177-AEE7-76D212191A09}</a:tableStyleId>
              </a:tblPr>
              <a:tblGrid>
                <a:gridCol w="5647146">
                  <a:extLst>
                    <a:ext uri="{9D8B030D-6E8A-4147-A177-3AD203B41FA5}">
                      <a16:colId xmlns:a16="http://schemas.microsoft.com/office/drawing/2014/main" val="3001214374"/>
                    </a:ext>
                  </a:extLst>
                </a:gridCol>
                <a:gridCol w="2832454">
                  <a:extLst>
                    <a:ext uri="{9D8B030D-6E8A-4147-A177-3AD203B41FA5}">
                      <a16:colId xmlns:a16="http://schemas.microsoft.com/office/drawing/2014/main" val="3257421813"/>
                    </a:ext>
                  </a:extLst>
                </a:gridCol>
              </a:tblGrid>
              <a:tr h="322070">
                <a:tc>
                  <a:txBody>
                    <a:bodyPr/>
                    <a:lstStyle/>
                    <a:p>
                      <a:r>
                        <a:rPr lang="en-US" sz="1600" dirty="0"/>
                        <a:t>Procurement Event</a:t>
                      </a:r>
                      <a:endParaRPr lang="en-US" sz="1600" b="1" dirty="0"/>
                    </a:p>
                  </a:txBody>
                  <a:tcPr anchor="ctr"/>
                </a:tc>
                <a:tc>
                  <a:txBody>
                    <a:bodyPr/>
                    <a:lstStyle/>
                    <a:p>
                      <a:r>
                        <a:rPr lang="en-US" sz="1600" dirty="0"/>
                        <a:t>Date</a:t>
                      </a:r>
                      <a:endParaRPr lang="en-US" sz="1600" b="1" dirty="0"/>
                    </a:p>
                  </a:txBody>
                  <a:tcPr anchor="ctr"/>
                </a:tc>
                <a:extLst>
                  <a:ext uri="{0D108BD9-81ED-4DB2-BD59-A6C34878D82A}">
                    <a16:rowId xmlns:a16="http://schemas.microsoft.com/office/drawing/2014/main" val="3964747461"/>
                  </a:ext>
                </a:extLst>
              </a:tr>
              <a:tr h="292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Released RFP</a:t>
                      </a:r>
                      <a:endParaRPr lang="en-US" sz="1200" b="1" dirty="0"/>
                    </a:p>
                  </a:txBody>
                  <a:tcPr anchor="ctr"/>
                </a:tc>
                <a:tc>
                  <a:txBody>
                    <a:bodyPr/>
                    <a:lstStyle/>
                    <a:p>
                      <a:r>
                        <a:rPr lang="en-US" sz="1200" b="0" dirty="0"/>
                        <a:t>November 4, 2019</a:t>
                      </a:r>
                    </a:p>
                  </a:txBody>
                  <a:tcPr anchor="ctr"/>
                </a:tc>
                <a:extLst>
                  <a:ext uri="{0D108BD9-81ED-4DB2-BD59-A6C34878D82A}">
                    <a16:rowId xmlns:a16="http://schemas.microsoft.com/office/drawing/2014/main" val="1536993082"/>
                  </a:ext>
                </a:extLst>
              </a:tr>
              <a:tr h="292791">
                <a:tc>
                  <a:txBody>
                    <a:bodyPr/>
                    <a:lstStyle/>
                    <a:p>
                      <a:r>
                        <a:rPr lang="en-US" sz="1200" b="0" dirty="0"/>
                        <a:t>Conducted Bidder’s Conference</a:t>
                      </a:r>
                    </a:p>
                    <a:p>
                      <a:r>
                        <a:rPr lang="en-US" sz="1200" b="0" dirty="0"/>
                        <a:t>Sacramento County Department of Human Assistance</a:t>
                      </a:r>
                    </a:p>
                  </a:txBody>
                  <a:tcPr anchor="ctr"/>
                </a:tc>
                <a:tc>
                  <a:txBody>
                    <a:bodyPr/>
                    <a:lstStyle/>
                    <a:p>
                      <a:r>
                        <a:rPr lang="en-US" sz="1200" b="0" dirty="0"/>
                        <a:t>November 20, 2019</a:t>
                      </a:r>
                    </a:p>
                    <a:p>
                      <a:r>
                        <a:rPr lang="en-US" sz="1200" b="0" dirty="0"/>
                        <a:t>10:30am-12:00pm</a:t>
                      </a:r>
                    </a:p>
                  </a:txBody>
                  <a:tcPr anchor="ctr"/>
                </a:tc>
                <a:extLst>
                  <a:ext uri="{0D108BD9-81ED-4DB2-BD59-A6C34878D82A}">
                    <a16:rowId xmlns:a16="http://schemas.microsoft.com/office/drawing/2014/main" val="17776354"/>
                  </a:ext>
                </a:extLst>
              </a:tr>
              <a:tr h="292791">
                <a:tc>
                  <a:txBody>
                    <a:bodyPr/>
                    <a:lstStyle/>
                    <a:p>
                      <a:r>
                        <a:rPr lang="en-US" sz="1200" b="0" dirty="0"/>
                        <a:t>Published RFP Addendum 1 Based on 14 Vendor Questions and Answers</a:t>
                      </a:r>
                    </a:p>
                  </a:txBody>
                  <a:tcPr anchor="ctr"/>
                </a:tc>
                <a:tc>
                  <a:txBody>
                    <a:bodyPr/>
                    <a:lstStyle/>
                    <a:p>
                      <a:r>
                        <a:rPr lang="en-US" sz="1200" b="0" dirty="0"/>
                        <a:t>November 26, 2019</a:t>
                      </a:r>
                    </a:p>
                  </a:txBody>
                  <a:tcPr anchor="ctr"/>
                </a:tc>
                <a:extLst>
                  <a:ext uri="{0D108BD9-81ED-4DB2-BD59-A6C34878D82A}">
                    <a16:rowId xmlns:a16="http://schemas.microsoft.com/office/drawing/2014/main" val="1841082525"/>
                  </a:ext>
                </a:extLst>
              </a:tr>
              <a:tr h="292791">
                <a:tc>
                  <a:txBody>
                    <a:bodyPr/>
                    <a:lstStyle/>
                    <a:p>
                      <a:r>
                        <a:rPr lang="en-US" sz="1200" b="0" dirty="0"/>
                        <a:t>Received 136 Additional Vendor Questions</a:t>
                      </a:r>
                    </a:p>
                  </a:txBody>
                  <a:tcPr anchor="ctr"/>
                </a:tc>
                <a:tc>
                  <a:txBody>
                    <a:bodyPr/>
                    <a:lstStyle/>
                    <a:p>
                      <a:r>
                        <a:rPr lang="en-US" sz="1200" b="0" dirty="0"/>
                        <a:t>December 3, 2019</a:t>
                      </a:r>
                    </a:p>
                  </a:txBody>
                  <a:tcPr anchor="ctr"/>
                </a:tc>
                <a:extLst>
                  <a:ext uri="{0D108BD9-81ED-4DB2-BD59-A6C34878D82A}">
                    <a16:rowId xmlns:a16="http://schemas.microsoft.com/office/drawing/2014/main" val="1789615572"/>
                  </a:ext>
                </a:extLst>
              </a:tr>
              <a:tr h="292791">
                <a:tc>
                  <a:txBody>
                    <a:bodyPr/>
                    <a:lstStyle/>
                    <a:p>
                      <a:r>
                        <a:rPr lang="en-US" sz="1200" b="0" dirty="0"/>
                        <a:t>Publish RFP Addendum 2 and Responses to All Vendor Questions</a:t>
                      </a:r>
                    </a:p>
                  </a:txBody>
                  <a:tcPr anchor="ctr"/>
                </a:tc>
                <a:tc>
                  <a:txBody>
                    <a:bodyPr/>
                    <a:lstStyle/>
                    <a:p>
                      <a:r>
                        <a:rPr lang="en-US" sz="1200" b="0" dirty="0"/>
                        <a:t>By December 16, 2019</a:t>
                      </a:r>
                    </a:p>
                  </a:txBody>
                  <a:tcPr anchor="ctr"/>
                </a:tc>
                <a:extLst>
                  <a:ext uri="{0D108BD9-81ED-4DB2-BD59-A6C34878D82A}">
                    <a16:rowId xmlns:a16="http://schemas.microsoft.com/office/drawing/2014/main" val="3162380833"/>
                  </a:ext>
                </a:extLst>
              </a:tr>
              <a:tr h="292791">
                <a:tc>
                  <a:txBody>
                    <a:bodyPr/>
                    <a:lstStyle/>
                    <a:p>
                      <a:r>
                        <a:rPr lang="en-US" sz="1200" dirty="0"/>
                        <a:t>Contractor Proposal Due Date</a:t>
                      </a:r>
                      <a:endParaRPr lang="en-US" sz="1200" b="1" dirty="0"/>
                    </a:p>
                  </a:txBody>
                  <a:tcPr anchor="ctr"/>
                </a:tc>
                <a:tc>
                  <a:txBody>
                    <a:bodyPr/>
                    <a:lstStyle/>
                    <a:p>
                      <a:r>
                        <a:rPr lang="en-US" sz="1200" dirty="0"/>
                        <a:t>January 22, 2020</a:t>
                      </a:r>
                      <a:endParaRPr lang="en-US" sz="1200" b="0" dirty="0"/>
                    </a:p>
                  </a:txBody>
                  <a:tcPr anchor="ctr"/>
                </a:tc>
                <a:extLst>
                  <a:ext uri="{0D108BD9-81ED-4DB2-BD59-A6C34878D82A}">
                    <a16:rowId xmlns:a16="http://schemas.microsoft.com/office/drawing/2014/main" val="1720974013"/>
                  </a:ext>
                </a:extLst>
              </a:tr>
              <a:tr h="292791">
                <a:tc>
                  <a:txBody>
                    <a:bodyPr/>
                    <a:lstStyle/>
                    <a:p>
                      <a:r>
                        <a:rPr lang="en-US" sz="1200" b="0" dirty="0"/>
                        <a:t>Evaluate Proposals and Prepare Vendor Selection Report</a:t>
                      </a:r>
                    </a:p>
                  </a:txBody>
                  <a:tcPr anchor="ctr"/>
                </a:tc>
                <a:tc>
                  <a:txBody>
                    <a:bodyPr/>
                    <a:lstStyle/>
                    <a:p>
                      <a:r>
                        <a:rPr lang="en-US" sz="1200" b="0" dirty="0"/>
                        <a:t>January 23</a:t>
                      </a:r>
                      <a:r>
                        <a:rPr lang="en-US" sz="1200" b="0" baseline="0" dirty="0"/>
                        <a:t> </a:t>
                      </a:r>
                      <a:r>
                        <a:rPr lang="en-US" sz="1200" b="0" dirty="0"/>
                        <a:t>– April 22, 2020</a:t>
                      </a:r>
                    </a:p>
                  </a:txBody>
                  <a:tcPr anchor="ctr"/>
                </a:tc>
                <a:extLst>
                  <a:ext uri="{0D108BD9-81ED-4DB2-BD59-A6C34878D82A}">
                    <a16:rowId xmlns:a16="http://schemas.microsoft.com/office/drawing/2014/main" val="4064927217"/>
                  </a:ext>
                </a:extLst>
              </a:tr>
              <a:tr h="292791">
                <a:tc>
                  <a:txBody>
                    <a:bodyPr/>
                    <a:lstStyle/>
                    <a:p>
                      <a:r>
                        <a:rPr lang="en-US" sz="1200" b="0" dirty="0"/>
                        <a:t>Contract</a:t>
                      </a:r>
                      <a:r>
                        <a:rPr lang="en-US" sz="1200" b="0" baseline="0" dirty="0"/>
                        <a:t> Negotiations</a:t>
                      </a:r>
                      <a:endParaRPr lang="en-US" sz="1200" b="0" dirty="0"/>
                    </a:p>
                  </a:txBody>
                  <a:tcPr anchor="ctr"/>
                </a:tc>
                <a:tc>
                  <a:txBody>
                    <a:bodyPr/>
                    <a:lstStyle/>
                    <a:p>
                      <a:r>
                        <a:rPr lang="en-US" sz="1200" b="0" dirty="0"/>
                        <a:t>April 27 – May 5, 2020</a:t>
                      </a:r>
                    </a:p>
                  </a:txBody>
                  <a:tcPr anchor="ctr"/>
                </a:tc>
                <a:extLst>
                  <a:ext uri="{0D108BD9-81ED-4DB2-BD59-A6C34878D82A}">
                    <a16:rowId xmlns:a16="http://schemas.microsoft.com/office/drawing/2014/main" val="476256436"/>
                  </a:ext>
                </a:extLst>
              </a:tr>
              <a:tr h="292791">
                <a:tc>
                  <a:txBody>
                    <a:bodyPr/>
                    <a:lstStyle/>
                    <a:p>
                      <a:r>
                        <a:rPr lang="en-US" sz="1200" b="0" dirty="0"/>
                        <a:t>State,</a:t>
                      </a:r>
                      <a:r>
                        <a:rPr lang="en-US" sz="1200" b="0" baseline="0" dirty="0"/>
                        <a:t> Federal and JPA BOD Approval of Agreement</a:t>
                      </a:r>
                      <a:endParaRPr lang="en-US" sz="1200" b="0" dirty="0"/>
                    </a:p>
                  </a:txBody>
                  <a:tcPr anchor="ctr"/>
                </a:tc>
                <a:tc>
                  <a:txBody>
                    <a:bodyPr/>
                    <a:lstStyle/>
                    <a:p>
                      <a:r>
                        <a:rPr lang="en-US" sz="1200" b="0" dirty="0"/>
                        <a:t>May 7 – August 7, 2020</a:t>
                      </a:r>
                    </a:p>
                  </a:txBody>
                  <a:tcPr anchor="ctr"/>
                </a:tc>
                <a:extLst>
                  <a:ext uri="{0D108BD9-81ED-4DB2-BD59-A6C34878D82A}">
                    <a16:rowId xmlns:a16="http://schemas.microsoft.com/office/drawing/2014/main" val="3224711279"/>
                  </a:ext>
                </a:extLst>
              </a:tr>
              <a:tr h="292791">
                <a:tc>
                  <a:txBody>
                    <a:bodyPr/>
                    <a:lstStyle/>
                    <a:p>
                      <a:r>
                        <a:rPr lang="en-US" sz="1200" dirty="0"/>
                        <a:t>Start Date of Statewide Portal/Mobile App Vendor</a:t>
                      </a:r>
                      <a:endParaRPr lang="en-US" sz="1200" b="1" dirty="0"/>
                    </a:p>
                  </a:txBody>
                  <a:tcPr anchor="ctr"/>
                </a:tc>
                <a:tc>
                  <a:txBody>
                    <a:bodyPr/>
                    <a:lstStyle/>
                    <a:p>
                      <a:r>
                        <a:rPr lang="en-US" sz="1200" dirty="0"/>
                        <a:t>August 10, 2020</a:t>
                      </a:r>
                      <a:endParaRPr lang="en-US" sz="1200" b="0" dirty="0"/>
                    </a:p>
                  </a:txBody>
                  <a:tcPr anchor="ctr"/>
                </a:tc>
                <a:extLst>
                  <a:ext uri="{0D108BD9-81ED-4DB2-BD59-A6C34878D82A}">
                    <a16:rowId xmlns:a16="http://schemas.microsoft.com/office/drawing/2014/main" val="766446390"/>
                  </a:ext>
                </a:extLst>
              </a:tr>
              <a:tr h="321849">
                <a:tc>
                  <a:txBody>
                    <a:bodyPr/>
                    <a:lstStyle/>
                    <a:p>
                      <a:r>
                        <a:rPr lang="en-US" sz="1200" dirty="0"/>
                        <a:t>Portal/Mobile App Go-Live</a:t>
                      </a:r>
                      <a:endParaRPr lang="en-US" sz="1200" b="1" dirty="0"/>
                    </a:p>
                  </a:txBody>
                  <a:tcPr anchor="ctr"/>
                </a:tc>
                <a:tc>
                  <a:txBody>
                    <a:bodyPr/>
                    <a:lstStyle/>
                    <a:p>
                      <a:r>
                        <a:rPr lang="en-US" sz="1200" dirty="0"/>
                        <a:t>September 2021</a:t>
                      </a:r>
                      <a:endParaRPr lang="en-US" sz="1200" b="0" dirty="0"/>
                    </a:p>
                  </a:txBody>
                  <a:tcPr anchor="ctr"/>
                </a:tc>
                <a:extLst>
                  <a:ext uri="{0D108BD9-81ED-4DB2-BD59-A6C34878D82A}">
                    <a16:rowId xmlns:a16="http://schemas.microsoft.com/office/drawing/2014/main" val="1391494706"/>
                  </a:ext>
                </a:extLst>
              </a:tr>
            </a:tbl>
          </a:graphicData>
        </a:graphic>
      </p:graphicFrame>
    </p:spTree>
    <p:extLst>
      <p:ext uri="{BB962C8B-B14F-4D97-AF65-F5344CB8AC3E}">
        <p14:creationId xmlns:p14="http://schemas.microsoft.com/office/powerpoint/2010/main" val="1500181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a:xfrm>
            <a:off x="292259" y="13536"/>
            <a:ext cx="8742683" cy="535392"/>
          </a:xfrm>
        </p:spPr>
        <p:txBody>
          <a:bodyPr/>
          <a:lstStyle/>
          <a:p>
            <a:r>
              <a:rPr lang="en-US" dirty="0" err="1"/>
              <a:t>CalWIN</a:t>
            </a:r>
            <a:r>
              <a:rPr lang="en-US" dirty="0"/>
              <a:t> Training, OCM &amp; Implementation Support</a:t>
            </a:r>
          </a:p>
        </p:txBody>
      </p:sp>
      <p:sp>
        <p:nvSpPr>
          <p:cNvPr id="7" name="Content Placeholder 6">
            <a:extLst>
              <a:ext uri="{FF2B5EF4-FFF2-40B4-BE49-F238E27FC236}">
                <a16:creationId xmlns:a16="http://schemas.microsoft.com/office/drawing/2014/main" id="{83C6E8FC-0C48-48FD-9D8A-E50D80A7CD17}"/>
              </a:ext>
            </a:extLst>
          </p:cNvPr>
          <p:cNvSpPr>
            <a:spLocks noGrp="1"/>
          </p:cNvSpPr>
          <p:nvPr>
            <p:ph idx="1"/>
          </p:nvPr>
        </p:nvSpPr>
        <p:spPr>
          <a:xfrm>
            <a:off x="292259" y="1010621"/>
            <a:ext cx="8683961" cy="5352696"/>
          </a:xfrm>
        </p:spPr>
        <p:txBody>
          <a:bodyPr>
            <a:normAutofit fontScale="62500" lnSpcReduction="20000"/>
          </a:bodyPr>
          <a:lstStyle/>
          <a:p>
            <a:r>
              <a:rPr lang="en-US" sz="2600" dirty="0"/>
              <a:t>Strategy</a:t>
            </a:r>
          </a:p>
          <a:p>
            <a:pPr lvl="1"/>
            <a:r>
              <a:rPr lang="en-US" dirty="0"/>
              <a:t>Conduct an open procurement to acquire vendor services to provide Training, OCM and Implementation Support for the 18 CalWIN counties.</a:t>
            </a:r>
          </a:p>
          <a:p>
            <a:pPr lvl="1"/>
            <a:r>
              <a:rPr lang="en-US" dirty="0"/>
              <a:t>CalWIN to </a:t>
            </a:r>
            <a:r>
              <a:rPr lang="en-US" dirty="0" err="1"/>
              <a:t>CalSAWS</a:t>
            </a:r>
            <a:r>
              <a:rPr lang="en-US" dirty="0"/>
              <a:t> migration is expected in 6 waves beginning January 2022 and continuing through January 2023</a:t>
            </a:r>
          </a:p>
          <a:p>
            <a:pPr lvl="1"/>
            <a:r>
              <a:rPr lang="en-US" dirty="0" err="1"/>
              <a:t>CalWIN</a:t>
            </a:r>
            <a:r>
              <a:rPr lang="en-US" dirty="0"/>
              <a:t> to </a:t>
            </a:r>
            <a:r>
              <a:rPr lang="en-US" dirty="0" err="1"/>
              <a:t>CalSAWS</a:t>
            </a:r>
            <a:r>
              <a:rPr lang="en-US" dirty="0"/>
              <a:t> migration must address multiple combinations of ancillary systems and business processes.</a:t>
            </a:r>
          </a:p>
          <a:p>
            <a:r>
              <a:rPr lang="en-US" sz="2600" dirty="0"/>
              <a:t>Scope and Key Objectives</a:t>
            </a:r>
          </a:p>
          <a:p>
            <a:pPr lvl="1"/>
            <a:r>
              <a:rPr lang="en-US" dirty="0"/>
              <a:t>The Consortium is seeking a Contractor to apply innovative strategies, approaches, and methods for leading the cultural and organizational changes the </a:t>
            </a:r>
            <a:r>
              <a:rPr lang="en-US" dirty="0" err="1"/>
              <a:t>CalWIN</a:t>
            </a:r>
            <a:r>
              <a:rPr lang="en-US" dirty="0"/>
              <a:t> Counties will experience in transforming from their existing state and assimilating into the </a:t>
            </a:r>
            <a:r>
              <a:rPr lang="en-US" dirty="0" err="1"/>
              <a:t>CalSAWS</a:t>
            </a:r>
            <a:r>
              <a:rPr lang="en-US" dirty="0"/>
              <a:t> environment. This effort includes completing the transition from the </a:t>
            </a:r>
            <a:r>
              <a:rPr lang="en-US" dirty="0" err="1"/>
              <a:t>CalWIN</a:t>
            </a:r>
            <a:r>
              <a:rPr lang="en-US" dirty="0"/>
              <a:t> decentralized County-based support model to the </a:t>
            </a:r>
            <a:r>
              <a:rPr lang="en-US" dirty="0" err="1"/>
              <a:t>CalSAWS</a:t>
            </a:r>
            <a:r>
              <a:rPr lang="en-US" dirty="0"/>
              <a:t> regional structure for governance and ongoing system support.</a:t>
            </a:r>
          </a:p>
          <a:p>
            <a:pPr lvl="1"/>
            <a:r>
              <a:rPr lang="en-US" dirty="0"/>
              <a:t>Prepare the </a:t>
            </a:r>
            <a:r>
              <a:rPr lang="en-US" dirty="0" err="1"/>
              <a:t>CalWIN</a:t>
            </a:r>
            <a:r>
              <a:rPr lang="en-US" dirty="0"/>
              <a:t> Counties to transition from using the </a:t>
            </a:r>
            <a:r>
              <a:rPr lang="en-US" dirty="0" err="1"/>
              <a:t>CalWIN</a:t>
            </a:r>
            <a:r>
              <a:rPr lang="en-US" dirty="0"/>
              <a:t> application and supporting business processes to using the </a:t>
            </a:r>
            <a:r>
              <a:rPr lang="en-US" dirty="0" err="1"/>
              <a:t>CalSAWS</a:t>
            </a:r>
            <a:r>
              <a:rPr lang="en-US" dirty="0"/>
              <a:t> application.</a:t>
            </a:r>
          </a:p>
          <a:p>
            <a:pPr lvl="1"/>
            <a:r>
              <a:rPr lang="en-US" dirty="0"/>
              <a:t>Ensure each County’s As-Is business processes are documented and analyzed in order to prepare for changes, To-Be business processes, resulting from adoption of the </a:t>
            </a:r>
            <a:r>
              <a:rPr lang="en-US" dirty="0" err="1"/>
              <a:t>CalSAWS</a:t>
            </a:r>
            <a:r>
              <a:rPr lang="en-US" dirty="0"/>
              <a:t> application.</a:t>
            </a:r>
          </a:p>
          <a:p>
            <a:pPr lvl="1"/>
            <a:r>
              <a:rPr lang="en-US" dirty="0"/>
              <a:t>Conduct a county-specific As-Is and To-Be gap analysis to create a foundation for OCM and communication with internal stakeholders including labor organizations and other County departments.</a:t>
            </a:r>
          </a:p>
          <a:p>
            <a:pPr lvl="1"/>
            <a:r>
              <a:rPr lang="en-US" dirty="0"/>
              <a:t>Support county-specific business process change resulting from ancillary system choices.</a:t>
            </a:r>
          </a:p>
          <a:p>
            <a:pPr lvl="1"/>
            <a:r>
              <a:rPr lang="en-US" dirty="0"/>
              <a:t>Ensure county-specific Training is developed to address changes in business processes.</a:t>
            </a:r>
          </a:p>
          <a:p>
            <a:pPr lvl="1"/>
            <a:r>
              <a:rPr lang="en-US" dirty="0"/>
              <a:t>Where possible, leverage and adopt standard </a:t>
            </a:r>
            <a:r>
              <a:rPr lang="en-US" dirty="0" err="1"/>
              <a:t>CalSAWS</a:t>
            </a:r>
            <a:r>
              <a:rPr lang="en-US" dirty="0"/>
              <a:t> application Training as the target for transition.</a:t>
            </a:r>
          </a:p>
          <a:p>
            <a:pPr lvl="1"/>
            <a:endParaRPr lang="en-US" dirty="0"/>
          </a:p>
          <a:p>
            <a:endParaRPr lang="en-US" dirty="0"/>
          </a:p>
          <a:p>
            <a:endParaRPr lang="en-US" dirty="0"/>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a:xfrm>
            <a:off x="292100" y="494683"/>
            <a:ext cx="8615363" cy="515938"/>
          </a:xfrm>
        </p:spPr>
        <p:txBody>
          <a:bodyPr/>
          <a:lstStyle/>
          <a:p>
            <a:r>
              <a:rPr lang="en-US" dirty="0"/>
              <a:t>Strategy, Scope and Timeline</a:t>
            </a:r>
          </a:p>
        </p:txBody>
      </p:sp>
    </p:spTree>
    <p:extLst>
      <p:ext uri="{BB962C8B-B14F-4D97-AF65-F5344CB8AC3E}">
        <p14:creationId xmlns:p14="http://schemas.microsoft.com/office/powerpoint/2010/main" val="470086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a:xfrm>
            <a:off x="236537" y="13536"/>
            <a:ext cx="8756461" cy="515938"/>
          </a:xfrm>
        </p:spPr>
        <p:txBody>
          <a:bodyPr/>
          <a:lstStyle/>
          <a:p>
            <a:r>
              <a:rPr lang="en-US" dirty="0" err="1"/>
              <a:t>CalWIN</a:t>
            </a:r>
            <a:r>
              <a:rPr lang="en-US" dirty="0"/>
              <a:t> Training, OCM &amp; Implementation Support</a:t>
            </a:r>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a:xfrm>
            <a:off x="292100" y="494683"/>
            <a:ext cx="8615363" cy="515938"/>
          </a:xfrm>
        </p:spPr>
        <p:txBody>
          <a:bodyPr/>
          <a:lstStyle/>
          <a:p>
            <a:r>
              <a:rPr lang="en-US" dirty="0"/>
              <a:t>Strategy, Scope and Timeline</a:t>
            </a:r>
          </a:p>
        </p:txBody>
      </p:sp>
      <p:graphicFrame>
        <p:nvGraphicFramePr>
          <p:cNvPr id="10" name="Table 9">
            <a:extLst>
              <a:ext uri="{FF2B5EF4-FFF2-40B4-BE49-F238E27FC236}">
                <a16:creationId xmlns:a16="http://schemas.microsoft.com/office/drawing/2014/main" id="{BACC98CA-0DCA-4D4E-B6A5-F41BB8D74A84}"/>
              </a:ext>
            </a:extLst>
          </p:cNvPr>
          <p:cNvGraphicFramePr>
            <a:graphicFrameLocks noGrp="1"/>
          </p:cNvGraphicFramePr>
          <p:nvPr/>
        </p:nvGraphicFramePr>
        <p:xfrm>
          <a:off x="404751" y="1249326"/>
          <a:ext cx="8474566" cy="3954465"/>
        </p:xfrm>
        <a:graphic>
          <a:graphicData uri="http://schemas.openxmlformats.org/drawingml/2006/table">
            <a:tbl>
              <a:tblPr firstRow="1" firstCol="1" bandRow="1">
                <a:tableStyleId>{B301B821-A1FF-4177-AEE7-76D212191A09}</a:tableStyleId>
              </a:tblPr>
              <a:tblGrid>
                <a:gridCol w="5224262">
                  <a:extLst>
                    <a:ext uri="{9D8B030D-6E8A-4147-A177-3AD203B41FA5}">
                      <a16:colId xmlns:a16="http://schemas.microsoft.com/office/drawing/2014/main" val="351602782"/>
                    </a:ext>
                  </a:extLst>
                </a:gridCol>
                <a:gridCol w="3250304">
                  <a:extLst>
                    <a:ext uri="{9D8B030D-6E8A-4147-A177-3AD203B41FA5}">
                      <a16:colId xmlns:a16="http://schemas.microsoft.com/office/drawing/2014/main" val="741379151"/>
                    </a:ext>
                  </a:extLst>
                </a:gridCol>
              </a:tblGrid>
              <a:tr h="231437">
                <a:tc>
                  <a:txBody>
                    <a:bodyPr/>
                    <a:lstStyle/>
                    <a:p>
                      <a:pPr marL="0" marR="0" algn="ctr">
                        <a:spcBef>
                          <a:spcPts val="600"/>
                        </a:spcBef>
                        <a:spcAft>
                          <a:spcPts val="600"/>
                        </a:spcAft>
                      </a:pPr>
                      <a:r>
                        <a:rPr lang="en-US" sz="1400" cap="small" dirty="0">
                          <a:effectLst/>
                        </a:rPr>
                        <a:t>PROCUREMENT EVENT</a:t>
                      </a:r>
                      <a:endParaRPr lang="en-US" sz="1400" b="1" cap="small"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tc>
                <a:tc>
                  <a:txBody>
                    <a:bodyPr/>
                    <a:lstStyle/>
                    <a:p>
                      <a:pPr marL="0" marR="0" algn="ctr">
                        <a:spcBef>
                          <a:spcPts val="600"/>
                        </a:spcBef>
                        <a:spcAft>
                          <a:spcPts val="600"/>
                        </a:spcAft>
                      </a:pPr>
                      <a:r>
                        <a:rPr lang="en-US" sz="1400" cap="small" dirty="0">
                          <a:effectLst/>
                        </a:rPr>
                        <a:t>DATE</a:t>
                      </a:r>
                      <a:endParaRPr lang="en-US" sz="1400" b="1" cap="small"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b"/>
                </a:tc>
                <a:extLst>
                  <a:ext uri="{0D108BD9-81ED-4DB2-BD59-A6C34878D82A}">
                    <a16:rowId xmlns:a16="http://schemas.microsoft.com/office/drawing/2014/main" val="3752671666"/>
                  </a:ext>
                </a:extLst>
              </a:tr>
              <a:tr h="331564">
                <a:tc>
                  <a:txBody>
                    <a:bodyPr/>
                    <a:lstStyle/>
                    <a:p>
                      <a:pPr marL="0" marR="0">
                        <a:lnSpc>
                          <a:spcPct val="150000"/>
                        </a:lnSpc>
                        <a:spcBef>
                          <a:spcPts val="600"/>
                        </a:spcBef>
                        <a:spcAft>
                          <a:spcPts val="600"/>
                        </a:spcAft>
                      </a:pPr>
                      <a:r>
                        <a:rPr lang="en-US" sz="1400" b="0" dirty="0">
                          <a:effectLst/>
                        </a:rPr>
                        <a:t>Federal RFP Review and Approval</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October 20 – December</a:t>
                      </a:r>
                      <a:r>
                        <a:rPr lang="en-US" sz="1400" baseline="0" dirty="0">
                          <a:effectLst/>
                        </a:rPr>
                        <a:t> 13</a:t>
                      </a:r>
                      <a:r>
                        <a:rPr lang="en-US" sz="1400" dirty="0">
                          <a:effectLst/>
                        </a:rPr>
                        <a:t>, 2019</a:t>
                      </a:r>
                      <a:endParaRPr lang="en-US" sz="1800" dirty="0"/>
                    </a:p>
                  </a:txBody>
                  <a:tcPr marL="67741" marR="67741" marT="0" marB="0" anchor="ctr"/>
                </a:tc>
                <a:extLst>
                  <a:ext uri="{0D108BD9-81ED-4DB2-BD59-A6C34878D82A}">
                    <a16:rowId xmlns:a16="http://schemas.microsoft.com/office/drawing/2014/main" val="3038711240"/>
                  </a:ext>
                </a:extLst>
              </a:tr>
              <a:tr h="331564">
                <a:tc>
                  <a:txBody>
                    <a:bodyPr/>
                    <a:lstStyle/>
                    <a:p>
                      <a:pPr marL="0" marR="0">
                        <a:lnSpc>
                          <a:spcPct val="150000"/>
                        </a:lnSpc>
                        <a:spcBef>
                          <a:spcPts val="600"/>
                        </a:spcBef>
                        <a:spcAft>
                          <a:spcPts val="600"/>
                        </a:spcAft>
                      </a:pPr>
                      <a:r>
                        <a:rPr lang="en-US" sz="1400" b="0" dirty="0">
                          <a:effectLst/>
                        </a:rPr>
                        <a:t>RFP Release</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December 17, 2019</a:t>
                      </a:r>
                      <a:endParaRPr lang="en-US" sz="1800" dirty="0"/>
                    </a:p>
                  </a:txBody>
                  <a:tcPr marL="67741" marR="67741" marT="0" marB="0" anchor="ctr"/>
                </a:tc>
                <a:extLst>
                  <a:ext uri="{0D108BD9-81ED-4DB2-BD59-A6C34878D82A}">
                    <a16:rowId xmlns:a16="http://schemas.microsoft.com/office/drawing/2014/main" val="1726312206"/>
                  </a:ext>
                </a:extLst>
              </a:tr>
              <a:tr h="331564">
                <a:tc>
                  <a:txBody>
                    <a:bodyPr/>
                    <a:lstStyle/>
                    <a:p>
                      <a:pPr marL="0" marR="0">
                        <a:lnSpc>
                          <a:spcPct val="100000"/>
                        </a:lnSpc>
                        <a:spcBef>
                          <a:spcPts val="0"/>
                        </a:spcBef>
                        <a:spcAft>
                          <a:spcPts val="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Bidder’s Conference</a:t>
                      </a:r>
                    </a:p>
                    <a:p>
                      <a:pPr marL="0" marR="0">
                        <a:lnSpc>
                          <a:spcPct val="100000"/>
                        </a:lnSpc>
                        <a:spcBef>
                          <a:spcPts val="0"/>
                        </a:spcBef>
                        <a:spcAft>
                          <a:spcPts val="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Sacramento County Department of Human Assistance</a:t>
                      </a:r>
                    </a:p>
                    <a:p>
                      <a:pPr marL="0" marR="0">
                        <a:lnSpc>
                          <a:spcPct val="100000"/>
                        </a:lnSpc>
                        <a:spcBef>
                          <a:spcPts val="0"/>
                        </a:spcBef>
                        <a:spcAft>
                          <a:spcPts val="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4450 East Commerce Way</a:t>
                      </a:r>
                    </a:p>
                    <a:p>
                      <a:pPr marL="0" marR="0">
                        <a:lnSpc>
                          <a:spcPct val="100000"/>
                        </a:lnSpc>
                        <a:spcBef>
                          <a:spcPts val="0"/>
                        </a:spcBef>
                        <a:spcAft>
                          <a:spcPts val="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Sacramento, CA  </a:t>
                      </a:r>
                    </a:p>
                  </a:txBody>
                  <a:tcPr marL="67741" marR="67741" marT="0" marB="0" anchor="ctr"/>
                </a:tc>
                <a:tc>
                  <a:txBody>
                    <a:bodyPr/>
                    <a:lstStyle/>
                    <a:p>
                      <a:r>
                        <a:rPr lang="en-US" sz="1400" dirty="0"/>
                        <a:t>January 7, 2020, 10:30am – 12:00pm</a:t>
                      </a:r>
                    </a:p>
                  </a:txBody>
                  <a:tcPr marL="67741" marR="67741" marT="0" marB="0" anchor="ctr"/>
                </a:tc>
                <a:extLst>
                  <a:ext uri="{0D108BD9-81ED-4DB2-BD59-A6C34878D82A}">
                    <a16:rowId xmlns:a16="http://schemas.microsoft.com/office/drawing/2014/main" val="2349693921"/>
                  </a:ext>
                </a:extLst>
              </a:tr>
              <a:tr h="331564">
                <a:tc>
                  <a:txBody>
                    <a:bodyPr/>
                    <a:lstStyle/>
                    <a:p>
                      <a:pPr marL="0" marR="0">
                        <a:lnSpc>
                          <a:spcPct val="150000"/>
                        </a:lnSpc>
                        <a:spcBef>
                          <a:spcPts val="600"/>
                        </a:spcBef>
                        <a:spcAft>
                          <a:spcPts val="600"/>
                        </a:spcAft>
                      </a:pPr>
                      <a:r>
                        <a:rPr lang="en-US" sz="1400" b="0" dirty="0">
                          <a:effectLst/>
                        </a:rPr>
                        <a:t>Contractor Proposal Due Date</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February 19, 2020</a:t>
                      </a:r>
                      <a:endParaRPr lang="en-US" sz="1800" dirty="0"/>
                    </a:p>
                  </a:txBody>
                  <a:tcPr marL="67741" marR="67741" marT="0" marB="0" anchor="ctr"/>
                </a:tc>
                <a:extLst>
                  <a:ext uri="{0D108BD9-81ED-4DB2-BD59-A6C34878D82A}">
                    <a16:rowId xmlns:a16="http://schemas.microsoft.com/office/drawing/2014/main" val="1100907351"/>
                  </a:ext>
                </a:extLst>
              </a:tr>
              <a:tr h="331564">
                <a:tc>
                  <a:txBody>
                    <a:bodyPr/>
                    <a:lstStyle/>
                    <a:p>
                      <a:r>
                        <a:rPr lang="en-US" sz="1400" b="0" dirty="0"/>
                        <a:t>Evaluate Proposals and Prepare Vendor Selection Report</a:t>
                      </a:r>
                    </a:p>
                  </a:txBody>
                  <a:tcPr marL="67741" marR="67741" marT="0" marB="0" anchor="ctr"/>
                </a:tc>
                <a:tc>
                  <a:txBody>
                    <a:bodyPr/>
                    <a:lstStyle/>
                    <a:p>
                      <a:r>
                        <a:rPr lang="en-US" sz="1400" dirty="0">
                          <a:effectLst/>
                        </a:rPr>
                        <a:t>February 20</a:t>
                      </a:r>
                      <a:r>
                        <a:rPr lang="en-US" sz="1400" dirty="0">
                          <a:latin typeface="+mn-lt"/>
                        </a:rPr>
                        <a:t> – May 18, 2020</a:t>
                      </a:r>
                    </a:p>
                  </a:txBody>
                  <a:tcPr marL="67741" marR="67741" marT="0" marB="0" anchor="ctr"/>
                </a:tc>
                <a:extLst>
                  <a:ext uri="{0D108BD9-81ED-4DB2-BD59-A6C34878D82A}">
                    <a16:rowId xmlns:a16="http://schemas.microsoft.com/office/drawing/2014/main" val="2408791416"/>
                  </a:ext>
                </a:extLst>
              </a:tr>
              <a:tr h="331564">
                <a:tc>
                  <a:txBody>
                    <a:bodyPr/>
                    <a:lstStyle/>
                    <a:p>
                      <a:pPr marL="0" marR="0">
                        <a:lnSpc>
                          <a:spcPct val="150000"/>
                        </a:lnSpc>
                        <a:spcBef>
                          <a:spcPts val="600"/>
                        </a:spcBef>
                        <a:spcAft>
                          <a:spcPts val="600"/>
                        </a:spcAft>
                      </a:pPr>
                      <a:r>
                        <a:rPr lang="en-US" sz="1400" b="0" dirty="0">
                          <a:effectLst/>
                        </a:rPr>
                        <a:t>Consortium Issues Notice of Intent to Award</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May 19, 2020</a:t>
                      </a:r>
                      <a:endParaRPr lang="en-US" sz="1800" dirty="0"/>
                    </a:p>
                  </a:txBody>
                  <a:tcPr marL="67741" marR="67741" marT="0" marB="0" anchor="ctr"/>
                </a:tc>
                <a:extLst>
                  <a:ext uri="{0D108BD9-81ED-4DB2-BD59-A6C34878D82A}">
                    <a16:rowId xmlns:a16="http://schemas.microsoft.com/office/drawing/2014/main" val="1750877318"/>
                  </a:ext>
                </a:extLst>
              </a:tr>
              <a:tr h="331564">
                <a:tc>
                  <a:txBody>
                    <a:bodyPr/>
                    <a:lstStyle/>
                    <a:p>
                      <a:pPr marL="0" marR="0">
                        <a:lnSpc>
                          <a:spcPct val="150000"/>
                        </a:lnSpc>
                        <a:spcBef>
                          <a:spcPts val="600"/>
                        </a:spcBef>
                        <a:spcAft>
                          <a:spcPts val="600"/>
                        </a:spcAft>
                      </a:pPr>
                      <a:r>
                        <a:rPr lang="en-US" sz="1400" b="0" dirty="0">
                          <a:effectLst/>
                        </a:rPr>
                        <a:t>Contract Negotiation Period</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May 21 – June 2, 2020</a:t>
                      </a:r>
                      <a:endParaRPr lang="en-US" sz="1800" dirty="0"/>
                    </a:p>
                  </a:txBody>
                  <a:tcPr marL="67741" marR="67741" marT="0" marB="0" anchor="ctr"/>
                </a:tc>
                <a:extLst>
                  <a:ext uri="{0D108BD9-81ED-4DB2-BD59-A6C34878D82A}">
                    <a16:rowId xmlns:a16="http://schemas.microsoft.com/office/drawing/2014/main" val="3101031005"/>
                  </a:ext>
                </a:extLst>
              </a:tr>
              <a:tr h="548640">
                <a:tc>
                  <a:txBody>
                    <a:bodyPr/>
                    <a:lstStyle/>
                    <a:p>
                      <a:pPr marL="0" marR="0">
                        <a:lnSpc>
                          <a:spcPct val="100000"/>
                        </a:lnSpc>
                        <a:spcBef>
                          <a:spcPts val="600"/>
                        </a:spcBef>
                        <a:spcAft>
                          <a:spcPts val="600"/>
                        </a:spcAft>
                      </a:pPr>
                      <a:r>
                        <a:rPr lang="en-US" sz="1400" b="0" dirty="0">
                          <a:effectLst/>
                        </a:rPr>
                        <a:t>Federal, State and Consortium JPA Board of Directors Approval of Agreement</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June 5 – August 28, 2020</a:t>
                      </a:r>
                      <a:endParaRPr lang="en-US" sz="1800" dirty="0"/>
                    </a:p>
                  </a:txBody>
                  <a:tcPr marL="67741" marR="67741" marT="0" marB="0" anchor="ctr"/>
                </a:tc>
                <a:extLst>
                  <a:ext uri="{0D108BD9-81ED-4DB2-BD59-A6C34878D82A}">
                    <a16:rowId xmlns:a16="http://schemas.microsoft.com/office/drawing/2014/main" val="2039338140"/>
                  </a:ext>
                </a:extLst>
              </a:tr>
              <a:tr h="331564">
                <a:tc>
                  <a:txBody>
                    <a:bodyPr/>
                    <a:lstStyle/>
                    <a:p>
                      <a:pPr marL="0" marR="0">
                        <a:lnSpc>
                          <a:spcPct val="100000"/>
                        </a:lnSpc>
                        <a:spcBef>
                          <a:spcPts val="600"/>
                        </a:spcBef>
                        <a:spcAft>
                          <a:spcPts val="600"/>
                        </a:spcAft>
                      </a:pPr>
                      <a:r>
                        <a:rPr lang="en-US" sz="1400" b="0" dirty="0">
                          <a:effectLst/>
                        </a:rPr>
                        <a:t>Planned Start Date of CalWIN Contractor</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baseline="0" dirty="0">
                          <a:effectLst/>
                        </a:rPr>
                        <a:t>August 31</a:t>
                      </a:r>
                      <a:r>
                        <a:rPr lang="en-US" sz="1400" dirty="0">
                          <a:effectLst/>
                        </a:rPr>
                        <a:t>, 2020</a:t>
                      </a:r>
                      <a:endParaRPr lang="en-US" sz="1800" dirty="0"/>
                    </a:p>
                  </a:txBody>
                  <a:tcPr marL="67741" marR="67741" marT="0" marB="0" anchor="ctr"/>
                </a:tc>
                <a:extLst>
                  <a:ext uri="{0D108BD9-81ED-4DB2-BD59-A6C34878D82A}">
                    <a16:rowId xmlns:a16="http://schemas.microsoft.com/office/drawing/2014/main" val="3850554029"/>
                  </a:ext>
                </a:extLst>
              </a:tr>
            </a:tbl>
          </a:graphicData>
        </a:graphic>
      </p:graphicFrame>
    </p:spTree>
    <p:extLst>
      <p:ext uri="{BB962C8B-B14F-4D97-AF65-F5344CB8AC3E}">
        <p14:creationId xmlns:p14="http://schemas.microsoft.com/office/powerpoint/2010/main" val="2637663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17322" y="3067712"/>
            <a:ext cx="6180554" cy="1832253"/>
          </a:xfrm>
        </p:spPr>
        <p:txBody>
          <a:bodyPr/>
          <a:lstStyle/>
          <a:p>
            <a:r>
              <a:rPr lang="en-US" b="0" dirty="0"/>
              <a:t>Adjourn Meeting</a:t>
            </a:r>
            <a:endParaRPr lang="en-US" dirty="0"/>
          </a:p>
        </p:txBody>
      </p:sp>
    </p:spTree>
    <p:extLst>
      <p:ext uri="{BB962C8B-B14F-4D97-AF65-F5344CB8AC3E}">
        <p14:creationId xmlns:p14="http://schemas.microsoft.com/office/powerpoint/2010/main" val="186662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r>
              <a:rPr lang="en-US" sz="2400" b="0" dirty="0"/>
              <a:t>CalSAWS Schedule Impact Resulting from Functional Design Sessions Outcomes</a:t>
            </a:r>
            <a:endParaRPr lang="en-US" sz="2400" dirty="0"/>
          </a:p>
        </p:txBody>
      </p:sp>
    </p:spTree>
    <p:extLst>
      <p:ext uri="{BB962C8B-B14F-4D97-AF65-F5344CB8AC3E}">
        <p14:creationId xmlns:p14="http://schemas.microsoft.com/office/powerpoint/2010/main" val="34829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Revised CalSAWS DD&amp;I Project Schedule</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p:txBody>
          <a:bodyPr>
            <a:normAutofit/>
          </a:bodyPr>
          <a:lstStyle/>
          <a:p>
            <a:pPr marL="457200" indent="-457200">
              <a:buFont typeface="+mj-lt"/>
              <a:buAutoNum type="arabicPeriod"/>
            </a:pPr>
            <a:r>
              <a:rPr lang="en-US" sz="2000" dirty="0"/>
              <a:t>Background</a:t>
            </a:r>
          </a:p>
          <a:p>
            <a:pPr marL="457200" indent="-457200">
              <a:buFont typeface="+mj-lt"/>
              <a:buAutoNum type="arabicPeriod"/>
            </a:pPr>
            <a:r>
              <a:rPr lang="en-US" sz="2000" dirty="0"/>
              <a:t>Overview </a:t>
            </a:r>
          </a:p>
          <a:p>
            <a:pPr marL="457200" indent="-457200">
              <a:buFont typeface="+mj-lt"/>
              <a:buAutoNum type="arabicPeriod"/>
            </a:pPr>
            <a:r>
              <a:rPr lang="en-US" sz="2000" dirty="0"/>
              <a:t>Revised Schedule</a:t>
            </a:r>
          </a:p>
          <a:p>
            <a:pPr marL="457200" indent="-457200">
              <a:buFont typeface="+mj-lt"/>
              <a:buAutoNum type="arabicPeriod"/>
            </a:pPr>
            <a:r>
              <a:rPr lang="en-US" sz="2000" dirty="0"/>
              <a:t>Functional Area Overview</a:t>
            </a:r>
          </a:p>
          <a:p>
            <a:pPr marL="457200" indent="-457200">
              <a:buFont typeface="+mj-lt"/>
              <a:buAutoNum type="arabicPeriod"/>
            </a:pPr>
            <a:r>
              <a:rPr lang="en-US" sz="2000" dirty="0"/>
              <a:t>Next Steps</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r>
              <a:rPr lang="en-US" dirty="0"/>
              <a:t>Agenda</a:t>
            </a:r>
          </a:p>
        </p:txBody>
      </p:sp>
    </p:spTree>
    <p:extLst>
      <p:ext uri="{BB962C8B-B14F-4D97-AF65-F5344CB8AC3E}">
        <p14:creationId xmlns:p14="http://schemas.microsoft.com/office/powerpoint/2010/main" val="365012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Background</a:t>
            </a:r>
          </a:p>
        </p:txBody>
      </p:sp>
      <p:sp>
        <p:nvSpPr>
          <p:cNvPr id="5" name="TextBox 4">
            <a:extLst>
              <a:ext uri="{FF2B5EF4-FFF2-40B4-BE49-F238E27FC236}">
                <a16:creationId xmlns:a16="http://schemas.microsoft.com/office/drawing/2014/main" id="{7AE2D96C-637F-4CE4-B47E-8F10BA9945B5}"/>
              </a:ext>
            </a:extLst>
          </p:cNvPr>
          <p:cNvSpPr txBox="1"/>
          <p:nvPr/>
        </p:nvSpPr>
        <p:spPr>
          <a:xfrm>
            <a:off x="531223" y="1174397"/>
            <a:ext cx="8216992"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As discussed at the September and November JPA and PSC meetings, the project team has been analyzing the outputs of the Functional Design Sessions and assessing options for integrating this new scope into the CalSAWS DD&amp;I Project Schedule</a:t>
            </a:r>
          </a:p>
          <a:p>
            <a:pPr marL="285750" indent="-285750">
              <a:buFont typeface="Arial" panose="020B0604020202020204" pitchFamily="34" charset="0"/>
              <a:buChar char="•"/>
            </a:pPr>
            <a:r>
              <a:rPr lang="en-US" dirty="0"/>
              <a:t>In addition, the project team identified a risk related to the impact of adding this additional scope to the existing project schedule. Specifically, the risk is associated with implementing a large volume of changes in a short timeframe to meet the current deadlines, and the resulting impact on LA County users, the down steam migration activities (conversion, training, change management) and the quality of future releases.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572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Overview</a:t>
            </a:r>
          </a:p>
        </p:txBody>
      </p:sp>
      <p:sp>
        <p:nvSpPr>
          <p:cNvPr id="5" name="TextBox 4">
            <a:extLst>
              <a:ext uri="{FF2B5EF4-FFF2-40B4-BE49-F238E27FC236}">
                <a16:creationId xmlns:a16="http://schemas.microsoft.com/office/drawing/2014/main" id="{7AE2D96C-637F-4CE4-B47E-8F10BA9945B5}"/>
              </a:ext>
            </a:extLst>
          </p:cNvPr>
          <p:cNvSpPr txBox="1"/>
          <p:nvPr/>
        </p:nvSpPr>
        <p:spPr>
          <a:xfrm>
            <a:off x="531223" y="1174397"/>
            <a:ext cx="8216992" cy="4801314"/>
          </a:xfrm>
          <a:prstGeom prst="rect">
            <a:avLst/>
          </a:prstGeom>
          <a:noFill/>
        </p:spPr>
        <p:txBody>
          <a:bodyPr wrap="square" rtlCol="0">
            <a:spAutoFit/>
          </a:bodyPr>
          <a:lstStyle/>
          <a:p>
            <a:r>
              <a:rPr lang="en-US" dirty="0"/>
              <a:t>Develop a project schedule that:</a:t>
            </a:r>
          </a:p>
          <a:p>
            <a:pPr marL="285750" indent="-285750">
              <a:buFont typeface="Arial" panose="020B0604020202020204" pitchFamily="34" charset="0"/>
              <a:buChar char="•"/>
            </a:pPr>
            <a:r>
              <a:rPr lang="en-US" dirty="0"/>
              <a:t>Allows the 39 C-IV Counties to cutover to CalSAWS in September 2021</a:t>
            </a:r>
          </a:p>
          <a:p>
            <a:pPr marL="285750" indent="-285750">
              <a:buFont typeface="Arial" panose="020B0604020202020204" pitchFamily="34" charset="0"/>
              <a:buChar char="•"/>
            </a:pPr>
            <a:r>
              <a:rPr lang="en-US" dirty="0"/>
              <a:t>Provides CalSAWS functionality, including new requirements defined by the Functional Design Sessions, that meets the current business needs of the C-IV Counties </a:t>
            </a:r>
          </a:p>
          <a:p>
            <a:pPr marL="285750" indent="-285750">
              <a:buFont typeface="Arial" panose="020B0604020202020204" pitchFamily="34" charset="0"/>
              <a:buChar char="•"/>
            </a:pPr>
            <a:r>
              <a:rPr lang="en-US" dirty="0"/>
              <a:t>Allows for the development and implementation of additional capabilities needed for the CalWIN Counties after C-IV counties go-live</a:t>
            </a:r>
          </a:p>
          <a:p>
            <a:pPr marL="285750" indent="-285750">
              <a:buFont typeface="Arial" panose="020B0604020202020204" pitchFamily="34" charset="0"/>
              <a:buChar char="•"/>
            </a:pPr>
            <a:r>
              <a:rPr lang="en-US" dirty="0"/>
              <a:t>Incrementally builds out the CalSAWS requirements for the 57 counties, minimizing any throw away code</a:t>
            </a:r>
          </a:p>
          <a:p>
            <a:pPr marL="285750" indent="-285750">
              <a:buFont typeface="Arial" panose="020B0604020202020204" pitchFamily="34" charset="0"/>
              <a:buChar char="•"/>
            </a:pPr>
            <a:r>
              <a:rPr lang="en-US" dirty="0"/>
              <a:t>Completes CalWIN Counties rollout no later than December 2023</a:t>
            </a:r>
          </a:p>
          <a:p>
            <a:endParaRPr lang="en-US" dirty="0"/>
          </a:p>
          <a:p>
            <a:r>
              <a:rPr lang="en-US" dirty="0"/>
              <a:t>Assumptions:</a:t>
            </a:r>
          </a:p>
          <a:p>
            <a:pPr marL="285750" indent="-285750">
              <a:buFont typeface="Arial" panose="020B0604020202020204" pitchFamily="34" charset="0"/>
              <a:buChar char="•"/>
            </a:pPr>
            <a:r>
              <a:rPr lang="en-US" dirty="0"/>
              <a:t>Imaging will begin work in January, 2020 (pending JPA approval)</a:t>
            </a:r>
          </a:p>
          <a:p>
            <a:pPr marL="285750" indent="-285750">
              <a:buFont typeface="Arial" panose="020B0604020202020204" pitchFamily="34" charset="0"/>
              <a:buChar char="•"/>
            </a:pPr>
            <a:r>
              <a:rPr lang="en-US" dirty="0"/>
              <a:t>All other work begins in March, 2020 for the new scope required by the Functional Design Sessions and Foster Care</a:t>
            </a:r>
          </a:p>
          <a:p>
            <a:pPr marL="285750" indent="-285750">
              <a:buFont typeface="Arial" panose="020B0604020202020204" pitchFamily="34" charset="0"/>
              <a:buChar char="•"/>
            </a:pPr>
            <a:r>
              <a:rPr lang="en-US" dirty="0"/>
              <a:t>No changes to the LRS Agreement end date</a:t>
            </a:r>
          </a:p>
        </p:txBody>
      </p:sp>
    </p:spTree>
    <p:extLst>
      <p:ext uri="{BB962C8B-B14F-4D97-AF65-F5344CB8AC3E}">
        <p14:creationId xmlns:p14="http://schemas.microsoft.com/office/powerpoint/2010/main" val="2857098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EuMSIsIk9yaWdpbmFsQXNzZW1ibHlWZXJzaW9uIjoiMy4yMC4wMC4wMCIsIkVkaXRpb24iOiJQbHVzIiwiSXNQbHVzRWRpdGlvbiI6dHJ1ZX0sIkVmZmVjdCI6MSwiU3R5bGUiOnsiJGlkIjoiMyIsIlRpbWViYW5kU3R5bGUiOnsiJGlkIjoiNCIsIlNjYWxlTWFya2luZyI6MCwiU2hhcGUiOjAsIlNoYXBlU3R5bGUiOnsiJGlkIjoiNSIsIk1hcmdpbiI6eyIkaWQiOiI2IiwiVG9wIjowLCJMZWZ0IjoxMiwiUmlnaHQiOjEyLCJCb3R0b20iOjB9LCJQYWRkaW5nIjp7IiRpZCI6IjciLCJUb3AiOjcsIkxlZnQiOjAsIlJpZ2h0IjowLCJCb3R0b20iOjd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MsIkFic29sdXRlUG9zaXRpb24iOjE3N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xLCJWZXJ0aWNhbEFsaWdubWVudCI6MCwiU21hcnRGb3JlZ3JvdW5kIjpudWxs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NyIsIlN0YXJ0RGF0ZSI6IjAwMDEtMDEtMDFUMDA6MDA6MDAiLCJFbmREYXRlIjoiMjAyMy0wNi0yMVQyMzo1OTowMCIsIkZvcm1hdCI6Ik1NTSIsIlR5cGUiOjIsIkF1dG9EYXRlUmFuZ2UiOnRydWUsIldvcmtpbmdEYXlzIjozMSwiVG9kYXlNYXJrZXJUZXh0IjoiVG9kYXkiLCJBdXRvU2NhbGVUeXBlIjp0cnVlfSwiTWlsZXN0b25lcyI6W3siJGlkIjoiMTI4IiwiRGF0ZSI6IjIwMjEtMDktMDFUMDA6MDA6MDBaIiwiU3R5bGUiOnsiJGlkIjoiMTI5IiwiU2hhcGUiOjIsIkNvbm5lY3Rvck1hcmdpbiI6eyIkaWQiOiIxMzAiLCJUb3AiOjAsIkxlZnQiOjIsIlJpZ2h0IjoyLCJCb3R0b20iOjB9LCJDb25uZWN0b3JTdHlsZSI6eyIkaWQiOiIxMzEiLCJMaW5lQ29sb3IiOnsiJGlkIjoiMTMyIiwiJHR5cGUiOiJOTFJFLkNvbW1vbi5Eb20uU29saWRDb2xvckJydXNoLCBOTFJFLkNvbW1vbiIsIkNvbG9yIjp7IiRpZCI6IjEzMyIsIkEiOjEyNywiUiI6MzEsIkciOjczLCJCIjoxMjZ9fSwiTGluZVdlaWdodCI6MS4wLCJMaW5lVHlwZSI6MCwiUGFyZW50U3R5bGUiOm51bGx9LCJJc0JlbG93VGltZWJhbmQiOmZhbHNlLCJIaWRlRGF0ZSI6ZmFsc2UsIlNoYXBlU2l6ZSI6MSwiU3BhY2luZyI6MS4wLCJQYWRkaW5nIjp7IiRpZCI6IjEzNCIsIlRvcCI6NywiTGVmdCI6MywiUmlnaHQiOjAsIkJvdHRvbSI6Mn0sIlNoYXBlU3R5bGUiOnsiJGlkIjoiMTM1IiwiTWFyZ2luIjp7IiRpZCI6IjEzNiIsIlRvcCI6MCwiTGVmdCI6MCwiUmlnaHQiOjAsIkJvdHRvbSI6MH0sIlBhZGRpbmciOnsiJGlkIjoiMTM3IiwiVG9wIjowLCJMZWZ0IjowLCJSaWdodCI6MCwiQm90dG9tIjowfSwiQmFja2dyb3VuZCI6eyIkaWQiOiIxMzgiLCJDb2xvciI6eyIkaWQiOiIxMzkiLCJBIjoyNTUsIlIiOjY4LCJHIjoxMTQsIkIiOjE5Nn19LCJJc1Zpc2libGUiOnRydWUsIldpZHRoIjoxOC4wLCJIZWlnaHQiOjIwLjAsIkJvcmRlclN0eWxlIjp7IiRpZCI6IjE0MCIsIkxpbmVDb2xvciI6eyIkcmVmIjoiNjUifSwiTGluZVdlaWdodCI6MC4wLCJMaW5lVHlwZSI6MCwiUGFyZW50U3R5bGUiOm51bGx9LCJQYXJlbnRTdHlsZSI6bnVsbH0sIlRpdGxlU3R5bGUiOnsiJGlkIjoiMTQxIiwiRm9udFNldHRpbmdzIjp7IiRpZCI6IjE0MiIsIkZvbnRTaXplIjoxMSwiRm9udE5hbWUiOiJDYWxpYnJpIiwiSXNCb2xkIjp0cnVlLCJJc0l0YWxpYyI6ZmFsc2UsIklzVW5kZXJsaW5lZCI6ZmFsc2UsIlBhcmVudFN0eWxlIjpudWxsfSwiQXV0b1NpemUiOjAsIkZvcmVncm91bmQiOnsiJGlkIjoiMTQzIiwiQ29sb3IiOnsiJGlkIjoiMTQ0IiwiQSI6MjU1LCJSIjowLCJHIjowLCJCIjowfX0sIk1heFdpZHRoIjoyMDAuMCwiTWF4SGVpZ2h0IjoiSW5maW5pdHkiLCJTbWFydEZvcmVncm91bmRJc0FjdGl2ZSI6ZmFsc2UsIkhvcml6b250YWxBbGlnbm1lbnQiOjEsIlZlcnRpY2FsQWxpZ25tZW50IjowLCJTbWFydEZvcmVncm91bmQiOm51bGwsIk1hcmdpbiI6eyIkaWQiOiIxNDUiLCJUb3AiOjAsIkxlZnQiOjAsIlJpZ2h0IjowLCJCb3R0b20iOjB9LCJQYWRkaW5nIjp7IiRpZCI6IjE0NiIsIlRvcCI6MCwiTGVmdCI6MCwiUmlnaHQiOjAsIkJvdHRvbSI6MH0sIkJhY2tncm91bmQiOnsiJHJlZiI6IjczIn0sIklzVmlzaWJsZSI6dHJ1ZSwiV2lkdGgiOjAuMCwiSGVpZ2h0IjowLjAsIkJvcmRlclN0eWxlIjp7IiRpZCI6IjE0NyIsIkxpbmVDb2xvciI6bnVsbCwiTGluZVdlaWdodCI6MC4wLCJMaW5lVHlwZSI6MCwiUGFyZW50U3R5bGUiOm51bGx9LCJQYXJlbnRTdHlsZSI6bnVsbH0sIkRhdGVTdHlsZSI6eyIkaWQiOiIxNDgiLCJGb250U2V0dGluZ3MiOnsiJGlkIjoiMTQ5IiwiRm9udFNpemUiOjEwLCJGb250TmFtZSI6IkNhbGlicmkiLCJJc0JvbGQiOmZhbHNlLCJJc0l0YWxpYyI6ZmFsc2UsIklzVW5kZXJsaW5lZCI6ZmFsc2UsIlBhcmVudFN0eWxlIjpudWxsfSwiQXV0b1NpemUiOjAsIkZvcmVncm91bmQiOnsiJGlkIjoiMTUwIiwiQ29sb3IiOnsiJGlkIjoiMTUxIiwiQSI6MjU1LCJSIjo2OCwiRyI6ODQsIkIiOjEwNn19LCJNYXhXaWR0aCI6MjAwLjAsIk1heEhlaWdodCI6IkluZmluaXR5IiwiU21hcnRGb3JlZ3JvdW5kSXNBY3RpdmUiOmZhbHNlLCJIb3Jpem9udGFsQWxpZ25tZW50IjowLCJWZXJ0aWNhbEFsaWdubWVudCI6MCwiU21hcnRGb3JlZ3JvdW5kIjpudWxsLCJNYXJnaW4iOnsiJGlkIjoiMTUyIiwiVG9wIjowLCJMZWZ0IjowLCJSaWdodCI6MCwiQm90dG9tIjowfSwiUGFkZGluZyI6eyIkaWQiOiIxNTMiLCJUb3AiOjAsIkxlZnQiOjAsIlJpZ2h0IjowLCJCb3R0b20iOjB9LCJCYWNrZ3JvdW5kIjp7IiRyZWYiOiI4MCJ9LCJJc1Zpc2libGUiOnRydWUsIldpZHRoIjowLjAsIkhlaWdodCI6MC4wLCJCb3JkZXJTdHlsZSI6eyIkaWQiOiIxNTQiLCJMaW5lQ29sb3IiOm51bGwsIkxpbmVXZWlnaHQiOjAuMCwiTGluZVR5cGUiOjAsIlBhcmVudFN0eWxlIjpudWxsfSwiUGFyZW50U3R5bGUiOm51bGx9LCJEYXRlRm9ybWF0Ijp7IiRpZCI6IjE1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QZXJjZW50YWdlQ29tcGxldGUiOm51bGwsIlBvc2l0aW9uIjp7IlJhdGlvIjowLjAsIklzQ3VzdG9tIjpmYWxzZX0sIkRhdGVGb3JtYXQiOnsiJHJlZiI6IjE1NSJ9LCJJZCI6ImM2ZjExMTRhLTgwZmUtNDhiYS1iZDY0LTczZmYxZDMwNDdhMSIsIkltcG9ydElkIjpudWxsLCJUaXRsZSI6IkMtSVYgR28tTGl2ZSIsIk5vdGUiOm51bGwsIkh5cGVybGluayI6bnVsbCwiSXNDaGFuZ2VkIjpmYWxzZSwiSXNOZXciOmZhbHNlfSx7IiRpZCI6IjE1NiIsIkRhdGUiOiIyMDIxLTExLTAxVDAwOjAwOjAwWiIsIlN0eWxlIjp7IiRpZCI6IjE1NyIsIlNoYXBlIjoyLCJDb25uZWN0b3JNYXJnaW4iOnsiJGlkIjoiMTU4IiwiVG9wIjowLCJMZWZ0IjoyLCJSaWdodCI6MiwiQm90dG9tIjowfSwiQ29ubmVjdG9yU3R5bGUiOnsiJGlkIjoiMTU5IiwiTGluZUNvbG9yIjp7IiRpZCI6IjE2MCIsIiR0eXBlIjoiTkxSRS5Db21tb24uRG9tLlNvbGlkQ29sb3JCcnVzaCwgTkxSRS5Db21tb24iLCJDb2xvciI6eyIkaWQiOiIxNjEiLCJBIjoxMjcsIlIiOjMxLCJHIjo3MywiQiI6MTI2fX0sIkxpbmVXZWlnaHQiOjEuMCwiTGluZVR5cGUiOjAsIlBhcmVudFN0eWxlIjpudWxsfSwiSXNCZWxvd1RpbWViYW5kIjpmYWxzZSwiSGlkZURhdGUiOmZhbHNlLCJTaGFwZVNpemUiOjEsIlNwYWNpbmciOjEuMCwiUGFkZGluZyI6eyIkaWQiOiIxNjIiLCJUb3AiOjcsIkxlZnQiOjMsIlJpZ2h0IjowLCJCb3R0b20iOjJ9LCJTaGFwZVN0eWxlIjp7IiRpZCI6IjE2MyIsIk1hcmdpbiI6eyIkaWQiOiIxNjQiLCJUb3AiOjAsIkxlZnQiOjAsIlJpZ2h0IjowLCJCb3R0b20iOjB9LCJQYWRkaW5nIjp7IiRpZCI6IjE2NSIsIlRvcCI6MCwiTGVmdCI6MCwiUmlnaHQiOjAsIkJvdHRvbSI6MH0sIkJhY2tncm91bmQiOnsiJGlkIjoiMTY2IiwiQ29sb3IiOnsiJGlkIjoiMTY3IiwiQSI6MjU1LCJSIjoyMzQsIkciOjIyLCJCIjozMH19LCJJc1Zpc2libGUiOnRydWUsIldpZHRoIjoxOC4wLCJIZWlnaHQiOjIwLjAsIkJvcmRlclN0eWxlIjp7IiRpZCI6IjE2OCIsIkxpbmVDb2xvciI6eyIkcmVmIjoiNjUifSwiTGluZVdlaWdodCI6MC4wLCJMaW5lVHlwZSI6MCwiUGFyZW50U3R5bGUiOm51bGx9LCJQYXJlbnRTdHlsZSI6bnVsbH0sIlRpdGxlU3R5bGUiOnsiJGlkIjoiMTY5IiwiRm9udFNldHRpbmdzIjp7IiRpZCI6IjE3MCIsIkZvbnRTaXplIjoxMSwiRm9udE5hbWUiOiJDYWxpYnJpIiwiSXNCb2xkIjp0cnVlLCJJc0l0YWxpYyI6ZmFsc2UsIklzVW5kZXJsaW5lZCI6ZmFsc2UsIlBhcmVudFN0eWxlIjpudWxsfSwiQXV0b1NpemUiOjAsIkZvcmVncm91bmQiOnsiJGlkIjoiMTcxIiwiQ29sb3IiOnsiJGlkIjoiMTcyIiwiQSI6MjU1LCJSIjowLCJHIjowLCJCIjowfX0sIk1heFdpZHRoIjoyMDAuMCwiTWF4SGVpZ2h0IjoiSW5maW5pdHkiLCJTbWFydEZvcmVncm91bmRJc0FjdGl2ZSI6ZmFsc2UsIkhvcml6b250YWxBbGlnbm1lbnQiOjEsIlZlcnRpY2FsQWxpZ25tZW50IjowLCJTbWFydEZvcmVncm91bmQiOm51bGwsIk1hcmdpbiI6eyIkaWQiOiIxNzMiLCJUb3AiOjAsIkxlZnQiOjAsIlJpZ2h0IjowLCJCb3R0b20iOjB9LCJQYWRkaW5nIjp7IiRpZCI6IjE3NCIsIlRvcCI6MCwiTGVmdCI6MCwiUmlnaHQiOjAsIkJvdHRvbSI6MH0sIkJhY2tncm91bmQiOnsiJHJlZiI6IjczIn0sIklzVmlzaWJsZSI6dHJ1ZSwiV2lkdGgiOjAuMCwiSGVpZ2h0IjowLjAsIkJvcmRlclN0eWxlIjp7IiRpZCI6IjE3NSIsIkxpbmVDb2xvciI6bnVsbCwiTGluZVdlaWdodCI6MC4wLCJMaW5lVHlwZSI6MCwiUGFyZW50U3R5bGUiOm51bGx9LCJQYXJlbnRTdHlsZSI6bnVsbH0sIkRhdGVTdHlsZSI6eyIkaWQiOiIxNzYiLCJGb250U2V0dGluZ3MiOnsiJGlkIjoiMTc3IiwiRm9udFNpemUiOjEwLCJGb250TmFtZSI6IkNhbGlicmkiLCJJc0JvbGQiOmZhbHNlLCJJc0l0YWxpYyI6ZmFsc2UsIklzVW5kZXJsaW5lZCI6ZmFsc2UsIlBhcmVudFN0eWxlIjpudWxsfSwiQXV0b1NpemUiOjAsIkZvcmVncm91bmQiOnsiJGlkIjoiMTc4IiwiQ29sb3IiOnsiJGlkIjoiMTc5IiwiQSI6MjU1LCJSIjo2OCwiRyI6ODQsIkIiOjEwNn19LCJNYXhXaWR0aCI6MjAwLjAsIk1heEhlaWdodCI6IkluZmluaXR5IiwiU21hcnRGb3JlZ3JvdW5kSXNBY3RpdmUiOmZhbHNlLCJIb3Jpem9udGFsQWxpZ25tZW50IjowLCJWZXJ0aWNhbEFsaWdubWVudCI6MCwiU21hcnRGb3JlZ3JvdW5kIjpudWxsLCJNYXJnaW4iOnsiJGlkIjoiMTgwIiwiVG9wIjowLCJMZWZ0IjowLCJSaWdodCI6MCwiQm90dG9tIjowfSwiUGFkZGluZyI6eyIkaWQiOiIxODEiLCJUb3AiOjAsIkxlZnQiOjAsIlJpZ2h0IjowLCJCb3R0b20iOjB9LCJCYWNrZ3JvdW5kIjp7IiRyZWYiOiI4MCJ9LCJJc1Zpc2libGUiOnRydWUsIldpZHRoIjowLjAsIkhlaWdodCI6MC4wLCJCb3JkZXJTdHlsZSI6eyIkaWQiOiIxODIiLCJMaW5lQ29sb3IiOm51bGwsIkxpbmVXZWlnaHQiOjAuMCwiTGluZVR5cGUiOjAsIlBhcmVudFN0eWxlIjpudWxsfSwiUGFyZW50U3R5bGUiOm51bGx9LCJEYXRlRm9ybWF0Ijp7IiRpZCI6IjE4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QZXJjZW50YWdlQ29tcGxldGUiOm51bGwsIlBvc2l0aW9uIjp7IlJhdGlvIjowLjAsIklzQ3VzdG9tIjpmYWxzZX0sIkRhdGVGb3JtYXQiOnsiJHJlZiI6IjE4MyJ9LCJJZCI6ImZiNjNjMmEzLTlmYzAtNGU3Ny04NjdlLTZkYmNlOGYyMGQxMiIsIkltcG9ydElkIjpudWxsLCJUaXRsZSI6IkxSUyBHby1MaXZlIiwiTm90ZSI6bnVsbCwiSHlwZXJsaW5rIjpudWxsLCJJc0NoYW5nZWQiOmZhbHNlLCJJc05ldyI6ZmFsc2V9LHsiJGlkIjoiMTg0IiwiRGF0ZSI6IjIwMjItMDItMDFUMDA6MDA6MDBaIiwiU3R5bGUiOnsiJGlkIjoiMTg1IiwiU2hhcGUiOjIsIkNvbm5lY3Rvck1hcmdpbiI6eyIkaWQiOiIxODYiLCJUb3AiOjAsIkxlZnQiOjIsIlJpZ2h0IjoyLCJCb3R0b20iOjB9LCJDb25uZWN0b3JTdHlsZSI6eyIkaWQiOiIxODciLCJMaW5lQ29sb3IiOnsiJGlkIjoiMTg4IiwiJHR5cGUiOiJOTFJFLkNvbW1vbi5Eb20uU29saWRDb2xvckJydXNoLCBOTFJFLkNvbW1vbiIsIkNvbG9yIjp7IiRpZCI6IjE4OSIsIkEiOjEyNywiUiI6MzEsIkciOjczLCJCIjoxMjZ9fSwiTGluZVdlaWdodCI6MS4wLCJMaW5lVHlwZSI6MCwiUGFyZW50U3R5bGUiOm51bGx9LCJJc0JlbG93VGltZWJhbmQiOmZhbHNlLCJIaWRlRGF0ZSI6ZmFsc2UsIlNoYXBlU2l6ZSI6MSwiU3BhY2luZyI6MS4wLCJQYWRkaW5nIjp7IiRpZCI6IjE5MCIsIlRvcCI6NywiTGVmdCI6MywiUmlnaHQiOjAsIkJvdHRvbSI6Mn0sIlNoYXBlU3R5bGUiOnsiJGlkIjoiMTkxIiwiTWFyZ2luIjp7IiRpZCI6IjE5MiIsIlRvcCI6MCwiTGVmdCI6MCwiUmlnaHQiOjAsIkJvdHRvbSI6MH0sIlBhZGRpbmciOnsiJGlkIjoiMTkzIiwiVG9wIjowLCJMZWZ0IjowLCJSaWdodCI6MCwiQm90dG9tIjowfSwiQmFja2dyb3VuZCI6eyIkaWQiOiIxOTQiLCJDb2xvciI6eyIkaWQiOiIxOTUiLCJBIjoyNTUsIlIiOjE1MCwiRyI6MjE0LCJCIjo2Nn19LCJJc1Zpc2libGUiOnRydWUsIldpZHRoIjoxOC4wLCJIZWlnaHQiOjIwLjAsIkJvcmRlclN0eWxlIjp7IiRpZCI6IjE5NiIsIkxpbmVDb2xvciI6eyIkcmVmIjoiNjUifSwiTGluZVdlaWdodCI6MC4wLCJMaW5lVHlwZSI6MCwiUGFyZW50U3R5bGUiOm51bGx9LCJQYXJlbnRTdHlsZSI6bnVsbH0sIlRpdGxlU3R5bGUiOnsiJGlkIjoiMTk3IiwiRm9udFNldHRpbmdzIjp7IiRpZCI6IjE5OCIsIkZvbnRTaXplIjoxMSwiRm9udE5hbWUiOiJDYWxpYnJpIiwiSXNCb2xkIjp0cnVlLCJJc0l0YWxpYyI6ZmFsc2UsIklzVW5kZXJsaW5lZCI6ZmFsc2UsIlBhcmVudFN0eWxlIjpudWxsfSwiQXV0b1NpemUiOjAsIkZvcmVncm91bmQiOnsiJGlkIjoiMTk5IiwiQ29sb3IiOnsiJGlkIjoiMjAwIiwiQSI6MjU1LCJSIjowLCJHIjowLCJCIjowfX0sIk1heFdpZHRoIjoyMDAuMCwiTWF4SGVpZ2h0IjoiSW5maW5pdHkiLCJTbWFydEZvcmVncm91bmRJc0FjdGl2ZSI6ZmFsc2UsIkhvcml6b250YWxBbGlnbm1lbnQiOjEsIlZlcnRpY2FsQWxpZ25tZW50IjowLCJTbWFydEZvcmVncm91bmQiOm51bGwsIk1hcmdpbiI6eyIkaWQiOiIyMDEiLCJUb3AiOjAsIkxlZnQiOjAsIlJpZ2h0IjowLCJCb3R0b20iOjB9LCJQYWRkaW5nIjp7IiRpZCI6IjIwMiIsIlRvcCI6MCwiTGVmdCI6MCwiUmlnaHQiOjAsIkJvdHRvbSI6MH0sIkJhY2tncm91bmQiOnsiJHJlZiI6IjczIn0sIklzVmlzaWJsZSI6dHJ1ZSwiV2lkdGgiOjAuMCwiSGVpZ2h0IjowLjAsIkJvcmRlclN0eWxlIjp7IiRpZCI6IjIwMyIsIkxpbmVDb2xvciI6bnVsbCwiTGluZVdlaWdodCI6MC4wLCJMaW5lVHlwZSI6MCwiUGFyZW50U3R5bGUiOm51bGx9LCJQYXJlbnRTdHlsZSI6bnVsbH0sIkRhdGVTdHlsZSI6eyIkaWQiOiIyMDQiLCJGb250U2V0dGluZ3MiOnsiJGlkIjoiMjA1IiwiRm9udFNpemUiOjEwLCJGb250TmFtZSI6IkNhbGlicmkiLCJJc0JvbGQiOmZhbHNlLCJJc0l0YWxpYyI6ZmFsc2UsIklzVW5kZXJsaW5lZCI6ZmFsc2UsIlBhcmVudFN0eWxlIjpudWxsfSwiQXV0b1NpemUiOjAsIkZvcmVncm91bmQiOnsiJGlkIjoiMjA2IiwiQ29sb3IiOnsiJGlkIjoiMjA3IiwiQSI6MjU1LCJSIjo2OCwiRyI6ODQsIkIiOjEwNn19LCJNYXhXaWR0aCI6MjAwLjAsIk1heEhlaWdodCI6IkluZmluaXR5IiwiU21hcnRGb3JlZ3JvdW5kSXNBY3RpdmUiOmZhbHNlLCJIb3Jpem9udGFsQWxpZ25tZW50IjowLCJWZXJ0aWNhbEFsaWdubWVudCI6MCwiU21hcnRGb3JlZ3JvdW5kIjpudWxsLCJNYXJnaW4iOnsiJGlkIjoiMjA4IiwiVG9wIjowLCJMZWZ0IjowLCJSaWdodCI6MCwiQm90dG9tIjowfSwiUGFkZGluZyI6eyIkaWQiOiIyMDkiLCJUb3AiOjAsIkxlZnQiOjAsIlJpZ2h0IjowLCJCb3R0b20iOjB9LCJCYWNrZ3JvdW5kIjp7IiRyZWYiOiI4MCJ9LCJJc1Zpc2libGUiOnRydWUsIldpZHRoIjowLjAsIkhlaWdodCI6MC4wLCJCb3JkZXJTdHlsZSI6eyIkaWQiOiIyMTAiLCJMaW5lQ29sb3IiOm51bGwsIkxpbmVXZWlnaHQiOjAuMCwiTGluZVR5cGUiOjAsIlBhcmVudFN0eWxlIjpudWxsfSwiUGFyZW50U3R5bGUiOm51bGx9LCJEYXRlRm9ybWF0Ijp7IiRpZCI6IjIx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QZXJjZW50YWdlQ29tcGxldGUiOm51bGwsIlBvc2l0aW9uIjp7IlJhdGlvIjowLjAsIklzQ3VzdG9tIjpmYWxzZX0sIkRhdGVGb3JtYXQiOnsiJHJlZiI6IjIxMSJ9LCJJZCI6Ijk1ZDZlOGI1LWEwNjMtNGE1Mi04ZGY3LWFiNGRiMThlM2E1ZiIsIkltcG9ydElkIjpudWxsLCJUaXRsZSI6IkNhbFdJTiBXYXZlIDEgR28tTGl2ZSIsIk5vdGUiOm51bGwsIkh5cGVybGluayI6bnVsbCwiSXNDaGFuZ2VkIjpmYWxzZSwiSXNOZXciOmZhbHNlfSx7IiRpZCI6IjIxMiIsIkRhdGUiOiIyMDIyLTA1LTAxVDAwOjAwOjAwWiIsIlN0eWxlIjp7IiRpZCI6IjIxMyIsIlNoYXBlIjoyLCJDb25uZWN0b3JNYXJnaW4iOnsiJGlkIjoiMjE0IiwiVG9wIjowLCJMZWZ0IjoyLCJSaWdodCI6MiwiQm90dG9tIjowfSwiQ29ubmVjdG9yU3R5bGUiOnsiJGlkIjoiMjE1IiwiTGluZUNvbG9yIjp7IiRpZCI6IjIxNiIsIiR0eXBlIjoiTkxSRS5Db21tb24uRG9tLlNvbGlkQ29sb3JCcnVzaCwgTkxSRS5Db21tb24iLCJDb2xvciI6eyIkaWQiOiIyMTciLCJBIjoxMjcsIlIiOjMxLCJHIjo3MywiQiI6MTI2fX0sIkxpbmVXZWlnaHQiOjEuMCwiTGluZVR5cGUiOjAsIlBhcmVudFN0eWxlIjpudWxsfSwiSXNCZWxvd1RpbWViYW5kIjpmYWxzZSwiSGlkZURhdGUiOmZhbHNlLCJTaGFwZVNpemUiOjEsIlNwYWNpbmciOjEuMCwiUGFkZGluZyI6eyIkaWQiOiIyMTgiLCJUb3AiOjcsIkxlZnQiOjMsIlJpZ2h0IjowLCJCb3R0b20iOjJ9LCJTaGFwZVN0eWxlIjp7IiRpZCI6IjIxOSIsIk1hcmdpbiI6eyIkaWQiOiIyMjAiLCJUb3AiOjAsIkxlZnQiOjAsIlJpZ2h0IjowLCJCb3R0b20iOjB9LCJQYWRkaW5nIjp7IiRpZCI6IjIyMSIsIlRvcCI6MCwiTGVmdCI6MCwiUmlnaHQiOjAsIkJvdHRvbSI6MH0sIkJhY2tncm91bmQiOnsiJGlkIjoiMjIyIiwiQ29sb3IiOnsiJGlkIjoiMjIzIiwiQSI6MjU1LCJSIjoyNTQsIkciOjE4NiwiQiI6MTB9fSwiSXNWaXNpYmxlIjp0cnVlLCJXaWR0aCI6MTguMCwiSGVpZ2h0IjoyMC4wLCJCb3JkZXJTdHlsZSI6eyIkaWQiOiIyMjQiLCJMaW5lQ29sb3IiOnsiJHJlZiI6IjY1In0sIkxpbmVXZWlnaHQiOjAuMCwiTGluZVR5cGUiOjAsIlBhcmVudFN0eWxlIjpudWxsfSwiUGFyZW50U3R5bGUiOm51bGx9LCJUaXRsZVN0eWxlIjp7IiRpZCI6IjIyNSIsIkZvbnRTZXR0aW5ncyI6eyIkaWQiOiIyMjYiLCJGb250U2l6ZSI6MTEsIkZvbnROYW1lIjoiQ2FsaWJyaSIsIklzQm9sZCI6dHJ1ZSwiSXNJdGFsaWMiOmZhbHNlLCJJc1VuZGVybGluZWQiOmZhbHNlLCJQYXJlbnRTdHlsZSI6bnVsbH0sIkF1dG9TaXplIjowLCJGb3JlZ3JvdW5kIjp7IiRpZCI6IjIyNyIsIkNvbG9yIjp7IiRpZCI6IjIyOCIsIkEiOjI1NSwiUiI6MCwiRyI6MCwiQiI6MH19LCJNYXhXaWR0aCI6MjAwLjAsIk1heEhlaWdodCI6IkluZmluaXR5IiwiU21hcnRGb3JlZ3JvdW5kSXNBY3RpdmUiOmZhbHNlLCJIb3Jpem9udGFsQWxpZ25tZW50IjoxLCJWZXJ0aWNhbEFsaWdubWVudCI6MCwiU21hcnRGb3JlZ3JvdW5kIjpudWxsLCJNYXJnaW4iOnsiJGlkIjoiMjI5IiwiVG9wIjowLCJMZWZ0IjowLCJSaWdodCI6MCwiQm90dG9tIjowfSwiUGFkZGluZyI6eyIkaWQiOiIyMzAiLCJUb3AiOjAsIkxlZnQiOjAsIlJpZ2h0IjowLCJCb3R0b20iOjB9LCJCYWNrZ3JvdW5kIjp7IiRyZWYiOiI3MyJ9LCJJc1Zpc2libGUiOnRydWUsIldpZHRoIjowLjAsIkhlaWdodCI6MC4wLCJCb3JkZXJTdHlsZSI6eyIkaWQiOiIyMzEiLCJMaW5lQ29sb3IiOm51bGwsIkxpbmVXZWlnaHQiOjAuMCwiTGluZVR5cGUiOjAsIlBhcmVudFN0eWxlIjpudWxsfSwiUGFyZW50U3R5bGUiOm51bGx9LCJEYXRlU3R5bGUiOnsiJGlkIjoiMjMyIiwiRm9udFNldHRpbmdzIjp7IiRpZCI6IjIzMyIsIkZvbnRTaXplIjoxMCwiRm9udE5hbWUiOiJDYWxpYnJpIiwiSXNCb2xkIjpmYWxzZSwiSXNJdGFsaWMiOmZhbHNlLCJJc1VuZGVybGluZWQiOmZhbHNlLCJQYXJlbnRTdHlsZSI6bnVsbH0sIkF1dG9TaXplIjowLCJGb3JlZ3JvdW5kIjp7IiRpZCI6IjIzNCIsIkNvbG9yIjp7IiRpZCI6IjIzNSIsIkEiOjI1NSwiUiI6NjgsIkciOjg0LCJCIjoxMDZ9fSwiTWF4V2lkdGgiOjIwMC4wLCJNYXhIZWlnaHQiOiJJbmZpbml0eSIsIlNtYXJ0Rm9yZWdyb3VuZElzQWN0aXZlIjpmYWxzZSwiSG9yaXpvbnRhbEFsaWdubWVudCI6MCwiVmVydGljYWxBbGlnbm1lbnQiOjAsIlNtYXJ0Rm9yZWdyb3VuZCI6bnVsbCwiTWFyZ2luIjp7IiRpZCI6IjIzNiIsIlRvcCI6MCwiTGVmdCI6MCwiUmlnaHQiOjAsIkJvdHRvbSI6MH0sIlBhZGRpbmciOnsiJGlkIjoiMjM3IiwiVG9wIjowLCJMZWZ0IjowLCJSaWdodCI6MCwiQm90dG9tIjowfSwiQmFja2dyb3VuZCI6eyIkcmVmIjoiODAifSwiSXNWaXNpYmxlIjp0cnVlLCJXaWR0aCI6MC4wLCJIZWlnaHQiOjAuMCwiQm9yZGVyU3R5bGUiOnsiJGlkIjoiMjM4IiwiTGluZUNvbG9yIjpudWxsLCJMaW5lV2VpZ2h0IjowLjAsIkxpbmVUeXBlIjowLCJQYXJlbnRTdHlsZSI6bnVsbH0sIlBhcmVudFN0eWxlIjpudWxsfSwiRGF0ZUZvcm1hdCI6eyIkaWQiOiIyM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GVyY2VudGFnZUNvbXBsZXRlIjpudWxsLCJQb3NpdGlvbiI6eyJSYXRpbyI6MC4wLCJJc0N1c3RvbSI6ZmFsc2V9LCJEYXRlRm9ybWF0Ijp7IiRyZWYiOiIyMzkifSwiSWQiOiJhNjYyODI0OS04ZmFlLTQ3NDgtODUxYi1iZjkzYzA0YzMzOGQiLCJJbXBvcnRJZCI6bnVsbCwiVGl0bGUiOiJDYWxXSU4gV2F2ZSAyIEdvLUxpdmUiLCJOb3RlIjpudWxsLCJIeXBlcmxpbmsiOm51bGwsIklzQ2hhbmdlZCI6ZmFsc2UsIklzTmV3IjpmYWxzZX0seyIkaWQiOiIyNDAiLCJEYXRlIjoiMjAyMi0wOC0wMVQwMDowMDowMFoiLCJTdHlsZSI6eyIkaWQiOiIyNDEiLCJTaGFwZSI6MiwiQ29ubmVjdG9yTWFyZ2luIjp7IiRpZCI6IjI0MiIsIlRvcCI6MCwiTGVmdCI6MiwiUmlnaHQiOjIsIkJvdHRvbSI6MH0sIkNvbm5lY3RvclN0eWxlIjp7IiRpZCI6IjI0MyIsIkxpbmVDb2xvciI6eyIkaWQiOiIyNDQiLCIkdHlwZSI6Ik5MUkUuQ29tbW9uLkRvbS5Tb2xpZENvbG9yQnJ1c2gsIE5MUkUuQ29tbW9uIiwiQ29sb3IiOnsiJGlkIjoiMjQ1IiwiQSI6MTI3LCJSIjozMSwiRyI6NzMsIkIiOjEyNn19LCJMaW5lV2VpZ2h0IjoxLjAsIkxpbmVUeXBlIjowLCJQYXJlbnRTdHlsZSI6bnVsbH0sIklzQmVsb3dUaW1lYmFuZCI6ZmFsc2UsIkhpZGVEYXRlIjpmYWxzZSwiU2hhcGVTaXplIjoxLCJTcGFjaW5nIjoxLjAsIlBhZGRpbmciOnsiJGlkIjoiMjQ2IiwiVG9wIjo3LCJMZWZ0IjozLCJSaWdodCI6MCwiQm90dG9tIjoyfSwiU2hhcGVTdHlsZSI6eyIkaWQiOiIyNDciLCJNYXJnaW4iOnsiJGlkIjoiMjQ4IiwiVG9wIjowLCJMZWZ0IjowLCJSaWdodCI6MCwiQm90dG9tIjowfSwiUGFkZGluZyI6eyIkaWQiOiIyNDkiLCJUb3AiOjAsIkxlZnQiOjAsIlJpZ2h0IjowLCJCb3R0b20iOjB9LCJCYWNrZ3JvdW5kIjp7IiRpZCI6IjI1MCIsIkNvbG9yIjp7IiRpZCI6IjI1MSIsIkEiOjI1NSwiUiI6MiwiRyI6MTc4LCJCIjoyMzh9fSwiSXNWaXNpYmxlIjp0cnVlLCJXaWR0aCI6MTguMCwiSGVpZ2h0IjoyMC4wLCJCb3JkZXJTdHlsZSI6eyIkaWQiOiIyNTIiLCJMaW5lQ29sb3IiOnsiJHJlZiI6IjY1In0sIkxpbmVXZWlnaHQiOjAuMCwiTGluZVR5cGUiOjAsIlBhcmVudFN0eWxlIjpudWxsfSwiUGFyZW50U3R5bGUiOm51bGx9LCJUaXRsZVN0eWxlIjp7IiRpZCI6IjI1MyIsIkZvbnRTZXR0aW5ncyI6eyIkaWQiOiIyNTQiLCJGb250U2l6ZSI6MTEsIkZvbnROYW1lIjoiQ2FsaWJyaSIsIklzQm9sZCI6dHJ1ZSwiSXNJdGFsaWMiOmZhbHNlLCJJc1VuZGVybGluZWQiOmZhbHNlLCJQYXJlbnRTdHlsZSI6bnVsbH0sIkF1dG9TaXplIjowLCJGb3JlZ3JvdW5kIjp7IiRpZCI6IjI1NSIsIkNvbG9yIjp7IiRpZCI6IjI1NiIsIkEiOjI1NSwiUiI6MCwiRyI6MCwiQiI6MH19LCJNYXhXaWR0aCI6MjAwLjAsIk1heEhlaWdodCI6IkluZmluaXR5IiwiU21hcnRGb3JlZ3JvdW5kSXNBY3RpdmUiOmZhbHNlLCJIb3Jpem9udGFsQWxpZ25tZW50IjoxLCJWZXJ0aWNhbEFsaWdubWVudCI6MCwiU21hcnRGb3JlZ3JvdW5kIjpudWxsLCJNYXJnaW4iOnsiJGlkIjoiMjU3IiwiVG9wIjowLCJMZWZ0IjowLCJSaWdodCI6MCwiQm90dG9tIjowfSwiUGFkZGluZyI6eyIkaWQiOiIyNTgiLCJUb3AiOjAsIkxlZnQiOjAsIlJpZ2h0IjowLCJCb3R0b20iOjB9LCJCYWNrZ3JvdW5kIjp7IiRyZWYiOiI3MyJ9LCJJc1Zpc2libGUiOnRydWUsIldpZHRoIjowLjAsIkhlaWdodCI6MC4wLCJCb3JkZXJTdHlsZSI6eyIkaWQiOiIyNTkiLCJMaW5lQ29sb3IiOm51bGwsIkxpbmVXZWlnaHQiOjAuMCwiTGluZVR5cGUiOjAsIlBhcmVudFN0eWxlIjpudWxsfSwiUGFyZW50U3R5bGUiOm51bGx9LCJEYXRlU3R5bGUiOnsiJGlkIjoiMjYwIiwiRm9udFNldHRpbmdzIjp7IiRpZCI6IjI2MSIsIkZvbnRTaXplIjoxMCwiRm9udE5hbWUiOiJDYWxpYnJpIiwiSXNCb2xkIjpmYWxzZSwiSXNJdGFsaWMiOmZhbHNlLCJJc1VuZGVybGluZWQiOmZhbHNlLCJQYXJlbnRTdHlsZSI6bnVsbH0sIkF1dG9TaXplIjowLCJGb3JlZ3JvdW5kIjp7IiRpZCI6IjI2MiIsIkNvbG9yIjp7IiRpZCI6IjI2MyIsIkEiOjI1NSwiUiI6NjgsIkciOjg0LCJCIjoxMDZ9fSwiTWF4V2lkdGgiOjIwMC4wLCJNYXhIZWlnaHQiOiJJbmZpbml0eSIsIlNtYXJ0Rm9yZWdyb3VuZElzQWN0aXZlIjpmYWxzZSwiSG9yaXpvbnRhbEFsaWdubWVudCI6MCwiVmVydGljYWxBbGlnbm1lbnQiOjAsIlNtYXJ0Rm9yZWdyb3VuZCI6bnVsbCwiTWFyZ2luIjp7IiRpZCI6IjI2NCIsIlRvcCI6MCwiTGVmdCI6MCwiUmlnaHQiOjAsIkJvdHRvbSI6MH0sIlBhZGRpbmciOnsiJGlkIjoiMjY1IiwiVG9wIjowLCJMZWZ0IjowLCJSaWdodCI6MCwiQm90dG9tIjowfSwiQmFja2dyb3VuZCI6eyIkcmVmIjoiODAifSwiSXNWaXNpYmxlIjp0cnVlLCJXaWR0aCI6MC4wLCJIZWlnaHQiOjAuMCwiQm9yZGVyU3R5bGUiOnsiJGlkIjoiMjY2IiwiTGluZUNvbG9yIjpudWxsLCJMaW5lV2VpZ2h0IjowLjAsIkxpbmVUeXBlIjowLCJQYXJlbnRTdHlsZSI6bnVsbH0sIlBhcmVudFN0eWxlIjpudWxsfSwiRGF0ZUZvcm1hdCI6eyIkaWQiOiIy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GVyY2VudGFnZUNvbXBsZXRlIjpudWxsLCJQb3NpdGlvbiI6eyJSYXRpbyI6MC4wLCJJc0N1c3RvbSI6ZmFsc2V9LCJEYXRlRm9ybWF0Ijp7IiRyZWYiOiIyNjcifSwiSWQiOiI0ZTU1MDU3ZC05OTc3LTQwN2ItYTU1Yi1kNjJiNzBhYWM0MGMiLCJJbXBvcnRJZCI6bnVsbCwiVGl0bGUiOiJDYWxXSU4gV2F2ZSAzIEdvLUxpdmUiLCJOb3RlIjpudWxsLCJIeXBlcmxpbmsiOm51bGwsIklzQ2hhbmdlZCI6ZmFsc2UsIklzTmV3IjpmYWxzZX0seyIkaWQiOiIyNjgiLCJEYXRlIjoiMjAyMi0xMC0wMVQwMDowMDowMFoiLCJTdHlsZSI6eyIkaWQiOiIyNjkiLCJTaGFwZSI6MiwiQ29ubmVjdG9yTWFyZ2luIjp7IiRpZCI6IjI3MCIsIlRvcCI6MCwiTGVmdCI6MiwiUmlnaHQiOjIsIkJvdHRvbSI6MH0sIkNvbm5lY3RvclN0eWxlIjp7IiRpZCI6IjI3MSIsIkxpbmVDb2xvciI6eyIkaWQiOiIyNzIiLCIkdHlwZSI6Ik5MUkUuQ29tbW9uLkRvbS5Tb2xpZENvbG9yQnJ1c2gsIE5MUkUuQ29tbW9uIiwiQ29sb3IiOnsiJGlkIjoiMjczIiwiQSI6MTI3LCJSIjozMSwiRyI6NzMsIkIiOjEyNn19LCJMaW5lV2VpZ2h0IjoxLjAsIkxpbmVUeXBlIjowLCJQYXJlbnRTdHlsZSI6bnVsbH0sIklzQmVsb3dUaW1lYmFuZCI6ZmFsc2UsIkhpZGVEYXRlIjpmYWxzZSwiU2hhcGVTaXplIjoxLCJTcGFjaW5nIjoxLjAsIlBhZGRpbmciOnsiJGlkIjoiMjc0IiwiVG9wIjo3LCJMZWZ0IjozLCJSaWdodCI6MCwiQm90dG9tIjoyfSwiU2hhcGVTdHlsZSI6eyIkaWQiOiIyNzUiLCJNYXJnaW4iOnsiJGlkIjoiMjc2IiwiVG9wIjowLCJMZWZ0IjowLCJSaWdodCI6MCwiQm90dG9tIjowfSwiUGFkZGluZyI6eyIkaWQiOiIyNzciLCJUb3AiOjAsIkxlZnQiOjAsIlJpZ2h0IjowLCJCb3R0b20iOjB9LCJCYWNrZ3JvdW5kIjp7IiRpZCI6IjI3OCIsIkNvbG9yIjp7IiRpZCI6IjI3OSIsIkEiOjI1NSwiUiI6MTExLCJHIjo0OSwiQiI6MTUyfX0sIklzVmlzaWJsZSI6dHJ1ZSwiV2lkdGgiOjE4LjAsIkhlaWdodCI6MjAuMCwiQm9yZGVyU3R5bGUiOnsiJGlkIjoiMjgwIiwiTGluZUNvbG9yIjp7IiRyZWYiOiI2NSJ9LCJMaW5lV2VpZ2h0IjowLjAsIkxpbmVUeXBlIjowLCJQYXJlbnRTdHlsZSI6bnVsbH0sIlBhcmVudFN0eWxlIjpudWxsfSwiVGl0bGVTdHlsZSI6eyIkaWQiOiIyODEiLCJGb250U2V0dGluZ3MiOnsiJGlkIjoiMjgyIiwiRm9udFNpemUiOjExLCJGb250TmFtZSI6IkNhbGlicmkiLCJJc0JvbGQiOnRydWUsIklzSXRhbGljIjpmYWxzZSwiSXNVbmRlcmxpbmVkIjpmYWxzZSwiUGFyZW50U3R5bGUiOm51bGx9LCJBdXRvU2l6ZSI6MCwiRm9yZWdyb3VuZCI6eyIkaWQiOiIyODMiLCJDb2xvciI6eyIkaWQiOiIyODQiLCJBIjoyNTUsIlIiOjAsIkciOjAsIkIiOjB9fSwiTWF4V2lkdGgiOjIwMC4wLCJNYXhIZWlnaHQiOiJJbmZpbml0eSIsIlNtYXJ0Rm9yZWdyb3VuZElzQWN0aXZlIjpmYWxzZSwiSG9yaXpvbnRhbEFsaWdubWVudCI6MSwiVmVydGljYWxBbGlnbm1lbnQiOjAsIlNtYXJ0Rm9yZWdyb3VuZCI6bnVsbCwiTWFyZ2luIjp7IiRpZCI6IjI4NSIsIlRvcCI6MCwiTGVmdCI6MCwiUmlnaHQiOjAsIkJvdHRvbSI6MH0sIlBhZGRpbmciOnsiJGlkIjoiMjg2IiwiVG9wIjowLCJMZWZ0IjowLCJSaWdodCI6MCwiQm90dG9tIjowfSwiQmFja2dyb3VuZCI6eyIkcmVmIjoiNzMifSwiSXNWaXNpYmxlIjp0cnVlLCJXaWR0aCI6MC4wLCJIZWlnaHQiOjAuMCwiQm9yZGVyU3R5bGUiOnsiJGlkIjoiMjg3IiwiTGluZUNvbG9yIjpudWxsLCJMaW5lV2VpZ2h0IjowLjAsIkxpbmVUeXBlIjowLCJQYXJlbnRTdHlsZSI6bnVsbH0sIlBhcmVudFN0eWxlIjpudWxsfSwiRGF0ZVN0eWxlIjp7IiRpZCI6IjI4OCIsIkZvbnRTZXR0aW5ncyI6eyIkaWQiOiIyODkiLCJGb250U2l6ZSI6MTAsIkZvbnROYW1lIjoiQ2FsaWJyaSIsIklzQm9sZCI6ZmFsc2UsIklzSXRhbGljIjpmYWxzZSwiSXNVbmRlcmxpbmVkIjpmYWxzZSwiUGFyZW50U3R5bGUiOm51bGx9LCJBdXRvU2l6ZSI6MCwiRm9yZWdyb3VuZCI6eyIkaWQiOiIyOTAiLCJDb2xvciI6eyIkaWQiOiIyOTEiLCJBIjoyNTUsIlIiOjY4LCJHIjo4NCwiQiI6MTA2fX0sIk1heFdpZHRoIjoyMDAuMCwiTWF4SGVpZ2h0IjoiSW5maW5pdHkiLCJTbWFydEZvcmVncm91bmRJc0FjdGl2ZSI6ZmFsc2UsIkhvcml6b250YWxBbGlnbm1lbnQiOjAsIlZlcnRpY2FsQWxpZ25tZW50IjowLCJTbWFydEZvcmVncm91bmQiOm51bGwsIk1hcmdpbiI6eyIkaWQiOiIyOTIiLCJUb3AiOjAsIkxlZnQiOjAsIlJpZ2h0IjowLCJCb3R0b20iOjB9LCJQYWRkaW5nIjp7IiRpZCI6IjI5MyIsIlRvcCI6MCwiTGVmdCI6MCwiUmlnaHQiOjAsIkJvdHRvbSI6MH0sIkJhY2tncm91bmQiOnsiJHJlZiI6IjgwIn0sIklzVmlzaWJsZSI6dHJ1ZSwiV2lkdGgiOjAuMCwiSGVpZ2h0IjowLjAsIkJvcmRlclN0eWxlIjp7IiRpZCI6IjI5NCIsIkxpbmVDb2xvciI6bnVsbCwiTGluZVdlaWdodCI6MC4wLCJMaW5lVHlwZSI6MCwiUGFyZW50U3R5bGUiOm51bGx9LCJQYXJlbnRTdHlsZSI6bnVsbH0sIkRhdGVGb3JtYXQiOnsiJGlkIjoiMjk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YsIlBlcmNlbnRhZ2VDb21wbGV0ZSI6bnVsbCwiUG9zaXRpb24iOnsiUmF0aW8iOjAuMCwiSXNDdXN0b20iOmZhbHNlfSwiRGF0ZUZvcm1hdCI6eyIkcmVmIjoiMjk1In0sIklkIjoiMjUwMjBmZWYtOTI1OS00NTU3LWE5NGQtNTY4YmVkZGFmNjkzIiwiSW1wb3J0SWQiOm51bGwsIlRpdGxlIjoiQ2FsV0lOIFdhdmUgNCBHby1MaXZlIiwiTm90ZSI6bnVsbCwiSHlwZXJsaW5rIjpudWxsLCJJc0NoYW5nZWQiOmZhbHNlLCJJc05ldyI6ZmFsc2V9LHsiJGlkIjoiMjk2IiwiRGF0ZSI6IjIwMjItMTItMDFUMDA6MDA6MDBaIiwiU3R5bGUiOnsiJGlkIjoiMjk3IiwiU2hhcGUiOjIsIkNvbm5lY3Rvck1hcmdpbiI6eyIkaWQiOiIyOTgiLCJUb3AiOjAsIkxlZnQiOjIsIlJpZ2h0IjoyLCJCb3R0b20iOjB9LCJDb25uZWN0b3JTdHlsZSI6eyIkaWQiOiIyOTkiLCJMaW5lQ29sb3IiOnsiJGlkIjoiMzAwIiwiJHR5cGUiOiJOTFJFLkNvbW1vbi5Eb20uU29saWRDb2xvckJydXNoLCBOTFJFLkNvbW1vbiIsIkNvbG9yIjp7IiRpZCI6IjMwMSIsIkEiOjEyNywiUiI6MzEsIkciOjczLCJCIjoxMjZ9fSwiTGluZVdlaWdodCI6MS4wLCJMaW5lVHlwZSI6MCwiUGFyZW50U3R5bGUiOm51bGx9LCJJc0JlbG93VGltZWJhbmQiOmZhbHNlLCJIaWRlRGF0ZSI6ZmFsc2UsIlNoYXBlU2l6ZSI6MSwiU3BhY2luZyI6MS4wLCJQYWRkaW5nIjp7IiRpZCI6IjMwMiIsIlRvcCI6NywiTGVmdCI6MywiUmlnaHQiOjAsIkJvdHRvbSI6Mn0sIlNoYXBlU3R5bGUiOnsiJGlkIjoiMzAzIiwiTWFyZ2luIjp7IiRpZCI6IjMwNCIsIlRvcCI6MCwiTGVmdCI6MCwiUmlnaHQiOjAsIkJvdHRvbSI6MH0sIlBhZGRpbmciOnsiJGlkIjoiMzA1IiwiVG9wIjowLCJMZWZ0IjowLCJSaWdodCI6MCwiQm90dG9tIjowfSwiQmFja2dyb3VuZCI6eyIkaWQiOiIzMDYiLCJDb2xvciI6eyIkaWQiOiIzMDciLCJBIjoyNTUsIlIiOjIzNywiRyI6MTI1LCJCIjo0OX19LCJJc1Zpc2libGUiOnRydWUsIldpZHRoIjoxOC4wLCJIZWlnaHQiOjIwLjAsIkJvcmRlclN0eWxlIjp7IiRpZCI6IjMwOCIsIkxpbmVDb2xvciI6eyIkcmVmIjoiNjUifSwiTGluZVdlaWdodCI6MC4wLCJMaW5lVHlwZSI6MCwiUGFyZW50U3R5bGUiOm51bGx9LCJQYXJlbnRTdHlsZSI6bnVsbH0sIlRpdGxlU3R5bGUiOnsiJGlkIjoiMzA5IiwiRm9udFNldHRpbmdzIjp7IiRpZCI6IjMxMCIsIkZvbnRTaXplIjoxMSwiRm9udE5hbWUiOiJDYWxpYnJpIiwiSXNCb2xkIjp0cnVlLCJJc0l0YWxpYyI6ZmFsc2UsIklzVW5kZXJsaW5lZCI6ZmFsc2UsIlBhcmVudFN0eWxlIjpudWxsfSwiQXV0b1NpemUiOjAsIkZvcmVncm91bmQiOnsiJGlkIjoiMzExIiwiQ29sb3IiOnsiJGlkIjoiMzEyIiwiQSI6MjU1LCJSIjowLCJHIjowLCJCIjowfX0sIk1heFdpZHRoIjoyMDAuMCwiTWF4SGVpZ2h0IjoiSW5maW5pdHkiLCJTbWFydEZvcmVncm91bmRJc0FjdGl2ZSI6ZmFsc2UsIkhvcml6b250YWxBbGlnbm1lbnQiOjEsIlZlcnRpY2FsQWxpZ25tZW50IjowLCJTbWFydEZvcmVncm91bmQiOm51bGwsIk1hcmdpbiI6eyIkaWQiOiIzMTMiLCJUb3AiOjAsIkxlZnQiOjAsIlJpZ2h0IjowLCJCb3R0b20iOjB9LCJQYWRkaW5nIjp7IiRpZCI6IjMxNCIsIlRvcCI6MCwiTGVmdCI6MCwiUmlnaHQiOjAsIkJvdHRvbSI6MH0sIkJhY2tncm91bmQiOnsiJHJlZiI6IjczIn0sIklzVmlzaWJsZSI6dHJ1ZSwiV2lkdGgiOjAuMCwiSGVpZ2h0IjowLjAsIkJvcmRlclN0eWxlIjp7IiRpZCI6IjMxNSIsIkxpbmVDb2xvciI6bnVsbCwiTGluZVdlaWdodCI6MC4wLCJMaW5lVHlwZSI6MCwiUGFyZW50U3R5bGUiOm51bGx9LCJQYXJlbnRTdHlsZSI6bnVsbH0sIkRhdGVTdHlsZSI6eyIkaWQiOiIzMTYiLCJGb250U2V0dGluZ3MiOnsiJGlkIjoiMzE3IiwiRm9udFNpemUiOjEwLCJGb250TmFtZSI6IkNhbGlicmkiLCJJc0JvbGQiOmZhbHNlLCJJc0l0YWxpYyI6ZmFsc2UsIklzVW5kZXJsaW5lZCI6ZmFsc2UsIlBhcmVudFN0eWxlIjpudWxsfSwiQXV0b1NpemUiOjAsIkZvcmVncm91bmQiOnsiJGlkIjoiMzE4IiwiQ29sb3IiOnsiJGlkIjoiMzE5IiwiQSI6MjU1LCJSIjo2OCwiRyI6ODQsIkIiOjEwNn19LCJNYXhXaWR0aCI6MjAwLjAsIk1heEhlaWdodCI6IkluZmluaXR5IiwiU21hcnRGb3JlZ3JvdW5kSXNBY3RpdmUiOmZhbHNlLCJIb3Jpem9udGFsQWxpZ25tZW50IjowLCJWZXJ0aWNhbEFsaWdubWVudCI6MCwiU21hcnRGb3JlZ3JvdW5kIjpudWxsLCJNYXJnaW4iOnsiJGlkIjoiMzIwIiwiVG9wIjowLCJMZWZ0IjowLCJSaWdodCI6MCwiQm90dG9tIjowfSwiUGFkZGluZyI6eyIkaWQiOiIzMjEiLCJUb3AiOjAsIkxlZnQiOjAsIlJpZ2h0IjowLCJCb3R0b20iOjB9LCJCYWNrZ3JvdW5kIjp7IiRyZWYiOiI4MCJ9LCJJc1Zpc2libGUiOnRydWUsIldpZHRoIjowLjAsIkhlaWdodCI6MC4wLCJCb3JkZXJTdHlsZSI6eyIkaWQiOiIzMjIiLCJMaW5lQ29sb3IiOm51bGwsIkxpbmVXZWlnaHQiOjAuMCwiTGluZVR5cGUiOjAsIlBhcmVudFN0eWxlIjpudWxsfSwiUGFyZW50U3R5bGUiOm51bGx9LCJEYXRlRm9ybWF0Ijp7IiRpZCI6IjMy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QZXJjZW50YWdlQ29tcGxldGUiOm51bGwsIlBvc2l0aW9uIjp7IlJhdGlvIjowLjAsIklzQ3VzdG9tIjpmYWxzZX0sIkRhdGVGb3JtYXQiOnsiJHJlZiI6IjMyMyJ9LCJJZCI6IjBjN2M1Mjg1LWQ0YmItNDQwZC1iMjZjLWMwMzg2ZWU3NzA0MCIsIkltcG9ydElkIjpudWxsLCJUaXRsZSI6IkNhbFdJTiBXYXZlIDUgR28tTGl2ZSIsIk5vdGUiOm51bGwsIkh5cGVybGluayI6bnVsbCwiSXNDaGFuZ2VkIjpmYWxzZSwiSXNOZXciOmZhbHNlfSx7IiRpZCI6IjMyNCIsIkRhdGUiOiIyMDIzLTAyLTAxVDAwOjAwOjAwWiIsIlN0eWxlIjp7IiRpZCI6IjMyNSIsIlNoYXBlIjoyLCJDb25uZWN0b3JNYXJnaW4iOnsiJGlkIjoiMzI2IiwiVG9wIjowLCJMZWZ0IjoyLCJSaWdodCI6MiwiQm90dG9tIjowfSwiQ29ubmVjdG9yU3R5bGUiOnsiJGlkIjoiMzI3IiwiTGluZUNvbG9yIjp7IiRpZCI6IjMyOCIsIiR0eXBlIjoiTkxSRS5Db21tb24uRG9tLlNvbGlkQ29sb3JCcnVzaCwgTkxSRS5Db21tb24iLCJDb2xvciI6eyIkaWQiOiIzMjkiLCJBIjoxMjcsIlIiOjMxLCJHIjo3MywiQiI6MTI2fX0sIkxpbmVXZWlnaHQiOjEuMCwiTGluZVR5cGUiOjAsIlBhcmVudFN0eWxlIjpudWxsfSwiSXNCZWxvd1RpbWViYW5kIjpmYWxzZSwiSGlkZURhdGUiOmZhbHNlLCJTaGFwZVNpemUiOjEsIlNwYWNpbmciOjEuMCwiUGFkZGluZyI6eyIkaWQiOiIzMzAiLCJUb3AiOjcsIkxlZnQiOjMsIlJpZ2h0IjowLCJCb3R0b20iOjJ9LCJTaGFwZVN0eWxlIjp7IiRpZCI6IjMzMSIsIk1hcmdpbiI6eyIkaWQiOiIzMzIiLCJUb3AiOjAsIkxlZnQiOjAsIlJpZ2h0IjowLCJCb3R0b20iOjB9LCJQYWRkaW5nIjp7IiRpZCI6IjMzMyIsIlRvcCI6MCwiTGVmdCI6MCwiUmlnaHQiOjAsIkJvdHRvbSI6MH0sIkJhY2tncm91bmQiOnsiJGlkIjoiMzM0IiwiQ29sb3IiOnsiJGlkIjoiMzM1IiwiQSI6MjU1LCJSIjo2OCwiRyI6MTE0LCJCIjoxOTZ9fSwiSXNWaXNpYmxlIjp0cnVlLCJXaWR0aCI6MTguMCwiSGVpZ2h0IjoyMC4wLCJCb3JkZXJTdHlsZSI6eyIkaWQiOiIzMzYiLCJMaW5lQ29sb3IiOnsiJHJlZiI6IjY1In0sIkxpbmVXZWlnaHQiOjAuMCwiTGluZVR5cGUiOjAsIlBhcmVudFN0eWxlIjpudWxsfSwiUGFyZW50U3R5bGUiOm51bGx9LCJUaXRsZVN0eWxlIjp7IiRpZCI6IjMzNyIsIkZvbnRTZXR0aW5ncyI6eyIkaWQiOiIzMzgiLCJGb250U2l6ZSI6MTEsIkZvbnROYW1lIjoiQ2FsaWJyaSIsIklzQm9sZCI6dHJ1ZSwiSXNJdGFsaWMiOmZhbHNlLCJJc1VuZGVybGluZWQiOmZhbHNlLCJQYXJlbnRTdHlsZSI6bnVsbH0sIkF1dG9TaXplIjowLCJGb3JlZ3JvdW5kIjp7IiRpZCI6IjMzOSIsIkNvbG9yIjp7IiRpZCI6IjM0MCIsIkEiOjI1NSwiUiI6MCwiRyI6MCwiQiI6MH19LCJNYXhXaWR0aCI6MjAwLjAsIk1heEhlaWdodCI6IkluZmluaXR5IiwiU21hcnRGb3JlZ3JvdW5kSXNBY3RpdmUiOmZhbHNlLCJIb3Jpem9udGFsQWxpZ25tZW50IjoxLCJWZXJ0aWNhbEFsaWdubWVudCI6MCwiU21hcnRGb3JlZ3JvdW5kIjpudWxsLCJNYXJnaW4iOnsiJGlkIjoiMzQxIiwiVG9wIjowLCJMZWZ0IjowLCJSaWdodCI6MCwiQm90dG9tIjowfSwiUGFkZGluZyI6eyIkaWQiOiIzNDIiLCJUb3AiOjAsIkxlZnQiOjAsIlJpZ2h0IjowLCJCb3R0b20iOjB9LCJCYWNrZ3JvdW5kIjp7IiRyZWYiOiI3MyJ9LCJJc1Zpc2libGUiOnRydWUsIldpZHRoIjowLjAsIkhlaWdodCI6MC4wLCJCb3JkZXJTdHlsZSI6eyIkaWQiOiIzNDMiLCJMaW5lQ29sb3IiOm51bGwsIkxpbmVXZWlnaHQiOjAuMCwiTGluZVR5cGUiOjAsIlBhcmVudFN0eWxlIjpudWxsfSwiUGFyZW50U3R5bGUiOm51bGx9LCJEYXRlU3R5bGUiOnsiJGlkIjoiMzQ0IiwiRm9udFNldHRpbmdzIjp7IiRpZCI6IjM0NSIsIkZvbnRTaXplIjoxMCwiRm9udE5hbWUiOiJDYWxpYnJpIiwiSXNCb2xkIjpmYWxzZSwiSXNJdGFsaWMiOmZhbHNlLCJJc1VuZGVybGluZWQiOmZhbHNlLCJQYXJlbnRTdHlsZSI6bnVsbH0sIkF1dG9TaXplIjowLCJGb3JlZ3JvdW5kIjp7IiRpZCI6IjM0NiIsIkNvbG9yIjp7IiRpZCI6IjM0NyIsIkEiOjI1NSwiUiI6NjgsIkciOjg0LCJCIjoxMDZ9fSwiTWF4V2lkdGgiOjIwMC4wLCJNYXhIZWlnaHQiOiJJbmZpbml0eSIsIlNtYXJ0Rm9yZWdyb3VuZElzQWN0aXZlIjpmYWxzZSwiSG9yaXpvbnRhbEFsaWdubWVudCI6MCwiVmVydGljYWxBbGlnbm1lbnQiOjAsIlNtYXJ0Rm9yZWdyb3VuZCI6bnVsbCwiTWFyZ2luIjp7IiRpZCI6IjM0OCIsIlRvcCI6MCwiTGVmdCI6MCwiUmlnaHQiOjAsIkJvdHRvbSI6MH0sIlBhZGRpbmciOnsiJGlkIjoiMzQ5IiwiVG9wIjowLCJMZWZ0IjowLCJSaWdodCI6MCwiQm90dG9tIjowfSwiQmFja2dyb3VuZCI6eyIkcmVmIjoiODAifSwiSXNWaXNpYmxlIjp0cnVlLCJXaWR0aCI6MC4wLCJIZWlnaHQiOjAuMCwiQm9yZGVyU3R5bGUiOnsiJGlkIjoiMzUwIiwiTGluZUNvbG9yIjpudWxsLCJMaW5lV2VpZ2h0IjowLjAsIkxpbmVUeXBlIjowLCJQYXJlbnRTdHlsZSI6bnVsbH0sIlBhcmVudFN0eWxlIjpudWxsfSwiRGF0ZUZvcm1hdCI6eyIkaWQiOiIz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CwiUGVyY2VudGFnZUNvbXBsZXRlIjpudWxsLCJQb3NpdGlvbiI6eyJSYXRpbyI6MC4wLCJJc0N1c3RvbSI6ZmFsc2V9LCJEYXRlRm9ybWF0Ijp7IiRyZWYiOiIzNTEifSwiSWQiOiJkMDI1NzgzNS1mZjY0LTRmZDUtODAxYi03MjEyNTZkMzllN2MiLCJJbXBvcnRJZCI6bnVsbCwiVGl0bGUiOiJDYWxXSU4gV2F2ZSA2IEdvLUxpdmUiLCJOb3RlIjpudWxsLCJIeXBlcmxpbmsiOm51bGwsIklzQ2hhbmdlZCI6ZmFsc2UsIklzTmV3IjpmYWxzZX0seyIkaWQiOiIzNTIiLCJEYXRlIjoiMjAyMS0wMi0xNFQyMzo1OTowMCIsIlN0eWxlIjp7IiRpZCI6IjM1MyIsIlNoYXBlIjoxLCJDb25uZWN0b3JNYXJnaW4iOnsiJHJlZiI6IjU0In0sIkNvbm5lY3RvclN0eWxlIjp7IiRpZCI6IjM1NCIsIkxpbmVDb2xvciI6eyIkcmVmIjoiNTYifSwiTGluZVdlaWdodCI6MS4wLCJMaW5lVHlwZSI6MCwiUGFyZW50U3R5bGUiOm51bGx9LCJJc0JlbG93VGltZWJhbmQiOmZhbHNlLCJIaWRlRGF0ZSI6ZmFsc2UsIlNoYXBlU2l6ZSI6MSwiU3BhY2luZyI6MS4wLCJQYWRkaW5nIjp7IiRyZWYiOiI1OCJ9LCJTaGFwZVN0eWxlIjp7IiRpZCI6IjM1NSIsIk1hcmdpbiI6eyIkcmVmIjoiNjAifSwiUGFkZGluZyI6eyIkcmVmIjoiNjEifSwiQmFja2dyb3VuZCI6eyIkaWQiOiIzNTYiLCJDb2xvciI6eyIkaWQiOiIzNTciLCJBIjoyNTUsIlIiOjE1MCwiRyI6MjE0LCJCIjo2Nn19LCJJc1Zpc2libGUiOnRydWUsIldpZHRoIjoxOC4wLCJIZWlnaHQiOjIwLjAsIkJvcmRlclN0eWxlIjp7IiRpZCI6IjM1OCIsIkxpbmVDb2xvciI6eyIkcmVmIjoiNjUifSwiTGluZVdlaWdodCI6MC4wLCJMaW5lVHlwZSI6MCwiUGFyZW50U3R5bGUiOm51bGx9LCJQYXJlbnRTdHlsZSI6bnVsbH0sIlRpdGxlU3R5bGUiOnsiJGlkIjoiMzU5IiwiRm9udFNldHRpbmdzIjp7IiRpZCI6IjM2MCIsIkZvbnRTaXplIjoxMSwiRm9udE5hbWUiOiJDYWxpYnJpIiwiSXNCb2xkIjp0cnVlLCJJc0l0YWxpYyI6ZmFsc2UsIklzVW5kZXJsaW5lZCI6ZmFsc2UsIlBhcmVudFN0eWxlIjpudWxsfSwiQXV0b1NpemUiOjAsIkZvcmVncm91bmQiOnsiJGlkIjoiMzYxIiwiQ29sb3IiOnsiJGlkIjoiMzYyIiwiQSI6MjU1LCJSIjowLCJHIjowLCJCIjo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zYzIiwiTGluZUNvbG9yIjpudWxsLCJMaW5lV2VpZ2h0IjowLjAsIkxpbmVUeXBlIjowLCJQYXJlbnRTdHlsZSI6bnVsbH0sIlBhcmVudFN0eWxlIjpudWxsfSwiRGF0ZVN0eWxlIjp7IiRpZCI6IjM2NCIsIkZvbnRTZXR0aW5ncyI6eyIkaWQiOiIzNjUiLCJGb250U2l6ZSI6MTAsIkZvbnROYW1lIjoiQ2FsaWJyaSIsIklzQm9sZCI6ZmFsc2UsIklzSXRhbGljIjpmYWxzZSwiSXNVbmRlcmxpbmVkIjpmYWxzZSwiUGFyZW50U3R5bGUiOm51bGx9LCJBdXRvU2l6ZSI6MCwiRm9yZWdyb3VuZCI6eyIkaWQiOiIzNjYiLCJDb2xvciI6eyIkaWQiOiIzNjciLCJBIjoyNTUsIlIiOjY4LCJHIjo4NCwiQiI6MTA2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zY4IiwiTGluZUNvbG9yIjpudWxsLCJMaW5lV2VpZ2h0IjowLjAsIkxpbmVUeXBlIjowLCJQYXJlbnRTdHlsZSI6bnVsbH0sIlBhcmVudFN0eWxlIjpudWxsfSwiRGF0ZUZvcm1hdCI6eyIkcmVmIjoiODEifSwiSXNWaXNpYmxlIjp0cnVlLCJQYXJlbnRTdHlsZSI6bnVsbH0sIkluZGV4Ijo5LCJQZXJjZW50YWdlQ29tcGxldGUiOm51bGwsIlBvc2l0aW9uIjp7IlJhdGlvIjowLjAsIklzQ3VzdG9tIjpmYWxzZX0sIkRhdGVGb3JtYXQiOnsiJHJlZiI6IjgxIn0sIklkIjoiM2YzMmU4MmItZjkzZi00ZjEzLWFhMjQtM2YwZDYzN2NhYjE2IiwiSW1wb3J0SWQiOm51bGwsIlRpdGxlIjoiUGVyZm9ybWFuY2UgVGVzdCAxIiwiTm90ZSI6bnVsbCwiSHlwZXJsaW5rIjpudWxsLCJJc0NoYW5nZWQiOmZhbHNlLCJJc05ldyI6ZmFsc2V9LHsiJGlkIjoiMzY5IiwiRGF0ZSI6IjIwMjEtMDctMTVUMjM6NTk6MDAiLCJTdHlsZSI6eyIkaWQiOiIzNzAiLCJTaGFwZSI6MSwiQ29ubmVjdG9yTWFyZ2luIjp7IiRyZWYiOiI1NCJ9LCJDb25uZWN0b3JTdHlsZSI6eyIkaWQiOiIzNzEiLCJMaW5lQ29sb3IiOnsiJHJlZiI6IjU2In0sIkxpbmVXZWlnaHQiOjEuMCwiTGluZVR5cGUiOjAsIlBhcmVudFN0eWxlIjpudWxsfSwiSXNCZWxvd1RpbWViYW5kIjpmYWxzZSwiSGlkZURhdGUiOmZhbHNlLCJTaGFwZVNpemUiOjEsIlNwYWNpbmciOjEuMCwiUGFkZGluZyI6eyIkcmVmIjoiNTgifSwiU2hhcGVTdHlsZSI6eyIkaWQiOiIzNzIiLCJNYXJnaW4iOnsiJHJlZiI6IjYwIn0sIlBhZGRpbmciOnsiJHJlZiI6IjYxIn0sIkJhY2tncm91bmQiOnsiJGlkIjoiMzczIiwiQ29sb3IiOnsiJGlkIjoiMzc0IiwiQSI6MjU1LCJSIjoxNTAsIkciOjIxNCwiQiI6NjZ9fSwiSXNWaXNpYmxlIjp0cnVlLCJXaWR0aCI6MTguMCwiSGVpZ2h0IjoyMC4wLCJCb3JkZXJTdHlsZSI6eyIkaWQiOiIzNzUiLCJMaW5lQ29sb3IiOnsiJHJlZiI6IjY1In0sIkxpbmVXZWlnaHQiOjAuMCwiTGluZVR5cGUiOjAsIlBhcmVudFN0eWxlIjpudWxsfSwiUGFyZW50U3R5bGUiOm51bGx9LCJUaXRsZVN0eWxlIjp7IiRpZCI6IjM3NiIsIkZvbnRTZXR0aW5ncyI6eyIkaWQiOiIzNzciLCJGb250U2l6ZSI6MTEsIkZvbnROYW1lIjoiQ2FsaWJyaSIsIklzQm9sZCI6dHJ1ZSwiSXNJdGFsaWMiOmZhbHNlLCJJc1VuZGVybGluZWQiOmZhbHNlLCJQYXJlbnRTdHlsZSI6bnVsbH0sIkF1dG9TaXplIjowLCJGb3JlZ3JvdW5kIjp7IiRpZCI6IjM3OCIsIkNvbG9yIjp7IiRpZCI6IjM3OSIsIkEiOjI1NSwiUiI6MCwiRyI6MCwiQiI6MH1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M4MCIsIkxpbmVDb2xvciI6bnVsbCwiTGluZVdlaWdodCI6MC4wLCJMaW5lVHlwZSI6MCwiUGFyZW50U3R5bGUiOm51bGx9LCJQYXJlbnRTdHlsZSI6bnVsbH0sIkRhdGVTdHlsZSI6eyIkaWQiOiIzODEiLCJGb250U2V0dGluZ3MiOnsiJGlkIjoiMzgyIiwiRm9udFNpemUiOjEwLCJGb250TmFtZSI6IkNhbGlicmkiLCJJc0JvbGQiOmZhbHNlLCJJc0l0YWxpYyI6ZmFsc2UsIklzVW5kZXJsaW5lZCI6ZmFsc2UsIlBhcmVudFN0eWxlIjpudWxsfSwiQXV0b1NpemUiOjAsIkZvcmVncm91bmQiOnsiJGlkIjoiMzgzIiwiQ29sb3IiOnsiJGlkIjoiMzg0IiwiQSI6MjU1LCJSIjo2OCwiRyI6ODQsIkIiOjEwNn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M4NSIsIkxpbmVDb2xvciI6bnVsbCwiTGluZVdlaWdodCI6MC4wLCJMaW5lVHlwZSI6MCwiUGFyZW50U3R5bGUiOm51bGx9LCJQYXJlbnRTdHlsZSI6bnVsbH0sIkRhdGVGb3JtYXQiOnsiJHJlZiI6IjgxIn0sIklzVmlzaWJsZSI6dHJ1ZSwiUGFyZW50U3R5bGUiOm51bGx9LCJJbmRleCI6MTAsIlBlcmNlbnRhZ2VDb21wbGV0ZSI6bnVsbCwiUG9zaXRpb24iOnsiUmF0aW8iOjAuMCwiSXNDdXN0b20iOmZhbHNlfSwiRGF0ZUZvcm1hdCI6eyIkcmVmIjoiODEifSwiSWQiOiJhN2YyMmE1Yi0xODQ4LTQ4MjAtYjMwNC04NWRmYTdiMDAzNGEiLCJJbXBvcnRJZCI6bnVsbCwiVGl0bGUiOiJQZXJmb3JtYW5jZSBUZXN0IDIiLCJOb3RlIjpudWxsLCJIeXBlcmxpbmsiOm51bGwsIklzQ2hhbmdlZCI6ZmFsc2UsIklzTmV3IjpmYWxzZX0seyIkaWQiOiIzODYiLCJEYXRlIjoiMjAyMS0xMi0xNVQyMzo1OTowMCIsIlN0eWxlIjp7IiRpZCI6IjM4NyIsIlNoYXBlIjoxLCJDb25uZWN0b3JNYXJnaW4iOnsiJHJlZiI6IjU0In0sIkNvbm5lY3RvclN0eWxlIjp7IiRpZCI6IjM4OCIsIkxpbmVDb2xvciI6eyIkcmVmIjoiNTYifSwiTGluZVdlaWdodCI6MS4wLCJMaW5lVHlwZSI6MCwiUGFyZW50U3R5bGUiOm51bGx9LCJJc0JlbG93VGltZWJhbmQiOmZhbHNlLCJIaWRlRGF0ZSI6ZmFsc2UsIlNoYXBlU2l6ZSI6MSwiU3BhY2luZyI6MS4wLCJQYWRkaW5nIjp7IiRyZWYiOiI1OCJ9LCJTaGFwZVN0eWxlIjp7IiRpZCI6IjM4OSIsIk1hcmdpbiI6eyIkcmVmIjoiNjAifSwiUGFkZGluZyI6eyIkcmVmIjoiNjEifSwiQmFja2dyb3VuZCI6eyIkaWQiOiIzOTAiLCJDb2xvciI6eyIkaWQiOiIzOTEiLCJBIjoyNTUsIlIiOjE1MCwiRyI6MjE0LCJCIjo2Nn19LCJJc1Zpc2libGUiOnRydWUsIldpZHRoIjoxOC4wLCJIZWlnaHQiOjIwLjAsIkJvcmRlclN0eWxlIjp7IiRpZCI6IjM5MiIsIkxpbmVDb2xvciI6eyIkcmVmIjoiNjUifSwiTGluZVdlaWdodCI6MC4wLCJMaW5lVHlwZSI6MCwiUGFyZW50U3R5bGUiOm51bGx9LCJQYXJlbnRTdHlsZSI6bnVsbH0sIlRpdGxlU3R5bGUiOnsiJGlkIjoiMzkzIiwiRm9udFNldHRpbmdzIjp7IiRpZCI6IjM5NCIsIkZvbnRTaXplIjoxMSwiRm9udE5hbWUiOiJDYWxpYnJpIiwiSXNCb2xkIjp0cnVlLCJJc0l0YWxpYyI6ZmFsc2UsIklzVW5kZXJsaW5lZCI6ZmFsc2UsIlBhcmVudFN0eWxlIjpudWxsfSwiQXV0b1NpemUiOjAsIkZvcmVncm91bmQiOnsiJGlkIjoiMzk1IiwiQ29sb3IiOnsiJGlkIjoiMzk2IiwiQSI6MjU1LCJSIjowLCJHIjowLCJCIjo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zk3IiwiTGluZUNvbG9yIjpudWxsLCJMaW5lV2VpZ2h0IjowLjAsIkxpbmVUeXBlIjowLCJQYXJlbnRTdHlsZSI6bnVsbH0sIlBhcmVudFN0eWxlIjpudWxsfSwiRGF0ZVN0eWxlIjp7IiRpZCI6IjM5OCIsIkZvbnRTZXR0aW5ncyI6eyIkaWQiOiIzOTkiLCJGb250U2l6ZSI6MTAsIkZvbnROYW1lIjoiQ2FsaWJyaSIsIklzQm9sZCI6ZmFsc2UsIklzSXRhbGljIjpmYWxzZSwiSXNVbmRlcmxpbmVkIjpmYWxzZSwiUGFyZW50U3R5bGUiOm51bGx9LCJBdXRvU2l6ZSI6MCwiRm9yZWdyb3VuZCI6eyIkaWQiOiI0MDAiLCJDb2xvciI6eyIkaWQiOiI0MDEiLCJBIjoyNTUsIlIiOjY4LCJHIjo4NCwiQiI6MTA2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DAyIiwiTGluZUNvbG9yIjpudWxsLCJMaW5lV2VpZ2h0IjowLjAsIkxpbmVUeXBlIjowLCJQYXJlbnRTdHlsZSI6bnVsbH0sIlBhcmVudFN0eWxlIjpudWxsfSwiRGF0ZUZvcm1hdCI6eyIkcmVmIjoiODEifSwiSXNWaXNpYmxlIjp0cnVlLCJQYXJlbnRTdHlsZSI6bnVsbH0sIkluZGV4IjoxMSwiUGVyY2VudGFnZUNvbXBsZXRlIjpudWxsLCJQb3NpdGlvbiI6eyJSYXRpbyI6MC4wLCJJc0N1c3RvbSI6ZmFsc2V9LCJEYXRlRm9ybWF0Ijp7IiRyZWYiOiI4MSJ9LCJJZCI6IjhhODU0MWI3LWVlNDQtNDM5ZC05NDg0LTUyYjdkMWNiYTAwOSIsIkltcG9ydElkIjpudWxsLCJUaXRsZSI6IlBlcmZvcm1hbmNlIFRlc3QgMyIsIk5vdGUiOm51bGwsIkh5cGVybGluayI6bnVsbCwiSXNDaGFuZ2VkIjpmYWxzZSwiSXNOZXciOmZhbHNlfSx7IiRpZCI6IjQwMyIsIkRhdGUiOiIyMDIyLTAzLTE1VDIzOjU5OjAwIiwiU3R5bGUiOnsiJGlkIjoiNDA0IiwiU2hhcGUiOjEsIkNvbm5lY3Rvck1hcmdpbiI6eyIkcmVmIjoiNTQifSwiQ29ubmVjdG9yU3R5bGUiOnsiJGlkIjoiNDA1IiwiTGluZUNvbG9yIjp7IiRyZWYiOiI1NiJ9LCJMaW5lV2VpZ2h0IjoxLjAsIkxpbmVUeXBlIjowLCJQYXJlbnRTdHlsZSI6bnVsbH0sIklzQmVsb3dUaW1lYmFuZCI6ZmFsc2UsIkhpZGVEYXRlIjpmYWxzZSwiU2hhcGVTaXplIjoxLCJTcGFjaW5nIjoxLjAsIlBhZGRpbmciOnsiJHJlZiI6IjU4In0sIlNoYXBlU3R5bGUiOnsiJGlkIjoiNDA2IiwiTWFyZ2luIjp7IiRyZWYiOiI2MCJ9LCJQYWRkaW5nIjp7IiRyZWYiOiI2MSJ9LCJCYWNrZ3JvdW5kIjp7IiRpZCI6IjQwNyIsIkNvbG9yIjp7IiRpZCI6IjQwOCIsIkEiOjI1NSwiUiI6MTUwLCJHIjoyMTQsIkIiOjY2fX0sIklzVmlzaWJsZSI6dHJ1ZSwiV2lkdGgiOjE4LjAsIkhlaWdodCI6MjAuMCwiQm9yZGVyU3R5bGUiOnsiJGlkIjoiNDA5IiwiTGluZUNvbG9yIjp7IiRyZWYiOiI2NSJ9LCJMaW5lV2VpZ2h0IjowLjAsIkxpbmVUeXBlIjowLCJQYXJlbnRTdHlsZSI6bnVsbH0sIlBhcmVudFN0eWxlIjpudWxsfSwiVGl0bGVTdHlsZSI6eyIkaWQiOiI0MTAiLCJGb250U2V0dGluZ3MiOnsiJGlkIjoiNDExIiwiRm9udFNpemUiOjExLCJGb250TmFtZSI6IkNhbGlicmkiLCJJc0JvbGQiOnRydWUsIklzSXRhbGljIjpmYWxzZSwiSXNVbmRlcmxpbmVkIjpmYWxzZSwiUGFyZW50U3R5bGUiOm51bGx9LCJBdXRvU2l6ZSI6MCwiRm9yZWdyb3VuZCI6eyIkaWQiOiI0MTIiLCJDb2xvciI6eyIkaWQiOiI0MTMiLCJBIjoyNTUsIlIiOjAsIkciOjAsIkIiOjB9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0MTQiLCJMaW5lQ29sb3IiOm51bGwsIkxpbmVXZWlnaHQiOjAuMCwiTGluZVR5cGUiOjAsIlBhcmVudFN0eWxlIjpudWxsfSwiUGFyZW50U3R5bGUiOm51bGx9LCJEYXRlU3R5bGUiOnsiJGlkIjoiNDE1IiwiRm9udFNldHRpbmdzIjp7IiRpZCI6IjQxNiIsIkZvbnRTaXplIjoxMCwiRm9udE5hbWUiOiJDYWxpYnJpIiwiSXNCb2xkIjpmYWxzZSwiSXNJdGFsaWMiOmZhbHNlLCJJc1VuZGVybGluZWQiOmZhbHNlLCJQYXJlbnRTdHlsZSI6bnVsbH0sIkF1dG9TaXplIjowLCJGb3JlZ3JvdW5kIjp7IiRpZCI6IjQxNyIsIkNvbG9yIjp7IiRpZCI6IjQxOCIsIkEiOjI1NSwiUiI6NjgsIkciOjg0LCJCIjoxMDZ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0MTk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OWUyMjc0YmUtNTlkYi00MDQwLWI4MTItOWZmZDlkNmNmNDIwIiwiSW1wb3J0SWQiOm51bGwsIlRpdGxlIjoiUGVyZm9ybWFuY2UgVGVzdCA0IiwiTm90ZSI6bnVsbCwiSHlwZXJsaW5rIjpudWxsLCJJc0NoYW5nZWQiOmZhbHNlLCJJc05ldyI6ZmFsc2V9LHsiJGlkIjoiNDIwIiwiRGF0ZSI6IjIwMjItMDYtMTVUMjM6NTk6MDAiLCJTdHlsZSI6eyIkaWQiOiI0MjEiLCJTaGFwZSI6MSwiQ29ubmVjdG9yTWFyZ2luIjp7IiRyZWYiOiI1NCJ9LCJDb25uZWN0b3JTdHlsZSI6eyIkaWQiOiI0MjIiLCJMaW5lQ29sb3IiOnsiJHJlZiI6IjU2In0sIkxpbmVXZWlnaHQiOjEuMCwiTGluZVR5cGUiOjAsIlBhcmVudFN0eWxlIjpudWxsfSwiSXNCZWxvd1RpbWViYW5kIjpmYWxzZSwiSGlkZURhdGUiOmZhbHNlLCJTaGFwZVNpemUiOjEsIlNwYWNpbmciOjEuMCwiUGFkZGluZyI6eyIkcmVmIjoiNTgifSwiU2hhcGVTdHlsZSI6eyIkaWQiOiI0MjMiLCJNYXJnaW4iOnsiJHJlZiI6IjYwIn0sIlBhZGRpbmciOnsiJHJlZiI6IjYxIn0sIkJhY2tncm91bmQiOnsiJGlkIjoiNDI0IiwiQ29sb3IiOnsiJGlkIjoiNDI1IiwiQSI6MjU1LCJSIjoxNTAsIkciOjIxNCwiQiI6NjZ9fSwiSXNWaXNpYmxlIjp0cnVlLCJXaWR0aCI6MTguMCwiSGVpZ2h0IjoyMC4wLCJCb3JkZXJTdHlsZSI6eyIkaWQiOiI0MjYiLCJMaW5lQ29sb3IiOnsiJHJlZiI6IjY1In0sIkxpbmVXZWlnaHQiOjAuMCwiTGluZVR5cGUiOjAsIlBhcmVudFN0eWxlIjpudWxsfSwiUGFyZW50U3R5bGUiOm51bGx9LCJUaXRsZVN0eWxlIjp7IiRpZCI6IjQyNyIsIkZvbnRTZXR0aW5ncyI6eyIkaWQiOiI0MjgiLCJGb250U2l6ZSI6MTEsIkZvbnROYW1lIjoiQ2FsaWJyaSIsIklzQm9sZCI6dHJ1ZSwiSXNJdGFsaWMiOmZhbHNlLCJJc1VuZGVybGluZWQiOmZhbHNlLCJQYXJlbnRTdHlsZSI6bnVsbH0sIkF1dG9TaXplIjowLCJGb3JlZ3JvdW5kIjp7IiRpZCI6IjQyOSIsIkNvbG9yIjp7IiRpZCI6IjQzMCIsIkEiOjI1NSwiUiI6MCwiRyI6MCwiQiI6MH1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QzMSIsIkxpbmVDb2xvciI6bnVsbCwiTGluZVdlaWdodCI6MC4wLCJMaW5lVHlwZSI6MCwiUGFyZW50U3R5bGUiOm51bGx9LCJQYXJlbnRTdHlsZSI6bnVsbH0sIkRhdGVTdHlsZSI6eyIkaWQiOiI0MzIiLCJGb250U2V0dGluZ3MiOnsiJGlkIjoiNDMzIiwiRm9udFNpemUiOjEwLCJGb250TmFtZSI6IkNhbGlicmkiLCJJc0JvbGQiOmZhbHNlLCJJc0l0YWxpYyI6ZmFsc2UsIklzVW5kZXJsaW5lZCI6ZmFsc2UsIlBhcmVudFN0eWxlIjpudWxsfSwiQXV0b1NpemUiOjAsIkZvcmVncm91bmQiOnsiJGlkIjoiNDM0IiwiQ29sb3IiOnsiJGlkIjoiNDM1IiwiQSI6MjU1LCJSIjo2OCwiRyI6ODQsIkIiOjEwNn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QzNiIsIkxpbmVDb2xvciI6bnVsbCwiTGluZVdlaWdodCI6MC4wLCJMaW5lVHlwZSI6MCwiUGFyZW50U3R5bGUiOm51bGx9LCJQYXJlbnRTdHlsZSI6bnVsbH0sIkRhdGVGb3JtYXQiOnsiJHJlZiI6IjgxIn0sIklzVmlzaWJsZSI6dHJ1ZSwiUGFyZW50U3R5bGUiOm51bGx9LCJJbmRleCI6MTMsIlBlcmNlbnRhZ2VDb21wbGV0ZSI6bnVsbCwiUG9zaXRpb24iOnsiUmF0aW8iOjAuMCwiSXNDdXN0b20iOmZhbHNlfSwiRGF0ZUZvcm1hdCI6eyIkcmVmIjoiODEifSwiSWQiOiIwZTYyNWVjMi04OGY5LTQxOWYtOGVkNC0yODEzMGE2YWQ2NTIiLCJJbXBvcnRJZCI6bnVsbCwiVGl0bGUiOiJQZXJmb3JtYW5jZSBUZXN0IDUiLCJOb3RlIjpudWxsLCJIeXBlcmxpbmsiOm51bGwsIklzQ2hhbmdlZCI6ZmFsc2UsIklzTmV3IjpmYWxzZX0seyIkaWQiOiI0MzciLCJEYXRlIjoiMjAyMi0xMS0xNVQyMzo1OTowMCIsIlN0eWxlIjp7IiRpZCI6IjQzOCIsIlNoYXBlIjoxLCJDb25uZWN0b3JNYXJnaW4iOnsiJHJlZiI6IjU0In0sIkNvbm5lY3RvclN0eWxlIjp7IiRpZCI6IjQzOSIsIkxpbmVDb2xvciI6eyIkcmVmIjoiNTYifSwiTGluZVdlaWdodCI6MS4wLCJMaW5lVHlwZSI6MCwiUGFyZW50U3R5bGUiOm51bGx9LCJJc0JlbG93VGltZWJhbmQiOmZhbHNlLCJIaWRlRGF0ZSI6ZmFsc2UsIlNoYXBlU2l6ZSI6MSwiU3BhY2luZyI6MS4wLCJQYWRkaW5nIjp7IiRyZWYiOiI1OCJ9LCJTaGFwZVN0eWxlIjp7IiRpZCI6IjQ0MCIsIk1hcmdpbiI6eyIkcmVmIjoiNjAifSwiUGFkZGluZyI6eyIkcmVmIjoiNjEifSwiQmFja2dyb3VuZCI6eyIkaWQiOiI0NDEiLCJDb2xvciI6eyIkaWQiOiI0NDIiLCJBIjoyNTUsIlIiOjE1MCwiRyI6MjE0LCJCIjo2Nn19LCJJc1Zpc2libGUiOnRydWUsIldpZHRoIjoxOC4wLCJIZWlnaHQiOjIwLjAsIkJvcmRlclN0eWxlIjp7IiRpZCI6IjQ0MyIsIkxpbmVDb2xvciI6eyIkcmVmIjoiNjUifSwiTGluZVdlaWdodCI6MC4wLCJMaW5lVHlwZSI6MCwiUGFyZW50U3R5bGUiOm51bGx9LCJQYXJlbnRTdHlsZSI6bnVsbH0sIlRpdGxlU3R5bGUiOnsiJGlkIjoiNDQ0IiwiRm9udFNldHRpbmdzIjp7IiRpZCI6IjQ0NSIsIkZvbnRTaXplIjoxMSwiRm9udE5hbWUiOiJDYWxpYnJpIiwiSXNCb2xkIjp0cnVlLCJJc0l0YWxpYyI6ZmFsc2UsIklzVW5kZXJsaW5lZCI6ZmFsc2UsIlBhcmVudFN0eWxlIjpudWxsfSwiQXV0b1NpemUiOjAsIkZvcmVncm91bmQiOnsiJGlkIjoiNDQ2IiwiQ29sb3IiOnsiJGlkIjoiNDQ3IiwiQSI6MjU1LCJSIjowLCJHIjowLCJCIjo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NDQ4IiwiTGluZUNvbG9yIjpudWxsLCJMaW5lV2VpZ2h0IjowLjAsIkxpbmVUeXBlIjowLCJQYXJlbnRTdHlsZSI6bnVsbH0sIlBhcmVudFN0eWxlIjpudWxsfSwiRGF0ZVN0eWxlIjp7IiRpZCI6IjQ0OSIsIkZvbnRTZXR0aW5ncyI6eyIkaWQiOiI0NTAiLCJGb250U2l6ZSI6MTAsIkZvbnROYW1lIjoiQ2FsaWJyaSIsIklzQm9sZCI6ZmFsc2UsIklzSXRhbGljIjpmYWxzZSwiSXNVbmRlcmxpbmVkIjpmYWxzZSwiUGFyZW50U3R5bGUiOm51bGx9LCJBdXRvU2l6ZSI6MCwiRm9yZWdyb3VuZCI6eyIkaWQiOiI0NTEiLCJDb2xvciI6eyIkaWQiOiI0NTIiLCJBIjoyNTUsIlIiOjY4LCJHIjo4NCwiQiI6MTA2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DUzIiwiTGluZUNvbG9yIjpudWxsLCJMaW5lV2VpZ2h0IjowLjAsIkxpbmVUeXBlIjowLCJQYXJlbnRTdHlsZSI6bnVsbH0sIlBhcmVudFN0eWxlIjpudWxsfSwiRGF0ZUZvcm1hdCI6eyIkcmVmIjoiODEifSwiSXNWaXNpYmxlIjp0cnVlLCJQYXJlbnRTdHlsZSI6bnVsbH0sIkluZGV4IjoxNCwiUGVyY2VudGFnZUNvbXBsZXRlIjpudWxsLCJQb3NpdGlvbiI6eyJSYXRpbyI6MC4wLCJJc0N1c3RvbSI6ZmFsc2V9LCJEYXRlRm9ybWF0Ijp7IiRyZWYiOiI4MSJ9LCJJZCI6Ijg5ZGU0MzBhLWM4ZWUtNDdiNi04ODExLTUyZTQ3OWJlNmUxMyIsIkltcG9ydElkIjpudWxsLCJUaXRsZSI6IlBlcmZvcm1hbmNlIFRlc3QgNiIsIk5vdGUiOm51bGwsIkh5cGVybGluayI6bnVsbCwiSXNDaGFuZ2VkIjpmYWxzZSwiSXNOZXciOmZhbHNlfV0sIlRhc2tzIjpbXSwiTXNQcm9qZWN0SXRlbXNUcmVlIjp7IiRpZCI6IjQ1NCIsIlJvb3QiOnsiSW1wb3J0SWQiOm51bGwsIklzSW1wb3J0ZWQiOmZhbHNlLCJDaGlsZHJlbiI6W119fSwiTWV0YWRhdGEiOnsiJGlkIjoiNDU1IiwiUmVjZW50Q29sb3JzQ29sbGVjdGlvbiI6IltcIiNGRkVEN0QzMVwiLFwiI0ZGNkYzMTk4XCIsXCIjRkYwMkIyRUVcIixcIiNGRkZFQkEwQVwiLFwiI0ZGOTZENjQyXCIsXCIjRkZFQTE2MUVcIl0ifSwiU2V0dGluZ3MiOnsiJGlkIjoiNDU2IiwiSW1wYU9wdGlvbnMiOnsiJGlkIjoiNDU3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NTgiLCJVc2VUaW1lIjpmYWxzZSwiV29ya0RheVN0YXJ0IjoiMDA6MDA6MDAiLCJXb3JrRGF5RW5kIjoiMjM6NTk6MDAifSwiTGFzdFVzZWRUZW1wbGF0ZUlkIjoiNzM1NWI2MzMtYWM2Ni00NTI4LThiNGQtMjk5ZmFlZGM5ZWU5In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AWS Presentation Template - Template" id="{6A9A770B-CFD8-6240-8318-C6A4D606EC23}" vid="{745484A2-78A2-DA4E-994D-1B2F200BEF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297237612FFB4DBC44B55A432B190E" ma:contentTypeVersion="6" ma:contentTypeDescription="Create a new document." ma:contentTypeScope="" ma:versionID="35ffc9842233265cf26f6cbe9728dc70">
  <xsd:schema xmlns:xsd="http://www.w3.org/2001/XMLSchema" xmlns:xs="http://www.w3.org/2001/XMLSchema" xmlns:p="http://schemas.microsoft.com/office/2006/metadata/properties" xmlns:ns2="0cffa99d-8075-4957-a3f9-38d6e57d32c9" xmlns:ns3="f6b1d80a-5717-428b-b7f8-dfb6a276f7b9" targetNamespace="http://schemas.microsoft.com/office/2006/metadata/properties" ma:root="true" ma:fieldsID="caef3eeb5124dedf557f394f2450d075" ns2:_="" ns3:_="">
    <xsd:import namespace="0cffa99d-8075-4957-a3f9-38d6e57d32c9"/>
    <xsd:import namespace="f6b1d80a-5717-428b-b7f8-dfb6a276f7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fa99d-8075-4957-a3f9-38d6e57d3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b1d80a-5717-428b-b7f8-dfb6a276f7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0CC1E9-68FF-4B07-A654-0348A3BF1FA1}">
  <ds:schemaRefs>
    <ds:schemaRef ds:uri="http://schemas.microsoft.com/sharepoint/v3/contenttype/forms"/>
  </ds:schemaRefs>
</ds:datastoreItem>
</file>

<file path=customXml/itemProps2.xml><?xml version="1.0" encoding="utf-8"?>
<ds:datastoreItem xmlns:ds="http://schemas.openxmlformats.org/officeDocument/2006/customXml" ds:itemID="{2512F8DA-3C5B-44B5-850E-24F030B55DFB}">
  <ds:schemaRefs>
    <ds:schemaRef ds:uri="http://purl.org/dc/terms/"/>
    <ds:schemaRef ds:uri="http://schemas.microsoft.com/office/2006/metadata/properties"/>
    <ds:schemaRef ds:uri="http://schemas.microsoft.com/office/2006/documentManagement/types"/>
    <ds:schemaRef ds:uri="f6b1d80a-5717-428b-b7f8-dfb6a276f7b9"/>
    <ds:schemaRef ds:uri="http://purl.org/dc/elements/1.1/"/>
    <ds:schemaRef ds:uri="http://schemas.openxmlformats.org/package/2006/metadata/core-properties"/>
    <ds:schemaRef ds:uri="0cffa99d-8075-4957-a3f9-38d6e57d32c9"/>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39B3F0A-28B8-4E63-92B3-64CEC0194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fa99d-8075-4957-a3f9-38d6e57d32c9"/>
    <ds:schemaRef ds:uri="f6b1d80a-5717-428b-b7f8-dfb6a276f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12297</TotalTime>
  <Words>4607</Words>
  <Application>Microsoft Office PowerPoint</Application>
  <PresentationFormat>Letter Paper (8.5x11 in)</PresentationFormat>
  <Paragraphs>878</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Century Gothic</vt:lpstr>
      <vt:lpstr>Symbol</vt:lpstr>
      <vt:lpstr>Times New Roman</vt:lpstr>
      <vt:lpstr>Wingdings</vt:lpstr>
      <vt:lpstr>Office Theme</vt:lpstr>
      <vt:lpstr>December 13, 2019</vt:lpstr>
      <vt:lpstr>Agenda</vt:lpstr>
      <vt:lpstr>PowerPoint Presentation</vt:lpstr>
      <vt:lpstr>Action Items</vt:lpstr>
      <vt:lpstr>PowerPoint Presentation</vt:lpstr>
      <vt:lpstr>PowerPoint Presentation</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PowerPoint Presentation</vt:lpstr>
      <vt:lpstr>Status of Corrective Action Plan</vt:lpstr>
      <vt:lpstr>Status of Corrective Action Plan</vt:lpstr>
      <vt:lpstr>Status of Corrective Action Plan</vt:lpstr>
      <vt:lpstr>PowerPoint Presentation</vt:lpstr>
      <vt:lpstr>CalSAWS Financial Report – December 2019</vt:lpstr>
      <vt:lpstr>PowerPoint Presentation</vt:lpstr>
      <vt:lpstr>CalSAWS Financial Report – December 2019</vt:lpstr>
      <vt:lpstr>CalSAWS Financial Report – December 2019</vt:lpstr>
      <vt:lpstr>CalSAWS Financial Report – December 2019</vt:lpstr>
      <vt:lpstr>CalSAWS Financial Report – December 2019</vt:lpstr>
      <vt:lpstr>PowerPoint Presentation</vt:lpstr>
      <vt:lpstr>CalSAWS Staffing Update</vt:lpstr>
      <vt:lpstr>CalSAWS Staffing Update</vt:lpstr>
      <vt:lpstr>CalSAWS Staffing Update</vt:lpstr>
      <vt:lpstr>PowerPoint Presentation</vt:lpstr>
      <vt:lpstr>Policy Update</vt:lpstr>
      <vt:lpstr>Policy Update</vt:lpstr>
      <vt:lpstr>Policy Update</vt:lpstr>
      <vt:lpstr>Policy Update</vt:lpstr>
      <vt:lpstr>Policy Update</vt:lpstr>
      <vt:lpstr>Policy Update</vt:lpstr>
      <vt:lpstr>Policy Update</vt:lpstr>
      <vt:lpstr>PowerPoint Presentation</vt:lpstr>
      <vt:lpstr>PowerPoint Presentation</vt:lpstr>
      <vt:lpstr>Service Level Agreements – Performance SLAs</vt:lpstr>
      <vt:lpstr>Service Level Credits</vt:lpstr>
      <vt:lpstr>Imaging Solution</vt:lpstr>
      <vt:lpstr>PowerPoint Presentation</vt:lpstr>
      <vt:lpstr>CalSAWS Statewide Portal/Mobile Application</vt:lpstr>
      <vt:lpstr>CalWIN Training, OCM &amp; Implementation Support</vt:lpstr>
      <vt:lpstr>CalWIN Training, OCM &amp; Implementation Support</vt:lpstr>
      <vt:lpstr>PowerPoint Presentation</vt:lpstr>
    </vt:vector>
  </TitlesOfParts>
  <Company>ClearBest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Battermann</dc:creator>
  <cp:lastModifiedBy>Faleesha Andrews</cp:lastModifiedBy>
  <cp:revision>684</cp:revision>
  <cp:lastPrinted>2019-12-10T00:29:18Z</cp:lastPrinted>
  <dcterms:created xsi:type="dcterms:W3CDTF">2018-12-04T04:16:31Z</dcterms:created>
  <dcterms:modified xsi:type="dcterms:W3CDTF">2019-12-10T15:29:46Z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0x01010064297237612FFB4DBC44B55A432B190E</vt:lpwstr>
  </property>
</Properties>
</file>