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1218" r:id="rId5"/>
    <p:sldId id="1219" r:id="rId6"/>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Hutchison" initials="JH" lastIdx="2" clrIdx="0">
    <p:extLst>
      <p:ext uri="{19B8F6BF-5375-455C-9EA6-DF929625EA0E}">
        <p15:presenceInfo xmlns:p15="http://schemas.microsoft.com/office/powerpoint/2012/main" userId="S-1-5-21-2158693790-2749747733-971431204-10389" providerId="AD"/>
      </p:ext>
    </p:extLst>
  </p:cmAuthor>
  <p:cmAuthor id="2" name="Nathani, Nazneen M." initials="NNM" lastIdx="3" clrIdx="1">
    <p:extLst>
      <p:ext uri="{19B8F6BF-5375-455C-9EA6-DF929625EA0E}">
        <p15:presenceInfo xmlns:p15="http://schemas.microsoft.com/office/powerpoint/2012/main" userId="S::nazneen.m.nathani@accenture.com::6652b6ad-9499-485b-8b74-e6eb7f61ce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BACC6"/>
    <a:srgbClr val="1A3292"/>
    <a:srgbClr val="8064A2"/>
    <a:srgbClr val="88AF4B"/>
    <a:srgbClr val="3D7CC7"/>
    <a:srgbClr val="11B292"/>
    <a:srgbClr val="4F81BD"/>
    <a:srgbClr val="FFF385"/>
    <a:srgbClr val="11B2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87974" autoAdjust="0"/>
  </p:normalViewPr>
  <p:slideViewPr>
    <p:cSldViewPr snapToGrid="0" snapToObjects="1">
      <p:cViewPr varScale="1">
        <p:scale>
          <a:sx n="70" d="100"/>
          <a:sy n="70" d="100"/>
        </p:scale>
        <p:origin x="67" y="5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1728"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1345E1-5FE3-F241-B7E2-A2C924EA0320}"/>
              </a:ext>
            </a:extLst>
          </p:cNvPr>
          <p:cNvSpPr>
            <a:spLocks noGrp="1"/>
          </p:cNvSpPr>
          <p:nvPr>
            <p:ph type="hdr" sz="quarter"/>
          </p:nvPr>
        </p:nvSpPr>
        <p:spPr>
          <a:xfrm>
            <a:off x="4" y="0"/>
            <a:ext cx="3038475" cy="466725"/>
          </a:xfrm>
          <a:prstGeom prst="rect">
            <a:avLst/>
          </a:prstGeom>
        </p:spPr>
        <p:txBody>
          <a:bodyPr vert="horz" lIns="91395" tIns="45696" rIns="91395" bIns="45696"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88E6F1-3FCC-EF4B-BB73-844B4869A65D}"/>
              </a:ext>
            </a:extLst>
          </p:cNvPr>
          <p:cNvSpPr>
            <a:spLocks noGrp="1"/>
          </p:cNvSpPr>
          <p:nvPr>
            <p:ph type="dt" sz="quarter" idx="1"/>
          </p:nvPr>
        </p:nvSpPr>
        <p:spPr>
          <a:xfrm>
            <a:off x="3970342" y="0"/>
            <a:ext cx="3038475" cy="466725"/>
          </a:xfrm>
          <a:prstGeom prst="rect">
            <a:avLst/>
          </a:prstGeom>
        </p:spPr>
        <p:txBody>
          <a:bodyPr vert="horz" lIns="91395" tIns="45696" rIns="91395" bIns="45696" rtlCol="0"/>
          <a:lstStyle>
            <a:lvl1pPr algn="r">
              <a:defRPr sz="1200"/>
            </a:lvl1pPr>
          </a:lstStyle>
          <a:p>
            <a:fld id="{120FE7C2-D40E-E142-AE4F-05D47E1A1639}" type="datetimeFigureOut">
              <a:rPr lang="en-US" smtClean="0"/>
              <a:t>4/7/2020</a:t>
            </a:fld>
            <a:endParaRPr lang="en-US" dirty="0"/>
          </a:p>
        </p:txBody>
      </p:sp>
      <p:sp>
        <p:nvSpPr>
          <p:cNvPr id="4" name="Footer Placeholder 3">
            <a:extLst>
              <a:ext uri="{FF2B5EF4-FFF2-40B4-BE49-F238E27FC236}">
                <a16:creationId xmlns:a16="http://schemas.microsoft.com/office/drawing/2014/main" id="{7DBB1365-DC6A-8C4E-83A0-A9DD6545F601}"/>
              </a:ext>
            </a:extLst>
          </p:cNvPr>
          <p:cNvSpPr>
            <a:spLocks noGrp="1"/>
          </p:cNvSpPr>
          <p:nvPr>
            <p:ph type="ftr" sz="quarter" idx="2"/>
          </p:nvPr>
        </p:nvSpPr>
        <p:spPr>
          <a:xfrm>
            <a:off x="4" y="8829679"/>
            <a:ext cx="3038475" cy="466725"/>
          </a:xfrm>
          <a:prstGeom prst="rect">
            <a:avLst/>
          </a:prstGeom>
        </p:spPr>
        <p:txBody>
          <a:bodyPr vert="horz" lIns="91395" tIns="45696" rIns="91395" bIns="4569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BF0116-3057-E341-915E-4A3365AD4E0C}"/>
              </a:ext>
            </a:extLst>
          </p:cNvPr>
          <p:cNvSpPr>
            <a:spLocks noGrp="1"/>
          </p:cNvSpPr>
          <p:nvPr>
            <p:ph type="sldNum" sz="quarter" idx="3"/>
          </p:nvPr>
        </p:nvSpPr>
        <p:spPr>
          <a:xfrm>
            <a:off x="3970342" y="8829679"/>
            <a:ext cx="3038475" cy="466725"/>
          </a:xfrm>
          <a:prstGeom prst="rect">
            <a:avLst/>
          </a:prstGeom>
        </p:spPr>
        <p:txBody>
          <a:bodyPr vert="horz" lIns="91395" tIns="45696" rIns="91395" bIns="45696" rtlCol="0" anchor="b"/>
          <a:lstStyle>
            <a:lvl1pPr algn="r">
              <a:defRPr sz="1200"/>
            </a:lvl1pPr>
          </a:lstStyle>
          <a:p>
            <a:fld id="{383CE675-BC82-4545-A42A-3D59189A3A80}" type="slidenum">
              <a:rPr lang="en-US" smtClean="0"/>
              <a:t>‹#›</a:t>
            </a:fld>
            <a:endParaRPr lang="en-US" dirty="0"/>
          </a:p>
        </p:txBody>
      </p:sp>
    </p:spTree>
    <p:extLst>
      <p:ext uri="{BB962C8B-B14F-4D97-AF65-F5344CB8AC3E}">
        <p14:creationId xmlns:p14="http://schemas.microsoft.com/office/powerpoint/2010/main" val="91208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0" tIns="46566" rIns="93130" bIns="46566"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3130" tIns="46566" rIns="93130" bIns="46566" rtlCol="0"/>
          <a:lstStyle>
            <a:lvl1pPr algn="r">
              <a:defRPr sz="1200"/>
            </a:lvl1pPr>
          </a:lstStyle>
          <a:p>
            <a:fld id="{090C826E-D018-9A4D-98C3-DE286DBF2644}" type="datetimeFigureOut">
              <a:rPr lang="en-US" smtClean="0"/>
              <a:t>4/7/2020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0" tIns="46566" rIns="93130" bIns="4656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30" tIns="46566" rIns="93130" bIns="465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30" tIns="46566" rIns="93130" bIns="465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3130" tIns="46566" rIns="93130" bIns="46566" rtlCol="0" anchor="b"/>
          <a:lstStyle>
            <a:lvl1pPr algn="r">
              <a:defRPr sz="1200"/>
            </a:lvl1pPr>
          </a:lstStyle>
          <a:p>
            <a:fld id="{D2F11713-903A-084B-82BE-3381D15BC739}" type="slidenum">
              <a:rPr lang="en-US" smtClean="0"/>
              <a:t>‹#›</a:t>
            </a:fld>
            <a:endParaRPr lang="en-US" dirty="0"/>
          </a:p>
        </p:txBody>
      </p:sp>
    </p:spTree>
    <p:extLst>
      <p:ext uri="{BB962C8B-B14F-4D97-AF65-F5344CB8AC3E}">
        <p14:creationId xmlns:p14="http://schemas.microsoft.com/office/powerpoint/2010/main" val="724269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6" indent="-174576">
              <a:buFontTx/>
              <a:buChar char="-"/>
            </a:pPr>
            <a:endParaRPr lang="en-US" dirty="0"/>
          </a:p>
          <a:p>
            <a:r>
              <a:rPr lang="en-US" dirty="0"/>
              <a:t>General Definitions</a:t>
            </a:r>
          </a:p>
          <a:p>
            <a:r>
              <a:rPr lang="en-US" dirty="0"/>
              <a:t>What is a risk, what is an issue what is a contingency or mitigation plan, </a:t>
            </a:r>
          </a:p>
          <a:p>
            <a:r>
              <a:rPr lang="en-US" dirty="0"/>
              <a:t>Level of control, qualitative assessment of the risk (what is impacting, scheduling cost, stakeholder communication.</a:t>
            </a:r>
          </a:p>
          <a:p>
            <a:r>
              <a:rPr lang="en-US" dirty="0"/>
              <a:t>Impact and category of impact, level of control (what is it, what are the different levels) </a:t>
            </a:r>
          </a:p>
          <a:p>
            <a:r>
              <a:rPr lang="en-US" dirty="0"/>
              <a:t>What is our definition of issues. If a risk is identified and validated, then it becomes an issue</a:t>
            </a:r>
          </a:p>
          <a:p>
            <a:endParaRPr lang="en-US" dirty="0"/>
          </a:p>
        </p:txBody>
      </p:sp>
      <p:sp>
        <p:nvSpPr>
          <p:cNvPr id="4" name="Slide Number Placeholder 3"/>
          <p:cNvSpPr>
            <a:spLocks noGrp="1"/>
          </p:cNvSpPr>
          <p:nvPr>
            <p:ph type="sldNum" sz="quarter" idx="5"/>
          </p:nvPr>
        </p:nvSpPr>
        <p:spPr/>
        <p:txBody>
          <a:bodyPr/>
          <a:lstStyle/>
          <a:p>
            <a:fld id="{D2F11713-903A-084B-82BE-3381D15BC739}" type="slidenum">
              <a:rPr lang="en-US" smtClean="0"/>
              <a:t>1</a:t>
            </a:fld>
            <a:endParaRPr lang="en-US" dirty="0"/>
          </a:p>
        </p:txBody>
      </p:sp>
    </p:spTree>
    <p:extLst>
      <p:ext uri="{BB962C8B-B14F-4D97-AF65-F5344CB8AC3E}">
        <p14:creationId xmlns:p14="http://schemas.microsoft.com/office/powerpoint/2010/main" val="44190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philosophicaldisquisitions.blogspot.com/2013/02/feedback.htm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565231" y="5392305"/>
            <a:ext cx="2390967" cy="361627"/>
          </a:xfrm>
        </p:spPr>
        <p:txBody>
          <a:bodyPr anchor="t">
            <a:normAutofit/>
          </a:bodyPr>
          <a:lstStyle>
            <a:lvl1pPr algn="l">
              <a:defRPr sz="1400" b="0" cap="none" baseline="0">
                <a:solidFill>
                  <a:srgbClr val="204792"/>
                </a:solidFill>
              </a:defRPr>
            </a:lvl1pPr>
          </a:lstStyle>
          <a:p>
            <a:r>
              <a:rPr lang="en-US" dirty="0"/>
              <a:t>Click [Month DD, YYYY]</a:t>
            </a:r>
          </a:p>
        </p:txBody>
      </p:sp>
      <p:cxnSp>
        <p:nvCxnSpPr>
          <p:cNvPr id="11" name="Straight Connector 10"/>
          <p:cNvCxnSpPr>
            <a:cxnSpLocks/>
          </p:cNvCxnSpPr>
          <p:nvPr userDrawn="1"/>
        </p:nvCxnSpPr>
        <p:spPr>
          <a:xfrm>
            <a:off x="1937167" y="2967062"/>
            <a:ext cx="0" cy="199769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938717" y="292490"/>
            <a:ext cx="1550" cy="1593324"/>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7"/>
          <p:cNvSpPr>
            <a:spLocks noGrp="1"/>
          </p:cNvSpPr>
          <p:nvPr>
            <p:ph type="body" sz="quarter" idx="12" hasCustomPrompt="1"/>
          </p:nvPr>
        </p:nvSpPr>
        <p:spPr>
          <a:xfrm>
            <a:off x="2108614" y="2184714"/>
            <a:ext cx="6608763" cy="460375"/>
          </a:xfrm>
        </p:spPr>
        <p:txBody>
          <a:bodyPr anchor="ctr">
            <a:normAutofit/>
          </a:bodyPr>
          <a:lstStyle>
            <a:lvl1pPr marL="0" indent="0">
              <a:buNone/>
              <a:defRPr sz="2000">
                <a:solidFill>
                  <a:srgbClr val="204792"/>
                </a:solidFill>
              </a:defRPr>
            </a:lvl1pPr>
          </a:lstStyle>
          <a:p>
            <a:pPr lvl="0"/>
            <a:r>
              <a:rPr lang="en-US" dirty="0"/>
              <a:t>Click to edit meeting title</a:t>
            </a:r>
          </a:p>
        </p:txBody>
      </p:sp>
      <p:sp>
        <p:nvSpPr>
          <p:cNvPr id="15" name="TextBox 14"/>
          <p:cNvSpPr txBox="1"/>
          <p:nvPr userDrawn="1"/>
        </p:nvSpPr>
        <p:spPr>
          <a:xfrm>
            <a:off x="333560" y="2170466"/>
            <a:ext cx="2031325" cy="461665"/>
          </a:xfrm>
          <a:prstGeom prst="rect">
            <a:avLst/>
          </a:prstGeom>
          <a:noFill/>
        </p:spPr>
        <p:txBody>
          <a:bodyPr wrap="none" rtlCol="0">
            <a:spAutoFit/>
          </a:bodyPr>
          <a:lstStyle/>
          <a:p>
            <a:r>
              <a:rPr lang="en-US" sz="2400" dirty="0">
                <a:solidFill>
                  <a:srgbClr val="204792"/>
                </a:solidFill>
                <a:latin typeface="Century Gothic"/>
                <a:cs typeface="Century Gothic"/>
              </a:rPr>
              <a:t>Cal</a:t>
            </a:r>
            <a:r>
              <a:rPr lang="en-US" sz="2400" b="1" dirty="0">
                <a:solidFill>
                  <a:srgbClr val="204792"/>
                </a:solidFill>
                <a:latin typeface="Century Gothic"/>
                <a:cs typeface="Century Gothic"/>
              </a:rPr>
              <a:t>SAWS</a:t>
            </a:r>
            <a:r>
              <a:rPr lang="en-US" sz="2400" dirty="0">
                <a:solidFill>
                  <a:srgbClr val="204792"/>
                </a:solidFill>
                <a:latin typeface="Century Gothic"/>
                <a:cs typeface="Century Gothic"/>
              </a:rPr>
              <a:t> | 	</a:t>
            </a:r>
          </a:p>
        </p:txBody>
      </p:sp>
      <p:sp>
        <p:nvSpPr>
          <p:cNvPr id="4" name="Rectangle 3"/>
          <p:cNvSpPr/>
          <p:nvPr userDrawn="1"/>
        </p:nvSpPr>
        <p:spPr>
          <a:xfrm>
            <a:off x="0" y="6469283"/>
            <a:ext cx="9155430" cy="4603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D67A3BD-0C5D-4148-BB96-CF8E84489BC6}"/>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2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solidFill>
            <a:srgbClr val="88AF4B"/>
          </a:solidFill>
        </p:spPr>
        <p:txBody>
          <a:bodyPr anchor="b"/>
          <a:lstStyle>
            <a:lvl1pPr algn="l">
              <a:defRPr sz="2400"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Rectangle 7"/>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fld id="{9177F060-00DB-0849-8EF9-977425B2C345}" type="slidenum">
              <a:rPr lang="en-US" sz="900" smtClean="0">
                <a:latin typeface="Century Gothic"/>
                <a:cs typeface="Century Gothic"/>
              </a:rPr>
              <a:pPr>
                <a:tabLst>
                  <a:tab pos="4284663" algn="l"/>
                  <a:tab pos="8632825" algn="r"/>
                </a:tabLst>
              </a:pPr>
              <a:t>‹#›</a:t>
            </a:fld>
            <a:endParaRPr lang="en-US" sz="900" dirty="0">
              <a:latin typeface="Century Gothic"/>
              <a:cs typeface="Century Gothic"/>
            </a:endParaRPr>
          </a:p>
        </p:txBody>
      </p:sp>
      <p:sp>
        <p:nvSpPr>
          <p:cNvPr id="10" name="TextBox 9"/>
          <p:cNvSpPr txBox="1"/>
          <p:nvPr userDrawn="1"/>
        </p:nvSpPr>
        <p:spPr>
          <a:xfrm>
            <a:off x="673852" y="6571288"/>
            <a:ext cx="6349775" cy="230832"/>
          </a:xfrm>
          <a:prstGeom prst="rect">
            <a:avLst/>
          </a:prstGeom>
          <a:noFill/>
          <a:ln>
            <a:solidFill>
              <a:srgbClr val="204792"/>
            </a:solidFill>
          </a:ln>
        </p:spPr>
        <p:txBody>
          <a:bodyPr wrap="square" rtlCol="0">
            <a:spAutoFit/>
          </a:bodyPr>
          <a:lstStyle/>
          <a:p>
            <a:r>
              <a:rPr lang="en-US" sz="900" b="1" dirty="0">
                <a:solidFill>
                  <a:schemeClr val="bg1"/>
                </a:solidFill>
                <a:latin typeface="Century Gothic"/>
                <a:cs typeface="Century Gothic"/>
              </a:rPr>
              <a:t>Click</a:t>
            </a:r>
            <a:r>
              <a:rPr lang="en-US" sz="900" b="1" baseline="0" dirty="0">
                <a:solidFill>
                  <a:schemeClr val="bg1"/>
                </a:solidFill>
                <a:latin typeface="Century Gothic"/>
                <a:cs typeface="Century Gothic"/>
              </a:rPr>
              <a:t> View &gt; </a:t>
            </a:r>
            <a:r>
              <a:rPr lang="en-US" sz="900" b="1" dirty="0">
                <a:solidFill>
                  <a:schemeClr val="bg1"/>
                </a:solidFill>
                <a:latin typeface="Century Gothic"/>
                <a:cs typeface="Century Gothic"/>
              </a:rPr>
              <a:t> Master</a:t>
            </a:r>
            <a:r>
              <a:rPr lang="en-US" sz="900" b="1" baseline="0" dirty="0">
                <a:solidFill>
                  <a:schemeClr val="bg1"/>
                </a:solidFill>
                <a:latin typeface="Century Gothic"/>
                <a:cs typeface="Century Gothic"/>
              </a:rPr>
              <a:t> &gt; </a:t>
            </a:r>
            <a:r>
              <a:rPr lang="en-US" sz="900" b="1" dirty="0">
                <a:solidFill>
                  <a:schemeClr val="bg1"/>
                </a:solidFill>
                <a:latin typeface="Century Gothic"/>
                <a:cs typeface="Century Gothic"/>
              </a:rPr>
              <a:t>Slide Master </a:t>
            </a:r>
            <a:r>
              <a:rPr lang="en-US" sz="900" b="1" baseline="0" dirty="0">
                <a:solidFill>
                  <a:schemeClr val="bg1"/>
                </a:solidFill>
                <a:latin typeface="Century Gothic"/>
                <a:cs typeface="Century Gothic"/>
              </a:rPr>
              <a:t> to change</a:t>
            </a:r>
            <a:r>
              <a:rPr lang="en-US" sz="900" b="1" dirty="0">
                <a:solidFill>
                  <a:schemeClr val="bg1"/>
                </a:solidFill>
                <a:latin typeface="Century Gothic"/>
                <a:cs typeface="Century Gothic"/>
              </a:rPr>
              <a:t> </a:t>
            </a:r>
          </a:p>
        </p:txBody>
      </p:sp>
    </p:spTree>
    <p:extLst>
      <p:ext uri="{BB962C8B-B14F-4D97-AF65-F5344CB8AC3E}">
        <p14:creationId xmlns:p14="http://schemas.microsoft.com/office/powerpoint/2010/main" val="268148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6494" y="4800600"/>
            <a:ext cx="5486400" cy="566738"/>
          </a:xfrm>
        </p:spPr>
        <p:txBody>
          <a:bodyPr anchor="b"/>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84649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46494" y="5367339"/>
            <a:ext cx="5486400" cy="804863"/>
          </a:xfrm>
        </p:spPr>
        <p:txBody>
          <a:bodyPr>
            <a:normAutofit/>
          </a:bodyPr>
          <a:lstStyle>
            <a:lvl1pPr marL="0" indent="0">
              <a:buNone/>
              <a:defRPr sz="1600">
                <a:solidFill>
                  <a:srgbClr val="2047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685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24782"/>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74243" cy="523220"/>
          </a:xfrm>
          <a:prstGeom prst="rect">
            <a:avLst/>
          </a:prstGeom>
          <a:noFill/>
        </p:spPr>
        <p:txBody>
          <a:bodyPr wrap="none" rtlCol="0">
            <a:spAutoFit/>
          </a:bodyPr>
          <a:lstStyle/>
          <a:p>
            <a:r>
              <a:rPr lang="en-US" sz="2800" dirty="0">
                <a:solidFill>
                  <a:srgbClr val="204792"/>
                </a:solidFill>
                <a:latin typeface="Century Gothic"/>
                <a:cs typeface="Century Gothic"/>
              </a:rPr>
              <a:t>Feedback</a:t>
            </a:r>
          </a:p>
        </p:txBody>
      </p:sp>
      <p:cxnSp>
        <p:nvCxnSpPr>
          <p:cNvPr id="8" name="Straight Connector 7"/>
          <p:cNvCxnSpPr/>
          <p:nvPr userDrawn="1"/>
        </p:nvCxnSpPr>
        <p:spPr>
          <a:xfrm>
            <a:off x="1077946" y="844126"/>
            <a:ext cx="0" cy="5143738"/>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generated with high confidence">
            <a:extLst>
              <a:ext uri="{FF2B5EF4-FFF2-40B4-BE49-F238E27FC236}">
                <a16:creationId xmlns:a16="http://schemas.microsoft.com/office/drawing/2014/main" id="{173BBDA8-C3BD-4E31-B31F-6F1E953A8C2C}"/>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6638883" y="4229100"/>
            <a:ext cx="2591708" cy="2337521"/>
          </a:xfrm>
          <a:prstGeom prst="rect">
            <a:avLst/>
          </a:prstGeom>
        </p:spPr>
      </p:pic>
    </p:spTree>
    <p:extLst>
      <p:ext uri="{BB962C8B-B14F-4D97-AF65-F5344CB8AC3E}">
        <p14:creationId xmlns:p14="http://schemas.microsoft.com/office/powerpoint/2010/main" val="86821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eedba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3504"/>
            <a:ext cx="8229600" cy="5557773"/>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995283" cy="523220"/>
          </a:xfrm>
          <a:prstGeom prst="rect">
            <a:avLst/>
          </a:prstGeom>
          <a:noFill/>
        </p:spPr>
        <p:txBody>
          <a:bodyPr wrap="none" rtlCol="0">
            <a:spAutoFit/>
          </a:bodyPr>
          <a:lstStyle/>
          <a:p>
            <a:r>
              <a:rPr lang="en-US" sz="2800" dirty="0">
                <a:solidFill>
                  <a:srgbClr val="204792"/>
                </a:solidFill>
                <a:latin typeface="Century Gothic"/>
                <a:cs typeface="Century Gothic"/>
              </a:rPr>
              <a:t>Next Steps</a:t>
            </a:r>
          </a:p>
        </p:txBody>
      </p:sp>
      <p:cxnSp>
        <p:nvCxnSpPr>
          <p:cNvPr id="8" name="Straight Connector 7"/>
          <p:cNvCxnSpPr>
            <a:cxnSpLocks/>
          </p:cNvCxnSpPr>
          <p:nvPr userDrawn="1"/>
        </p:nvCxnSpPr>
        <p:spPr>
          <a:xfrm>
            <a:off x="1077946" y="813594"/>
            <a:ext cx="0" cy="5487683"/>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B2E6440-3DFF-BE45-AD11-B993AED06746}"/>
              </a:ext>
            </a:extLst>
          </p:cNvPr>
          <p:cNvPicPr>
            <a:picLocks noChangeAspect="1"/>
          </p:cNvPicPr>
          <p:nvPr userDrawn="1"/>
        </p:nvPicPr>
        <p:blipFill rotWithShape="1">
          <a:blip r:embed="rId2">
            <a:clrChange>
              <a:clrFrom>
                <a:srgbClr val="FFFFFF"/>
              </a:clrFrom>
              <a:clrTo>
                <a:srgbClr val="FFFFFF">
                  <a:alpha val="0"/>
                </a:srgbClr>
              </a:clrTo>
            </a:clrChange>
          </a:blip>
          <a:srcRect b="38034"/>
          <a:stretch/>
        </p:blipFill>
        <p:spPr>
          <a:xfrm>
            <a:off x="5166360" y="5420237"/>
            <a:ext cx="3749040" cy="1140584"/>
          </a:xfrm>
          <a:prstGeom prst="rect">
            <a:avLst/>
          </a:prstGeom>
        </p:spPr>
      </p:pic>
    </p:spTree>
    <p:extLst>
      <p:ext uri="{BB962C8B-B14F-4D97-AF65-F5344CB8AC3E}">
        <p14:creationId xmlns:p14="http://schemas.microsoft.com/office/powerpoint/2010/main" val="300496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rridor-perspective-12322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 y="1693332"/>
            <a:ext cx="2981988" cy="3432848"/>
          </a:xfrm>
          <a:prstGeom prst="rect">
            <a:avLst/>
          </a:prstGeom>
        </p:spPr>
      </p:pic>
      <p:sp>
        <p:nvSpPr>
          <p:cNvPr id="4" name="Content Placeholder 3"/>
          <p:cNvSpPr>
            <a:spLocks noGrp="1"/>
          </p:cNvSpPr>
          <p:nvPr>
            <p:ph idx="1"/>
          </p:nvPr>
        </p:nvSpPr>
        <p:spPr>
          <a:xfrm>
            <a:off x="2976370" y="1693332"/>
            <a:ext cx="6167630" cy="3432848"/>
          </a:xfrm>
          <a:solidFill>
            <a:srgbClr val="1A3292"/>
          </a:solidFill>
          <a:ln>
            <a:noFill/>
          </a:ln>
          <a:effectLst/>
        </p:spPr>
        <p:txBody>
          <a:bodyPr>
            <a:normAutofit/>
          </a:bodyPr>
          <a:lstStyle>
            <a:lvl1pPr marL="0" marR="0" indent="0" algn="ctr" defTabSz="457200" rtl="0" eaLnBrk="1" fontAlgn="auto" latinLnBrk="0" hangingPunct="1">
              <a:lnSpc>
                <a:spcPct val="150000"/>
              </a:lnSpc>
              <a:spcBef>
                <a:spcPct val="20000"/>
              </a:spcBef>
              <a:spcAft>
                <a:spcPts val="0"/>
              </a:spcAft>
              <a:buClr>
                <a:srgbClr val="204792"/>
              </a:buClr>
              <a:buSzTx/>
              <a:buFont typeface="Wingdings" charset="2"/>
              <a:buNone/>
              <a:tabLst/>
              <a:defRPr sz="1400" b="0" baseline="0">
                <a:solidFill>
                  <a:srgbClr val="FFFFFF"/>
                </a:solidFill>
              </a:defRPr>
            </a:lvl1pPr>
          </a:lstStyle>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Click to add text</a:t>
            </a:r>
          </a:p>
          <a:p>
            <a:pPr marL="0" indent="0" algn="ctr">
              <a:buNone/>
            </a:pPr>
            <a:r>
              <a:rPr lang="en-US" sz="1400" dirty="0">
                <a:solidFill>
                  <a:schemeClr val="bg1">
                    <a:lumMod val="85000"/>
                  </a:schemeClr>
                </a:solidFill>
                <a:latin typeface="Century Gothic"/>
                <a:cs typeface="Century Gothic"/>
              </a:rPr>
              <a:t>Text text text Text text text Text text text </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buNone/>
            </a:pPr>
            <a:r>
              <a:rPr lang="en-US" sz="1400" dirty="0">
                <a:solidFill>
                  <a:schemeClr val="bg1">
                    <a:lumMod val="85000"/>
                  </a:schemeClr>
                </a:solidFill>
                <a:latin typeface="Century Gothic"/>
                <a:cs typeface="Century Gothic"/>
              </a:rPr>
              <a:t>Text text text Text text text Text text text Text text text Text text</a:t>
            </a:r>
          </a:p>
          <a:p>
            <a:pPr marL="0" indent="0" algn="ctr">
              <a:buNone/>
            </a:pPr>
            <a:r>
              <a:rPr lang="en-US" sz="1400" dirty="0">
                <a:solidFill>
                  <a:schemeClr val="bg1">
                    <a:lumMod val="85000"/>
                  </a:schemeClr>
                </a:solidFill>
                <a:latin typeface="Century Gothic"/>
                <a:cs typeface="Century Gothic"/>
              </a:rPr>
              <a:t>Text text text Text text text </a:t>
            </a:r>
          </a:p>
          <a:p>
            <a:pPr marL="0" indent="0" algn="ctr">
              <a:buNone/>
            </a:pPr>
            <a:r>
              <a:rPr lang="en-US" sz="1400" dirty="0">
                <a:solidFill>
                  <a:schemeClr val="bg1">
                    <a:lumMod val="85000"/>
                  </a:schemeClr>
                </a:solidFill>
                <a:latin typeface="Century Gothic"/>
                <a:cs typeface="Century Gothic"/>
              </a:rPr>
              <a:t> </a:t>
            </a: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5617" y="3017209"/>
            <a:ext cx="2975287" cy="661939"/>
          </a:xfrm>
          <a:prstGeom prst="rect">
            <a:avLst/>
          </a:prstGeom>
          <a:solidFill>
            <a:srgbClr val="88AF4B">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0" hasCustomPrompt="1"/>
          </p:nvPr>
        </p:nvSpPr>
        <p:spPr>
          <a:xfrm>
            <a:off x="0" y="3148013"/>
            <a:ext cx="2970213" cy="388937"/>
          </a:xfrm>
          <a:ln>
            <a:noFill/>
          </a:ln>
        </p:spPr>
        <p:txBody>
          <a:bodyPr>
            <a:normAutofit/>
          </a:bodyPr>
          <a:lstStyle>
            <a:lvl1pPr marL="0" indent="0" algn="ctr">
              <a:buNone/>
              <a:defRPr sz="1800" b="1">
                <a:solidFill>
                  <a:srgbClr val="FFFFFF"/>
                </a:solidFill>
              </a:defRPr>
            </a:lvl1pPr>
          </a:lstStyle>
          <a:p>
            <a:pPr lvl="0"/>
            <a:r>
              <a:rPr lang="en-US" dirty="0"/>
              <a:t>Key Point</a:t>
            </a:r>
          </a:p>
        </p:txBody>
      </p:sp>
      <p:sp>
        <p:nvSpPr>
          <p:cNvPr id="8" name="Title 1">
            <a:extLst>
              <a:ext uri="{FF2B5EF4-FFF2-40B4-BE49-F238E27FC236}">
                <a16:creationId xmlns:a16="http://schemas.microsoft.com/office/drawing/2014/main" id="{BCED8CB0-D1B4-BC44-B95F-754E5B7E2E5D}"/>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3246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282" y="5361338"/>
            <a:ext cx="1447800" cy="820813"/>
          </a:xfrm>
          <a:prstGeom prst="rect">
            <a:avLst/>
          </a:prstGeom>
        </p:spPr>
      </p:pic>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CalWIN</a:t>
            </a:r>
          </a:p>
        </p:txBody>
      </p:sp>
    </p:spTree>
    <p:extLst>
      <p:ext uri="{BB962C8B-B14F-4D97-AF65-F5344CB8AC3E}">
        <p14:creationId xmlns:p14="http://schemas.microsoft.com/office/powerpoint/2010/main" val="157603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Topic - CalWIN">
    <p:spTree>
      <p:nvGrpSpPr>
        <p:cNvPr id="1" name=""/>
        <p:cNvGrpSpPr/>
        <p:nvPr/>
      </p:nvGrpSpPr>
      <p:grpSpPr>
        <a:xfrm>
          <a:off x="0" y="0"/>
          <a:ext cx="0" cy="0"/>
          <a:chOff x="0" y="0"/>
          <a:chExt cx="0" cy="0"/>
        </a:xfrm>
      </p:grpSpPr>
      <p:sp>
        <p:nvSpPr>
          <p:cNvPr id="3" name="Content Placeholder 3"/>
          <p:cNvSpPr txBox="1">
            <a:spLocks/>
          </p:cNvSpPr>
          <p:nvPr userDrawn="1"/>
        </p:nvSpPr>
        <p:spPr>
          <a:xfrm>
            <a:off x="2976370" y="1642631"/>
            <a:ext cx="6167630" cy="4539520"/>
          </a:xfrm>
          <a:prstGeom prst="rect">
            <a:avLst/>
          </a:prstGeom>
          <a:solidFill>
            <a:srgbClr val="1A3292"/>
          </a:solidFill>
          <a:ln>
            <a:solidFill>
              <a:srgbClr val="204792"/>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a:p>
            <a:pPr marL="0" indent="0" algn="ctr">
              <a:lnSpc>
                <a:spcPct val="150000"/>
              </a:lnSpc>
              <a:buFont typeface="Arial"/>
              <a:buNone/>
            </a:pPr>
            <a:endParaRPr lang="en-US" sz="1400" dirty="0">
              <a:solidFill>
                <a:schemeClr val="bg1">
                  <a:lumMod val="85000"/>
                </a:schemeClr>
              </a:solidFill>
              <a:latin typeface="Century Gothic"/>
              <a:cs typeface="Century Gothic"/>
            </a:endParaRPr>
          </a:p>
        </p:txBody>
      </p:sp>
      <p:sp>
        <p:nvSpPr>
          <p:cNvPr id="4" name="Rectangle 3"/>
          <p:cNvSpPr/>
          <p:nvPr userDrawn="1"/>
        </p:nvSpPr>
        <p:spPr>
          <a:xfrm>
            <a:off x="0" y="2249789"/>
            <a:ext cx="9144000" cy="661939"/>
          </a:xfrm>
          <a:prstGeom prst="rect">
            <a:avLst/>
          </a:prstGeom>
          <a:solidFill>
            <a:srgbClr val="88AF4B">
              <a:alpha val="5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7"/>
            <a:endParaRPr lang="en-US" sz="2400" dirty="0">
              <a:latin typeface="Century Gothic"/>
              <a:cs typeface="Century Gothic"/>
            </a:endParaRPr>
          </a:p>
        </p:txBody>
      </p:sp>
      <p:sp>
        <p:nvSpPr>
          <p:cNvPr id="7" name="Oval 6"/>
          <p:cNvSpPr/>
          <p:nvPr userDrawn="1"/>
        </p:nvSpPr>
        <p:spPr>
          <a:xfrm>
            <a:off x="794354" y="2109260"/>
            <a:ext cx="1013146" cy="1013146"/>
          </a:xfrm>
          <a:prstGeom prst="ellipse">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3310560" y="3122406"/>
            <a:ext cx="5553075" cy="1412880"/>
          </a:xfrm>
        </p:spPr>
        <p:txBody>
          <a:bodyPr>
            <a:noAutofit/>
          </a:bodyPr>
          <a:lstStyle>
            <a:lvl1pPr>
              <a:buClrTx/>
              <a:defRPr sz="1400" b="0">
                <a:solidFill>
                  <a:srgbClr val="FFFFFF"/>
                </a:solidFill>
              </a:defRPr>
            </a:lvl1pPr>
            <a:lvl2pPr>
              <a:buClrTx/>
              <a:defRPr sz="1400" b="0">
                <a:solidFill>
                  <a:srgbClr val="FFFFFF"/>
                </a:solidFill>
              </a:defRPr>
            </a:lvl2pPr>
            <a:lvl3pPr>
              <a:buClrTx/>
              <a:defRPr sz="1400" b="0">
                <a:solidFill>
                  <a:srgbClr val="FFFFFF"/>
                </a:solidFill>
              </a:defRPr>
            </a:lvl3pPr>
            <a:lvl4pPr>
              <a:buClrTx/>
              <a:defRPr sz="1400" b="0">
                <a:solidFill>
                  <a:srgbClr val="FFFFFF"/>
                </a:solidFill>
              </a:defRPr>
            </a:lvl4pPr>
            <a:lvl5pPr>
              <a:buClrTx/>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hasCustomPrompt="1"/>
          </p:nvPr>
        </p:nvSpPr>
        <p:spPr>
          <a:xfrm>
            <a:off x="3309938" y="2249789"/>
            <a:ext cx="5834062" cy="661686"/>
          </a:xfrm>
          <a:ln>
            <a:noFill/>
          </a:ln>
        </p:spPr>
        <p:txBody>
          <a:bodyPr anchor="ctr"/>
          <a:lstStyle>
            <a:lvl1pPr marL="0" indent="0">
              <a:buNone/>
              <a:defRPr>
                <a:solidFill>
                  <a:srgbClr val="FFFFFF"/>
                </a:solidFill>
              </a:defRPr>
            </a:lvl1pPr>
          </a:lstStyle>
          <a:p>
            <a:pPr lvl="0"/>
            <a:r>
              <a:rPr lang="en-US" dirty="0"/>
              <a:t>Divider Topic for CalACES</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610403" y="5392042"/>
            <a:ext cx="1632585" cy="1261745"/>
          </a:xfrm>
          <a:prstGeom prst="rect">
            <a:avLst/>
          </a:prstGeom>
        </p:spPr>
      </p:pic>
    </p:spTree>
    <p:extLst>
      <p:ext uri="{BB962C8B-B14F-4D97-AF65-F5344CB8AC3E}">
        <p14:creationId xmlns:p14="http://schemas.microsoft.com/office/powerpoint/2010/main" val="3668208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Green Boxes">
    <p:spTree>
      <p:nvGrpSpPr>
        <p:cNvPr id="1" name=""/>
        <p:cNvGrpSpPr/>
        <p:nvPr/>
      </p:nvGrpSpPr>
      <p:grpSpPr>
        <a:xfrm>
          <a:off x="0" y="0"/>
          <a:ext cx="0" cy="0"/>
          <a:chOff x="0" y="0"/>
          <a:chExt cx="0" cy="0"/>
        </a:xfrm>
      </p:grpSpPr>
      <p:sp>
        <p:nvSpPr>
          <p:cNvPr id="3" name="Content Placeholder 3"/>
          <p:cNvSpPr>
            <a:spLocks noGrp="1"/>
          </p:cNvSpPr>
          <p:nvPr>
            <p:ph idx="1"/>
          </p:nvPr>
        </p:nvSpPr>
        <p:spPr>
          <a:xfrm>
            <a:off x="5388258" y="1801087"/>
            <a:ext cx="3755742" cy="3432848"/>
          </a:xfrm>
          <a:solidFill>
            <a:srgbClr val="88AF4B"/>
          </a:solidFill>
          <a:ln>
            <a:solidFill>
              <a:srgbClr val="FFFFFF"/>
            </a:solid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4" name="Content Placeholder 3"/>
          <p:cNvSpPr>
            <a:spLocks noGrp="1"/>
          </p:cNvSpPr>
          <p:nvPr>
            <p:ph idx="10"/>
          </p:nvPr>
        </p:nvSpPr>
        <p:spPr>
          <a:xfrm>
            <a:off x="0" y="1801087"/>
            <a:ext cx="3755742" cy="3432848"/>
          </a:xfrm>
          <a:solidFill>
            <a:srgbClr val="88AF4B"/>
          </a:solidFill>
          <a:ln>
            <a:noFill/>
          </a:ln>
        </p:spPr>
        <p:txBody>
          <a:bodyPr>
            <a:normAutofit/>
          </a:bodyPr>
          <a:lstStyle>
            <a:lvl1pPr marL="0" indent="0" algn="ctr">
              <a:lnSpc>
                <a:spcPct val="150000"/>
              </a:lnSpc>
              <a:buFontTx/>
              <a:buNone/>
              <a:defRPr sz="1200">
                <a:solidFill>
                  <a:schemeClr val="bg1"/>
                </a:solidFill>
              </a:defRPr>
            </a:lvl1pPr>
          </a:lstStyle>
          <a:p>
            <a:pPr marL="0" indent="0" algn="ctr">
              <a:lnSpc>
                <a:spcPct val="150000"/>
              </a:lnSpc>
              <a:buNone/>
            </a:pPr>
            <a:r>
              <a:rPr lang="en-US" sz="1400" b="1" dirty="0">
                <a:solidFill>
                  <a:srgbClr val="262626"/>
                </a:solidFill>
                <a:latin typeface="Century Gothic"/>
                <a:cs typeface="Century Gothic"/>
              </a:rPr>
              <a:t>[Title]</a:t>
            </a:r>
          </a:p>
          <a:p>
            <a:pPr marL="0" indent="0" algn="ctr">
              <a:buNone/>
            </a:pPr>
            <a:endParaRPr lang="en-US" sz="1200" dirty="0">
              <a:solidFill>
                <a:srgbClr val="262626"/>
              </a:solidFill>
              <a:latin typeface="Century Gothic"/>
              <a:cs typeface="Century Gothic"/>
            </a:endParaRPr>
          </a:p>
          <a:p>
            <a:pPr marL="0" indent="0" algn="ctr">
              <a:buNone/>
            </a:pP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 text </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text text text text text text text text text text text text text text text text</a:t>
            </a:r>
            <a:br>
              <a:rPr lang="en-US" sz="1200" dirty="0">
                <a:solidFill>
                  <a:srgbClr val="262626"/>
                </a:solidFill>
                <a:latin typeface="Century Gothic"/>
                <a:cs typeface="Century Gothic"/>
              </a:rPr>
            </a:br>
            <a:r>
              <a:rPr lang="en-US" sz="1200" dirty="0">
                <a:solidFill>
                  <a:srgbClr val="262626"/>
                </a:solidFill>
                <a:latin typeface="Century Gothic"/>
                <a:cs typeface="Century Gothic"/>
              </a:rPr>
              <a:t> text text text text </a:t>
            </a:r>
          </a:p>
          <a:p>
            <a:pPr marL="0" indent="0" algn="ctr">
              <a:buNone/>
            </a:pPr>
            <a:endParaRPr lang="en-US" sz="12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a:p>
            <a:pPr marL="0" indent="0" algn="ctr">
              <a:lnSpc>
                <a:spcPct val="150000"/>
              </a:lnSpc>
              <a:buNone/>
            </a:pPr>
            <a:endParaRPr lang="en-US" sz="1400" dirty="0">
              <a:solidFill>
                <a:schemeClr val="bg1">
                  <a:lumMod val="85000"/>
                </a:schemeClr>
              </a:solidFill>
              <a:latin typeface="Century Gothic"/>
              <a:cs typeface="Century Gothic"/>
            </a:endParaRPr>
          </a:p>
        </p:txBody>
      </p:sp>
      <p:sp>
        <p:nvSpPr>
          <p:cNvPr id="5" name="Rectangle 4"/>
          <p:cNvSpPr/>
          <p:nvPr userDrawn="1"/>
        </p:nvSpPr>
        <p:spPr>
          <a:xfrm>
            <a:off x="3755742" y="1801087"/>
            <a:ext cx="1632516" cy="3432848"/>
          </a:xfrm>
          <a:prstGeom prst="rect">
            <a:avLst/>
          </a:prstGeom>
          <a:gradFill flip="none" rotWithShape="1">
            <a:gsLst>
              <a:gs pos="41000">
                <a:srgbClr val="FD7F32"/>
              </a:gs>
              <a:gs pos="96000">
                <a:schemeClr val="bg1"/>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1128968" y="2401451"/>
            <a:ext cx="1385552" cy="0"/>
          </a:xfrm>
          <a:prstGeom prst="line">
            <a:avLst/>
          </a:prstGeom>
          <a:ln>
            <a:solidFill>
              <a:schemeClr val="tx1">
                <a:lumMod val="85000"/>
                <a:lumOff val="15000"/>
              </a:schemeClr>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515674" y="2399602"/>
            <a:ext cx="1385552" cy="0"/>
          </a:xfrm>
          <a:prstGeom prst="line">
            <a:avLst/>
          </a:prstGeom>
          <a:ln>
            <a:solidFill>
              <a:srgbClr val="262626"/>
            </a:solidFill>
          </a:ln>
          <a:effectLst/>
          <a:scene3d>
            <a:camera prst="orthographicFront"/>
            <a:lightRig rig="threePt" dir="t"/>
          </a:scene3d>
          <a:sp3d>
            <a:bevelT prst="angle"/>
          </a:sp3d>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3EA3B42-A985-3D4B-8E4B-2FA8974BA7BF}"/>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78015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0" y="0"/>
            <a:ext cx="4600575" cy="3421063"/>
          </a:xfrm>
        </p:spPr>
        <p:txBody>
          <a:bodyPr anchor="ctr">
            <a:normAutofit/>
          </a:bodyPr>
          <a:lstStyle>
            <a:lvl1pPr marL="0" indent="0" algn="ctr">
              <a:buFontTx/>
              <a:buNone/>
              <a:defRPr sz="1800"/>
            </a:lvl1pPr>
          </a:lstStyle>
          <a:p>
            <a:pPr marL="0" lvl="0" indent="0" algn="ctr">
              <a:buFontTx/>
              <a:buNone/>
            </a:pPr>
            <a:r>
              <a:rPr lang="en-US" dirty="0"/>
              <a:t>Click to edit text</a:t>
            </a:r>
          </a:p>
        </p:txBody>
      </p:sp>
      <p:sp>
        <p:nvSpPr>
          <p:cNvPr id="6" name="Content Placeholder 5"/>
          <p:cNvSpPr>
            <a:spLocks noGrp="1"/>
          </p:cNvSpPr>
          <p:nvPr>
            <p:ph sz="quarter" idx="11"/>
          </p:nvPr>
        </p:nvSpPr>
        <p:spPr>
          <a:xfrm>
            <a:off x="4600575" y="0"/>
            <a:ext cx="4543425" cy="3421063"/>
          </a:xfrm>
          <a:solidFill>
            <a:srgbClr val="88AF4B"/>
          </a:solidFill>
        </p:spPr>
        <p:txBody>
          <a:bodyPr vert="horz" lIns="91440" tIns="45720" rIns="91440" bIns="45720" rtlCol="0" anchor="ctr">
            <a:normAutofit/>
          </a:bodyPr>
          <a:lstStyle>
            <a:lvl1pPr>
              <a:buFontTx/>
              <a:buNone/>
              <a:defRPr lang="en-US" sz="1200" b="1" smtClean="0">
                <a:solidFill>
                  <a:schemeClr val="tx1">
                    <a:lumMod val="65000"/>
                    <a:lumOff val="35000"/>
                  </a:schemeClr>
                </a:solidFill>
              </a:defRPr>
            </a:lvl1pPr>
            <a:lvl2pPr>
              <a:defRPr lang="en-US" sz="1100" smtClean="0"/>
            </a:lvl2pPr>
            <a:lvl3pPr>
              <a:defRPr lang="en-US" sz="1100" smtClean="0"/>
            </a:lvl3pPr>
            <a:lvl4pPr>
              <a:defRPr lang="en-US" sz="1100" smtClean="0"/>
            </a:lvl4pPr>
            <a:lvl5pPr>
              <a:defRPr lang="en-US" sz="1100"/>
            </a:lvl5pPr>
          </a:lstStyle>
          <a:p>
            <a:pPr marL="0" lvl="0" indent="0" algn="ctr">
              <a:buFontTx/>
              <a:buNone/>
            </a:pPr>
            <a:r>
              <a:rPr lang="en-US" dirty="0"/>
              <a:t>Click to edit Master text styles</a:t>
            </a:r>
          </a:p>
        </p:txBody>
      </p:sp>
      <p:sp>
        <p:nvSpPr>
          <p:cNvPr id="8" name="Content Placeholder 7"/>
          <p:cNvSpPr>
            <a:spLocks noGrp="1"/>
          </p:cNvSpPr>
          <p:nvPr>
            <p:ph sz="quarter" idx="12" hasCustomPrompt="1"/>
          </p:nvPr>
        </p:nvSpPr>
        <p:spPr>
          <a:xfrm>
            <a:off x="0" y="3434021"/>
            <a:ext cx="4600575" cy="3019425"/>
          </a:xfrm>
          <a:solidFill>
            <a:srgbClr val="88AF4B"/>
          </a:solidFill>
          <a:ln>
            <a:noFill/>
          </a:ln>
          <a:effectLst/>
        </p:spPr>
        <p:txBody>
          <a:bodyPr anchor="ctr">
            <a:normAutofit/>
          </a:bodyPr>
          <a:lstStyle>
            <a:lvl1pPr marL="0" indent="0" algn="ctr">
              <a:buFontTx/>
              <a:buNone/>
              <a:defRPr sz="1200" b="1">
                <a:solidFill>
                  <a:schemeClr val="tx1">
                    <a:lumMod val="65000"/>
                    <a:lumOff val="35000"/>
                  </a:schemeClr>
                </a:solidFill>
              </a:defRPr>
            </a:lvl1pPr>
            <a:lvl2pPr marL="457200" indent="0" algn="ctr">
              <a:buFontTx/>
              <a:buNone/>
              <a:defRPr sz="1100"/>
            </a:lvl2pPr>
            <a:lvl3pPr marL="914400" indent="0" algn="ctr">
              <a:buFontTx/>
              <a:buNone/>
              <a:defRPr sz="1100"/>
            </a:lvl3pPr>
            <a:lvl4pPr marL="1371600" indent="0" algn="ctr">
              <a:buFontTx/>
              <a:buNone/>
              <a:defRPr sz="1100"/>
            </a:lvl4pPr>
            <a:lvl5pPr marL="1828800" indent="0" algn="ctr">
              <a:buFontTx/>
              <a:buNone/>
              <a:defRPr sz="1100"/>
            </a:lvl5pPr>
          </a:lstStyle>
          <a:p>
            <a:pPr lvl="0"/>
            <a:r>
              <a:rPr lang="en-US" dirty="0"/>
              <a:t>Click to edit text</a:t>
            </a:r>
          </a:p>
        </p:txBody>
      </p:sp>
      <p:sp>
        <p:nvSpPr>
          <p:cNvPr id="10" name="Content Placeholder 9"/>
          <p:cNvSpPr>
            <a:spLocks noGrp="1"/>
          </p:cNvSpPr>
          <p:nvPr>
            <p:ph sz="quarter" idx="13" hasCustomPrompt="1"/>
          </p:nvPr>
        </p:nvSpPr>
        <p:spPr>
          <a:xfrm>
            <a:off x="4600575" y="3421063"/>
            <a:ext cx="4543425" cy="3019425"/>
          </a:xfrm>
        </p:spPr>
        <p:txBody>
          <a:bodyPr vert="horz" lIns="91440" tIns="45720" rIns="91440" bIns="45720" rtlCol="0" anchor="ctr">
            <a:normAutofit/>
          </a:bodyPr>
          <a:lstStyle>
            <a:lvl1pPr algn="ctr">
              <a:buFontTx/>
              <a:buNone/>
              <a:defRPr lang="en-US" sz="1800" dirty="0" smtClean="0"/>
            </a:lvl1pPr>
          </a:lstStyle>
          <a:p>
            <a:pPr marL="0" lvl="0" indent="0" algn="ctr">
              <a:buFontTx/>
              <a:buNone/>
            </a:pPr>
            <a:r>
              <a:rPr lang="en-US" dirty="0"/>
              <a:t>Click to edit text</a:t>
            </a:r>
          </a:p>
        </p:txBody>
      </p:sp>
    </p:spTree>
    <p:extLst>
      <p:ext uri="{BB962C8B-B14F-4D97-AF65-F5344CB8AC3E}">
        <p14:creationId xmlns:p14="http://schemas.microsoft.com/office/powerpoint/2010/main" val="3565029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s - Blue with Arrow">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667250" y="0"/>
            <a:ext cx="4235450" cy="6249988"/>
          </a:xfrm>
          <a:solidFill>
            <a:srgbClr val="204792"/>
          </a:solidFill>
        </p:spPr>
        <p:txBody>
          <a:bodyPr anchor="ctr"/>
          <a:lstStyle>
            <a:lvl1pPr marL="0" indent="0" algn="ctr">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2" name="Title 1"/>
          <p:cNvSpPr>
            <a:spLocks noGrp="1"/>
          </p:cNvSpPr>
          <p:nvPr>
            <p:ph type="title"/>
          </p:nvPr>
        </p:nvSpPr>
        <p:spPr>
          <a:xfrm>
            <a:off x="457200" y="112506"/>
            <a:ext cx="4209415" cy="988921"/>
          </a:xfrm>
        </p:spPr>
        <p:txBody>
          <a:bodyPr/>
          <a:lstStyle/>
          <a:p>
            <a:r>
              <a:rPr lang="en-US" dirty="0"/>
              <a:t>Click to edit Master title style</a:t>
            </a:r>
          </a:p>
        </p:txBody>
      </p:sp>
      <p:sp>
        <p:nvSpPr>
          <p:cNvPr id="3" name="Content Placeholder 3"/>
          <p:cNvSpPr>
            <a:spLocks noGrp="1"/>
          </p:cNvSpPr>
          <p:nvPr>
            <p:ph idx="1"/>
          </p:nvPr>
        </p:nvSpPr>
        <p:spPr>
          <a:xfrm>
            <a:off x="457200" y="1218048"/>
            <a:ext cx="4209415" cy="5031891"/>
          </a:xfrm>
        </p:spPr>
        <p:txBody>
          <a:bodyPr>
            <a:normAutofit/>
          </a:bodyPr>
          <a:lstStyle/>
          <a:p>
            <a:r>
              <a:rPr lang="en-US" sz="1800" dirty="0">
                <a:latin typeface="Century Gothic"/>
                <a:cs typeface="Century Gothic"/>
              </a:rPr>
              <a:t>Text text text</a:t>
            </a:r>
          </a:p>
        </p:txBody>
      </p:sp>
    </p:spTree>
    <p:extLst>
      <p:ext uri="{BB962C8B-B14F-4D97-AF65-F5344CB8AC3E}">
        <p14:creationId xmlns:p14="http://schemas.microsoft.com/office/powerpoint/2010/main" val="57628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1" name="Straight Connector 10"/>
          <p:cNvCxnSpPr/>
          <p:nvPr userDrawn="1"/>
        </p:nvCxnSpPr>
        <p:spPr>
          <a:xfrm>
            <a:off x="1937167" y="292490"/>
            <a:ext cx="0" cy="467226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1433694" y="5407362"/>
            <a:ext cx="1013146" cy="1013146"/>
          </a:xfrm>
          <a:prstGeom prst="ellipse">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2" hasCustomPrompt="1"/>
          </p:nvPr>
        </p:nvSpPr>
        <p:spPr>
          <a:xfrm>
            <a:off x="3122127" y="3067712"/>
            <a:ext cx="5775747" cy="1832253"/>
          </a:xfrm>
        </p:spPr>
        <p:txBody>
          <a:bodyPr anchor="ctr">
            <a:normAutofit/>
          </a:bodyPr>
          <a:lstStyle>
            <a:lvl1pPr marL="0" indent="0">
              <a:buNone/>
              <a:defRPr sz="2800" b="1">
                <a:solidFill>
                  <a:srgbClr val="204792"/>
                </a:solidFill>
              </a:defRPr>
            </a:lvl1pPr>
          </a:lstStyle>
          <a:p>
            <a:pPr lvl="0"/>
            <a:r>
              <a:rPr lang="en-US" dirty="0"/>
              <a:t>Click to edit section title</a:t>
            </a:r>
          </a:p>
        </p:txBody>
      </p:sp>
      <p:sp>
        <p:nvSpPr>
          <p:cNvPr id="21" name="Rectangle 20"/>
          <p:cNvSpPr/>
          <p:nvPr userDrawn="1"/>
        </p:nvSpPr>
        <p:spPr>
          <a:xfrm>
            <a:off x="0" y="6446424"/>
            <a:ext cx="9144000" cy="42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F2DC139-1DB5-324A-B7C5-C91601E1DB3C}"/>
              </a:ext>
            </a:extLst>
          </p:cNvPr>
          <p:cNvCxnSpPr>
            <a:cxnSpLocks/>
          </p:cNvCxnSpPr>
          <p:nvPr userDrawn="1"/>
        </p:nvCxnSpPr>
        <p:spPr>
          <a:xfrm>
            <a:off x="2891790" y="5977890"/>
            <a:ext cx="6064408"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034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1524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137160" y="1274684"/>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2607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3415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4210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2682148" y="3733428"/>
            <a:ext cx="1512818" cy="1512818"/>
          </a:xfrm>
          <a:prstGeom prst="ellipse">
            <a:avLst/>
          </a:prstGeom>
        </p:spPr>
      </p:pic>
      <p:sp>
        <p:nvSpPr>
          <p:cNvPr id="14" name="Oval 13"/>
          <p:cNvSpPr/>
          <p:nvPr userDrawn="1"/>
        </p:nvSpPr>
        <p:spPr>
          <a:xfrm>
            <a:off x="706192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7141860" y="3703931"/>
            <a:ext cx="1499612" cy="1570093"/>
          </a:xfrm>
          <a:prstGeom prst="ellipse">
            <a:avLst/>
          </a:prstGeom>
        </p:spPr>
      </p:pic>
      <p:sp>
        <p:nvSpPr>
          <p:cNvPr id="21" name="Content Placeholder 20"/>
          <p:cNvSpPr>
            <a:spLocks noGrp="1"/>
          </p:cNvSpPr>
          <p:nvPr>
            <p:ph sz="quarter" idx="12" hasCustomPrompt="1"/>
          </p:nvPr>
        </p:nvSpPr>
        <p:spPr>
          <a:xfrm>
            <a:off x="560796" y="5569282"/>
            <a:ext cx="1273331" cy="313358"/>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276369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340803" y="5569282"/>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p:nvPr>
        </p:nvSpPr>
        <p:spPr>
          <a:xfrm>
            <a:off x="292259" y="63021"/>
            <a:ext cx="8631129" cy="429139"/>
          </a:xfrm>
        </p:spPr>
        <p:txBody>
          <a:bodyPr/>
          <a:lstStyle>
            <a:lvl1pPr>
              <a:defRPr/>
            </a:lvl1pPr>
          </a:lstStyle>
          <a:p>
            <a:endParaRPr lang="en-US" dirty="0"/>
          </a:p>
        </p:txBody>
      </p:sp>
      <p:sp>
        <p:nvSpPr>
          <p:cNvPr id="18" name="Content Placeholder 3">
            <a:extLst>
              <a:ext uri="{FF2B5EF4-FFF2-40B4-BE49-F238E27FC236}">
                <a16:creationId xmlns:a16="http://schemas.microsoft.com/office/drawing/2014/main" id="{18F2CAF4-B499-4C42-8C9B-F570208623D2}"/>
              </a:ext>
            </a:extLst>
          </p:cNvPr>
          <p:cNvSpPr>
            <a:spLocks noGrp="1"/>
          </p:cNvSpPr>
          <p:nvPr>
            <p:ph idx="15" hasCustomPrompt="1"/>
          </p:nvPr>
        </p:nvSpPr>
        <p:spPr>
          <a:xfrm>
            <a:off x="2447811"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2" name="Content Placeholder 22">
            <a:extLst>
              <a:ext uri="{FF2B5EF4-FFF2-40B4-BE49-F238E27FC236}">
                <a16:creationId xmlns:a16="http://schemas.microsoft.com/office/drawing/2014/main" id="{D70D6B20-DD9B-4178-A7A6-A27CEACF2E6A}"/>
              </a:ext>
            </a:extLst>
          </p:cNvPr>
          <p:cNvSpPr>
            <a:spLocks noGrp="1"/>
          </p:cNvSpPr>
          <p:nvPr>
            <p:ph sz="quarter" idx="16" hasCustomPrompt="1"/>
          </p:nvPr>
        </p:nvSpPr>
        <p:spPr>
          <a:xfrm>
            <a:off x="5147586" y="5572142"/>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4" name="Content Placeholder 3">
            <a:extLst>
              <a:ext uri="{FF2B5EF4-FFF2-40B4-BE49-F238E27FC236}">
                <a16:creationId xmlns:a16="http://schemas.microsoft.com/office/drawing/2014/main" id="{464D9ECD-8831-45A1-AD97-F275BF0B1E84}"/>
              </a:ext>
            </a:extLst>
          </p:cNvPr>
          <p:cNvSpPr>
            <a:spLocks noGrp="1"/>
          </p:cNvSpPr>
          <p:nvPr>
            <p:ph idx="17" hasCustomPrompt="1"/>
          </p:nvPr>
        </p:nvSpPr>
        <p:spPr>
          <a:xfrm>
            <a:off x="4713499"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28" name="Content Placeholder 3">
            <a:extLst>
              <a:ext uri="{FF2B5EF4-FFF2-40B4-BE49-F238E27FC236}">
                <a16:creationId xmlns:a16="http://schemas.microsoft.com/office/drawing/2014/main" id="{55702223-A697-4FEF-A2E0-F65CCE2E7501}"/>
              </a:ext>
            </a:extLst>
          </p:cNvPr>
          <p:cNvSpPr>
            <a:spLocks noGrp="1"/>
          </p:cNvSpPr>
          <p:nvPr>
            <p:ph idx="19" hasCustomPrompt="1"/>
          </p:nvPr>
        </p:nvSpPr>
        <p:spPr>
          <a:xfrm>
            <a:off x="6940744" y="1263557"/>
            <a:ext cx="2055669" cy="4297458"/>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err="1">
                <a:solidFill>
                  <a:srgbClr val="262626"/>
                </a:solidFill>
              </a:rPr>
              <a:t>text</a:t>
            </a:r>
            <a:r>
              <a:rPr lang="en-US" sz="1100" dirty="0">
                <a:solidFill>
                  <a:srgbClr val="262626"/>
                </a:solidFill>
              </a:rPr>
              <a: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30" name="Oval 29">
            <a:extLst>
              <a:ext uri="{FF2B5EF4-FFF2-40B4-BE49-F238E27FC236}">
                <a16:creationId xmlns:a16="http://schemas.microsoft.com/office/drawing/2014/main" id="{7A7EA64F-7578-4ABA-B341-2A9BB3E0C1AB}"/>
              </a:ext>
            </a:extLst>
          </p:cNvPr>
          <p:cNvSpPr/>
          <p:nvPr userDrawn="1"/>
        </p:nvSpPr>
        <p:spPr>
          <a:xfrm>
            <a:off x="494356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3B75CD36-B053-4DCD-993E-9583B0D0E17C}"/>
              </a:ext>
            </a:extLst>
          </p:cNvPr>
          <p:cNvPicPr preferRelativeResize="0">
            <a:picLocks/>
          </p:cNvPicPr>
          <p:nvPr userDrawn="1"/>
        </p:nvPicPr>
        <p:blipFill>
          <a:blip r:embed="rId4"/>
          <a:stretch>
            <a:fillRect/>
          </a:stretch>
        </p:blipFill>
        <p:spPr>
          <a:xfrm>
            <a:off x="5023500" y="3734456"/>
            <a:ext cx="1499612" cy="1499613"/>
          </a:xfrm>
          <a:prstGeom prst="ellipse">
            <a:avLst/>
          </a:prstGeom>
        </p:spPr>
      </p:pic>
    </p:spTree>
    <p:extLst>
      <p:ext uri="{BB962C8B-B14F-4D97-AF65-F5344CB8AC3E}">
        <p14:creationId xmlns:p14="http://schemas.microsoft.com/office/powerpoint/2010/main" val="125034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hasCustomPrompt="1"/>
          </p:nvPr>
        </p:nvSpPr>
        <p:spPr>
          <a:xfrm>
            <a:off x="457200" y="1242917"/>
            <a:ext cx="2352390" cy="4397975"/>
          </a:xfrm>
        </p:spPr>
        <p:txBody>
          <a:bodyPr>
            <a:normAutofit/>
          </a:bodyPr>
          <a:lstStyle>
            <a:lvl1pPr>
              <a:buFontTx/>
              <a:buNone/>
              <a:defRPr sz="1600">
                <a:solidFill>
                  <a:srgbClr val="204792"/>
                </a:solidFill>
              </a:defRPr>
            </a:lvl1pPr>
          </a:lstStyle>
          <a:p>
            <a:pPr marL="0" indent="0">
              <a:buNone/>
            </a:pPr>
            <a:r>
              <a:rPr lang="en-US" sz="1600" dirty="0">
                <a:solidFill>
                  <a:srgbClr val="204792"/>
                </a:solidFill>
                <a:latin typeface="Century Gothic"/>
                <a:cs typeface="Century Gothic"/>
              </a:rPr>
              <a:t>[Name]</a:t>
            </a:r>
          </a:p>
          <a:p>
            <a:pPr marL="0" indent="0">
              <a:buNone/>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lang="en-US" sz="1100" dirty="0"/>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a:p>
            <a:pPr marL="0" indent="0">
              <a:buNone/>
            </a:pPr>
            <a:endParaRPr lang="en-US" sz="1200" dirty="0">
              <a:latin typeface="Century Gothic"/>
              <a:cs typeface="Century Gothic"/>
            </a:endParaRPr>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570155"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preferRelativeResize="0">
            <a:picLocks/>
          </p:cNvPicPr>
          <p:nvPr userDrawn="1"/>
        </p:nvPicPr>
        <p:blipFill>
          <a:blip r:embed="rId2"/>
          <a:stretch>
            <a:fillRect/>
          </a:stretch>
        </p:blipFill>
        <p:spPr>
          <a:xfrm>
            <a:off x="649639" y="3749081"/>
            <a:ext cx="1504529" cy="1507727"/>
          </a:xfrm>
          <a:prstGeom prst="ellipse">
            <a:avLst/>
          </a:prstGeom>
        </p:spPr>
      </p:pic>
      <p:pic>
        <p:nvPicPr>
          <p:cNvPr id="11" name="Picture 10"/>
          <p:cNvPicPr preferRelativeResize="0">
            <a:picLocks/>
          </p:cNvPicPr>
          <p:nvPr userDrawn="1"/>
        </p:nvPicPr>
        <p:blipFill rotWithShape="1">
          <a:blip r:embed="rId3"/>
          <a:srcRect l="45037" r="21993" b="45160"/>
          <a:stretch/>
        </p:blipFill>
        <p:spPr>
          <a:xfrm>
            <a:off x="3825148" y="3718188"/>
            <a:ext cx="1512818" cy="1512818"/>
          </a:xfrm>
          <a:prstGeom prst="ellipse">
            <a:avLst/>
          </a:prstGeom>
        </p:spPr>
      </p:pic>
      <p:sp>
        <p:nvSpPr>
          <p:cNvPr id="14" name="Oval 13"/>
          <p:cNvSpPr/>
          <p:nvPr userDrawn="1"/>
        </p:nvSpPr>
        <p:spPr>
          <a:xfrm>
            <a:off x="6741883"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4"/>
          <a:stretch>
            <a:fillRect/>
          </a:stretch>
        </p:blipFill>
        <p:spPr>
          <a:xfrm>
            <a:off x="6821820" y="3734456"/>
            <a:ext cx="1499612" cy="1499613"/>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6303887"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1" name="Content Placeholder 20"/>
          <p:cNvSpPr>
            <a:spLocks noGrp="1"/>
          </p:cNvSpPr>
          <p:nvPr>
            <p:ph sz="quarter" idx="12" hasCustomPrompt="1"/>
          </p:nvPr>
        </p:nvSpPr>
        <p:spPr>
          <a:xfrm>
            <a:off x="880836" y="5598190"/>
            <a:ext cx="1273331" cy="281910"/>
          </a:xfrm>
        </p:spPr>
        <p:txBody>
          <a:bodyPr>
            <a:noAutofit/>
          </a:bodyPr>
          <a:lstStyle>
            <a:lvl1pPr marL="0" indent="0" algn="ctr">
              <a:buFontTx/>
              <a:buNone/>
              <a:defRPr sz="16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Title</a:t>
            </a:r>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7220140"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949203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224973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2332786" y="3735440"/>
            <a:ext cx="1512818" cy="1512818"/>
          </a:xfrm>
          <a:prstGeom prst="ellipse">
            <a:avLst/>
          </a:prstGeom>
        </p:spPr>
      </p:pic>
      <p:sp>
        <p:nvSpPr>
          <p:cNvPr id="14" name="Oval 13"/>
          <p:cNvSpPr/>
          <p:nvPr userDrawn="1"/>
        </p:nvSpPr>
        <p:spPr>
          <a:xfrm>
            <a:off x="5240889" y="3652159"/>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preferRelativeResize="0">
            <a:picLocks/>
          </p:cNvPicPr>
          <p:nvPr userDrawn="1"/>
        </p:nvPicPr>
        <p:blipFill>
          <a:blip r:embed="rId3"/>
          <a:stretch>
            <a:fillRect/>
          </a:stretch>
        </p:blipFill>
        <p:spPr>
          <a:xfrm>
            <a:off x="5329458" y="3751708"/>
            <a:ext cx="1499612" cy="1499613"/>
          </a:xfrm>
          <a:prstGeom prst="ellipse">
            <a:avLst/>
          </a:prstGeom>
        </p:spPr>
      </p:pic>
      <p:sp>
        <p:nvSpPr>
          <p:cNvPr id="17" name="Content Placeholder 16"/>
          <p:cNvSpPr>
            <a:spLocks noGrp="1"/>
          </p:cNvSpPr>
          <p:nvPr>
            <p:ph sz="quarter" idx="10" hasCustomPrompt="1"/>
          </p:nvPr>
        </p:nvSpPr>
        <p:spPr>
          <a:xfrm>
            <a:off x="1959791"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19" name="Content Placeholder 18"/>
          <p:cNvSpPr>
            <a:spLocks noGrp="1"/>
          </p:cNvSpPr>
          <p:nvPr>
            <p:ph sz="quarter" idx="11" hasCustomPrompt="1"/>
          </p:nvPr>
        </p:nvSpPr>
        <p:spPr>
          <a:xfrm>
            <a:off x="4871905" y="1243013"/>
            <a:ext cx="2352739" cy="4297362"/>
          </a:xfr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
                <a:srgbClr val="204792"/>
              </a:buClr>
              <a:buSzTx/>
              <a:buFontTx/>
              <a:buNone/>
              <a:tabLst/>
              <a:defRPr lang="en-US" sz="1600" smtClean="0">
                <a:solidFill>
                  <a:srgbClr val="204792"/>
                </a:solidFill>
              </a:defRPr>
            </a:lvl1pPr>
            <a:lvl2pPr>
              <a:defRPr lang="en-US" smtClean="0"/>
            </a:lvl2pPr>
            <a:lvl3pPr>
              <a:defRPr lang="en-US" smtClean="0"/>
            </a:lvl3pPr>
            <a:lvl4pPr>
              <a:defRPr lang="en-US" smtClean="0"/>
            </a:lvl4pPr>
            <a:lvl5pPr>
              <a:defRPr lang="en-US"/>
            </a:lvl5pPr>
          </a:lstStyle>
          <a:p>
            <a:pPr marL="0" lvl="0" indent="0">
              <a:buFontTx/>
              <a:buNone/>
            </a:pPr>
            <a:r>
              <a:rPr lang="en-US" dirty="0"/>
              <a:t>[Name]</a:t>
            </a:r>
          </a:p>
          <a:p>
            <a:pPr marL="0" marR="0" lvl="0" indent="0" algn="l" defTabSz="457200" rtl="0" eaLnBrk="1" fontAlgn="auto" latinLnBrk="0" hangingPunct="1">
              <a:lnSpc>
                <a:spcPct val="100000"/>
              </a:lnSpc>
              <a:spcBef>
                <a:spcPct val="20000"/>
              </a:spcBef>
              <a:spcAft>
                <a:spcPts val="0"/>
              </a:spcAft>
              <a:buClr>
                <a:srgbClr val="204792"/>
              </a:buClr>
              <a:buSzTx/>
              <a:buFontTx/>
              <a:buNone/>
              <a:tabLst/>
              <a:defRPr/>
            </a:pPr>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2642352"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25" name="Content Placeholder 24"/>
          <p:cNvSpPr>
            <a:spLocks noGrp="1"/>
          </p:cNvSpPr>
          <p:nvPr>
            <p:ph sz="quarter" idx="14" hasCustomPrompt="1"/>
          </p:nvPr>
        </p:nvSpPr>
        <p:spPr>
          <a:xfrm>
            <a:off x="5788158" y="5540375"/>
            <a:ext cx="1101725" cy="339725"/>
          </a:xfrm>
        </p:spPr>
        <p:txBody>
          <a:bodyPr>
            <a:normAutofit/>
          </a:bodyPr>
          <a:lstStyle>
            <a:lvl1pPr marL="0" indent="0" algn="ctr">
              <a:buFontTx/>
              <a:buNone/>
              <a:defRPr sz="1400"/>
            </a:lvl1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97760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4431271"/>
            <a:ext cx="9169658"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3750732"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3825148" y="3718188"/>
            <a:ext cx="1512818" cy="1512818"/>
          </a:xfrm>
          <a:prstGeom prst="ellipse">
            <a:avLst/>
          </a:prstGeom>
        </p:spPr>
      </p:pic>
      <p:sp>
        <p:nvSpPr>
          <p:cNvPr id="17" name="Content Placeholder 16"/>
          <p:cNvSpPr>
            <a:spLocks noGrp="1"/>
          </p:cNvSpPr>
          <p:nvPr>
            <p:ph sz="quarter" idx="10" hasCustomPrompt="1"/>
          </p:nvPr>
        </p:nvSpPr>
        <p:spPr>
          <a:xfrm>
            <a:off x="3391773" y="1243572"/>
            <a:ext cx="2352675" cy="4297362"/>
          </a:xfrm>
        </p:spPr>
        <p:txBody>
          <a:bodyPr/>
          <a:lstStyle>
            <a:lvl1pPr marL="0" indent="0">
              <a:buFontTx/>
              <a:buNone/>
              <a:defRPr sz="1600">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a:p>
            <a:pPr lvl="0"/>
            <a:r>
              <a:rPr lang="en-US" sz="1100" dirty="0">
                <a:solidFill>
                  <a:srgbClr val="262626"/>
                </a:solidFill>
              </a:rPr>
              <a:t>Jon joins us from text text text</a:t>
            </a:r>
            <a:br>
              <a:rPr lang="en-US" sz="1100" dirty="0">
                <a:solidFill>
                  <a:srgbClr val="262626"/>
                </a:solidFill>
              </a:rPr>
            </a:br>
            <a:r>
              <a:rPr lang="en-US" sz="1100" dirty="0">
                <a:solidFill>
                  <a:srgbClr val="262626"/>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endParaRPr lang="en-US" dirty="0"/>
          </a:p>
        </p:txBody>
      </p:sp>
      <p:sp>
        <p:nvSpPr>
          <p:cNvPr id="23" name="Content Placeholder 22"/>
          <p:cNvSpPr>
            <a:spLocks noGrp="1"/>
          </p:cNvSpPr>
          <p:nvPr>
            <p:ph sz="quarter" idx="13" hasCustomPrompt="1"/>
          </p:nvPr>
        </p:nvSpPr>
        <p:spPr>
          <a:xfrm>
            <a:off x="4074334" y="5540375"/>
            <a:ext cx="1263650" cy="339725"/>
          </a:xfrm>
        </p:spPr>
        <p:txBody>
          <a:bodyPr>
            <a:normAutofit/>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1273596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99437" y="289612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273853" y="2961779"/>
            <a:ext cx="1512818" cy="1512818"/>
          </a:xfrm>
          <a:prstGeom prst="ellipse">
            <a:avLst/>
          </a:prstGeom>
        </p:spPr>
      </p:pic>
      <p:sp>
        <p:nvSpPr>
          <p:cNvPr id="17" name="Content Placeholder 16"/>
          <p:cNvSpPr>
            <a:spLocks noGrp="1"/>
          </p:cNvSpPr>
          <p:nvPr>
            <p:ph sz="quarter" idx="10" hasCustomPrompt="1"/>
          </p:nvPr>
        </p:nvSpPr>
        <p:spPr>
          <a:xfrm>
            <a:off x="2985309" y="347210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275224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userDrawn="1"/>
        </p:nvSpPr>
        <p:spPr>
          <a:xfrm>
            <a:off x="1115378" y="3652535"/>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preferRelativeResize="0">
            <a:picLocks/>
          </p:cNvPicPr>
          <p:nvPr userDrawn="1"/>
        </p:nvPicPr>
        <p:blipFill rotWithShape="1">
          <a:blip r:embed="rId2"/>
          <a:srcRect l="45037" r="21993" b="45160"/>
          <a:stretch/>
        </p:blipFill>
        <p:spPr>
          <a:xfrm>
            <a:off x="1189794" y="3718188"/>
            <a:ext cx="1512818" cy="1512818"/>
          </a:xfrm>
          <a:prstGeom prst="ellipse">
            <a:avLst/>
          </a:prstGeom>
        </p:spPr>
      </p:pic>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9" name="Content Placeholder 16">
            <a:extLst>
              <a:ext uri="{FF2B5EF4-FFF2-40B4-BE49-F238E27FC236}">
                <a16:creationId xmlns:a16="http://schemas.microsoft.com/office/drawing/2014/main" id="{2FB2B377-77D3-4704-8FF0-36051750A8D6}"/>
              </a:ext>
            </a:extLst>
          </p:cNvPr>
          <p:cNvSpPr>
            <a:spLocks noGrp="1"/>
          </p:cNvSpPr>
          <p:nvPr>
            <p:ph sz="quarter" idx="11" hasCustomPrompt="1"/>
          </p:nvPr>
        </p:nvSpPr>
        <p:spPr>
          <a:xfrm>
            <a:off x="3053650" y="4218474"/>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3692519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rot="16200000">
            <a:off x="-1898750" y="2500614"/>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37708" y="1701809"/>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15378" y="112582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199437" y="1201523"/>
            <a:ext cx="1512818" cy="1512818"/>
          </a:xfrm>
          <a:prstGeom prst="ellipse">
            <a:avLst/>
          </a:prstGeom>
        </p:spPr>
      </p:pic>
      <p:sp>
        <p:nvSpPr>
          <p:cNvPr id="10" name="Oval 9">
            <a:extLst>
              <a:ext uri="{FF2B5EF4-FFF2-40B4-BE49-F238E27FC236}">
                <a16:creationId xmlns:a16="http://schemas.microsoft.com/office/drawing/2014/main" id="{67FA9A35-4C20-4DF4-8874-E706AEB822CA}"/>
              </a:ext>
            </a:extLst>
          </p:cNvPr>
          <p:cNvSpPr/>
          <p:nvPr userDrawn="1"/>
        </p:nvSpPr>
        <p:spPr>
          <a:xfrm>
            <a:off x="1115378" y="289120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1189794" y="2989815"/>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053649" y="3281303"/>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15378" y="4679952"/>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9794" y="4745605"/>
            <a:ext cx="1512818" cy="1512818"/>
          </a:xfrm>
          <a:prstGeom prst="ellipse">
            <a:avLst/>
          </a:prstGeom>
        </p:spPr>
      </p:pic>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53650" y="5245891"/>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Tree>
    <p:extLst>
      <p:ext uri="{BB962C8B-B14F-4D97-AF65-F5344CB8AC3E}">
        <p14:creationId xmlns:p14="http://schemas.microsoft.com/office/powerpoint/2010/main" val="254832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rot="16200000">
            <a:off x="-1930482"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16"/>
          <p:cNvSpPr>
            <a:spLocks noGrp="1"/>
          </p:cNvSpPr>
          <p:nvPr>
            <p:ph sz="quarter" idx="10" hasCustomPrompt="1"/>
          </p:nvPr>
        </p:nvSpPr>
        <p:spPr>
          <a:xfrm>
            <a:off x="3194145" y="141325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6" name="Title 1">
            <a:extLst>
              <a:ext uri="{FF2B5EF4-FFF2-40B4-BE49-F238E27FC236}">
                <a16:creationId xmlns:a16="http://schemas.microsoft.com/office/drawing/2014/main" id="{D921A1B8-6ECF-2141-9F55-8A6595AA682A}"/>
              </a:ext>
            </a:extLst>
          </p:cNvPr>
          <p:cNvSpPr>
            <a:spLocks noGrp="1"/>
          </p:cNvSpPr>
          <p:nvPr>
            <p:ph type="title" hasCustomPrompt="1"/>
          </p:nvPr>
        </p:nvSpPr>
        <p:spPr>
          <a:xfrm>
            <a:off x="292259" y="63021"/>
            <a:ext cx="8631129" cy="429139"/>
          </a:xfrm>
        </p:spPr>
        <p:txBody>
          <a:bodyPr/>
          <a:lstStyle/>
          <a:p>
            <a:r>
              <a:rPr lang="en-US" dirty="0"/>
              <a:t>Click to edit slide title</a:t>
            </a:r>
          </a:p>
        </p:txBody>
      </p:sp>
      <p:sp>
        <p:nvSpPr>
          <p:cNvPr id="7" name="Oval 6">
            <a:extLst>
              <a:ext uri="{FF2B5EF4-FFF2-40B4-BE49-F238E27FC236}">
                <a16:creationId xmlns:a16="http://schemas.microsoft.com/office/drawing/2014/main" id="{36B0728C-AE70-4F6E-A95B-40A1E28D9E37}"/>
              </a:ext>
            </a:extLst>
          </p:cNvPr>
          <p:cNvSpPr/>
          <p:nvPr userDrawn="1"/>
        </p:nvSpPr>
        <p:spPr>
          <a:xfrm>
            <a:off x="1171815" y="837276"/>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F1CE36D-C106-48A5-B517-3185468236F7}"/>
              </a:ext>
            </a:extLst>
          </p:cNvPr>
          <p:cNvPicPr preferRelativeResize="0">
            <a:picLocks/>
          </p:cNvPicPr>
          <p:nvPr userDrawn="1"/>
        </p:nvPicPr>
        <p:blipFill rotWithShape="1">
          <a:blip r:embed="rId2"/>
          <a:srcRect l="45037" r="21993" b="45160"/>
          <a:stretch/>
        </p:blipFill>
        <p:spPr>
          <a:xfrm>
            <a:off x="1255874" y="912971"/>
            <a:ext cx="1512818" cy="1512818"/>
          </a:xfrm>
          <a:prstGeom prst="ellipse">
            <a:avLst/>
          </a:prstGeom>
        </p:spPr>
      </p:pic>
      <p:sp>
        <p:nvSpPr>
          <p:cNvPr id="13" name="Content Placeholder 16">
            <a:extLst>
              <a:ext uri="{FF2B5EF4-FFF2-40B4-BE49-F238E27FC236}">
                <a16:creationId xmlns:a16="http://schemas.microsoft.com/office/drawing/2014/main" id="{32A3B10B-3433-4B77-A9FE-3439AA0C03EB}"/>
              </a:ext>
            </a:extLst>
          </p:cNvPr>
          <p:cNvSpPr>
            <a:spLocks noGrp="1"/>
          </p:cNvSpPr>
          <p:nvPr>
            <p:ph sz="quarter" idx="12" hasCustomPrompt="1"/>
          </p:nvPr>
        </p:nvSpPr>
        <p:spPr>
          <a:xfrm>
            <a:off x="3669908" y="254454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4" name="Oval 13">
            <a:extLst>
              <a:ext uri="{FF2B5EF4-FFF2-40B4-BE49-F238E27FC236}">
                <a16:creationId xmlns:a16="http://schemas.microsoft.com/office/drawing/2014/main" id="{E75512FD-BA5A-4C17-944C-1B6B9E497A3A}"/>
              </a:ext>
            </a:extLst>
          </p:cNvPr>
          <p:cNvSpPr/>
          <p:nvPr userDrawn="1"/>
        </p:nvSpPr>
        <p:spPr>
          <a:xfrm>
            <a:off x="1109726" y="3220888"/>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5D46533-F5CD-4AEF-8987-F5122F8D6A7F}"/>
              </a:ext>
            </a:extLst>
          </p:cNvPr>
          <p:cNvPicPr preferRelativeResize="0">
            <a:picLocks/>
          </p:cNvPicPr>
          <p:nvPr userDrawn="1"/>
        </p:nvPicPr>
        <p:blipFill rotWithShape="1">
          <a:blip r:embed="rId2"/>
          <a:srcRect l="45037" r="21993" b="45160"/>
          <a:stretch/>
        </p:blipFill>
        <p:spPr>
          <a:xfrm>
            <a:off x="1184142" y="3286541"/>
            <a:ext cx="1512818" cy="1512818"/>
          </a:xfrm>
          <a:prstGeom prst="ellipse">
            <a:avLst/>
          </a:prstGeom>
        </p:spPr>
      </p:pic>
      <p:sp>
        <p:nvSpPr>
          <p:cNvPr id="19" name="Rectangle 18">
            <a:extLst>
              <a:ext uri="{FF2B5EF4-FFF2-40B4-BE49-F238E27FC236}">
                <a16:creationId xmlns:a16="http://schemas.microsoft.com/office/drawing/2014/main" id="{34BAEE85-D292-42D0-ACDF-B7E915F1CBFC}"/>
              </a:ext>
            </a:extLst>
          </p:cNvPr>
          <p:cNvSpPr/>
          <p:nvPr userDrawn="1"/>
        </p:nvSpPr>
        <p:spPr>
          <a:xfrm rot="16200000">
            <a:off x="5135714" y="2476552"/>
            <a:ext cx="5871127" cy="2073625"/>
          </a:xfrm>
          <a:prstGeom prst="rect">
            <a:avLst/>
          </a:prstGeom>
          <a:solidFill>
            <a:srgbClr val="88AF4B">
              <a:alpha val="50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ontent Placeholder 16">
            <a:extLst>
              <a:ext uri="{FF2B5EF4-FFF2-40B4-BE49-F238E27FC236}">
                <a16:creationId xmlns:a16="http://schemas.microsoft.com/office/drawing/2014/main" id="{E24F2774-1C19-4B5E-B28E-96546C15EDAA}"/>
              </a:ext>
            </a:extLst>
          </p:cNvPr>
          <p:cNvSpPr>
            <a:spLocks noGrp="1"/>
          </p:cNvSpPr>
          <p:nvPr>
            <p:ph sz="quarter" idx="13" hasCustomPrompt="1"/>
          </p:nvPr>
        </p:nvSpPr>
        <p:spPr>
          <a:xfrm>
            <a:off x="3047998" y="3786827"/>
            <a:ext cx="2352675" cy="512245"/>
          </a:xfrm>
        </p:spPr>
        <p:txBody>
          <a:bodyPr/>
          <a:lstStyle>
            <a:lvl1pPr marL="0" indent="0">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10" name="Oval 9">
            <a:extLst>
              <a:ext uri="{FF2B5EF4-FFF2-40B4-BE49-F238E27FC236}">
                <a16:creationId xmlns:a16="http://schemas.microsoft.com/office/drawing/2014/main" id="{67FA9A35-4C20-4DF4-8874-E706AEB822CA}"/>
              </a:ext>
            </a:extLst>
          </p:cNvPr>
          <p:cNvSpPr/>
          <p:nvPr userDrawn="1"/>
        </p:nvSpPr>
        <p:spPr>
          <a:xfrm>
            <a:off x="6290995" y="213214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6920AF-8CD8-4782-B2C0-66659473BE55}"/>
              </a:ext>
            </a:extLst>
          </p:cNvPr>
          <p:cNvPicPr preferRelativeResize="0">
            <a:picLocks/>
          </p:cNvPicPr>
          <p:nvPr userDrawn="1"/>
        </p:nvPicPr>
        <p:blipFill rotWithShape="1">
          <a:blip r:embed="rId2"/>
          <a:srcRect l="45037" r="21993" b="45160"/>
          <a:stretch/>
        </p:blipFill>
        <p:spPr>
          <a:xfrm>
            <a:off x="6361219" y="2223880"/>
            <a:ext cx="1512818" cy="1512818"/>
          </a:xfrm>
          <a:prstGeom prst="ellipse">
            <a:avLst/>
          </a:prstGeom>
        </p:spPr>
      </p:pic>
      <p:sp>
        <p:nvSpPr>
          <p:cNvPr id="20" name="Content Placeholder 16">
            <a:extLst>
              <a:ext uri="{FF2B5EF4-FFF2-40B4-BE49-F238E27FC236}">
                <a16:creationId xmlns:a16="http://schemas.microsoft.com/office/drawing/2014/main" id="{26016669-802E-420B-942E-F3F57230D8DE}"/>
              </a:ext>
            </a:extLst>
          </p:cNvPr>
          <p:cNvSpPr>
            <a:spLocks noGrp="1"/>
          </p:cNvSpPr>
          <p:nvPr>
            <p:ph sz="quarter" idx="14" hasCustomPrompt="1"/>
          </p:nvPr>
        </p:nvSpPr>
        <p:spPr>
          <a:xfrm>
            <a:off x="3669908" y="4976172"/>
            <a:ext cx="2352675" cy="512245"/>
          </a:xfrm>
        </p:spPr>
        <p:txBody>
          <a:bodyPr/>
          <a:lstStyle>
            <a:lvl1pPr marL="0" indent="0" algn="r">
              <a:buFontTx/>
              <a:buNone/>
              <a:defRPr sz="1600" b="1">
                <a:solidFill>
                  <a:srgbClr val="20479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[Name]</a:t>
            </a:r>
          </a:p>
        </p:txBody>
      </p:sp>
      <p:sp>
        <p:nvSpPr>
          <p:cNvPr id="21" name="Oval 20">
            <a:extLst>
              <a:ext uri="{FF2B5EF4-FFF2-40B4-BE49-F238E27FC236}">
                <a16:creationId xmlns:a16="http://schemas.microsoft.com/office/drawing/2014/main" id="{60DC4E4A-0FBB-4549-821A-37BFF71D4494}"/>
              </a:ext>
            </a:extLst>
          </p:cNvPr>
          <p:cNvSpPr/>
          <p:nvPr userDrawn="1"/>
        </p:nvSpPr>
        <p:spPr>
          <a:xfrm>
            <a:off x="6290995" y="4563773"/>
            <a:ext cx="1664208" cy="1664208"/>
          </a:xfrm>
          <a:prstGeom prst="ellipse">
            <a:avLst/>
          </a:prstGeom>
          <a:solidFill>
            <a:schemeClr val="bg1">
              <a:lumMod val="95000"/>
            </a:schemeClr>
          </a:solidFill>
          <a:ln w="28575" cmpd="sng">
            <a:solidFill>
              <a:srgbClr val="88AF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4AEB0E2-1E96-4532-A21F-D20E0A1EC930}"/>
              </a:ext>
            </a:extLst>
          </p:cNvPr>
          <p:cNvPicPr preferRelativeResize="0">
            <a:picLocks/>
          </p:cNvPicPr>
          <p:nvPr userDrawn="1"/>
        </p:nvPicPr>
        <p:blipFill rotWithShape="1">
          <a:blip r:embed="rId2"/>
          <a:srcRect l="45037" r="21993" b="45160"/>
          <a:stretch/>
        </p:blipFill>
        <p:spPr>
          <a:xfrm>
            <a:off x="6361219" y="4655510"/>
            <a:ext cx="1512818" cy="1512818"/>
          </a:xfrm>
          <a:prstGeom prst="ellipse">
            <a:avLst/>
          </a:prstGeom>
        </p:spPr>
      </p:pic>
    </p:spTree>
    <p:extLst>
      <p:ext uri="{BB962C8B-B14F-4D97-AF65-F5344CB8AC3E}">
        <p14:creationId xmlns:p14="http://schemas.microsoft.com/office/powerpoint/2010/main" val="261760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Content Placeholder 3"/>
          <p:cNvSpPr>
            <a:spLocks noGrp="1"/>
          </p:cNvSpPr>
          <p:nvPr>
            <p:ph idx="1"/>
          </p:nvPr>
        </p:nvSpPr>
        <p:spPr>
          <a:xfrm>
            <a:off x="292259" y="791784"/>
            <a:ext cx="4245849" cy="5334381"/>
          </a:xfrm>
        </p:spPr>
        <p:txBody>
          <a:bodyPr>
            <a:normAutofit/>
          </a:bodyPr>
          <a:lstStyle/>
          <a:p>
            <a:r>
              <a:rPr lang="en-US" sz="1800" dirty="0"/>
              <a:t>Text text text</a:t>
            </a:r>
          </a:p>
          <a:p>
            <a:pPr lvl="1"/>
            <a:r>
              <a:rPr lang="en-US" sz="1600" dirty="0"/>
              <a:t>Text text text</a:t>
            </a:r>
          </a:p>
          <a:p>
            <a:pPr lvl="1"/>
            <a:r>
              <a:rPr lang="en-US" sz="1600" dirty="0"/>
              <a:t>Text text text</a:t>
            </a:r>
          </a:p>
          <a:p>
            <a:r>
              <a:rPr lang="en-US" sz="1800" dirty="0"/>
              <a:t>Text text text</a:t>
            </a:r>
          </a:p>
          <a:p>
            <a:endParaRPr lang="en-US" sz="1800" dirty="0">
              <a:latin typeface="Century Gothic"/>
              <a:cs typeface="Century Gothic"/>
            </a:endParaRPr>
          </a:p>
        </p:txBody>
      </p:sp>
      <p:sp>
        <p:nvSpPr>
          <p:cNvPr id="4" name="Rectangle 3"/>
          <p:cNvSpPr/>
          <p:nvPr userDrawn="1"/>
        </p:nvSpPr>
        <p:spPr>
          <a:xfrm>
            <a:off x="4538108" y="791784"/>
            <a:ext cx="4148693" cy="215347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4538108" y="3128143"/>
            <a:ext cx="2083532" cy="1426738"/>
          </a:xfrm>
          <a:prstGeom prst="rect">
            <a:avLst/>
          </a:prstGeom>
          <a:solidFill>
            <a:srgbClr val="88AF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59770" y="3128143"/>
            <a:ext cx="1927030" cy="1426738"/>
          </a:xfrm>
          <a:prstGeom prst="rect">
            <a:avLst/>
          </a:prstGeom>
          <a:solidFill>
            <a:srgbClr val="FD7F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538107" y="4760360"/>
            <a:ext cx="2083532" cy="1395760"/>
          </a:xfrm>
          <a:prstGeom prst="rect">
            <a:avLst/>
          </a:prstGeom>
          <a:solidFill>
            <a:srgbClr val="1A32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759769" y="4760360"/>
            <a:ext cx="1927030" cy="1395760"/>
          </a:xfrm>
          <a:prstGeom prst="rect">
            <a:avLst/>
          </a:prstGeom>
          <a:solidFill>
            <a:srgbClr val="FFF3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sz="quarter" idx="10"/>
          </p:nvPr>
        </p:nvSpPr>
        <p:spPr>
          <a:xfrm>
            <a:off x="4538107" y="812197"/>
            <a:ext cx="4148137" cy="2133062"/>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2" name="Content Placeholder 11"/>
          <p:cNvSpPr>
            <a:spLocks noGrp="1"/>
          </p:cNvSpPr>
          <p:nvPr>
            <p:ph sz="quarter" idx="11"/>
          </p:nvPr>
        </p:nvSpPr>
        <p:spPr>
          <a:xfrm>
            <a:off x="4538663" y="3127375"/>
            <a:ext cx="2082800" cy="1427163"/>
          </a:xfrm>
        </p:spPr>
        <p:txBody>
          <a:bodyPr anchor="ctr">
            <a:normAutofit/>
          </a:bodyPr>
          <a:lstStyle>
            <a:lvl1pPr marL="0" indent="0" algn="ctr">
              <a:buFontTx/>
              <a:buNone/>
              <a:defRPr sz="1600" b="1">
                <a:solidFill>
                  <a:schemeClr val="bg1"/>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endParaRPr lang="en-US" dirty="0"/>
          </a:p>
        </p:txBody>
      </p:sp>
      <p:sp>
        <p:nvSpPr>
          <p:cNvPr id="16" name="Content Placeholder 15"/>
          <p:cNvSpPr>
            <a:spLocks noGrp="1"/>
          </p:cNvSpPr>
          <p:nvPr>
            <p:ph sz="quarter" idx="12"/>
          </p:nvPr>
        </p:nvSpPr>
        <p:spPr>
          <a:xfrm>
            <a:off x="6759575" y="3127375"/>
            <a:ext cx="1927225" cy="1427163"/>
          </a:xfrm>
        </p:spPr>
        <p:txBody>
          <a:bodyPr anchor="ctr">
            <a:normAutofit/>
          </a:bodyPr>
          <a:lstStyle>
            <a:lvl1pPr marL="0" indent="0" algn="ctr">
              <a:buFontTx/>
              <a:buNone/>
              <a:defRPr sz="1600" b="1">
                <a:solidFill>
                  <a:srgbClr val="FFFFFF"/>
                </a:solidFill>
              </a:defRPr>
            </a:lvl1pPr>
          </a:lstStyle>
          <a:p>
            <a:pPr lvl="0"/>
            <a:endParaRPr lang="en-US" dirty="0"/>
          </a:p>
        </p:txBody>
      </p:sp>
      <p:sp>
        <p:nvSpPr>
          <p:cNvPr id="18" name="Content Placeholder 17"/>
          <p:cNvSpPr>
            <a:spLocks noGrp="1"/>
          </p:cNvSpPr>
          <p:nvPr>
            <p:ph sz="quarter" idx="13"/>
          </p:nvPr>
        </p:nvSpPr>
        <p:spPr>
          <a:xfrm>
            <a:off x="4538663" y="4760913"/>
            <a:ext cx="2082800" cy="1365250"/>
          </a:xfrm>
        </p:spPr>
        <p:txBody>
          <a:bodyPr anchor="ctr">
            <a:normAutofit/>
          </a:bodyPr>
          <a:lstStyle>
            <a:lvl1pPr marL="0" indent="0" algn="ctr">
              <a:buFontTx/>
              <a:buNone/>
              <a:defRPr sz="1600">
                <a:solidFill>
                  <a:srgbClr val="FFFFFF"/>
                </a:solidFill>
              </a:defRPr>
            </a:lvl1pPr>
          </a:lstStyle>
          <a:p>
            <a:pPr lvl="0"/>
            <a:endParaRPr lang="en-US" dirty="0"/>
          </a:p>
        </p:txBody>
      </p:sp>
      <p:sp>
        <p:nvSpPr>
          <p:cNvPr id="20" name="Content Placeholder 19"/>
          <p:cNvSpPr>
            <a:spLocks noGrp="1"/>
          </p:cNvSpPr>
          <p:nvPr>
            <p:ph sz="quarter" idx="14"/>
          </p:nvPr>
        </p:nvSpPr>
        <p:spPr>
          <a:xfrm>
            <a:off x="6759575" y="4760913"/>
            <a:ext cx="1927225" cy="1365250"/>
          </a:xfrm>
        </p:spPr>
        <p:txBody>
          <a:bodyPr anchor="ctr">
            <a:normAutofit/>
          </a:bodyPr>
          <a:lstStyle>
            <a:lvl1pPr marL="0" indent="0" algn="ctr">
              <a:buFontTx/>
              <a:buNone/>
              <a:defRPr sz="1600" b="0">
                <a:solidFill>
                  <a:schemeClr val="tx1"/>
                </a:solidFill>
              </a:defRPr>
            </a:lvl1pPr>
          </a:lstStyle>
          <a:p>
            <a:pPr lvl="0"/>
            <a:endParaRPr lang="en-US" dirty="0"/>
          </a:p>
        </p:txBody>
      </p:sp>
      <p:sp>
        <p:nvSpPr>
          <p:cNvPr id="14" name="Title 1">
            <a:extLst>
              <a:ext uri="{FF2B5EF4-FFF2-40B4-BE49-F238E27FC236}">
                <a16:creationId xmlns:a16="http://schemas.microsoft.com/office/drawing/2014/main" id="{E0A35E3B-2B8F-DD49-850E-41CE0FCFA7A3}"/>
              </a:ext>
            </a:extLst>
          </p:cNvPr>
          <p:cNvSpPr>
            <a:spLocks noGrp="1"/>
          </p:cNvSpPr>
          <p:nvPr>
            <p:ph type="title" hasCustomPrompt="1"/>
          </p:nvPr>
        </p:nvSpPr>
        <p:spPr>
          <a:xfrm>
            <a:off x="292259" y="63021"/>
            <a:ext cx="8631129" cy="429139"/>
          </a:xfrm>
        </p:spPr>
        <p:txBody>
          <a:bodyPr/>
          <a:lstStyle/>
          <a:p>
            <a:r>
              <a:rPr lang="en-US" dirty="0"/>
              <a:t>Click to edit slide title</a:t>
            </a:r>
          </a:p>
        </p:txBody>
      </p:sp>
    </p:spTree>
    <p:extLst>
      <p:ext uri="{BB962C8B-B14F-4D97-AF65-F5344CB8AC3E}">
        <p14:creationId xmlns:p14="http://schemas.microsoft.com/office/powerpoint/2010/main" val="667255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59" y="1065367"/>
            <a:ext cx="8614635" cy="5219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3EC35859-7E96-A240-8DF4-108604CAF696}"/>
              </a:ext>
            </a:extLst>
          </p:cNvPr>
          <p:cNvSpPr>
            <a:spLocks noGrp="1"/>
          </p:cNvSpPr>
          <p:nvPr>
            <p:ph type="title" hasCustomPrompt="1"/>
          </p:nvPr>
        </p:nvSpPr>
        <p:spPr>
          <a:xfrm>
            <a:off x="292260" y="13536"/>
            <a:ext cx="8614634" cy="535392"/>
          </a:xfrm>
          <a:prstGeom prst="rect">
            <a:avLst/>
          </a:prstGeom>
        </p:spPr>
        <p:txBody>
          <a:bodyPr anchor="ctr"/>
          <a:lstStyle>
            <a:lvl1pPr>
              <a:defRPr sz="2154">
                <a:solidFill>
                  <a:srgbClr val="204792"/>
                </a:solidFill>
              </a:defRPr>
            </a:lvl1pPr>
          </a:lstStyle>
          <a:p>
            <a:r>
              <a:rPr lang="en-US" dirty="0"/>
              <a:t>Click to edit slide title</a:t>
            </a:r>
          </a:p>
        </p:txBody>
      </p:sp>
      <p:sp>
        <p:nvSpPr>
          <p:cNvPr id="6" name="Text Placeholder 4">
            <a:extLst>
              <a:ext uri="{FF2B5EF4-FFF2-40B4-BE49-F238E27FC236}">
                <a16:creationId xmlns:a16="http://schemas.microsoft.com/office/drawing/2014/main" id="{8F8364D9-8153-1540-94E7-1CA45C44894C}"/>
              </a:ext>
            </a:extLst>
          </p:cNvPr>
          <p:cNvSpPr>
            <a:spLocks noGrp="1"/>
          </p:cNvSpPr>
          <p:nvPr>
            <p:ph type="body" sz="quarter" idx="13" hasCustomPrompt="1"/>
          </p:nvPr>
        </p:nvSpPr>
        <p:spPr>
          <a:xfrm>
            <a:off x="292260" y="548928"/>
            <a:ext cx="8614634" cy="535392"/>
          </a:xfrm>
        </p:spPr>
        <p:txBody>
          <a:bodyPr>
            <a:normAutofit/>
          </a:bodyPr>
          <a:lstStyle>
            <a:lvl1pPr marL="0" indent="0">
              <a:buFontTx/>
              <a:buNone/>
              <a:defRPr sz="1692" b="0">
                <a:solidFill>
                  <a:srgbClr val="88AF4B"/>
                </a:solidFill>
              </a:defRPr>
            </a:lvl1pPr>
          </a:lstStyle>
          <a:p>
            <a:pPr lvl="0"/>
            <a:r>
              <a:rPr lang="en-US" dirty="0"/>
              <a:t>Click to edit heading</a:t>
            </a:r>
          </a:p>
        </p:txBody>
      </p:sp>
    </p:spTree>
    <p:extLst>
      <p:ext uri="{BB962C8B-B14F-4D97-AF65-F5344CB8AC3E}">
        <p14:creationId xmlns:p14="http://schemas.microsoft.com/office/powerpoint/2010/main" val="302763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7252"/>
            <a:ext cx="8229600" cy="5344539"/>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457200" y="220284"/>
            <a:ext cx="1635509" cy="523220"/>
          </a:xfrm>
          <a:prstGeom prst="rect">
            <a:avLst/>
          </a:prstGeom>
          <a:noFill/>
        </p:spPr>
        <p:txBody>
          <a:bodyPr wrap="none" rtlCol="0">
            <a:spAutoFit/>
          </a:bodyPr>
          <a:lstStyle/>
          <a:p>
            <a:r>
              <a:rPr lang="en-US" sz="2800" dirty="0">
                <a:solidFill>
                  <a:srgbClr val="204792"/>
                </a:solidFill>
                <a:latin typeface="Century Gothic"/>
                <a:cs typeface="Century Gothic"/>
              </a:rPr>
              <a:t>Agenda</a:t>
            </a:r>
          </a:p>
        </p:txBody>
      </p:sp>
      <p:cxnSp>
        <p:nvCxnSpPr>
          <p:cNvPr id="8" name="Straight Connector 7"/>
          <p:cNvCxnSpPr/>
          <p:nvPr userDrawn="1"/>
        </p:nvCxnSpPr>
        <p:spPr>
          <a:xfrm>
            <a:off x="1077946" y="1207016"/>
            <a:ext cx="0" cy="48387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56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3" name="Content Placeholder 2"/>
          <p:cNvSpPr>
            <a:spLocks noGrp="1"/>
          </p:cNvSpPr>
          <p:nvPr>
            <p:ph idx="1"/>
          </p:nvPr>
        </p:nvSpPr>
        <p:spPr>
          <a:xfrm>
            <a:off x="292259" y="1065363"/>
            <a:ext cx="8614635" cy="52194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3BB5D7-1FA2-7445-9FD4-1BD56E8AD94A}"/>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6031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60" y="13536"/>
            <a:ext cx="8614634" cy="535392"/>
          </a:xfrm>
        </p:spPr>
        <p:txBody>
          <a:bodyPr anchor="ctr"/>
          <a:lstStyle/>
          <a:p>
            <a:r>
              <a:rPr lang="en-US" dirty="0"/>
              <a:t>Click to edit slide title</a:t>
            </a:r>
          </a:p>
        </p:txBody>
      </p:sp>
      <p:sp>
        <p:nvSpPr>
          <p:cNvPr id="4" name="Text Placeholder 4">
            <a:extLst>
              <a:ext uri="{FF2B5EF4-FFF2-40B4-BE49-F238E27FC236}">
                <a16:creationId xmlns:a16="http://schemas.microsoft.com/office/drawing/2014/main" id="{27988DF3-7E8D-BE4F-87E6-B68778C0881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314322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s - modern">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260" y="725802"/>
            <a:ext cx="8581646" cy="5575475"/>
          </a:xfrm>
        </p:spPr>
        <p:txBody>
          <a:bodyPr/>
          <a:lstStyle>
            <a:lvl1pPr marL="741363" indent="-741363">
              <a:buClr>
                <a:srgbClr val="88AF4B"/>
              </a:buClr>
              <a:buFont typeface="+mj-ea"/>
              <a:buAutoNum type="circleNumDbPlain"/>
              <a:defRPr/>
            </a:lvl1pPr>
            <a:lvl2pPr marL="1431925" indent="-576263">
              <a:buClr>
                <a:srgbClr val="88AF4B"/>
              </a:buClr>
              <a:buFont typeface="+mj-lt"/>
              <a:buAutoNum type="alphaUcPeriod"/>
              <a:defRPr/>
            </a:lvl2pPr>
            <a:lvl3pPr marL="1995488" indent="-504825">
              <a:buClr>
                <a:srgbClr val="88AF4B"/>
              </a:buClr>
              <a:buFont typeface="+mj-lt"/>
              <a:buAutoNum type="romanUcPeriod"/>
              <a:defRPr/>
            </a:lvl3pPr>
            <a:lvl4pPr marL="2568575" indent="-508000" defTabSz="396875">
              <a:buClr>
                <a:srgbClr val="88AF4B"/>
              </a:buClr>
              <a:buFont typeface="+mj-lt"/>
              <a:buAutoNum type="alphaLcParenR"/>
              <a:defRPr/>
            </a:lvl4pPr>
            <a:lvl5pPr marL="3079750" indent="-514350">
              <a:buClr>
                <a:srgbClr val="88AF4B"/>
              </a:buClr>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p:cNvCxnSpPr>
          <p:nvPr userDrawn="1"/>
        </p:nvCxnSpPr>
        <p:spPr>
          <a:xfrm>
            <a:off x="968852" y="725802"/>
            <a:ext cx="0" cy="5575475"/>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928097E8-967E-D340-A86A-8BEB4BF6137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210239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259" y="63021"/>
            <a:ext cx="8631129" cy="429139"/>
          </a:xfrm>
        </p:spPr>
        <p:txBody>
          <a:bodyPr/>
          <a:lstStyle/>
          <a:p>
            <a:r>
              <a:rPr lang="en-US" dirty="0"/>
              <a:t>Click to edit slide title</a:t>
            </a:r>
          </a:p>
        </p:txBody>
      </p:sp>
      <p:sp>
        <p:nvSpPr>
          <p:cNvPr id="3" name="Content Placeholder 2"/>
          <p:cNvSpPr>
            <a:spLocks noGrp="1"/>
          </p:cNvSpPr>
          <p:nvPr>
            <p:ph sz="half" idx="1"/>
          </p:nvPr>
        </p:nvSpPr>
        <p:spPr>
          <a:xfrm>
            <a:off x="292260" y="1033562"/>
            <a:ext cx="4177682" cy="52347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6542" y="1033563"/>
            <a:ext cx="4278188" cy="5234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4540566" y="1541998"/>
            <a:ext cx="0" cy="4340916"/>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a:extLst>
              <a:ext uri="{FF2B5EF4-FFF2-40B4-BE49-F238E27FC236}">
                <a16:creationId xmlns:a16="http://schemas.microsoft.com/office/drawing/2014/main" id="{B0834FC2-A2DE-6E41-ABE4-8EA188814294}"/>
              </a:ext>
            </a:extLst>
          </p:cNvPr>
          <p:cNvSpPr>
            <a:spLocks noGrp="1"/>
          </p:cNvSpPr>
          <p:nvPr>
            <p:ph type="body" sz="quarter" idx="10" hasCustomPrompt="1"/>
          </p:nvPr>
        </p:nvSpPr>
        <p:spPr>
          <a:xfrm>
            <a:off x="292100" y="549275"/>
            <a:ext cx="8615363" cy="515938"/>
          </a:xfrm>
        </p:spPr>
        <p:txBody>
          <a:bodyPr/>
          <a:lstStyle>
            <a:lvl1pPr marL="0" indent="0">
              <a:buFontTx/>
              <a:buNone/>
              <a:defRPr b="0">
                <a:solidFill>
                  <a:srgbClr val="88AF4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heading</a:t>
            </a:r>
          </a:p>
        </p:txBody>
      </p:sp>
    </p:spTree>
    <p:extLst>
      <p:ext uri="{BB962C8B-B14F-4D97-AF65-F5344CB8AC3E}">
        <p14:creationId xmlns:p14="http://schemas.microsoft.com/office/powerpoint/2010/main" val="17123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260" y="1165523"/>
            <a:ext cx="4205128" cy="5119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028" y="1165523"/>
            <a:ext cx="4190220" cy="5119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a:cxnSpLocks/>
          </p:cNvCxnSpPr>
          <p:nvPr userDrawn="1"/>
        </p:nvCxnSpPr>
        <p:spPr>
          <a:xfrm>
            <a:off x="4573554" y="1923693"/>
            <a:ext cx="0" cy="3674558"/>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idx="12" hasCustomPrompt="1"/>
          </p:nvPr>
        </p:nvSpPr>
        <p:spPr>
          <a:xfrm>
            <a:off x="292260" y="548928"/>
            <a:ext cx="4205128" cy="590355"/>
          </a:xfrm>
          <a:solidFill>
            <a:srgbClr val="88AF4B">
              <a:alpha val="19000"/>
            </a:srgbClr>
          </a:solidFill>
        </p:spPr>
        <p:txBody>
          <a:bodyPr anchor="b">
            <a:noAutofit/>
          </a:bodyPr>
          <a:lstStyle>
            <a:lvl1pPr marL="0" indent="0">
              <a:buNone/>
              <a:defRPr sz="2400" b="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11" name="Text Placeholder 4"/>
          <p:cNvSpPr>
            <a:spLocks noGrp="1"/>
          </p:cNvSpPr>
          <p:nvPr>
            <p:ph type="body" sz="quarter" idx="3" hasCustomPrompt="1"/>
          </p:nvPr>
        </p:nvSpPr>
        <p:spPr>
          <a:xfrm>
            <a:off x="4645028" y="548928"/>
            <a:ext cx="4228878" cy="590355"/>
          </a:xfrm>
          <a:solidFill>
            <a:srgbClr val="88AF4B">
              <a:alpha val="19000"/>
            </a:srgbClr>
          </a:solidFill>
        </p:spPr>
        <p:txBody>
          <a:bodyPr anchor="b">
            <a:noAutofit/>
          </a:bodyPr>
          <a:lstStyle>
            <a:lvl1pPr marL="0" indent="0">
              <a:buNone/>
              <a:defRPr sz="2400" b="0" baseline="0">
                <a:solidFill>
                  <a:srgbClr val="2047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heading</a:t>
            </a:r>
          </a:p>
        </p:txBody>
      </p:sp>
      <p:sp>
        <p:nvSpPr>
          <p:cNvPr id="8" name="Title 1">
            <a:extLst>
              <a:ext uri="{FF2B5EF4-FFF2-40B4-BE49-F238E27FC236}">
                <a16:creationId xmlns:a16="http://schemas.microsoft.com/office/drawing/2014/main" id="{5B674520-0D7D-434A-8FFE-847AB43038A1}"/>
              </a:ext>
            </a:extLst>
          </p:cNvPr>
          <p:cNvSpPr>
            <a:spLocks noGrp="1"/>
          </p:cNvSpPr>
          <p:nvPr>
            <p:ph type="title" hasCustomPrompt="1"/>
          </p:nvPr>
        </p:nvSpPr>
        <p:spPr>
          <a:xfrm>
            <a:off x="292260" y="13536"/>
            <a:ext cx="8614634" cy="535392"/>
          </a:xfrm>
        </p:spPr>
        <p:txBody>
          <a:bodyPr anchor="ctr"/>
          <a:lstStyle/>
          <a:p>
            <a:r>
              <a:rPr lang="en-US" dirty="0"/>
              <a:t>Click to edit slide title</a:t>
            </a:r>
          </a:p>
        </p:txBody>
      </p:sp>
    </p:spTree>
    <p:extLst>
      <p:ext uri="{BB962C8B-B14F-4D97-AF65-F5344CB8AC3E}">
        <p14:creationId xmlns:p14="http://schemas.microsoft.com/office/powerpoint/2010/main" val="119921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87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260" y="63021"/>
            <a:ext cx="8565152" cy="429139"/>
          </a:xfrm>
          <a:prstGeom prst="rect">
            <a:avLst/>
          </a:prstGeom>
          <a:ln>
            <a:noFill/>
          </a:ln>
        </p:spPr>
        <p:txBody>
          <a:bodyPr vert="horz" lIns="91440" tIns="45720" rIns="91440" bIns="45720" rtlCol="0" anchor="t">
            <a:noAutofit/>
          </a:bodyPr>
          <a:lstStyle/>
          <a:p>
            <a:r>
              <a:rPr lang="en-US" dirty="0"/>
              <a:t>Click to edit slide title</a:t>
            </a:r>
          </a:p>
        </p:txBody>
      </p:sp>
      <p:sp>
        <p:nvSpPr>
          <p:cNvPr id="3" name="Text Placeholder 2"/>
          <p:cNvSpPr>
            <a:spLocks noGrp="1"/>
          </p:cNvSpPr>
          <p:nvPr>
            <p:ph type="body" idx="1"/>
          </p:nvPr>
        </p:nvSpPr>
        <p:spPr>
          <a:xfrm>
            <a:off x="292260" y="610333"/>
            <a:ext cx="8565152" cy="56414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6480849"/>
            <a:ext cx="9144000" cy="407939"/>
          </a:xfrm>
          <a:prstGeom prst="rect">
            <a:avLst/>
          </a:prstGeom>
          <a:solidFill>
            <a:srgbClr val="1A3292"/>
          </a:solidFill>
          <a:ln>
            <a:solidFill>
              <a:srgbClr val="2047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284663" algn="l"/>
                <a:tab pos="8632825" algn="r"/>
              </a:tabLst>
            </a:pPr>
            <a:r>
              <a:rPr lang="en-US" sz="900" dirty="0">
                <a:latin typeface="Century Gothic"/>
                <a:cs typeface="Century Gothic"/>
              </a:rPr>
              <a:t>Cal</a:t>
            </a:r>
            <a:r>
              <a:rPr lang="en-US" sz="900" b="1" dirty="0">
                <a:latin typeface="Century Gothic"/>
                <a:cs typeface="Century Gothic"/>
              </a:rPr>
              <a:t>SAWS</a:t>
            </a:r>
            <a:r>
              <a:rPr lang="en-US" sz="900" dirty="0">
                <a:latin typeface="Century Gothic"/>
                <a:cs typeface="Century Gothic"/>
              </a:rPr>
              <a:t> | </a:t>
            </a:r>
            <a:r>
              <a:rPr lang="en-US" sz="900" b="1" dirty="0">
                <a:latin typeface="Century Gothic"/>
                <a:cs typeface="Century Gothic"/>
              </a:rPr>
              <a:t>Project Steering Committee Meeting	</a:t>
            </a:r>
            <a:r>
              <a:rPr lang="en-US" sz="900" dirty="0">
                <a:latin typeface="Century Gothic"/>
                <a:cs typeface="Century Gothic"/>
              </a:rPr>
              <a:t>	</a:t>
            </a:r>
            <a:fld id="{30F7B6FF-973E-41C8-9662-3E9E5B60C983}" type="slidenum">
              <a:rPr lang="en-US" sz="900" smtClean="0">
                <a:latin typeface="Century Gothic"/>
                <a:cs typeface="Century Gothic"/>
              </a:rPr>
              <a:t>‹#›</a:t>
            </a:fld>
            <a:endParaRPr lang="en-US" sz="900" dirty="0">
              <a:latin typeface="Century Gothic"/>
              <a:cs typeface="Century Gothic"/>
            </a:endParaRPr>
          </a:p>
        </p:txBody>
      </p:sp>
    </p:spTree>
    <p:extLst>
      <p:ext uri="{BB962C8B-B14F-4D97-AF65-F5344CB8AC3E}">
        <p14:creationId xmlns:p14="http://schemas.microsoft.com/office/powerpoint/2010/main" val="8983965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61" r:id="rId5"/>
    <p:sldLayoutId id="2147483664" r:id="rId6"/>
    <p:sldLayoutId id="2147483652" r:id="rId7"/>
    <p:sldLayoutId id="2147483660" r:id="rId8"/>
    <p:sldLayoutId id="2147483655" r:id="rId9"/>
    <p:sldLayoutId id="2147483656" r:id="rId10"/>
    <p:sldLayoutId id="2147483657"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8" r:id="rId20"/>
    <p:sldLayoutId id="2147483673" r:id="rId21"/>
    <p:sldLayoutId id="2147483676" r:id="rId22"/>
    <p:sldLayoutId id="2147483677" r:id="rId23"/>
    <p:sldLayoutId id="2147483679" r:id="rId24"/>
    <p:sldLayoutId id="2147483680" r:id="rId25"/>
    <p:sldLayoutId id="2147483681" r:id="rId26"/>
    <p:sldLayoutId id="2147483682" r:id="rId27"/>
    <p:sldLayoutId id="2147483674" r:id="rId28"/>
    <p:sldLayoutId id="2147483683" r:id="rId29"/>
  </p:sldLayoutIdLst>
  <p:txStyles>
    <p:titleStyle>
      <a:lvl1pPr algn="l" defTabSz="457200" rtl="0" eaLnBrk="1" latinLnBrk="0" hangingPunct="1">
        <a:spcBef>
          <a:spcPct val="0"/>
        </a:spcBef>
        <a:buNone/>
        <a:defRPr sz="2800" b="0" kern="1200" baseline="0">
          <a:solidFill>
            <a:srgbClr val="1A3292"/>
          </a:solidFill>
          <a:latin typeface="Century Gothic"/>
          <a:ea typeface="+mj-ea"/>
          <a:cs typeface="Century Gothic"/>
        </a:defRPr>
      </a:lvl1pPr>
    </p:titleStyle>
    <p:bodyStyle>
      <a:lvl1pPr marL="342900" indent="-342900" algn="l" defTabSz="457200" rtl="0" eaLnBrk="1" latinLnBrk="0" hangingPunct="1">
        <a:spcBef>
          <a:spcPct val="20000"/>
        </a:spcBef>
        <a:buClr>
          <a:srgbClr val="204792"/>
        </a:buClr>
        <a:buFont typeface="Wingdings" charset="2"/>
        <a:buChar char="§"/>
        <a:defRPr sz="24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204792"/>
        </a:buClr>
        <a:buFont typeface="Arial"/>
        <a:buChar char="•"/>
        <a:defRPr sz="22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204792"/>
        </a:buClr>
        <a:buSzPct val="75000"/>
        <a:buFont typeface="Wingdings" charset="2"/>
        <a:buChar char=""/>
        <a:defRPr sz="18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04792"/>
        </a:buClr>
        <a:buSzPct val="70000"/>
        <a:buFont typeface="Wingdings" charset="2"/>
        <a:buChar char="q"/>
        <a:defRPr sz="16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204792"/>
        </a:buClr>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9.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42201-02BA-40D1-A7F6-10C3CB4447A2}"/>
              </a:ext>
            </a:extLst>
          </p:cNvPr>
          <p:cNvSpPr/>
          <p:nvPr/>
        </p:nvSpPr>
        <p:spPr>
          <a:xfrm>
            <a:off x="356458" y="-85039"/>
            <a:ext cx="8063642" cy="371318"/>
          </a:xfrm>
          <a:prstGeom prst="rect">
            <a:avLst/>
          </a:prstGeom>
          <a:ln>
            <a:noFill/>
          </a:ln>
        </p:spPr>
        <p:txBody>
          <a:bodyPr vert="horz" lIns="91440" tIns="45720" rIns="91440" bIns="45720" rtlCol="0" anchor="ctr">
            <a:noAutofit/>
          </a:bodyPr>
          <a:lstStyle/>
          <a:p>
            <a:pPr>
              <a:spcBef>
                <a:spcPct val="0"/>
              </a:spcBef>
            </a:pPr>
            <a:r>
              <a:rPr lang="en-US" sz="2000" dirty="0">
                <a:solidFill>
                  <a:srgbClr val="204792"/>
                </a:solidFill>
              </a:rPr>
              <a:t>CalSAWS</a:t>
            </a:r>
            <a:r>
              <a:rPr lang="en-US" sz="2000" b="1" dirty="0">
                <a:solidFill>
                  <a:srgbClr val="204792"/>
                </a:solidFill>
              </a:rPr>
              <a:t> </a:t>
            </a:r>
            <a:r>
              <a:rPr lang="en-US" sz="2000" dirty="0">
                <a:solidFill>
                  <a:srgbClr val="204792"/>
                </a:solidFill>
              </a:rPr>
              <a:t>Risk &amp; Issues Executive Summary</a:t>
            </a:r>
          </a:p>
        </p:txBody>
      </p:sp>
      <p:sp>
        <p:nvSpPr>
          <p:cNvPr id="4" name="TextBox 2">
            <a:extLst>
              <a:ext uri="{FF2B5EF4-FFF2-40B4-BE49-F238E27FC236}">
                <a16:creationId xmlns:a16="http://schemas.microsoft.com/office/drawing/2014/main" id="{B37BB50C-FD1D-4881-A3CA-9D105560D83C}"/>
              </a:ext>
            </a:extLst>
          </p:cNvPr>
          <p:cNvSpPr txBox="1"/>
          <p:nvPr/>
        </p:nvSpPr>
        <p:spPr>
          <a:xfrm>
            <a:off x="2979719" y="255923"/>
            <a:ext cx="6135613" cy="622107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b="1" u="none" dirty="0">
                <a:latin typeface="Century Gothic" panose="020B0502020202020204" pitchFamily="34" charset="0"/>
              </a:rPr>
              <a:t>Legend </a:t>
            </a:r>
          </a:p>
          <a:p>
            <a:endParaRPr kumimoji="0" lang="en-US" sz="1100" b="1" i="0" u="none" strike="noStrike" kern="0" cap="none" spc="0" normalizeH="0" baseline="0" noProof="0" dirty="0">
              <a:ln>
                <a:noFill/>
              </a:ln>
              <a:solidFill>
                <a:srgbClr val="00B050"/>
              </a:solidFill>
              <a:effectLst/>
              <a:uLnTx/>
              <a:uFillTx/>
              <a:latin typeface="Century Gothic" panose="020B0502020202020204" pitchFamily="34" charset="0"/>
              <a:ea typeface="+mn-ea"/>
              <a:cs typeface="+mn-cs"/>
            </a:endParaRPr>
          </a:p>
          <a:p>
            <a:r>
              <a:rPr kumimoji="0" lang="en-US" sz="800" b="1" i="0" u="none" strike="noStrike" kern="0" cap="none" spc="0" normalizeH="0" baseline="0" noProof="0" dirty="0">
                <a:ln>
                  <a:noFill/>
                </a:ln>
                <a:solidFill>
                  <a:srgbClr val="00B050"/>
                </a:solidFill>
                <a:effectLst/>
                <a:uLnTx/>
                <a:uFillTx/>
                <a:ea typeface="+mn-ea"/>
                <a:cs typeface="+mn-cs"/>
              </a:rPr>
              <a:t>Risk 102: </a:t>
            </a:r>
            <a:r>
              <a:rPr kumimoji="0" lang="en-US" sz="800" b="0" i="0" u="none" strike="noStrike" kern="0" cap="none" spc="0" normalizeH="0" baseline="0" noProof="0" dirty="0">
                <a:ln>
                  <a:noFill/>
                </a:ln>
                <a:solidFill>
                  <a:prstClr val="black"/>
                </a:solidFill>
                <a:effectLst/>
                <a:uLnTx/>
                <a:uFillTx/>
                <a:ea typeface="+mn-ea"/>
                <a:cs typeface="+mn-cs"/>
              </a:rPr>
              <a:t>Lack of Annual Project Funding may cause schedule delay or reduction in scope for CalSAWS M&amp;O, and all existing projects</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r>
              <a:rPr lang="en-US" sz="800" b="1" baseline="0" dirty="0">
                <a:solidFill>
                  <a:srgbClr val="FFC000"/>
                </a:solidFill>
              </a:rPr>
              <a:t>Risk 10</a:t>
            </a:r>
            <a:r>
              <a:rPr kumimoji="0" lang="en-US" sz="800" b="1" i="0" u="none" strike="noStrike" kern="0" cap="none" spc="0" normalizeH="0" baseline="0" dirty="0">
                <a:ln>
                  <a:noFill/>
                </a:ln>
                <a:solidFill>
                  <a:srgbClr val="FFC000"/>
                </a:solidFill>
                <a:effectLst/>
                <a:uLnTx/>
                <a:uFillTx/>
                <a:ea typeface="+mn-ea"/>
                <a:cs typeface="+mn-cs"/>
              </a:rPr>
              <a:t>4: </a:t>
            </a:r>
            <a:r>
              <a:rPr lang="en-US" sz="800" baseline="0" dirty="0"/>
              <a:t>Functionality gaps between the 3 systems may result in a loss of functionality for some counties during migration to CalSAWS</a:t>
            </a:r>
            <a:br>
              <a:rPr lang="en-US" sz="800" dirty="0">
                <a:solidFill>
                  <a:schemeClr val="tx1"/>
                </a:solidFill>
              </a:rPr>
            </a:br>
            <a:endParaRPr lang="en-US" sz="800"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0000"/>
                </a:solidFill>
                <a:effectLst/>
                <a:uLnTx/>
                <a:uFillTx/>
                <a:ea typeface="+mn-ea"/>
                <a:cs typeface="+mn-cs"/>
              </a:rPr>
              <a:t>Risk 201: </a:t>
            </a:r>
            <a:r>
              <a:rPr kumimoji="0" lang="en-US" sz="800" b="0" i="0" u="none" strike="noStrike" kern="0" cap="none" spc="0" normalizeH="0" baseline="0" noProof="0" dirty="0">
                <a:ln>
                  <a:noFill/>
                </a:ln>
                <a:solidFill>
                  <a:prstClr val="black"/>
                </a:solidFill>
                <a:effectLst/>
                <a:uLnTx/>
                <a:uFillTx/>
                <a:ea typeface="+mn-ea"/>
                <a:cs typeface="+mn-cs"/>
              </a:rPr>
              <a:t>Pace of Policy Changes may exceed capacity of App-Dev team, resulting in less automation</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lvl="0" defTabSz="914400">
              <a:defRPr/>
            </a:pPr>
            <a:r>
              <a:rPr kumimoji="0" lang="en-US" sz="800" b="1" i="0" u="none" strike="noStrike" kern="0" cap="none" spc="0" normalizeH="0" baseline="0" noProof="0" dirty="0">
                <a:ln>
                  <a:noFill/>
                </a:ln>
                <a:solidFill>
                  <a:srgbClr val="FF0000"/>
                </a:solidFill>
                <a:effectLst/>
                <a:uLnTx/>
                <a:uFillTx/>
                <a:ea typeface="+mn-ea"/>
                <a:cs typeface="+mn-cs"/>
              </a:rPr>
              <a:t>Risk </a:t>
            </a:r>
            <a:r>
              <a:rPr lang="en-US" sz="800" b="1" kern="0" dirty="0">
                <a:solidFill>
                  <a:srgbClr val="FF0000"/>
                </a:solidFill>
              </a:rPr>
              <a:t>202 (Retired): </a:t>
            </a:r>
            <a:r>
              <a:rPr lang="en-US" sz="800" kern="0" dirty="0">
                <a:solidFill>
                  <a:prstClr val="black"/>
                </a:solidFill>
              </a:rPr>
              <a:t>Not all of the estimates related to Functional Design Sessions have been completed yet.  Until the FDS estimates have been completed, cost and schedule impacts to CalSAWS are not known.</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0000"/>
                </a:solidFill>
                <a:effectLst/>
                <a:uLnTx/>
                <a:uFillTx/>
                <a:ea typeface="+mn-ea"/>
                <a:cs typeface="+mn-cs"/>
              </a:rPr>
              <a:t>Risk 203: </a:t>
            </a:r>
            <a:r>
              <a:rPr kumimoji="0" lang="en-US" sz="800" b="0" i="0" u="none" strike="noStrike" kern="0" cap="none" spc="0" normalizeH="0" baseline="0" noProof="0" dirty="0">
                <a:ln>
                  <a:noFill/>
                </a:ln>
                <a:solidFill>
                  <a:prstClr val="black"/>
                </a:solidFill>
                <a:effectLst/>
                <a:uLnTx/>
                <a:uFillTx/>
                <a:ea typeface="+mn-ea"/>
                <a:cs typeface="+mn-cs"/>
              </a:rPr>
              <a:t>Project communications must be enhanced, otherwise stakeholder / audience needs will not be met</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0000"/>
                </a:solidFill>
                <a:effectLst/>
                <a:uLnTx/>
                <a:uFillTx/>
                <a:ea typeface="+mn-ea"/>
                <a:cs typeface="+mn-cs"/>
              </a:rPr>
              <a:t>Risk 204: </a:t>
            </a:r>
            <a:r>
              <a:rPr kumimoji="0" lang="en-US" sz="800" b="0" i="0" u="none" strike="noStrike" kern="0" cap="none" spc="0" normalizeH="0" baseline="0" noProof="0" dirty="0">
                <a:ln>
                  <a:noFill/>
                </a:ln>
                <a:solidFill>
                  <a:prstClr val="black"/>
                </a:solidFill>
                <a:effectLst/>
                <a:uLnTx/>
                <a:uFillTx/>
                <a:ea typeface="+mn-ea"/>
                <a:cs typeface="+mn-cs"/>
              </a:rPr>
              <a:t>Volume of changes to baseline code may cause degradation in quality &amp; increase in defects</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C000"/>
                </a:solidFill>
                <a:effectLst/>
                <a:uLnTx/>
                <a:uFillTx/>
                <a:ea typeface="+mn-ea"/>
                <a:cs typeface="+mn-cs"/>
              </a:rPr>
              <a:t>Risk 206: </a:t>
            </a:r>
            <a:r>
              <a:rPr kumimoji="0" lang="en-US" sz="800" b="0" i="0" u="none" strike="noStrike" kern="0" cap="none" spc="0" normalizeH="0" baseline="0" noProof="0" dirty="0">
                <a:ln>
                  <a:noFill/>
                </a:ln>
                <a:solidFill>
                  <a:prstClr val="black"/>
                </a:solidFill>
                <a:effectLst/>
                <a:uLnTx/>
                <a:uFillTx/>
                <a:ea typeface="+mn-ea"/>
                <a:cs typeface="+mn-cs"/>
              </a:rPr>
              <a:t>Delays in staffing the Consortium and/or Accenture teams may delay the project schedule</a:t>
            </a:r>
            <a:br>
              <a:rPr kumimoji="0" lang="en-US" sz="800" b="0" i="0" u="none" strike="noStrike" kern="0" cap="none" spc="0" normalizeH="0" baseline="0" dirty="0">
                <a:ln>
                  <a:noFill/>
                </a:ln>
                <a:solidFill>
                  <a:prstClr val="black"/>
                </a:solidFill>
                <a:effectLst/>
                <a:uLnTx/>
                <a:uFillTx/>
                <a:ea typeface="+mn-ea"/>
                <a:cs typeface="+mn-cs"/>
              </a:rPr>
            </a:br>
            <a:br>
              <a:rPr kumimoji="0" lang="en-US" sz="800" b="0" i="0" u="none" strike="noStrike" kern="0" cap="none" spc="0" normalizeH="0" baseline="0" dirty="0">
                <a:ln>
                  <a:noFill/>
                </a:ln>
                <a:solidFill>
                  <a:prstClr val="black"/>
                </a:solidFill>
                <a:effectLst/>
                <a:uLnTx/>
                <a:uFillTx/>
                <a:ea typeface="+mn-ea"/>
                <a:cs typeface="+mn-cs"/>
              </a:rPr>
            </a:br>
            <a:r>
              <a:rPr kumimoji="0" lang="en-US" sz="800" b="1" i="0" u="none" strike="noStrike" kern="0" cap="none" spc="0" normalizeH="0" baseline="0" dirty="0">
                <a:ln>
                  <a:noFill/>
                </a:ln>
                <a:solidFill>
                  <a:srgbClr val="FFC000"/>
                </a:solidFill>
                <a:effectLst/>
                <a:uLnTx/>
                <a:uFillTx/>
                <a:ea typeface="+mn-ea"/>
                <a:cs typeface="+mn-cs"/>
              </a:rPr>
              <a:t>Risk 208: </a:t>
            </a:r>
            <a:r>
              <a:rPr kumimoji="0" lang="en-US" sz="800" b="0" i="0" u="none" strike="noStrike" kern="0" cap="none" spc="0" normalizeH="0" baseline="0" dirty="0">
                <a:ln>
                  <a:noFill/>
                </a:ln>
                <a:solidFill>
                  <a:prstClr val="black"/>
                </a:solidFill>
                <a:effectLst/>
                <a:uLnTx/>
                <a:uFillTx/>
                <a:ea typeface="+mn-ea"/>
                <a:cs typeface="+mn-cs"/>
              </a:rPr>
              <a:t>CalHEERS release readiness delays may negatively impact CalSAWS delivery timelines, slowing critical updates to counties</a:t>
            </a:r>
            <a:br>
              <a:rPr kumimoji="0" lang="en-US" sz="800" b="0" i="0" u="none" strike="noStrike" kern="0" cap="none" spc="0" normalizeH="0" baseline="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defTabSz="914400">
              <a:defRPr/>
            </a:pPr>
            <a:r>
              <a:rPr kumimoji="0" lang="en-US" sz="800" b="1" i="0" u="none" strike="noStrike" kern="0" cap="none" spc="0" normalizeH="0" baseline="0" dirty="0">
                <a:ln>
                  <a:noFill/>
                </a:ln>
                <a:solidFill>
                  <a:srgbClr val="FFC000"/>
                </a:solidFill>
                <a:effectLst/>
                <a:uLnTx/>
                <a:uFillTx/>
                <a:ea typeface="+mn-ea"/>
                <a:cs typeface="+mn-cs"/>
              </a:rPr>
              <a:t>Risk 209: </a:t>
            </a:r>
            <a:r>
              <a:rPr kumimoji="0" lang="en-US" sz="800" b="0" i="0" u="none" strike="noStrike" kern="0" cap="none" spc="0" normalizeH="0" baseline="0" dirty="0">
                <a:ln>
                  <a:noFill/>
                </a:ln>
                <a:solidFill>
                  <a:prstClr val="black"/>
                </a:solidFill>
                <a:effectLst/>
                <a:uLnTx/>
                <a:uFillTx/>
                <a:ea typeface="+mn-ea"/>
                <a:cs typeface="+mn-cs"/>
              </a:rPr>
              <a:t>CalWIN Counties may not be adequately supported for change readiness prior to August 2020 until the CalWIN Change Management Procurement vendor starts</a:t>
            </a:r>
            <a:br>
              <a:rPr kumimoji="0" lang="en-US" sz="800" b="0" i="0" u="none" strike="noStrike" kern="0" cap="none" spc="0" normalizeH="0" baseline="0" dirty="0">
                <a:ln>
                  <a:noFill/>
                </a:ln>
                <a:solidFill>
                  <a:prstClr val="black"/>
                </a:solidFill>
                <a:effectLst/>
                <a:uLnTx/>
                <a:uFillTx/>
                <a:ea typeface="+mn-ea"/>
                <a:cs typeface="+mn-cs"/>
              </a:rPr>
            </a:br>
            <a:br>
              <a:rPr kumimoji="0" lang="en-US" sz="800" b="0" i="0" u="none" strike="noStrike" kern="0" cap="none" spc="0" normalizeH="0" baseline="0" dirty="0">
                <a:ln>
                  <a:noFill/>
                </a:ln>
                <a:solidFill>
                  <a:prstClr val="black"/>
                </a:solidFill>
                <a:effectLst/>
                <a:uLnTx/>
                <a:uFillTx/>
                <a:ea typeface="+mn-ea"/>
                <a:cs typeface="+mn-cs"/>
              </a:rPr>
            </a:br>
            <a:r>
              <a:rPr kumimoji="0" lang="en-US" sz="800" b="1" i="0" u="none" strike="noStrike" kern="0" cap="none" spc="0" normalizeH="0" baseline="0" dirty="0">
                <a:ln>
                  <a:noFill/>
                </a:ln>
                <a:solidFill>
                  <a:srgbClr val="FF0000"/>
                </a:solidFill>
                <a:effectLst/>
                <a:uLnTx/>
                <a:uFillTx/>
                <a:ea typeface="+mn-ea"/>
                <a:cs typeface="+mn-cs"/>
              </a:rPr>
              <a:t>Risk 211: </a:t>
            </a:r>
            <a:r>
              <a:rPr kumimoji="0" lang="en-US" sz="800" b="0" i="0" u="none" strike="noStrike" kern="0" cap="none" spc="0" normalizeH="0" baseline="0" dirty="0">
                <a:ln>
                  <a:noFill/>
                </a:ln>
                <a:solidFill>
                  <a:prstClr val="black"/>
                </a:solidFill>
                <a:effectLst/>
                <a:uLnTx/>
                <a:uFillTx/>
                <a:ea typeface="+mn-ea"/>
                <a:cs typeface="+mn-cs"/>
              </a:rPr>
              <a:t>Delay in consolidated portal procurement and implementation may impact C-IV and CalWIN go-live dates </a:t>
            </a:r>
            <a:br>
              <a:rPr lang="en-US" sz="800" kern="0" dirty="0">
                <a:solidFill>
                  <a:prstClr val="black"/>
                </a:solidFill>
              </a:rPr>
            </a:br>
            <a:br>
              <a:rPr lang="en-US" sz="800" b="0" i="0" baseline="0" dirty="0">
                <a:solidFill>
                  <a:schemeClr val="dk1"/>
                </a:solidFill>
                <a:effectLst/>
                <a:ea typeface="+mn-ea"/>
                <a:cs typeface="+mn-cs"/>
              </a:rPr>
            </a:br>
            <a:r>
              <a:rPr lang="en-US" sz="800" b="1" i="0" baseline="0" dirty="0">
                <a:solidFill>
                  <a:srgbClr val="FFC000"/>
                </a:solidFill>
                <a:effectLst/>
                <a:ea typeface="+mn-ea"/>
                <a:cs typeface="+mn-cs"/>
              </a:rPr>
              <a:t>Risk 214: </a:t>
            </a:r>
            <a:r>
              <a:rPr kumimoji="0" lang="en-US" sz="800" b="0" i="0" u="none" strike="noStrike" kern="0" cap="none" spc="0" normalizeH="0" baseline="0" dirty="0">
                <a:ln>
                  <a:noFill/>
                </a:ln>
                <a:solidFill>
                  <a:prstClr val="black"/>
                </a:solidFill>
                <a:effectLst/>
                <a:uLnTx/>
                <a:uFillTx/>
                <a:ea typeface="+mn-ea"/>
                <a:cs typeface="+mn-cs"/>
              </a:rPr>
              <a:t>If counties are not able to adapt to the regional governance structure, the project schedule is at risk regarding decision making</a:t>
            </a:r>
            <a:br>
              <a:rPr lang="en-US" sz="800" kern="0" dirty="0">
                <a:solidFill>
                  <a:prstClr val="black"/>
                </a:solidFill>
                <a:latin typeface="Century Gothic" panose="020B0502020202020204" pitchFamily="34" charset="0"/>
              </a:rPr>
            </a:br>
            <a:br>
              <a:rPr lang="en-US" sz="800" kern="0" dirty="0">
                <a:solidFill>
                  <a:prstClr val="black"/>
                </a:solidFill>
                <a:latin typeface="Century Gothic" panose="020B0502020202020204" pitchFamily="34" charset="0"/>
              </a:rPr>
            </a:br>
            <a:r>
              <a:rPr lang="en-US" sz="800" b="1" dirty="0">
                <a:solidFill>
                  <a:srgbClr val="FFC000"/>
                </a:solidFill>
              </a:rPr>
              <a:t>Risk 219: </a:t>
            </a:r>
            <a:r>
              <a:rPr lang="en-US" sz="800" kern="0" dirty="0">
                <a:solidFill>
                  <a:prstClr val="black"/>
                </a:solidFill>
                <a:latin typeface="Century Gothic" panose="020B0502020202020204" pitchFamily="34" charset="0"/>
              </a:rPr>
              <a:t>Facilitation across Committees is inconsistent, which may impact the project schedule and quality of decisions</a:t>
            </a:r>
          </a:p>
          <a:p>
            <a:pPr lvl="0" defTabSz="914400">
              <a:defRPr/>
            </a:pPr>
            <a:endParaRPr lang="en-US" sz="800" kern="0" dirty="0">
              <a:solidFill>
                <a:prstClr val="black"/>
              </a:solidFill>
              <a:latin typeface="Century Gothic" panose="020B0502020202020204" pitchFamily="34" charset="0"/>
            </a:endParaRPr>
          </a:p>
          <a:p>
            <a:pPr defTabSz="914400">
              <a:defRPr/>
            </a:pPr>
            <a:r>
              <a:rPr lang="en-US" sz="800" b="1" dirty="0">
                <a:solidFill>
                  <a:srgbClr val="FF0000"/>
                </a:solidFill>
              </a:rPr>
              <a:t>Risk 221: </a:t>
            </a:r>
            <a:r>
              <a:rPr lang="en-US" sz="800" kern="0" dirty="0">
                <a:solidFill>
                  <a:prstClr val="black"/>
                </a:solidFill>
                <a:latin typeface="Century Gothic" panose="020B0502020202020204" pitchFamily="34" charset="0"/>
              </a:rPr>
              <a:t>The instability of two 3rd party software products from Oracle causes LRS production performance degradation.</a:t>
            </a:r>
            <a:br>
              <a:rPr lang="en-US" sz="800" kern="0" dirty="0">
                <a:solidFill>
                  <a:prstClr val="black"/>
                </a:solidFill>
                <a:latin typeface="Century Gothic" panose="020B0502020202020204" pitchFamily="34" charset="0"/>
              </a:rPr>
            </a:br>
            <a:endParaRPr lang="en-US" sz="800" kern="0" dirty="0">
              <a:solidFill>
                <a:prstClr val="black"/>
              </a:solidFill>
              <a:latin typeface="Century Gothic" panose="020B0502020202020204" pitchFamily="34" charset="0"/>
            </a:endParaRPr>
          </a:p>
          <a:p>
            <a:pPr defTabSz="914400">
              <a:defRPr/>
            </a:pPr>
            <a:r>
              <a:rPr lang="en-US" sz="800" b="1" dirty="0">
                <a:solidFill>
                  <a:srgbClr val="FFC000"/>
                </a:solidFill>
              </a:rPr>
              <a:t>Risk 222 (Retired): </a:t>
            </a:r>
            <a:r>
              <a:rPr lang="en-US" sz="800" kern="0" dirty="0">
                <a:solidFill>
                  <a:prstClr val="black"/>
                </a:solidFill>
                <a:latin typeface="Century Gothic" panose="020B0502020202020204" pitchFamily="34" charset="0"/>
              </a:rPr>
              <a:t>The alignment in FCED approach and FCED governance approval must be completed by March 27th, otherwise the project schedule and costs may be impacted.</a:t>
            </a:r>
          </a:p>
          <a:p>
            <a:pPr defTabSz="914400">
              <a:defRPr/>
            </a:pPr>
            <a:endParaRPr lang="en-US" sz="800" kern="0" dirty="0">
              <a:solidFill>
                <a:prstClr val="black"/>
              </a:solidFill>
              <a:latin typeface="Century Gothic" panose="020B0502020202020204" pitchFamily="34" charset="0"/>
            </a:endParaRPr>
          </a:p>
          <a:p>
            <a:pPr lvl="0" defTabSz="914400">
              <a:defRPr/>
            </a:pPr>
            <a:r>
              <a:rPr lang="en-US" sz="800" b="1" dirty="0">
                <a:solidFill>
                  <a:srgbClr val="FFC000"/>
                </a:solidFill>
              </a:rPr>
              <a:t>Risk 223: </a:t>
            </a:r>
            <a:r>
              <a:rPr lang="en-US" sz="800" kern="0" dirty="0">
                <a:solidFill>
                  <a:prstClr val="black"/>
                </a:solidFill>
                <a:latin typeface="Century Gothic" panose="020B0502020202020204" pitchFamily="34" charset="0"/>
              </a:rPr>
              <a:t>CalSAWS DD&amp;I / LRS Technology Operations ability to manage, maintain, monitor, and deliver a scalable and sustainable 58 county CalSAWS.</a:t>
            </a:r>
          </a:p>
          <a:p>
            <a:pPr lvl="0" defTabSz="914400">
              <a:defRPr/>
            </a:pPr>
            <a:endParaRPr lang="en-US" sz="800" kern="0" dirty="0">
              <a:solidFill>
                <a:prstClr val="black"/>
              </a:solidFill>
              <a:latin typeface="Century Gothic" panose="020B0502020202020204" pitchFamily="34" charset="0"/>
            </a:endParaRPr>
          </a:p>
          <a:p>
            <a:pPr lvl="0" defTabSz="914400">
              <a:defRPr/>
            </a:pPr>
            <a:r>
              <a:rPr lang="en-US" sz="800" b="1" dirty="0">
                <a:solidFill>
                  <a:srgbClr val="FF0000"/>
                </a:solidFill>
              </a:rPr>
              <a:t>Risk 224: </a:t>
            </a:r>
            <a:r>
              <a:rPr lang="en-US" sz="800" kern="0" dirty="0">
                <a:solidFill>
                  <a:prstClr val="black"/>
                </a:solidFill>
                <a:latin typeface="Century Gothic" panose="020B0502020202020204" pitchFamily="34" charset="0"/>
              </a:rPr>
              <a:t>The implementation of ForgeRock may delay the OCAT Schedule</a:t>
            </a:r>
            <a:br>
              <a:rPr lang="en-US" sz="800" kern="0" dirty="0">
                <a:solidFill>
                  <a:prstClr val="black"/>
                </a:solidFill>
                <a:latin typeface="Century Gothic" panose="020B0502020202020204" pitchFamily="34" charset="0"/>
              </a:rPr>
            </a:br>
            <a:br>
              <a:rPr lang="en-US" sz="800" kern="0" dirty="0">
                <a:solidFill>
                  <a:prstClr val="black"/>
                </a:solidFill>
                <a:latin typeface="Century Gothic" panose="020B0502020202020204" pitchFamily="34" charset="0"/>
              </a:rPr>
            </a:br>
            <a:r>
              <a:rPr lang="en-US" sz="800" b="1" dirty="0">
                <a:solidFill>
                  <a:srgbClr val="FF0000"/>
                </a:solidFill>
              </a:rPr>
              <a:t>Risk 225: </a:t>
            </a:r>
            <a:r>
              <a:rPr lang="en-US" sz="800" kern="0" dirty="0">
                <a:solidFill>
                  <a:prstClr val="black"/>
                </a:solidFill>
                <a:latin typeface="Century Gothic" panose="020B0502020202020204" pitchFamily="34" charset="0"/>
              </a:rPr>
              <a:t>The ForgeRock solution may not perform as expected, causing LRS production performance degradation.</a:t>
            </a:r>
          </a:p>
          <a:p>
            <a:pPr lvl="0" defTabSz="914400">
              <a:defRPr/>
            </a:pPr>
            <a:endParaRPr lang="en-US" sz="800" kern="0" dirty="0">
              <a:solidFill>
                <a:prstClr val="black"/>
              </a:solidFill>
              <a:latin typeface="Century Gothic" panose="020B0502020202020204" pitchFamily="34" charset="0"/>
            </a:endParaRPr>
          </a:p>
          <a:p>
            <a:pPr lvl="0" defTabSz="914400">
              <a:defRPr/>
            </a:pPr>
            <a:r>
              <a:rPr lang="en-US" sz="800" b="1" dirty="0">
                <a:solidFill>
                  <a:srgbClr val="FF0000"/>
                </a:solidFill>
              </a:rPr>
              <a:t>Risk 226 (New): </a:t>
            </a:r>
            <a:r>
              <a:rPr lang="en-US" sz="800" kern="0" dirty="0">
                <a:solidFill>
                  <a:prstClr val="black"/>
                </a:solidFill>
                <a:latin typeface="Century Gothic" panose="020B0502020202020204" pitchFamily="34" charset="0"/>
              </a:rPr>
              <a:t>COVID-19 relief efforts may impact </a:t>
            </a:r>
            <a:r>
              <a:rPr lang="en-US" sz="800" kern="0" dirty="0" err="1">
                <a:solidFill>
                  <a:prstClr val="black"/>
                </a:solidFill>
                <a:latin typeface="Century Gothic" panose="020B0502020202020204" pitchFamily="34" charset="0"/>
              </a:rPr>
              <a:t>CalSAWS</a:t>
            </a:r>
            <a:r>
              <a:rPr lang="en-US" sz="800" kern="0" dirty="0">
                <a:solidFill>
                  <a:prstClr val="black"/>
                </a:solidFill>
                <a:latin typeface="Century Gothic" panose="020B0502020202020204" pitchFamily="34" charset="0"/>
              </a:rPr>
              <a:t> DD&amp;I schedule.</a:t>
            </a:r>
            <a:br>
              <a:rPr lang="en-US" sz="800" kern="0" dirty="0">
                <a:solidFill>
                  <a:prstClr val="black"/>
                </a:solidFill>
                <a:latin typeface="Century Gothic" panose="020B0502020202020204" pitchFamily="34" charset="0"/>
              </a:rPr>
            </a:br>
            <a:r>
              <a:rPr lang="en-US" sz="800" kern="0" dirty="0">
                <a:solidFill>
                  <a:prstClr val="black"/>
                </a:solidFill>
                <a:latin typeface="Century Gothic" panose="020B0502020202020204" pitchFamily="34" charset="0"/>
              </a:rPr>
              <a:t>----------------------------------------------------------------------------------------------------------------------------------------------------------------------------------</a:t>
            </a:r>
            <a:br>
              <a:rPr lang="en-US" sz="800" dirty="0">
                <a:solidFill>
                  <a:schemeClr val="tx1"/>
                </a:solidFill>
              </a:rPr>
            </a:br>
            <a:r>
              <a:rPr lang="en-US" sz="800" b="1" dirty="0">
                <a:solidFill>
                  <a:schemeClr val="tx1"/>
                </a:solidFill>
              </a:rPr>
              <a:t>Issue 118: </a:t>
            </a:r>
            <a:r>
              <a:rPr lang="en-US" sz="800" dirty="0">
                <a:solidFill>
                  <a:schemeClr val="tx1"/>
                </a:solidFill>
              </a:rPr>
              <a:t>Some non-production environments using Delphix software do not have the desired responsiveness</a:t>
            </a:r>
          </a:p>
        </p:txBody>
      </p:sp>
      <p:sp>
        <p:nvSpPr>
          <p:cNvPr id="5" name="Flowchart: Connector 4">
            <a:extLst>
              <a:ext uri="{FF2B5EF4-FFF2-40B4-BE49-F238E27FC236}">
                <a16:creationId xmlns:a16="http://schemas.microsoft.com/office/drawing/2014/main" id="{EB91D24C-87A0-44AC-A0E7-AC3F5EB91949}"/>
              </a:ext>
            </a:extLst>
          </p:cNvPr>
          <p:cNvSpPr/>
          <p:nvPr/>
        </p:nvSpPr>
        <p:spPr>
          <a:xfrm>
            <a:off x="47717" y="3431908"/>
            <a:ext cx="274007" cy="266269"/>
          </a:xfrm>
          <a:prstGeom prst="flowChartConnector">
            <a:avLst/>
          </a:prstGeom>
          <a:solidFill>
            <a:srgbClr val="B117B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bg1"/>
                </a:solidFill>
              </a:rPr>
              <a:t>P</a:t>
            </a:r>
            <a:endParaRPr lang="en-US" sz="1100" b="1" dirty="0">
              <a:solidFill>
                <a:schemeClr val="bg1"/>
              </a:solidFill>
            </a:endParaRPr>
          </a:p>
        </p:txBody>
      </p:sp>
      <p:sp>
        <p:nvSpPr>
          <p:cNvPr id="2" name="TextBox 1">
            <a:extLst>
              <a:ext uri="{FF2B5EF4-FFF2-40B4-BE49-F238E27FC236}">
                <a16:creationId xmlns:a16="http://schemas.microsoft.com/office/drawing/2014/main" id="{FE186D09-ADF3-47E5-B0A1-C6F1916F2778}"/>
              </a:ext>
            </a:extLst>
          </p:cNvPr>
          <p:cNvSpPr txBox="1"/>
          <p:nvPr/>
        </p:nvSpPr>
        <p:spPr>
          <a:xfrm>
            <a:off x="279389" y="3458109"/>
            <a:ext cx="1007007" cy="230832"/>
          </a:xfrm>
          <a:prstGeom prst="rect">
            <a:avLst/>
          </a:prstGeom>
          <a:noFill/>
        </p:spPr>
        <p:txBody>
          <a:bodyPr wrap="none" rtlCol="0">
            <a:spAutoFit/>
          </a:bodyPr>
          <a:lstStyle/>
          <a:p>
            <a:r>
              <a:rPr lang="en-US" sz="900" b="1" dirty="0"/>
              <a:t>Overall Project</a:t>
            </a:r>
          </a:p>
        </p:txBody>
      </p:sp>
      <p:sp>
        <p:nvSpPr>
          <p:cNvPr id="7" name="TextBox 19">
            <a:extLst>
              <a:ext uri="{FF2B5EF4-FFF2-40B4-BE49-F238E27FC236}">
                <a16:creationId xmlns:a16="http://schemas.microsoft.com/office/drawing/2014/main" id="{CA1317B0-C955-44B7-903B-1454AE4B0B7C}"/>
              </a:ext>
            </a:extLst>
          </p:cNvPr>
          <p:cNvSpPr txBox="1"/>
          <p:nvPr/>
        </p:nvSpPr>
        <p:spPr>
          <a:xfrm>
            <a:off x="66767" y="3781508"/>
            <a:ext cx="2880268" cy="14465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800" b="1" baseline="0" dirty="0"/>
              <a:t>High = </a:t>
            </a:r>
            <a:r>
              <a:rPr lang="en-US" sz="800" b="1" dirty="0"/>
              <a:t>9</a:t>
            </a:r>
            <a:r>
              <a:rPr lang="en-US" sz="800" b="1" baseline="0" dirty="0"/>
              <a:t>                                     DD&amp;I = 15</a:t>
            </a:r>
          </a:p>
          <a:p>
            <a:r>
              <a:rPr lang="en-US" sz="800" b="1" baseline="0" dirty="0"/>
              <a:t>Med = 7                                     M</a:t>
            </a:r>
            <a:r>
              <a:rPr lang="en-US" sz="800" b="1" baseline="0" dirty="0">
                <a:latin typeface="+mn-lt"/>
                <a:ea typeface="+mn-ea"/>
                <a:cs typeface="+mn-cs"/>
              </a:rPr>
              <a:t>&amp;</a:t>
            </a:r>
            <a:r>
              <a:rPr lang="en-US" sz="800" b="1" baseline="0" dirty="0"/>
              <a:t>O= 2</a:t>
            </a:r>
          </a:p>
          <a:p>
            <a:r>
              <a:rPr lang="en-US" sz="800" b="1" baseline="0" dirty="0"/>
              <a:t>Low = 1</a:t>
            </a:r>
          </a:p>
          <a:p>
            <a:r>
              <a:rPr lang="en-US" sz="800" baseline="0" dirty="0"/>
              <a:t>____________                        </a:t>
            </a:r>
          </a:p>
          <a:p>
            <a:pPr marL="0" marR="0" lvl="0" indent="0" defTabSz="914400" eaLnBrk="1" fontAlgn="auto" latinLnBrk="0" hangingPunct="1">
              <a:lnSpc>
                <a:spcPct val="100000"/>
              </a:lnSpc>
              <a:spcBef>
                <a:spcPts val="0"/>
              </a:spcBef>
              <a:spcAft>
                <a:spcPts val="0"/>
              </a:spcAft>
              <a:buClrTx/>
              <a:buSzTx/>
              <a:buFontTx/>
              <a:buNone/>
              <a:tabLst/>
              <a:defRPr/>
            </a:pPr>
            <a:r>
              <a:rPr lang="en-US" sz="800" b="1" dirty="0">
                <a:solidFill>
                  <a:schemeClr val="tx1"/>
                </a:solidFill>
                <a:effectLst/>
                <a:latin typeface="+mn-lt"/>
                <a:ea typeface="+mn-ea"/>
                <a:cs typeface="+mn-cs"/>
              </a:rPr>
              <a:t>Risk</a:t>
            </a:r>
            <a:r>
              <a:rPr lang="en-US" sz="800" b="1" baseline="0" dirty="0">
                <a:solidFill>
                  <a:schemeClr val="tx1"/>
                </a:solidFill>
                <a:effectLst/>
                <a:latin typeface="+mn-lt"/>
                <a:ea typeface="+mn-ea"/>
                <a:cs typeface="+mn-cs"/>
              </a:rPr>
              <a:t> Total:  17    </a:t>
            </a:r>
          </a:p>
          <a:p>
            <a:pPr marL="0" marR="0" lvl="0" indent="0" defTabSz="914400" eaLnBrk="1" fontAlgn="auto" latinLnBrk="0" hangingPunct="1">
              <a:lnSpc>
                <a:spcPct val="100000"/>
              </a:lnSpc>
              <a:spcBef>
                <a:spcPts val="0"/>
              </a:spcBef>
              <a:spcAft>
                <a:spcPts val="0"/>
              </a:spcAft>
              <a:buClrTx/>
              <a:buSzTx/>
              <a:buFontTx/>
              <a:buNone/>
              <a:tabLst/>
              <a:defRPr/>
            </a:pPr>
            <a:endParaRPr lang="en-US" sz="800" b="1" dirty="0"/>
          </a:p>
          <a:p>
            <a:pPr marL="0" marR="0" lvl="0" indent="0" defTabSz="914400" eaLnBrk="1" fontAlgn="auto" latinLnBrk="0" hangingPunct="1">
              <a:lnSpc>
                <a:spcPct val="100000"/>
              </a:lnSpc>
              <a:spcBef>
                <a:spcPts val="0"/>
              </a:spcBef>
              <a:spcAft>
                <a:spcPts val="0"/>
              </a:spcAft>
              <a:buClrTx/>
              <a:buSzTx/>
              <a:buFontTx/>
              <a:buNone/>
              <a:tabLst/>
              <a:defRPr/>
            </a:pPr>
            <a:r>
              <a:rPr lang="en-US" sz="800" b="1" baseline="0" dirty="0">
                <a:solidFill>
                  <a:schemeClr val="tx1"/>
                </a:solidFill>
                <a:effectLst/>
                <a:latin typeface="+mn-lt"/>
                <a:ea typeface="+mn-ea"/>
                <a:cs typeface="+mn-cs"/>
              </a:rPr>
              <a:t>Issue Total: 1    </a:t>
            </a:r>
          </a:p>
          <a:p>
            <a:pPr marL="0" marR="0" lvl="0" indent="0" defTabSz="914400" eaLnBrk="1" fontAlgn="auto" latinLnBrk="0" hangingPunct="1">
              <a:lnSpc>
                <a:spcPct val="100000"/>
              </a:lnSpc>
              <a:spcBef>
                <a:spcPts val="0"/>
              </a:spcBef>
              <a:spcAft>
                <a:spcPts val="0"/>
              </a:spcAft>
              <a:buClrTx/>
              <a:buSzTx/>
              <a:buFontTx/>
              <a:buNone/>
              <a:tabLst/>
              <a:defRPr/>
            </a:pPr>
            <a:endParaRPr lang="en-US" sz="800" b="1" dirty="0"/>
          </a:p>
          <a:p>
            <a:pPr marL="0" marR="0" lvl="0" indent="0" defTabSz="914400" eaLnBrk="1" fontAlgn="auto" latinLnBrk="0" hangingPunct="1">
              <a:lnSpc>
                <a:spcPct val="100000"/>
              </a:lnSpc>
              <a:spcBef>
                <a:spcPts val="0"/>
              </a:spcBef>
              <a:spcAft>
                <a:spcPts val="0"/>
              </a:spcAft>
              <a:buClrTx/>
              <a:buSzTx/>
              <a:buFontTx/>
              <a:buNone/>
              <a:tabLst/>
              <a:defRPr/>
            </a:pPr>
            <a:r>
              <a:rPr lang="en-US" sz="800" b="1" baseline="0" dirty="0">
                <a:solidFill>
                  <a:schemeClr val="tx1"/>
                </a:solidFill>
                <a:effectLst/>
                <a:latin typeface="+mn-lt"/>
                <a:ea typeface="+mn-ea"/>
                <a:cs typeface="+mn-cs"/>
              </a:rPr>
              <a:t>Retired Total: 1 </a:t>
            </a:r>
            <a:br>
              <a:rPr lang="en-US" sz="800" b="1" baseline="0" dirty="0">
                <a:solidFill>
                  <a:schemeClr val="tx1"/>
                </a:solidFill>
                <a:effectLst/>
                <a:latin typeface="+mn-lt"/>
                <a:ea typeface="+mn-ea"/>
                <a:cs typeface="+mn-cs"/>
              </a:rPr>
            </a:br>
            <a:br>
              <a:rPr lang="en-US" sz="800" b="1" baseline="0" dirty="0">
                <a:solidFill>
                  <a:schemeClr val="tx1"/>
                </a:solidFill>
                <a:effectLst/>
                <a:latin typeface="+mn-lt"/>
                <a:ea typeface="+mn-ea"/>
                <a:cs typeface="+mn-cs"/>
              </a:rPr>
            </a:br>
            <a:r>
              <a:rPr lang="en-US" sz="800" b="1" baseline="0" dirty="0">
                <a:solidFill>
                  <a:schemeClr val="tx1"/>
                </a:solidFill>
                <a:effectLst/>
                <a:latin typeface="+mn-lt"/>
                <a:ea typeface="+mn-ea"/>
                <a:cs typeface="+mn-cs"/>
              </a:rPr>
              <a:t>Avg Project Exposure: 2.24</a:t>
            </a:r>
            <a:endParaRPr lang="en-US" sz="800" b="1" dirty="0">
              <a:effectLst/>
            </a:endParaRPr>
          </a:p>
        </p:txBody>
      </p:sp>
      <p:sp>
        <p:nvSpPr>
          <p:cNvPr id="8" name="TextBox 2">
            <a:extLst>
              <a:ext uri="{FF2B5EF4-FFF2-40B4-BE49-F238E27FC236}">
                <a16:creationId xmlns:a16="http://schemas.microsoft.com/office/drawing/2014/main" id="{0E68C488-F432-4ED7-ACAB-08F8CFF032F2}"/>
              </a:ext>
            </a:extLst>
          </p:cNvPr>
          <p:cNvSpPr txBox="1"/>
          <p:nvPr/>
        </p:nvSpPr>
        <p:spPr>
          <a:xfrm>
            <a:off x="2960670" y="228802"/>
            <a:ext cx="6135613" cy="622107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b="1" u="none" dirty="0">
                <a:latin typeface="Century Gothic" panose="020B0502020202020204" pitchFamily="34" charset="0"/>
              </a:rPr>
              <a:t>Legend </a:t>
            </a:r>
          </a:p>
          <a:p>
            <a:endParaRPr kumimoji="0" lang="en-US" sz="1100" b="1" i="0" u="none" strike="noStrike" kern="0" cap="none" spc="0" normalizeH="0" baseline="0" noProof="0" dirty="0">
              <a:ln>
                <a:noFill/>
              </a:ln>
              <a:solidFill>
                <a:srgbClr val="00B050"/>
              </a:solidFill>
              <a:effectLst/>
              <a:uLnTx/>
              <a:uFillTx/>
              <a:latin typeface="Century Gothic" panose="020B0502020202020204" pitchFamily="34" charset="0"/>
              <a:ea typeface="+mn-ea"/>
              <a:cs typeface="+mn-cs"/>
            </a:endParaRPr>
          </a:p>
          <a:p>
            <a:r>
              <a:rPr kumimoji="0" lang="en-US" sz="800" b="1" i="0" u="none" strike="noStrike" kern="0" cap="none" spc="0" normalizeH="0" baseline="0" noProof="0" dirty="0">
                <a:ln>
                  <a:noFill/>
                </a:ln>
                <a:solidFill>
                  <a:srgbClr val="00B050"/>
                </a:solidFill>
                <a:effectLst/>
                <a:uLnTx/>
                <a:uFillTx/>
                <a:ea typeface="+mn-ea"/>
                <a:cs typeface="+mn-cs"/>
              </a:rPr>
              <a:t>Risk 102: </a:t>
            </a:r>
            <a:r>
              <a:rPr kumimoji="0" lang="en-US" sz="800" b="0" i="0" u="none" strike="noStrike" kern="0" cap="none" spc="0" normalizeH="0" baseline="0" noProof="0" dirty="0">
                <a:ln>
                  <a:noFill/>
                </a:ln>
                <a:solidFill>
                  <a:prstClr val="black"/>
                </a:solidFill>
                <a:effectLst/>
                <a:uLnTx/>
                <a:uFillTx/>
                <a:ea typeface="+mn-ea"/>
                <a:cs typeface="+mn-cs"/>
              </a:rPr>
              <a:t>Lack of Annual Project Funding may cause schedule delay or reduction in scope for CalSAWS M&amp;O, and all existing projects</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r>
              <a:rPr lang="en-US" sz="800" b="1" baseline="0" dirty="0">
                <a:solidFill>
                  <a:srgbClr val="FFC000"/>
                </a:solidFill>
              </a:rPr>
              <a:t>Risk 10</a:t>
            </a:r>
            <a:r>
              <a:rPr kumimoji="0" lang="en-US" sz="800" b="1" i="0" u="none" strike="noStrike" kern="0" cap="none" spc="0" normalizeH="0" baseline="0" dirty="0">
                <a:ln>
                  <a:noFill/>
                </a:ln>
                <a:solidFill>
                  <a:srgbClr val="FFC000"/>
                </a:solidFill>
                <a:effectLst/>
                <a:uLnTx/>
                <a:uFillTx/>
                <a:ea typeface="+mn-ea"/>
                <a:cs typeface="+mn-cs"/>
              </a:rPr>
              <a:t>4: </a:t>
            </a:r>
            <a:r>
              <a:rPr lang="en-US" sz="800" baseline="0" dirty="0"/>
              <a:t>Functionality gaps between the 3 systems may result in a loss of functionality for some counties during migration to CalSAWS</a:t>
            </a:r>
            <a:br>
              <a:rPr lang="en-US" sz="800" dirty="0">
                <a:solidFill>
                  <a:schemeClr val="tx1"/>
                </a:solidFill>
              </a:rPr>
            </a:br>
            <a:endParaRPr lang="en-US" sz="800"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0000"/>
                </a:solidFill>
                <a:effectLst/>
                <a:uLnTx/>
                <a:uFillTx/>
                <a:ea typeface="+mn-ea"/>
                <a:cs typeface="+mn-cs"/>
              </a:rPr>
              <a:t>Risk 201: </a:t>
            </a:r>
            <a:r>
              <a:rPr kumimoji="0" lang="en-US" sz="800" b="0" i="0" u="none" strike="noStrike" kern="0" cap="none" spc="0" normalizeH="0" baseline="0" noProof="0" dirty="0">
                <a:ln>
                  <a:noFill/>
                </a:ln>
                <a:solidFill>
                  <a:prstClr val="black"/>
                </a:solidFill>
                <a:effectLst/>
                <a:uLnTx/>
                <a:uFillTx/>
                <a:ea typeface="+mn-ea"/>
                <a:cs typeface="+mn-cs"/>
              </a:rPr>
              <a:t>Pace of Policy Changes may exceed capacity of App-Dev team, resulting in less automation</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lvl="0" defTabSz="914400">
              <a:defRPr/>
            </a:pPr>
            <a:r>
              <a:rPr kumimoji="0" lang="en-US" sz="800" b="1" i="0" u="none" strike="noStrike" kern="0" cap="none" spc="0" normalizeH="0" baseline="0" noProof="0" dirty="0">
                <a:ln>
                  <a:noFill/>
                </a:ln>
                <a:solidFill>
                  <a:srgbClr val="FF0000"/>
                </a:solidFill>
                <a:effectLst/>
                <a:uLnTx/>
                <a:uFillTx/>
                <a:ea typeface="+mn-ea"/>
                <a:cs typeface="+mn-cs"/>
              </a:rPr>
              <a:t>Risk </a:t>
            </a:r>
            <a:r>
              <a:rPr lang="en-US" sz="800" b="1" kern="0" dirty="0">
                <a:solidFill>
                  <a:srgbClr val="FF0000"/>
                </a:solidFill>
              </a:rPr>
              <a:t>202: </a:t>
            </a:r>
            <a:r>
              <a:rPr lang="en-US" sz="800" kern="0" dirty="0">
                <a:solidFill>
                  <a:prstClr val="black"/>
                </a:solidFill>
              </a:rPr>
              <a:t>Not all of the estimates related to Functional Design Sessions have been completed yet.  Until the FDS estimates have been completed, cost and schedule impacts to CalSAWS are not known.</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0000"/>
                </a:solidFill>
                <a:effectLst/>
                <a:uLnTx/>
                <a:uFillTx/>
                <a:ea typeface="+mn-ea"/>
                <a:cs typeface="+mn-cs"/>
              </a:rPr>
              <a:t>Risk 203: </a:t>
            </a:r>
            <a:r>
              <a:rPr kumimoji="0" lang="en-US" sz="800" b="0" i="0" u="none" strike="noStrike" kern="0" cap="none" spc="0" normalizeH="0" baseline="0" noProof="0" dirty="0">
                <a:ln>
                  <a:noFill/>
                </a:ln>
                <a:solidFill>
                  <a:prstClr val="black"/>
                </a:solidFill>
                <a:effectLst/>
                <a:uLnTx/>
                <a:uFillTx/>
                <a:ea typeface="+mn-ea"/>
                <a:cs typeface="+mn-cs"/>
              </a:rPr>
              <a:t>Project communications must be enhanced, otherwise stakeholder / audience needs will not be met</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0000"/>
                </a:solidFill>
                <a:effectLst/>
                <a:uLnTx/>
                <a:uFillTx/>
                <a:ea typeface="+mn-ea"/>
                <a:cs typeface="+mn-cs"/>
              </a:rPr>
              <a:t>Risk 204: </a:t>
            </a:r>
            <a:r>
              <a:rPr kumimoji="0" lang="en-US" sz="800" b="0" i="0" u="none" strike="noStrike" kern="0" cap="none" spc="0" normalizeH="0" baseline="0" noProof="0" dirty="0">
                <a:ln>
                  <a:noFill/>
                </a:ln>
                <a:solidFill>
                  <a:prstClr val="black"/>
                </a:solidFill>
                <a:effectLst/>
                <a:uLnTx/>
                <a:uFillTx/>
                <a:ea typeface="+mn-ea"/>
                <a:cs typeface="+mn-cs"/>
              </a:rPr>
              <a:t>Volume of changes to baseline code may cause degradation in quality &amp; increase in defects</a:t>
            </a:r>
            <a:br>
              <a:rPr kumimoji="0" lang="en-US" sz="800" b="0" i="0" u="none" strike="noStrike" kern="0" cap="none" spc="0" normalizeH="0" baseline="0" noProof="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C000"/>
                </a:solidFill>
                <a:effectLst/>
                <a:uLnTx/>
                <a:uFillTx/>
                <a:ea typeface="+mn-ea"/>
                <a:cs typeface="+mn-cs"/>
              </a:rPr>
              <a:t>Risk 206: </a:t>
            </a:r>
            <a:r>
              <a:rPr kumimoji="0" lang="en-US" sz="800" b="0" i="0" u="none" strike="noStrike" kern="0" cap="none" spc="0" normalizeH="0" baseline="0" noProof="0" dirty="0">
                <a:ln>
                  <a:noFill/>
                </a:ln>
                <a:solidFill>
                  <a:prstClr val="black"/>
                </a:solidFill>
                <a:effectLst/>
                <a:uLnTx/>
                <a:uFillTx/>
                <a:ea typeface="+mn-ea"/>
                <a:cs typeface="+mn-cs"/>
              </a:rPr>
              <a:t>Delays in staffing the Consortium and/or Accenture teams may delay the project schedule</a:t>
            </a:r>
            <a:br>
              <a:rPr kumimoji="0" lang="en-US" sz="800" b="0" i="0" u="none" strike="noStrike" kern="0" cap="none" spc="0" normalizeH="0" baseline="0" dirty="0">
                <a:ln>
                  <a:noFill/>
                </a:ln>
                <a:solidFill>
                  <a:prstClr val="black"/>
                </a:solidFill>
                <a:effectLst/>
                <a:uLnTx/>
                <a:uFillTx/>
                <a:ea typeface="+mn-ea"/>
                <a:cs typeface="+mn-cs"/>
              </a:rPr>
            </a:br>
            <a:br>
              <a:rPr kumimoji="0" lang="en-US" sz="800" b="0" i="0" u="none" strike="noStrike" kern="0" cap="none" spc="0" normalizeH="0" baseline="0" dirty="0">
                <a:ln>
                  <a:noFill/>
                </a:ln>
                <a:solidFill>
                  <a:prstClr val="black"/>
                </a:solidFill>
                <a:effectLst/>
                <a:uLnTx/>
                <a:uFillTx/>
                <a:ea typeface="+mn-ea"/>
                <a:cs typeface="+mn-cs"/>
              </a:rPr>
            </a:br>
            <a:r>
              <a:rPr kumimoji="0" lang="en-US" sz="800" b="1" i="0" u="none" strike="noStrike" kern="0" cap="none" spc="0" normalizeH="0" baseline="0" dirty="0">
                <a:ln>
                  <a:noFill/>
                </a:ln>
                <a:solidFill>
                  <a:srgbClr val="FFC000"/>
                </a:solidFill>
                <a:effectLst/>
                <a:uLnTx/>
                <a:uFillTx/>
                <a:ea typeface="+mn-ea"/>
                <a:cs typeface="+mn-cs"/>
              </a:rPr>
              <a:t>Risk 208: </a:t>
            </a:r>
            <a:r>
              <a:rPr kumimoji="0" lang="en-US" sz="800" b="0" i="0" u="none" strike="noStrike" kern="0" cap="none" spc="0" normalizeH="0" baseline="0" dirty="0">
                <a:ln>
                  <a:noFill/>
                </a:ln>
                <a:solidFill>
                  <a:prstClr val="black"/>
                </a:solidFill>
                <a:effectLst/>
                <a:uLnTx/>
                <a:uFillTx/>
                <a:ea typeface="+mn-ea"/>
                <a:cs typeface="+mn-cs"/>
              </a:rPr>
              <a:t>CalHEERS release readiness delays may negatively impact CalSAWS delivery timelines, slowing critical updates to counties</a:t>
            </a:r>
            <a:br>
              <a:rPr kumimoji="0" lang="en-US" sz="800" b="0" i="0" u="none" strike="noStrike" kern="0" cap="none" spc="0" normalizeH="0" baseline="0" dirty="0">
                <a:ln>
                  <a:noFill/>
                </a:ln>
                <a:solidFill>
                  <a:prstClr val="black"/>
                </a:solidFill>
                <a:effectLst/>
                <a:uLnTx/>
                <a:uFillTx/>
                <a:ea typeface="+mn-ea"/>
                <a:cs typeface="+mn-cs"/>
              </a:rPr>
            </a:br>
            <a:endParaRPr kumimoji="0" lang="en-US" sz="800" b="0" i="0" u="none" strike="noStrike" kern="0" cap="none" spc="0" normalizeH="0" baseline="0" noProof="0" dirty="0">
              <a:ln>
                <a:noFill/>
              </a:ln>
              <a:solidFill>
                <a:prstClr val="black"/>
              </a:solidFill>
              <a:effectLst/>
              <a:uLnTx/>
              <a:uFillTx/>
              <a:ea typeface="+mn-ea"/>
              <a:cs typeface="+mn-cs"/>
            </a:endParaRPr>
          </a:p>
          <a:p>
            <a:pPr defTabSz="914400">
              <a:defRPr/>
            </a:pPr>
            <a:r>
              <a:rPr kumimoji="0" lang="en-US" sz="800" b="1" i="0" u="none" strike="noStrike" kern="0" cap="none" spc="0" normalizeH="0" baseline="0" dirty="0">
                <a:ln>
                  <a:noFill/>
                </a:ln>
                <a:solidFill>
                  <a:srgbClr val="FFC000"/>
                </a:solidFill>
                <a:effectLst/>
                <a:uLnTx/>
                <a:uFillTx/>
                <a:ea typeface="+mn-ea"/>
                <a:cs typeface="+mn-cs"/>
              </a:rPr>
              <a:t>Risk 209: </a:t>
            </a:r>
            <a:r>
              <a:rPr kumimoji="0" lang="en-US" sz="800" b="0" i="0" u="none" strike="noStrike" kern="0" cap="none" spc="0" normalizeH="0" baseline="0" dirty="0">
                <a:ln>
                  <a:noFill/>
                </a:ln>
                <a:solidFill>
                  <a:prstClr val="black"/>
                </a:solidFill>
                <a:effectLst/>
                <a:uLnTx/>
                <a:uFillTx/>
                <a:ea typeface="+mn-ea"/>
                <a:cs typeface="+mn-cs"/>
              </a:rPr>
              <a:t>CalWIN Counties may not be adequately supported for change readiness prior to August 2020 until the CalWIN Change Management Procurement vendor starts</a:t>
            </a:r>
            <a:br>
              <a:rPr kumimoji="0" lang="en-US" sz="800" b="0" i="0" u="none" strike="noStrike" kern="0" cap="none" spc="0" normalizeH="0" baseline="0" dirty="0">
                <a:ln>
                  <a:noFill/>
                </a:ln>
                <a:solidFill>
                  <a:prstClr val="black"/>
                </a:solidFill>
                <a:effectLst/>
                <a:uLnTx/>
                <a:uFillTx/>
                <a:ea typeface="+mn-ea"/>
                <a:cs typeface="+mn-cs"/>
              </a:rPr>
            </a:br>
            <a:br>
              <a:rPr kumimoji="0" lang="en-US" sz="800" b="0" i="0" u="none" strike="noStrike" kern="0" cap="none" spc="0" normalizeH="0" baseline="0" dirty="0">
                <a:ln>
                  <a:noFill/>
                </a:ln>
                <a:solidFill>
                  <a:prstClr val="black"/>
                </a:solidFill>
                <a:effectLst/>
                <a:uLnTx/>
                <a:uFillTx/>
                <a:ea typeface="+mn-ea"/>
                <a:cs typeface="+mn-cs"/>
              </a:rPr>
            </a:br>
            <a:r>
              <a:rPr kumimoji="0" lang="en-US" sz="800" b="1" i="0" u="none" strike="noStrike" kern="0" cap="none" spc="0" normalizeH="0" baseline="0" dirty="0">
                <a:ln>
                  <a:noFill/>
                </a:ln>
                <a:solidFill>
                  <a:srgbClr val="FF0000"/>
                </a:solidFill>
                <a:effectLst/>
                <a:uLnTx/>
                <a:uFillTx/>
                <a:ea typeface="+mn-ea"/>
                <a:cs typeface="+mn-cs"/>
              </a:rPr>
              <a:t>Risk 211: </a:t>
            </a:r>
            <a:r>
              <a:rPr kumimoji="0" lang="en-US" sz="800" b="0" i="0" u="none" strike="noStrike" kern="0" cap="none" spc="0" normalizeH="0" baseline="0" dirty="0">
                <a:ln>
                  <a:noFill/>
                </a:ln>
                <a:solidFill>
                  <a:prstClr val="black"/>
                </a:solidFill>
                <a:effectLst/>
                <a:uLnTx/>
                <a:uFillTx/>
                <a:ea typeface="+mn-ea"/>
                <a:cs typeface="+mn-cs"/>
              </a:rPr>
              <a:t>Delay in consolidated portal procurement and implementation may impact C-IV and CalWIN go-live dates </a:t>
            </a:r>
            <a:br>
              <a:rPr lang="en-US" sz="800" kern="0" dirty="0">
                <a:solidFill>
                  <a:prstClr val="black"/>
                </a:solidFill>
              </a:rPr>
            </a:br>
            <a:br>
              <a:rPr lang="en-US" sz="800" b="0" i="0" baseline="0" dirty="0">
                <a:solidFill>
                  <a:schemeClr val="dk1"/>
                </a:solidFill>
                <a:effectLst/>
                <a:ea typeface="+mn-ea"/>
                <a:cs typeface="+mn-cs"/>
              </a:rPr>
            </a:br>
            <a:r>
              <a:rPr lang="en-US" sz="800" b="1" i="0" baseline="0" dirty="0">
                <a:solidFill>
                  <a:srgbClr val="FFC000"/>
                </a:solidFill>
                <a:effectLst/>
                <a:ea typeface="+mn-ea"/>
                <a:cs typeface="+mn-cs"/>
              </a:rPr>
              <a:t>Risk 214: </a:t>
            </a:r>
            <a:r>
              <a:rPr kumimoji="0" lang="en-US" sz="800" b="0" i="0" u="none" strike="noStrike" kern="0" cap="none" spc="0" normalizeH="0" baseline="0" dirty="0">
                <a:ln>
                  <a:noFill/>
                </a:ln>
                <a:solidFill>
                  <a:prstClr val="black"/>
                </a:solidFill>
                <a:effectLst/>
                <a:uLnTx/>
                <a:uFillTx/>
                <a:ea typeface="+mn-ea"/>
                <a:cs typeface="+mn-cs"/>
              </a:rPr>
              <a:t>If counties are not able to adapt to the regional governance structure, the project schedule is at risk regarding decision making</a:t>
            </a:r>
            <a:br>
              <a:rPr lang="en-US" sz="800" kern="0" dirty="0">
                <a:solidFill>
                  <a:prstClr val="black"/>
                </a:solidFill>
                <a:latin typeface="Century Gothic" panose="020B0502020202020204" pitchFamily="34" charset="0"/>
              </a:rPr>
            </a:br>
            <a:br>
              <a:rPr lang="en-US" sz="800" kern="0" dirty="0">
                <a:solidFill>
                  <a:prstClr val="black"/>
                </a:solidFill>
                <a:latin typeface="Century Gothic" panose="020B0502020202020204" pitchFamily="34" charset="0"/>
              </a:rPr>
            </a:br>
            <a:r>
              <a:rPr lang="en-US" sz="800" b="1" dirty="0">
                <a:solidFill>
                  <a:srgbClr val="FFC000"/>
                </a:solidFill>
              </a:rPr>
              <a:t>Risk 219: </a:t>
            </a:r>
            <a:r>
              <a:rPr lang="en-US" sz="800" kern="0" dirty="0">
                <a:solidFill>
                  <a:prstClr val="black"/>
                </a:solidFill>
                <a:latin typeface="Century Gothic" panose="020B0502020202020204" pitchFamily="34" charset="0"/>
              </a:rPr>
              <a:t>Facilitation across Committees is inconsistent, which may impact the project schedule and quality of decisions</a:t>
            </a:r>
          </a:p>
          <a:p>
            <a:pPr lvl="0" defTabSz="914400">
              <a:defRPr/>
            </a:pPr>
            <a:endParaRPr lang="en-US" sz="800" kern="0" dirty="0">
              <a:solidFill>
                <a:prstClr val="black"/>
              </a:solidFill>
              <a:latin typeface="Century Gothic" panose="020B0502020202020204" pitchFamily="34" charset="0"/>
            </a:endParaRPr>
          </a:p>
          <a:p>
            <a:pPr defTabSz="914400">
              <a:defRPr/>
            </a:pPr>
            <a:r>
              <a:rPr lang="en-US" sz="800" b="1" dirty="0">
                <a:solidFill>
                  <a:srgbClr val="FF0000"/>
                </a:solidFill>
              </a:rPr>
              <a:t>Risk 221: </a:t>
            </a:r>
            <a:r>
              <a:rPr lang="en-US" sz="800" kern="0" dirty="0">
                <a:solidFill>
                  <a:prstClr val="black"/>
                </a:solidFill>
                <a:latin typeface="Century Gothic" panose="020B0502020202020204" pitchFamily="34" charset="0"/>
              </a:rPr>
              <a:t>The instability of two 3rd party software products from Oracle causes LRS production performance degradation.</a:t>
            </a:r>
            <a:br>
              <a:rPr lang="en-US" sz="800" kern="0" dirty="0">
                <a:solidFill>
                  <a:prstClr val="black"/>
                </a:solidFill>
                <a:latin typeface="Century Gothic" panose="020B0502020202020204" pitchFamily="34" charset="0"/>
              </a:rPr>
            </a:br>
            <a:endParaRPr lang="en-US" sz="800" kern="0" dirty="0">
              <a:solidFill>
                <a:prstClr val="black"/>
              </a:solidFill>
              <a:latin typeface="Century Gothic" panose="020B0502020202020204" pitchFamily="34" charset="0"/>
            </a:endParaRPr>
          </a:p>
          <a:p>
            <a:pPr defTabSz="914400">
              <a:defRPr/>
            </a:pPr>
            <a:r>
              <a:rPr lang="en-US" sz="800" b="1" dirty="0">
                <a:solidFill>
                  <a:srgbClr val="FFC000"/>
                </a:solidFill>
              </a:rPr>
              <a:t>Risk 222 (Retired): </a:t>
            </a:r>
            <a:r>
              <a:rPr lang="en-US" sz="800" kern="0" dirty="0">
                <a:solidFill>
                  <a:prstClr val="black"/>
                </a:solidFill>
                <a:latin typeface="Century Gothic" panose="020B0502020202020204" pitchFamily="34" charset="0"/>
              </a:rPr>
              <a:t>The alignment in FCED approach and FCED governance approval must be completed by March 27th, otherwise the project schedule and costs may be impacted.</a:t>
            </a:r>
          </a:p>
          <a:p>
            <a:pPr defTabSz="914400">
              <a:defRPr/>
            </a:pPr>
            <a:endParaRPr lang="en-US" sz="800" kern="0" dirty="0">
              <a:solidFill>
                <a:prstClr val="black"/>
              </a:solidFill>
              <a:latin typeface="Century Gothic" panose="020B0502020202020204" pitchFamily="34" charset="0"/>
            </a:endParaRPr>
          </a:p>
          <a:p>
            <a:pPr lvl="0" defTabSz="914400">
              <a:defRPr/>
            </a:pPr>
            <a:r>
              <a:rPr lang="en-US" sz="800" b="1" dirty="0">
                <a:solidFill>
                  <a:srgbClr val="FFC000"/>
                </a:solidFill>
              </a:rPr>
              <a:t>Risk 223: </a:t>
            </a:r>
            <a:r>
              <a:rPr lang="en-US" sz="800" kern="0" dirty="0">
                <a:solidFill>
                  <a:prstClr val="black"/>
                </a:solidFill>
                <a:latin typeface="Century Gothic" panose="020B0502020202020204" pitchFamily="34" charset="0"/>
              </a:rPr>
              <a:t>CalSAWS DD&amp;I / LRS Technology Operations ability to manage, maintain, monitor, and deliver a scalable and sustainable 58 county CalSAWS.</a:t>
            </a:r>
          </a:p>
          <a:p>
            <a:pPr lvl="0" defTabSz="914400">
              <a:defRPr/>
            </a:pPr>
            <a:endParaRPr lang="en-US" sz="800" kern="0" dirty="0">
              <a:solidFill>
                <a:prstClr val="black"/>
              </a:solidFill>
              <a:latin typeface="Century Gothic" panose="020B0502020202020204" pitchFamily="34" charset="0"/>
            </a:endParaRPr>
          </a:p>
          <a:p>
            <a:pPr lvl="0" defTabSz="914400">
              <a:defRPr/>
            </a:pPr>
            <a:r>
              <a:rPr lang="en-US" sz="800" b="1" dirty="0">
                <a:solidFill>
                  <a:srgbClr val="FF0000"/>
                </a:solidFill>
              </a:rPr>
              <a:t>Risk 224: </a:t>
            </a:r>
            <a:r>
              <a:rPr lang="en-US" sz="800" kern="0" dirty="0">
                <a:solidFill>
                  <a:prstClr val="black"/>
                </a:solidFill>
                <a:latin typeface="Century Gothic" panose="020B0502020202020204" pitchFamily="34" charset="0"/>
              </a:rPr>
              <a:t>The implementation of ForgeRock may delay the OCAT Schedule</a:t>
            </a:r>
            <a:br>
              <a:rPr lang="en-US" sz="800" kern="0" dirty="0">
                <a:solidFill>
                  <a:prstClr val="black"/>
                </a:solidFill>
                <a:latin typeface="Century Gothic" panose="020B0502020202020204" pitchFamily="34" charset="0"/>
              </a:rPr>
            </a:br>
            <a:br>
              <a:rPr lang="en-US" sz="800" kern="0" dirty="0">
                <a:solidFill>
                  <a:prstClr val="black"/>
                </a:solidFill>
                <a:latin typeface="Century Gothic" panose="020B0502020202020204" pitchFamily="34" charset="0"/>
              </a:rPr>
            </a:br>
            <a:r>
              <a:rPr lang="en-US" sz="800" b="1" dirty="0">
                <a:solidFill>
                  <a:srgbClr val="FF0000"/>
                </a:solidFill>
              </a:rPr>
              <a:t>Risk 225: </a:t>
            </a:r>
            <a:r>
              <a:rPr lang="en-US" sz="800" kern="0" dirty="0">
                <a:solidFill>
                  <a:prstClr val="black"/>
                </a:solidFill>
                <a:latin typeface="Century Gothic" panose="020B0502020202020204" pitchFamily="34" charset="0"/>
              </a:rPr>
              <a:t>The ForgeRock solution may not perform as expected, causing LRS production performance degradation.</a:t>
            </a:r>
          </a:p>
          <a:p>
            <a:pPr lvl="0" defTabSz="914400">
              <a:defRPr/>
            </a:pPr>
            <a:endParaRPr lang="en-US" sz="800" kern="0" dirty="0">
              <a:solidFill>
                <a:prstClr val="black"/>
              </a:solidFill>
              <a:latin typeface="Century Gothic" panose="020B0502020202020204" pitchFamily="34" charset="0"/>
            </a:endParaRPr>
          </a:p>
          <a:p>
            <a:pPr lvl="0" defTabSz="914400">
              <a:defRPr/>
            </a:pPr>
            <a:r>
              <a:rPr lang="en-US" sz="800" b="1" dirty="0">
                <a:solidFill>
                  <a:srgbClr val="FF0000"/>
                </a:solidFill>
              </a:rPr>
              <a:t>Risk 226 (New): </a:t>
            </a:r>
            <a:r>
              <a:rPr lang="en-US" sz="800" kern="0" dirty="0">
                <a:solidFill>
                  <a:prstClr val="black"/>
                </a:solidFill>
                <a:latin typeface="Century Gothic" panose="020B0502020202020204" pitchFamily="34" charset="0"/>
              </a:rPr>
              <a:t>COVID-19 relief efforts may impact </a:t>
            </a:r>
            <a:r>
              <a:rPr lang="en-US" sz="800" kern="0" dirty="0" err="1">
                <a:solidFill>
                  <a:prstClr val="black"/>
                </a:solidFill>
                <a:latin typeface="Century Gothic" panose="020B0502020202020204" pitchFamily="34" charset="0"/>
              </a:rPr>
              <a:t>CalSAWS</a:t>
            </a:r>
            <a:r>
              <a:rPr lang="en-US" sz="800" kern="0" dirty="0">
                <a:solidFill>
                  <a:prstClr val="black"/>
                </a:solidFill>
                <a:latin typeface="Century Gothic" panose="020B0502020202020204" pitchFamily="34" charset="0"/>
              </a:rPr>
              <a:t> DD&amp;I schedule.</a:t>
            </a:r>
            <a:br>
              <a:rPr lang="en-US" sz="800" kern="0" dirty="0">
                <a:solidFill>
                  <a:prstClr val="black"/>
                </a:solidFill>
                <a:latin typeface="Century Gothic" panose="020B0502020202020204" pitchFamily="34" charset="0"/>
              </a:rPr>
            </a:br>
            <a:r>
              <a:rPr lang="en-US" sz="800" kern="0" dirty="0">
                <a:solidFill>
                  <a:prstClr val="black"/>
                </a:solidFill>
                <a:latin typeface="Century Gothic" panose="020B0502020202020204" pitchFamily="34" charset="0"/>
              </a:rPr>
              <a:t>----------------------------------------------------------------------------------------------------------------------------------------------------------------------------------</a:t>
            </a:r>
            <a:br>
              <a:rPr lang="en-US" sz="800" dirty="0">
                <a:solidFill>
                  <a:schemeClr val="tx1"/>
                </a:solidFill>
              </a:rPr>
            </a:br>
            <a:r>
              <a:rPr lang="en-US" sz="800" b="1" dirty="0">
                <a:solidFill>
                  <a:schemeClr val="tx1"/>
                </a:solidFill>
              </a:rPr>
              <a:t>Issue 118: </a:t>
            </a:r>
            <a:r>
              <a:rPr lang="en-US" sz="800" dirty="0">
                <a:solidFill>
                  <a:schemeClr val="tx1"/>
                </a:solidFill>
              </a:rPr>
              <a:t>Some non-production environments using Delphix software do not have the desired responsiveness</a:t>
            </a:r>
          </a:p>
        </p:txBody>
      </p:sp>
      <p:pic>
        <p:nvPicPr>
          <p:cNvPr id="3" name="Picture 2">
            <a:extLst>
              <a:ext uri="{FF2B5EF4-FFF2-40B4-BE49-F238E27FC236}">
                <a16:creationId xmlns:a16="http://schemas.microsoft.com/office/drawing/2014/main" id="{8EBFBBE6-285A-46E4-A685-4E6D0259475D}"/>
              </a:ext>
            </a:extLst>
          </p:cNvPr>
          <p:cNvPicPr>
            <a:picLocks noChangeAspect="1"/>
          </p:cNvPicPr>
          <p:nvPr/>
        </p:nvPicPr>
        <p:blipFill>
          <a:blip r:embed="rId3"/>
          <a:stretch>
            <a:fillRect/>
          </a:stretch>
        </p:blipFill>
        <p:spPr>
          <a:xfrm>
            <a:off x="7859" y="224625"/>
            <a:ext cx="2973463" cy="3066588"/>
          </a:xfrm>
          <a:prstGeom prst="rect">
            <a:avLst/>
          </a:prstGeom>
        </p:spPr>
      </p:pic>
    </p:spTree>
    <p:extLst>
      <p:ext uri="{BB962C8B-B14F-4D97-AF65-F5344CB8AC3E}">
        <p14:creationId xmlns:p14="http://schemas.microsoft.com/office/powerpoint/2010/main" val="198657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20B90-9301-412E-9669-BBD32B3F732F}"/>
              </a:ext>
            </a:extLst>
          </p:cNvPr>
          <p:cNvSpPr>
            <a:spLocks noGrp="1"/>
          </p:cNvSpPr>
          <p:nvPr>
            <p:ph type="title"/>
          </p:nvPr>
        </p:nvSpPr>
        <p:spPr>
          <a:xfrm>
            <a:off x="292260" y="-117832"/>
            <a:ext cx="8614634" cy="535392"/>
          </a:xfrm>
        </p:spPr>
        <p:txBody>
          <a:bodyPr/>
          <a:lstStyle/>
          <a:p>
            <a:r>
              <a:rPr lang="en-US" dirty="0"/>
              <a:t>CalSAWS Project Issue and High Risks Update</a:t>
            </a:r>
          </a:p>
        </p:txBody>
      </p:sp>
      <p:sp>
        <p:nvSpPr>
          <p:cNvPr id="112" name="TextBox 111">
            <a:extLst>
              <a:ext uri="{FF2B5EF4-FFF2-40B4-BE49-F238E27FC236}">
                <a16:creationId xmlns:a16="http://schemas.microsoft.com/office/drawing/2014/main" id="{59B3D18A-D4F6-4EFE-ACB6-FF7A8747E1B0}"/>
              </a:ext>
            </a:extLst>
          </p:cNvPr>
          <p:cNvSpPr txBox="1"/>
          <p:nvPr/>
        </p:nvSpPr>
        <p:spPr>
          <a:xfrm>
            <a:off x="39855" y="6181086"/>
            <a:ext cx="1537582" cy="276999"/>
          </a:xfrm>
          <a:prstGeom prst="rect">
            <a:avLst/>
          </a:prstGeom>
          <a:noFill/>
        </p:spPr>
        <p:txBody>
          <a:bodyPr wrap="square" rtlCol="0">
            <a:spAutoFit/>
          </a:bodyPr>
          <a:lstStyle/>
          <a:p>
            <a:pPr algn="r"/>
            <a:r>
              <a:rPr lang="en-US" sz="1200" b="1" dirty="0"/>
              <a:t>Risk Trend Legend</a:t>
            </a:r>
          </a:p>
        </p:txBody>
      </p:sp>
      <p:sp>
        <p:nvSpPr>
          <p:cNvPr id="113" name="Rectangle: Rounded Corners 112">
            <a:extLst>
              <a:ext uri="{FF2B5EF4-FFF2-40B4-BE49-F238E27FC236}">
                <a16:creationId xmlns:a16="http://schemas.microsoft.com/office/drawing/2014/main" id="{EA8CF7D6-C03F-4A3C-B133-2999B1042BC4}"/>
              </a:ext>
            </a:extLst>
          </p:cNvPr>
          <p:cNvSpPr/>
          <p:nvPr/>
        </p:nvSpPr>
        <p:spPr>
          <a:xfrm>
            <a:off x="1706581" y="6198283"/>
            <a:ext cx="6641151" cy="24387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endParaRPr lang="en-US" sz="1200"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en-US" sz="1200" dirty="0">
              <a:solidFill>
                <a:schemeClr val="tx1"/>
              </a:solidFill>
            </a:endParaRPr>
          </a:p>
        </p:txBody>
      </p:sp>
      <p:sp>
        <p:nvSpPr>
          <p:cNvPr id="114" name="Arrow: Left-Right 113">
            <a:extLst>
              <a:ext uri="{FF2B5EF4-FFF2-40B4-BE49-F238E27FC236}">
                <a16:creationId xmlns:a16="http://schemas.microsoft.com/office/drawing/2014/main" id="{05A28F2B-8F24-40C4-9E4E-00A2D178B3F7}"/>
              </a:ext>
            </a:extLst>
          </p:cNvPr>
          <p:cNvSpPr/>
          <p:nvPr/>
        </p:nvSpPr>
        <p:spPr>
          <a:xfrm>
            <a:off x="1736229" y="6227844"/>
            <a:ext cx="284081" cy="173718"/>
          </a:xfrm>
          <a:prstGeom prst="leftRightArrow">
            <a:avLst>
              <a:gd name="adj1" fmla="val 34816"/>
              <a:gd name="adj2"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TextBox 114">
            <a:extLst>
              <a:ext uri="{FF2B5EF4-FFF2-40B4-BE49-F238E27FC236}">
                <a16:creationId xmlns:a16="http://schemas.microsoft.com/office/drawing/2014/main" id="{77F28DEC-83A8-4332-B879-64C714224446}"/>
              </a:ext>
            </a:extLst>
          </p:cNvPr>
          <p:cNvSpPr txBox="1"/>
          <p:nvPr/>
        </p:nvSpPr>
        <p:spPr>
          <a:xfrm>
            <a:off x="1942305" y="6215697"/>
            <a:ext cx="1028700" cy="215444"/>
          </a:xfrm>
          <a:prstGeom prst="rect">
            <a:avLst/>
          </a:prstGeom>
          <a:noFill/>
        </p:spPr>
        <p:txBody>
          <a:bodyPr wrap="square" rtlCol="0">
            <a:spAutoFit/>
          </a:bodyPr>
          <a:lstStyle/>
          <a:p>
            <a:r>
              <a:rPr lang="en-US" sz="800" dirty="0"/>
              <a:t>Remains same</a:t>
            </a:r>
          </a:p>
        </p:txBody>
      </p:sp>
      <p:sp>
        <p:nvSpPr>
          <p:cNvPr id="116" name="Arrow: Up 115">
            <a:extLst>
              <a:ext uri="{FF2B5EF4-FFF2-40B4-BE49-F238E27FC236}">
                <a16:creationId xmlns:a16="http://schemas.microsoft.com/office/drawing/2014/main" id="{B93085C4-4CB5-47ED-BBBC-D32F1ADA2DE6}"/>
              </a:ext>
            </a:extLst>
          </p:cNvPr>
          <p:cNvSpPr/>
          <p:nvPr/>
        </p:nvSpPr>
        <p:spPr>
          <a:xfrm rot="2080021">
            <a:off x="2775652" y="6203408"/>
            <a:ext cx="183132" cy="222590"/>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56F1DF94-3020-4EFC-BD86-D80790F48FB5}"/>
              </a:ext>
            </a:extLst>
          </p:cNvPr>
          <p:cNvSpPr txBox="1"/>
          <p:nvPr/>
        </p:nvSpPr>
        <p:spPr>
          <a:xfrm>
            <a:off x="2880779" y="6215697"/>
            <a:ext cx="1111344" cy="215444"/>
          </a:xfrm>
          <a:prstGeom prst="rect">
            <a:avLst/>
          </a:prstGeom>
          <a:noFill/>
        </p:spPr>
        <p:txBody>
          <a:bodyPr wrap="square" rtlCol="0">
            <a:spAutoFit/>
          </a:bodyPr>
          <a:lstStyle/>
          <a:p>
            <a:r>
              <a:rPr lang="en-US" sz="800" dirty="0"/>
              <a:t>Trending to Issue</a:t>
            </a:r>
          </a:p>
        </p:txBody>
      </p:sp>
      <p:sp>
        <p:nvSpPr>
          <p:cNvPr id="118" name="Arrow: Up 117">
            <a:extLst>
              <a:ext uri="{FF2B5EF4-FFF2-40B4-BE49-F238E27FC236}">
                <a16:creationId xmlns:a16="http://schemas.microsoft.com/office/drawing/2014/main" id="{1F53F7D0-43C8-45C2-9EE6-775464F192E5}"/>
              </a:ext>
            </a:extLst>
          </p:cNvPr>
          <p:cNvSpPr/>
          <p:nvPr/>
        </p:nvSpPr>
        <p:spPr>
          <a:xfrm rot="7713490">
            <a:off x="5120201" y="6203408"/>
            <a:ext cx="183132" cy="222590"/>
          </a:xfrm>
          <a:prstGeom prst="up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TextBox 118">
            <a:extLst>
              <a:ext uri="{FF2B5EF4-FFF2-40B4-BE49-F238E27FC236}">
                <a16:creationId xmlns:a16="http://schemas.microsoft.com/office/drawing/2014/main" id="{2BA019EA-70D7-41C5-A60D-33CE7EA0F78D}"/>
              </a:ext>
            </a:extLst>
          </p:cNvPr>
          <p:cNvSpPr txBox="1"/>
          <p:nvPr/>
        </p:nvSpPr>
        <p:spPr>
          <a:xfrm>
            <a:off x="5245057" y="6215697"/>
            <a:ext cx="1211324" cy="215444"/>
          </a:xfrm>
          <a:prstGeom prst="rect">
            <a:avLst/>
          </a:prstGeom>
          <a:noFill/>
        </p:spPr>
        <p:txBody>
          <a:bodyPr wrap="square" rtlCol="0">
            <a:spAutoFit/>
          </a:bodyPr>
          <a:lstStyle/>
          <a:p>
            <a:r>
              <a:rPr lang="en-US" sz="800" dirty="0"/>
              <a:t>Trending to Low</a:t>
            </a:r>
          </a:p>
        </p:txBody>
      </p:sp>
      <p:sp>
        <p:nvSpPr>
          <p:cNvPr id="120" name="TextBox 119">
            <a:extLst>
              <a:ext uri="{FF2B5EF4-FFF2-40B4-BE49-F238E27FC236}">
                <a16:creationId xmlns:a16="http://schemas.microsoft.com/office/drawing/2014/main" id="{9FF2696E-B3C4-499B-B44E-C94B6B916E38}"/>
              </a:ext>
            </a:extLst>
          </p:cNvPr>
          <p:cNvSpPr txBox="1"/>
          <p:nvPr/>
        </p:nvSpPr>
        <p:spPr>
          <a:xfrm>
            <a:off x="7595416" y="6215697"/>
            <a:ext cx="967445" cy="215444"/>
          </a:xfrm>
          <a:prstGeom prst="rect">
            <a:avLst/>
          </a:prstGeom>
          <a:noFill/>
        </p:spPr>
        <p:txBody>
          <a:bodyPr wrap="square" rtlCol="0">
            <a:spAutoFit/>
          </a:bodyPr>
          <a:lstStyle/>
          <a:p>
            <a:r>
              <a:rPr lang="en-US" sz="800" dirty="0"/>
              <a:t>Retired Risk</a:t>
            </a:r>
          </a:p>
        </p:txBody>
      </p:sp>
      <p:pic>
        <p:nvPicPr>
          <p:cNvPr id="121" name="Graphic 120" descr="Smiling face with no fill">
            <a:extLst>
              <a:ext uri="{FF2B5EF4-FFF2-40B4-BE49-F238E27FC236}">
                <a16:creationId xmlns:a16="http://schemas.microsoft.com/office/drawing/2014/main" id="{A010B027-34E9-4964-B1B5-726F32A2A5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4450" y="6191406"/>
            <a:ext cx="246594" cy="246594"/>
          </a:xfrm>
          <a:prstGeom prst="rect">
            <a:avLst/>
          </a:prstGeom>
        </p:spPr>
      </p:pic>
      <p:sp>
        <p:nvSpPr>
          <p:cNvPr id="122" name="TextBox 121">
            <a:extLst>
              <a:ext uri="{FF2B5EF4-FFF2-40B4-BE49-F238E27FC236}">
                <a16:creationId xmlns:a16="http://schemas.microsoft.com/office/drawing/2014/main" id="{1A5794EE-FA05-4D50-BBFC-F952A67C6648}"/>
              </a:ext>
            </a:extLst>
          </p:cNvPr>
          <p:cNvSpPr txBox="1"/>
          <p:nvPr/>
        </p:nvSpPr>
        <p:spPr>
          <a:xfrm>
            <a:off x="6244505" y="6215697"/>
            <a:ext cx="1251948" cy="215444"/>
          </a:xfrm>
          <a:prstGeom prst="rect">
            <a:avLst/>
          </a:prstGeom>
          <a:noFill/>
        </p:spPr>
        <p:txBody>
          <a:bodyPr wrap="square" rtlCol="0">
            <a:spAutoFit/>
          </a:bodyPr>
          <a:lstStyle/>
          <a:p>
            <a:r>
              <a:rPr lang="en-US" sz="800" dirty="0"/>
              <a:t>Realized into an Issue</a:t>
            </a:r>
          </a:p>
        </p:txBody>
      </p:sp>
      <p:pic>
        <p:nvPicPr>
          <p:cNvPr id="123" name="Graphic 122" descr="Exclamation mark">
            <a:extLst>
              <a:ext uri="{FF2B5EF4-FFF2-40B4-BE49-F238E27FC236}">
                <a16:creationId xmlns:a16="http://schemas.microsoft.com/office/drawing/2014/main" id="{B7E86B62-B5CD-4D99-B330-3155369756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6572" y="6212643"/>
            <a:ext cx="264519" cy="224324"/>
          </a:xfrm>
          <a:prstGeom prst="rect">
            <a:avLst/>
          </a:prstGeom>
        </p:spPr>
      </p:pic>
      <p:sp>
        <p:nvSpPr>
          <p:cNvPr id="124" name="Arrow: Up 123">
            <a:extLst>
              <a:ext uri="{FF2B5EF4-FFF2-40B4-BE49-F238E27FC236}">
                <a16:creationId xmlns:a16="http://schemas.microsoft.com/office/drawing/2014/main" id="{7464F6C5-939F-4FA7-BBC1-34F2158FBB8F}"/>
              </a:ext>
            </a:extLst>
          </p:cNvPr>
          <p:cNvSpPr/>
          <p:nvPr/>
        </p:nvSpPr>
        <p:spPr>
          <a:xfrm rot="7713490">
            <a:off x="3865501" y="6211315"/>
            <a:ext cx="183132" cy="222590"/>
          </a:xfrm>
          <a:prstGeom prst="up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9425BC4F-E592-4676-96F1-6A95C77AF191}"/>
              </a:ext>
            </a:extLst>
          </p:cNvPr>
          <p:cNvSpPr txBox="1"/>
          <p:nvPr/>
        </p:nvSpPr>
        <p:spPr>
          <a:xfrm>
            <a:off x="3980832" y="6215697"/>
            <a:ext cx="1255653" cy="215444"/>
          </a:xfrm>
          <a:prstGeom prst="rect">
            <a:avLst/>
          </a:prstGeom>
          <a:noFill/>
        </p:spPr>
        <p:txBody>
          <a:bodyPr wrap="square" rtlCol="0">
            <a:spAutoFit/>
          </a:bodyPr>
          <a:lstStyle/>
          <a:p>
            <a:r>
              <a:rPr lang="en-US" sz="800" dirty="0"/>
              <a:t>Trending to Medium</a:t>
            </a:r>
          </a:p>
        </p:txBody>
      </p:sp>
      <p:graphicFrame>
        <p:nvGraphicFramePr>
          <p:cNvPr id="6" name="Table 6">
            <a:extLst>
              <a:ext uri="{FF2B5EF4-FFF2-40B4-BE49-F238E27FC236}">
                <a16:creationId xmlns:a16="http://schemas.microsoft.com/office/drawing/2014/main" id="{EB4DC306-7E13-4C5A-A4D8-82782EB1445F}"/>
              </a:ext>
            </a:extLst>
          </p:cNvPr>
          <p:cNvGraphicFramePr>
            <a:graphicFrameLocks noGrp="1"/>
          </p:cNvGraphicFramePr>
          <p:nvPr>
            <p:extLst>
              <p:ext uri="{D42A27DB-BD31-4B8C-83A1-F6EECF244321}">
                <p14:modId xmlns:p14="http://schemas.microsoft.com/office/powerpoint/2010/main" val="3028017993"/>
              </p:ext>
            </p:extLst>
          </p:nvPr>
        </p:nvGraphicFramePr>
        <p:xfrm>
          <a:off x="39856" y="302188"/>
          <a:ext cx="9064289" cy="5735320"/>
        </p:xfrm>
        <a:graphic>
          <a:graphicData uri="http://schemas.openxmlformats.org/drawingml/2006/table">
            <a:tbl>
              <a:tblPr firstRow="1" bandRow="1">
                <a:tableStyleId>{5C22544A-7EE6-4342-B048-85BDC9FD1C3A}</a:tableStyleId>
              </a:tblPr>
              <a:tblGrid>
                <a:gridCol w="766260">
                  <a:extLst>
                    <a:ext uri="{9D8B030D-6E8A-4147-A177-3AD203B41FA5}">
                      <a16:colId xmlns:a16="http://schemas.microsoft.com/office/drawing/2014/main" val="4198542320"/>
                    </a:ext>
                  </a:extLst>
                </a:gridCol>
                <a:gridCol w="2971800">
                  <a:extLst>
                    <a:ext uri="{9D8B030D-6E8A-4147-A177-3AD203B41FA5}">
                      <a16:colId xmlns:a16="http://schemas.microsoft.com/office/drawing/2014/main" val="1036119265"/>
                    </a:ext>
                  </a:extLst>
                </a:gridCol>
                <a:gridCol w="4740442">
                  <a:extLst>
                    <a:ext uri="{9D8B030D-6E8A-4147-A177-3AD203B41FA5}">
                      <a16:colId xmlns:a16="http://schemas.microsoft.com/office/drawing/2014/main" val="3583382600"/>
                    </a:ext>
                  </a:extLst>
                </a:gridCol>
                <a:gridCol w="585787">
                  <a:extLst>
                    <a:ext uri="{9D8B030D-6E8A-4147-A177-3AD203B41FA5}">
                      <a16:colId xmlns:a16="http://schemas.microsoft.com/office/drawing/2014/main" val="1000354497"/>
                    </a:ext>
                  </a:extLst>
                </a:gridCol>
              </a:tblGrid>
              <a:tr h="370840">
                <a:tc>
                  <a:txBody>
                    <a:bodyPr/>
                    <a:lstStyle/>
                    <a:p>
                      <a:pPr algn="ctr"/>
                      <a:r>
                        <a:rPr lang="en-US" sz="1100" dirty="0"/>
                        <a:t>Risk/</a:t>
                      </a:r>
                    </a:p>
                    <a:p>
                      <a:pPr algn="ctr"/>
                      <a:r>
                        <a:rPr lang="en-US" sz="1100" dirty="0"/>
                        <a:t>Issue #</a:t>
                      </a:r>
                    </a:p>
                  </a:txBody>
                  <a:tcPr anchor="ctr"/>
                </a:tc>
                <a:tc>
                  <a:txBody>
                    <a:bodyPr/>
                    <a:lstStyle/>
                    <a:p>
                      <a:pPr algn="ctr"/>
                      <a:r>
                        <a:rPr lang="en-US" sz="1100" dirty="0"/>
                        <a:t>Risk/Issue Name</a:t>
                      </a:r>
                    </a:p>
                  </a:txBody>
                  <a:tcPr anchor="ctr"/>
                </a:tc>
                <a:tc>
                  <a:txBody>
                    <a:bodyPr/>
                    <a:lstStyle/>
                    <a:p>
                      <a:pPr algn="ctr"/>
                      <a:r>
                        <a:rPr lang="en-US" sz="1100" dirty="0"/>
                        <a:t>Risk Status</a:t>
                      </a:r>
                    </a:p>
                  </a:txBody>
                  <a:tcPr anchor="ctr"/>
                </a:tc>
                <a:tc>
                  <a:txBody>
                    <a:bodyPr/>
                    <a:lstStyle/>
                    <a:p>
                      <a:pPr algn="ctr"/>
                      <a:r>
                        <a:rPr lang="en-US" sz="1100" dirty="0"/>
                        <a:t>Risk Trend</a:t>
                      </a:r>
                    </a:p>
                  </a:txBody>
                  <a:tcPr anchor="ctr"/>
                </a:tc>
                <a:extLst>
                  <a:ext uri="{0D108BD9-81ED-4DB2-BD59-A6C34878D82A}">
                    <a16:rowId xmlns:a16="http://schemas.microsoft.com/office/drawing/2014/main" val="1335264070"/>
                  </a:ext>
                </a:extLst>
              </a:tr>
              <a:tr h="370840">
                <a:tc>
                  <a:txBody>
                    <a:bodyPr/>
                    <a:lstStyle/>
                    <a:p>
                      <a:pPr algn="ctr"/>
                      <a:r>
                        <a:rPr lang="en-US" sz="900" b="1" dirty="0"/>
                        <a:t>Issue 118</a:t>
                      </a:r>
                    </a:p>
                  </a:txBody>
                  <a:tcPr anchor="ctr"/>
                </a:tc>
                <a:tc>
                  <a:txBody>
                    <a:bodyPr/>
                    <a:lstStyle/>
                    <a:p>
                      <a:pPr marL="0" algn="l" defTabSz="457200" rtl="0" eaLnBrk="1" latinLnBrk="0" hangingPunct="1"/>
                      <a:r>
                        <a:rPr lang="en-US" sz="900" kern="1200" dirty="0">
                          <a:solidFill>
                            <a:schemeClr val="dk1"/>
                          </a:solidFill>
                          <a:latin typeface="+mn-lt"/>
                          <a:ea typeface="+mn-ea"/>
                          <a:cs typeface="+mn-cs"/>
                        </a:rPr>
                        <a:t>Some non-production environments using Delphix software do not have the desired responsiveness</a:t>
                      </a:r>
                    </a:p>
                  </a:txBody>
                  <a:tcPr/>
                </a:tc>
                <a:tc>
                  <a:txBody>
                    <a:bodyPr/>
                    <a:lstStyle/>
                    <a:p>
                      <a:r>
                        <a:rPr lang="en-US" sz="900" dirty="0"/>
                        <a:t>A quantitative analysis for </a:t>
                      </a:r>
                      <a:r>
                        <a:rPr lang="en-US" sz="900" dirty="0" err="1"/>
                        <a:t>Delphix</a:t>
                      </a:r>
                      <a:r>
                        <a:rPr lang="en-US" sz="900" dirty="0"/>
                        <a:t> performance was completed. Although results were positive, it was decided due to the impact of remote work to the user experience, to keep 3 non-prod environments on full disk and re-evaluate the decision in a couple of months</a:t>
                      </a:r>
                      <a:endParaRPr lang="en-US" sz="900" kern="1200" dirty="0">
                        <a:solidFill>
                          <a:schemeClr val="dk1"/>
                        </a:solidFill>
                        <a:latin typeface="+mn-lt"/>
                        <a:ea typeface="+mn-ea"/>
                        <a:cs typeface="+mn-cs"/>
                      </a:endParaRPr>
                    </a:p>
                  </a:txBody>
                  <a:tcPr/>
                </a:tc>
                <a:tc>
                  <a:txBody>
                    <a:bodyPr/>
                    <a:lstStyle/>
                    <a:p>
                      <a:pPr algn="ctr"/>
                      <a:r>
                        <a:rPr lang="en-US" sz="1600" dirty="0"/>
                        <a:t>N/A</a:t>
                      </a:r>
                    </a:p>
                  </a:txBody>
                  <a:tcPr anchor="ctr"/>
                </a:tc>
                <a:extLst>
                  <a:ext uri="{0D108BD9-81ED-4DB2-BD59-A6C34878D82A}">
                    <a16:rowId xmlns:a16="http://schemas.microsoft.com/office/drawing/2014/main" val="1256228854"/>
                  </a:ext>
                </a:extLst>
              </a:tr>
              <a:tr h="370840">
                <a:tc>
                  <a:txBody>
                    <a:bodyPr/>
                    <a:lstStyle/>
                    <a:p>
                      <a:pPr algn="ctr"/>
                      <a:r>
                        <a:rPr lang="en-US" sz="900" b="1" dirty="0">
                          <a:solidFill>
                            <a:srgbClr val="FF0000"/>
                          </a:solidFill>
                        </a:rPr>
                        <a:t>201</a:t>
                      </a:r>
                    </a:p>
                  </a:txBody>
                  <a:tcPr anchor="ctr"/>
                </a:tc>
                <a:tc>
                  <a:txBody>
                    <a:bodyPr/>
                    <a:lstStyle/>
                    <a:p>
                      <a:r>
                        <a:rPr lang="en-US" sz="900" kern="1200" dirty="0">
                          <a:solidFill>
                            <a:schemeClr val="dk1"/>
                          </a:solidFill>
                          <a:latin typeface="+mn-lt"/>
                          <a:ea typeface="+mn-ea"/>
                          <a:cs typeface="+mn-cs"/>
                        </a:rPr>
                        <a:t>Pace of Policy Changes may exceed capacity of the project teams, resulting in less automation</a:t>
                      </a:r>
                    </a:p>
                  </a:txBody>
                  <a:tcPr/>
                </a:tc>
                <a:tc>
                  <a:txBody>
                    <a:bodyPr/>
                    <a:lstStyle/>
                    <a:p>
                      <a:r>
                        <a:rPr lang="en-US" sz="900" kern="1200" dirty="0">
                          <a:solidFill>
                            <a:schemeClr val="dk1"/>
                          </a:solidFill>
                          <a:latin typeface="+mn-lt"/>
                          <a:ea typeface="+mn-ea"/>
                          <a:cs typeface="+mn-cs"/>
                        </a:rPr>
                        <a:t>Closely monitor specific policy changes, such as ABAWD, and escalate into separate issues as necessary.</a:t>
                      </a:r>
                    </a:p>
                  </a:txBody>
                  <a:tcPr/>
                </a:tc>
                <a:tc>
                  <a:txBody>
                    <a:bodyPr/>
                    <a:lstStyle/>
                    <a:p>
                      <a:endParaRPr lang="en-US" dirty="0"/>
                    </a:p>
                  </a:txBody>
                  <a:tcPr/>
                </a:tc>
                <a:extLst>
                  <a:ext uri="{0D108BD9-81ED-4DB2-BD59-A6C34878D82A}">
                    <a16:rowId xmlns:a16="http://schemas.microsoft.com/office/drawing/2014/main" val="2340735250"/>
                  </a:ext>
                </a:extLst>
              </a:tr>
              <a:tr h="370840">
                <a:tc>
                  <a:txBody>
                    <a:bodyPr/>
                    <a:lstStyle/>
                    <a:p>
                      <a:pPr algn="ctr"/>
                      <a:r>
                        <a:rPr lang="en-US" sz="900" b="1" dirty="0">
                          <a:solidFill>
                            <a:srgbClr val="FF0000"/>
                          </a:solidFill>
                        </a:rPr>
                        <a:t>202</a:t>
                      </a:r>
                    </a:p>
                  </a:txBody>
                  <a:tcPr anchor="ctr"/>
                </a:tc>
                <a:tc>
                  <a:txBody>
                    <a:bodyPr/>
                    <a:lstStyle/>
                    <a:p>
                      <a:r>
                        <a:rPr lang="en-US" sz="900" kern="1200" dirty="0">
                          <a:solidFill>
                            <a:schemeClr val="dk1"/>
                          </a:solidFill>
                          <a:latin typeface="+mn-lt"/>
                          <a:ea typeface="+mn-ea"/>
                          <a:cs typeface="+mn-cs"/>
                        </a:rPr>
                        <a:t>Not all of the estimates related to Functional Design Sessions have been completed yet.  Until the FDS estimates have been completed, cost and schedule impacts to CalSAWS are not known</a:t>
                      </a:r>
                    </a:p>
                  </a:txBody>
                  <a:tcPr/>
                </a:tc>
                <a:tc>
                  <a:txBody>
                    <a:bodyPr/>
                    <a:lstStyle/>
                    <a:p>
                      <a:r>
                        <a:rPr lang="en-US" sz="900" kern="1200" dirty="0">
                          <a:solidFill>
                            <a:schemeClr val="dk1"/>
                          </a:solidFill>
                          <a:latin typeface="+mn-lt"/>
                          <a:ea typeface="+mn-ea"/>
                          <a:cs typeface="+mn-cs"/>
                        </a:rPr>
                        <a:t>The Analytics Exhibit and As-Needed IAPDU received conditional approval at the JPA Board meeting on March 27, 2020, contingent on receiving an approval letter from CMS. This risk will be retired once the approval letter is received from CMS.</a:t>
                      </a:r>
                    </a:p>
                  </a:txBody>
                  <a:tcPr/>
                </a:tc>
                <a:tc>
                  <a:txBody>
                    <a:bodyPr/>
                    <a:lstStyle/>
                    <a:p>
                      <a:endParaRPr lang="en-US" dirty="0"/>
                    </a:p>
                  </a:txBody>
                  <a:tcPr/>
                </a:tc>
                <a:extLst>
                  <a:ext uri="{0D108BD9-81ED-4DB2-BD59-A6C34878D82A}">
                    <a16:rowId xmlns:a16="http://schemas.microsoft.com/office/drawing/2014/main" val="361352279"/>
                  </a:ext>
                </a:extLst>
              </a:tr>
              <a:tr h="370840">
                <a:tc>
                  <a:txBody>
                    <a:bodyPr/>
                    <a:lstStyle/>
                    <a:p>
                      <a:pPr algn="ctr"/>
                      <a:r>
                        <a:rPr lang="en-US" sz="900" b="1" dirty="0">
                          <a:solidFill>
                            <a:srgbClr val="FF0000"/>
                          </a:solidFill>
                        </a:rPr>
                        <a:t>203</a:t>
                      </a:r>
                    </a:p>
                  </a:txBody>
                  <a:tcPr anchor="ctr"/>
                </a:tc>
                <a:tc>
                  <a:txBody>
                    <a:bodyPr/>
                    <a:lstStyle/>
                    <a:p>
                      <a:r>
                        <a:rPr lang="en-US" sz="900" kern="1200" dirty="0">
                          <a:solidFill>
                            <a:schemeClr val="dk1"/>
                          </a:solidFill>
                          <a:latin typeface="+mn-lt"/>
                          <a:ea typeface="+mn-ea"/>
                          <a:cs typeface="+mn-cs"/>
                        </a:rPr>
                        <a:t>Project communications must be enhanced, otherwise stakeholder / audience needs will not be met</a:t>
                      </a:r>
                    </a:p>
                  </a:txBody>
                  <a:tcPr/>
                </a:tc>
                <a:tc>
                  <a:txBody>
                    <a:bodyPr/>
                    <a:lstStyle/>
                    <a:p>
                      <a:r>
                        <a:rPr lang="en-US" sz="900" dirty="0"/>
                        <a:t>The YBN and C4Yourself broadcast is being planned as a new feature / future enhancement.  The Quarterly Communications Plan assessment is included in the March PSC materials related to key communication milestones from the Project teams. </a:t>
                      </a:r>
                      <a:endParaRPr lang="en-US" sz="9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3861455599"/>
                  </a:ext>
                </a:extLst>
              </a:tr>
              <a:tr h="370840">
                <a:tc>
                  <a:txBody>
                    <a:bodyPr/>
                    <a:lstStyle/>
                    <a:p>
                      <a:pPr algn="ctr"/>
                      <a:r>
                        <a:rPr lang="en-US" sz="900" b="1" dirty="0">
                          <a:solidFill>
                            <a:srgbClr val="FF0000"/>
                          </a:solidFill>
                        </a:rPr>
                        <a:t>204</a:t>
                      </a:r>
                    </a:p>
                  </a:txBody>
                  <a:tcPr anchor="ctr"/>
                </a:tc>
                <a:tc>
                  <a:txBody>
                    <a:bodyPr/>
                    <a:lstStyle/>
                    <a:p>
                      <a:r>
                        <a:rPr lang="en-US" sz="900" kern="1200" dirty="0">
                          <a:solidFill>
                            <a:schemeClr val="dk1"/>
                          </a:solidFill>
                          <a:latin typeface="+mn-lt"/>
                          <a:ea typeface="+mn-ea"/>
                          <a:cs typeface="+mn-cs"/>
                        </a:rPr>
                        <a:t>Volume of changes to baseline code may cause degradation in quality &amp; increase in defects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Mitigation measures include: </a:t>
                      </a:r>
                      <a:br>
                        <a:rPr lang="en-US" sz="900" kern="1200" dirty="0">
                          <a:solidFill>
                            <a:schemeClr val="dk1"/>
                          </a:solidFill>
                          <a:latin typeface="+mn-lt"/>
                          <a:ea typeface="+mn-ea"/>
                          <a:cs typeface="+mn-cs"/>
                        </a:rPr>
                      </a:br>
                      <a:r>
                        <a:rPr lang="en-US" sz="900" dirty="0"/>
                        <a:t>Increased Automated Regression Testing (ART), Future ART enhancements, Enforcing SCR Freeze Dates, Improving Design Documentation, reducing late content revisions, Code quality checks and impact analysis</a:t>
                      </a:r>
                      <a:endParaRPr lang="en-US" sz="9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961426554"/>
                  </a:ext>
                </a:extLst>
              </a:tr>
              <a:tr h="370840">
                <a:tc>
                  <a:txBody>
                    <a:bodyPr/>
                    <a:lstStyle/>
                    <a:p>
                      <a:pPr algn="ctr"/>
                      <a:r>
                        <a:rPr lang="en-US" sz="900" b="1" dirty="0">
                          <a:solidFill>
                            <a:srgbClr val="FF0000"/>
                          </a:solidFill>
                        </a:rPr>
                        <a:t>211</a:t>
                      </a:r>
                    </a:p>
                  </a:txBody>
                  <a:tcPr anchor="ctr"/>
                </a:tc>
                <a:tc>
                  <a:txBody>
                    <a:bodyPr/>
                    <a:lstStyle/>
                    <a:p>
                      <a:r>
                        <a:rPr lang="en-US" sz="900" kern="1200" dirty="0">
                          <a:solidFill>
                            <a:schemeClr val="dk1"/>
                          </a:solidFill>
                          <a:latin typeface="+mn-lt"/>
                          <a:ea typeface="+mn-ea"/>
                          <a:cs typeface="+mn-cs"/>
                        </a:rPr>
                        <a:t>Delay in consolidated portal procurement and implementation may impact C-IV and CalWIN go-live dates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The CalWIN OCM RFP was released on December 17, 2019; vendor responses were due on February 19, 2020. The C-IV and CalWIN go-live dates remain at risk until the vendor commences work.</a:t>
                      </a:r>
                    </a:p>
                  </a:txBody>
                  <a:tcPr/>
                </a:tc>
                <a:tc>
                  <a:txBody>
                    <a:bodyPr/>
                    <a:lstStyle/>
                    <a:p>
                      <a:endParaRPr lang="en-US" dirty="0"/>
                    </a:p>
                  </a:txBody>
                  <a:tcPr/>
                </a:tc>
                <a:extLst>
                  <a:ext uri="{0D108BD9-81ED-4DB2-BD59-A6C34878D82A}">
                    <a16:rowId xmlns:a16="http://schemas.microsoft.com/office/drawing/2014/main" val="1890876028"/>
                  </a:ext>
                </a:extLst>
              </a:tr>
              <a:tr h="370840">
                <a:tc>
                  <a:txBody>
                    <a:bodyPr/>
                    <a:lstStyle/>
                    <a:p>
                      <a:pPr algn="ctr"/>
                      <a:r>
                        <a:rPr lang="en-US" sz="900" b="1" dirty="0">
                          <a:solidFill>
                            <a:srgbClr val="FF0000"/>
                          </a:solidFill>
                        </a:rPr>
                        <a:t>221</a:t>
                      </a:r>
                    </a:p>
                  </a:txBody>
                  <a:tcPr anchor="ctr"/>
                </a:tc>
                <a:tc>
                  <a:txBody>
                    <a:bodyPr/>
                    <a:lstStyle/>
                    <a:p>
                      <a:r>
                        <a:rPr lang="en-US" sz="900" kern="1200" dirty="0">
                          <a:solidFill>
                            <a:schemeClr val="dk1"/>
                          </a:solidFill>
                          <a:latin typeface="+mn-lt"/>
                          <a:ea typeface="+mn-ea"/>
                          <a:cs typeface="+mn-cs"/>
                        </a:rPr>
                        <a:t>The instability of two 3rd party software products from Oracle causes LRS production performance degradation</a:t>
                      </a:r>
                    </a:p>
                  </a:txBody>
                  <a:tcPr/>
                </a:tc>
                <a:tc>
                  <a:txBody>
                    <a:bodyPr/>
                    <a:lstStyle/>
                    <a:p>
                      <a:r>
                        <a:rPr lang="en-US" sz="900" kern="1200" dirty="0">
                          <a:solidFill>
                            <a:schemeClr val="dk1"/>
                          </a:solidFill>
                          <a:latin typeface="+mn-lt"/>
                          <a:ea typeface="+mn-ea"/>
                          <a:cs typeface="+mn-cs"/>
                        </a:rPr>
                        <a:t>Work to deploy Oracle patch has been suspended and the project direction is to focus on the Oracle OAM replacement work with ForgeRock.  Refer to the new ForgeRock Risk #225</a:t>
                      </a:r>
                    </a:p>
                  </a:txBody>
                  <a:tcPr/>
                </a:tc>
                <a:tc>
                  <a:txBody>
                    <a:bodyPr/>
                    <a:lstStyle/>
                    <a:p>
                      <a:endParaRPr lang="en-US" dirty="0"/>
                    </a:p>
                  </a:txBody>
                  <a:tcPr/>
                </a:tc>
                <a:extLst>
                  <a:ext uri="{0D108BD9-81ED-4DB2-BD59-A6C34878D82A}">
                    <a16:rowId xmlns:a16="http://schemas.microsoft.com/office/drawing/2014/main" val="689022230"/>
                  </a:ext>
                </a:extLst>
              </a:tr>
              <a:tr h="370840">
                <a:tc>
                  <a:txBody>
                    <a:bodyPr/>
                    <a:lstStyle/>
                    <a:p>
                      <a:pPr algn="ctr"/>
                      <a:r>
                        <a:rPr lang="en-US" sz="900" b="1" dirty="0">
                          <a:solidFill>
                            <a:srgbClr val="FF0000"/>
                          </a:solidFill>
                        </a:rPr>
                        <a:t>224</a:t>
                      </a:r>
                    </a:p>
                  </a:txBody>
                  <a:tcPr anchor="ctr"/>
                </a:tc>
                <a:tc>
                  <a:txBody>
                    <a:bodyPr/>
                    <a:lstStyle/>
                    <a:p>
                      <a:r>
                        <a:rPr lang="en-US" sz="900" kern="1200" dirty="0">
                          <a:solidFill>
                            <a:schemeClr val="dk1"/>
                          </a:solidFill>
                          <a:latin typeface="+mn-lt"/>
                          <a:ea typeface="+mn-ea"/>
                          <a:cs typeface="+mn-cs"/>
                        </a:rPr>
                        <a:t>The implementation of ForgeRock may delay the OCAT Schedule</a:t>
                      </a:r>
                    </a:p>
                  </a:txBody>
                  <a:tcPr/>
                </a:tc>
                <a:tc>
                  <a:txBody>
                    <a:bodyPr/>
                    <a:lstStyle/>
                    <a:p>
                      <a:r>
                        <a:rPr lang="en-US" sz="900" dirty="0"/>
                        <a:t>The OCAT Work Plan has been updated and re-baselined.  ForgeRock</a:t>
                      </a:r>
                    </a:p>
                    <a:p>
                      <a:r>
                        <a:rPr lang="en-US" sz="900" dirty="0"/>
                        <a:t>implementation tasks and  dependencies have been planned and communicated between Cambria, Accenture, and the Consortium.</a:t>
                      </a:r>
                      <a:endParaRPr lang="en-US" sz="9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4237534384"/>
                  </a:ext>
                </a:extLst>
              </a:tr>
              <a:tr h="370840">
                <a:tc>
                  <a:txBody>
                    <a:bodyPr/>
                    <a:lstStyle/>
                    <a:p>
                      <a:pPr algn="ctr"/>
                      <a:r>
                        <a:rPr lang="en-US" sz="900" b="1" dirty="0">
                          <a:solidFill>
                            <a:srgbClr val="FF0000"/>
                          </a:solidFill>
                        </a:rPr>
                        <a:t>225</a:t>
                      </a:r>
                    </a:p>
                  </a:txBody>
                  <a:tcPr anchor="ctr"/>
                </a:tc>
                <a:tc>
                  <a:txBody>
                    <a:bodyPr/>
                    <a:lstStyle/>
                    <a:p>
                      <a:r>
                        <a:rPr lang="en-US" sz="900" kern="1200" dirty="0">
                          <a:solidFill>
                            <a:schemeClr val="dk1"/>
                          </a:solidFill>
                          <a:latin typeface="+mn-lt"/>
                          <a:ea typeface="+mn-ea"/>
                          <a:cs typeface="+mn-cs"/>
                        </a:rPr>
                        <a:t>The ForgeRock solution may not perform as expected, causing LRS production performance degradation</a:t>
                      </a:r>
                    </a:p>
                  </a:txBody>
                  <a:tcPr/>
                </a:tc>
                <a:tc>
                  <a:txBody>
                    <a:bodyPr/>
                    <a:lstStyle/>
                    <a:p>
                      <a:r>
                        <a:rPr lang="en-US" sz="900" dirty="0"/>
                        <a:t>ForgeRock (FR) deployed into the test environments and ready for OCAT testing. FR and OCAT integration is in progress, and performance testing of FR APIs has started. Operational readiness planning activities for delivery of FR are in progress.</a:t>
                      </a:r>
                      <a:endParaRPr lang="en-US" sz="9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495179736"/>
                  </a:ext>
                </a:extLst>
              </a:tr>
              <a:tr h="215170">
                <a:tc>
                  <a:txBody>
                    <a:bodyPr/>
                    <a:lstStyle/>
                    <a:p>
                      <a:pPr algn="ctr"/>
                      <a:r>
                        <a:rPr lang="en-US" sz="900" b="1" dirty="0">
                          <a:solidFill>
                            <a:srgbClr val="FF0000"/>
                          </a:solidFill>
                        </a:rPr>
                        <a:t>226</a:t>
                      </a:r>
                    </a:p>
                  </a:txBody>
                  <a:tcPr anchor="ctr"/>
                </a:tc>
                <a:tc>
                  <a:txBody>
                    <a:bodyPr/>
                    <a:lstStyle/>
                    <a:p>
                      <a:r>
                        <a:rPr lang="en-US" sz="900" kern="1200" dirty="0">
                          <a:solidFill>
                            <a:schemeClr val="dk1"/>
                          </a:solidFill>
                          <a:latin typeface="+mn-lt"/>
                          <a:ea typeface="+mn-ea"/>
                          <a:cs typeface="+mn-cs"/>
                        </a:rPr>
                        <a:t>COVID-19 relief efforts may impact </a:t>
                      </a:r>
                      <a:r>
                        <a:rPr lang="en-US" sz="900" kern="1200" dirty="0" err="1">
                          <a:solidFill>
                            <a:schemeClr val="dk1"/>
                          </a:solidFill>
                          <a:latin typeface="+mn-lt"/>
                          <a:ea typeface="+mn-ea"/>
                          <a:cs typeface="+mn-cs"/>
                        </a:rPr>
                        <a:t>CalSAWS</a:t>
                      </a:r>
                      <a:r>
                        <a:rPr lang="en-US" sz="900" kern="1200" dirty="0">
                          <a:solidFill>
                            <a:schemeClr val="dk1"/>
                          </a:solidFill>
                          <a:latin typeface="+mn-lt"/>
                          <a:ea typeface="+mn-ea"/>
                          <a:cs typeface="+mn-cs"/>
                        </a:rPr>
                        <a:t> DD&amp;I schedule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rPr>
                        <a:t>Mitigation strategies for consideration include: prioritization of SCRs, existing staff working overtime, slow ramp to add new staff and providing orientation remotely.</a:t>
                      </a:r>
                    </a:p>
                  </a:txBody>
                  <a:tcPr/>
                </a:tc>
                <a:tc>
                  <a:txBody>
                    <a:bodyPr/>
                    <a:lstStyle/>
                    <a:p>
                      <a:endParaRPr lang="en-US" dirty="0"/>
                    </a:p>
                  </a:txBody>
                  <a:tcPr/>
                </a:tc>
                <a:extLst>
                  <a:ext uri="{0D108BD9-81ED-4DB2-BD59-A6C34878D82A}">
                    <a16:rowId xmlns:a16="http://schemas.microsoft.com/office/drawing/2014/main" val="332793375"/>
                  </a:ext>
                </a:extLst>
              </a:tr>
            </a:tbl>
          </a:graphicData>
        </a:graphic>
      </p:graphicFrame>
      <p:sp>
        <p:nvSpPr>
          <p:cNvPr id="68" name="Arrow: Up 67">
            <a:extLst>
              <a:ext uri="{FF2B5EF4-FFF2-40B4-BE49-F238E27FC236}">
                <a16:creationId xmlns:a16="http://schemas.microsoft.com/office/drawing/2014/main" id="{526D24E2-43A3-492F-A349-552BAE50980C}"/>
              </a:ext>
            </a:extLst>
          </p:cNvPr>
          <p:cNvSpPr/>
          <p:nvPr/>
        </p:nvSpPr>
        <p:spPr>
          <a:xfrm rot="2080021">
            <a:off x="8624211" y="1368565"/>
            <a:ext cx="361468" cy="336925"/>
          </a:xfrm>
          <a:prstGeom prst="up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Arrow: Left-Right 74">
            <a:extLst>
              <a:ext uri="{FF2B5EF4-FFF2-40B4-BE49-F238E27FC236}">
                <a16:creationId xmlns:a16="http://schemas.microsoft.com/office/drawing/2014/main" id="{9B07D00E-67B1-4152-A763-39B099226EEE}"/>
              </a:ext>
            </a:extLst>
          </p:cNvPr>
          <p:cNvSpPr/>
          <p:nvPr/>
        </p:nvSpPr>
        <p:spPr>
          <a:xfrm>
            <a:off x="8560473" y="2575685"/>
            <a:ext cx="486159" cy="278424"/>
          </a:xfrm>
          <a:prstGeom prst="lef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Arrow: Left-Right 75">
            <a:extLst>
              <a:ext uri="{FF2B5EF4-FFF2-40B4-BE49-F238E27FC236}">
                <a16:creationId xmlns:a16="http://schemas.microsoft.com/office/drawing/2014/main" id="{2DC75A66-67F6-4F88-95F5-1A9879E54945}"/>
              </a:ext>
            </a:extLst>
          </p:cNvPr>
          <p:cNvSpPr/>
          <p:nvPr/>
        </p:nvSpPr>
        <p:spPr>
          <a:xfrm>
            <a:off x="8577642" y="3228427"/>
            <a:ext cx="486159" cy="278424"/>
          </a:xfrm>
          <a:prstGeom prst="lef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Arrow: Up 76">
            <a:extLst>
              <a:ext uri="{FF2B5EF4-FFF2-40B4-BE49-F238E27FC236}">
                <a16:creationId xmlns:a16="http://schemas.microsoft.com/office/drawing/2014/main" id="{F02CE309-9252-4754-822C-133F782869C4}"/>
              </a:ext>
            </a:extLst>
          </p:cNvPr>
          <p:cNvSpPr/>
          <p:nvPr/>
        </p:nvSpPr>
        <p:spPr>
          <a:xfrm rot="7713490">
            <a:off x="8651926" y="3769866"/>
            <a:ext cx="346770" cy="339399"/>
          </a:xfrm>
          <a:prstGeom prst="up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Arrow: Left-Right 77">
            <a:extLst>
              <a:ext uri="{FF2B5EF4-FFF2-40B4-BE49-F238E27FC236}">
                <a16:creationId xmlns:a16="http://schemas.microsoft.com/office/drawing/2014/main" id="{4C80252F-795E-4A72-AA9B-2E8D94355376}"/>
              </a:ext>
            </a:extLst>
          </p:cNvPr>
          <p:cNvSpPr/>
          <p:nvPr/>
        </p:nvSpPr>
        <p:spPr>
          <a:xfrm>
            <a:off x="8563258" y="4293394"/>
            <a:ext cx="486159" cy="278424"/>
          </a:xfrm>
          <a:prstGeom prst="lef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Arrow: Left-Right 78">
            <a:extLst>
              <a:ext uri="{FF2B5EF4-FFF2-40B4-BE49-F238E27FC236}">
                <a16:creationId xmlns:a16="http://schemas.microsoft.com/office/drawing/2014/main" id="{7689E617-F85B-48D5-A34C-7DAA81463A9E}"/>
              </a:ext>
            </a:extLst>
          </p:cNvPr>
          <p:cNvSpPr/>
          <p:nvPr/>
        </p:nvSpPr>
        <p:spPr>
          <a:xfrm>
            <a:off x="8555862" y="4777123"/>
            <a:ext cx="486159" cy="278424"/>
          </a:xfrm>
          <a:prstGeom prst="lef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Arrow: Left-Right 79">
            <a:extLst>
              <a:ext uri="{FF2B5EF4-FFF2-40B4-BE49-F238E27FC236}">
                <a16:creationId xmlns:a16="http://schemas.microsoft.com/office/drawing/2014/main" id="{7917FC1F-EF74-434C-9F16-85232527AEBB}"/>
              </a:ext>
            </a:extLst>
          </p:cNvPr>
          <p:cNvSpPr/>
          <p:nvPr/>
        </p:nvSpPr>
        <p:spPr>
          <a:xfrm>
            <a:off x="8549488" y="5264163"/>
            <a:ext cx="486159" cy="278424"/>
          </a:xfrm>
          <a:prstGeom prst="lef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Graphic 25" descr="Smiling face with no fill">
            <a:extLst>
              <a:ext uri="{FF2B5EF4-FFF2-40B4-BE49-F238E27FC236}">
                <a16:creationId xmlns:a16="http://schemas.microsoft.com/office/drawing/2014/main" id="{B0970AEA-CD34-40CF-BC4F-8BBB472D87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74242" y="1828564"/>
            <a:ext cx="461405" cy="461405"/>
          </a:xfrm>
          <a:prstGeom prst="rect">
            <a:avLst/>
          </a:prstGeom>
        </p:spPr>
      </p:pic>
      <p:sp>
        <p:nvSpPr>
          <p:cNvPr id="27" name="Arrow: Left-Right 26">
            <a:extLst>
              <a:ext uri="{FF2B5EF4-FFF2-40B4-BE49-F238E27FC236}">
                <a16:creationId xmlns:a16="http://schemas.microsoft.com/office/drawing/2014/main" id="{0CCFC89E-CEAA-4BC9-82B4-20F80036CF67}"/>
              </a:ext>
            </a:extLst>
          </p:cNvPr>
          <p:cNvSpPr/>
          <p:nvPr/>
        </p:nvSpPr>
        <p:spPr>
          <a:xfrm>
            <a:off x="8549487" y="5705501"/>
            <a:ext cx="486159" cy="278424"/>
          </a:xfrm>
          <a:prstGeom prst="leftRightArrow">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4455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AWS Presentation Template - Template" id="{6A9A770B-CFD8-6240-8318-C6A4D606EC23}" vid="{745484A2-78A2-DA4E-994D-1B2F200BEF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297237612FFB4DBC44B55A432B190E" ma:contentTypeVersion="9" ma:contentTypeDescription="Create a new document." ma:contentTypeScope="" ma:versionID="eb7440f6c06e0527ecd9345f21c62e28">
  <xsd:schema xmlns:xsd="http://www.w3.org/2001/XMLSchema" xmlns:xs="http://www.w3.org/2001/XMLSchema" xmlns:p="http://schemas.microsoft.com/office/2006/metadata/properties" xmlns:ns2="0cffa99d-8075-4957-a3f9-38d6e57d32c9" xmlns:ns3="f6b1d80a-5717-428b-b7f8-dfb6a276f7b9" targetNamespace="http://schemas.microsoft.com/office/2006/metadata/properties" ma:root="true" ma:fieldsID="93b5f45e3cc40d56ebeffadcce562397" ns2:_="" ns3:_="">
    <xsd:import namespace="0cffa99d-8075-4957-a3f9-38d6e57d32c9"/>
    <xsd:import namespace="f6b1d80a-5717-428b-b7f8-dfb6a276f7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fa99d-8075-4957-a3f9-38d6e57d3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b1d80a-5717-428b-b7f8-dfb6a276f7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6F7A79-F4C4-4D99-8F2D-F88CBD43F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fa99d-8075-4957-a3f9-38d6e57d32c9"/>
    <ds:schemaRef ds:uri="f6b1d80a-5717-428b-b7f8-dfb6a276f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0CC1E9-68FF-4B07-A654-0348A3BF1FA1}">
  <ds:schemaRefs>
    <ds:schemaRef ds:uri="http://schemas.microsoft.com/sharepoint/v3/contenttype/forms"/>
  </ds:schemaRefs>
</ds:datastoreItem>
</file>

<file path=customXml/itemProps3.xml><?xml version="1.0" encoding="utf-8"?>
<ds:datastoreItem xmlns:ds="http://schemas.openxmlformats.org/officeDocument/2006/customXml" ds:itemID="{2512F8DA-3C5B-44B5-850E-24F030B55DFB}">
  <ds:schemaRefs>
    <ds:schemaRef ds:uri="http://purl.org/dc/dcmitype/"/>
    <ds:schemaRef ds:uri="http://schemas.microsoft.com/office/2006/documentManagement/types"/>
    <ds:schemaRef ds:uri="0cffa99d-8075-4957-a3f9-38d6e57d32c9"/>
    <ds:schemaRef ds:uri="http://www.w3.org/XML/1998/namespace"/>
    <ds:schemaRef ds:uri="http://purl.org/dc/elements/1.1/"/>
    <ds:schemaRef ds:uri="http://purl.org/dc/terms/"/>
    <ds:schemaRef ds:uri="http://schemas.openxmlformats.org/package/2006/metadata/core-properties"/>
    <ds:schemaRef ds:uri="http://schemas.microsoft.com/office/infopath/2007/PartnerControls"/>
    <ds:schemaRef ds:uri="f6b1d80a-5717-428b-b7f8-dfb6a276f7b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87301</TotalTime>
  <Words>678</Words>
  <Application>Microsoft Office PowerPoint</Application>
  <PresentationFormat>Letter Paper (8.5x11 in)</PresentationFormat>
  <Paragraphs>102</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Wingdings</vt:lpstr>
      <vt:lpstr>Office Theme</vt:lpstr>
      <vt:lpstr>PowerPoint Presentation</vt:lpstr>
      <vt:lpstr>CalSAWS Project Issue and High Risks Update</vt:lpstr>
    </vt:vector>
  </TitlesOfParts>
  <Company>ClearBest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Battermann</dc:creator>
  <cp:lastModifiedBy>Yee, Terence L.</cp:lastModifiedBy>
  <cp:revision>1176</cp:revision>
  <cp:lastPrinted>2020-03-10T21:54:17Z</cp:lastPrinted>
  <dcterms:created xsi:type="dcterms:W3CDTF">2018-12-04T04:16:31Z</dcterms:created>
  <dcterms:modified xsi:type="dcterms:W3CDTF">2020-04-07T19:55:17Z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0x01010064297237612FFB4DBC44B55A432B190E</vt:lpwstr>
  </property>
</Properties>
</file>