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31"/>
  </p:notesMasterIdLst>
  <p:handoutMasterIdLst>
    <p:handoutMasterId r:id="rId32"/>
  </p:handoutMasterIdLst>
  <p:sldIdLst>
    <p:sldId id="398" r:id="rId5"/>
    <p:sldId id="2130" r:id="rId6"/>
    <p:sldId id="2127" r:id="rId7"/>
    <p:sldId id="427" r:id="rId8"/>
    <p:sldId id="2132" r:id="rId9"/>
    <p:sldId id="429" r:id="rId10"/>
    <p:sldId id="416" r:id="rId11"/>
    <p:sldId id="430" r:id="rId12"/>
    <p:sldId id="441" r:id="rId13"/>
    <p:sldId id="2131" r:id="rId14"/>
    <p:sldId id="443" r:id="rId15"/>
    <p:sldId id="442" r:id="rId16"/>
    <p:sldId id="2123" r:id="rId17"/>
    <p:sldId id="2124" r:id="rId18"/>
    <p:sldId id="435" r:id="rId19"/>
    <p:sldId id="440" r:id="rId20"/>
    <p:sldId id="431" r:id="rId21"/>
    <p:sldId id="451" r:id="rId22"/>
    <p:sldId id="413" r:id="rId23"/>
    <p:sldId id="415" r:id="rId24"/>
    <p:sldId id="422" r:id="rId25"/>
    <p:sldId id="437" r:id="rId26"/>
    <p:sldId id="438" r:id="rId27"/>
    <p:sldId id="2134" r:id="rId28"/>
    <p:sldId id="447" r:id="rId29"/>
    <p:sldId id="450" r:id="rId30"/>
  </p:sldIdLst>
  <p:sldSz cx="9144000" cy="6858000" type="letter"/>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ynn Bridwell" initials="LB" lastIdx="2" clrIdx="0">
    <p:extLst>
      <p:ext uri="{19B8F6BF-5375-455C-9EA6-DF929625EA0E}">
        <p15:presenceInfo xmlns:p15="http://schemas.microsoft.com/office/powerpoint/2012/main" userId="Lynn Bridwell"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8AF4B"/>
    <a:srgbClr val="1A3292"/>
    <a:srgbClr val="FFF385"/>
    <a:srgbClr val="11B2E8"/>
    <a:srgbClr val="11B292"/>
    <a:srgbClr val="FD7F32"/>
    <a:srgbClr val="204792"/>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36277D9-F686-4C3E-9EF0-7A053372E00D}" v="2" dt="2020-07-01T20:56:58.39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snapToObjects="1">
      <p:cViewPr varScale="1">
        <p:scale>
          <a:sx n="99" d="100"/>
          <a:sy n="99" d="100"/>
        </p:scale>
        <p:origin x="979" y="5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86" d="100"/>
          <a:sy n="86" d="100"/>
        </p:scale>
        <p:origin x="3888" y="21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commentAuthors" Target="commentAuthors.xml"/><Relationship Id="rId38"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handoutMaster" Target="handoutMasters/handoutMaster1.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01345E1-5FE3-F241-B7E2-A2C924EA0320}"/>
              </a:ext>
            </a:extLst>
          </p:cNvPr>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9088E6F1-3FCC-EF4B-BB73-844B4869A65D}"/>
              </a:ext>
            </a:extLst>
          </p:cNvPr>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120FE7C2-D40E-E142-AE4F-05D47E1A1639}" type="datetimeFigureOut">
              <a:rPr lang="en-US" smtClean="0"/>
              <a:t>7/2/2020</a:t>
            </a:fld>
            <a:endParaRPr lang="en-US" dirty="0"/>
          </a:p>
        </p:txBody>
      </p:sp>
      <p:sp>
        <p:nvSpPr>
          <p:cNvPr id="4" name="Footer Placeholder 3">
            <a:extLst>
              <a:ext uri="{FF2B5EF4-FFF2-40B4-BE49-F238E27FC236}">
                <a16:creationId xmlns:a16="http://schemas.microsoft.com/office/drawing/2014/main" id="{7DBB1365-DC6A-8C4E-83A0-A9DD6545F601}"/>
              </a:ext>
            </a:extLst>
          </p:cNvPr>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ECBF0116-3057-E341-915E-4A3365AD4E0C}"/>
              </a:ext>
            </a:extLst>
          </p:cNvPr>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383CE675-BC82-4545-A42A-3D59189A3A80}" type="slidenum">
              <a:rPr lang="en-US" smtClean="0"/>
              <a:t>‹#›</a:t>
            </a:fld>
            <a:endParaRPr lang="en-US" dirty="0"/>
          </a:p>
        </p:txBody>
      </p:sp>
    </p:spTree>
    <p:extLst>
      <p:ext uri="{BB962C8B-B14F-4D97-AF65-F5344CB8AC3E}">
        <p14:creationId xmlns:p14="http://schemas.microsoft.com/office/powerpoint/2010/main" val="9120815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090C826E-D018-9A4D-98C3-DE286DBF2644}" type="datetimeFigureOut">
              <a:rPr lang="en-US" smtClean="0"/>
              <a:t>7/2/2020</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D2F11713-903A-084B-82BE-3381D15BC739}" type="slidenum">
              <a:rPr lang="en-US" smtClean="0"/>
              <a:t>‹#›</a:t>
            </a:fld>
            <a:endParaRPr lang="en-US" dirty="0"/>
          </a:p>
        </p:txBody>
      </p:sp>
    </p:spTree>
    <p:extLst>
      <p:ext uri="{BB962C8B-B14F-4D97-AF65-F5344CB8AC3E}">
        <p14:creationId xmlns:p14="http://schemas.microsoft.com/office/powerpoint/2010/main" val="72426987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hyperlink" Target="http://philosophicaldisquisitions.blogspot.com/2013/02/feedback.html" TargetMode="External"/><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6565231" y="5392305"/>
            <a:ext cx="2390967" cy="361627"/>
          </a:xfrm>
        </p:spPr>
        <p:txBody>
          <a:bodyPr anchor="t">
            <a:normAutofit/>
          </a:bodyPr>
          <a:lstStyle>
            <a:lvl1pPr algn="l">
              <a:defRPr sz="1400" b="0" cap="none" baseline="0">
                <a:solidFill>
                  <a:srgbClr val="204792"/>
                </a:solidFill>
              </a:defRPr>
            </a:lvl1pPr>
          </a:lstStyle>
          <a:p>
            <a:r>
              <a:rPr lang="en-US" dirty="0"/>
              <a:t>Click [Month DD, YYYY]</a:t>
            </a:r>
          </a:p>
        </p:txBody>
      </p:sp>
      <p:cxnSp>
        <p:nvCxnSpPr>
          <p:cNvPr id="11" name="Straight Connector 10"/>
          <p:cNvCxnSpPr>
            <a:cxnSpLocks/>
          </p:cNvCxnSpPr>
          <p:nvPr userDrawn="1"/>
        </p:nvCxnSpPr>
        <p:spPr>
          <a:xfrm>
            <a:off x="1937167" y="2967062"/>
            <a:ext cx="0" cy="1997693"/>
          </a:xfrm>
          <a:prstGeom prst="line">
            <a:avLst/>
          </a:prstGeom>
          <a:ln w="3175" cmpd="sng">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userDrawn="1"/>
        </p:nvCxnSpPr>
        <p:spPr>
          <a:xfrm>
            <a:off x="1938717" y="292490"/>
            <a:ext cx="1550" cy="1593324"/>
          </a:xfrm>
          <a:prstGeom prst="line">
            <a:avLst/>
          </a:prstGeom>
          <a:ln w="3175" cmpd="sng">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13" name="Oval 12"/>
          <p:cNvSpPr/>
          <p:nvPr userDrawn="1"/>
        </p:nvSpPr>
        <p:spPr>
          <a:xfrm>
            <a:off x="1433694" y="5407362"/>
            <a:ext cx="1013146" cy="1013146"/>
          </a:xfrm>
          <a:prstGeom prst="ellipse">
            <a:avLst/>
          </a:prstGeom>
          <a:solidFill>
            <a:srgbClr val="88AF4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Text Placeholder 17"/>
          <p:cNvSpPr>
            <a:spLocks noGrp="1"/>
          </p:cNvSpPr>
          <p:nvPr>
            <p:ph type="body" sz="quarter" idx="12" hasCustomPrompt="1"/>
          </p:nvPr>
        </p:nvSpPr>
        <p:spPr>
          <a:xfrm>
            <a:off x="2108614" y="2184714"/>
            <a:ext cx="6608763" cy="460375"/>
          </a:xfrm>
        </p:spPr>
        <p:txBody>
          <a:bodyPr anchor="ctr">
            <a:normAutofit/>
          </a:bodyPr>
          <a:lstStyle>
            <a:lvl1pPr marL="0" indent="0">
              <a:buNone/>
              <a:defRPr sz="2000">
                <a:solidFill>
                  <a:srgbClr val="204792"/>
                </a:solidFill>
              </a:defRPr>
            </a:lvl1pPr>
          </a:lstStyle>
          <a:p>
            <a:pPr lvl="0"/>
            <a:r>
              <a:rPr lang="en-US" dirty="0"/>
              <a:t>Click to edit meeting title</a:t>
            </a:r>
          </a:p>
        </p:txBody>
      </p:sp>
      <p:sp>
        <p:nvSpPr>
          <p:cNvPr id="15" name="TextBox 14"/>
          <p:cNvSpPr txBox="1"/>
          <p:nvPr userDrawn="1"/>
        </p:nvSpPr>
        <p:spPr>
          <a:xfrm>
            <a:off x="333560" y="2170466"/>
            <a:ext cx="2031325" cy="461665"/>
          </a:xfrm>
          <a:prstGeom prst="rect">
            <a:avLst/>
          </a:prstGeom>
          <a:noFill/>
        </p:spPr>
        <p:txBody>
          <a:bodyPr wrap="none" rtlCol="0">
            <a:spAutoFit/>
          </a:bodyPr>
          <a:lstStyle/>
          <a:p>
            <a:r>
              <a:rPr lang="en-US" sz="2400" dirty="0">
                <a:solidFill>
                  <a:srgbClr val="204792"/>
                </a:solidFill>
                <a:latin typeface="Century Gothic"/>
                <a:cs typeface="Century Gothic"/>
              </a:rPr>
              <a:t>Cal</a:t>
            </a:r>
            <a:r>
              <a:rPr lang="en-US" sz="2400" b="1" dirty="0">
                <a:solidFill>
                  <a:srgbClr val="204792"/>
                </a:solidFill>
                <a:latin typeface="Century Gothic"/>
                <a:cs typeface="Century Gothic"/>
              </a:rPr>
              <a:t>SAWS</a:t>
            </a:r>
            <a:r>
              <a:rPr lang="en-US" sz="2400" dirty="0">
                <a:solidFill>
                  <a:srgbClr val="204792"/>
                </a:solidFill>
                <a:latin typeface="Century Gothic"/>
                <a:cs typeface="Century Gothic"/>
              </a:rPr>
              <a:t> | 	</a:t>
            </a:r>
          </a:p>
        </p:txBody>
      </p:sp>
      <p:sp>
        <p:nvSpPr>
          <p:cNvPr id="4" name="Rectangle 3"/>
          <p:cNvSpPr/>
          <p:nvPr userDrawn="1"/>
        </p:nvSpPr>
        <p:spPr>
          <a:xfrm>
            <a:off x="0" y="6469283"/>
            <a:ext cx="9155430" cy="460375"/>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7" name="Straight Connector 6">
            <a:extLst>
              <a:ext uri="{FF2B5EF4-FFF2-40B4-BE49-F238E27FC236}">
                <a16:creationId xmlns:a16="http://schemas.microsoft.com/office/drawing/2014/main" id="{7D67A3BD-0C5D-4148-BB96-CF8E84489BC6}"/>
              </a:ext>
            </a:extLst>
          </p:cNvPr>
          <p:cNvCxnSpPr>
            <a:cxnSpLocks/>
          </p:cNvCxnSpPr>
          <p:nvPr userDrawn="1"/>
        </p:nvCxnSpPr>
        <p:spPr>
          <a:xfrm>
            <a:off x="2891790" y="5977890"/>
            <a:ext cx="6064408" cy="0"/>
          </a:xfrm>
          <a:prstGeom prst="line">
            <a:avLst/>
          </a:prstGeom>
          <a:ln w="3175">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362053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73049"/>
            <a:ext cx="3008313" cy="1162051"/>
          </a:xfrm>
          <a:solidFill>
            <a:srgbClr val="88AF4B"/>
          </a:solidFill>
        </p:spPr>
        <p:txBody>
          <a:bodyPr anchor="b"/>
          <a:lstStyle>
            <a:lvl1pPr algn="l">
              <a:defRPr sz="2400" b="1">
                <a:solidFill>
                  <a:schemeClr val="bg1">
                    <a:lumMod val="95000"/>
                  </a:schemeClr>
                </a:solidFill>
              </a:defRPr>
            </a:lvl1pPr>
          </a:lstStyle>
          <a:p>
            <a:r>
              <a:rPr lang="en-US"/>
              <a:t>Click to edit Master title style</a:t>
            </a:r>
            <a:endParaRPr lang="en-US" dirty="0"/>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3" y="1435102"/>
            <a:ext cx="3008313" cy="4691063"/>
          </a:xfrm>
        </p:spPr>
        <p:txBody>
          <a:bodyPr/>
          <a:lstStyle>
            <a:lvl1pPr marL="0" indent="0">
              <a:buNone/>
              <a:defRPr sz="1400">
                <a:solidFill>
                  <a:srgbClr val="20479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8" name="Rectangle 7"/>
          <p:cNvSpPr/>
          <p:nvPr userDrawn="1"/>
        </p:nvSpPr>
        <p:spPr>
          <a:xfrm>
            <a:off x="0" y="6480849"/>
            <a:ext cx="9144000" cy="407939"/>
          </a:xfrm>
          <a:prstGeom prst="rect">
            <a:avLst/>
          </a:prstGeom>
          <a:solidFill>
            <a:srgbClr val="1A3292"/>
          </a:solidFill>
          <a:ln>
            <a:solidFill>
              <a:srgbClr val="20479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tabLst>
                <a:tab pos="4284663" algn="l"/>
                <a:tab pos="8632825" algn="r"/>
              </a:tabLst>
            </a:pPr>
            <a:r>
              <a:rPr lang="en-US" sz="900" dirty="0">
                <a:latin typeface="Century Gothic"/>
                <a:cs typeface="Century Gothic"/>
              </a:rPr>
              <a:t>Cal</a:t>
            </a:r>
            <a:r>
              <a:rPr lang="en-US" sz="900" b="1" dirty="0">
                <a:latin typeface="Century Gothic"/>
                <a:cs typeface="Century Gothic"/>
              </a:rPr>
              <a:t>SAWS</a:t>
            </a:r>
            <a:r>
              <a:rPr lang="en-US" sz="900" dirty="0">
                <a:latin typeface="Century Gothic"/>
                <a:cs typeface="Century Gothic"/>
              </a:rPr>
              <a:t> | 		</a:t>
            </a:r>
            <a:fld id="{9177F060-00DB-0849-8EF9-977425B2C345}" type="slidenum">
              <a:rPr lang="en-US" sz="900" smtClean="0">
                <a:latin typeface="Century Gothic"/>
                <a:cs typeface="Century Gothic"/>
              </a:rPr>
              <a:pPr>
                <a:tabLst>
                  <a:tab pos="4284663" algn="l"/>
                  <a:tab pos="8632825" algn="r"/>
                </a:tabLst>
              </a:pPr>
              <a:t>‹#›</a:t>
            </a:fld>
            <a:endParaRPr lang="en-US" sz="900" dirty="0">
              <a:latin typeface="Century Gothic"/>
              <a:cs typeface="Century Gothic"/>
            </a:endParaRPr>
          </a:p>
        </p:txBody>
      </p:sp>
      <p:sp>
        <p:nvSpPr>
          <p:cNvPr id="10" name="TextBox 9"/>
          <p:cNvSpPr txBox="1"/>
          <p:nvPr userDrawn="1"/>
        </p:nvSpPr>
        <p:spPr>
          <a:xfrm>
            <a:off x="673852" y="6571288"/>
            <a:ext cx="6349775" cy="230832"/>
          </a:xfrm>
          <a:prstGeom prst="rect">
            <a:avLst/>
          </a:prstGeom>
          <a:noFill/>
          <a:ln>
            <a:solidFill>
              <a:srgbClr val="204792"/>
            </a:solidFill>
          </a:ln>
        </p:spPr>
        <p:txBody>
          <a:bodyPr wrap="square" rtlCol="0">
            <a:spAutoFit/>
          </a:bodyPr>
          <a:lstStyle/>
          <a:p>
            <a:r>
              <a:rPr lang="en-US" sz="900" b="1" dirty="0">
                <a:solidFill>
                  <a:schemeClr val="bg1"/>
                </a:solidFill>
                <a:latin typeface="Century Gothic"/>
                <a:cs typeface="Century Gothic"/>
              </a:rPr>
              <a:t>Click</a:t>
            </a:r>
            <a:r>
              <a:rPr lang="en-US" sz="900" b="1" baseline="0" dirty="0">
                <a:solidFill>
                  <a:schemeClr val="bg1"/>
                </a:solidFill>
                <a:latin typeface="Century Gothic"/>
                <a:cs typeface="Century Gothic"/>
              </a:rPr>
              <a:t> View &gt; </a:t>
            </a:r>
            <a:r>
              <a:rPr lang="en-US" sz="900" b="1" dirty="0">
                <a:solidFill>
                  <a:schemeClr val="bg1"/>
                </a:solidFill>
                <a:latin typeface="Century Gothic"/>
                <a:cs typeface="Century Gothic"/>
              </a:rPr>
              <a:t> Master</a:t>
            </a:r>
            <a:r>
              <a:rPr lang="en-US" sz="900" b="1" baseline="0" dirty="0">
                <a:solidFill>
                  <a:schemeClr val="bg1"/>
                </a:solidFill>
                <a:latin typeface="Century Gothic"/>
                <a:cs typeface="Century Gothic"/>
              </a:rPr>
              <a:t> &gt; </a:t>
            </a:r>
            <a:r>
              <a:rPr lang="en-US" sz="900" b="1" dirty="0">
                <a:solidFill>
                  <a:schemeClr val="bg1"/>
                </a:solidFill>
                <a:latin typeface="Century Gothic"/>
                <a:cs typeface="Century Gothic"/>
              </a:rPr>
              <a:t>Slide Master </a:t>
            </a:r>
            <a:r>
              <a:rPr lang="en-US" sz="900" b="1" baseline="0" dirty="0">
                <a:solidFill>
                  <a:schemeClr val="bg1"/>
                </a:solidFill>
                <a:latin typeface="Century Gothic"/>
                <a:cs typeface="Century Gothic"/>
              </a:rPr>
              <a:t> to change</a:t>
            </a:r>
            <a:r>
              <a:rPr lang="en-US" sz="900" b="1" dirty="0">
                <a:solidFill>
                  <a:schemeClr val="bg1"/>
                </a:solidFill>
                <a:latin typeface="Century Gothic"/>
                <a:cs typeface="Century Gothic"/>
              </a:rPr>
              <a:t> </a:t>
            </a:r>
          </a:p>
        </p:txBody>
      </p:sp>
    </p:spTree>
    <p:extLst>
      <p:ext uri="{BB962C8B-B14F-4D97-AF65-F5344CB8AC3E}">
        <p14:creationId xmlns:p14="http://schemas.microsoft.com/office/powerpoint/2010/main" val="26814803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46494" y="4800600"/>
            <a:ext cx="5486400" cy="566738"/>
          </a:xfrm>
        </p:spPr>
        <p:txBody>
          <a:bodyPr anchor="b"/>
          <a:lstStyle>
            <a:lvl1pPr algn="l">
              <a:defRPr sz="2400" b="1"/>
            </a:lvl1pPr>
          </a:lstStyle>
          <a:p>
            <a:r>
              <a:rPr lang="en-US"/>
              <a:t>Click to edit Master title style</a:t>
            </a:r>
            <a:endParaRPr lang="en-US" dirty="0"/>
          </a:p>
        </p:txBody>
      </p:sp>
      <p:sp>
        <p:nvSpPr>
          <p:cNvPr id="3" name="Picture Placeholder 2"/>
          <p:cNvSpPr>
            <a:spLocks noGrp="1"/>
          </p:cNvSpPr>
          <p:nvPr>
            <p:ph type="pic" idx="1"/>
          </p:nvPr>
        </p:nvSpPr>
        <p:spPr>
          <a:xfrm>
            <a:off x="1846494"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846494" y="5367339"/>
            <a:ext cx="5486400" cy="804863"/>
          </a:xfrm>
        </p:spPr>
        <p:txBody>
          <a:bodyPr>
            <a:normAutofit/>
          </a:bodyPr>
          <a:lstStyle>
            <a:lvl1pPr marL="0" indent="0">
              <a:buNone/>
              <a:defRPr sz="1600">
                <a:solidFill>
                  <a:srgbClr val="20479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Tree>
    <p:extLst>
      <p:ext uri="{BB962C8B-B14F-4D97-AF65-F5344CB8AC3E}">
        <p14:creationId xmlns:p14="http://schemas.microsoft.com/office/powerpoint/2010/main" val="17268526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Feedback">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43504"/>
            <a:ext cx="8229600" cy="5524782"/>
          </a:xfrm>
        </p:spPr>
        <p:txBody>
          <a:bodyPr/>
          <a:lstStyle>
            <a:lvl1pPr marL="741363" indent="-741363">
              <a:buClr>
                <a:srgbClr val="88AF4B"/>
              </a:buClr>
              <a:buFont typeface="+mj-ea"/>
              <a:buAutoNum type="circleNumDbPlain"/>
              <a:defRPr/>
            </a:lvl1pPr>
            <a:lvl2pPr marL="1431925" indent="-576263">
              <a:buClr>
                <a:srgbClr val="88AF4B"/>
              </a:buClr>
              <a:buFont typeface="+mj-lt"/>
              <a:buAutoNum type="alphaUcPeriod"/>
              <a:defRPr/>
            </a:lvl2pPr>
            <a:lvl3pPr marL="1995488" indent="-504825">
              <a:buClr>
                <a:srgbClr val="88AF4B"/>
              </a:buClr>
              <a:buFont typeface="+mj-lt"/>
              <a:buAutoNum type="romanUcPeriod"/>
              <a:defRPr/>
            </a:lvl3pPr>
            <a:lvl4pPr marL="2568575" indent="-508000" defTabSz="396875">
              <a:buClr>
                <a:srgbClr val="88AF4B"/>
              </a:buClr>
              <a:buFont typeface="+mj-lt"/>
              <a:buAutoNum type="alphaLcParenR"/>
              <a:defRPr/>
            </a:lvl4pPr>
            <a:lvl5pPr marL="3079750" indent="-514350">
              <a:buClr>
                <a:srgbClr val="88AF4B"/>
              </a:buClr>
              <a:buFont typeface="+mj-lt"/>
              <a:buAutoNum type="romanLcPeriod"/>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Box 3"/>
          <p:cNvSpPr txBox="1"/>
          <p:nvPr userDrawn="1"/>
        </p:nvSpPr>
        <p:spPr>
          <a:xfrm>
            <a:off x="457200" y="220284"/>
            <a:ext cx="1974243" cy="523220"/>
          </a:xfrm>
          <a:prstGeom prst="rect">
            <a:avLst/>
          </a:prstGeom>
          <a:noFill/>
        </p:spPr>
        <p:txBody>
          <a:bodyPr wrap="none" rtlCol="0">
            <a:spAutoFit/>
          </a:bodyPr>
          <a:lstStyle/>
          <a:p>
            <a:r>
              <a:rPr lang="en-US" sz="2800" dirty="0">
                <a:solidFill>
                  <a:srgbClr val="204792"/>
                </a:solidFill>
                <a:latin typeface="Century Gothic"/>
                <a:cs typeface="Century Gothic"/>
              </a:rPr>
              <a:t>Feedback</a:t>
            </a:r>
          </a:p>
        </p:txBody>
      </p:sp>
      <p:cxnSp>
        <p:nvCxnSpPr>
          <p:cNvPr id="8" name="Straight Connector 7"/>
          <p:cNvCxnSpPr/>
          <p:nvPr userDrawn="1"/>
        </p:nvCxnSpPr>
        <p:spPr>
          <a:xfrm>
            <a:off x="1077946" y="844126"/>
            <a:ext cx="0" cy="5143738"/>
          </a:xfrm>
          <a:prstGeom prst="line">
            <a:avLst/>
          </a:prstGeom>
          <a:ln w="3175" cmpd="sng">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pic>
        <p:nvPicPr>
          <p:cNvPr id="7" name="Picture 6" descr="A close up of a logo&#10;&#10;Description generated with high confidence">
            <a:extLst>
              <a:ext uri="{FF2B5EF4-FFF2-40B4-BE49-F238E27FC236}">
                <a16:creationId xmlns:a16="http://schemas.microsoft.com/office/drawing/2014/main" id="{173BBDA8-C3BD-4E31-B31F-6F1E953A8C2C}"/>
              </a:ext>
            </a:extLst>
          </p:cNvPr>
          <p:cNvPicPr>
            <a:picLocks noChangeAspect="1"/>
          </p:cNvPicPr>
          <p:nvPr userDrawn="1"/>
        </p:nvPicPr>
        <p:blipFill>
          <a:blip r:embed="rId2">
            <a:extLst>
              <a:ext uri="{837473B0-CC2E-450A-ABE3-18F120FF3D39}">
                <a1611:picAttrSrcUrl xmlns:a1611="http://schemas.microsoft.com/office/drawing/2016/11/main" r:id="rId3"/>
              </a:ext>
            </a:extLst>
          </a:blip>
          <a:stretch>
            <a:fillRect/>
          </a:stretch>
        </p:blipFill>
        <p:spPr>
          <a:xfrm>
            <a:off x="6638883" y="4229100"/>
            <a:ext cx="2591708" cy="2337521"/>
          </a:xfrm>
          <a:prstGeom prst="rect">
            <a:avLst/>
          </a:prstGeom>
        </p:spPr>
      </p:pic>
    </p:spTree>
    <p:extLst>
      <p:ext uri="{BB962C8B-B14F-4D97-AF65-F5344CB8AC3E}">
        <p14:creationId xmlns:p14="http://schemas.microsoft.com/office/powerpoint/2010/main" val="8682140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Feedback">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43504"/>
            <a:ext cx="8229600" cy="5557773"/>
          </a:xfrm>
        </p:spPr>
        <p:txBody>
          <a:bodyPr/>
          <a:lstStyle>
            <a:lvl1pPr marL="741363" indent="-741363">
              <a:buClr>
                <a:srgbClr val="88AF4B"/>
              </a:buClr>
              <a:buFont typeface="+mj-ea"/>
              <a:buAutoNum type="circleNumDbPlain"/>
              <a:defRPr/>
            </a:lvl1pPr>
            <a:lvl2pPr marL="1431925" indent="-576263">
              <a:buClr>
                <a:srgbClr val="88AF4B"/>
              </a:buClr>
              <a:buFont typeface="+mj-lt"/>
              <a:buAutoNum type="alphaUcPeriod"/>
              <a:defRPr/>
            </a:lvl2pPr>
            <a:lvl3pPr marL="1995488" indent="-504825">
              <a:buClr>
                <a:srgbClr val="88AF4B"/>
              </a:buClr>
              <a:buFont typeface="+mj-lt"/>
              <a:buAutoNum type="romanUcPeriod"/>
              <a:defRPr/>
            </a:lvl3pPr>
            <a:lvl4pPr marL="2568575" indent="-508000" defTabSz="396875">
              <a:buClr>
                <a:srgbClr val="88AF4B"/>
              </a:buClr>
              <a:buFont typeface="+mj-lt"/>
              <a:buAutoNum type="alphaLcParenR"/>
              <a:defRPr/>
            </a:lvl4pPr>
            <a:lvl5pPr marL="3079750" indent="-514350">
              <a:buClr>
                <a:srgbClr val="88AF4B"/>
              </a:buClr>
              <a:buFont typeface="+mj-lt"/>
              <a:buAutoNum type="romanLcPeriod"/>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Box 3"/>
          <p:cNvSpPr txBox="1"/>
          <p:nvPr userDrawn="1"/>
        </p:nvSpPr>
        <p:spPr>
          <a:xfrm>
            <a:off x="457200" y="220284"/>
            <a:ext cx="1995283" cy="523220"/>
          </a:xfrm>
          <a:prstGeom prst="rect">
            <a:avLst/>
          </a:prstGeom>
          <a:noFill/>
        </p:spPr>
        <p:txBody>
          <a:bodyPr wrap="none" rtlCol="0">
            <a:spAutoFit/>
          </a:bodyPr>
          <a:lstStyle/>
          <a:p>
            <a:r>
              <a:rPr lang="en-US" sz="2800" dirty="0">
                <a:solidFill>
                  <a:srgbClr val="204792"/>
                </a:solidFill>
                <a:latin typeface="Century Gothic"/>
                <a:cs typeface="Century Gothic"/>
              </a:rPr>
              <a:t>Next Steps</a:t>
            </a:r>
          </a:p>
        </p:txBody>
      </p:sp>
      <p:cxnSp>
        <p:nvCxnSpPr>
          <p:cNvPr id="8" name="Straight Connector 7"/>
          <p:cNvCxnSpPr>
            <a:cxnSpLocks/>
          </p:cNvCxnSpPr>
          <p:nvPr userDrawn="1"/>
        </p:nvCxnSpPr>
        <p:spPr>
          <a:xfrm>
            <a:off x="1077946" y="813594"/>
            <a:ext cx="0" cy="5487683"/>
          </a:xfrm>
          <a:prstGeom prst="line">
            <a:avLst/>
          </a:prstGeom>
          <a:ln w="3175" cmpd="sng">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pic>
        <p:nvPicPr>
          <p:cNvPr id="11" name="Picture 10">
            <a:extLst>
              <a:ext uri="{FF2B5EF4-FFF2-40B4-BE49-F238E27FC236}">
                <a16:creationId xmlns:a16="http://schemas.microsoft.com/office/drawing/2014/main" id="{7B2E6440-3DFF-BE45-AD11-B993AED06746}"/>
              </a:ext>
            </a:extLst>
          </p:cNvPr>
          <p:cNvPicPr>
            <a:picLocks noChangeAspect="1"/>
          </p:cNvPicPr>
          <p:nvPr userDrawn="1"/>
        </p:nvPicPr>
        <p:blipFill rotWithShape="1">
          <a:blip r:embed="rId2">
            <a:clrChange>
              <a:clrFrom>
                <a:srgbClr val="FFFFFF"/>
              </a:clrFrom>
              <a:clrTo>
                <a:srgbClr val="FFFFFF">
                  <a:alpha val="0"/>
                </a:srgbClr>
              </a:clrTo>
            </a:clrChange>
          </a:blip>
          <a:srcRect b="38034"/>
          <a:stretch/>
        </p:blipFill>
        <p:spPr>
          <a:xfrm>
            <a:off x="5166360" y="5420237"/>
            <a:ext cx="3749040" cy="1140584"/>
          </a:xfrm>
          <a:prstGeom prst="rect">
            <a:avLst/>
          </a:prstGeom>
        </p:spPr>
      </p:pic>
    </p:spTree>
    <p:extLst>
      <p:ext uri="{BB962C8B-B14F-4D97-AF65-F5344CB8AC3E}">
        <p14:creationId xmlns:p14="http://schemas.microsoft.com/office/powerpoint/2010/main" val="30049615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3" name="Picture 2" descr="corridor-perspective-1232243.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617" y="1693332"/>
            <a:ext cx="2981988" cy="3432848"/>
          </a:xfrm>
          <a:prstGeom prst="rect">
            <a:avLst/>
          </a:prstGeom>
        </p:spPr>
      </p:pic>
      <p:sp>
        <p:nvSpPr>
          <p:cNvPr id="4" name="Content Placeholder 3"/>
          <p:cNvSpPr>
            <a:spLocks noGrp="1"/>
          </p:cNvSpPr>
          <p:nvPr>
            <p:ph idx="1"/>
          </p:nvPr>
        </p:nvSpPr>
        <p:spPr>
          <a:xfrm>
            <a:off x="2976370" y="1693332"/>
            <a:ext cx="6167630" cy="3432848"/>
          </a:xfrm>
          <a:solidFill>
            <a:srgbClr val="1A3292"/>
          </a:solidFill>
          <a:ln>
            <a:noFill/>
          </a:ln>
          <a:effectLst/>
        </p:spPr>
        <p:txBody>
          <a:bodyPr>
            <a:normAutofit/>
          </a:bodyPr>
          <a:lstStyle>
            <a:lvl1pPr marL="0" marR="0" indent="0" algn="ctr" defTabSz="457200" rtl="0" eaLnBrk="1" fontAlgn="auto" latinLnBrk="0" hangingPunct="1">
              <a:lnSpc>
                <a:spcPct val="150000"/>
              </a:lnSpc>
              <a:spcBef>
                <a:spcPct val="20000"/>
              </a:spcBef>
              <a:spcAft>
                <a:spcPts val="0"/>
              </a:spcAft>
              <a:buClr>
                <a:srgbClr val="204792"/>
              </a:buClr>
              <a:buSzTx/>
              <a:buFont typeface="Wingdings" charset="2"/>
              <a:buNone/>
              <a:tabLst/>
              <a:defRPr sz="1400" b="0" baseline="0">
                <a:solidFill>
                  <a:srgbClr val="FFFFFF"/>
                </a:solidFill>
              </a:defRPr>
            </a:lvl1pPr>
          </a:lstStyle>
          <a:p>
            <a:pPr marL="0" lvl="0" indent="0" algn="ctr">
              <a:lnSpc>
                <a:spcPct val="150000"/>
              </a:lnSpc>
              <a:buNone/>
            </a:pPr>
            <a:r>
              <a:rPr lang="en-US" sz="1400">
                <a:solidFill>
                  <a:schemeClr val="bg1">
                    <a:lumMod val="85000"/>
                  </a:schemeClr>
                </a:solidFill>
                <a:latin typeface="Century Gothic"/>
              </a:rPr>
              <a:t>Edit Master text styles</a:t>
            </a:r>
          </a:p>
          <a:p>
            <a:pPr marL="0" lvl="1" indent="0" algn="ctr">
              <a:lnSpc>
                <a:spcPct val="150000"/>
              </a:lnSpc>
              <a:buNone/>
            </a:pPr>
            <a:r>
              <a:rPr lang="en-US" sz="1400">
                <a:solidFill>
                  <a:schemeClr val="bg1">
                    <a:lumMod val="85000"/>
                  </a:schemeClr>
                </a:solidFill>
                <a:latin typeface="Century Gothic"/>
              </a:rPr>
              <a:t>Second level</a:t>
            </a:r>
          </a:p>
          <a:p>
            <a:pPr marL="0" lvl="2" indent="0" algn="ctr">
              <a:lnSpc>
                <a:spcPct val="150000"/>
              </a:lnSpc>
              <a:buNone/>
            </a:pPr>
            <a:r>
              <a:rPr lang="en-US" sz="1400">
                <a:solidFill>
                  <a:schemeClr val="bg1">
                    <a:lumMod val="85000"/>
                  </a:schemeClr>
                </a:solidFill>
                <a:latin typeface="Century Gothic"/>
              </a:rPr>
              <a:t>Third level</a:t>
            </a:r>
          </a:p>
          <a:p>
            <a:pPr marL="0" lvl="3" indent="0" algn="ctr">
              <a:lnSpc>
                <a:spcPct val="150000"/>
              </a:lnSpc>
              <a:buNone/>
            </a:pPr>
            <a:r>
              <a:rPr lang="en-US" sz="1400">
                <a:solidFill>
                  <a:schemeClr val="bg1">
                    <a:lumMod val="85000"/>
                  </a:schemeClr>
                </a:solidFill>
                <a:latin typeface="Century Gothic"/>
              </a:rPr>
              <a:t>Fourth level</a:t>
            </a:r>
          </a:p>
          <a:p>
            <a:pPr marL="0" lvl="4" indent="0" algn="ctr">
              <a:lnSpc>
                <a:spcPct val="150000"/>
              </a:lnSpc>
              <a:buNone/>
            </a:pPr>
            <a:r>
              <a:rPr lang="en-US" sz="1400">
                <a:solidFill>
                  <a:schemeClr val="bg1">
                    <a:lumMod val="85000"/>
                  </a:schemeClr>
                </a:solidFill>
                <a:latin typeface="Century Gothic"/>
              </a:rPr>
              <a:t>Fifth level</a:t>
            </a:r>
            <a:endParaRPr lang="en-US" sz="1400" dirty="0">
              <a:solidFill>
                <a:schemeClr val="bg1">
                  <a:lumMod val="85000"/>
                </a:schemeClr>
              </a:solidFill>
              <a:latin typeface="Century Gothic"/>
              <a:cs typeface="Century Gothic"/>
            </a:endParaRPr>
          </a:p>
        </p:txBody>
      </p:sp>
      <p:sp>
        <p:nvSpPr>
          <p:cNvPr id="5" name="Rectangle 4"/>
          <p:cNvSpPr/>
          <p:nvPr userDrawn="1"/>
        </p:nvSpPr>
        <p:spPr>
          <a:xfrm>
            <a:off x="-5617" y="3017209"/>
            <a:ext cx="2975287" cy="661939"/>
          </a:xfrm>
          <a:prstGeom prst="rect">
            <a:avLst/>
          </a:prstGeom>
          <a:solidFill>
            <a:srgbClr val="88AF4B">
              <a:alpha val="63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Text Placeholder 6"/>
          <p:cNvSpPr>
            <a:spLocks noGrp="1"/>
          </p:cNvSpPr>
          <p:nvPr>
            <p:ph type="body" sz="quarter" idx="10" hasCustomPrompt="1"/>
          </p:nvPr>
        </p:nvSpPr>
        <p:spPr>
          <a:xfrm>
            <a:off x="0" y="3148013"/>
            <a:ext cx="2970213" cy="388937"/>
          </a:xfrm>
          <a:ln>
            <a:noFill/>
          </a:ln>
        </p:spPr>
        <p:txBody>
          <a:bodyPr>
            <a:normAutofit/>
          </a:bodyPr>
          <a:lstStyle>
            <a:lvl1pPr marL="0" indent="0" algn="ctr">
              <a:buNone/>
              <a:defRPr sz="1800" b="1">
                <a:solidFill>
                  <a:srgbClr val="FFFFFF"/>
                </a:solidFill>
              </a:defRPr>
            </a:lvl1pPr>
          </a:lstStyle>
          <a:p>
            <a:pPr lvl="0"/>
            <a:r>
              <a:rPr lang="en-US" dirty="0"/>
              <a:t>Key Point</a:t>
            </a:r>
          </a:p>
        </p:txBody>
      </p:sp>
      <p:sp>
        <p:nvSpPr>
          <p:cNvPr id="8" name="Title 1">
            <a:extLst>
              <a:ext uri="{FF2B5EF4-FFF2-40B4-BE49-F238E27FC236}">
                <a16:creationId xmlns:a16="http://schemas.microsoft.com/office/drawing/2014/main" id="{BCED8CB0-D1B4-BC44-B95F-754E5B7E2E5D}"/>
              </a:ext>
            </a:extLst>
          </p:cNvPr>
          <p:cNvSpPr>
            <a:spLocks noGrp="1"/>
          </p:cNvSpPr>
          <p:nvPr>
            <p:ph type="title" hasCustomPrompt="1"/>
          </p:nvPr>
        </p:nvSpPr>
        <p:spPr>
          <a:xfrm>
            <a:off x="292259" y="63021"/>
            <a:ext cx="8631129" cy="429139"/>
          </a:xfrm>
        </p:spPr>
        <p:txBody>
          <a:bodyPr/>
          <a:lstStyle/>
          <a:p>
            <a:r>
              <a:rPr lang="en-US" dirty="0"/>
              <a:t>Click to edit slide title</a:t>
            </a:r>
          </a:p>
        </p:txBody>
      </p:sp>
    </p:spTree>
    <p:extLst>
      <p:ext uri="{BB962C8B-B14F-4D97-AF65-F5344CB8AC3E}">
        <p14:creationId xmlns:p14="http://schemas.microsoft.com/office/powerpoint/2010/main" val="9324682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Divider Topic - CalWIN">
    <p:spTree>
      <p:nvGrpSpPr>
        <p:cNvPr id="1" name=""/>
        <p:cNvGrpSpPr/>
        <p:nvPr/>
      </p:nvGrpSpPr>
      <p:grpSpPr>
        <a:xfrm>
          <a:off x="0" y="0"/>
          <a:ext cx="0" cy="0"/>
          <a:chOff x="0" y="0"/>
          <a:chExt cx="0" cy="0"/>
        </a:xfrm>
      </p:grpSpPr>
      <p:sp>
        <p:nvSpPr>
          <p:cNvPr id="3" name="Content Placeholder 3"/>
          <p:cNvSpPr txBox="1">
            <a:spLocks/>
          </p:cNvSpPr>
          <p:nvPr userDrawn="1"/>
        </p:nvSpPr>
        <p:spPr>
          <a:xfrm>
            <a:off x="2976370" y="1642631"/>
            <a:ext cx="6167630" cy="4539520"/>
          </a:xfrm>
          <a:prstGeom prst="rect">
            <a:avLst/>
          </a:prstGeom>
          <a:solidFill>
            <a:srgbClr val="1A3292"/>
          </a:solidFill>
          <a:ln>
            <a:solidFill>
              <a:srgbClr val="204792"/>
            </a:solidFill>
          </a:ln>
        </p:spPr>
        <p:txBody>
          <a:bodyPr>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lnSpc>
                <a:spcPct val="150000"/>
              </a:lnSpc>
              <a:buFont typeface="Arial"/>
              <a:buNone/>
            </a:pPr>
            <a:endParaRPr lang="en-US" sz="1400" dirty="0">
              <a:solidFill>
                <a:schemeClr val="bg1">
                  <a:lumMod val="85000"/>
                </a:schemeClr>
              </a:solidFill>
              <a:latin typeface="Century Gothic"/>
              <a:cs typeface="Century Gothic"/>
            </a:endParaRPr>
          </a:p>
          <a:p>
            <a:pPr marL="0" indent="0" algn="ctr">
              <a:buFont typeface="Arial"/>
              <a:buNone/>
            </a:pPr>
            <a:endParaRPr lang="en-US" sz="1400" dirty="0">
              <a:solidFill>
                <a:schemeClr val="bg1">
                  <a:lumMod val="85000"/>
                </a:schemeClr>
              </a:solidFill>
              <a:latin typeface="Century Gothic"/>
              <a:cs typeface="Century Gothic"/>
            </a:endParaRPr>
          </a:p>
          <a:p>
            <a:pPr marL="0" indent="0" algn="ctr">
              <a:buFont typeface="Arial"/>
              <a:buNone/>
            </a:pPr>
            <a:endParaRPr lang="en-US" sz="1400" dirty="0">
              <a:solidFill>
                <a:schemeClr val="bg1">
                  <a:lumMod val="85000"/>
                </a:schemeClr>
              </a:solidFill>
              <a:latin typeface="Century Gothic"/>
              <a:cs typeface="Century Gothic"/>
            </a:endParaRPr>
          </a:p>
          <a:p>
            <a:pPr marL="0" indent="0" algn="ctr">
              <a:lnSpc>
                <a:spcPct val="150000"/>
              </a:lnSpc>
              <a:buFont typeface="Arial"/>
              <a:buNone/>
            </a:pPr>
            <a:endParaRPr lang="en-US" sz="1400" dirty="0">
              <a:solidFill>
                <a:schemeClr val="bg1">
                  <a:lumMod val="85000"/>
                </a:schemeClr>
              </a:solidFill>
              <a:latin typeface="Century Gothic"/>
              <a:cs typeface="Century Gothic"/>
            </a:endParaRPr>
          </a:p>
          <a:p>
            <a:pPr marL="0" indent="0" algn="ctr">
              <a:lnSpc>
                <a:spcPct val="150000"/>
              </a:lnSpc>
              <a:buFont typeface="Arial"/>
              <a:buNone/>
            </a:pPr>
            <a:endParaRPr lang="en-US" sz="1400" dirty="0">
              <a:solidFill>
                <a:schemeClr val="bg1">
                  <a:lumMod val="85000"/>
                </a:schemeClr>
              </a:solidFill>
              <a:latin typeface="Century Gothic"/>
              <a:cs typeface="Century Gothic"/>
            </a:endParaRPr>
          </a:p>
        </p:txBody>
      </p:sp>
      <p:sp>
        <p:nvSpPr>
          <p:cNvPr id="4" name="Rectangle 3"/>
          <p:cNvSpPr/>
          <p:nvPr userDrawn="1"/>
        </p:nvSpPr>
        <p:spPr>
          <a:xfrm>
            <a:off x="0" y="2249789"/>
            <a:ext cx="9144000" cy="661939"/>
          </a:xfrm>
          <a:prstGeom prst="rect">
            <a:avLst/>
          </a:prstGeom>
          <a:solidFill>
            <a:srgbClr val="88AF4B">
              <a:alpha val="56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lvl="7"/>
            <a:endParaRPr lang="en-US" sz="2400" dirty="0">
              <a:latin typeface="Century Gothic"/>
              <a:cs typeface="Century Gothic"/>
            </a:endParaRP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13282" y="5361338"/>
            <a:ext cx="1447800" cy="820813"/>
          </a:xfrm>
          <a:prstGeom prst="rect">
            <a:avLst/>
          </a:prstGeom>
        </p:spPr>
      </p:pic>
      <p:sp>
        <p:nvSpPr>
          <p:cNvPr id="7" name="Oval 6"/>
          <p:cNvSpPr/>
          <p:nvPr userDrawn="1"/>
        </p:nvSpPr>
        <p:spPr>
          <a:xfrm>
            <a:off x="794354" y="2109260"/>
            <a:ext cx="1013146" cy="1013146"/>
          </a:xfrm>
          <a:prstGeom prst="ellipse">
            <a:avLst/>
          </a:prstGeom>
          <a:solidFill>
            <a:srgbClr val="FD7F3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Rectangle 7"/>
          <p:cNvSpPr/>
          <p:nvPr userDrawn="1"/>
        </p:nvSpPr>
        <p:spPr>
          <a:xfrm>
            <a:off x="0" y="6446424"/>
            <a:ext cx="9144000" cy="424534"/>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Content Placeholder 9"/>
          <p:cNvSpPr>
            <a:spLocks noGrp="1"/>
          </p:cNvSpPr>
          <p:nvPr>
            <p:ph sz="quarter" idx="10"/>
          </p:nvPr>
        </p:nvSpPr>
        <p:spPr>
          <a:xfrm>
            <a:off x="3310560" y="3122406"/>
            <a:ext cx="5553075" cy="1412880"/>
          </a:xfrm>
        </p:spPr>
        <p:txBody>
          <a:bodyPr>
            <a:noAutofit/>
          </a:bodyPr>
          <a:lstStyle>
            <a:lvl1pPr>
              <a:buClrTx/>
              <a:defRPr sz="1400" b="0">
                <a:solidFill>
                  <a:srgbClr val="FFFFFF"/>
                </a:solidFill>
              </a:defRPr>
            </a:lvl1pPr>
            <a:lvl2pPr>
              <a:buClrTx/>
              <a:defRPr sz="1400" b="0">
                <a:solidFill>
                  <a:srgbClr val="FFFFFF"/>
                </a:solidFill>
              </a:defRPr>
            </a:lvl2pPr>
            <a:lvl3pPr>
              <a:buClrTx/>
              <a:defRPr sz="1400" b="0">
                <a:solidFill>
                  <a:srgbClr val="FFFFFF"/>
                </a:solidFill>
              </a:defRPr>
            </a:lvl3pPr>
            <a:lvl4pPr>
              <a:buClrTx/>
              <a:defRPr sz="1400" b="0">
                <a:solidFill>
                  <a:srgbClr val="FFFFFF"/>
                </a:solidFill>
              </a:defRPr>
            </a:lvl4pPr>
            <a:lvl5pPr>
              <a:buClrTx/>
              <a:defRPr sz="1400" b="0">
                <a:solidFill>
                  <a:srgbClr val="FFFFFF"/>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11"/>
          <p:cNvSpPr>
            <a:spLocks noGrp="1"/>
          </p:cNvSpPr>
          <p:nvPr>
            <p:ph type="body" sz="quarter" idx="11" hasCustomPrompt="1"/>
          </p:nvPr>
        </p:nvSpPr>
        <p:spPr>
          <a:xfrm>
            <a:off x="3309938" y="2249789"/>
            <a:ext cx="5834062" cy="661686"/>
          </a:xfrm>
          <a:ln>
            <a:noFill/>
          </a:ln>
        </p:spPr>
        <p:txBody>
          <a:bodyPr anchor="ctr"/>
          <a:lstStyle>
            <a:lvl1pPr marL="0" indent="0">
              <a:buNone/>
              <a:defRPr>
                <a:solidFill>
                  <a:srgbClr val="FFFFFF"/>
                </a:solidFill>
              </a:defRPr>
            </a:lvl1pPr>
          </a:lstStyle>
          <a:p>
            <a:pPr lvl="0"/>
            <a:r>
              <a:rPr lang="en-US" dirty="0"/>
              <a:t>Divider Topic for CalWIN</a:t>
            </a:r>
          </a:p>
        </p:txBody>
      </p:sp>
    </p:spTree>
    <p:extLst>
      <p:ext uri="{BB962C8B-B14F-4D97-AF65-F5344CB8AC3E}">
        <p14:creationId xmlns:p14="http://schemas.microsoft.com/office/powerpoint/2010/main" val="15760312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Divider Topic - CalWIN">
    <p:spTree>
      <p:nvGrpSpPr>
        <p:cNvPr id="1" name=""/>
        <p:cNvGrpSpPr/>
        <p:nvPr/>
      </p:nvGrpSpPr>
      <p:grpSpPr>
        <a:xfrm>
          <a:off x="0" y="0"/>
          <a:ext cx="0" cy="0"/>
          <a:chOff x="0" y="0"/>
          <a:chExt cx="0" cy="0"/>
        </a:xfrm>
      </p:grpSpPr>
      <p:sp>
        <p:nvSpPr>
          <p:cNvPr id="3" name="Content Placeholder 3"/>
          <p:cNvSpPr txBox="1">
            <a:spLocks/>
          </p:cNvSpPr>
          <p:nvPr userDrawn="1"/>
        </p:nvSpPr>
        <p:spPr>
          <a:xfrm>
            <a:off x="2976370" y="1642631"/>
            <a:ext cx="6167630" cy="4539520"/>
          </a:xfrm>
          <a:prstGeom prst="rect">
            <a:avLst/>
          </a:prstGeom>
          <a:solidFill>
            <a:srgbClr val="1A3292"/>
          </a:solidFill>
          <a:ln>
            <a:solidFill>
              <a:srgbClr val="204792"/>
            </a:solidFill>
          </a:ln>
        </p:spPr>
        <p:txBody>
          <a:bodyPr>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lnSpc>
                <a:spcPct val="150000"/>
              </a:lnSpc>
              <a:buFont typeface="Arial"/>
              <a:buNone/>
            </a:pPr>
            <a:endParaRPr lang="en-US" sz="1400" dirty="0">
              <a:solidFill>
                <a:schemeClr val="bg1">
                  <a:lumMod val="85000"/>
                </a:schemeClr>
              </a:solidFill>
              <a:latin typeface="Century Gothic"/>
              <a:cs typeface="Century Gothic"/>
            </a:endParaRPr>
          </a:p>
          <a:p>
            <a:pPr marL="0" indent="0" algn="ctr">
              <a:buFont typeface="Arial"/>
              <a:buNone/>
            </a:pPr>
            <a:endParaRPr lang="en-US" sz="1400" dirty="0">
              <a:solidFill>
                <a:schemeClr val="bg1">
                  <a:lumMod val="85000"/>
                </a:schemeClr>
              </a:solidFill>
              <a:latin typeface="Century Gothic"/>
              <a:cs typeface="Century Gothic"/>
            </a:endParaRPr>
          </a:p>
          <a:p>
            <a:pPr marL="0" indent="0" algn="ctr">
              <a:buFont typeface="Arial"/>
              <a:buNone/>
            </a:pPr>
            <a:endParaRPr lang="en-US" sz="1400" dirty="0">
              <a:solidFill>
                <a:schemeClr val="bg1">
                  <a:lumMod val="85000"/>
                </a:schemeClr>
              </a:solidFill>
              <a:latin typeface="Century Gothic"/>
              <a:cs typeface="Century Gothic"/>
            </a:endParaRPr>
          </a:p>
          <a:p>
            <a:pPr marL="0" indent="0" algn="ctr">
              <a:lnSpc>
                <a:spcPct val="150000"/>
              </a:lnSpc>
              <a:buFont typeface="Arial"/>
              <a:buNone/>
            </a:pPr>
            <a:endParaRPr lang="en-US" sz="1400" dirty="0">
              <a:solidFill>
                <a:schemeClr val="bg1">
                  <a:lumMod val="85000"/>
                </a:schemeClr>
              </a:solidFill>
              <a:latin typeface="Century Gothic"/>
              <a:cs typeface="Century Gothic"/>
            </a:endParaRPr>
          </a:p>
          <a:p>
            <a:pPr marL="0" indent="0" algn="ctr">
              <a:lnSpc>
                <a:spcPct val="150000"/>
              </a:lnSpc>
              <a:buFont typeface="Arial"/>
              <a:buNone/>
            </a:pPr>
            <a:endParaRPr lang="en-US" sz="1400" dirty="0">
              <a:solidFill>
                <a:schemeClr val="bg1">
                  <a:lumMod val="85000"/>
                </a:schemeClr>
              </a:solidFill>
              <a:latin typeface="Century Gothic"/>
              <a:cs typeface="Century Gothic"/>
            </a:endParaRPr>
          </a:p>
        </p:txBody>
      </p:sp>
      <p:sp>
        <p:nvSpPr>
          <p:cNvPr id="4" name="Rectangle 3"/>
          <p:cNvSpPr/>
          <p:nvPr userDrawn="1"/>
        </p:nvSpPr>
        <p:spPr>
          <a:xfrm>
            <a:off x="0" y="2249789"/>
            <a:ext cx="9144000" cy="661939"/>
          </a:xfrm>
          <a:prstGeom prst="rect">
            <a:avLst/>
          </a:prstGeom>
          <a:solidFill>
            <a:srgbClr val="88AF4B">
              <a:alpha val="56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lvl="7"/>
            <a:endParaRPr lang="en-US" sz="2400" dirty="0">
              <a:latin typeface="Century Gothic"/>
              <a:cs typeface="Century Gothic"/>
            </a:endParaRPr>
          </a:p>
        </p:txBody>
      </p:sp>
      <p:sp>
        <p:nvSpPr>
          <p:cNvPr id="7" name="Oval 6"/>
          <p:cNvSpPr/>
          <p:nvPr userDrawn="1"/>
        </p:nvSpPr>
        <p:spPr>
          <a:xfrm>
            <a:off x="794354" y="2109260"/>
            <a:ext cx="1013146" cy="1013146"/>
          </a:xfrm>
          <a:prstGeom prst="ellipse">
            <a:avLst/>
          </a:prstGeom>
          <a:solidFill>
            <a:srgbClr val="FD7F3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Rectangle 7"/>
          <p:cNvSpPr/>
          <p:nvPr userDrawn="1"/>
        </p:nvSpPr>
        <p:spPr>
          <a:xfrm>
            <a:off x="0" y="6446424"/>
            <a:ext cx="9144000" cy="424534"/>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Content Placeholder 9"/>
          <p:cNvSpPr>
            <a:spLocks noGrp="1"/>
          </p:cNvSpPr>
          <p:nvPr>
            <p:ph sz="quarter" idx="10"/>
          </p:nvPr>
        </p:nvSpPr>
        <p:spPr>
          <a:xfrm>
            <a:off x="3310560" y="3122406"/>
            <a:ext cx="5553075" cy="1412880"/>
          </a:xfrm>
        </p:spPr>
        <p:txBody>
          <a:bodyPr>
            <a:noAutofit/>
          </a:bodyPr>
          <a:lstStyle>
            <a:lvl1pPr>
              <a:buClrTx/>
              <a:defRPr sz="1400" b="0">
                <a:solidFill>
                  <a:srgbClr val="FFFFFF"/>
                </a:solidFill>
              </a:defRPr>
            </a:lvl1pPr>
            <a:lvl2pPr>
              <a:buClrTx/>
              <a:defRPr sz="1400" b="0">
                <a:solidFill>
                  <a:srgbClr val="FFFFFF"/>
                </a:solidFill>
              </a:defRPr>
            </a:lvl2pPr>
            <a:lvl3pPr>
              <a:buClrTx/>
              <a:defRPr sz="1400" b="0">
                <a:solidFill>
                  <a:srgbClr val="FFFFFF"/>
                </a:solidFill>
              </a:defRPr>
            </a:lvl3pPr>
            <a:lvl4pPr>
              <a:buClrTx/>
              <a:defRPr sz="1400" b="0">
                <a:solidFill>
                  <a:srgbClr val="FFFFFF"/>
                </a:solidFill>
              </a:defRPr>
            </a:lvl4pPr>
            <a:lvl5pPr>
              <a:buClrTx/>
              <a:defRPr sz="1400" b="0">
                <a:solidFill>
                  <a:srgbClr val="FFFFFF"/>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11"/>
          <p:cNvSpPr>
            <a:spLocks noGrp="1"/>
          </p:cNvSpPr>
          <p:nvPr>
            <p:ph type="body" sz="quarter" idx="11" hasCustomPrompt="1"/>
          </p:nvPr>
        </p:nvSpPr>
        <p:spPr>
          <a:xfrm>
            <a:off x="3309938" y="2249789"/>
            <a:ext cx="5834062" cy="661686"/>
          </a:xfrm>
          <a:ln>
            <a:noFill/>
          </a:ln>
        </p:spPr>
        <p:txBody>
          <a:bodyPr anchor="ctr"/>
          <a:lstStyle>
            <a:lvl1pPr marL="0" indent="0">
              <a:buNone/>
              <a:defRPr>
                <a:solidFill>
                  <a:srgbClr val="FFFFFF"/>
                </a:solidFill>
              </a:defRPr>
            </a:lvl1pPr>
          </a:lstStyle>
          <a:p>
            <a:pPr lvl="0"/>
            <a:r>
              <a:rPr lang="en-US" dirty="0"/>
              <a:t>Divider Topic for CalACES</a:t>
            </a:r>
          </a:p>
        </p:txBody>
      </p:sp>
      <p:pic>
        <p:nvPicPr>
          <p:cNvPr id="9" name="Picture 8"/>
          <p:cNvPicPr/>
          <p:nvPr userDrawn="1"/>
        </p:nvPicPr>
        <p:blipFill>
          <a:blip r:embed="rId2" cstate="print">
            <a:extLst>
              <a:ext uri="{28A0092B-C50C-407E-A947-70E740481C1C}">
                <a14:useLocalDpi xmlns:a14="http://schemas.microsoft.com/office/drawing/2010/main" val="0"/>
              </a:ext>
            </a:extLst>
          </a:blip>
          <a:stretch>
            <a:fillRect/>
          </a:stretch>
        </p:blipFill>
        <p:spPr>
          <a:xfrm>
            <a:off x="610403" y="5392042"/>
            <a:ext cx="1632585" cy="1261745"/>
          </a:xfrm>
          <a:prstGeom prst="rect">
            <a:avLst/>
          </a:prstGeom>
        </p:spPr>
      </p:pic>
    </p:spTree>
    <p:extLst>
      <p:ext uri="{BB962C8B-B14F-4D97-AF65-F5344CB8AC3E}">
        <p14:creationId xmlns:p14="http://schemas.microsoft.com/office/powerpoint/2010/main" val="36682080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ide by Side Green Boxes">
    <p:spTree>
      <p:nvGrpSpPr>
        <p:cNvPr id="1" name=""/>
        <p:cNvGrpSpPr/>
        <p:nvPr/>
      </p:nvGrpSpPr>
      <p:grpSpPr>
        <a:xfrm>
          <a:off x="0" y="0"/>
          <a:ext cx="0" cy="0"/>
          <a:chOff x="0" y="0"/>
          <a:chExt cx="0" cy="0"/>
        </a:xfrm>
      </p:grpSpPr>
      <p:sp>
        <p:nvSpPr>
          <p:cNvPr id="3" name="Content Placeholder 3"/>
          <p:cNvSpPr>
            <a:spLocks noGrp="1"/>
          </p:cNvSpPr>
          <p:nvPr>
            <p:ph idx="1"/>
          </p:nvPr>
        </p:nvSpPr>
        <p:spPr>
          <a:xfrm>
            <a:off x="5388258" y="1801087"/>
            <a:ext cx="3755742" cy="3432848"/>
          </a:xfrm>
          <a:solidFill>
            <a:srgbClr val="88AF4B"/>
          </a:solidFill>
          <a:ln>
            <a:solidFill>
              <a:srgbClr val="FFFFFF"/>
            </a:solidFill>
          </a:ln>
        </p:spPr>
        <p:txBody>
          <a:bodyPr>
            <a:normAutofit/>
          </a:bodyPr>
          <a:lstStyle>
            <a:lvl1pPr marL="0" indent="0" algn="ctr">
              <a:lnSpc>
                <a:spcPct val="150000"/>
              </a:lnSpc>
              <a:buFontTx/>
              <a:buNone/>
              <a:defRPr sz="1200">
                <a:solidFill>
                  <a:schemeClr val="bg1"/>
                </a:solidFill>
              </a:defRPr>
            </a:lvl1pPr>
          </a:lstStyle>
          <a:p>
            <a:pPr marL="0" lvl="0" indent="0" algn="ctr">
              <a:lnSpc>
                <a:spcPct val="150000"/>
              </a:lnSpc>
              <a:buNone/>
            </a:pPr>
            <a:r>
              <a:rPr lang="en-US" sz="1400" b="1">
                <a:solidFill>
                  <a:srgbClr val="262626"/>
                </a:solidFill>
                <a:latin typeface="Century Gothic"/>
              </a:rPr>
              <a:t>Edit Master text styles</a:t>
            </a:r>
          </a:p>
          <a:p>
            <a:pPr marL="0" lvl="1" indent="0" algn="ctr">
              <a:lnSpc>
                <a:spcPct val="150000"/>
              </a:lnSpc>
              <a:buNone/>
            </a:pPr>
            <a:r>
              <a:rPr lang="en-US" sz="1400" b="1">
                <a:solidFill>
                  <a:srgbClr val="262626"/>
                </a:solidFill>
                <a:latin typeface="Century Gothic"/>
              </a:rPr>
              <a:t>Second level</a:t>
            </a:r>
          </a:p>
          <a:p>
            <a:pPr marL="0" lvl="2" indent="0" algn="ctr">
              <a:lnSpc>
                <a:spcPct val="150000"/>
              </a:lnSpc>
              <a:buNone/>
            </a:pPr>
            <a:r>
              <a:rPr lang="en-US" sz="1400" b="1">
                <a:solidFill>
                  <a:srgbClr val="262626"/>
                </a:solidFill>
                <a:latin typeface="Century Gothic"/>
              </a:rPr>
              <a:t>Third level</a:t>
            </a:r>
          </a:p>
          <a:p>
            <a:pPr marL="0" lvl="3" indent="0" algn="ctr">
              <a:lnSpc>
                <a:spcPct val="150000"/>
              </a:lnSpc>
              <a:buNone/>
            </a:pPr>
            <a:r>
              <a:rPr lang="en-US" sz="1400" b="1">
                <a:solidFill>
                  <a:srgbClr val="262626"/>
                </a:solidFill>
                <a:latin typeface="Century Gothic"/>
              </a:rPr>
              <a:t>Fourth level</a:t>
            </a:r>
          </a:p>
          <a:p>
            <a:pPr marL="0" lvl="4" indent="0" algn="ctr">
              <a:lnSpc>
                <a:spcPct val="150000"/>
              </a:lnSpc>
              <a:buNone/>
            </a:pPr>
            <a:r>
              <a:rPr lang="en-US" sz="1400" b="1">
                <a:solidFill>
                  <a:srgbClr val="262626"/>
                </a:solidFill>
                <a:latin typeface="Century Gothic"/>
              </a:rPr>
              <a:t>Fifth level</a:t>
            </a:r>
            <a:endParaRPr lang="en-US" sz="1400" dirty="0">
              <a:solidFill>
                <a:schemeClr val="bg1">
                  <a:lumMod val="85000"/>
                </a:schemeClr>
              </a:solidFill>
              <a:latin typeface="Century Gothic"/>
              <a:cs typeface="Century Gothic"/>
            </a:endParaRPr>
          </a:p>
        </p:txBody>
      </p:sp>
      <p:sp>
        <p:nvSpPr>
          <p:cNvPr id="4" name="Content Placeholder 3"/>
          <p:cNvSpPr>
            <a:spLocks noGrp="1"/>
          </p:cNvSpPr>
          <p:nvPr>
            <p:ph idx="10"/>
          </p:nvPr>
        </p:nvSpPr>
        <p:spPr>
          <a:xfrm>
            <a:off x="0" y="1801087"/>
            <a:ext cx="3755742" cy="3432848"/>
          </a:xfrm>
          <a:solidFill>
            <a:srgbClr val="88AF4B"/>
          </a:solidFill>
          <a:ln>
            <a:noFill/>
          </a:ln>
        </p:spPr>
        <p:txBody>
          <a:bodyPr>
            <a:normAutofit/>
          </a:bodyPr>
          <a:lstStyle>
            <a:lvl1pPr marL="0" indent="0" algn="ctr">
              <a:lnSpc>
                <a:spcPct val="150000"/>
              </a:lnSpc>
              <a:buFontTx/>
              <a:buNone/>
              <a:defRPr sz="1200">
                <a:solidFill>
                  <a:schemeClr val="bg1"/>
                </a:solidFill>
              </a:defRPr>
            </a:lvl1pPr>
          </a:lstStyle>
          <a:p>
            <a:pPr marL="0" lvl="0" indent="0" algn="ctr">
              <a:lnSpc>
                <a:spcPct val="150000"/>
              </a:lnSpc>
              <a:buNone/>
            </a:pPr>
            <a:r>
              <a:rPr lang="en-US" sz="1400" b="1">
                <a:solidFill>
                  <a:srgbClr val="262626"/>
                </a:solidFill>
                <a:latin typeface="Century Gothic"/>
              </a:rPr>
              <a:t>Edit Master text styles</a:t>
            </a:r>
          </a:p>
          <a:p>
            <a:pPr marL="0" lvl="1" indent="0" algn="ctr">
              <a:lnSpc>
                <a:spcPct val="150000"/>
              </a:lnSpc>
              <a:buNone/>
            </a:pPr>
            <a:r>
              <a:rPr lang="en-US" sz="1400" b="1">
                <a:solidFill>
                  <a:srgbClr val="262626"/>
                </a:solidFill>
                <a:latin typeface="Century Gothic"/>
              </a:rPr>
              <a:t>Second level</a:t>
            </a:r>
          </a:p>
          <a:p>
            <a:pPr marL="0" lvl="2" indent="0" algn="ctr">
              <a:lnSpc>
                <a:spcPct val="150000"/>
              </a:lnSpc>
              <a:buNone/>
            </a:pPr>
            <a:r>
              <a:rPr lang="en-US" sz="1400" b="1">
                <a:solidFill>
                  <a:srgbClr val="262626"/>
                </a:solidFill>
                <a:latin typeface="Century Gothic"/>
              </a:rPr>
              <a:t>Third level</a:t>
            </a:r>
          </a:p>
          <a:p>
            <a:pPr marL="0" lvl="3" indent="0" algn="ctr">
              <a:lnSpc>
                <a:spcPct val="150000"/>
              </a:lnSpc>
              <a:buNone/>
            </a:pPr>
            <a:r>
              <a:rPr lang="en-US" sz="1400" b="1">
                <a:solidFill>
                  <a:srgbClr val="262626"/>
                </a:solidFill>
                <a:latin typeface="Century Gothic"/>
              </a:rPr>
              <a:t>Fourth level</a:t>
            </a:r>
          </a:p>
          <a:p>
            <a:pPr marL="0" lvl="4" indent="0" algn="ctr">
              <a:lnSpc>
                <a:spcPct val="150000"/>
              </a:lnSpc>
              <a:buNone/>
            </a:pPr>
            <a:r>
              <a:rPr lang="en-US" sz="1400" b="1">
                <a:solidFill>
                  <a:srgbClr val="262626"/>
                </a:solidFill>
                <a:latin typeface="Century Gothic"/>
              </a:rPr>
              <a:t>Fifth level</a:t>
            </a:r>
            <a:endParaRPr lang="en-US" sz="1400" dirty="0">
              <a:solidFill>
                <a:schemeClr val="bg1">
                  <a:lumMod val="85000"/>
                </a:schemeClr>
              </a:solidFill>
              <a:latin typeface="Century Gothic"/>
              <a:cs typeface="Century Gothic"/>
            </a:endParaRPr>
          </a:p>
        </p:txBody>
      </p:sp>
      <p:sp>
        <p:nvSpPr>
          <p:cNvPr id="5" name="Rectangle 4"/>
          <p:cNvSpPr/>
          <p:nvPr userDrawn="1"/>
        </p:nvSpPr>
        <p:spPr>
          <a:xfrm>
            <a:off x="3755742" y="1801087"/>
            <a:ext cx="1632516" cy="3432848"/>
          </a:xfrm>
          <a:prstGeom prst="rect">
            <a:avLst/>
          </a:prstGeom>
          <a:gradFill flip="none" rotWithShape="1">
            <a:gsLst>
              <a:gs pos="41000">
                <a:srgbClr val="FD7F32"/>
              </a:gs>
              <a:gs pos="96000">
                <a:schemeClr val="bg1"/>
              </a:gs>
            </a:gsLst>
            <a:path path="shap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6" name="Straight Connector 5"/>
          <p:cNvCxnSpPr/>
          <p:nvPr userDrawn="1"/>
        </p:nvCxnSpPr>
        <p:spPr>
          <a:xfrm>
            <a:off x="1128968" y="2401451"/>
            <a:ext cx="1385552" cy="0"/>
          </a:xfrm>
          <a:prstGeom prst="line">
            <a:avLst/>
          </a:prstGeom>
          <a:ln>
            <a:solidFill>
              <a:schemeClr val="tx1">
                <a:lumMod val="85000"/>
                <a:lumOff val="15000"/>
              </a:schemeClr>
            </a:solidFill>
          </a:ln>
          <a:effectLst/>
          <a:scene3d>
            <a:camera prst="orthographicFront"/>
            <a:lightRig rig="threePt" dir="t"/>
          </a:scene3d>
          <a:sp3d>
            <a:bevelT prst="angle"/>
          </a:sp3d>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userDrawn="1"/>
        </p:nvCxnSpPr>
        <p:spPr>
          <a:xfrm>
            <a:off x="6515674" y="2399602"/>
            <a:ext cx="1385552" cy="0"/>
          </a:xfrm>
          <a:prstGeom prst="line">
            <a:avLst/>
          </a:prstGeom>
          <a:ln>
            <a:solidFill>
              <a:srgbClr val="262626"/>
            </a:solidFill>
          </a:ln>
          <a:effectLst/>
          <a:scene3d>
            <a:camera prst="orthographicFront"/>
            <a:lightRig rig="threePt" dir="t"/>
          </a:scene3d>
          <a:sp3d>
            <a:bevelT prst="angle"/>
          </a:sp3d>
        </p:spPr>
        <p:style>
          <a:lnRef idx="2">
            <a:schemeClr val="accent1"/>
          </a:lnRef>
          <a:fillRef idx="0">
            <a:schemeClr val="accent1"/>
          </a:fillRef>
          <a:effectRef idx="1">
            <a:schemeClr val="accent1"/>
          </a:effectRef>
          <a:fontRef idx="minor">
            <a:schemeClr val="tx1"/>
          </a:fontRef>
        </p:style>
      </p:cxnSp>
      <p:sp>
        <p:nvSpPr>
          <p:cNvPr id="8" name="Title 1">
            <a:extLst>
              <a:ext uri="{FF2B5EF4-FFF2-40B4-BE49-F238E27FC236}">
                <a16:creationId xmlns:a16="http://schemas.microsoft.com/office/drawing/2014/main" id="{D3EA3B42-A985-3D4B-8E4B-2FA8974BA7BF}"/>
              </a:ext>
            </a:extLst>
          </p:cNvPr>
          <p:cNvSpPr>
            <a:spLocks noGrp="1"/>
          </p:cNvSpPr>
          <p:nvPr>
            <p:ph type="title" hasCustomPrompt="1"/>
          </p:nvPr>
        </p:nvSpPr>
        <p:spPr>
          <a:xfrm>
            <a:off x="292259" y="63021"/>
            <a:ext cx="8631129" cy="429139"/>
          </a:xfrm>
        </p:spPr>
        <p:txBody>
          <a:bodyPr/>
          <a:lstStyle/>
          <a:p>
            <a:r>
              <a:rPr lang="en-US" dirty="0"/>
              <a:t>Click to edit slide title</a:t>
            </a:r>
          </a:p>
        </p:txBody>
      </p:sp>
    </p:spTree>
    <p:extLst>
      <p:ext uri="{BB962C8B-B14F-4D97-AF65-F5344CB8AC3E}">
        <p14:creationId xmlns:p14="http://schemas.microsoft.com/office/powerpoint/2010/main" val="78015706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4" name="Content Placeholder 3"/>
          <p:cNvSpPr>
            <a:spLocks noGrp="1"/>
          </p:cNvSpPr>
          <p:nvPr>
            <p:ph sz="quarter" idx="10" hasCustomPrompt="1"/>
          </p:nvPr>
        </p:nvSpPr>
        <p:spPr>
          <a:xfrm>
            <a:off x="0" y="0"/>
            <a:ext cx="4600575" cy="3421063"/>
          </a:xfrm>
        </p:spPr>
        <p:txBody>
          <a:bodyPr anchor="ctr">
            <a:normAutofit/>
          </a:bodyPr>
          <a:lstStyle>
            <a:lvl1pPr marL="0" indent="0" algn="ctr">
              <a:buFontTx/>
              <a:buNone/>
              <a:defRPr sz="1800"/>
            </a:lvl1pPr>
          </a:lstStyle>
          <a:p>
            <a:pPr marL="0" lvl="0" indent="0" algn="ctr">
              <a:buFontTx/>
              <a:buNone/>
            </a:pPr>
            <a:r>
              <a:rPr lang="en-US" dirty="0"/>
              <a:t>Click to edit text</a:t>
            </a:r>
          </a:p>
        </p:txBody>
      </p:sp>
      <p:sp>
        <p:nvSpPr>
          <p:cNvPr id="6" name="Content Placeholder 5"/>
          <p:cNvSpPr>
            <a:spLocks noGrp="1"/>
          </p:cNvSpPr>
          <p:nvPr>
            <p:ph sz="quarter" idx="11"/>
          </p:nvPr>
        </p:nvSpPr>
        <p:spPr>
          <a:xfrm>
            <a:off x="4600575" y="0"/>
            <a:ext cx="4543425" cy="3421063"/>
          </a:xfrm>
          <a:solidFill>
            <a:srgbClr val="88AF4B"/>
          </a:solidFill>
        </p:spPr>
        <p:txBody>
          <a:bodyPr vert="horz" lIns="91440" tIns="45720" rIns="91440" bIns="45720" rtlCol="0" anchor="ctr">
            <a:normAutofit/>
          </a:bodyPr>
          <a:lstStyle>
            <a:lvl1pPr>
              <a:buFontTx/>
              <a:buNone/>
              <a:defRPr lang="en-US" sz="1200" b="1" smtClean="0">
                <a:solidFill>
                  <a:schemeClr val="tx1">
                    <a:lumMod val="65000"/>
                    <a:lumOff val="35000"/>
                  </a:schemeClr>
                </a:solidFill>
              </a:defRPr>
            </a:lvl1pPr>
            <a:lvl2pPr>
              <a:defRPr lang="en-US" sz="1100" smtClean="0"/>
            </a:lvl2pPr>
            <a:lvl3pPr>
              <a:defRPr lang="en-US" sz="1100" smtClean="0"/>
            </a:lvl3pPr>
            <a:lvl4pPr>
              <a:defRPr lang="en-US" sz="1100" smtClean="0"/>
            </a:lvl4pPr>
            <a:lvl5pPr>
              <a:defRPr lang="en-US" sz="1100"/>
            </a:lvl5pPr>
          </a:lstStyle>
          <a:p>
            <a:pPr marL="0" lvl="0" indent="0" algn="ctr">
              <a:buFontTx/>
              <a:buNone/>
            </a:pPr>
            <a:r>
              <a:rPr lang="en-US"/>
              <a:t>Edit Master text styles</a:t>
            </a:r>
          </a:p>
        </p:txBody>
      </p:sp>
      <p:sp>
        <p:nvSpPr>
          <p:cNvPr id="8" name="Content Placeholder 7"/>
          <p:cNvSpPr>
            <a:spLocks noGrp="1"/>
          </p:cNvSpPr>
          <p:nvPr>
            <p:ph sz="quarter" idx="12" hasCustomPrompt="1"/>
          </p:nvPr>
        </p:nvSpPr>
        <p:spPr>
          <a:xfrm>
            <a:off x="0" y="3434021"/>
            <a:ext cx="4600575" cy="3019425"/>
          </a:xfrm>
          <a:solidFill>
            <a:srgbClr val="88AF4B"/>
          </a:solidFill>
          <a:ln>
            <a:noFill/>
          </a:ln>
          <a:effectLst/>
        </p:spPr>
        <p:txBody>
          <a:bodyPr anchor="ctr">
            <a:normAutofit/>
          </a:bodyPr>
          <a:lstStyle>
            <a:lvl1pPr marL="0" indent="0" algn="ctr">
              <a:buFontTx/>
              <a:buNone/>
              <a:defRPr sz="1200" b="1">
                <a:solidFill>
                  <a:schemeClr val="tx1">
                    <a:lumMod val="65000"/>
                    <a:lumOff val="35000"/>
                  </a:schemeClr>
                </a:solidFill>
              </a:defRPr>
            </a:lvl1pPr>
            <a:lvl2pPr marL="457200" indent="0" algn="ctr">
              <a:buFontTx/>
              <a:buNone/>
              <a:defRPr sz="1100"/>
            </a:lvl2pPr>
            <a:lvl3pPr marL="914400" indent="0" algn="ctr">
              <a:buFontTx/>
              <a:buNone/>
              <a:defRPr sz="1100"/>
            </a:lvl3pPr>
            <a:lvl4pPr marL="1371600" indent="0" algn="ctr">
              <a:buFontTx/>
              <a:buNone/>
              <a:defRPr sz="1100"/>
            </a:lvl4pPr>
            <a:lvl5pPr marL="1828800" indent="0" algn="ctr">
              <a:buFontTx/>
              <a:buNone/>
              <a:defRPr sz="1100"/>
            </a:lvl5pPr>
          </a:lstStyle>
          <a:p>
            <a:pPr lvl="0"/>
            <a:r>
              <a:rPr lang="en-US" dirty="0"/>
              <a:t>Click to edit text</a:t>
            </a:r>
          </a:p>
        </p:txBody>
      </p:sp>
      <p:sp>
        <p:nvSpPr>
          <p:cNvPr id="10" name="Content Placeholder 9"/>
          <p:cNvSpPr>
            <a:spLocks noGrp="1"/>
          </p:cNvSpPr>
          <p:nvPr>
            <p:ph sz="quarter" idx="13" hasCustomPrompt="1"/>
          </p:nvPr>
        </p:nvSpPr>
        <p:spPr>
          <a:xfrm>
            <a:off x="4600575" y="3421063"/>
            <a:ext cx="4543425" cy="3019425"/>
          </a:xfrm>
        </p:spPr>
        <p:txBody>
          <a:bodyPr vert="horz" lIns="91440" tIns="45720" rIns="91440" bIns="45720" rtlCol="0" anchor="ctr">
            <a:normAutofit/>
          </a:bodyPr>
          <a:lstStyle>
            <a:lvl1pPr algn="ctr">
              <a:buFontTx/>
              <a:buNone/>
              <a:defRPr lang="en-US" sz="1800" dirty="0" smtClean="0"/>
            </a:lvl1pPr>
          </a:lstStyle>
          <a:p>
            <a:pPr marL="0" lvl="0" indent="0" algn="ctr">
              <a:buFontTx/>
              <a:buNone/>
            </a:pPr>
            <a:r>
              <a:rPr lang="en-US" dirty="0"/>
              <a:t>Click to edit text</a:t>
            </a:r>
          </a:p>
        </p:txBody>
      </p:sp>
    </p:spTree>
    <p:extLst>
      <p:ext uri="{BB962C8B-B14F-4D97-AF65-F5344CB8AC3E}">
        <p14:creationId xmlns:p14="http://schemas.microsoft.com/office/powerpoint/2010/main" val="35650299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locks - Blue with Arrow">
    <p:spTree>
      <p:nvGrpSpPr>
        <p:cNvPr id="1" name=""/>
        <p:cNvGrpSpPr/>
        <p:nvPr/>
      </p:nvGrpSpPr>
      <p:grpSpPr>
        <a:xfrm>
          <a:off x="0" y="0"/>
          <a:ext cx="0" cy="0"/>
          <a:chOff x="0" y="0"/>
          <a:chExt cx="0" cy="0"/>
        </a:xfrm>
      </p:grpSpPr>
      <p:sp>
        <p:nvSpPr>
          <p:cNvPr id="9" name="Content Placeholder 8"/>
          <p:cNvSpPr>
            <a:spLocks noGrp="1"/>
          </p:cNvSpPr>
          <p:nvPr>
            <p:ph sz="quarter" idx="10"/>
          </p:nvPr>
        </p:nvSpPr>
        <p:spPr>
          <a:xfrm>
            <a:off x="4667250" y="0"/>
            <a:ext cx="4235450" cy="6249988"/>
          </a:xfrm>
          <a:solidFill>
            <a:srgbClr val="204792"/>
          </a:solidFill>
        </p:spPr>
        <p:txBody>
          <a:bodyPr anchor="ctr"/>
          <a:lstStyle>
            <a:lvl1pPr marL="0" indent="0" algn="ctr">
              <a:buFontTx/>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p:txBody>
      </p:sp>
      <p:sp>
        <p:nvSpPr>
          <p:cNvPr id="2" name="Title 1"/>
          <p:cNvSpPr>
            <a:spLocks noGrp="1"/>
          </p:cNvSpPr>
          <p:nvPr>
            <p:ph type="title"/>
          </p:nvPr>
        </p:nvSpPr>
        <p:spPr>
          <a:xfrm>
            <a:off x="457200" y="112506"/>
            <a:ext cx="4209415" cy="988921"/>
          </a:xfrm>
        </p:spPr>
        <p:txBody>
          <a:bodyPr/>
          <a:lstStyle/>
          <a:p>
            <a:r>
              <a:rPr lang="en-US"/>
              <a:t>Click to edit Master title style</a:t>
            </a:r>
            <a:endParaRPr lang="en-US" dirty="0"/>
          </a:p>
        </p:txBody>
      </p:sp>
      <p:sp>
        <p:nvSpPr>
          <p:cNvPr id="3" name="Content Placeholder 3"/>
          <p:cNvSpPr>
            <a:spLocks noGrp="1"/>
          </p:cNvSpPr>
          <p:nvPr>
            <p:ph idx="1"/>
          </p:nvPr>
        </p:nvSpPr>
        <p:spPr>
          <a:xfrm>
            <a:off x="457200" y="1218048"/>
            <a:ext cx="4209415" cy="5031891"/>
          </a:xfrm>
        </p:spPr>
        <p:txBody>
          <a:bodyPr>
            <a:normAutofit/>
          </a:bodyPr>
          <a:lstStyle/>
          <a:p>
            <a:pPr lvl="0"/>
            <a:r>
              <a:rPr lang="en-US" sz="1800">
                <a:latin typeface="Century Gothic"/>
              </a:rPr>
              <a:t>Edit Master text styles</a:t>
            </a:r>
          </a:p>
        </p:txBody>
      </p:sp>
    </p:spTree>
    <p:extLst>
      <p:ext uri="{BB962C8B-B14F-4D97-AF65-F5344CB8AC3E}">
        <p14:creationId xmlns:p14="http://schemas.microsoft.com/office/powerpoint/2010/main" val="5762899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cxnSp>
        <p:nvCxnSpPr>
          <p:cNvPr id="11" name="Straight Connector 10"/>
          <p:cNvCxnSpPr/>
          <p:nvPr userDrawn="1"/>
        </p:nvCxnSpPr>
        <p:spPr>
          <a:xfrm>
            <a:off x="1937167" y="292490"/>
            <a:ext cx="0" cy="4672265"/>
          </a:xfrm>
          <a:prstGeom prst="line">
            <a:avLst/>
          </a:prstGeom>
          <a:ln w="3175" cmpd="sng">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14" name="Oval 13"/>
          <p:cNvSpPr/>
          <p:nvPr userDrawn="1"/>
        </p:nvSpPr>
        <p:spPr>
          <a:xfrm>
            <a:off x="1433694" y="5407362"/>
            <a:ext cx="1013146" cy="1013146"/>
          </a:xfrm>
          <a:prstGeom prst="ellipse">
            <a:avLst/>
          </a:prstGeom>
          <a:solidFill>
            <a:srgbClr val="88AF4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8" name="Text Placeholder 17"/>
          <p:cNvSpPr>
            <a:spLocks noGrp="1"/>
          </p:cNvSpPr>
          <p:nvPr>
            <p:ph type="body" sz="quarter" idx="12" hasCustomPrompt="1"/>
          </p:nvPr>
        </p:nvSpPr>
        <p:spPr>
          <a:xfrm>
            <a:off x="3122127" y="3067712"/>
            <a:ext cx="5775747" cy="1832253"/>
          </a:xfrm>
        </p:spPr>
        <p:txBody>
          <a:bodyPr anchor="ctr">
            <a:normAutofit/>
          </a:bodyPr>
          <a:lstStyle>
            <a:lvl1pPr marL="0" indent="0">
              <a:buNone/>
              <a:defRPr sz="2800" b="1">
                <a:solidFill>
                  <a:srgbClr val="204792"/>
                </a:solidFill>
              </a:defRPr>
            </a:lvl1pPr>
          </a:lstStyle>
          <a:p>
            <a:pPr lvl="0"/>
            <a:r>
              <a:rPr lang="en-US" dirty="0"/>
              <a:t>Click to edit section title</a:t>
            </a:r>
          </a:p>
        </p:txBody>
      </p:sp>
      <p:sp>
        <p:nvSpPr>
          <p:cNvPr id="21" name="Rectangle 20"/>
          <p:cNvSpPr/>
          <p:nvPr userDrawn="1"/>
        </p:nvSpPr>
        <p:spPr>
          <a:xfrm>
            <a:off x="0" y="6446424"/>
            <a:ext cx="9144000" cy="424534"/>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7" name="Straight Connector 6">
            <a:extLst>
              <a:ext uri="{FF2B5EF4-FFF2-40B4-BE49-F238E27FC236}">
                <a16:creationId xmlns:a16="http://schemas.microsoft.com/office/drawing/2014/main" id="{5F2DC139-1DB5-324A-B7C5-C91601E1DB3C}"/>
              </a:ext>
            </a:extLst>
          </p:cNvPr>
          <p:cNvCxnSpPr>
            <a:cxnSpLocks/>
          </p:cNvCxnSpPr>
          <p:nvPr userDrawn="1"/>
        </p:nvCxnSpPr>
        <p:spPr>
          <a:xfrm>
            <a:off x="2891790" y="5977890"/>
            <a:ext cx="6064408" cy="0"/>
          </a:xfrm>
          <a:prstGeom prst="line">
            <a:avLst/>
          </a:prstGeom>
          <a:ln w="3175">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2803461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Rectangle 2"/>
          <p:cNvSpPr/>
          <p:nvPr userDrawn="1"/>
        </p:nvSpPr>
        <p:spPr>
          <a:xfrm>
            <a:off x="0" y="4431271"/>
            <a:ext cx="9169658" cy="2073625"/>
          </a:xfrm>
          <a:prstGeom prst="rect">
            <a:avLst/>
          </a:prstGeom>
          <a:solidFill>
            <a:srgbClr val="88AF4B">
              <a:alpha val="50000"/>
            </a:srgbClr>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 name="Content Placeholder 3"/>
          <p:cNvSpPr>
            <a:spLocks noGrp="1"/>
          </p:cNvSpPr>
          <p:nvPr>
            <p:ph idx="1" hasCustomPrompt="1"/>
          </p:nvPr>
        </p:nvSpPr>
        <p:spPr>
          <a:xfrm>
            <a:off x="457200" y="1242917"/>
            <a:ext cx="2352390" cy="4397975"/>
          </a:xfrm>
        </p:spPr>
        <p:txBody>
          <a:bodyPr>
            <a:normAutofit/>
          </a:bodyPr>
          <a:lstStyle>
            <a:lvl1pPr>
              <a:buFontTx/>
              <a:buNone/>
              <a:defRPr sz="1600">
                <a:solidFill>
                  <a:srgbClr val="204792"/>
                </a:solidFill>
              </a:defRPr>
            </a:lvl1pPr>
          </a:lstStyle>
          <a:p>
            <a:pPr marL="0" indent="0">
              <a:buNone/>
            </a:pPr>
            <a:r>
              <a:rPr lang="en-US" sz="1600" dirty="0">
                <a:solidFill>
                  <a:srgbClr val="204792"/>
                </a:solidFill>
                <a:latin typeface="Century Gothic"/>
                <a:cs typeface="Century Gothic"/>
              </a:rPr>
              <a:t>[Name]</a:t>
            </a:r>
          </a:p>
          <a:p>
            <a:pPr marL="0" indent="0">
              <a:buNone/>
            </a:pPr>
            <a:r>
              <a:rPr lang="en-US" sz="1100" dirty="0">
                <a:solidFill>
                  <a:srgbClr val="262626"/>
                </a:solidFill>
              </a:rPr>
              <a:t>Jon joins us from text text text</a:t>
            </a:r>
            <a:br>
              <a:rPr lang="en-US" sz="1100" dirty="0">
                <a:solidFill>
                  <a:srgbClr val="262626"/>
                </a:solidFill>
              </a:rPr>
            </a:br>
            <a:r>
              <a:rPr lang="en-US" sz="1100" dirty="0">
                <a:solidFill>
                  <a:srgbClr val="262626"/>
                </a:solidFill>
              </a:rPr>
              <a:t>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a:t>
            </a:r>
            <a:endParaRPr lang="en-US" sz="1100" dirty="0"/>
          </a:p>
          <a:p>
            <a:pPr marL="0" indent="0">
              <a:buNone/>
            </a:pPr>
            <a:endParaRPr lang="en-US" sz="1200" dirty="0">
              <a:latin typeface="Century Gothic"/>
              <a:cs typeface="Century Gothic"/>
            </a:endParaRPr>
          </a:p>
          <a:p>
            <a:pPr marL="0" indent="0">
              <a:buNone/>
            </a:pPr>
            <a:endParaRPr lang="en-US" sz="1200" dirty="0">
              <a:latin typeface="Century Gothic"/>
              <a:cs typeface="Century Gothic"/>
            </a:endParaRPr>
          </a:p>
          <a:p>
            <a:pPr marL="0" indent="0">
              <a:buNone/>
            </a:pPr>
            <a:endParaRPr lang="en-US" sz="1200" dirty="0">
              <a:latin typeface="Century Gothic"/>
              <a:cs typeface="Century Gothic"/>
            </a:endParaRPr>
          </a:p>
        </p:txBody>
      </p:sp>
      <p:sp>
        <p:nvSpPr>
          <p:cNvPr id="5" name="Oval 4"/>
          <p:cNvSpPr/>
          <p:nvPr userDrawn="1"/>
        </p:nvSpPr>
        <p:spPr>
          <a:xfrm>
            <a:off x="3750732" y="3652535"/>
            <a:ext cx="1664208" cy="1664208"/>
          </a:xfrm>
          <a:prstGeom prst="ellipse">
            <a:avLst/>
          </a:prstGeom>
          <a:solidFill>
            <a:schemeClr val="bg1">
              <a:lumMod val="95000"/>
            </a:schemeClr>
          </a:solidFill>
          <a:ln w="28575" cmpd="sng">
            <a:solidFill>
              <a:srgbClr val="88AF4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Oval 6"/>
          <p:cNvSpPr/>
          <p:nvPr userDrawn="1"/>
        </p:nvSpPr>
        <p:spPr>
          <a:xfrm>
            <a:off x="570155" y="3652535"/>
            <a:ext cx="1664208" cy="1664208"/>
          </a:xfrm>
          <a:prstGeom prst="ellipse">
            <a:avLst/>
          </a:prstGeom>
          <a:solidFill>
            <a:schemeClr val="bg1">
              <a:lumMod val="95000"/>
            </a:schemeClr>
          </a:solidFill>
          <a:ln w="28575" cmpd="sng">
            <a:solidFill>
              <a:srgbClr val="88AF4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8" name="Picture 7"/>
          <p:cNvPicPr preferRelativeResize="0">
            <a:picLocks/>
          </p:cNvPicPr>
          <p:nvPr userDrawn="1"/>
        </p:nvPicPr>
        <p:blipFill>
          <a:blip r:embed="rId2"/>
          <a:stretch>
            <a:fillRect/>
          </a:stretch>
        </p:blipFill>
        <p:spPr>
          <a:xfrm>
            <a:off x="649639" y="3749081"/>
            <a:ext cx="1504529" cy="1507727"/>
          </a:xfrm>
          <a:prstGeom prst="ellipse">
            <a:avLst/>
          </a:prstGeom>
        </p:spPr>
      </p:pic>
      <p:pic>
        <p:nvPicPr>
          <p:cNvPr id="11" name="Picture 10"/>
          <p:cNvPicPr preferRelativeResize="0">
            <a:picLocks/>
          </p:cNvPicPr>
          <p:nvPr userDrawn="1"/>
        </p:nvPicPr>
        <p:blipFill rotWithShape="1">
          <a:blip r:embed="rId3"/>
          <a:srcRect l="45037" r="21993" b="45160"/>
          <a:stretch/>
        </p:blipFill>
        <p:spPr>
          <a:xfrm>
            <a:off x="3825148" y="3718188"/>
            <a:ext cx="1512818" cy="1512818"/>
          </a:xfrm>
          <a:prstGeom prst="ellipse">
            <a:avLst/>
          </a:prstGeom>
        </p:spPr>
      </p:pic>
      <p:sp>
        <p:nvSpPr>
          <p:cNvPr id="14" name="Oval 13"/>
          <p:cNvSpPr/>
          <p:nvPr userDrawn="1"/>
        </p:nvSpPr>
        <p:spPr>
          <a:xfrm>
            <a:off x="6741883" y="3652159"/>
            <a:ext cx="1664208" cy="1664208"/>
          </a:xfrm>
          <a:prstGeom prst="ellipse">
            <a:avLst/>
          </a:prstGeom>
          <a:solidFill>
            <a:schemeClr val="bg1">
              <a:lumMod val="95000"/>
            </a:schemeClr>
          </a:solidFill>
          <a:ln w="28575" cmpd="sng">
            <a:solidFill>
              <a:srgbClr val="88AF4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5" name="Picture 14"/>
          <p:cNvPicPr preferRelativeResize="0">
            <a:picLocks/>
          </p:cNvPicPr>
          <p:nvPr userDrawn="1"/>
        </p:nvPicPr>
        <p:blipFill>
          <a:blip r:embed="rId4"/>
          <a:stretch>
            <a:fillRect/>
          </a:stretch>
        </p:blipFill>
        <p:spPr>
          <a:xfrm>
            <a:off x="6821820" y="3734456"/>
            <a:ext cx="1499612" cy="1499613"/>
          </a:xfrm>
          <a:prstGeom prst="ellipse">
            <a:avLst/>
          </a:prstGeom>
        </p:spPr>
      </p:pic>
      <p:sp>
        <p:nvSpPr>
          <p:cNvPr id="17" name="Content Placeholder 16"/>
          <p:cNvSpPr>
            <a:spLocks noGrp="1"/>
          </p:cNvSpPr>
          <p:nvPr>
            <p:ph sz="quarter" idx="10" hasCustomPrompt="1"/>
          </p:nvPr>
        </p:nvSpPr>
        <p:spPr>
          <a:xfrm>
            <a:off x="3391773" y="1243572"/>
            <a:ext cx="2352675" cy="4297362"/>
          </a:xfrm>
        </p:spPr>
        <p:txBody>
          <a:bodyPr/>
          <a:lstStyle>
            <a:lvl1pPr marL="0" indent="0">
              <a:buFontTx/>
              <a:buNone/>
              <a:defRPr sz="1600">
                <a:solidFill>
                  <a:srgbClr val="204792"/>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[Name]</a:t>
            </a:r>
          </a:p>
          <a:p>
            <a:pPr lvl="0"/>
            <a:r>
              <a:rPr lang="en-US" sz="1100" dirty="0">
                <a:solidFill>
                  <a:srgbClr val="262626"/>
                </a:solidFill>
              </a:rPr>
              <a:t>Jon joins us from text text text</a:t>
            </a:r>
            <a:br>
              <a:rPr lang="en-US" sz="1100" dirty="0">
                <a:solidFill>
                  <a:srgbClr val="262626"/>
                </a:solidFill>
              </a:rPr>
            </a:br>
            <a:r>
              <a:rPr lang="en-US" sz="1100" dirty="0">
                <a:solidFill>
                  <a:srgbClr val="262626"/>
                </a:solidFill>
              </a:rPr>
              <a:t>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a:t>
            </a:r>
            <a:endParaRPr lang="en-US" dirty="0"/>
          </a:p>
        </p:txBody>
      </p:sp>
      <p:sp>
        <p:nvSpPr>
          <p:cNvPr id="19" name="Content Placeholder 18"/>
          <p:cNvSpPr>
            <a:spLocks noGrp="1"/>
          </p:cNvSpPr>
          <p:nvPr>
            <p:ph sz="quarter" idx="11" hasCustomPrompt="1"/>
          </p:nvPr>
        </p:nvSpPr>
        <p:spPr>
          <a:xfrm>
            <a:off x="6303887" y="1243013"/>
            <a:ext cx="2352739" cy="4297362"/>
          </a:xfrm>
        </p:spPr>
        <p:txBody>
          <a:bodyPr vert="horz" lIns="91440" tIns="45720" rIns="91440" bIns="45720" rtlCol="0">
            <a:normAutofit/>
          </a:bodyPr>
          <a:lstStyle>
            <a:lvl1pPr marL="0" marR="0" indent="0" algn="l" defTabSz="457200" rtl="0" eaLnBrk="1" fontAlgn="auto" latinLnBrk="0" hangingPunct="1">
              <a:lnSpc>
                <a:spcPct val="100000"/>
              </a:lnSpc>
              <a:spcBef>
                <a:spcPct val="20000"/>
              </a:spcBef>
              <a:spcAft>
                <a:spcPts val="0"/>
              </a:spcAft>
              <a:buClr>
                <a:srgbClr val="204792"/>
              </a:buClr>
              <a:buSzTx/>
              <a:buFontTx/>
              <a:buNone/>
              <a:tabLst/>
              <a:defRPr lang="en-US" sz="1600" smtClean="0">
                <a:solidFill>
                  <a:srgbClr val="204792"/>
                </a:solidFill>
              </a:defRPr>
            </a:lvl1pPr>
            <a:lvl2pPr>
              <a:defRPr lang="en-US" smtClean="0"/>
            </a:lvl2pPr>
            <a:lvl3pPr>
              <a:defRPr lang="en-US" smtClean="0"/>
            </a:lvl3pPr>
            <a:lvl4pPr>
              <a:defRPr lang="en-US" smtClean="0"/>
            </a:lvl4pPr>
            <a:lvl5pPr>
              <a:defRPr lang="en-US"/>
            </a:lvl5pPr>
          </a:lstStyle>
          <a:p>
            <a:pPr marL="0" lvl="0" indent="0">
              <a:buFontTx/>
              <a:buNone/>
            </a:pPr>
            <a:r>
              <a:rPr lang="en-US" dirty="0"/>
              <a:t>[Name]</a:t>
            </a:r>
          </a:p>
          <a:p>
            <a:pPr marL="0" marR="0" lvl="0" indent="0" algn="l" defTabSz="457200" rtl="0" eaLnBrk="1" fontAlgn="auto" latinLnBrk="0" hangingPunct="1">
              <a:lnSpc>
                <a:spcPct val="100000"/>
              </a:lnSpc>
              <a:spcBef>
                <a:spcPct val="20000"/>
              </a:spcBef>
              <a:spcAft>
                <a:spcPts val="0"/>
              </a:spcAft>
              <a:buClr>
                <a:srgbClr val="204792"/>
              </a:buClr>
              <a:buSzTx/>
              <a:buFontTx/>
              <a:buNone/>
              <a:tabLst/>
              <a:defRPr/>
            </a:pPr>
            <a:r>
              <a:rPr lang="en-US" sz="1100" dirty="0">
                <a:solidFill>
                  <a:srgbClr val="262626"/>
                </a:solidFill>
              </a:rPr>
              <a:t>Jon joins us from text text text</a:t>
            </a:r>
            <a:br>
              <a:rPr lang="en-US" sz="1100" dirty="0">
                <a:solidFill>
                  <a:srgbClr val="262626"/>
                </a:solidFill>
              </a:rPr>
            </a:br>
            <a:r>
              <a:rPr lang="en-US" sz="1100" dirty="0">
                <a:solidFill>
                  <a:srgbClr val="262626"/>
                </a:solidFill>
              </a:rPr>
              <a:t>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a:t>
            </a:r>
            <a:endParaRPr lang="en-US" dirty="0"/>
          </a:p>
        </p:txBody>
      </p:sp>
      <p:sp>
        <p:nvSpPr>
          <p:cNvPr id="21" name="Content Placeholder 20"/>
          <p:cNvSpPr>
            <a:spLocks noGrp="1"/>
          </p:cNvSpPr>
          <p:nvPr>
            <p:ph sz="quarter" idx="12" hasCustomPrompt="1"/>
          </p:nvPr>
        </p:nvSpPr>
        <p:spPr>
          <a:xfrm>
            <a:off x="880836" y="5598190"/>
            <a:ext cx="1273331" cy="281910"/>
          </a:xfrm>
        </p:spPr>
        <p:txBody>
          <a:bodyPr>
            <a:noAutofit/>
          </a:bodyPr>
          <a:lstStyle>
            <a:lvl1pPr marL="0" indent="0" algn="ctr">
              <a:buFontTx/>
              <a:buNone/>
              <a:defRPr sz="1600"/>
            </a:lvl1pPr>
            <a:lvl2pPr marL="457200" indent="0">
              <a:buFontTx/>
              <a:buNone/>
              <a:defRPr sz="1000"/>
            </a:lvl2pPr>
            <a:lvl3pPr marL="914400" indent="0">
              <a:buFontTx/>
              <a:buNone/>
              <a:defRPr sz="1000"/>
            </a:lvl3pPr>
            <a:lvl4pPr marL="1371600" indent="0">
              <a:buFontTx/>
              <a:buNone/>
              <a:defRPr sz="1000"/>
            </a:lvl4pPr>
            <a:lvl5pPr marL="1828800" indent="0">
              <a:buFontTx/>
              <a:buNone/>
              <a:defRPr sz="1000"/>
            </a:lvl5pPr>
          </a:lstStyle>
          <a:p>
            <a:pPr lvl="0"/>
            <a:r>
              <a:rPr lang="en-US" dirty="0"/>
              <a:t>Title</a:t>
            </a:r>
          </a:p>
        </p:txBody>
      </p:sp>
      <p:sp>
        <p:nvSpPr>
          <p:cNvPr id="23" name="Content Placeholder 22"/>
          <p:cNvSpPr>
            <a:spLocks noGrp="1"/>
          </p:cNvSpPr>
          <p:nvPr>
            <p:ph sz="quarter" idx="13" hasCustomPrompt="1"/>
          </p:nvPr>
        </p:nvSpPr>
        <p:spPr>
          <a:xfrm>
            <a:off x="4074334" y="5540375"/>
            <a:ext cx="1263650" cy="339725"/>
          </a:xfrm>
        </p:spPr>
        <p:txBody>
          <a:bodyPr>
            <a:normAutofit/>
          </a:bodyPr>
          <a:lstStyle>
            <a:lvl1pPr marL="0" indent="0" algn="ctr">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Title</a:t>
            </a:r>
          </a:p>
        </p:txBody>
      </p:sp>
      <p:sp>
        <p:nvSpPr>
          <p:cNvPr id="25" name="Content Placeholder 24"/>
          <p:cNvSpPr>
            <a:spLocks noGrp="1"/>
          </p:cNvSpPr>
          <p:nvPr>
            <p:ph sz="quarter" idx="14" hasCustomPrompt="1"/>
          </p:nvPr>
        </p:nvSpPr>
        <p:spPr>
          <a:xfrm>
            <a:off x="7220140" y="5540375"/>
            <a:ext cx="1101725" cy="339725"/>
          </a:xfrm>
        </p:spPr>
        <p:txBody>
          <a:bodyPr>
            <a:normAutofit/>
          </a:bodyPr>
          <a:lstStyle>
            <a:lvl1pPr marL="0" indent="0" algn="ctr">
              <a:buFontTx/>
              <a:buNone/>
              <a:defRPr sz="1400"/>
            </a:lvl1pPr>
          </a:lstStyle>
          <a:p>
            <a:pPr lvl="0"/>
            <a:r>
              <a:rPr lang="en-US" dirty="0"/>
              <a:t>Title</a:t>
            </a:r>
          </a:p>
        </p:txBody>
      </p:sp>
      <p:sp>
        <p:nvSpPr>
          <p:cNvPr id="16" name="Title 1">
            <a:extLst>
              <a:ext uri="{FF2B5EF4-FFF2-40B4-BE49-F238E27FC236}">
                <a16:creationId xmlns:a16="http://schemas.microsoft.com/office/drawing/2014/main" id="{D921A1B8-6ECF-2141-9F55-8A6595AA682A}"/>
              </a:ext>
            </a:extLst>
          </p:cNvPr>
          <p:cNvSpPr>
            <a:spLocks noGrp="1"/>
          </p:cNvSpPr>
          <p:nvPr>
            <p:ph type="title" hasCustomPrompt="1"/>
          </p:nvPr>
        </p:nvSpPr>
        <p:spPr>
          <a:xfrm>
            <a:off x="292259" y="63021"/>
            <a:ext cx="8631129" cy="429139"/>
          </a:xfrm>
        </p:spPr>
        <p:txBody>
          <a:bodyPr/>
          <a:lstStyle/>
          <a:p>
            <a:r>
              <a:rPr lang="en-US" dirty="0"/>
              <a:t>Click to edit slide title</a:t>
            </a:r>
          </a:p>
        </p:txBody>
      </p:sp>
    </p:spTree>
    <p:extLst>
      <p:ext uri="{BB962C8B-B14F-4D97-AF65-F5344CB8AC3E}">
        <p14:creationId xmlns:p14="http://schemas.microsoft.com/office/powerpoint/2010/main" val="94920367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3" name="Content Placeholder 3"/>
          <p:cNvSpPr>
            <a:spLocks noGrp="1"/>
          </p:cNvSpPr>
          <p:nvPr>
            <p:ph idx="1"/>
          </p:nvPr>
        </p:nvSpPr>
        <p:spPr>
          <a:xfrm>
            <a:off x="292259" y="791784"/>
            <a:ext cx="4245849" cy="5334381"/>
          </a:xfrm>
        </p:spPr>
        <p:txBody>
          <a:bodyPr>
            <a:normAutofit/>
          </a:bodyPr>
          <a:lstStyle/>
          <a:p>
            <a:pPr lvl="0"/>
            <a:r>
              <a:rPr lang="en-US" sz="1800"/>
              <a:t>Edit Master text styles</a:t>
            </a:r>
          </a:p>
          <a:p>
            <a:pPr lvl="1"/>
            <a:r>
              <a:rPr lang="en-US" sz="1800"/>
              <a:t>Second level</a:t>
            </a:r>
          </a:p>
          <a:p>
            <a:pPr lvl="2"/>
            <a:r>
              <a:rPr lang="en-US" sz="1800"/>
              <a:t>Third level</a:t>
            </a:r>
          </a:p>
          <a:p>
            <a:pPr lvl="3"/>
            <a:r>
              <a:rPr lang="en-US" sz="1800"/>
              <a:t>Fourth level</a:t>
            </a:r>
          </a:p>
          <a:p>
            <a:pPr lvl="4"/>
            <a:r>
              <a:rPr lang="en-US" sz="1800"/>
              <a:t>Fifth level</a:t>
            </a:r>
            <a:endParaRPr lang="en-US" sz="1800" dirty="0">
              <a:latin typeface="Century Gothic"/>
              <a:cs typeface="Century Gothic"/>
            </a:endParaRPr>
          </a:p>
        </p:txBody>
      </p:sp>
      <p:sp>
        <p:nvSpPr>
          <p:cNvPr id="4" name="Rectangle 3"/>
          <p:cNvSpPr/>
          <p:nvPr userDrawn="1"/>
        </p:nvSpPr>
        <p:spPr>
          <a:xfrm>
            <a:off x="4538108" y="791784"/>
            <a:ext cx="4148693" cy="2153475"/>
          </a:xfrm>
          <a:prstGeom prst="rect">
            <a:avLst/>
          </a:prstGeom>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Rectangle 4"/>
          <p:cNvSpPr/>
          <p:nvPr userDrawn="1"/>
        </p:nvSpPr>
        <p:spPr>
          <a:xfrm>
            <a:off x="4538108" y="3128143"/>
            <a:ext cx="2083532" cy="1426738"/>
          </a:xfrm>
          <a:prstGeom prst="rect">
            <a:avLst/>
          </a:prstGeom>
          <a:solidFill>
            <a:srgbClr val="88AF4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Rectangle 5"/>
          <p:cNvSpPr/>
          <p:nvPr userDrawn="1"/>
        </p:nvSpPr>
        <p:spPr>
          <a:xfrm>
            <a:off x="6759770" y="3128143"/>
            <a:ext cx="1927030" cy="1426738"/>
          </a:xfrm>
          <a:prstGeom prst="rect">
            <a:avLst/>
          </a:prstGeom>
          <a:solidFill>
            <a:srgbClr val="FD7F3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Rectangle 6"/>
          <p:cNvSpPr/>
          <p:nvPr userDrawn="1"/>
        </p:nvSpPr>
        <p:spPr>
          <a:xfrm>
            <a:off x="4538107" y="4760360"/>
            <a:ext cx="2083532" cy="1395760"/>
          </a:xfrm>
          <a:prstGeom prst="rect">
            <a:avLst/>
          </a:prstGeom>
          <a:solidFill>
            <a:srgbClr val="1A329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Rectangle 7"/>
          <p:cNvSpPr/>
          <p:nvPr userDrawn="1"/>
        </p:nvSpPr>
        <p:spPr>
          <a:xfrm>
            <a:off x="6759769" y="4760360"/>
            <a:ext cx="1927030" cy="1395760"/>
          </a:xfrm>
          <a:prstGeom prst="rect">
            <a:avLst/>
          </a:prstGeom>
          <a:solidFill>
            <a:srgbClr val="FFF38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Content Placeholder 9"/>
          <p:cNvSpPr>
            <a:spLocks noGrp="1"/>
          </p:cNvSpPr>
          <p:nvPr>
            <p:ph sz="quarter" idx="10"/>
          </p:nvPr>
        </p:nvSpPr>
        <p:spPr>
          <a:xfrm>
            <a:off x="4538107" y="812197"/>
            <a:ext cx="4148137" cy="2133062"/>
          </a:xfrm>
        </p:spPr>
        <p:txBody>
          <a:bodyPr anchor="ctr"/>
          <a:lstStyle>
            <a:lvl1pPr marL="0" indent="0" algn="ctr">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p:txBody>
      </p:sp>
      <p:sp>
        <p:nvSpPr>
          <p:cNvPr id="12" name="Content Placeholder 11"/>
          <p:cNvSpPr>
            <a:spLocks noGrp="1"/>
          </p:cNvSpPr>
          <p:nvPr>
            <p:ph sz="quarter" idx="11"/>
          </p:nvPr>
        </p:nvSpPr>
        <p:spPr>
          <a:xfrm>
            <a:off x="4538663" y="3127375"/>
            <a:ext cx="2082800" cy="1427163"/>
          </a:xfrm>
        </p:spPr>
        <p:txBody>
          <a:bodyPr anchor="ctr">
            <a:normAutofit/>
          </a:bodyPr>
          <a:lstStyle>
            <a:lvl1pPr marL="0" indent="0" algn="ctr">
              <a:buFontTx/>
              <a:buNone/>
              <a:defRPr sz="1600" b="1">
                <a:solidFill>
                  <a:schemeClr val="bg1"/>
                </a:solidFill>
              </a:defRPr>
            </a:lvl1pPr>
            <a:lvl2pPr marL="457200" indent="0" algn="ctr">
              <a:buFontTx/>
              <a:buNone/>
              <a:defRPr/>
            </a:lvl2pPr>
            <a:lvl3pPr marL="914400" indent="0" algn="ctr">
              <a:buFontTx/>
              <a:buNone/>
              <a:defRPr/>
            </a:lvl3pPr>
            <a:lvl4pPr marL="1371600" indent="0" algn="ctr">
              <a:buFontTx/>
              <a:buNone/>
              <a:defRPr/>
            </a:lvl4pPr>
            <a:lvl5pPr marL="1828800" indent="0" algn="ctr">
              <a:buFontTx/>
              <a:buNone/>
              <a:defRPr/>
            </a:lvl5pPr>
          </a:lstStyle>
          <a:p>
            <a:pPr lvl="0"/>
            <a:r>
              <a:rPr lang="en-US"/>
              <a:t>Edit Master text styles</a:t>
            </a:r>
          </a:p>
        </p:txBody>
      </p:sp>
      <p:sp>
        <p:nvSpPr>
          <p:cNvPr id="16" name="Content Placeholder 15"/>
          <p:cNvSpPr>
            <a:spLocks noGrp="1"/>
          </p:cNvSpPr>
          <p:nvPr>
            <p:ph sz="quarter" idx="12"/>
          </p:nvPr>
        </p:nvSpPr>
        <p:spPr>
          <a:xfrm>
            <a:off x="6759575" y="3127375"/>
            <a:ext cx="1927225" cy="1427163"/>
          </a:xfrm>
        </p:spPr>
        <p:txBody>
          <a:bodyPr anchor="ctr">
            <a:normAutofit/>
          </a:bodyPr>
          <a:lstStyle>
            <a:lvl1pPr marL="0" indent="0" algn="ctr">
              <a:buFontTx/>
              <a:buNone/>
              <a:defRPr sz="1600" b="1">
                <a:solidFill>
                  <a:srgbClr val="FFFFFF"/>
                </a:solidFill>
              </a:defRPr>
            </a:lvl1pPr>
          </a:lstStyle>
          <a:p>
            <a:pPr lvl="0"/>
            <a:r>
              <a:rPr lang="en-US"/>
              <a:t>Edit Master text styles</a:t>
            </a:r>
          </a:p>
        </p:txBody>
      </p:sp>
      <p:sp>
        <p:nvSpPr>
          <p:cNvPr id="18" name="Content Placeholder 17"/>
          <p:cNvSpPr>
            <a:spLocks noGrp="1"/>
          </p:cNvSpPr>
          <p:nvPr>
            <p:ph sz="quarter" idx="13"/>
          </p:nvPr>
        </p:nvSpPr>
        <p:spPr>
          <a:xfrm>
            <a:off x="4538663" y="4760913"/>
            <a:ext cx="2082800" cy="1365250"/>
          </a:xfrm>
        </p:spPr>
        <p:txBody>
          <a:bodyPr anchor="ctr">
            <a:normAutofit/>
          </a:bodyPr>
          <a:lstStyle>
            <a:lvl1pPr marL="0" indent="0" algn="ctr">
              <a:buFontTx/>
              <a:buNone/>
              <a:defRPr sz="1600">
                <a:solidFill>
                  <a:srgbClr val="FFFFFF"/>
                </a:solidFill>
              </a:defRPr>
            </a:lvl1pPr>
          </a:lstStyle>
          <a:p>
            <a:pPr lvl="0"/>
            <a:r>
              <a:rPr lang="en-US"/>
              <a:t>Edit Master text styles</a:t>
            </a:r>
          </a:p>
        </p:txBody>
      </p:sp>
      <p:sp>
        <p:nvSpPr>
          <p:cNvPr id="20" name="Content Placeholder 19"/>
          <p:cNvSpPr>
            <a:spLocks noGrp="1"/>
          </p:cNvSpPr>
          <p:nvPr>
            <p:ph sz="quarter" idx="14"/>
          </p:nvPr>
        </p:nvSpPr>
        <p:spPr>
          <a:xfrm>
            <a:off x="6759575" y="4760913"/>
            <a:ext cx="1927225" cy="1365250"/>
          </a:xfrm>
        </p:spPr>
        <p:txBody>
          <a:bodyPr anchor="ctr">
            <a:normAutofit/>
          </a:bodyPr>
          <a:lstStyle>
            <a:lvl1pPr marL="0" indent="0" algn="ctr">
              <a:buFontTx/>
              <a:buNone/>
              <a:defRPr sz="1600" b="0">
                <a:solidFill>
                  <a:schemeClr val="tx1"/>
                </a:solidFill>
              </a:defRPr>
            </a:lvl1pPr>
          </a:lstStyle>
          <a:p>
            <a:pPr lvl="0"/>
            <a:r>
              <a:rPr lang="en-US"/>
              <a:t>Edit Master text styles</a:t>
            </a:r>
          </a:p>
        </p:txBody>
      </p:sp>
      <p:sp>
        <p:nvSpPr>
          <p:cNvPr id="14" name="Title 1">
            <a:extLst>
              <a:ext uri="{FF2B5EF4-FFF2-40B4-BE49-F238E27FC236}">
                <a16:creationId xmlns:a16="http://schemas.microsoft.com/office/drawing/2014/main" id="{E0A35E3B-2B8F-DD49-850E-41CE0FCFA7A3}"/>
              </a:ext>
            </a:extLst>
          </p:cNvPr>
          <p:cNvSpPr>
            <a:spLocks noGrp="1"/>
          </p:cNvSpPr>
          <p:nvPr>
            <p:ph type="title" hasCustomPrompt="1"/>
          </p:nvPr>
        </p:nvSpPr>
        <p:spPr>
          <a:xfrm>
            <a:off x="292259" y="63021"/>
            <a:ext cx="8631129" cy="429139"/>
          </a:xfrm>
        </p:spPr>
        <p:txBody>
          <a:bodyPr/>
          <a:lstStyle/>
          <a:p>
            <a:r>
              <a:rPr lang="en-US" dirty="0"/>
              <a:t>Click to edit slide title</a:t>
            </a:r>
          </a:p>
        </p:txBody>
      </p:sp>
    </p:spTree>
    <p:extLst>
      <p:ext uri="{BB962C8B-B14F-4D97-AF65-F5344CB8AC3E}">
        <p14:creationId xmlns:p14="http://schemas.microsoft.com/office/powerpoint/2010/main" val="6672552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07252"/>
            <a:ext cx="8229600" cy="5344539"/>
          </a:xfrm>
        </p:spPr>
        <p:txBody>
          <a:bodyPr/>
          <a:lstStyle>
            <a:lvl1pPr marL="741363" indent="-741363">
              <a:buClr>
                <a:srgbClr val="88AF4B"/>
              </a:buClr>
              <a:buFont typeface="+mj-ea"/>
              <a:buAutoNum type="circleNumDbPlain"/>
              <a:defRPr/>
            </a:lvl1pPr>
            <a:lvl2pPr marL="1431925" indent="-576263">
              <a:buClr>
                <a:srgbClr val="88AF4B"/>
              </a:buClr>
              <a:buFont typeface="+mj-lt"/>
              <a:buAutoNum type="alphaUcPeriod"/>
              <a:defRPr/>
            </a:lvl2pPr>
            <a:lvl3pPr marL="1995488" indent="-504825">
              <a:buClr>
                <a:srgbClr val="88AF4B"/>
              </a:buClr>
              <a:buFont typeface="+mj-lt"/>
              <a:buAutoNum type="romanUcPeriod"/>
              <a:defRPr/>
            </a:lvl3pPr>
            <a:lvl4pPr marL="2568575" indent="-508000" defTabSz="396875">
              <a:buClr>
                <a:srgbClr val="88AF4B"/>
              </a:buClr>
              <a:buFont typeface="+mj-lt"/>
              <a:buAutoNum type="alphaLcParenR"/>
              <a:defRPr/>
            </a:lvl4pPr>
            <a:lvl5pPr marL="3079750" indent="-514350">
              <a:buClr>
                <a:srgbClr val="88AF4B"/>
              </a:buClr>
              <a:buFont typeface="+mj-lt"/>
              <a:buAutoNum type="romanLcPeriod"/>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Box 3"/>
          <p:cNvSpPr txBox="1"/>
          <p:nvPr userDrawn="1"/>
        </p:nvSpPr>
        <p:spPr>
          <a:xfrm>
            <a:off x="457200" y="220284"/>
            <a:ext cx="1635509" cy="523220"/>
          </a:xfrm>
          <a:prstGeom prst="rect">
            <a:avLst/>
          </a:prstGeom>
          <a:noFill/>
        </p:spPr>
        <p:txBody>
          <a:bodyPr wrap="none" rtlCol="0">
            <a:spAutoFit/>
          </a:bodyPr>
          <a:lstStyle/>
          <a:p>
            <a:r>
              <a:rPr lang="en-US" sz="2800" dirty="0">
                <a:solidFill>
                  <a:srgbClr val="204792"/>
                </a:solidFill>
                <a:latin typeface="Century Gothic"/>
                <a:cs typeface="Century Gothic"/>
              </a:rPr>
              <a:t>Agenda</a:t>
            </a:r>
          </a:p>
        </p:txBody>
      </p:sp>
      <p:cxnSp>
        <p:nvCxnSpPr>
          <p:cNvPr id="8" name="Straight Connector 7"/>
          <p:cNvCxnSpPr/>
          <p:nvPr userDrawn="1"/>
        </p:nvCxnSpPr>
        <p:spPr>
          <a:xfrm>
            <a:off x="1077946" y="1207016"/>
            <a:ext cx="0" cy="4838700"/>
          </a:xfrm>
          <a:prstGeom prst="line">
            <a:avLst/>
          </a:prstGeom>
          <a:ln w="6350" cmpd="sng">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555698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92260" y="13536"/>
            <a:ext cx="8614634" cy="535392"/>
          </a:xfrm>
        </p:spPr>
        <p:txBody>
          <a:bodyPr anchor="ctr"/>
          <a:lstStyle/>
          <a:p>
            <a:r>
              <a:rPr lang="en-US" dirty="0"/>
              <a:t>Click to edit slide title</a:t>
            </a:r>
          </a:p>
        </p:txBody>
      </p:sp>
      <p:sp>
        <p:nvSpPr>
          <p:cNvPr id="3" name="Content Placeholder 2"/>
          <p:cNvSpPr>
            <a:spLocks noGrp="1"/>
          </p:cNvSpPr>
          <p:nvPr>
            <p:ph idx="1"/>
          </p:nvPr>
        </p:nvSpPr>
        <p:spPr>
          <a:xfrm>
            <a:off x="292259" y="1065363"/>
            <a:ext cx="8614635" cy="521941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F53BB5D7-1FA2-7445-9FD4-1BD56E8AD94A}"/>
              </a:ext>
            </a:extLst>
          </p:cNvPr>
          <p:cNvSpPr>
            <a:spLocks noGrp="1"/>
          </p:cNvSpPr>
          <p:nvPr>
            <p:ph type="body" sz="quarter" idx="10" hasCustomPrompt="1"/>
          </p:nvPr>
        </p:nvSpPr>
        <p:spPr>
          <a:xfrm>
            <a:off x="292100" y="549275"/>
            <a:ext cx="8615363" cy="515938"/>
          </a:xfrm>
        </p:spPr>
        <p:txBody>
          <a:bodyPr/>
          <a:lstStyle>
            <a:lvl1pPr marL="0" indent="0">
              <a:buFontTx/>
              <a:buNone/>
              <a:defRPr b="0">
                <a:solidFill>
                  <a:srgbClr val="88AF4B"/>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heading</a:t>
            </a:r>
          </a:p>
        </p:txBody>
      </p:sp>
    </p:spTree>
    <p:extLst>
      <p:ext uri="{BB962C8B-B14F-4D97-AF65-F5344CB8AC3E}">
        <p14:creationId xmlns:p14="http://schemas.microsoft.com/office/powerpoint/2010/main" val="31603144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ubtitle, Blank">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92260" y="13536"/>
            <a:ext cx="8614634" cy="535392"/>
          </a:xfrm>
        </p:spPr>
        <p:txBody>
          <a:bodyPr anchor="ctr"/>
          <a:lstStyle/>
          <a:p>
            <a:r>
              <a:rPr lang="en-US" dirty="0"/>
              <a:t>Click to edit slide title</a:t>
            </a:r>
          </a:p>
        </p:txBody>
      </p:sp>
      <p:sp>
        <p:nvSpPr>
          <p:cNvPr id="4" name="Text Placeholder 4">
            <a:extLst>
              <a:ext uri="{FF2B5EF4-FFF2-40B4-BE49-F238E27FC236}">
                <a16:creationId xmlns:a16="http://schemas.microsoft.com/office/drawing/2014/main" id="{27988DF3-7E8D-BE4F-87E6-B68778C08814}"/>
              </a:ext>
            </a:extLst>
          </p:cNvPr>
          <p:cNvSpPr>
            <a:spLocks noGrp="1"/>
          </p:cNvSpPr>
          <p:nvPr>
            <p:ph type="body" sz="quarter" idx="10" hasCustomPrompt="1"/>
          </p:nvPr>
        </p:nvSpPr>
        <p:spPr>
          <a:xfrm>
            <a:off x="292100" y="549275"/>
            <a:ext cx="8615363" cy="515938"/>
          </a:xfrm>
        </p:spPr>
        <p:txBody>
          <a:bodyPr/>
          <a:lstStyle>
            <a:lvl1pPr marL="0" indent="0">
              <a:buFontTx/>
              <a:buNone/>
              <a:defRPr b="0">
                <a:solidFill>
                  <a:srgbClr val="88AF4B"/>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heading</a:t>
            </a:r>
          </a:p>
        </p:txBody>
      </p:sp>
    </p:spTree>
    <p:extLst>
      <p:ext uri="{BB962C8B-B14F-4D97-AF65-F5344CB8AC3E}">
        <p14:creationId xmlns:p14="http://schemas.microsoft.com/office/powerpoint/2010/main" val="31432215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opics - modern">
    <p:spTree>
      <p:nvGrpSpPr>
        <p:cNvPr id="1" name=""/>
        <p:cNvGrpSpPr/>
        <p:nvPr/>
      </p:nvGrpSpPr>
      <p:grpSpPr>
        <a:xfrm>
          <a:off x="0" y="0"/>
          <a:ext cx="0" cy="0"/>
          <a:chOff x="0" y="0"/>
          <a:chExt cx="0" cy="0"/>
        </a:xfrm>
      </p:grpSpPr>
      <p:sp>
        <p:nvSpPr>
          <p:cNvPr id="3" name="Content Placeholder 2"/>
          <p:cNvSpPr>
            <a:spLocks noGrp="1"/>
          </p:cNvSpPr>
          <p:nvPr>
            <p:ph idx="1"/>
          </p:nvPr>
        </p:nvSpPr>
        <p:spPr>
          <a:xfrm>
            <a:off x="292260" y="725802"/>
            <a:ext cx="8581646" cy="5575475"/>
          </a:xfrm>
        </p:spPr>
        <p:txBody>
          <a:bodyPr/>
          <a:lstStyle>
            <a:lvl1pPr marL="741363" indent="-741363">
              <a:buClr>
                <a:srgbClr val="88AF4B"/>
              </a:buClr>
              <a:buFont typeface="+mj-ea"/>
              <a:buAutoNum type="circleNumDbPlain"/>
              <a:defRPr/>
            </a:lvl1pPr>
            <a:lvl2pPr marL="1431925" indent="-576263">
              <a:buClr>
                <a:srgbClr val="88AF4B"/>
              </a:buClr>
              <a:buFont typeface="+mj-lt"/>
              <a:buAutoNum type="alphaUcPeriod"/>
              <a:defRPr/>
            </a:lvl2pPr>
            <a:lvl3pPr marL="1995488" indent="-504825">
              <a:buClr>
                <a:srgbClr val="88AF4B"/>
              </a:buClr>
              <a:buFont typeface="+mj-lt"/>
              <a:buAutoNum type="romanUcPeriod"/>
              <a:defRPr/>
            </a:lvl3pPr>
            <a:lvl4pPr marL="2568575" indent="-508000" defTabSz="396875">
              <a:buClr>
                <a:srgbClr val="88AF4B"/>
              </a:buClr>
              <a:buFont typeface="+mj-lt"/>
              <a:buAutoNum type="alphaLcParenR"/>
              <a:defRPr/>
            </a:lvl4pPr>
            <a:lvl5pPr marL="3079750" indent="-514350">
              <a:buClr>
                <a:srgbClr val="88AF4B"/>
              </a:buClr>
              <a:buFont typeface="+mj-lt"/>
              <a:buAutoNum type="romanLcPeriod"/>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8" name="Straight Connector 7"/>
          <p:cNvCxnSpPr>
            <a:cxnSpLocks/>
          </p:cNvCxnSpPr>
          <p:nvPr userDrawn="1"/>
        </p:nvCxnSpPr>
        <p:spPr>
          <a:xfrm>
            <a:off x="968852" y="725802"/>
            <a:ext cx="0" cy="5575475"/>
          </a:xfrm>
          <a:prstGeom prst="line">
            <a:avLst/>
          </a:prstGeom>
          <a:ln w="3175" cmpd="sng">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5" name="Title 1">
            <a:extLst>
              <a:ext uri="{FF2B5EF4-FFF2-40B4-BE49-F238E27FC236}">
                <a16:creationId xmlns:a16="http://schemas.microsoft.com/office/drawing/2014/main" id="{928097E8-967E-D340-A86A-8BEB4BF61371}"/>
              </a:ext>
            </a:extLst>
          </p:cNvPr>
          <p:cNvSpPr>
            <a:spLocks noGrp="1"/>
          </p:cNvSpPr>
          <p:nvPr>
            <p:ph type="title" hasCustomPrompt="1"/>
          </p:nvPr>
        </p:nvSpPr>
        <p:spPr>
          <a:xfrm>
            <a:off x="292260" y="13536"/>
            <a:ext cx="8614634" cy="535392"/>
          </a:xfrm>
        </p:spPr>
        <p:txBody>
          <a:bodyPr anchor="ctr"/>
          <a:lstStyle/>
          <a:p>
            <a:r>
              <a:rPr lang="en-US" dirty="0"/>
              <a:t>Click to edit slide title</a:t>
            </a:r>
          </a:p>
        </p:txBody>
      </p:sp>
    </p:spTree>
    <p:extLst>
      <p:ext uri="{BB962C8B-B14F-4D97-AF65-F5344CB8AC3E}">
        <p14:creationId xmlns:p14="http://schemas.microsoft.com/office/powerpoint/2010/main" val="210239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92259" y="63021"/>
            <a:ext cx="8631129" cy="429139"/>
          </a:xfrm>
        </p:spPr>
        <p:txBody>
          <a:bodyPr/>
          <a:lstStyle/>
          <a:p>
            <a:r>
              <a:rPr lang="en-US" dirty="0"/>
              <a:t>Click to edit slide title</a:t>
            </a:r>
          </a:p>
        </p:txBody>
      </p:sp>
      <p:sp>
        <p:nvSpPr>
          <p:cNvPr id="3" name="Content Placeholder 2"/>
          <p:cNvSpPr>
            <a:spLocks noGrp="1"/>
          </p:cNvSpPr>
          <p:nvPr>
            <p:ph sz="half" idx="1"/>
          </p:nvPr>
        </p:nvSpPr>
        <p:spPr>
          <a:xfrm>
            <a:off x="292260" y="1033562"/>
            <a:ext cx="4177682" cy="523472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06542" y="1033563"/>
            <a:ext cx="4278188" cy="523472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4" name="Straight Connector 13"/>
          <p:cNvCxnSpPr/>
          <p:nvPr userDrawn="1"/>
        </p:nvCxnSpPr>
        <p:spPr>
          <a:xfrm>
            <a:off x="4540566" y="1541998"/>
            <a:ext cx="0" cy="4340916"/>
          </a:xfrm>
          <a:prstGeom prst="line">
            <a:avLst/>
          </a:prstGeom>
          <a:ln w="3175" cmpd="sng">
            <a:solidFill>
              <a:schemeClr val="bg1">
                <a:lumMod val="65000"/>
              </a:schemeClr>
            </a:solidFill>
          </a:ln>
          <a:effectLst/>
        </p:spPr>
        <p:style>
          <a:lnRef idx="2">
            <a:schemeClr val="accent1"/>
          </a:lnRef>
          <a:fillRef idx="0">
            <a:schemeClr val="accent1"/>
          </a:fillRef>
          <a:effectRef idx="1">
            <a:schemeClr val="accent1"/>
          </a:effectRef>
          <a:fontRef idx="minor">
            <a:schemeClr val="tx1"/>
          </a:fontRef>
        </p:style>
      </p:cxnSp>
      <p:sp>
        <p:nvSpPr>
          <p:cNvPr id="7" name="Text Placeholder 4">
            <a:extLst>
              <a:ext uri="{FF2B5EF4-FFF2-40B4-BE49-F238E27FC236}">
                <a16:creationId xmlns:a16="http://schemas.microsoft.com/office/drawing/2014/main" id="{B0834FC2-A2DE-6E41-ABE4-8EA188814294}"/>
              </a:ext>
            </a:extLst>
          </p:cNvPr>
          <p:cNvSpPr>
            <a:spLocks noGrp="1"/>
          </p:cNvSpPr>
          <p:nvPr>
            <p:ph type="body" sz="quarter" idx="10" hasCustomPrompt="1"/>
          </p:nvPr>
        </p:nvSpPr>
        <p:spPr>
          <a:xfrm>
            <a:off x="292100" y="549275"/>
            <a:ext cx="8615363" cy="515938"/>
          </a:xfrm>
        </p:spPr>
        <p:txBody>
          <a:bodyPr/>
          <a:lstStyle>
            <a:lvl1pPr marL="0" indent="0">
              <a:buFontTx/>
              <a:buNone/>
              <a:defRPr b="0">
                <a:solidFill>
                  <a:srgbClr val="88AF4B"/>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heading</a:t>
            </a:r>
          </a:p>
        </p:txBody>
      </p:sp>
    </p:spTree>
    <p:extLst>
      <p:ext uri="{BB962C8B-B14F-4D97-AF65-F5344CB8AC3E}">
        <p14:creationId xmlns:p14="http://schemas.microsoft.com/office/powerpoint/2010/main" val="1712343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ntent with Heading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92260" y="1165523"/>
            <a:ext cx="4205128" cy="51192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5028" y="1165523"/>
            <a:ext cx="4190220" cy="511925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4" name="Straight Connector 13"/>
          <p:cNvCxnSpPr/>
          <p:nvPr userDrawn="1"/>
        </p:nvCxnSpPr>
        <p:spPr>
          <a:xfrm>
            <a:off x="4573554" y="1541998"/>
            <a:ext cx="0" cy="4340916"/>
          </a:xfrm>
          <a:prstGeom prst="line">
            <a:avLst/>
          </a:prstGeom>
          <a:ln w="3175" cmpd="sng">
            <a:solidFill>
              <a:schemeClr val="bg1">
                <a:lumMod val="65000"/>
              </a:schemeClr>
            </a:solidFill>
          </a:ln>
          <a:effectLst/>
        </p:spPr>
        <p:style>
          <a:lnRef idx="2">
            <a:schemeClr val="accent1"/>
          </a:lnRef>
          <a:fillRef idx="0">
            <a:schemeClr val="accent1"/>
          </a:fillRef>
          <a:effectRef idx="1">
            <a:schemeClr val="accent1"/>
          </a:effectRef>
          <a:fontRef idx="minor">
            <a:schemeClr val="tx1"/>
          </a:fontRef>
        </p:style>
      </p:cxnSp>
      <p:sp>
        <p:nvSpPr>
          <p:cNvPr id="9" name="Text Placeholder 2"/>
          <p:cNvSpPr>
            <a:spLocks noGrp="1"/>
          </p:cNvSpPr>
          <p:nvPr>
            <p:ph type="body" idx="12" hasCustomPrompt="1"/>
          </p:nvPr>
        </p:nvSpPr>
        <p:spPr>
          <a:xfrm>
            <a:off x="292260" y="548928"/>
            <a:ext cx="4205128" cy="590355"/>
          </a:xfrm>
          <a:solidFill>
            <a:srgbClr val="88AF4B">
              <a:alpha val="19000"/>
            </a:srgbClr>
          </a:solidFill>
        </p:spPr>
        <p:txBody>
          <a:bodyPr anchor="b">
            <a:noAutofit/>
          </a:bodyPr>
          <a:lstStyle>
            <a:lvl1pPr marL="0" indent="0">
              <a:buNone/>
              <a:defRPr sz="2400" b="0">
                <a:solidFill>
                  <a:srgbClr val="20479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heading</a:t>
            </a:r>
          </a:p>
        </p:txBody>
      </p:sp>
      <p:sp>
        <p:nvSpPr>
          <p:cNvPr id="11" name="Text Placeholder 4"/>
          <p:cNvSpPr>
            <a:spLocks noGrp="1"/>
          </p:cNvSpPr>
          <p:nvPr>
            <p:ph type="body" sz="quarter" idx="3" hasCustomPrompt="1"/>
          </p:nvPr>
        </p:nvSpPr>
        <p:spPr>
          <a:xfrm>
            <a:off x="4645028" y="548928"/>
            <a:ext cx="4228878" cy="590355"/>
          </a:xfrm>
          <a:solidFill>
            <a:srgbClr val="88AF4B">
              <a:alpha val="19000"/>
            </a:srgbClr>
          </a:solidFill>
        </p:spPr>
        <p:txBody>
          <a:bodyPr anchor="b">
            <a:noAutofit/>
          </a:bodyPr>
          <a:lstStyle>
            <a:lvl1pPr marL="0" indent="0">
              <a:buNone/>
              <a:defRPr sz="2400" b="0" baseline="0">
                <a:solidFill>
                  <a:srgbClr val="20479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heading</a:t>
            </a:r>
          </a:p>
        </p:txBody>
      </p:sp>
      <p:sp>
        <p:nvSpPr>
          <p:cNvPr id="8" name="Title 1">
            <a:extLst>
              <a:ext uri="{FF2B5EF4-FFF2-40B4-BE49-F238E27FC236}">
                <a16:creationId xmlns:a16="http://schemas.microsoft.com/office/drawing/2014/main" id="{5B674520-0D7D-434A-8FFE-847AB43038A1}"/>
              </a:ext>
            </a:extLst>
          </p:cNvPr>
          <p:cNvSpPr>
            <a:spLocks noGrp="1"/>
          </p:cNvSpPr>
          <p:nvPr>
            <p:ph type="title" hasCustomPrompt="1"/>
          </p:nvPr>
        </p:nvSpPr>
        <p:spPr>
          <a:xfrm>
            <a:off x="292260" y="13536"/>
            <a:ext cx="8614634" cy="535392"/>
          </a:xfrm>
        </p:spPr>
        <p:txBody>
          <a:bodyPr anchor="ctr"/>
          <a:lstStyle/>
          <a:p>
            <a:r>
              <a:rPr lang="en-US" dirty="0"/>
              <a:t>Click to edit slide title</a:t>
            </a:r>
          </a:p>
        </p:txBody>
      </p:sp>
    </p:spTree>
    <p:extLst>
      <p:ext uri="{BB962C8B-B14F-4D97-AF65-F5344CB8AC3E}">
        <p14:creationId xmlns:p14="http://schemas.microsoft.com/office/powerpoint/2010/main" val="11992189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288771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92260" y="63021"/>
            <a:ext cx="8565152" cy="429139"/>
          </a:xfrm>
          <a:prstGeom prst="rect">
            <a:avLst/>
          </a:prstGeom>
          <a:ln>
            <a:noFill/>
          </a:ln>
        </p:spPr>
        <p:txBody>
          <a:bodyPr vert="horz" lIns="91440" tIns="45720" rIns="91440" bIns="45720" rtlCol="0" anchor="t">
            <a:noAutofit/>
          </a:bodyPr>
          <a:lstStyle/>
          <a:p>
            <a:r>
              <a:rPr lang="en-US" dirty="0"/>
              <a:t>Click to edit slide title</a:t>
            </a:r>
          </a:p>
        </p:txBody>
      </p:sp>
      <p:sp>
        <p:nvSpPr>
          <p:cNvPr id="3" name="Text Placeholder 2"/>
          <p:cNvSpPr>
            <a:spLocks noGrp="1"/>
          </p:cNvSpPr>
          <p:nvPr>
            <p:ph type="body" idx="1"/>
          </p:nvPr>
        </p:nvSpPr>
        <p:spPr>
          <a:xfrm>
            <a:off x="292260" y="610333"/>
            <a:ext cx="8565152" cy="5641457"/>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Rectangle 4"/>
          <p:cNvSpPr/>
          <p:nvPr userDrawn="1"/>
        </p:nvSpPr>
        <p:spPr>
          <a:xfrm>
            <a:off x="0" y="6480849"/>
            <a:ext cx="9144000" cy="407939"/>
          </a:xfrm>
          <a:prstGeom prst="rect">
            <a:avLst/>
          </a:prstGeom>
          <a:solidFill>
            <a:srgbClr val="1A3292"/>
          </a:solidFill>
          <a:ln>
            <a:solidFill>
              <a:srgbClr val="20479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tabLst>
                <a:tab pos="4284663" algn="l"/>
                <a:tab pos="8632825" algn="r"/>
              </a:tabLst>
            </a:pPr>
            <a:r>
              <a:rPr lang="en-US" sz="900" dirty="0">
                <a:latin typeface="Century Gothic"/>
                <a:cs typeface="Century Gothic"/>
              </a:rPr>
              <a:t>Cal</a:t>
            </a:r>
            <a:r>
              <a:rPr lang="en-US" sz="900" b="1" dirty="0">
                <a:latin typeface="Century Gothic"/>
                <a:cs typeface="Century Gothic"/>
              </a:rPr>
              <a:t>SAWS</a:t>
            </a:r>
            <a:r>
              <a:rPr lang="en-US" sz="900" dirty="0">
                <a:latin typeface="Century Gothic"/>
                <a:cs typeface="Century Gothic"/>
              </a:rPr>
              <a:t> | Project Steering Committee</a:t>
            </a:r>
            <a:r>
              <a:rPr lang="en-US" sz="900" b="1" dirty="0">
                <a:latin typeface="Century Gothic"/>
                <a:cs typeface="Century Gothic"/>
              </a:rPr>
              <a:t>	</a:t>
            </a:r>
            <a:r>
              <a:rPr lang="en-US" sz="900" dirty="0">
                <a:latin typeface="Century Gothic"/>
                <a:cs typeface="Century Gothic"/>
              </a:rPr>
              <a:t>	</a:t>
            </a:r>
            <a:fld id="{9177F060-00DB-0849-8EF9-977425B2C345}" type="slidenum">
              <a:rPr lang="en-US" sz="900" smtClean="0">
                <a:latin typeface="Century Gothic"/>
                <a:cs typeface="Century Gothic"/>
              </a:rPr>
              <a:pPr>
                <a:tabLst>
                  <a:tab pos="4284663" algn="l"/>
                  <a:tab pos="8632825" algn="r"/>
                </a:tabLst>
              </a:pPr>
              <a:t>‹#›</a:t>
            </a:fld>
            <a:endParaRPr lang="en-US" sz="900" dirty="0">
              <a:latin typeface="Century Gothic"/>
              <a:cs typeface="Century Gothic"/>
            </a:endParaRPr>
          </a:p>
        </p:txBody>
      </p:sp>
    </p:spTree>
    <p:extLst>
      <p:ext uri="{BB962C8B-B14F-4D97-AF65-F5344CB8AC3E}">
        <p14:creationId xmlns:p14="http://schemas.microsoft.com/office/powerpoint/2010/main" val="898396557"/>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63" r:id="rId3"/>
    <p:sldLayoutId id="2147483650" r:id="rId4"/>
    <p:sldLayoutId id="2147483661" r:id="rId5"/>
    <p:sldLayoutId id="2147483664" r:id="rId6"/>
    <p:sldLayoutId id="2147483652" r:id="rId7"/>
    <p:sldLayoutId id="2147483660" r:id="rId8"/>
    <p:sldLayoutId id="2147483655" r:id="rId9"/>
    <p:sldLayoutId id="2147483656" r:id="rId10"/>
    <p:sldLayoutId id="2147483657" r:id="rId11"/>
    <p:sldLayoutId id="2147483665" r:id="rId12"/>
    <p:sldLayoutId id="2147483666" r:id="rId13"/>
    <p:sldLayoutId id="2147483667" r:id="rId14"/>
    <p:sldLayoutId id="2147483668" r:id="rId15"/>
    <p:sldLayoutId id="2147483669" r:id="rId16"/>
    <p:sldLayoutId id="2147483670" r:id="rId17"/>
    <p:sldLayoutId id="2147483671" r:id="rId18"/>
    <p:sldLayoutId id="2147483672" r:id="rId19"/>
    <p:sldLayoutId id="2147483673" r:id="rId20"/>
    <p:sldLayoutId id="2147483674" r:id="rId21"/>
  </p:sldLayoutIdLst>
  <p:txStyles>
    <p:titleStyle>
      <a:lvl1pPr algn="l" defTabSz="457200" rtl="0" eaLnBrk="1" latinLnBrk="0" hangingPunct="1">
        <a:spcBef>
          <a:spcPct val="0"/>
        </a:spcBef>
        <a:buNone/>
        <a:defRPr sz="2800" b="0" kern="1200" baseline="0">
          <a:solidFill>
            <a:srgbClr val="1A3292"/>
          </a:solidFill>
          <a:latin typeface="Century Gothic"/>
          <a:ea typeface="+mj-ea"/>
          <a:cs typeface="Century Gothic"/>
        </a:defRPr>
      </a:lvl1pPr>
    </p:titleStyle>
    <p:bodyStyle>
      <a:lvl1pPr marL="342900" indent="-342900" algn="l" defTabSz="457200" rtl="0" eaLnBrk="1" latinLnBrk="0" hangingPunct="1">
        <a:spcBef>
          <a:spcPct val="20000"/>
        </a:spcBef>
        <a:buClr>
          <a:srgbClr val="204792"/>
        </a:buClr>
        <a:buFont typeface="Wingdings" charset="2"/>
        <a:buChar char="§"/>
        <a:defRPr sz="2400" kern="1200">
          <a:solidFill>
            <a:schemeClr val="tx1"/>
          </a:solidFill>
          <a:latin typeface="Century Gothic"/>
          <a:ea typeface="+mn-ea"/>
          <a:cs typeface="Century Gothic"/>
        </a:defRPr>
      </a:lvl1pPr>
      <a:lvl2pPr marL="742950" indent="-285750" algn="l" defTabSz="457200" rtl="0" eaLnBrk="1" latinLnBrk="0" hangingPunct="1">
        <a:spcBef>
          <a:spcPct val="20000"/>
        </a:spcBef>
        <a:buClr>
          <a:srgbClr val="204792"/>
        </a:buClr>
        <a:buFont typeface="Arial"/>
        <a:buChar char="•"/>
        <a:defRPr sz="2200" kern="1200">
          <a:solidFill>
            <a:schemeClr val="tx1"/>
          </a:solidFill>
          <a:latin typeface="Century Gothic"/>
          <a:ea typeface="+mn-ea"/>
          <a:cs typeface="Century Gothic"/>
        </a:defRPr>
      </a:lvl2pPr>
      <a:lvl3pPr marL="1143000" indent="-228600" algn="l" defTabSz="457200" rtl="0" eaLnBrk="1" latinLnBrk="0" hangingPunct="1">
        <a:spcBef>
          <a:spcPct val="20000"/>
        </a:spcBef>
        <a:buClr>
          <a:srgbClr val="204792"/>
        </a:buClr>
        <a:buSzPct val="75000"/>
        <a:buFont typeface="Wingdings" charset="2"/>
        <a:buChar char=""/>
        <a:defRPr sz="1800" kern="1200">
          <a:solidFill>
            <a:schemeClr val="tx1"/>
          </a:solidFill>
          <a:latin typeface="Century Gothic"/>
          <a:ea typeface="+mn-ea"/>
          <a:cs typeface="Century Gothic"/>
        </a:defRPr>
      </a:lvl3pPr>
      <a:lvl4pPr marL="1600200" indent="-228600" algn="l" defTabSz="457200" rtl="0" eaLnBrk="1" latinLnBrk="0" hangingPunct="1">
        <a:spcBef>
          <a:spcPct val="20000"/>
        </a:spcBef>
        <a:buClr>
          <a:srgbClr val="204792"/>
        </a:buClr>
        <a:buSzPct val="70000"/>
        <a:buFont typeface="Wingdings" charset="2"/>
        <a:buChar char="q"/>
        <a:defRPr sz="1600" kern="1200">
          <a:solidFill>
            <a:schemeClr val="tx1"/>
          </a:solidFill>
          <a:latin typeface="Century Gothic"/>
          <a:ea typeface="+mn-ea"/>
          <a:cs typeface="Century Gothic"/>
        </a:defRPr>
      </a:lvl4pPr>
      <a:lvl5pPr marL="2057400" indent="-228600" algn="l" defTabSz="457200" rtl="0" eaLnBrk="1" latinLnBrk="0" hangingPunct="1">
        <a:spcBef>
          <a:spcPct val="20000"/>
        </a:spcBef>
        <a:buClr>
          <a:srgbClr val="204792"/>
        </a:buClr>
        <a:buFont typeface="Arial"/>
        <a:buChar char="»"/>
        <a:defRPr sz="1400" kern="1200">
          <a:solidFill>
            <a:schemeClr val="tx1"/>
          </a:solidFill>
          <a:latin typeface="Century Gothic"/>
          <a:ea typeface="+mn-ea"/>
          <a:cs typeface="Century Gothic"/>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cdss.ca.gov/Portals/9/Additional-Resources/Letters-and-Notices/ACLs/2019/19-118.pdf" TargetMode="External"/><Relationship Id="rId2" Type="http://schemas.openxmlformats.org/officeDocument/2006/relationships/hyperlink" Target="https://leginfo.legislature.ca.gov/faces/billTextClient.xhtml?bill_id=201920200SB80" TargetMode="Externa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hyperlink" Target="https://www.cdss.ca.gov/Portals/9/ACL/2019/19-77.pdf?ver=2019-08-01-161100-933" TargetMode="Externa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hyperlink" Target="https://www.cdss.ca.gov/Portals/9/ACL/2019/19-77.pdf?ver=2019-08-01-161100-933" TargetMode="Externa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hyperlink" Target="https://cdss.ca.gov/Portals/9/ACL/2019/19-79.pdf?ver=2019-09-09-141513-597" TargetMode="External"/><Relationship Id="rId2" Type="http://schemas.openxmlformats.org/officeDocument/2006/relationships/hyperlink" Target="https://cdss.ca.gov/Portals/9/Additional-Resources/Letters-and-Notices/ACLs/2019/19-106.pdf" TargetMode="Externa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hyperlink" Target="https://cdss.ca.gov/Portals/9/ACL/2019/19-79.pdf?ver=2019-09-09-141513-597" TargetMode="External"/><Relationship Id="rId2" Type="http://schemas.openxmlformats.org/officeDocument/2006/relationships/hyperlink" Target="https://cdss.ca.gov/Portals/9/Additional-Resources/Letters-and-Notices/ACLs/2019/19-106.pdf" TargetMode="Externa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hyperlink" Target="http://www.cdss.ca.gov/Portals/9/ACL/2018/18-91R.pdf?ver=2018-08-03-112827-787" TargetMode="External"/><Relationship Id="rId2" Type="http://schemas.openxmlformats.org/officeDocument/2006/relationships/hyperlink" Target="http://www.cdss.ca.gov/Portals/9/ACL/2018/18-90.pdf?ver=2018-07-31-142643-887" TargetMode="External"/><Relationship Id="rId1" Type="http://schemas.openxmlformats.org/officeDocument/2006/relationships/slideLayout" Target="../slideLayouts/slideLayout4.xml"/><Relationship Id="rId4" Type="http://schemas.openxmlformats.org/officeDocument/2006/relationships/hyperlink" Target="http://www.cdss.ca.gov/Portals/9/ACL/2018/18-92R.pdf?ver=2018-08-03-100436-027"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www.cdss.ca.gov/Portals/9/ACL/2018/18-91R.pdf?ver=2018-08-03-112827-787" TargetMode="External"/><Relationship Id="rId2" Type="http://schemas.openxmlformats.org/officeDocument/2006/relationships/hyperlink" Target="http://www.cdss.ca.gov/Portals/9/ACL/2018/18-90.pdf?ver=2018-07-31-142643-887" TargetMode="External"/><Relationship Id="rId1" Type="http://schemas.openxmlformats.org/officeDocument/2006/relationships/slideLayout" Target="../slideLayouts/slideLayout4.xml"/><Relationship Id="rId4" Type="http://schemas.openxmlformats.org/officeDocument/2006/relationships/hyperlink" Target="http://www.cdss.ca.gov/Portals/9/ACL/2018/18-92R.pdf?ver=2018-08-03-100436-027" TargetMode="External"/></Relationships>
</file>

<file path=ppt/slides/_rels/slide17.xml.rels><?xml version="1.0" encoding="UTF-8" standalone="yes"?>
<Relationships xmlns="http://schemas.openxmlformats.org/package/2006/relationships"><Relationship Id="rId2" Type="http://schemas.openxmlformats.org/officeDocument/2006/relationships/hyperlink" Target="https://www.cdss.ca.gov/Portals/9/Additional-Resources/Letters-and-Notices/ACLs/2019/19-93_ES.pdf?ver=2019-10-04-135713-483" TargetMode="Externa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hyperlink" Target="https://www.cdss.ca.gov/Portals/9/Additional-Resources/Letters-and-Notices/ACLs/2019/19-93_ES.pdf?ver=2019-10-04-135713-483" TargetMode="Externa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hyperlink" Target="http://www.cdss.ca.gov/Portals/9/ACL/2018/18-125.pdf?ver=2018-10-22-154118-790" TargetMode="External"/><Relationship Id="rId2" Type="http://schemas.openxmlformats.org/officeDocument/2006/relationships/hyperlink" Target="http://www.cdss.ca.gov/Portals/9/ACL/2018/18-17.pdf?ver=2018-03-02-124416-267" TargetMode="External"/><Relationship Id="rId1" Type="http://schemas.openxmlformats.org/officeDocument/2006/relationships/slideLayout" Target="../slideLayouts/slideLayout4.xml"/><Relationship Id="rId4" Type="http://schemas.openxmlformats.org/officeDocument/2006/relationships/hyperlink" Target="http://www.cdss.ca.gov/ord/entres/getinfo/pdf/fsman11a.pdf"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www.cdss.ca.gov/Portals/9/CFL/2019/18-19_81.pdf?ver=2019-05-10-150610-207" TargetMode="External"/><Relationship Id="rId2" Type="http://schemas.openxmlformats.org/officeDocument/2006/relationships/hyperlink" Target="http://www.cdss.ca.gov/Portals/9/ACL/2018/18-75.pdf?ver=2018-06-29-154739-130" TargetMode="External"/><Relationship Id="rId1" Type="http://schemas.openxmlformats.org/officeDocument/2006/relationships/slideLayout" Target="../slideLayouts/slideLayout4.xml"/><Relationship Id="rId4" Type="http://schemas.openxmlformats.org/officeDocument/2006/relationships/hyperlink" Target="https://www.cdss.ca.gov/Portals/9/Additional-Resources/Letters-and-Notices/ACLs/2019/19-84_ES.pdf?ver=2019-10-04-133627-360" TargetMode="External"/></Relationships>
</file>

<file path=ppt/slides/_rels/slide20.xml.rels><?xml version="1.0" encoding="UTF-8" standalone="yes"?>
<Relationships xmlns="http://schemas.openxmlformats.org/package/2006/relationships"><Relationship Id="rId2" Type="http://schemas.openxmlformats.org/officeDocument/2006/relationships/hyperlink" Target="http://www.cdss.ca.gov/Portals/9/ACL/2018/18-50.pdf?ver=2018-05-04-113720-000" TargetMode="Externa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hyperlink" Target="http://www.cdss.ca.gov/Portals/9/ACL/2018/18-141.pdf?ver=2018-12-06-105723-617" TargetMode="Externa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hyperlink" Target="https://cdss.ca.gov/portals/9/acl/2018/18-117E.pdf" TargetMode="External"/><Relationship Id="rId2" Type="http://schemas.openxmlformats.org/officeDocument/2006/relationships/hyperlink" Target="https://www.cdss.ca.gov/Portals/9/ACL/2018/18-117.pdf" TargetMode="Externa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hyperlink" Target="https://cdss.ca.gov/portals/9/acl/2018/18-117E.pdf" TargetMode="External"/><Relationship Id="rId2" Type="http://schemas.openxmlformats.org/officeDocument/2006/relationships/hyperlink" Target="https://www.cdss.ca.gov/Portals/9/ACL/2018/18-117.pdf" TargetMode="Externa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hyperlink" Target="https://www.dhcs.ca.gov/services/medi-cal/eligibility/Documents/ACWDL/2020/20-07.pdf" TargetMode="Externa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hyperlink" Target="https://www.dhcs.ca.gov/services/medi-cal/eligibility/Documents/ACWDL/2020/20-02.pdf" TargetMode="External"/><Relationship Id="rId2" Type="http://schemas.openxmlformats.org/officeDocument/2006/relationships/hyperlink" Target="https://leginfo.legislature.ca.gov/faces/billNavClient.xhtml?bill_id=201920200SB104" TargetMode="Externa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hyperlink" Target="http://www.cdss.ca.gov/Portals/9/CFL/2019/18-19_81.pdf?ver=2019-05-10-150610-207" TargetMode="External"/><Relationship Id="rId2" Type="http://schemas.openxmlformats.org/officeDocument/2006/relationships/hyperlink" Target="http://www.cdss.ca.gov/Portals/9/ACL/2018/18-75.pdf?ver=2018-06-29-154739-130" TargetMode="External"/><Relationship Id="rId1" Type="http://schemas.openxmlformats.org/officeDocument/2006/relationships/slideLayout" Target="../slideLayouts/slideLayout4.xml"/><Relationship Id="rId4" Type="http://schemas.openxmlformats.org/officeDocument/2006/relationships/hyperlink" Target="https://www.cdss.ca.gov/Portals/9/Additional-Resources/Letters-and-Notices/ACLs/2019/19-84_ES.pdf?ver=2019-10-04-133627-360"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www.cdss.ca.gov/Portals/9/CFL/2019/18-19_81.pdf?ver=2019-05-10-150610-207" TargetMode="External"/><Relationship Id="rId2" Type="http://schemas.openxmlformats.org/officeDocument/2006/relationships/hyperlink" Target="http://www.cdss.ca.gov/Portals/9/ACL/2018/18-75.pdf?ver=2018-06-29-154739-130" TargetMode="External"/><Relationship Id="rId1" Type="http://schemas.openxmlformats.org/officeDocument/2006/relationships/slideLayout" Target="../slideLayouts/slideLayout4.xml"/><Relationship Id="rId4" Type="http://schemas.openxmlformats.org/officeDocument/2006/relationships/hyperlink" Target="https://www.cdss.ca.gov/Portals/9/Additional-Resources/Letters-and-Notices/ACLs/2019/19-84_ES.pdf?ver=2019-10-04-133627-360" TargetMode="External"/></Relationships>
</file>

<file path=ppt/slides/_rels/slide5.xml.rels><?xml version="1.0" encoding="UTF-8" standalone="yes"?>
<Relationships xmlns="http://schemas.openxmlformats.org/package/2006/relationships"><Relationship Id="rId2" Type="http://schemas.openxmlformats.org/officeDocument/2006/relationships/hyperlink" Target="http://www.cdss.ca.gov/Portals/9/ACL/2018/18-43.pdf?ver=2018-06-21-152726-087" TargetMode="Externa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hyperlink" Target="http://www.cdss.ca.gov/Portals/9/ACL/2018/18-43.pdf?ver=2018-06-21-152726-087" TargetMode="Externa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hyperlink" Target="https://cdss.ca.gov/Portals/9/Additional-Resources/Letters-and-Notices/ACLs/2019/19-110.pdf" TargetMode="External"/><Relationship Id="rId2" Type="http://schemas.openxmlformats.org/officeDocument/2006/relationships/hyperlink" Target="https://www.cdss.ca.gov/Portals/9/Additional-Resources/Letters-and-Notices/ACLs/2019/19-99.pdf" TargetMode="Externa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hyperlink" Target="https://www.cdss.ca.gov/Portals/9/Additional-Resources/Letters-and-Notices/ACLs/2019/19-99.pdf" TargetMode="Externa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hyperlink" Target="https://www.cdss.ca.gov/Portals/9/Additional-Resources/Letters-and-Notices/ACLs/2019/19-118.pdf" TargetMode="External"/><Relationship Id="rId2" Type="http://schemas.openxmlformats.org/officeDocument/2006/relationships/hyperlink" Target="https://leginfo.legislature.ca.gov/faces/billTextClient.xhtml?bill_id=201920200SB80" TargetMode="Externa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dirty="0"/>
              <a:t>July 2020</a:t>
            </a:r>
          </a:p>
        </p:txBody>
      </p:sp>
      <p:sp>
        <p:nvSpPr>
          <p:cNvPr id="3" name="Text Placeholder 2"/>
          <p:cNvSpPr>
            <a:spLocks noGrp="1"/>
          </p:cNvSpPr>
          <p:nvPr>
            <p:ph type="body" sz="quarter" idx="12"/>
          </p:nvPr>
        </p:nvSpPr>
        <p:spPr/>
        <p:txBody>
          <a:bodyPr/>
          <a:lstStyle/>
          <a:p>
            <a:r>
              <a:rPr lang="en-US" dirty="0"/>
              <a:t>Policy Update</a:t>
            </a:r>
          </a:p>
        </p:txBody>
      </p:sp>
    </p:spTree>
    <p:extLst>
      <p:ext uri="{BB962C8B-B14F-4D97-AF65-F5344CB8AC3E}">
        <p14:creationId xmlns:p14="http://schemas.microsoft.com/office/powerpoint/2010/main" val="13570499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4FE0563-AC48-2945-81FD-BF6E53944784}"/>
              </a:ext>
            </a:extLst>
          </p:cNvPr>
          <p:cNvSpPr>
            <a:spLocks noGrp="1"/>
          </p:cNvSpPr>
          <p:nvPr>
            <p:ph type="title"/>
          </p:nvPr>
        </p:nvSpPr>
        <p:spPr/>
        <p:txBody>
          <a:bodyPr/>
          <a:lstStyle/>
          <a:p>
            <a:r>
              <a:rPr lang="en-US" dirty="0"/>
              <a:t>Policy Update</a:t>
            </a:r>
          </a:p>
        </p:txBody>
      </p:sp>
      <p:sp>
        <p:nvSpPr>
          <p:cNvPr id="7" name="Text Placeholder 6">
            <a:extLst>
              <a:ext uri="{FF2B5EF4-FFF2-40B4-BE49-F238E27FC236}">
                <a16:creationId xmlns:a16="http://schemas.microsoft.com/office/drawing/2014/main" id="{9761DA5A-1779-284F-9785-B37E08006FE6}"/>
              </a:ext>
            </a:extLst>
          </p:cNvPr>
          <p:cNvSpPr>
            <a:spLocks noGrp="1"/>
          </p:cNvSpPr>
          <p:nvPr>
            <p:ph type="body" sz="quarter" idx="10"/>
          </p:nvPr>
        </p:nvSpPr>
        <p:spPr/>
        <p:txBody>
          <a:bodyPr>
            <a:normAutofit fontScale="85000" lnSpcReduction="10000"/>
          </a:bodyPr>
          <a:lstStyle/>
          <a:p>
            <a:r>
              <a:rPr lang="en-US" dirty="0"/>
              <a:t>Homeless Assistance – Remove 16 Consecutive Day Requirement</a:t>
            </a:r>
          </a:p>
        </p:txBody>
      </p:sp>
      <p:graphicFrame>
        <p:nvGraphicFramePr>
          <p:cNvPr id="2" name="Table 1">
            <a:extLst>
              <a:ext uri="{FF2B5EF4-FFF2-40B4-BE49-F238E27FC236}">
                <a16:creationId xmlns:a16="http://schemas.microsoft.com/office/drawing/2014/main" id="{1965427C-EB71-4911-A385-D238002AC733}"/>
              </a:ext>
            </a:extLst>
          </p:cNvPr>
          <p:cNvGraphicFramePr>
            <a:graphicFrameLocks noGrp="1"/>
          </p:cNvGraphicFramePr>
          <p:nvPr>
            <p:extLst>
              <p:ext uri="{D42A27DB-BD31-4B8C-83A1-F6EECF244321}">
                <p14:modId xmlns:p14="http://schemas.microsoft.com/office/powerpoint/2010/main" val="475052696"/>
              </p:ext>
            </p:extLst>
          </p:nvPr>
        </p:nvGraphicFramePr>
        <p:xfrm>
          <a:off x="120074" y="997526"/>
          <a:ext cx="8769093" cy="5443941"/>
        </p:xfrm>
        <a:graphic>
          <a:graphicData uri="http://schemas.openxmlformats.org/drawingml/2006/table">
            <a:tbl>
              <a:tblPr firstRow="1" bandRow="1">
                <a:tableStyleId>{5C22544A-7EE6-4342-B048-85BDC9FD1C3A}</a:tableStyleId>
              </a:tblPr>
              <a:tblGrid>
                <a:gridCol w="1034349">
                  <a:extLst>
                    <a:ext uri="{9D8B030D-6E8A-4147-A177-3AD203B41FA5}">
                      <a16:colId xmlns:a16="http://schemas.microsoft.com/office/drawing/2014/main" val="205891956"/>
                    </a:ext>
                  </a:extLst>
                </a:gridCol>
                <a:gridCol w="1135039">
                  <a:extLst>
                    <a:ext uri="{9D8B030D-6E8A-4147-A177-3AD203B41FA5}">
                      <a16:colId xmlns:a16="http://schemas.microsoft.com/office/drawing/2014/main" val="204564266"/>
                    </a:ext>
                  </a:extLst>
                </a:gridCol>
                <a:gridCol w="1153346">
                  <a:extLst>
                    <a:ext uri="{9D8B030D-6E8A-4147-A177-3AD203B41FA5}">
                      <a16:colId xmlns:a16="http://schemas.microsoft.com/office/drawing/2014/main" val="925220660"/>
                    </a:ext>
                  </a:extLst>
                </a:gridCol>
                <a:gridCol w="5446359">
                  <a:extLst>
                    <a:ext uri="{9D8B030D-6E8A-4147-A177-3AD203B41FA5}">
                      <a16:colId xmlns:a16="http://schemas.microsoft.com/office/drawing/2014/main" val="839272321"/>
                    </a:ext>
                  </a:extLst>
                </a:gridCol>
              </a:tblGrid>
              <a:tr h="1177314">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solidFill>
                            <a:schemeClr val="tx1"/>
                          </a:solidFill>
                        </a:rPr>
                        <a:t>Policy Effective Date &amp; State Policy Reference</a:t>
                      </a:r>
                    </a:p>
                  </a:txBody>
                  <a:tcPr/>
                </a:tc>
                <a:tc>
                  <a:txBody>
                    <a:bodyPr/>
                    <a:lstStyle/>
                    <a:p>
                      <a:r>
                        <a:rPr lang="en-US" sz="1200" dirty="0">
                          <a:solidFill>
                            <a:schemeClr val="tx1"/>
                          </a:solidFill>
                        </a:rPr>
                        <a:t>C-IV/LRS Status</a:t>
                      </a:r>
                    </a:p>
                  </a:txBody>
                  <a:tcPr/>
                </a:tc>
                <a:tc>
                  <a:txBody>
                    <a:bodyPr/>
                    <a:lstStyle/>
                    <a:p>
                      <a:r>
                        <a:rPr lang="en-US" sz="1200" dirty="0">
                          <a:solidFill>
                            <a:schemeClr val="tx1"/>
                          </a:solidFill>
                        </a:rPr>
                        <a:t>CalWIN Status</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solidFill>
                            <a:schemeClr val="tx1"/>
                          </a:solidFill>
                        </a:rPr>
                        <a:t>Implementation Details</a:t>
                      </a:r>
                    </a:p>
                  </a:txBody>
                  <a:tcPr/>
                </a:tc>
                <a:extLst>
                  <a:ext uri="{0D108BD9-81ED-4DB2-BD59-A6C34878D82A}">
                    <a16:rowId xmlns:a16="http://schemas.microsoft.com/office/drawing/2014/main" val="3853117439"/>
                  </a:ext>
                </a:extLst>
              </a:tr>
              <a:tr h="425522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kern="1200" baseline="0" dirty="0">
                          <a:solidFill>
                            <a:schemeClr val="dk1"/>
                          </a:solidFill>
                          <a:latin typeface="+mn-lt"/>
                          <a:ea typeface="+mn-ea"/>
                          <a:cs typeface="Arial" panose="020B0604020202020204" pitchFamily="34" charset="0"/>
                        </a:rPr>
                        <a:t>TBD</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100" kern="1200" baseline="0" dirty="0">
                        <a:solidFill>
                          <a:schemeClr val="dk1"/>
                        </a:solidFill>
                        <a:latin typeface="+mn-lt"/>
                        <a:ea typeface="+mn-ea"/>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100" kern="1200" baseline="0" dirty="0">
                          <a:solidFill>
                            <a:schemeClr val="dk1"/>
                          </a:solidFill>
                          <a:latin typeface="+mn-lt"/>
                          <a:ea typeface="+mn-ea"/>
                          <a:cs typeface="Arial" panose="020B0604020202020204" pitchFamily="34" charset="0"/>
                          <a:hlinkClick r:id="rId2"/>
                        </a:rPr>
                        <a:t>SB 80</a:t>
                      </a:r>
                      <a:endParaRPr lang="en-US" sz="1100" kern="1200" baseline="0" dirty="0">
                        <a:solidFill>
                          <a:schemeClr val="dk1"/>
                        </a:solidFill>
                        <a:latin typeface="+mn-lt"/>
                        <a:ea typeface="+mn-ea"/>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100" kern="1200" baseline="0" dirty="0">
                        <a:solidFill>
                          <a:schemeClr val="dk1"/>
                        </a:solidFill>
                        <a:latin typeface="+mn-lt"/>
                        <a:ea typeface="+mn-ea"/>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100" kern="1200" baseline="0" dirty="0">
                          <a:solidFill>
                            <a:schemeClr val="dk1"/>
                          </a:solidFill>
                          <a:latin typeface="+mn-lt"/>
                          <a:ea typeface="+mn-ea"/>
                          <a:cs typeface="Arial" panose="020B0604020202020204" pitchFamily="34" charset="0"/>
                          <a:hlinkClick r:id="rId3"/>
                        </a:rPr>
                        <a:t>ACL 19-118</a:t>
                      </a:r>
                      <a:endParaRPr lang="en-US" sz="1100" kern="1200" baseline="0" dirty="0">
                        <a:solidFill>
                          <a:schemeClr val="dk1"/>
                        </a:solidFill>
                        <a:latin typeface="+mn-lt"/>
                        <a:ea typeface="+mn-ea"/>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100" kern="1200" baseline="0" dirty="0">
                        <a:solidFill>
                          <a:schemeClr val="dk1"/>
                        </a:solidFill>
                        <a:latin typeface="+mn-lt"/>
                        <a:ea typeface="+mn-ea"/>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100" kern="1200" baseline="0" dirty="0">
                        <a:solidFill>
                          <a:schemeClr val="dk1"/>
                        </a:solidFill>
                        <a:latin typeface="+mn-lt"/>
                        <a:ea typeface="+mn-ea"/>
                        <a:cs typeface="Arial" panose="020B0604020202020204"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1" dirty="0">
                          <a:latin typeface="+mn-lt"/>
                          <a:cs typeface="Arial" panose="020B0604020202020204" pitchFamily="34" charset="0"/>
                        </a:rPr>
                        <a:t>SCRs CIV-105386; CA-211293</a:t>
                      </a:r>
                    </a:p>
                    <a:p>
                      <a:pPr marL="0" marR="0" indent="0" algn="l" defTabSz="914400" rtl="0" eaLnBrk="1" fontAlgn="auto" latinLnBrk="0" hangingPunct="1">
                        <a:lnSpc>
                          <a:spcPct val="100000"/>
                        </a:lnSpc>
                        <a:spcBef>
                          <a:spcPts val="0"/>
                        </a:spcBef>
                        <a:spcAft>
                          <a:spcPts val="0"/>
                        </a:spcAft>
                        <a:buClrTx/>
                        <a:buSzTx/>
                        <a:buFontTx/>
                        <a:buNone/>
                        <a:tabLst/>
                        <a:defRPr/>
                      </a:pPr>
                      <a:r>
                        <a:rPr lang="en-US" sz="1100" b="0" dirty="0">
                          <a:latin typeface="+mn-lt"/>
                          <a:cs typeface="Arial"/>
                        </a:rPr>
                        <a:t>Build</a:t>
                      </a:r>
                    </a:p>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a:latin typeface="+mn-lt"/>
                          <a:cs typeface="Arial"/>
                        </a:rPr>
                        <a:t>Release</a:t>
                      </a:r>
                    </a:p>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a:latin typeface="+mn-lt"/>
                          <a:cs typeface="Arial"/>
                        </a:rPr>
                        <a:t>20.09</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100" dirty="0">
                        <a:latin typeface="+mn-lt"/>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100" dirty="0">
                        <a:latin typeface="+mn-lt"/>
                        <a:cs typeface="Aria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100" dirty="0">
                        <a:latin typeface="+mn-lt"/>
                        <a:cs typeface="Arial" panose="020B0604020202020204" pitchFamily="34" charset="0"/>
                      </a:endParaRPr>
                    </a:p>
                  </a:txBody>
                  <a:tcPr/>
                </a:tc>
                <a:tc>
                  <a:txBody>
                    <a:bodyPr/>
                    <a:lstStyle/>
                    <a:p>
                      <a:pPr lvl="0">
                        <a:buNone/>
                      </a:pPr>
                      <a:r>
                        <a:rPr lang="en-US" sz="1100" b="1" dirty="0">
                          <a:latin typeface="+mn-lt"/>
                          <a:cs typeface="Arial"/>
                        </a:rPr>
                        <a:t>PPM #54318</a:t>
                      </a:r>
                    </a:p>
                    <a:p>
                      <a:pPr lvl="0">
                        <a:buNone/>
                      </a:pPr>
                      <a:r>
                        <a:rPr lang="en-US" sz="1100" b="0" dirty="0">
                          <a:latin typeface="+mn-lt"/>
                          <a:cs typeface="Arial"/>
                        </a:rPr>
                        <a:t>Testing</a:t>
                      </a:r>
                    </a:p>
                    <a:p>
                      <a:pPr lvl="0">
                        <a:buNone/>
                      </a:pPr>
                      <a:r>
                        <a:rPr lang="en-US" sz="1100" b="0" dirty="0">
                          <a:latin typeface="+mn-lt"/>
                          <a:cs typeface="Arial"/>
                        </a:rPr>
                        <a:t>R62 (8/20)</a:t>
                      </a:r>
                    </a:p>
                  </a:txBody>
                  <a:tcPr/>
                </a:tc>
                <a:tc>
                  <a:txBody>
                    <a:bodyPr/>
                    <a:lstStyle/>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100" b="1" i="0" u="none" strike="noStrike" kern="1200" baseline="0" dirty="0">
                          <a:solidFill>
                            <a:schemeClr val="dk1"/>
                          </a:solidFill>
                          <a:latin typeface="+mn-lt"/>
                          <a:ea typeface="+mn-ea"/>
                          <a:cs typeface="+mn-cs"/>
                        </a:rPr>
                        <a:t>CalWIN Update:</a:t>
                      </a: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100" b="0" i="0" u="none" strike="noStrike" kern="1200" baseline="0" dirty="0">
                          <a:solidFill>
                            <a:schemeClr val="dk1"/>
                          </a:solidFill>
                          <a:latin typeface="+mn-lt"/>
                          <a:ea typeface="+mn-ea"/>
                          <a:cs typeface="+mn-cs"/>
                        </a:rPr>
                        <a:t>Proposal opened, pending design.</a:t>
                      </a: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100" b="0" i="0" u="none" strike="noStrike" kern="1200" baseline="0" dirty="0">
                        <a:solidFill>
                          <a:schemeClr val="dk1"/>
                        </a:solidFill>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100" b="0" i="0" u="none" strike="noStrike" kern="1200" baseline="0" dirty="0">
                          <a:solidFill>
                            <a:schemeClr val="dk1"/>
                          </a:solidFill>
                          <a:latin typeface="+mn-lt"/>
                          <a:ea typeface="+mn-ea"/>
                          <a:cs typeface="+mn-cs"/>
                        </a:rPr>
                        <a:t>Workaround/BENDs issued for 16 Non-Consecutive days issued 1/30/2020 (CIT #01-4600)</a:t>
                      </a: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100" b="0" i="0" u="none" strike="noStrike" kern="1200" baseline="0" dirty="0">
                          <a:solidFill>
                            <a:schemeClr val="dk1"/>
                          </a:solidFill>
                          <a:latin typeface="+mn-lt"/>
                          <a:ea typeface="+mn-ea"/>
                          <a:cs typeface="+mn-cs"/>
                        </a:rPr>
                        <a:t>Workaround/BENDS issued for AB557 cases issued 1/30/2020 (CIT #08-4402)</a:t>
                      </a: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100" b="0" i="0" u="none" strike="noStrike" kern="1200" baseline="0" dirty="0">
                        <a:solidFill>
                          <a:schemeClr val="dk1"/>
                        </a:solidFill>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100" b="1" i="0" u="none" strike="noStrike" kern="1200" baseline="0" dirty="0">
                          <a:solidFill>
                            <a:schemeClr val="dk1"/>
                          </a:solidFill>
                          <a:latin typeface="+mn-lt"/>
                          <a:ea typeface="+mn-ea"/>
                          <a:cs typeface="+mn-cs"/>
                        </a:rPr>
                        <a:t>CalWIN County Business Impact</a:t>
                      </a: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100" b="0" i="0" u="none" strike="noStrike" kern="1200" baseline="0" dirty="0">
                          <a:solidFill>
                            <a:schemeClr val="dk1"/>
                          </a:solidFill>
                          <a:latin typeface="+mn-lt"/>
                          <a:ea typeface="+mn-ea"/>
                          <a:cs typeface="+mn-cs"/>
                        </a:rPr>
                        <a:t>County business process to utilize BENDs pending automation.</a:t>
                      </a:r>
                      <a:endParaRPr lang="en-US" sz="1100" b="1" i="0" u="none" strike="noStrike" kern="1200" baseline="0" dirty="0">
                        <a:solidFill>
                          <a:schemeClr val="dk1"/>
                        </a:solidFill>
                        <a:latin typeface="+mn-lt"/>
                        <a:ea typeface="+mn-ea"/>
                        <a:cs typeface="+mn-cs"/>
                      </a:endParaRPr>
                    </a:p>
                  </a:txBody>
                  <a:tcPr/>
                </a:tc>
                <a:extLst>
                  <a:ext uri="{0D108BD9-81ED-4DB2-BD59-A6C34878D82A}">
                    <a16:rowId xmlns:a16="http://schemas.microsoft.com/office/drawing/2014/main" val="2413027123"/>
                  </a:ext>
                </a:extLst>
              </a:tr>
            </a:tbl>
          </a:graphicData>
        </a:graphic>
      </p:graphicFrame>
    </p:spTree>
    <p:extLst>
      <p:ext uri="{BB962C8B-B14F-4D97-AF65-F5344CB8AC3E}">
        <p14:creationId xmlns:p14="http://schemas.microsoft.com/office/powerpoint/2010/main" val="24358561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4FE0563-AC48-2945-81FD-BF6E53944784}"/>
              </a:ext>
            </a:extLst>
          </p:cNvPr>
          <p:cNvSpPr>
            <a:spLocks noGrp="1"/>
          </p:cNvSpPr>
          <p:nvPr>
            <p:ph type="title"/>
          </p:nvPr>
        </p:nvSpPr>
        <p:spPr/>
        <p:txBody>
          <a:bodyPr/>
          <a:lstStyle/>
          <a:p>
            <a:r>
              <a:rPr lang="en-US" dirty="0"/>
              <a:t>Policy Update</a:t>
            </a:r>
          </a:p>
        </p:txBody>
      </p:sp>
      <p:sp>
        <p:nvSpPr>
          <p:cNvPr id="7" name="Text Placeholder 6">
            <a:extLst>
              <a:ext uri="{FF2B5EF4-FFF2-40B4-BE49-F238E27FC236}">
                <a16:creationId xmlns:a16="http://schemas.microsoft.com/office/drawing/2014/main" id="{9761DA5A-1779-284F-9785-B37E08006FE6}"/>
              </a:ext>
            </a:extLst>
          </p:cNvPr>
          <p:cNvSpPr>
            <a:spLocks noGrp="1"/>
          </p:cNvSpPr>
          <p:nvPr>
            <p:ph type="body" sz="quarter" idx="10"/>
          </p:nvPr>
        </p:nvSpPr>
        <p:spPr/>
        <p:txBody>
          <a:bodyPr>
            <a:normAutofit/>
          </a:bodyPr>
          <a:lstStyle/>
          <a:p>
            <a:r>
              <a:rPr lang="en-US" dirty="0"/>
              <a:t>Homeless Assistance Revised Forms and Notice of Action</a:t>
            </a:r>
          </a:p>
        </p:txBody>
      </p:sp>
      <p:graphicFrame>
        <p:nvGraphicFramePr>
          <p:cNvPr id="2" name="Table 1">
            <a:extLst>
              <a:ext uri="{FF2B5EF4-FFF2-40B4-BE49-F238E27FC236}">
                <a16:creationId xmlns:a16="http://schemas.microsoft.com/office/drawing/2014/main" id="{1965427C-EB71-4911-A385-D238002AC733}"/>
              </a:ext>
            </a:extLst>
          </p:cNvPr>
          <p:cNvGraphicFramePr>
            <a:graphicFrameLocks noGrp="1"/>
          </p:cNvGraphicFramePr>
          <p:nvPr>
            <p:extLst>
              <p:ext uri="{D42A27DB-BD31-4B8C-83A1-F6EECF244321}">
                <p14:modId xmlns:p14="http://schemas.microsoft.com/office/powerpoint/2010/main" val="230197107"/>
              </p:ext>
            </p:extLst>
          </p:nvPr>
        </p:nvGraphicFramePr>
        <p:xfrm>
          <a:off x="120074" y="997526"/>
          <a:ext cx="8769093" cy="5402559"/>
        </p:xfrm>
        <a:graphic>
          <a:graphicData uri="http://schemas.openxmlformats.org/drawingml/2006/table">
            <a:tbl>
              <a:tblPr firstRow="1" bandRow="1">
                <a:tableStyleId>{5C22544A-7EE6-4342-B048-85BDC9FD1C3A}</a:tableStyleId>
              </a:tblPr>
              <a:tblGrid>
                <a:gridCol w="1034349">
                  <a:extLst>
                    <a:ext uri="{9D8B030D-6E8A-4147-A177-3AD203B41FA5}">
                      <a16:colId xmlns:a16="http://schemas.microsoft.com/office/drawing/2014/main" val="205891956"/>
                    </a:ext>
                  </a:extLst>
                </a:gridCol>
                <a:gridCol w="1135039">
                  <a:extLst>
                    <a:ext uri="{9D8B030D-6E8A-4147-A177-3AD203B41FA5}">
                      <a16:colId xmlns:a16="http://schemas.microsoft.com/office/drawing/2014/main" val="204564266"/>
                    </a:ext>
                  </a:extLst>
                </a:gridCol>
                <a:gridCol w="1153346">
                  <a:extLst>
                    <a:ext uri="{9D8B030D-6E8A-4147-A177-3AD203B41FA5}">
                      <a16:colId xmlns:a16="http://schemas.microsoft.com/office/drawing/2014/main" val="925220660"/>
                    </a:ext>
                  </a:extLst>
                </a:gridCol>
                <a:gridCol w="5446359">
                  <a:extLst>
                    <a:ext uri="{9D8B030D-6E8A-4147-A177-3AD203B41FA5}">
                      <a16:colId xmlns:a16="http://schemas.microsoft.com/office/drawing/2014/main" val="839272321"/>
                    </a:ext>
                  </a:extLst>
                </a:gridCol>
              </a:tblGrid>
              <a:tr h="1143163">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solidFill>
                            <a:schemeClr val="tx1"/>
                          </a:solidFill>
                        </a:rPr>
                        <a:t>Policy Effective Date &amp; State Policy Reference</a:t>
                      </a:r>
                    </a:p>
                  </a:txBody>
                  <a:tcPr/>
                </a:tc>
                <a:tc>
                  <a:txBody>
                    <a:bodyPr/>
                    <a:lstStyle/>
                    <a:p>
                      <a:r>
                        <a:rPr lang="en-US" sz="1200" dirty="0">
                          <a:solidFill>
                            <a:schemeClr val="tx1"/>
                          </a:solidFill>
                        </a:rPr>
                        <a:t>C-IV/LRS Status</a:t>
                      </a:r>
                    </a:p>
                  </a:txBody>
                  <a:tcPr/>
                </a:tc>
                <a:tc>
                  <a:txBody>
                    <a:bodyPr/>
                    <a:lstStyle/>
                    <a:p>
                      <a:r>
                        <a:rPr lang="en-US" sz="1200" dirty="0">
                          <a:solidFill>
                            <a:schemeClr val="tx1"/>
                          </a:solidFill>
                        </a:rPr>
                        <a:t>CalWIN Status</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solidFill>
                            <a:schemeClr val="tx1"/>
                          </a:solidFill>
                        </a:rPr>
                        <a:t>Implementation Details</a:t>
                      </a:r>
                    </a:p>
                  </a:txBody>
                  <a:tcPr/>
                </a:tc>
                <a:extLst>
                  <a:ext uri="{0D108BD9-81ED-4DB2-BD59-A6C34878D82A}">
                    <a16:rowId xmlns:a16="http://schemas.microsoft.com/office/drawing/2014/main" val="3853117439"/>
                  </a:ext>
                </a:extLst>
              </a:tr>
              <a:tr h="421383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kern="1200" baseline="0" dirty="0">
                          <a:solidFill>
                            <a:schemeClr val="dk1"/>
                          </a:solidFill>
                          <a:latin typeface="+mn-lt"/>
                          <a:ea typeface="+mn-ea"/>
                          <a:cs typeface="Arial" panose="020B0604020202020204" pitchFamily="34" charset="0"/>
                          <a:hlinkClick r:id="rId2"/>
                        </a:rPr>
                        <a:t>ACL 19-77</a:t>
                      </a:r>
                      <a:endParaRPr lang="en-US" sz="1100" kern="1200" baseline="0" dirty="0">
                        <a:solidFill>
                          <a:schemeClr val="dk1"/>
                        </a:solidFill>
                        <a:latin typeface="+mn-lt"/>
                        <a:ea typeface="+mn-ea"/>
                        <a:cs typeface="Arial" panose="020B0604020202020204"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1" dirty="0">
                          <a:latin typeface="+mn-lt"/>
                          <a:cs typeface="Arial" panose="020B0604020202020204" pitchFamily="34" charset="0"/>
                        </a:rPr>
                        <a:t>SCRs CIV-104848; CA-209996</a:t>
                      </a:r>
                    </a:p>
                    <a:p>
                      <a:pPr marL="0" marR="0" indent="0" algn="l" defTabSz="914400" rtl="0" eaLnBrk="1" fontAlgn="auto" latinLnBrk="0" hangingPunct="1">
                        <a:lnSpc>
                          <a:spcPct val="100000"/>
                        </a:lnSpc>
                        <a:spcBef>
                          <a:spcPts val="0"/>
                        </a:spcBef>
                        <a:spcAft>
                          <a:spcPts val="0"/>
                        </a:spcAft>
                        <a:buClrTx/>
                        <a:buSzTx/>
                        <a:buFontTx/>
                        <a:buNone/>
                        <a:tabLst/>
                        <a:defRPr/>
                      </a:pPr>
                      <a:r>
                        <a:rPr lang="en-US" sz="1100" b="0" dirty="0">
                          <a:latin typeface="+mn-lt"/>
                          <a:cs typeface="Arial"/>
                        </a:rPr>
                        <a:t>New</a:t>
                      </a:r>
                    </a:p>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a:latin typeface="+mn-lt"/>
                          <a:cs typeface="Arial"/>
                        </a:rPr>
                        <a:t>Release TBD</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100" dirty="0">
                        <a:latin typeface="+mn-lt"/>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100" dirty="0">
                        <a:latin typeface="+mn-lt"/>
                        <a:cs typeface="Aria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100" dirty="0">
                        <a:latin typeface="+mn-lt"/>
                        <a:cs typeface="Arial" panose="020B0604020202020204" pitchFamily="34" charset="0"/>
                      </a:endParaRPr>
                    </a:p>
                  </a:txBody>
                  <a:tcPr/>
                </a:tc>
                <a:tc>
                  <a:txBody>
                    <a:bodyPr/>
                    <a:lstStyle/>
                    <a:p>
                      <a:pPr lvl="0">
                        <a:buNone/>
                      </a:pPr>
                      <a:r>
                        <a:rPr lang="en-US" sz="1100" b="1" dirty="0">
                          <a:latin typeface="+mn-lt"/>
                          <a:cs typeface="Arial"/>
                        </a:rPr>
                        <a:t>Service Requests </a:t>
                      </a:r>
                    </a:p>
                    <a:p>
                      <a:pPr lvl="0">
                        <a:buNone/>
                      </a:pPr>
                      <a:r>
                        <a:rPr lang="en-US" sz="1100" dirty="0">
                          <a:latin typeface="+mn-lt"/>
                          <a:cs typeface="Arial"/>
                        </a:rPr>
                        <a:t>628788, 628790, 628791</a:t>
                      </a:r>
                    </a:p>
                    <a:p>
                      <a:pPr lvl="0">
                        <a:buNone/>
                      </a:pPr>
                      <a:endParaRPr lang="en-US" sz="1100" dirty="0">
                        <a:latin typeface="+mn-lt"/>
                        <a:cs typeface="Arial"/>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100" b="0" i="0" u="none" strike="noStrike" kern="1200" baseline="0" dirty="0">
                          <a:solidFill>
                            <a:schemeClr val="dk1"/>
                          </a:solidFill>
                          <a:latin typeface="+mn-lt"/>
                          <a:ea typeface="+mn-ea"/>
                          <a:cs typeface="+mn-cs"/>
                        </a:rPr>
                        <a:t>CDSS revised the Homeless Assistance (HA) Statement of Facts form to include information about the expanded temporary HA available to CalWORKs applicants who are fleeing domestic abuse. </a:t>
                      </a:r>
                      <a:endParaRPr lang="en-US" sz="1100" b="1" kern="1200" dirty="0">
                        <a:solidFill>
                          <a:schemeClr val="dk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100" b="1" kern="1200" dirty="0">
                        <a:solidFill>
                          <a:schemeClr val="dk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100" b="0" i="0" u="none" strike="noStrike" kern="1200" baseline="0" dirty="0">
                          <a:solidFill>
                            <a:schemeClr val="dk1"/>
                          </a:solidFill>
                          <a:latin typeface="+mn-lt"/>
                          <a:ea typeface="+mn-ea"/>
                          <a:cs typeface="+mn-cs"/>
                        </a:rPr>
                        <a:t>CDSS revised the HA denial NOA message to include reasons for denials based on requests for expanded temporary HA for applicants fleeing domestic abuse, temporary HA for CalWORKs Family Reunification cases, and HA requests based on natural disasters. </a:t>
                      </a:r>
                      <a:endParaRPr lang="en-US" sz="1100" b="1" kern="1200" dirty="0">
                        <a:solidFill>
                          <a:schemeClr val="dk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100" b="1" kern="1200" dirty="0">
                        <a:solidFill>
                          <a:schemeClr val="dk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100" b="0" i="0" u="none" strike="noStrike" kern="1200" baseline="0" dirty="0">
                          <a:solidFill>
                            <a:schemeClr val="dk1"/>
                          </a:solidFill>
                          <a:latin typeface="+mn-lt"/>
                          <a:ea typeface="+mn-ea"/>
                          <a:cs typeface="+mn-cs"/>
                        </a:rPr>
                        <a:t>CDSS created a new NOA message to approve requests for expanded temporary HA for applicants fleeing domestic abuse. </a:t>
                      </a:r>
                      <a:endParaRPr lang="en-US" sz="1100" b="1" kern="1200" dirty="0">
                        <a:solidFill>
                          <a:schemeClr val="dk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100" b="1" kern="1200" dirty="0">
                        <a:solidFill>
                          <a:schemeClr val="dk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100" b="1" kern="1200" dirty="0">
                          <a:solidFill>
                            <a:schemeClr val="dk1"/>
                          </a:solidFill>
                          <a:effectLst/>
                          <a:latin typeface="+mn-lt"/>
                          <a:ea typeface="+mn-ea"/>
                          <a:cs typeface="+mn-cs"/>
                        </a:rPr>
                        <a:t>CalSAWS Update:</a:t>
                      </a: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100" kern="1200" dirty="0">
                          <a:solidFill>
                            <a:schemeClr val="dk1"/>
                          </a:solidFill>
                          <a:effectLst/>
                          <a:latin typeface="+mn-lt"/>
                          <a:ea typeface="+mn-ea"/>
                          <a:cs typeface="+mn-cs"/>
                        </a:rPr>
                        <a:t>Both SCRs are pending SPG approval. Until the updated NOAs are implemented, counties can use the versions on the CDSS website.</a:t>
                      </a:r>
                    </a:p>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100" b="0" i="0" u="none" strike="noStrike" kern="1200" baseline="0" dirty="0">
                        <a:solidFill>
                          <a:schemeClr val="dk1"/>
                        </a:solidFill>
                        <a:effectLst/>
                        <a:latin typeface="+mn-lt"/>
                        <a:ea typeface="+mn-ea"/>
                        <a:cs typeface="+mn-cs"/>
                      </a:endParaRPr>
                    </a:p>
                    <a:p>
                      <a:r>
                        <a:rPr lang="en-US" sz="1100" b="1" kern="1200" dirty="0">
                          <a:solidFill>
                            <a:schemeClr val="dk1"/>
                          </a:solidFill>
                          <a:effectLst/>
                          <a:latin typeface="+mn-lt"/>
                          <a:ea typeface="+mn-ea"/>
                          <a:cs typeface="+mn-cs"/>
                        </a:rPr>
                        <a:t>CalSAWS County Business Impact:</a:t>
                      </a: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100" b="0" i="0" u="none" strike="noStrike" kern="1200" baseline="0" dirty="0">
                          <a:solidFill>
                            <a:schemeClr val="dk1"/>
                          </a:solidFill>
                          <a:effectLst/>
                          <a:latin typeface="+mn-lt"/>
                          <a:ea typeface="+mn-ea"/>
                          <a:cs typeface="+mn-cs"/>
                        </a:rPr>
                        <a:t>Unknown pending design completion for SCRs </a:t>
                      </a:r>
                      <a:r>
                        <a:rPr lang="en-US" sz="1100" b="0" dirty="0">
                          <a:latin typeface="+mn-lt"/>
                          <a:cs typeface="Arial" panose="020B0604020202020204" pitchFamily="34" charset="0"/>
                        </a:rPr>
                        <a:t>CIV-104848 and CA-209996.</a:t>
                      </a:r>
                      <a:r>
                        <a:rPr lang="en-US" sz="1100" b="0" i="0" u="none" strike="noStrike" kern="1200" baseline="0" dirty="0">
                          <a:solidFill>
                            <a:schemeClr val="dk1"/>
                          </a:solidFill>
                          <a:effectLst/>
                          <a:latin typeface="+mn-lt"/>
                          <a:ea typeface="+mn-ea"/>
                          <a:cs typeface="+mn-cs"/>
                        </a:rPr>
                        <a:t> </a:t>
                      </a:r>
                      <a:endParaRPr lang="en-US" sz="1100" b="0" i="0" u="none" strike="noStrike" kern="1200" baseline="0" dirty="0">
                        <a:solidFill>
                          <a:schemeClr val="dk1"/>
                        </a:solidFill>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100" b="1" i="0" u="none" strike="noStrike" kern="1200" baseline="0" dirty="0">
                        <a:solidFill>
                          <a:schemeClr val="dk1"/>
                        </a:solidFill>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100" b="1" i="0" u="none" strike="noStrike" kern="1200" baseline="0" dirty="0">
                        <a:solidFill>
                          <a:schemeClr val="dk1"/>
                        </a:solidFill>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100" b="1" i="0" u="none" strike="noStrike" kern="1200" baseline="0" dirty="0">
                        <a:solidFill>
                          <a:schemeClr val="dk1"/>
                        </a:solidFill>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100" b="1" i="0" u="none" strike="noStrike" kern="1200" baseline="0" dirty="0">
                        <a:solidFill>
                          <a:schemeClr val="dk1"/>
                        </a:solidFill>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100" b="1" i="0" u="none" strike="noStrike" kern="1200" baseline="0" dirty="0">
                        <a:solidFill>
                          <a:schemeClr val="dk1"/>
                        </a:solidFill>
                        <a:latin typeface="+mn-lt"/>
                        <a:ea typeface="+mn-ea"/>
                        <a:cs typeface="+mn-cs"/>
                      </a:endParaRPr>
                    </a:p>
                    <a:p>
                      <a:pPr marL="0" marR="0" lvl="0" indent="0" algn="ctr"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100" b="0" i="0" u="none" strike="noStrike" kern="1200" baseline="0" dirty="0">
                          <a:solidFill>
                            <a:schemeClr val="dk1"/>
                          </a:solidFill>
                          <a:latin typeface="+mn-lt"/>
                          <a:ea typeface="+mn-ea"/>
                          <a:cs typeface="+mn-cs"/>
                        </a:rPr>
                        <a:t>-Continued on next slide-</a:t>
                      </a:r>
                    </a:p>
                  </a:txBody>
                  <a:tcPr/>
                </a:tc>
                <a:extLst>
                  <a:ext uri="{0D108BD9-81ED-4DB2-BD59-A6C34878D82A}">
                    <a16:rowId xmlns:a16="http://schemas.microsoft.com/office/drawing/2014/main" val="2413027123"/>
                  </a:ext>
                </a:extLst>
              </a:tr>
            </a:tbl>
          </a:graphicData>
        </a:graphic>
      </p:graphicFrame>
    </p:spTree>
    <p:extLst>
      <p:ext uri="{BB962C8B-B14F-4D97-AF65-F5344CB8AC3E}">
        <p14:creationId xmlns:p14="http://schemas.microsoft.com/office/powerpoint/2010/main" val="6739620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4FE0563-AC48-2945-81FD-BF6E53944784}"/>
              </a:ext>
            </a:extLst>
          </p:cNvPr>
          <p:cNvSpPr>
            <a:spLocks noGrp="1"/>
          </p:cNvSpPr>
          <p:nvPr>
            <p:ph type="title"/>
          </p:nvPr>
        </p:nvSpPr>
        <p:spPr/>
        <p:txBody>
          <a:bodyPr/>
          <a:lstStyle/>
          <a:p>
            <a:r>
              <a:rPr lang="en-US" dirty="0"/>
              <a:t>Policy Update</a:t>
            </a:r>
          </a:p>
        </p:txBody>
      </p:sp>
      <p:sp>
        <p:nvSpPr>
          <p:cNvPr id="7" name="Text Placeholder 6">
            <a:extLst>
              <a:ext uri="{FF2B5EF4-FFF2-40B4-BE49-F238E27FC236}">
                <a16:creationId xmlns:a16="http://schemas.microsoft.com/office/drawing/2014/main" id="{9761DA5A-1779-284F-9785-B37E08006FE6}"/>
              </a:ext>
            </a:extLst>
          </p:cNvPr>
          <p:cNvSpPr>
            <a:spLocks noGrp="1"/>
          </p:cNvSpPr>
          <p:nvPr>
            <p:ph type="body" sz="quarter" idx="10"/>
          </p:nvPr>
        </p:nvSpPr>
        <p:spPr/>
        <p:txBody>
          <a:bodyPr>
            <a:normAutofit/>
          </a:bodyPr>
          <a:lstStyle/>
          <a:p>
            <a:r>
              <a:rPr lang="en-US" dirty="0"/>
              <a:t>Homeless Assistance Revised Forms and Notice of Action</a:t>
            </a:r>
          </a:p>
        </p:txBody>
      </p:sp>
      <p:graphicFrame>
        <p:nvGraphicFramePr>
          <p:cNvPr id="2" name="Table 1">
            <a:extLst>
              <a:ext uri="{FF2B5EF4-FFF2-40B4-BE49-F238E27FC236}">
                <a16:creationId xmlns:a16="http://schemas.microsoft.com/office/drawing/2014/main" id="{1965427C-EB71-4911-A385-D238002AC733}"/>
              </a:ext>
            </a:extLst>
          </p:cNvPr>
          <p:cNvGraphicFramePr>
            <a:graphicFrameLocks noGrp="1"/>
          </p:cNvGraphicFramePr>
          <p:nvPr>
            <p:extLst>
              <p:ext uri="{D42A27DB-BD31-4B8C-83A1-F6EECF244321}">
                <p14:modId xmlns:p14="http://schemas.microsoft.com/office/powerpoint/2010/main" val="1763956678"/>
              </p:ext>
            </p:extLst>
          </p:nvPr>
        </p:nvGraphicFramePr>
        <p:xfrm>
          <a:off x="120074" y="997526"/>
          <a:ext cx="8769093" cy="5402559"/>
        </p:xfrm>
        <a:graphic>
          <a:graphicData uri="http://schemas.openxmlformats.org/drawingml/2006/table">
            <a:tbl>
              <a:tblPr firstRow="1" bandRow="1">
                <a:tableStyleId>{5C22544A-7EE6-4342-B048-85BDC9FD1C3A}</a:tableStyleId>
              </a:tblPr>
              <a:tblGrid>
                <a:gridCol w="1034349">
                  <a:extLst>
                    <a:ext uri="{9D8B030D-6E8A-4147-A177-3AD203B41FA5}">
                      <a16:colId xmlns:a16="http://schemas.microsoft.com/office/drawing/2014/main" val="205891956"/>
                    </a:ext>
                  </a:extLst>
                </a:gridCol>
                <a:gridCol w="1135039">
                  <a:extLst>
                    <a:ext uri="{9D8B030D-6E8A-4147-A177-3AD203B41FA5}">
                      <a16:colId xmlns:a16="http://schemas.microsoft.com/office/drawing/2014/main" val="204564266"/>
                    </a:ext>
                  </a:extLst>
                </a:gridCol>
                <a:gridCol w="1153346">
                  <a:extLst>
                    <a:ext uri="{9D8B030D-6E8A-4147-A177-3AD203B41FA5}">
                      <a16:colId xmlns:a16="http://schemas.microsoft.com/office/drawing/2014/main" val="925220660"/>
                    </a:ext>
                  </a:extLst>
                </a:gridCol>
                <a:gridCol w="5446359">
                  <a:extLst>
                    <a:ext uri="{9D8B030D-6E8A-4147-A177-3AD203B41FA5}">
                      <a16:colId xmlns:a16="http://schemas.microsoft.com/office/drawing/2014/main" val="839272321"/>
                    </a:ext>
                  </a:extLst>
                </a:gridCol>
              </a:tblGrid>
              <a:tr h="1143163">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solidFill>
                            <a:schemeClr val="tx1"/>
                          </a:solidFill>
                        </a:rPr>
                        <a:t>Policy Effective Date &amp; State Policy Reference</a:t>
                      </a:r>
                    </a:p>
                  </a:txBody>
                  <a:tcPr/>
                </a:tc>
                <a:tc>
                  <a:txBody>
                    <a:bodyPr/>
                    <a:lstStyle/>
                    <a:p>
                      <a:r>
                        <a:rPr lang="en-US" sz="1200" dirty="0">
                          <a:solidFill>
                            <a:schemeClr val="tx1"/>
                          </a:solidFill>
                        </a:rPr>
                        <a:t>C-IV/LRS Status</a:t>
                      </a:r>
                    </a:p>
                  </a:txBody>
                  <a:tcPr/>
                </a:tc>
                <a:tc>
                  <a:txBody>
                    <a:bodyPr/>
                    <a:lstStyle/>
                    <a:p>
                      <a:r>
                        <a:rPr lang="en-US" sz="1200" dirty="0">
                          <a:solidFill>
                            <a:schemeClr val="tx1"/>
                          </a:solidFill>
                        </a:rPr>
                        <a:t>CalWIN Status</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solidFill>
                            <a:schemeClr val="tx1"/>
                          </a:solidFill>
                        </a:rPr>
                        <a:t>Implementation Details</a:t>
                      </a:r>
                    </a:p>
                  </a:txBody>
                  <a:tcPr/>
                </a:tc>
                <a:extLst>
                  <a:ext uri="{0D108BD9-81ED-4DB2-BD59-A6C34878D82A}">
                    <a16:rowId xmlns:a16="http://schemas.microsoft.com/office/drawing/2014/main" val="3853117439"/>
                  </a:ext>
                </a:extLst>
              </a:tr>
              <a:tr h="421383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kern="1200" baseline="0" dirty="0">
                          <a:solidFill>
                            <a:schemeClr val="dk1"/>
                          </a:solidFill>
                          <a:latin typeface="+mn-lt"/>
                          <a:ea typeface="+mn-ea"/>
                          <a:cs typeface="Arial" panose="020B0604020202020204" pitchFamily="34" charset="0"/>
                          <a:hlinkClick r:id="rId2"/>
                        </a:rPr>
                        <a:t>ACL 19-77</a:t>
                      </a:r>
                      <a:endParaRPr lang="en-US" sz="1100" kern="1200" baseline="0" dirty="0">
                        <a:solidFill>
                          <a:schemeClr val="dk1"/>
                        </a:solidFill>
                        <a:latin typeface="+mn-lt"/>
                        <a:ea typeface="+mn-ea"/>
                        <a:cs typeface="Arial" panose="020B0604020202020204"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1" dirty="0">
                          <a:latin typeface="+mn-lt"/>
                          <a:cs typeface="Arial" panose="020B0604020202020204" pitchFamily="34" charset="0"/>
                        </a:rPr>
                        <a:t>SCRs CIV-104848; CA-209996</a:t>
                      </a:r>
                    </a:p>
                    <a:p>
                      <a:pPr marL="0" marR="0" indent="0" algn="l" defTabSz="914400" rtl="0" eaLnBrk="1" fontAlgn="auto" latinLnBrk="0" hangingPunct="1">
                        <a:lnSpc>
                          <a:spcPct val="100000"/>
                        </a:lnSpc>
                        <a:spcBef>
                          <a:spcPts val="0"/>
                        </a:spcBef>
                        <a:spcAft>
                          <a:spcPts val="0"/>
                        </a:spcAft>
                        <a:buClrTx/>
                        <a:buSzTx/>
                        <a:buFontTx/>
                        <a:buNone/>
                        <a:tabLst/>
                        <a:defRPr/>
                      </a:pPr>
                      <a:r>
                        <a:rPr lang="en-US" sz="1100" b="0" dirty="0">
                          <a:latin typeface="+mn-lt"/>
                          <a:cs typeface="Arial"/>
                        </a:rPr>
                        <a:t>New</a:t>
                      </a:r>
                    </a:p>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a:latin typeface="+mn-lt"/>
                          <a:cs typeface="Arial"/>
                        </a:rPr>
                        <a:t>Release TBD</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100" dirty="0">
                        <a:latin typeface="+mn-lt"/>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100" dirty="0">
                        <a:latin typeface="+mn-lt"/>
                        <a:cs typeface="Aria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100" dirty="0">
                        <a:latin typeface="+mn-lt"/>
                        <a:cs typeface="Arial" panose="020B0604020202020204" pitchFamily="34" charset="0"/>
                      </a:endParaRPr>
                    </a:p>
                  </a:txBody>
                  <a:tcPr/>
                </a:tc>
                <a:tc>
                  <a:txBody>
                    <a:bodyPr/>
                    <a:lstStyle/>
                    <a:p>
                      <a:pPr lvl="0">
                        <a:buNone/>
                      </a:pPr>
                      <a:r>
                        <a:rPr lang="en-US" sz="1100" b="1" dirty="0">
                          <a:latin typeface="+mn-lt"/>
                          <a:cs typeface="Arial"/>
                        </a:rPr>
                        <a:t>Service Requests </a:t>
                      </a:r>
                    </a:p>
                    <a:p>
                      <a:pPr lvl="0">
                        <a:buNone/>
                      </a:pPr>
                      <a:r>
                        <a:rPr lang="en-US" sz="1100" dirty="0">
                          <a:latin typeface="+mn-lt"/>
                          <a:cs typeface="Arial"/>
                        </a:rPr>
                        <a:t>628788, 628790-completed, 628791</a:t>
                      </a:r>
                    </a:p>
                  </a:txBody>
                  <a:tcPr/>
                </a:tc>
                <a:tc>
                  <a:txBody>
                    <a:bodyPr/>
                    <a:lstStyle/>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100" b="1" i="0" u="none" strike="noStrike" kern="1200" baseline="0" dirty="0">
                          <a:solidFill>
                            <a:schemeClr val="dk1"/>
                          </a:solidFill>
                          <a:latin typeface="+mn-lt"/>
                          <a:ea typeface="+mn-ea"/>
                          <a:cs typeface="+mn-cs"/>
                        </a:rPr>
                        <a:t>CalWIN Update:</a:t>
                      </a:r>
                    </a:p>
                    <a:p>
                      <a:pPr marL="0" marR="0" lvl="0" indent="0" algn="l" defTabSz="457200">
                        <a:lnSpc>
                          <a:spcPct val="100000"/>
                        </a:lnSpc>
                        <a:spcBef>
                          <a:spcPts val="0"/>
                        </a:spcBef>
                        <a:spcAft>
                          <a:spcPts val="0"/>
                        </a:spcAft>
                        <a:buClrTx/>
                        <a:buSzTx/>
                        <a:buFont typeface="Arial" panose="020B0604020202020204" pitchFamily="34" charset="0"/>
                        <a:buNone/>
                        <a:tabLst/>
                        <a:defRPr/>
                      </a:pPr>
                      <a:r>
                        <a:rPr lang="en-US" sz="1100" b="0" i="0" u="none" strike="noStrike" kern="1200" baseline="0" dirty="0">
                          <a:solidFill>
                            <a:schemeClr val="dk1"/>
                          </a:solidFill>
                          <a:latin typeface="+mn-lt"/>
                          <a:ea typeface="+mn-ea"/>
                          <a:cs typeface="+mn-cs"/>
                        </a:rPr>
                        <a:t>Notices and form are being updated through Client Correspondence maintenance Service Requests (SRs).</a:t>
                      </a: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100" b="0" i="0" u="none" strike="noStrike" kern="1200" baseline="0" dirty="0">
                          <a:solidFill>
                            <a:schemeClr val="dk1"/>
                          </a:solidFill>
                          <a:latin typeface="+mn-lt"/>
                          <a:ea typeface="+mn-ea"/>
                          <a:cs typeface="+mn-cs"/>
                        </a:rPr>
                        <a:t>SR#628788 - CW42</a:t>
                      </a: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100" b="0" i="0" u="none" strike="noStrike" kern="1200" baseline="0" dirty="0">
                          <a:solidFill>
                            <a:schemeClr val="dk1"/>
                          </a:solidFill>
                          <a:latin typeface="+mn-lt"/>
                          <a:ea typeface="+mn-ea"/>
                          <a:cs typeface="+mn-cs"/>
                        </a:rPr>
                        <a:t>SR#628790 - new M44-211B-completed available in CalWIN-completed</a:t>
                      </a: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100" b="0" i="0" u="none" strike="noStrike" kern="1200" baseline="0" dirty="0">
                          <a:solidFill>
                            <a:schemeClr val="dk1"/>
                          </a:solidFill>
                          <a:latin typeface="+mn-lt"/>
                          <a:ea typeface="+mn-ea"/>
                          <a:cs typeface="+mn-cs"/>
                        </a:rPr>
                        <a:t>SR#628791 - revised M44-211D</a:t>
                      </a: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100" b="0" i="0" u="none" strike="noStrike" kern="1200" baseline="0" dirty="0">
                        <a:solidFill>
                          <a:schemeClr val="dk1"/>
                        </a:solidFill>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100" b="1" i="0" u="none" strike="noStrike" kern="1200" baseline="0" dirty="0">
                          <a:solidFill>
                            <a:schemeClr val="dk1"/>
                          </a:solidFill>
                          <a:latin typeface="+mn-lt"/>
                          <a:ea typeface="+mn-ea"/>
                          <a:cs typeface="+mn-cs"/>
                        </a:rPr>
                        <a:t>CalWIN County Business Impact</a:t>
                      </a: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100" b="0" i="0" u="none" strike="noStrike" kern="1200" baseline="0" dirty="0">
                          <a:solidFill>
                            <a:schemeClr val="dk1"/>
                          </a:solidFill>
                          <a:effectLst/>
                          <a:latin typeface="+mn-lt"/>
                          <a:ea typeface="+mn-ea"/>
                          <a:cs typeface="+mn-cs"/>
                        </a:rPr>
                        <a:t>CITs will be sent when each SR is completed and moved to production.</a:t>
                      </a:r>
                      <a:endParaRPr lang="en-US" sz="1100" b="0" kern="1200" dirty="0">
                        <a:solidFill>
                          <a:schemeClr val="dk1"/>
                        </a:solidFill>
                        <a:effectLst/>
                        <a:latin typeface="+mn-lt"/>
                        <a:ea typeface="+mn-ea"/>
                        <a:cs typeface="+mn-cs"/>
                      </a:endParaRPr>
                    </a:p>
                  </a:txBody>
                  <a:tcPr/>
                </a:tc>
                <a:extLst>
                  <a:ext uri="{0D108BD9-81ED-4DB2-BD59-A6C34878D82A}">
                    <a16:rowId xmlns:a16="http://schemas.microsoft.com/office/drawing/2014/main" val="2413027123"/>
                  </a:ext>
                </a:extLst>
              </a:tr>
            </a:tbl>
          </a:graphicData>
        </a:graphic>
      </p:graphicFrame>
    </p:spTree>
    <p:extLst>
      <p:ext uri="{BB962C8B-B14F-4D97-AF65-F5344CB8AC3E}">
        <p14:creationId xmlns:p14="http://schemas.microsoft.com/office/powerpoint/2010/main" val="26545069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4FE0563-AC48-2945-81FD-BF6E53944784}"/>
              </a:ext>
            </a:extLst>
          </p:cNvPr>
          <p:cNvSpPr>
            <a:spLocks noGrp="1"/>
          </p:cNvSpPr>
          <p:nvPr>
            <p:ph type="title"/>
          </p:nvPr>
        </p:nvSpPr>
        <p:spPr/>
        <p:txBody>
          <a:bodyPr/>
          <a:lstStyle/>
          <a:p>
            <a:r>
              <a:rPr lang="en-US" dirty="0"/>
              <a:t>Policy Update</a:t>
            </a:r>
          </a:p>
        </p:txBody>
      </p:sp>
      <p:sp>
        <p:nvSpPr>
          <p:cNvPr id="7" name="Text Placeholder 6">
            <a:extLst>
              <a:ext uri="{FF2B5EF4-FFF2-40B4-BE49-F238E27FC236}">
                <a16:creationId xmlns:a16="http://schemas.microsoft.com/office/drawing/2014/main" id="{9761DA5A-1779-284F-9785-B37E08006FE6}"/>
              </a:ext>
            </a:extLst>
          </p:cNvPr>
          <p:cNvSpPr>
            <a:spLocks noGrp="1"/>
          </p:cNvSpPr>
          <p:nvPr>
            <p:ph type="body" sz="quarter" idx="10"/>
          </p:nvPr>
        </p:nvSpPr>
        <p:spPr/>
        <p:txBody>
          <a:bodyPr>
            <a:normAutofit/>
          </a:bodyPr>
          <a:lstStyle/>
          <a:p>
            <a:r>
              <a:rPr lang="en-US" dirty="0"/>
              <a:t>CalWORKs and CalFresh Income Exemptions</a:t>
            </a:r>
          </a:p>
        </p:txBody>
      </p:sp>
      <p:graphicFrame>
        <p:nvGraphicFramePr>
          <p:cNvPr id="2" name="Table 1">
            <a:extLst>
              <a:ext uri="{FF2B5EF4-FFF2-40B4-BE49-F238E27FC236}">
                <a16:creationId xmlns:a16="http://schemas.microsoft.com/office/drawing/2014/main" id="{1965427C-EB71-4911-A385-D238002AC733}"/>
              </a:ext>
            </a:extLst>
          </p:cNvPr>
          <p:cNvGraphicFramePr>
            <a:graphicFrameLocks noGrp="1"/>
          </p:cNvGraphicFramePr>
          <p:nvPr>
            <p:extLst>
              <p:ext uri="{D42A27DB-BD31-4B8C-83A1-F6EECF244321}">
                <p14:modId xmlns:p14="http://schemas.microsoft.com/office/powerpoint/2010/main" val="3958129459"/>
              </p:ext>
            </p:extLst>
          </p:nvPr>
        </p:nvGraphicFramePr>
        <p:xfrm>
          <a:off x="120074" y="997526"/>
          <a:ext cx="8769093" cy="5471160"/>
        </p:xfrm>
        <a:graphic>
          <a:graphicData uri="http://schemas.openxmlformats.org/drawingml/2006/table">
            <a:tbl>
              <a:tblPr firstRow="1" bandRow="1">
                <a:tableStyleId>{5C22544A-7EE6-4342-B048-85BDC9FD1C3A}</a:tableStyleId>
              </a:tblPr>
              <a:tblGrid>
                <a:gridCol w="1034349">
                  <a:extLst>
                    <a:ext uri="{9D8B030D-6E8A-4147-A177-3AD203B41FA5}">
                      <a16:colId xmlns:a16="http://schemas.microsoft.com/office/drawing/2014/main" val="205891956"/>
                    </a:ext>
                  </a:extLst>
                </a:gridCol>
                <a:gridCol w="1135039">
                  <a:extLst>
                    <a:ext uri="{9D8B030D-6E8A-4147-A177-3AD203B41FA5}">
                      <a16:colId xmlns:a16="http://schemas.microsoft.com/office/drawing/2014/main" val="204564266"/>
                    </a:ext>
                  </a:extLst>
                </a:gridCol>
                <a:gridCol w="1153346">
                  <a:extLst>
                    <a:ext uri="{9D8B030D-6E8A-4147-A177-3AD203B41FA5}">
                      <a16:colId xmlns:a16="http://schemas.microsoft.com/office/drawing/2014/main" val="925220660"/>
                    </a:ext>
                  </a:extLst>
                </a:gridCol>
                <a:gridCol w="5446359">
                  <a:extLst>
                    <a:ext uri="{9D8B030D-6E8A-4147-A177-3AD203B41FA5}">
                      <a16:colId xmlns:a16="http://schemas.microsoft.com/office/drawing/2014/main" val="839272321"/>
                    </a:ext>
                  </a:extLst>
                </a:gridCol>
              </a:tblGrid>
              <a:tr h="1143163">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solidFill>
                            <a:schemeClr val="tx1"/>
                          </a:solidFill>
                        </a:rPr>
                        <a:t>Policy Effective Date &amp; State Policy Reference</a:t>
                      </a:r>
                    </a:p>
                  </a:txBody>
                  <a:tcPr/>
                </a:tc>
                <a:tc>
                  <a:txBody>
                    <a:bodyPr/>
                    <a:lstStyle/>
                    <a:p>
                      <a:r>
                        <a:rPr lang="en-US" sz="1200" dirty="0">
                          <a:solidFill>
                            <a:schemeClr val="tx1"/>
                          </a:solidFill>
                        </a:rPr>
                        <a:t>C-IV/LRS Status</a:t>
                      </a:r>
                    </a:p>
                  </a:txBody>
                  <a:tcPr/>
                </a:tc>
                <a:tc>
                  <a:txBody>
                    <a:bodyPr/>
                    <a:lstStyle/>
                    <a:p>
                      <a:r>
                        <a:rPr lang="en-US" sz="1200" dirty="0">
                          <a:solidFill>
                            <a:schemeClr val="tx1"/>
                          </a:solidFill>
                        </a:rPr>
                        <a:t>CalWIN Status</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solidFill>
                            <a:schemeClr val="tx1"/>
                          </a:solidFill>
                        </a:rPr>
                        <a:t>Implementation Details</a:t>
                      </a:r>
                    </a:p>
                  </a:txBody>
                  <a:tcPr/>
                </a:tc>
                <a:extLst>
                  <a:ext uri="{0D108BD9-81ED-4DB2-BD59-A6C34878D82A}">
                    <a16:rowId xmlns:a16="http://schemas.microsoft.com/office/drawing/2014/main" val="3853117439"/>
                  </a:ext>
                </a:extLst>
              </a:tr>
              <a:tr h="421383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kern="1200" baseline="0" dirty="0">
                          <a:solidFill>
                            <a:schemeClr val="dk1"/>
                          </a:solidFill>
                          <a:latin typeface="+mn-lt"/>
                          <a:ea typeface="+mn-ea"/>
                          <a:cs typeface="Arial" panose="020B0604020202020204" pitchFamily="34" charset="0"/>
                        </a:rPr>
                        <a:t>November 2019</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100" kern="1200" baseline="0" dirty="0">
                        <a:solidFill>
                          <a:schemeClr val="dk1"/>
                        </a:solidFill>
                        <a:latin typeface="+mn-lt"/>
                        <a:ea typeface="+mn-ea"/>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100" kern="1200" baseline="0" dirty="0">
                          <a:solidFill>
                            <a:schemeClr val="dk1"/>
                          </a:solidFill>
                          <a:latin typeface="+mn-lt"/>
                          <a:ea typeface="+mn-ea"/>
                          <a:cs typeface="Arial" panose="020B0604020202020204" pitchFamily="34" charset="0"/>
                          <a:hlinkClick r:id="rId2"/>
                        </a:rPr>
                        <a:t>ACL 19-106</a:t>
                      </a:r>
                      <a:endParaRPr lang="en-US" sz="1100" kern="1200" baseline="0" dirty="0">
                        <a:solidFill>
                          <a:schemeClr val="dk1"/>
                        </a:solidFill>
                        <a:latin typeface="+mn-lt"/>
                        <a:ea typeface="+mn-ea"/>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100" kern="1200" baseline="0" dirty="0">
                        <a:solidFill>
                          <a:schemeClr val="dk1"/>
                        </a:solidFill>
                        <a:latin typeface="+mn-lt"/>
                        <a:ea typeface="+mn-ea"/>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100" kern="1200" baseline="0" dirty="0">
                          <a:solidFill>
                            <a:schemeClr val="dk1"/>
                          </a:solidFill>
                          <a:latin typeface="+mn-lt"/>
                          <a:ea typeface="+mn-ea"/>
                          <a:cs typeface="Arial" panose="020B0604020202020204" pitchFamily="34" charset="0"/>
                          <a:hlinkClick r:id="rId3"/>
                        </a:rPr>
                        <a:t>ACL 19-79</a:t>
                      </a:r>
                      <a:endParaRPr lang="en-US" sz="1100" kern="1200" baseline="0" dirty="0">
                        <a:solidFill>
                          <a:schemeClr val="dk1"/>
                        </a:solidFill>
                        <a:latin typeface="+mn-lt"/>
                        <a:ea typeface="+mn-ea"/>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100" kern="1200" baseline="0" dirty="0">
                        <a:solidFill>
                          <a:schemeClr val="dk1"/>
                        </a:solidFill>
                        <a:latin typeface="+mn-lt"/>
                        <a:ea typeface="+mn-ea"/>
                        <a:cs typeface="Arial" panose="020B0604020202020204"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1" dirty="0">
                          <a:latin typeface="+mn-lt"/>
                          <a:cs typeface="Arial" panose="020B0604020202020204" pitchFamily="34" charset="0"/>
                        </a:rPr>
                        <a:t>SCRs CIV-105343; CA-211229</a:t>
                      </a:r>
                    </a:p>
                    <a:p>
                      <a:pPr marL="0" marR="0" indent="0" algn="l" defTabSz="914400" rtl="0" eaLnBrk="1" fontAlgn="auto" latinLnBrk="0" hangingPunct="1">
                        <a:lnSpc>
                          <a:spcPct val="100000"/>
                        </a:lnSpc>
                        <a:spcBef>
                          <a:spcPts val="0"/>
                        </a:spcBef>
                        <a:spcAft>
                          <a:spcPts val="0"/>
                        </a:spcAft>
                        <a:buClrTx/>
                        <a:buSzTx/>
                        <a:buFontTx/>
                        <a:buNone/>
                        <a:tabLst/>
                        <a:defRPr/>
                      </a:pPr>
                      <a:r>
                        <a:rPr lang="en-US" sz="1100" b="0" dirty="0">
                          <a:latin typeface="+mn-lt"/>
                          <a:cs typeface="Arial"/>
                        </a:rPr>
                        <a:t>Build </a:t>
                      </a:r>
                    </a:p>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a:latin typeface="+mn-lt"/>
                          <a:cs typeface="Arial"/>
                        </a:rPr>
                        <a:t>Release 20.09</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100" dirty="0">
                        <a:latin typeface="+mn-lt"/>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100" dirty="0">
                        <a:latin typeface="+mn-lt"/>
                        <a:cs typeface="Aria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100" dirty="0">
                        <a:latin typeface="+mn-lt"/>
                        <a:cs typeface="Arial" panose="020B0604020202020204" pitchFamily="34" charset="0"/>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black"/>
                          </a:solidFill>
                          <a:effectLst/>
                          <a:uLnTx/>
                          <a:uFillTx/>
                          <a:latin typeface="+mn-lt"/>
                          <a:ea typeface="+mn-ea"/>
                          <a:cs typeface="Arial"/>
                        </a:rPr>
                        <a:t>PPM #52803</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mn-lt"/>
                          <a:ea typeface="+mn-ea"/>
                          <a:cs typeface="Arial"/>
                        </a:rPr>
                        <a:t>Implemented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mn-lt"/>
                          <a:ea typeface="+mn-ea"/>
                          <a:cs typeface="Arial"/>
                        </a:rPr>
                        <a:t>October 2019</a:t>
                      </a:r>
                      <a:endParaRPr kumimoji="0" lang="en-US" sz="1100" b="1" i="0" u="none" strike="noStrike" kern="1200" cap="none" spc="0" normalizeH="0" baseline="0" noProof="0" dirty="0">
                        <a:ln>
                          <a:noFill/>
                        </a:ln>
                        <a:solidFill>
                          <a:prstClr val="black"/>
                        </a:solidFill>
                        <a:effectLst/>
                        <a:uLnTx/>
                        <a:uFillTx/>
                        <a:latin typeface="+mn-lt"/>
                        <a:ea typeface="+mn-ea"/>
                        <a:cs typeface="Arial"/>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dirty="0">
                        <a:ln>
                          <a:noFill/>
                        </a:ln>
                        <a:solidFill>
                          <a:prstClr val="black"/>
                        </a:solidFill>
                        <a:effectLst/>
                        <a:uLnTx/>
                        <a:uFillTx/>
                        <a:latin typeface="+mn-lt"/>
                        <a:ea typeface="+mn-ea"/>
                        <a:cs typeface="Arial"/>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black"/>
                          </a:solidFill>
                          <a:effectLst/>
                          <a:uLnTx/>
                          <a:uFillTx/>
                          <a:latin typeface="+mn-lt"/>
                          <a:ea typeface="+mn-ea"/>
                          <a:cs typeface="Arial"/>
                        </a:rPr>
                        <a:t>PPM #53330</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mn-lt"/>
                          <a:ea typeface="+mn-ea"/>
                          <a:cs typeface="Arial"/>
                        </a:rPr>
                        <a:t>Implemented</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mn-lt"/>
                          <a:ea typeface="+mn-ea"/>
                          <a:cs typeface="Arial"/>
                        </a:rPr>
                        <a:t>December 2019</a:t>
                      </a:r>
                    </a:p>
                    <a:p>
                      <a:pPr lvl="0">
                        <a:buNone/>
                      </a:pPr>
                      <a:endParaRPr lang="en-US" sz="1100" dirty="0">
                        <a:latin typeface="+mn-lt"/>
                        <a:cs typeface="Arial"/>
                      </a:endParaRPr>
                    </a:p>
                  </a:txBody>
                  <a:tcPr/>
                </a:tc>
                <a:tc>
                  <a:txBody>
                    <a:bodyPr/>
                    <a:lstStyle/>
                    <a:p>
                      <a:r>
                        <a:rPr lang="en-US" sz="1100" b="0" i="0" u="none" strike="noStrike" kern="1200" baseline="0" dirty="0">
                          <a:solidFill>
                            <a:schemeClr val="dk1"/>
                          </a:solidFill>
                          <a:latin typeface="+mn-lt"/>
                          <a:ea typeface="+mn-ea"/>
                          <a:cs typeface="+mn-cs"/>
                        </a:rPr>
                        <a:t>This policy change exempts awards and scholarships provided by a private or public entity to, or on behalf of, a dependent child, as well as income earned for temporary work related to the decennial census, from being considered income for CalWORKs program eligibility and benefits determination. In order to ensure that these exemptions are in effect for qualified workers employed during 2019 for the 2020 United States (U.S) Census, this policy takes effect immediately. </a:t>
                      </a:r>
                      <a:endParaRPr lang="en-US" sz="1100" b="0" i="0" kern="1200" dirty="0">
                        <a:solidFill>
                          <a:schemeClr val="dk1"/>
                        </a:solidFill>
                        <a:effectLst/>
                        <a:latin typeface="+mn-lt"/>
                        <a:ea typeface="+mn-ea"/>
                        <a:cs typeface="+mn-cs"/>
                      </a:endParaRPr>
                    </a:p>
                    <a:p>
                      <a:endParaRPr lang="en-US" sz="1100" b="0" i="0" u="none" strike="noStrike" kern="1200" baseline="0" dirty="0">
                        <a:solidFill>
                          <a:schemeClr val="dk1"/>
                        </a:solidFill>
                        <a:latin typeface="+mn-lt"/>
                        <a:ea typeface="+mn-ea"/>
                        <a:cs typeface="+mn-cs"/>
                      </a:endParaRPr>
                    </a:p>
                    <a:p>
                      <a:r>
                        <a:rPr lang="en-US" sz="1100" b="1" kern="1200" dirty="0">
                          <a:solidFill>
                            <a:schemeClr val="dk1"/>
                          </a:solidFill>
                          <a:effectLst/>
                          <a:latin typeface="+mn-lt"/>
                          <a:ea typeface="+mn-ea"/>
                          <a:cs typeface="+mn-cs"/>
                        </a:rPr>
                        <a:t>CalSAWS Update:</a:t>
                      </a:r>
                    </a:p>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0" i="0" u="none" strike="noStrike" kern="1200" baseline="0" dirty="0">
                          <a:solidFill>
                            <a:schemeClr val="dk1"/>
                          </a:solidFill>
                          <a:effectLst/>
                          <a:latin typeface="+mn-lt"/>
                          <a:ea typeface="+mn-ea"/>
                          <a:cs typeface="+mn-cs"/>
                        </a:rPr>
                        <a:t>Update Census Earnings – Temporary income to be exempt for CalWORKs as of 11/2019.</a:t>
                      </a:r>
                    </a:p>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0" i="0" u="none" strike="noStrike" kern="1200" baseline="0" dirty="0">
                          <a:solidFill>
                            <a:schemeClr val="dk1"/>
                          </a:solidFill>
                          <a:effectLst/>
                          <a:latin typeface="+mn-lt"/>
                          <a:ea typeface="+mn-ea"/>
                          <a:cs typeface="+mn-cs"/>
                        </a:rPr>
                        <a:t>Update Census Earnings – Temporary income to be earned for CalFresh as of 10/2020.</a:t>
                      </a:r>
                    </a:p>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0" i="0" u="none" strike="noStrike" kern="1200" baseline="0" dirty="0">
                          <a:solidFill>
                            <a:schemeClr val="dk1"/>
                          </a:solidFill>
                          <a:effectLst/>
                          <a:latin typeface="+mn-lt"/>
                          <a:ea typeface="+mn-ea"/>
                          <a:cs typeface="+mn-cs"/>
                        </a:rPr>
                        <a:t>Update Awards/Scholarship- Educational/Student income to be exempt income for CalFresh for all benefit months.</a:t>
                      </a:r>
                    </a:p>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0" i="0" u="none" strike="noStrike" kern="1200" baseline="0" dirty="0">
                          <a:solidFill>
                            <a:schemeClr val="dk1"/>
                          </a:solidFill>
                          <a:effectLst/>
                          <a:latin typeface="+mn-lt"/>
                          <a:ea typeface="+mn-ea"/>
                          <a:cs typeface="+mn-cs"/>
                        </a:rPr>
                        <a:t>Provide a list of CalFresh programs with persons receiving Awards/Scholarship income</a:t>
                      </a:r>
                    </a:p>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0" i="0" u="none" strike="noStrike" kern="1200" baseline="0" dirty="0">
                          <a:solidFill>
                            <a:schemeClr val="dk1"/>
                          </a:solidFill>
                          <a:effectLst/>
                          <a:latin typeface="+mn-lt"/>
                          <a:ea typeface="+mn-ea"/>
                          <a:cs typeface="+mn-cs"/>
                        </a:rPr>
                        <a:t>Provide a list of CW,RCA,IN,IDV programs with persons receiving census earning</a:t>
                      </a:r>
                    </a:p>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100" b="0" i="0" u="none" strike="noStrike" kern="1200" baseline="0" dirty="0">
                        <a:solidFill>
                          <a:schemeClr val="dk1"/>
                        </a:solidFill>
                        <a:effectLst/>
                        <a:latin typeface="+mn-lt"/>
                        <a:ea typeface="+mn-ea"/>
                        <a:cs typeface="+mn-cs"/>
                      </a:endParaRPr>
                    </a:p>
                    <a:p>
                      <a:r>
                        <a:rPr lang="en-US" sz="1100" b="1" kern="1200" dirty="0">
                          <a:solidFill>
                            <a:schemeClr val="dk1"/>
                          </a:solidFill>
                          <a:effectLst/>
                          <a:latin typeface="+mn-lt"/>
                          <a:ea typeface="+mn-ea"/>
                          <a:cs typeface="+mn-cs"/>
                        </a:rPr>
                        <a:t>CalSAWS County Business Impact:</a:t>
                      </a: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100" b="0" kern="1200" dirty="0">
                          <a:solidFill>
                            <a:schemeClr val="dk1"/>
                          </a:solidFill>
                          <a:effectLst/>
                          <a:latin typeface="+mn-lt"/>
                          <a:ea typeface="+mn-ea"/>
                          <a:cs typeface="+mn-cs"/>
                        </a:rPr>
                        <a:t>Train staff regarding the change to theses income exemptions and run EDBC for the cases on the lists referenced above. </a:t>
                      </a:r>
                      <a:endParaRPr lang="en-US" sz="1100" b="1" i="0" u="none" strike="noStrike" kern="1200" baseline="0" dirty="0">
                        <a:solidFill>
                          <a:schemeClr val="dk1"/>
                        </a:solidFill>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100" b="1" i="0" u="none" strike="noStrike" kern="1200" baseline="0" dirty="0">
                        <a:solidFill>
                          <a:schemeClr val="dk1"/>
                        </a:solidFill>
                        <a:latin typeface="+mn-lt"/>
                        <a:ea typeface="+mn-ea"/>
                        <a:cs typeface="+mn-cs"/>
                      </a:endParaRPr>
                    </a:p>
                    <a:p>
                      <a:pPr marL="0" marR="0" lvl="0" indent="0" algn="ctr"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100" b="0" i="0" u="none" strike="noStrike" kern="1200" baseline="0" dirty="0">
                          <a:solidFill>
                            <a:schemeClr val="dk1"/>
                          </a:solidFill>
                          <a:latin typeface="+mn-lt"/>
                          <a:ea typeface="+mn-ea"/>
                          <a:cs typeface="+mn-cs"/>
                        </a:rPr>
                        <a:t>-Continued on next slide-</a:t>
                      </a:r>
                    </a:p>
                  </a:txBody>
                  <a:tcPr/>
                </a:tc>
                <a:extLst>
                  <a:ext uri="{0D108BD9-81ED-4DB2-BD59-A6C34878D82A}">
                    <a16:rowId xmlns:a16="http://schemas.microsoft.com/office/drawing/2014/main" val="2413027123"/>
                  </a:ext>
                </a:extLst>
              </a:tr>
            </a:tbl>
          </a:graphicData>
        </a:graphic>
      </p:graphicFrame>
    </p:spTree>
    <p:extLst>
      <p:ext uri="{BB962C8B-B14F-4D97-AF65-F5344CB8AC3E}">
        <p14:creationId xmlns:p14="http://schemas.microsoft.com/office/powerpoint/2010/main" val="32204690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4FE0563-AC48-2945-81FD-BF6E53944784}"/>
              </a:ext>
            </a:extLst>
          </p:cNvPr>
          <p:cNvSpPr>
            <a:spLocks noGrp="1"/>
          </p:cNvSpPr>
          <p:nvPr>
            <p:ph type="title"/>
          </p:nvPr>
        </p:nvSpPr>
        <p:spPr/>
        <p:txBody>
          <a:bodyPr/>
          <a:lstStyle/>
          <a:p>
            <a:r>
              <a:rPr lang="en-US" dirty="0"/>
              <a:t>Policy Update</a:t>
            </a:r>
          </a:p>
        </p:txBody>
      </p:sp>
      <p:sp>
        <p:nvSpPr>
          <p:cNvPr id="7" name="Text Placeholder 6">
            <a:extLst>
              <a:ext uri="{FF2B5EF4-FFF2-40B4-BE49-F238E27FC236}">
                <a16:creationId xmlns:a16="http://schemas.microsoft.com/office/drawing/2014/main" id="{9761DA5A-1779-284F-9785-B37E08006FE6}"/>
              </a:ext>
            </a:extLst>
          </p:cNvPr>
          <p:cNvSpPr>
            <a:spLocks noGrp="1"/>
          </p:cNvSpPr>
          <p:nvPr>
            <p:ph type="body" sz="quarter" idx="10"/>
          </p:nvPr>
        </p:nvSpPr>
        <p:spPr/>
        <p:txBody>
          <a:bodyPr>
            <a:normAutofit/>
          </a:bodyPr>
          <a:lstStyle/>
          <a:p>
            <a:r>
              <a:rPr lang="en-US" dirty="0"/>
              <a:t>CalWORKs and CalFresh Income Exemptions</a:t>
            </a:r>
          </a:p>
        </p:txBody>
      </p:sp>
      <p:graphicFrame>
        <p:nvGraphicFramePr>
          <p:cNvPr id="2" name="Table 1">
            <a:extLst>
              <a:ext uri="{FF2B5EF4-FFF2-40B4-BE49-F238E27FC236}">
                <a16:creationId xmlns:a16="http://schemas.microsoft.com/office/drawing/2014/main" id="{1965427C-EB71-4911-A385-D238002AC733}"/>
              </a:ext>
            </a:extLst>
          </p:cNvPr>
          <p:cNvGraphicFramePr>
            <a:graphicFrameLocks noGrp="1"/>
          </p:cNvGraphicFramePr>
          <p:nvPr>
            <p:extLst>
              <p:ext uri="{D42A27DB-BD31-4B8C-83A1-F6EECF244321}">
                <p14:modId xmlns:p14="http://schemas.microsoft.com/office/powerpoint/2010/main" val="2497816815"/>
              </p:ext>
            </p:extLst>
          </p:nvPr>
        </p:nvGraphicFramePr>
        <p:xfrm>
          <a:off x="120074" y="997526"/>
          <a:ext cx="8769093" cy="5402559"/>
        </p:xfrm>
        <a:graphic>
          <a:graphicData uri="http://schemas.openxmlformats.org/drawingml/2006/table">
            <a:tbl>
              <a:tblPr firstRow="1" bandRow="1">
                <a:tableStyleId>{5C22544A-7EE6-4342-B048-85BDC9FD1C3A}</a:tableStyleId>
              </a:tblPr>
              <a:tblGrid>
                <a:gridCol w="1034349">
                  <a:extLst>
                    <a:ext uri="{9D8B030D-6E8A-4147-A177-3AD203B41FA5}">
                      <a16:colId xmlns:a16="http://schemas.microsoft.com/office/drawing/2014/main" val="205891956"/>
                    </a:ext>
                  </a:extLst>
                </a:gridCol>
                <a:gridCol w="1135039">
                  <a:extLst>
                    <a:ext uri="{9D8B030D-6E8A-4147-A177-3AD203B41FA5}">
                      <a16:colId xmlns:a16="http://schemas.microsoft.com/office/drawing/2014/main" val="204564266"/>
                    </a:ext>
                  </a:extLst>
                </a:gridCol>
                <a:gridCol w="1153346">
                  <a:extLst>
                    <a:ext uri="{9D8B030D-6E8A-4147-A177-3AD203B41FA5}">
                      <a16:colId xmlns:a16="http://schemas.microsoft.com/office/drawing/2014/main" val="925220660"/>
                    </a:ext>
                  </a:extLst>
                </a:gridCol>
                <a:gridCol w="5446359">
                  <a:extLst>
                    <a:ext uri="{9D8B030D-6E8A-4147-A177-3AD203B41FA5}">
                      <a16:colId xmlns:a16="http://schemas.microsoft.com/office/drawing/2014/main" val="839272321"/>
                    </a:ext>
                  </a:extLst>
                </a:gridCol>
              </a:tblGrid>
              <a:tr h="1143163">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solidFill>
                            <a:schemeClr val="tx1"/>
                          </a:solidFill>
                        </a:rPr>
                        <a:t>Policy Effective Date &amp; State Policy Reference</a:t>
                      </a:r>
                    </a:p>
                  </a:txBody>
                  <a:tcPr/>
                </a:tc>
                <a:tc>
                  <a:txBody>
                    <a:bodyPr/>
                    <a:lstStyle/>
                    <a:p>
                      <a:r>
                        <a:rPr lang="en-US" sz="1200" dirty="0">
                          <a:solidFill>
                            <a:schemeClr val="tx1"/>
                          </a:solidFill>
                        </a:rPr>
                        <a:t>C-IV/LRS Status</a:t>
                      </a:r>
                    </a:p>
                  </a:txBody>
                  <a:tcPr/>
                </a:tc>
                <a:tc>
                  <a:txBody>
                    <a:bodyPr/>
                    <a:lstStyle/>
                    <a:p>
                      <a:r>
                        <a:rPr lang="en-US" sz="1200" dirty="0">
                          <a:solidFill>
                            <a:schemeClr val="tx1"/>
                          </a:solidFill>
                        </a:rPr>
                        <a:t>CalWIN Status</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solidFill>
                            <a:schemeClr val="tx1"/>
                          </a:solidFill>
                        </a:rPr>
                        <a:t>Implementation Details</a:t>
                      </a:r>
                    </a:p>
                  </a:txBody>
                  <a:tcPr/>
                </a:tc>
                <a:extLst>
                  <a:ext uri="{0D108BD9-81ED-4DB2-BD59-A6C34878D82A}">
                    <a16:rowId xmlns:a16="http://schemas.microsoft.com/office/drawing/2014/main" val="3853117439"/>
                  </a:ext>
                </a:extLst>
              </a:tr>
              <a:tr h="421383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kern="1200" baseline="0" dirty="0">
                          <a:solidFill>
                            <a:schemeClr val="dk1"/>
                          </a:solidFill>
                          <a:latin typeface="+mn-lt"/>
                          <a:ea typeface="+mn-ea"/>
                          <a:cs typeface="Arial" panose="020B0604020202020204" pitchFamily="34" charset="0"/>
                        </a:rPr>
                        <a:t>November 2019</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100" kern="1200" baseline="0" dirty="0">
                        <a:solidFill>
                          <a:schemeClr val="dk1"/>
                        </a:solidFill>
                        <a:latin typeface="+mn-lt"/>
                        <a:ea typeface="+mn-ea"/>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100" kern="1200" baseline="0" dirty="0">
                          <a:solidFill>
                            <a:schemeClr val="dk1"/>
                          </a:solidFill>
                          <a:latin typeface="+mn-lt"/>
                          <a:ea typeface="+mn-ea"/>
                          <a:cs typeface="Arial" panose="020B0604020202020204" pitchFamily="34" charset="0"/>
                          <a:hlinkClick r:id="rId2"/>
                        </a:rPr>
                        <a:t>ACL 19-106</a:t>
                      </a:r>
                      <a:endParaRPr lang="en-US" sz="1100" kern="1200" baseline="0" dirty="0">
                        <a:solidFill>
                          <a:schemeClr val="dk1"/>
                        </a:solidFill>
                        <a:latin typeface="+mn-lt"/>
                        <a:ea typeface="+mn-ea"/>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100" kern="1200" baseline="0" dirty="0">
                        <a:solidFill>
                          <a:schemeClr val="dk1"/>
                        </a:solidFill>
                        <a:latin typeface="+mn-lt"/>
                        <a:ea typeface="+mn-ea"/>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100" kern="1200" baseline="0" dirty="0">
                          <a:solidFill>
                            <a:schemeClr val="dk1"/>
                          </a:solidFill>
                          <a:latin typeface="+mn-lt"/>
                          <a:ea typeface="+mn-ea"/>
                          <a:cs typeface="Arial" panose="020B0604020202020204" pitchFamily="34" charset="0"/>
                          <a:hlinkClick r:id="rId3"/>
                        </a:rPr>
                        <a:t>ACL 19-79</a:t>
                      </a:r>
                      <a:endParaRPr lang="en-US" sz="1100" kern="1200" baseline="0" dirty="0">
                        <a:solidFill>
                          <a:schemeClr val="dk1"/>
                        </a:solidFill>
                        <a:latin typeface="+mn-lt"/>
                        <a:ea typeface="+mn-ea"/>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100" kern="1200" baseline="0" dirty="0">
                        <a:solidFill>
                          <a:schemeClr val="dk1"/>
                        </a:solidFill>
                        <a:latin typeface="+mn-lt"/>
                        <a:ea typeface="+mn-ea"/>
                        <a:cs typeface="Arial" panose="020B0604020202020204"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1" dirty="0">
                          <a:latin typeface="+mn-lt"/>
                          <a:cs typeface="Arial" panose="020B0604020202020204" pitchFamily="34" charset="0"/>
                        </a:rPr>
                        <a:t>SCRs CIV-105343; CA-211229</a:t>
                      </a:r>
                    </a:p>
                    <a:p>
                      <a:pPr marL="0" marR="0" indent="0" algn="l" defTabSz="914400" rtl="0" eaLnBrk="1" fontAlgn="auto" latinLnBrk="0" hangingPunct="1">
                        <a:lnSpc>
                          <a:spcPct val="100000"/>
                        </a:lnSpc>
                        <a:spcBef>
                          <a:spcPts val="0"/>
                        </a:spcBef>
                        <a:spcAft>
                          <a:spcPts val="0"/>
                        </a:spcAft>
                        <a:buClrTx/>
                        <a:buSzTx/>
                        <a:buFontTx/>
                        <a:buNone/>
                        <a:tabLst/>
                        <a:defRPr/>
                      </a:pPr>
                      <a:r>
                        <a:rPr lang="en-US" sz="1100" b="0" dirty="0">
                          <a:latin typeface="+mn-lt"/>
                          <a:cs typeface="Arial"/>
                        </a:rPr>
                        <a:t>Build</a:t>
                      </a:r>
                    </a:p>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a:latin typeface="+mn-lt"/>
                          <a:cs typeface="Arial"/>
                        </a:rPr>
                        <a:t>Release 20.09</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100" dirty="0">
                        <a:latin typeface="+mn-lt"/>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100" dirty="0">
                        <a:latin typeface="+mn-lt"/>
                        <a:cs typeface="Aria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100" dirty="0">
                        <a:latin typeface="+mn-lt"/>
                        <a:cs typeface="Arial" panose="020B0604020202020204" pitchFamily="34" charset="0"/>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black"/>
                          </a:solidFill>
                          <a:effectLst/>
                          <a:uLnTx/>
                          <a:uFillTx/>
                          <a:latin typeface="+mn-lt"/>
                          <a:ea typeface="+mn-ea"/>
                          <a:cs typeface="Arial"/>
                        </a:rPr>
                        <a:t>PPM #52803</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mn-lt"/>
                          <a:ea typeface="+mn-ea"/>
                          <a:cs typeface="Arial"/>
                        </a:rPr>
                        <a:t>Implemented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mn-lt"/>
                          <a:ea typeface="+mn-ea"/>
                          <a:cs typeface="Arial"/>
                        </a:rPr>
                        <a:t>October 2019</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dirty="0">
                        <a:ln>
                          <a:noFill/>
                        </a:ln>
                        <a:solidFill>
                          <a:prstClr val="black"/>
                        </a:solidFill>
                        <a:effectLst/>
                        <a:uLnTx/>
                        <a:uFillTx/>
                        <a:latin typeface="+mn-lt"/>
                        <a:ea typeface="+mn-ea"/>
                        <a:cs typeface="Arial"/>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dirty="0">
                        <a:ln>
                          <a:noFill/>
                        </a:ln>
                        <a:solidFill>
                          <a:prstClr val="black"/>
                        </a:solidFill>
                        <a:effectLst/>
                        <a:uLnTx/>
                        <a:uFillTx/>
                        <a:latin typeface="+mn-lt"/>
                        <a:ea typeface="+mn-ea"/>
                        <a:cs typeface="Arial"/>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black"/>
                          </a:solidFill>
                          <a:effectLst/>
                          <a:uLnTx/>
                          <a:uFillTx/>
                          <a:latin typeface="+mn-lt"/>
                          <a:ea typeface="+mn-ea"/>
                          <a:cs typeface="Arial"/>
                        </a:rPr>
                        <a:t>PPM #53330</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mn-lt"/>
                          <a:ea typeface="+mn-ea"/>
                          <a:cs typeface="Arial"/>
                        </a:rPr>
                        <a:t>Implemented</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mn-lt"/>
                          <a:ea typeface="+mn-ea"/>
                          <a:cs typeface="Arial"/>
                        </a:rPr>
                        <a:t>December 2019</a:t>
                      </a:r>
                    </a:p>
                    <a:p>
                      <a:pPr lvl="0">
                        <a:buNone/>
                      </a:pPr>
                      <a:endParaRPr lang="en-US" sz="1100" dirty="0">
                        <a:latin typeface="+mn-lt"/>
                        <a:cs typeface="Arial"/>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100" b="1" i="0" u="none" strike="noStrike" kern="1200" baseline="0" dirty="0">
                          <a:solidFill>
                            <a:schemeClr val="dk1"/>
                          </a:solidFill>
                          <a:latin typeface="+mn-lt"/>
                          <a:ea typeface="+mn-ea"/>
                          <a:cs typeface="+mn-cs"/>
                        </a:rPr>
                        <a:t>CalWIN Update:</a:t>
                      </a:r>
                      <a:endParaRPr lang="en-US" sz="1100" b="0" i="0" u="none" strike="noStrike" kern="1200" baseline="0" dirty="0">
                        <a:solidFill>
                          <a:schemeClr val="dk1"/>
                        </a:solidFill>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100" b="0" i="0" u="none" strike="noStrike" kern="1200" baseline="0" dirty="0">
                          <a:solidFill>
                            <a:schemeClr val="dk1"/>
                          </a:solidFill>
                          <a:latin typeface="+mn-lt"/>
                          <a:ea typeface="+mn-ea"/>
                          <a:cs typeface="+mn-cs"/>
                        </a:rPr>
                        <a:t>CalWORKs reference table updated December 2019.</a:t>
                      </a: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100" b="0" i="0" u="none" strike="noStrike" kern="1200" baseline="0" dirty="0">
                          <a:solidFill>
                            <a:schemeClr val="dk1"/>
                          </a:solidFill>
                          <a:latin typeface="+mn-lt"/>
                          <a:ea typeface="+mn-ea"/>
                          <a:cs typeface="+mn-cs"/>
                        </a:rPr>
                        <a:t>CalFresh reference table updated October 2019</a:t>
                      </a: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100" b="0" i="0" u="none" strike="noStrike" kern="1200" baseline="0" dirty="0">
                        <a:solidFill>
                          <a:schemeClr val="dk1"/>
                        </a:solidFill>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100" b="1" i="0" u="none" strike="noStrike" kern="1200" baseline="0" dirty="0">
                          <a:solidFill>
                            <a:schemeClr val="dk1"/>
                          </a:solidFill>
                          <a:latin typeface="+mn-lt"/>
                          <a:ea typeface="+mn-ea"/>
                          <a:cs typeface="+mn-cs"/>
                        </a:rPr>
                        <a:t>CalWIN County Business Impact</a:t>
                      </a: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100" b="0" i="0" u="none" strike="noStrike" kern="1200" baseline="0" dirty="0">
                          <a:solidFill>
                            <a:schemeClr val="dk1"/>
                          </a:solidFill>
                          <a:latin typeface="+mn-lt"/>
                          <a:ea typeface="+mn-ea"/>
                          <a:cs typeface="+mn-cs"/>
                        </a:rPr>
                        <a:t>County processes to enter census income and awards/scholarships, will be exempted by EDBC.</a:t>
                      </a:r>
                    </a:p>
                  </a:txBody>
                  <a:tcPr/>
                </a:tc>
                <a:extLst>
                  <a:ext uri="{0D108BD9-81ED-4DB2-BD59-A6C34878D82A}">
                    <a16:rowId xmlns:a16="http://schemas.microsoft.com/office/drawing/2014/main" val="2413027123"/>
                  </a:ext>
                </a:extLst>
              </a:tr>
            </a:tbl>
          </a:graphicData>
        </a:graphic>
      </p:graphicFrame>
    </p:spTree>
    <p:extLst>
      <p:ext uri="{BB962C8B-B14F-4D97-AF65-F5344CB8AC3E}">
        <p14:creationId xmlns:p14="http://schemas.microsoft.com/office/powerpoint/2010/main" val="33102626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4FE0563-AC48-2945-81FD-BF6E53944784}"/>
              </a:ext>
            </a:extLst>
          </p:cNvPr>
          <p:cNvSpPr>
            <a:spLocks noGrp="1"/>
          </p:cNvSpPr>
          <p:nvPr>
            <p:ph type="title"/>
          </p:nvPr>
        </p:nvSpPr>
        <p:spPr/>
        <p:txBody>
          <a:bodyPr/>
          <a:lstStyle/>
          <a:p>
            <a:r>
              <a:rPr lang="en-US" dirty="0"/>
              <a:t>Policy Update</a:t>
            </a:r>
          </a:p>
        </p:txBody>
      </p:sp>
      <p:sp>
        <p:nvSpPr>
          <p:cNvPr id="7" name="Text Placeholder 6">
            <a:extLst>
              <a:ext uri="{FF2B5EF4-FFF2-40B4-BE49-F238E27FC236}">
                <a16:creationId xmlns:a16="http://schemas.microsoft.com/office/drawing/2014/main" id="{9761DA5A-1779-284F-9785-B37E08006FE6}"/>
              </a:ext>
            </a:extLst>
          </p:cNvPr>
          <p:cNvSpPr>
            <a:spLocks noGrp="1"/>
          </p:cNvSpPr>
          <p:nvPr>
            <p:ph type="body" sz="quarter" idx="10"/>
          </p:nvPr>
        </p:nvSpPr>
        <p:spPr/>
        <p:txBody>
          <a:bodyPr/>
          <a:lstStyle/>
          <a:p>
            <a:r>
              <a:rPr lang="en-US" dirty="0"/>
              <a:t>CalFresh SSI/SSP Expansion </a:t>
            </a:r>
          </a:p>
        </p:txBody>
      </p:sp>
      <p:graphicFrame>
        <p:nvGraphicFramePr>
          <p:cNvPr id="3" name="Table 2">
            <a:extLst>
              <a:ext uri="{FF2B5EF4-FFF2-40B4-BE49-F238E27FC236}">
                <a16:creationId xmlns:a16="http://schemas.microsoft.com/office/drawing/2014/main" id="{488C00F3-5FFD-407F-B180-B7B9C1415C88}"/>
              </a:ext>
            </a:extLst>
          </p:cNvPr>
          <p:cNvGraphicFramePr>
            <a:graphicFrameLocks noGrp="1"/>
          </p:cNvGraphicFramePr>
          <p:nvPr>
            <p:extLst>
              <p:ext uri="{D42A27DB-BD31-4B8C-83A1-F6EECF244321}">
                <p14:modId xmlns:p14="http://schemas.microsoft.com/office/powerpoint/2010/main" val="3427893746"/>
              </p:ext>
            </p:extLst>
          </p:nvPr>
        </p:nvGraphicFramePr>
        <p:xfrm>
          <a:off x="151528" y="1011843"/>
          <a:ext cx="8769093" cy="5394287"/>
        </p:xfrm>
        <a:graphic>
          <a:graphicData uri="http://schemas.openxmlformats.org/drawingml/2006/table">
            <a:tbl>
              <a:tblPr firstRow="1" bandRow="1">
                <a:tableStyleId>{5C22544A-7EE6-4342-B048-85BDC9FD1C3A}</a:tableStyleId>
              </a:tblPr>
              <a:tblGrid>
                <a:gridCol w="1034349">
                  <a:extLst>
                    <a:ext uri="{9D8B030D-6E8A-4147-A177-3AD203B41FA5}">
                      <a16:colId xmlns:a16="http://schemas.microsoft.com/office/drawing/2014/main" val="131437481"/>
                    </a:ext>
                  </a:extLst>
                </a:gridCol>
                <a:gridCol w="1135039">
                  <a:extLst>
                    <a:ext uri="{9D8B030D-6E8A-4147-A177-3AD203B41FA5}">
                      <a16:colId xmlns:a16="http://schemas.microsoft.com/office/drawing/2014/main" val="2397312263"/>
                    </a:ext>
                  </a:extLst>
                </a:gridCol>
                <a:gridCol w="1153346">
                  <a:extLst>
                    <a:ext uri="{9D8B030D-6E8A-4147-A177-3AD203B41FA5}">
                      <a16:colId xmlns:a16="http://schemas.microsoft.com/office/drawing/2014/main" val="443781144"/>
                    </a:ext>
                  </a:extLst>
                </a:gridCol>
                <a:gridCol w="5446359">
                  <a:extLst>
                    <a:ext uri="{9D8B030D-6E8A-4147-A177-3AD203B41FA5}">
                      <a16:colId xmlns:a16="http://schemas.microsoft.com/office/drawing/2014/main" val="4096015177"/>
                    </a:ext>
                  </a:extLst>
                </a:gridCol>
              </a:tblGrid>
              <a:tr h="1168689">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solidFill>
                            <a:schemeClr val="tx1"/>
                          </a:solidFill>
                        </a:rPr>
                        <a:t>Policy Effective Date &amp; State Policy Reference</a:t>
                      </a:r>
                    </a:p>
                  </a:txBody>
                  <a:tcPr/>
                </a:tc>
                <a:tc>
                  <a:txBody>
                    <a:bodyPr/>
                    <a:lstStyle/>
                    <a:p>
                      <a:r>
                        <a:rPr lang="en-US" sz="1200" dirty="0">
                          <a:solidFill>
                            <a:schemeClr val="tx1"/>
                          </a:solidFill>
                        </a:rPr>
                        <a:t>C-IV/LRS Status</a:t>
                      </a:r>
                    </a:p>
                  </a:txBody>
                  <a:tcPr/>
                </a:tc>
                <a:tc>
                  <a:txBody>
                    <a:bodyPr/>
                    <a:lstStyle/>
                    <a:p>
                      <a:r>
                        <a:rPr lang="en-US" sz="1200" dirty="0">
                          <a:solidFill>
                            <a:schemeClr val="tx1"/>
                          </a:solidFill>
                        </a:rPr>
                        <a:t>CalWIN Status</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solidFill>
                            <a:schemeClr val="tx1"/>
                          </a:solidFill>
                        </a:rPr>
                        <a:t>Implementation Detail</a:t>
                      </a:r>
                      <a:r>
                        <a:rPr lang="en-US" sz="1100" dirty="0">
                          <a:solidFill>
                            <a:schemeClr val="tx1"/>
                          </a:solidFill>
                        </a:rPr>
                        <a:t>s</a:t>
                      </a:r>
                    </a:p>
                  </a:txBody>
                  <a:tcPr/>
                </a:tc>
                <a:extLst>
                  <a:ext uri="{0D108BD9-81ED-4DB2-BD59-A6C34878D82A}">
                    <a16:rowId xmlns:a16="http://schemas.microsoft.com/office/drawing/2014/main" val="553884521"/>
                  </a:ext>
                </a:extLst>
              </a:tr>
              <a:tr h="420556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latin typeface="+mn-lt"/>
                          <a:cs typeface="Arial" panose="020B0604020202020204" pitchFamily="34" charset="0"/>
                        </a:rPr>
                        <a:t>6/1/2019</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100" dirty="0">
                        <a:latin typeface="+mn-lt"/>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a:latin typeface="+mn-lt"/>
                          <a:cs typeface="Arial" panose="020B0604020202020204" pitchFamily="34" charset="0"/>
                          <a:hlinkClick r:id="rId2"/>
                        </a:rPr>
                        <a:t>ACL 18-90</a:t>
                      </a:r>
                      <a:endParaRPr lang="en-US" sz="1100" dirty="0">
                        <a:latin typeface="+mn-lt"/>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100" dirty="0">
                        <a:latin typeface="+mn-lt"/>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a:latin typeface="+mn-lt"/>
                          <a:cs typeface="Arial" panose="020B0604020202020204" pitchFamily="34" charset="0"/>
                          <a:hlinkClick r:id="rId3"/>
                        </a:rPr>
                        <a:t>ACL 18-91</a:t>
                      </a:r>
                      <a:endParaRPr lang="en-US" sz="1100" dirty="0">
                        <a:latin typeface="+mn-lt"/>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100" dirty="0">
                        <a:latin typeface="+mn-lt"/>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a:latin typeface="+mn-lt"/>
                          <a:cs typeface="Arial" panose="020B0604020202020204" pitchFamily="34" charset="0"/>
                          <a:hlinkClick r:id="rId4"/>
                        </a:rPr>
                        <a:t>ACL 18-92</a:t>
                      </a:r>
                      <a:endParaRPr lang="en-US" sz="1100" dirty="0">
                        <a:latin typeface="+mn-lt"/>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100" dirty="0">
                        <a:latin typeface="+mn-lt"/>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100" dirty="0">
                        <a:latin typeface="+mn-lt"/>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100" dirty="0">
                        <a:latin typeface="+mn-lt"/>
                        <a:cs typeface="Arial" panose="020B0604020202020204"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1" dirty="0">
                          <a:latin typeface="+mn-lt"/>
                          <a:cs typeface="Arial" panose="020B0604020202020204" pitchFamily="34" charset="0"/>
                        </a:rPr>
                        <a:t>SCR CA-201416</a:t>
                      </a:r>
                    </a:p>
                    <a:p>
                      <a:pPr marL="0" marR="0" indent="0" algn="l" defTabSz="914400" rtl="0" eaLnBrk="1" fontAlgn="auto" latinLnBrk="0" hangingPunct="1">
                        <a:lnSpc>
                          <a:spcPct val="100000"/>
                        </a:lnSpc>
                        <a:spcBef>
                          <a:spcPts val="0"/>
                        </a:spcBef>
                        <a:spcAft>
                          <a:spcPts val="0"/>
                        </a:spcAft>
                        <a:buClrTx/>
                        <a:buSzTx/>
                        <a:buFontTx/>
                        <a:buNone/>
                        <a:tabLst/>
                        <a:defRPr/>
                      </a:pPr>
                      <a:r>
                        <a:rPr lang="en-US" sz="1100" b="0" dirty="0">
                          <a:latin typeface="+mn-lt"/>
                          <a:cs typeface="Arial"/>
                        </a:rPr>
                        <a:t>Implemented</a:t>
                      </a:r>
                    </a:p>
                    <a:p>
                      <a:pPr marL="0" marR="0" indent="0" algn="l" defTabSz="914400" rtl="0" eaLnBrk="1" fontAlgn="auto" latinLnBrk="0" hangingPunct="1">
                        <a:lnSpc>
                          <a:spcPct val="100000"/>
                        </a:lnSpc>
                        <a:spcBef>
                          <a:spcPts val="0"/>
                        </a:spcBef>
                        <a:spcAft>
                          <a:spcPts val="0"/>
                        </a:spcAft>
                        <a:buClrTx/>
                        <a:buSzTx/>
                        <a:buFontTx/>
                        <a:buNone/>
                        <a:tabLst/>
                        <a:defRPr/>
                      </a:pPr>
                      <a:r>
                        <a:rPr lang="en-US" sz="1100" b="0" dirty="0">
                          <a:latin typeface="+mn-lt"/>
                          <a:cs typeface="Arial"/>
                        </a:rPr>
                        <a:t>Release 19.09</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100" b="0" dirty="0">
                        <a:latin typeface="+mn-lt"/>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100" b="1" dirty="0">
                          <a:latin typeface="+mn-lt"/>
                          <a:cs typeface="Arial" panose="020B0604020202020204" pitchFamily="34" charset="0"/>
                        </a:rPr>
                        <a:t>SCRs CIV-102560; CA-205319</a:t>
                      </a:r>
                    </a:p>
                    <a:p>
                      <a:pPr marL="0" marR="0" indent="0" algn="l" defTabSz="914400" rtl="0" eaLnBrk="1" fontAlgn="auto" latinLnBrk="0" hangingPunct="1">
                        <a:lnSpc>
                          <a:spcPct val="100000"/>
                        </a:lnSpc>
                        <a:spcBef>
                          <a:spcPts val="0"/>
                        </a:spcBef>
                        <a:spcAft>
                          <a:spcPts val="0"/>
                        </a:spcAft>
                        <a:buClrTx/>
                        <a:buSzTx/>
                        <a:buFontTx/>
                        <a:buNone/>
                        <a:tabLst/>
                        <a:defRPr/>
                      </a:pPr>
                      <a:r>
                        <a:rPr lang="en-US" sz="1100" b="0" dirty="0">
                          <a:latin typeface="+mn-lt"/>
                          <a:cs typeface="Arial" panose="020B0604020202020204" pitchFamily="34" charset="0"/>
                        </a:rPr>
                        <a:t>(Threshold Language NOAs/Forms)</a:t>
                      </a:r>
                    </a:p>
                    <a:p>
                      <a:pPr marL="0" marR="0" indent="0" algn="l" defTabSz="914400" rtl="0" eaLnBrk="1" fontAlgn="auto" latinLnBrk="0" hangingPunct="1">
                        <a:lnSpc>
                          <a:spcPct val="100000"/>
                        </a:lnSpc>
                        <a:spcBef>
                          <a:spcPts val="0"/>
                        </a:spcBef>
                        <a:spcAft>
                          <a:spcPts val="0"/>
                        </a:spcAft>
                        <a:buClrTx/>
                        <a:buSzTx/>
                        <a:buFontTx/>
                        <a:buNone/>
                        <a:tabLst/>
                        <a:defRPr/>
                      </a:pPr>
                      <a:r>
                        <a:rPr lang="en-US" sz="1100" b="0" dirty="0">
                          <a:latin typeface="+mn-lt"/>
                          <a:cs typeface="Arial"/>
                        </a:rPr>
                        <a:t>Implemented</a:t>
                      </a:r>
                    </a:p>
                    <a:p>
                      <a:pPr marL="0" marR="0" indent="0" algn="l" defTabSz="914400" rtl="0" eaLnBrk="1" fontAlgn="auto" latinLnBrk="0" hangingPunct="1">
                        <a:lnSpc>
                          <a:spcPct val="100000"/>
                        </a:lnSpc>
                        <a:spcBef>
                          <a:spcPts val="0"/>
                        </a:spcBef>
                        <a:spcAft>
                          <a:spcPts val="0"/>
                        </a:spcAft>
                        <a:buClrTx/>
                        <a:buSzTx/>
                        <a:buFontTx/>
                        <a:buNone/>
                        <a:tabLst/>
                        <a:defRPr/>
                      </a:pPr>
                      <a:r>
                        <a:rPr lang="en-US" sz="1100" b="0" dirty="0">
                          <a:latin typeface="+mn-lt"/>
                          <a:cs typeface="Arial"/>
                        </a:rPr>
                        <a:t>Release 19.11</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100" b="0" dirty="0">
                        <a:latin typeface="+mn-lt"/>
                        <a:cs typeface="Aria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100" b="1" dirty="0">
                          <a:latin typeface="+mn-lt"/>
                          <a:cs typeface="Arial"/>
                        </a:rPr>
                        <a:t>SCRs CIV-104322;CA-208888</a:t>
                      </a:r>
                    </a:p>
                    <a:p>
                      <a:pPr marL="0" marR="0" indent="0" algn="l" defTabSz="914400" rtl="0" eaLnBrk="1" fontAlgn="auto" latinLnBrk="0" hangingPunct="1">
                        <a:lnSpc>
                          <a:spcPct val="100000"/>
                        </a:lnSpc>
                        <a:spcBef>
                          <a:spcPts val="0"/>
                        </a:spcBef>
                        <a:spcAft>
                          <a:spcPts val="0"/>
                        </a:spcAft>
                        <a:buClrTx/>
                        <a:buSzTx/>
                        <a:buFontTx/>
                        <a:buNone/>
                        <a:tabLst/>
                        <a:defRPr/>
                      </a:pPr>
                      <a:r>
                        <a:rPr lang="en-US" sz="1100" b="0" dirty="0">
                          <a:latin typeface="+mn-lt"/>
                          <a:cs typeface="Arial"/>
                        </a:rPr>
                        <a:t>Implemented</a:t>
                      </a:r>
                    </a:p>
                    <a:p>
                      <a:pPr marL="0" marR="0" indent="0" algn="l" defTabSz="914400" rtl="0" eaLnBrk="1" fontAlgn="auto" latinLnBrk="0" hangingPunct="1">
                        <a:lnSpc>
                          <a:spcPct val="100000"/>
                        </a:lnSpc>
                        <a:spcBef>
                          <a:spcPts val="0"/>
                        </a:spcBef>
                        <a:spcAft>
                          <a:spcPts val="0"/>
                        </a:spcAft>
                        <a:buClrTx/>
                        <a:buSzTx/>
                        <a:buFontTx/>
                        <a:buNone/>
                        <a:tabLst/>
                        <a:defRPr/>
                      </a:pPr>
                      <a:r>
                        <a:rPr lang="en-US" sz="1100" b="0" dirty="0">
                          <a:latin typeface="+mn-lt"/>
                          <a:cs typeface="Arial"/>
                        </a:rPr>
                        <a:t>Release 20.03</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100" b="0" dirty="0">
                        <a:latin typeface="+mn-lt"/>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100" b="0" dirty="0">
                        <a:latin typeface="+mn-lt"/>
                        <a:cs typeface="Arial" panose="020B0604020202020204" pitchFamily="34" charset="0"/>
                      </a:endParaRPr>
                    </a:p>
                  </a:txBody>
                  <a:tcPr/>
                </a:tc>
                <a:tc>
                  <a:txBody>
                    <a:bodyPr/>
                    <a:lstStyle/>
                    <a:p>
                      <a:pPr lvl="0" algn="l">
                        <a:lnSpc>
                          <a:spcPct val="100000"/>
                        </a:lnSpc>
                        <a:spcBef>
                          <a:spcPts val="0"/>
                        </a:spcBef>
                        <a:spcAft>
                          <a:spcPts val="0"/>
                        </a:spcAft>
                        <a:buNone/>
                      </a:pPr>
                      <a:r>
                        <a:rPr lang="en-US" sz="1100" b="1" i="0" u="none" strike="noStrike" noProof="0" dirty="0">
                          <a:solidFill>
                            <a:srgbClr val="000000"/>
                          </a:solidFill>
                        </a:rPr>
                        <a:t>PPM #53164</a:t>
                      </a:r>
                      <a:endParaRPr lang="en-US" dirty="0"/>
                    </a:p>
                    <a:p>
                      <a:pPr lvl="0" algn="l">
                        <a:lnSpc>
                          <a:spcPct val="100000"/>
                        </a:lnSpc>
                        <a:spcBef>
                          <a:spcPts val="0"/>
                        </a:spcBef>
                        <a:spcAft>
                          <a:spcPts val="0"/>
                        </a:spcAft>
                        <a:buNone/>
                      </a:pPr>
                      <a:r>
                        <a:rPr lang="en-US" sz="1100" b="0" i="0" u="none" strike="noStrike" noProof="0" dirty="0">
                          <a:solidFill>
                            <a:srgbClr val="000000"/>
                          </a:solidFill>
                        </a:rPr>
                        <a:t>Implemented</a:t>
                      </a:r>
                      <a:endParaRPr lang="en-US" dirty="0"/>
                    </a:p>
                    <a:p>
                      <a:pPr lvl="0" algn="l">
                        <a:lnSpc>
                          <a:spcPct val="100000"/>
                        </a:lnSpc>
                        <a:spcBef>
                          <a:spcPts val="0"/>
                        </a:spcBef>
                        <a:spcAft>
                          <a:spcPts val="0"/>
                        </a:spcAft>
                        <a:buNone/>
                      </a:pPr>
                      <a:r>
                        <a:rPr lang="en-US" sz="1100" b="0" i="0" u="none" strike="noStrike" noProof="0" dirty="0">
                          <a:solidFill>
                            <a:srgbClr val="000000"/>
                          </a:solidFill>
                        </a:rPr>
                        <a:t>December 2019</a:t>
                      </a:r>
                    </a:p>
                    <a:p>
                      <a:pPr lvl="0" algn="l">
                        <a:lnSpc>
                          <a:spcPct val="100000"/>
                        </a:lnSpc>
                        <a:spcBef>
                          <a:spcPts val="0"/>
                        </a:spcBef>
                        <a:spcAft>
                          <a:spcPts val="0"/>
                        </a:spcAft>
                        <a:buNone/>
                      </a:pPr>
                      <a:endParaRPr lang="en-US" sz="1100" b="0" i="0" u="none" strike="noStrike" noProof="0" dirty="0">
                        <a:solidFill>
                          <a:srgbClr val="000000"/>
                        </a:solidFill>
                      </a:endParaRPr>
                    </a:p>
                    <a:p>
                      <a:pPr lvl="0" algn="l">
                        <a:lnSpc>
                          <a:spcPct val="100000"/>
                        </a:lnSpc>
                        <a:spcBef>
                          <a:spcPts val="0"/>
                        </a:spcBef>
                        <a:spcAft>
                          <a:spcPts val="0"/>
                        </a:spcAft>
                        <a:buNone/>
                      </a:pPr>
                      <a:r>
                        <a:rPr lang="en-US" sz="1100" b="1" i="0" u="none" strike="noStrike" noProof="0" dirty="0">
                          <a:solidFill>
                            <a:srgbClr val="000000"/>
                          </a:solidFill>
                        </a:rPr>
                        <a:t>PPM #53600</a:t>
                      </a:r>
                    </a:p>
                    <a:p>
                      <a:pPr lvl="0" algn="l">
                        <a:lnSpc>
                          <a:spcPct val="100000"/>
                        </a:lnSpc>
                        <a:spcBef>
                          <a:spcPts val="0"/>
                        </a:spcBef>
                        <a:spcAft>
                          <a:spcPts val="0"/>
                        </a:spcAft>
                        <a:buNone/>
                      </a:pPr>
                      <a:r>
                        <a:rPr lang="en-US" sz="1100" b="0" i="0" u="none" strike="noStrike" noProof="0" dirty="0">
                          <a:solidFill>
                            <a:srgbClr val="000000"/>
                          </a:solidFill>
                        </a:rPr>
                        <a:t>Testing</a:t>
                      </a:r>
                    </a:p>
                    <a:p>
                      <a:pPr lvl="0" algn="l">
                        <a:lnSpc>
                          <a:spcPct val="100000"/>
                        </a:lnSpc>
                        <a:spcBef>
                          <a:spcPts val="0"/>
                        </a:spcBef>
                        <a:spcAft>
                          <a:spcPts val="0"/>
                        </a:spcAft>
                        <a:buNone/>
                      </a:pPr>
                      <a:r>
                        <a:rPr lang="en-US" sz="1100" b="0" i="0" u="none" strike="noStrike" noProof="0" dirty="0">
                          <a:solidFill>
                            <a:srgbClr val="000000"/>
                          </a:solidFill>
                        </a:rPr>
                        <a:t>R62 (8/20)</a:t>
                      </a:r>
                      <a:endParaRPr lang="en-US" dirty="0"/>
                    </a:p>
                    <a:p>
                      <a:pPr lvl="0">
                        <a:buNone/>
                      </a:pPr>
                      <a:endParaRPr lang="en-US" sz="1100" b="0" dirty="0">
                        <a:solidFill>
                          <a:schemeClr val="tx1"/>
                        </a:solidFill>
                        <a:latin typeface="+mn-lt"/>
                        <a:cs typeface="Arial"/>
                      </a:endParaRPr>
                    </a:p>
                    <a:p>
                      <a:pPr>
                        <a:buNone/>
                      </a:pPr>
                      <a:endParaRPr lang="en-US" sz="1100" b="0" dirty="0">
                        <a:solidFill>
                          <a:schemeClr val="tx1"/>
                        </a:solidFill>
                        <a:latin typeface="+mn-lt"/>
                        <a:cs typeface="Arial" panose="020B0604020202020204" pitchFamily="34" charset="0"/>
                      </a:endParaRPr>
                    </a:p>
                    <a:p>
                      <a:pPr>
                        <a:buNone/>
                      </a:pPr>
                      <a:endParaRPr lang="en-US" sz="1100" b="0" dirty="0">
                        <a:solidFill>
                          <a:schemeClr val="tx1"/>
                        </a:solidFill>
                        <a:latin typeface="+mn-lt"/>
                        <a:cs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100" b="1" kern="1200" dirty="0">
                          <a:solidFill>
                            <a:schemeClr val="dk1"/>
                          </a:solidFill>
                          <a:effectLst/>
                          <a:latin typeface="+mn-lt"/>
                          <a:ea typeface="+mn-ea"/>
                          <a:cs typeface="+mn-cs"/>
                        </a:rPr>
                        <a:t>CalSAWS Update: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0" kern="1200" dirty="0">
                          <a:solidFill>
                            <a:schemeClr val="dk1"/>
                          </a:solidFill>
                          <a:effectLst/>
                          <a:latin typeface="+mn-lt"/>
                          <a:ea typeface="+mn-ea"/>
                          <a:cs typeface="+mn-cs"/>
                        </a:rPr>
                        <a:t>Add the threshold language SNB 1and TNB 1 forms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0" kern="1200" dirty="0">
                          <a:solidFill>
                            <a:schemeClr val="dk1"/>
                          </a:solidFill>
                          <a:effectLst/>
                          <a:latin typeface="+mn-lt"/>
                          <a:ea typeface="+mn-ea"/>
                          <a:cs typeface="+mn-cs"/>
                        </a:rPr>
                        <a:t>Add an indicator to the CalFresh that identifies if the program has been reversed. This indicator will be included in the eICT interface.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0" kern="1200" dirty="0">
                          <a:solidFill>
                            <a:schemeClr val="dk1"/>
                          </a:solidFill>
                          <a:effectLst/>
                          <a:latin typeface="+mn-lt"/>
                          <a:ea typeface="+mn-ea"/>
                          <a:cs typeface="+mn-cs"/>
                        </a:rPr>
                        <a:t>Add a CalFresh person level indicator that indicates if the person was excluded prior to 6/1/2019. This indicator will be included in the eICT interface.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100" b="1" kern="1200" dirty="0">
                        <a:solidFill>
                          <a:schemeClr val="dk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100" b="1" i="0" u="none" strike="noStrike" kern="1200" baseline="0" dirty="0">
                          <a:solidFill>
                            <a:schemeClr val="dk1"/>
                          </a:solidFill>
                          <a:latin typeface="+mn-lt"/>
                          <a:ea typeface="+mn-ea"/>
                          <a:cs typeface="+mn-cs"/>
                        </a:rPr>
                        <a:t>CalSAWS County Business Impact: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kern="1200" dirty="0">
                          <a:solidFill>
                            <a:schemeClr val="dk1"/>
                          </a:solidFill>
                          <a:effectLst/>
                          <a:latin typeface="+mn-lt"/>
                          <a:ea typeface="+mn-ea"/>
                          <a:cs typeface="+mn-cs"/>
                        </a:rPr>
                        <a:t>Until the above indicators are added to the system, the counties should include the following in the ICT comment section on the ICT Detail page:</a:t>
                      </a:r>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100" kern="1200" dirty="0">
                          <a:solidFill>
                            <a:schemeClr val="dk1"/>
                          </a:solidFill>
                          <a:effectLst/>
                          <a:latin typeface="+mn-lt"/>
                          <a:ea typeface="+mn-ea"/>
                          <a:cs typeface="+mn-cs"/>
                        </a:rPr>
                        <a:t>The CalFresh program was/was not reversed</a:t>
                      </a:r>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100" kern="1200" dirty="0">
                          <a:solidFill>
                            <a:schemeClr val="dk1"/>
                          </a:solidFill>
                          <a:effectLst/>
                          <a:latin typeface="+mn-lt"/>
                          <a:ea typeface="+mn-ea"/>
                          <a:cs typeface="+mn-cs"/>
                        </a:rPr>
                        <a:t>&lt;Name&gt; was excluded from the CalFresh program prior to 6/1/2019</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100" dirty="0">
                        <a:solidFill>
                          <a:schemeClr val="dk1"/>
                        </a:solidFill>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100" dirty="0">
                        <a:solidFill>
                          <a:schemeClr val="dk1"/>
                        </a:solidFill>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100" dirty="0">
                        <a:solidFill>
                          <a:schemeClr val="dk1"/>
                        </a:solidFill>
                      </a:endParaRP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100" dirty="0">
                        <a:solidFill>
                          <a:schemeClr val="dk1"/>
                        </a:solidFill>
                      </a:endParaRP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100" dirty="0">
                        <a:solidFill>
                          <a:schemeClr val="dk1"/>
                        </a:solidFill>
                      </a:endParaRP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100" dirty="0">
                        <a:solidFill>
                          <a:schemeClr val="dk1"/>
                        </a:solidFill>
                      </a:endParaRP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100" dirty="0">
                        <a:solidFill>
                          <a:schemeClr val="dk1"/>
                        </a:solidFill>
                      </a:endParaRP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100" dirty="0">
                        <a:solidFill>
                          <a:schemeClr val="dk1"/>
                        </a:solidFill>
                      </a:endParaRP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100" dirty="0">
                          <a:solidFill>
                            <a:schemeClr val="dk1"/>
                          </a:solidFill>
                        </a:rPr>
                        <a:t>-Continued on next slide-</a:t>
                      </a:r>
                    </a:p>
                  </a:txBody>
                  <a:tcPr/>
                </a:tc>
                <a:extLst>
                  <a:ext uri="{0D108BD9-81ED-4DB2-BD59-A6C34878D82A}">
                    <a16:rowId xmlns:a16="http://schemas.microsoft.com/office/drawing/2014/main" val="1160899846"/>
                  </a:ext>
                </a:extLst>
              </a:tr>
            </a:tbl>
          </a:graphicData>
        </a:graphic>
      </p:graphicFrame>
    </p:spTree>
    <p:extLst>
      <p:ext uri="{BB962C8B-B14F-4D97-AF65-F5344CB8AC3E}">
        <p14:creationId xmlns:p14="http://schemas.microsoft.com/office/powerpoint/2010/main" val="25499727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4FE0563-AC48-2945-81FD-BF6E53944784}"/>
              </a:ext>
            </a:extLst>
          </p:cNvPr>
          <p:cNvSpPr>
            <a:spLocks noGrp="1"/>
          </p:cNvSpPr>
          <p:nvPr>
            <p:ph type="title"/>
          </p:nvPr>
        </p:nvSpPr>
        <p:spPr/>
        <p:txBody>
          <a:bodyPr/>
          <a:lstStyle/>
          <a:p>
            <a:r>
              <a:rPr lang="en-US" dirty="0"/>
              <a:t>Policy Update</a:t>
            </a:r>
          </a:p>
        </p:txBody>
      </p:sp>
      <p:sp>
        <p:nvSpPr>
          <p:cNvPr id="7" name="Text Placeholder 6">
            <a:extLst>
              <a:ext uri="{FF2B5EF4-FFF2-40B4-BE49-F238E27FC236}">
                <a16:creationId xmlns:a16="http://schemas.microsoft.com/office/drawing/2014/main" id="{9761DA5A-1779-284F-9785-B37E08006FE6}"/>
              </a:ext>
            </a:extLst>
          </p:cNvPr>
          <p:cNvSpPr>
            <a:spLocks noGrp="1"/>
          </p:cNvSpPr>
          <p:nvPr>
            <p:ph type="body" sz="quarter" idx="10"/>
          </p:nvPr>
        </p:nvSpPr>
        <p:spPr/>
        <p:txBody>
          <a:bodyPr/>
          <a:lstStyle/>
          <a:p>
            <a:r>
              <a:rPr lang="en-US" dirty="0"/>
              <a:t>CalFresh SSI/SSP Expansion </a:t>
            </a:r>
          </a:p>
        </p:txBody>
      </p:sp>
      <p:graphicFrame>
        <p:nvGraphicFramePr>
          <p:cNvPr id="3" name="Table 2">
            <a:extLst>
              <a:ext uri="{FF2B5EF4-FFF2-40B4-BE49-F238E27FC236}">
                <a16:creationId xmlns:a16="http://schemas.microsoft.com/office/drawing/2014/main" id="{488C00F3-5FFD-407F-B180-B7B9C1415C88}"/>
              </a:ext>
            </a:extLst>
          </p:cNvPr>
          <p:cNvGraphicFramePr>
            <a:graphicFrameLocks noGrp="1"/>
          </p:cNvGraphicFramePr>
          <p:nvPr>
            <p:extLst>
              <p:ext uri="{D42A27DB-BD31-4B8C-83A1-F6EECF244321}">
                <p14:modId xmlns:p14="http://schemas.microsoft.com/office/powerpoint/2010/main" val="79634980"/>
              </p:ext>
            </p:extLst>
          </p:nvPr>
        </p:nvGraphicFramePr>
        <p:xfrm>
          <a:off x="151528" y="1011843"/>
          <a:ext cx="8769093" cy="5394287"/>
        </p:xfrm>
        <a:graphic>
          <a:graphicData uri="http://schemas.openxmlformats.org/drawingml/2006/table">
            <a:tbl>
              <a:tblPr firstRow="1" bandRow="1">
                <a:tableStyleId>{5C22544A-7EE6-4342-B048-85BDC9FD1C3A}</a:tableStyleId>
              </a:tblPr>
              <a:tblGrid>
                <a:gridCol w="1034349">
                  <a:extLst>
                    <a:ext uri="{9D8B030D-6E8A-4147-A177-3AD203B41FA5}">
                      <a16:colId xmlns:a16="http://schemas.microsoft.com/office/drawing/2014/main" val="131437481"/>
                    </a:ext>
                  </a:extLst>
                </a:gridCol>
                <a:gridCol w="1135039">
                  <a:extLst>
                    <a:ext uri="{9D8B030D-6E8A-4147-A177-3AD203B41FA5}">
                      <a16:colId xmlns:a16="http://schemas.microsoft.com/office/drawing/2014/main" val="2397312263"/>
                    </a:ext>
                  </a:extLst>
                </a:gridCol>
                <a:gridCol w="1153346">
                  <a:extLst>
                    <a:ext uri="{9D8B030D-6E8A-4147-A177-3AD203B41FA5}">
                      <a16:colId xmlns:a16="http://schemas.microsoft.com/office/drawing/2014/main" val="443781144"/>
                    </a:ext>
                  </a:extLst>
                </a:gridCol>
                <a:gridCol w="5446359">
                  <a:extLst>
                    <a:ext uri="{9D8B030D-6E8A-4147-A177-3AD203B41FA5}">
                      <a16:colId xmlns:a16="http://schemas.microsoft.com/office/drawing/2014/main" val="4096015177"/>
                    </a:ext>
                  </a:extLst>
                </a:gridCol>
              </a:tblGrid>
              <a:tr h="1168689">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solidFill>
                            <a:schemeClr val="tx1"/>
                          </a:solidFill>
                        </a:rPr>
                        <a:t>Policy Effective Date &amp; State Policy Reference</a:t>
                      </a:r>
                    </a:p>
                  </a:txBody>
                  <a:tcPr/>
                </a:tc>
                <a:tc>
                  <a:txBody>
                    <a:bodyPr/>
                    <a:lstStyle/>
                    <a:p>
                      <a:r>
                        <a:rPr lang="en-US" sz="1200" dirty="0">
                          <a:solidFill>
                            <a:schemeClr val="tx1"/>
                          </a:solidFill>
                        </a:rPr>
                        <a:t>C-IV/LRS Status</a:t>
                      </a:r>
                    </a:p>
                  </a:txBody>
                  <a:tcPr/>
                </a:tc>
                <a:tc>
                  <a:txBody>
                    <a:bodyPr/>
                    <a:lstStyle/>
                    <a:p>
                      <a:r>
                        <a:rPr lang="en-US" sz="1200" dirty="0">
                          <a:solidFill>
                            <a:schemeClr val="tx1"/>
                          </a:solidFill>
                        </a:rPr>
                        <a:t>CalWIN Status</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solidFill>
                            <a:schemeClr val="tx1"/>
                          </a:solidFill>
                        </a:rPr>
                        <a:t>Implementation Detail</a:t>
                      </a:r>
                      <a:r>
                        <a:rPr lang="en-US" sz="1100" dirty="0">
                          <a:solidFill>
                            <a:schemeClr val="tx1"/>
                          </a:solidFill>
                        </a:rPr>
                        <a:t>s</a:t>
                      </a:r>
                    </a:p>
                  </a:txBody>
                  <a:tcPr/>
                </a:tc>
                <a:extLst>
                  <a:ext uri="{0D108BD9-81ED-4DB2-BD59-A6C34878D82A}">
                    <a16:rowId xmlns:a16="http://schemas.microsoft.com/office/drawing/2014/main" val="553884521"/>
                  </a:ext>
                </a:extLst>
              </a:tr>
              <a:tr h="420556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latin typeface="+mn-lt"/>
                          <a:cs typeface="Arial" panose="020B0604020202020204" pitchFamily="34" charset="0"/>
                        </a:rPr>
                        <a:t>6/1/2019</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100" dirty="0">
                        <a:latin typeface="+mn-lt"/>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a:latin typeface="+mn-lt"/>
                          <a:cs typeface="Arial" panose="020B0604020202020204" pitchFamily="34" charset="0"/>
                          <a:hlinkClick r:id="rId2"/>
                        </a:rPr>
                        <a:t>ACL 18-90</a:t>
                      </a:r>
                      <a:endParaRPr lang="en-US" sz="1100" dirty="0">
                        <a:latin typeface="+mn-lt"/>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100" dirty="0">
                        <a:latin typeface="+mn-lt"/>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a:latin typeface="+mn-lt"/>
                          <a:cs typeface="Arial" panose="020B0604020202020204" pitchFamily="34" charset="0"/>
                          <a:hlinkClick r:id="rId3"/>
                        </a:rPr>
                        <a:t>ACL 18-91</a:t>
                      </a:r>
                      <a:endParaRPr lang="en-US" sz="1100" dirty="0">
                        <a:latin typeface="+mn-lt"/>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100" dirty="0">
                        <a:latin typeface="+mn-lt"/>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a:latin typeface="+mn-lt"/>
                          <a:cs typeface="Arial" panose="020B0604020202020204" pitchFamily="34" charset="0"/>
                          <a:hlinkClick r:id="rId4"/>
                        </a:rPr>
                        <a:t>ACL 18-92</a:t>
                      </a:r>
                      <a:endParaRPr lang="en-US" sz="1100" dirty="0">
                        <a:latin typeface="+mn-lt"/>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100" dirty="0">
                        <a:latin typeface="+mn-lt"/>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100" dirty="0">
                        <a:latin typeface="+mn-lt"/>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100" dirty="0">
                        <a:latin typeface="+mn-lt"/>
                        <a:cs typeface="Arial" panose="020B0604020202020204"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1" dirty="0">
                          <a:latin typeface="+mn-lt"/>
                          <a:cs typeface="Arial" panose="020B0604020202020204" pitchFamily="34" charset="0"/>
                        </a:rPr>
                        <a:t>SCR CA-201416</a:t>
                      </a:r>
                    </a:p>
                    <a:p>
                      <a:pPr marL="0" marR="0" indent="0" algn="l" defTabSz="914400" rtl="0" eaLnBrk="1" fontAlgn="auto" latinLnBrk="0" hangingPunct="1">
                        <a:lnSpc>
                          <a:spcPct val="100000"/>
                        </a:lnSpc>
                        <a:spcBef>
                          <a:spcPts val="0"/>
                        </a:spcBef>
                        <a:spcAft>
                          <a:spcPts val="0"/>
                        </a:spcAft>
                        <a:buClrTx/>
                        <a:buSzTx/>
                        <a:buFontTx/>
                        <a:buNone/>
                        <a:tabLst/>
                        <a:defRPr/>
                      </a:pPr>
                      <a:r>
                        <a:rPr lang="en-US" sz="1100" b="0" dirty="0">
                          <a:latin typeface="+mn-lt"/>
                          <a:cs typeface="Arial"/>
                        </a:rPr>
                        <a:t>Implemented</a:t>
                      </a:r>
                    </a:p>
                    <a:p>
                      <a:pPr marL="0" marR="0" indent="0" algn="l" defTabSz="914400" rtl="0" eaLnBrk="1" fontAlgn="auto" latinLnBrk="0" hangingPunct="1">
                        <a:lnSpc>
                          <a:spcPct val="100000"/>
                        </a:lnSpc>
                        <a:spcBef>
                          <a:spcPts val="0"/>
                        </a:spcBef>
                        <a:spcAft>
                          <a:spcPts val="0"/>
                        </a:spcAft>
                        <a:buClrTx/>
                        <a:buSzTx/>
                        <a:buFontTx/>
                        <a:buNone/>
                        <a:tabLst/>
                        <a:defRPr/>
                      </a:pPr>
                      <a:r>
                        <a:rPr lang="en-US" sz="1100" b="0" dirty="0">
                          <a:latin typeface="+mn-lt"/>
                          <a:cs typeface="Arial"/>
                        </a:rPr>
                        <a:t>Release 19.09</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100" b="0" dirty="0">
                        <a:latin typeface="+mn-lt"/>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100" b="1" dirty="0">
                          <a:latin typeface="+mn-lt"/>
                          <a:cs typeface="Arial" panose="020B0604020202020204" pitchFamily="34" charset="0"/>
                        </a:rPr>
                        <a:t>SCRs CIV-102560; CA-205319</a:t>
                      </a:r>
                    </a:p>
                    <a:p>
                      <a:pPr marL="0" marR="0" indent="0" algn="l" defTabSz="914400" rtl="0" eaLnBrk="1" fontAlgn="auto" latinLnBrk="0" hangingPunct="1">
                        <a:lnSpc>
                          <a:spcPct val="100000"/>
                        </a:lnSpc>
                        <a:spcBef>
                          <a:spcPts val="0"/>
                        </a:spcBef>
                        <a:spcAft>
                          <a:spcPts val="0"/>
                        </a:spcAft>
                        <a:buClrTx/>
                        <a:buSzTx/>
                        <a:buFontTx/>
                        <a:buNone/>
                        <a:tabLst/>
                        <a:defRPr/>
                      </a:pPr>
                      <a:r>
                        <a:rPr lang="en-US" sz="1100" b="0" dirty="0">
                          <a:latin typeface="+mn-lt"/>
                          <a:cs typeface="Arial" panose="020B0604020202020204" pitchFamily="34" charset="0"/>
                        </a:rPr>
                        <a:t>(Threshold Language NOAs/Forms)</a:t>
                      </a:r>
                    </a:p>
                    <a:p>
                      <a:pPr marL="0" marR="0" indent="0" algn="l" defTabSz="914400" rtl="0" eaLnBrk="1" fontAlgn="auto" latinLnBrk="0" hangingPunct="1">
                        <a:lnSpc>
                          <a:spcPct val="100000"/>
                        </a:lnSpc>
                        <a:spcBef>
                          <a:spcPts val="0"/>
                        </a:spcBef>
                        <a:spcAft>
                          <a:spcPts val="0"/>
                        </a:spcAft>
                        <a:buClrTx/>
                        <a:buSzTx/>
                        <a:buFontTx/>
                        <a:buNone/>
                        <a:tabLst/>
                        <a:defRPr/>
                      </a:pPr>
                      <a:r>
                        <a:rPr lang="en-US" sz="1100" b="0" dirty="0">
                          <a:latin typeface="+mn-lt"/>
                          <a:cs typeface="Arial"/>
                        </a:rPr>
                        <a:t>Implemented</a:t>
                      </a:r>
                    </a:p>
                    <a:p>
                      <a:pPr marL="0" marR="0" indent="0" algn="l" defTabSz="914400" rtl="0" eaLnBrk="1" fontAlgn="auto" latinLnBrk="0" hangingPunct="1">
                        <a:lnSpc>
                          <a:spcPct val="100000"/>
                        </a:lnSpc>
                        <a:spcBef>
                          <a:spcPts val="0"/>
                        </a:spcBef>
                        <a:spcAft>
                          <a:spcPts val="0"/>
                        </a:spcAft>
                        <a:buClrTx/>
                        <a:buSzTx/>
                        <a:buFontTx/>
                        <a:buNone/>
                        <a:tabLst/>
                        <a:defRPr/>
                      </a:pPr>
                      <a:r>
                        <a:rPr lang="en-US" sz="1100" b="0" dirty="0">
                          <a:latin typeface="+mn-lt"/>
                          <a:cs typeface="Arial"/>
                        </a:rPr>
                        <a:t>Release 19.11</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100" b="0" dirty="0">
                        <a:latin typeface="+mn-lt"/>
                        <a:cs typeface="Aria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100" b="1" dirty="0">
                          <a:latin typeface="+mn-lt"/>
                          <a:cs typeface="Arial"/>
                        </a:rPr>
                        <a:t>SCRs CIV-104322;CA-208888</a:t>
                      </a:r>
                    </a:p>
                    <a:p>
                      <a:pPr marL="0" marR="0" indent="0" algn="l" defTabSz="914400" rtl="0" eaLnBrk="1" fontAlgn="auto" latinLnBrk="0" hangingPunct="1">
                        <a:lnSpc>
                          <a:spcPct val="100000"/>
                        </a:lnSpc>
                        <a:spcBef>
                          <a:spcPts val="0"/>
                        </a:spcBef>
                        <a:spcAft>
                          <a:spcPts val="0"/>
                        </a:spcAft>
                        <a:buClrTx/>
                        <a:buSzTx/>
                        <a:buFontTx/>
                        <a:buNone/>
                        <a:tabLst/>
                        <a:defRPr/>
                      </a:pPr>
                      <a:r>
                        <a:rPr lang="en-US" sz="1100" b="0" dirty="0">
                          <a:latin typeface="+mn-lt"/>
                          <a:cs typeface="Arial"/>
                        </a:rPr>
                        <a:t>Implemented</a:t>
                      </a:r>
                    </a:p>
                    <a:p>
                      <a:pPr marL="0" marR="0" indent="0" algn="l" defTabSz="914400" rtl="0" eaLnBrk="1" fontAlgn="auto" latinLnBrk="0" hangingPunct="1">
                        <a:lnSpc>
                          <a:spcPct val="100000"/>
                        </a:lnSpc>
                        <a:spcBef>
                          <a:spcPts val="0"/>
                        </a:spcBef>
                        <a:spcAft>
                          <a:spcPts val="0"/>
                        </a:spcAft>
                        <a:buClrTx/>
                        <a:buSzTx/>
                        <a:buFontTx/>
                        <a:buNone/>
                        <a:tabLst/>
                        <a:defRPr/>
                      </a:pPr>
                      <a:r>
                        <a:rPr lang="en-US" sz="1100" b="0" dirty="0">
                          <a:latin typeface="+mn-lt"/>
                          <a:cs typeface="Arial"/>
                        </a:rPr>
                        <a:t>Release 20.03</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100" b="0" dirty="0">
                        <a:latin typeface="+mn-lt"/>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100" b="0" dirty="0">
                        <a:latin typeface="+mn-lt"/>
                        <a:cs typeface="Arial" panose="020B0604020202020204" pitchFamily="34" charset="0"/>
                      </a:endParaRPr>
                    </a:p>
                  </a:txBody>
                  <a:tcPr/>
                </a:tc>
                <a:tc>
                  <a:txBody>
                    <a:bodyPr/>
                    <a:lstStyle/>
                    <a:p>
                      <a:pPr lvl="0" algn="l">
                        <a:lnSpc>
                          <a:spcPct val="100000"/>
                        </a:lnSpc>
                        <a:spcBef>
                          <a:spcPts val="0"/>
                        </a:spcBef>
                        <a:spcAft>
                          <a:spcPts val="0"/>
                        </a:spcAft>
                        <a:buNone/>
                      </a:pPr>
                      <a:r>
                        <a:rPr lang="en-US" sz="1100" b="1" i="0" u="none" strike="noStrike" noProof="0" dirty="0">
                          <a:solidFill>
                            <a:srgbClr val="000000"/>
                          </a:solidFill>
                        </a:rPr>
                        <a:t>PPM #53164</a:t>
                      </a:r>
                      <a:endParaRPr lang="en-US" sz="1100" dirty="0"/>
                    </a:p>
                    <a:p>
                      <a:pPr lvl="0" algn="l">
                        <a:lnSpc>
                          <a:spcPct val="100000"/>
                        </a:lnSpc>
                        <a:spcBef>
                          <a:spcPts val="0"/>
                        </a:spcBef>
                        <a:spcAft>
                          <a:spcPts val="0"/>
                        </a:spcAft>
                        <a:buNone/>
                      </a:pPr>
                      <a:r>
                        <a:rPr lang="en-US" sz="1100" b="0" i="0" u="none" strike="noStrike" noProof="0" dirty="0">
                          <a:solidFill>
                            <a:srgbClr val="000000"/>
                          </a:solidFill>
                        </a:rPr>
                        <a:t>Implemented</a:t>
                      </a:r>
                      <a:endParaRPr lang="en-US" sz="1100" dirty="0"/>
                    </a:p>
                    <a:p>
                      <a:pPr lvl="0" algn="l">
                        <a:lnSpc>
                          <a:spcPct val="100000"/>
                        </a:lnSpc>
                        <a:spcBef>
                          <a:spcPts val="0"/>
                        </a:spcBef>
                        <a:spcAft>
                          <a:spcPts val="0"/>
                        </a:spcAft>
                        <a:buNone/>
                      </a:pPr>
                      <a:r>
                        <a:rPr lang="en-US" sz="1100" b="0" i="0" u="none" strike="noStrike" noProof="0" dirty="0">
                          <a:solidFill>
                            <a:srgbClr val="000000"/>
                          </a:solidFill>
                        </a:rPr>
                        <a:t>December 2019</a:t>
                      </a:r>
                    </a:p>
                    <a:p>
                      <a:pPr lvl="0" algn="l">
                        <a:lnSpc>
                          <a:spcPct val="100000"/>
                        </a:lnSpc>
                        <a:spcBef>
                          <a:spcPts val="0"/>
                        </a:spcBef>
                        <a:spcAft>
                          <a:spcPts val="0"/>
                        </a:spcAft>
                        <a:buNone/>
                      </a:pPr>
                      <a:endParaRPr lang="en-US" sz="1100" b="0" i="0" u="none" strike="noStrike" noProof="0" dirty="0">
                        <a:solidFill>
                          <a:srgbClr val="000000"/>
                        </a:solidFill>
                      </a:endParaRPr>
                    </a:p>
                    <a:p>
                      <a:pPr lvl="0" algn="l">
                        <a:lnSpc>
                          <a:spcPct val="100000"/>
                        </a:lnSpc>
                        <a:spcBef>
                          <a:spcPts val="0"/>
                        </a:spcBef>
                        <a:spcAft>
                          <a:spcPts val="0"/>
                        </a:spcAft>
                        <a:buNone/>
                      </a:pPr>
                      <a:r>
                        <a:rPr lang="en-US" sz="1100" b="1" i="0" u="none" strike="noStrike" noProof="0" dirty="0">
                          <a:solidFill>
                            <a:srgbClr val="000000"/>
                          </a:solidFill>
                        </a:rPr>
                        <a:t>PPM #53600</a:t>
                      </a:r>
                    </a:p>
                    <a:p>
                      <a:pPr lvl="0" algn="l">
                        <a:lnSpc>
                          <a:spcPct val="100000"/>
                        </a:lnSpc>
                        <a:spcBef>
                          <a:spcPts val="0"/>
                        </a:spcBef>
                        <a:spcAft>
                          <a:spcPts val="0"/>
                        </a:spcAft>
                        <a:buNone/>
                      </a:pPr>
                      <a:r>
                        <a:rPr lang="en-US" sz="1100" b="0" i="0" u="none" strike="noStrike" noProof="0" dirty="0">
                          <a:solidFill>
                            <a:srgbClr val="000000"/>
                          </a:solidFill>
                        </a:rPr>
                        <a:t>Testing</a:t>
                      </a:r>
                    </a:p>
                    <a:p>
                      <a:pPr lvl="0" algn="l">
                        <a:lnSpc>
                          <a:spcPct val="100000"/>
                        </a:lnSpc>
                        <a:spcBef>
                          <a:spcPts val="0"/>
                        </a:spcBef>
                        <a:spcAft>
                          <a:spcPts val="0"/>
                        </a:spcAft>
                        <a:buNone/>
                      </a:pPr>
                      <a:r>
                        <a:rPr lang="en-US" sz="1100" b="0" i="0" u="none" strike="noStrike" noProof="0" dirty="0">
                          <a:solidFill>
                            <a:srgbClr val="000000"/>
                          </a:solidFill>
                        </a:rPr>
                        <a:t>R62 (8/20)</a:t>
                      </a:r>
                      <a:endParaRPr lang="en-US" dirty="0"/>
                    </a:p>
                    <a:p>
                      <a:pPr lvl="0">
                        <a:buNone/>
                      </a:pPr>
                      <a:endParaRPr lang="en-US" sz="1100" b="0" dirty="0">
                        <a:solidFill>
                          <a:schemeClr val="tx1"/>
                        </a:solidFill>
                        <a:latin typeface="+mn-lt"/>
                        <a:cs typeface="Arial"/>
                      </a:endParaRPr>
                    </a:p>
                    <a:p>
                      <a:pPr>
                        <a:buNone/>
                      </a:pPr>
                      <a:endParaRPr lang="en-US" sz="1100" b="0" dirty="0">
                        <a:solidFill>
                          <a:schemeClr val="tx1"/>
                        </a:solidFill>
                        <a:latin typeface="+mn-lt"/>
                        <a:cs typeface="Arial" panose="020B0604020202020204" pitchFamily="34" charset="0"/>
                      </a:endParaRPr>
                    </a:p>
                    <a:p>
                      <a:pPr>
                        <a:buNone/>
                      </a:pPr>
                      <a:endParaRPr lang="en-US" sz="1100" b="0" dirty="0">
                        <a:solidFill>
                          <a:schemeClr val="tx1"/>
                        </a:solidFill>
                        <a:latin typeface="+mn-lt"/>
                        <a:cs typeface="Arial" panose="020B0604020202020204" pitchFamily="34" charset="0"/>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100" b="1" i="0" u="none" strike="noStrike" kern="1200" baseline="0" dirty="0">
                          <a:solidFill>
                            <a:schemeClr val="dk1"/>
                          </a:solidFill>
                          <a:latin typeface="+mn-lt"/>
                          <a:ea typeface="+mn-ea"/>
                          <a:cs typeface="+mn-cs"/>
                        </a:rPr>
                        <a:t>CalWIN Update:</a:t>
                      </a:r>
                    </a:p>
                    <a:p>
                      <a:pPr lvl="0" algn="l">
                        <a:lnSpc>
                          <a:spcPct val="100000"/>
                        </a:lnSpc>
                        <a:spcBef>
                          <a:spcPts val="0"/>
                        </a:spcBef>
                        <a:spcAft>
                          <a:spcPts val="0"/>
                        </a:spcAft>
                        <a:buNone/>
                      </a:pPr>
                      <a:r>
                        <a:rPr lang="en-US" sz="1100" b="0" i="0" u="none" strike="noStrike" kern="1200" baseline="0" noProof="0" dirty="0">
                          <a:solidFill>
                            <a:srgbClr val="000000"/>
                          </a:solidFill>
                        </a:rPr>
                        <a:t>•Modify CalWIN to add SSI individual in the future month if it will result in an increase in CalFresh benefits.</a:t>
                      </a:r>
                      <a:endParaRPr lang="en-US" dirty="0"/>
                    </a:p>
                    <a:p>
                      <a:pPr lvl="0" algn="l">
                        <a:lnSpc>
                          <a:spcPct val="100000"/>
                        </a:lnSpc>
                        <a:spcBef>
                          <a:spcPts val="0"/>
                        </a:spcBef>
                        <a:spcAft>
                          <a:spcPts val="0"/>
                        </a:spcAft>
                        <a:buNone/>
                      </a:pPr>
                      <a:r>
                        <a:rPr lang="en-US" sz="1100" b="0" i="0" u="none" strike="noStrike" kern="1200" baseline="0" noProof="0" dirty="0">
                          <a:solidFill>
                            <a:srgbClr val="000000"/>
                          </a:solidFill>
                        </a:rPr>
                        <a:t>•Pending design to modify CalWIN Nutritional Benefit Override functionality to not have any restrictions.</a:t>
                      </a:r>
                      <a:endParaRPr lang="en-US" dirty="0"/>
                    </a:p>
                    <a:p>
                      <a:pPr marL="0" marR="0" lvl="0" indent="0" algn="l" defTabSz="457200">
                        <a:lnSpc>
                          <a:spcPct val="100000"/>
                        </a:lnSpc>
                        <a:spcBef>
                          <a:spcPts val="0"/>
                        </a:spcBef>
                        <a:spcAft>
                          <a:spcPts val="0"/>
                        </a:spcAft>
                        <a:buClrTx/>
                        <a:buSzTx/>
                        <a:buFont typeface="Arial" panose="020B0604020202020204" pitchFamily="34" charset="0"/>
                        <a:buNone/>
                        <a:tabLst/>
                        <a:defRPr/>
                      </a:pPr>
                      <a:endParaRPr lang="en-US" sz="1100" b="0" i="0" u="none" strike="noStrike" kern="1200" baseline="0" dirty="0">
                        <a:solidFill>
                          <a:schemeClr val="dk1"/>
                        </a:solidFill>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100" b="0" i="0" u="none" strike="noStrike" kern="1200" baseline="0" dirty="0">
                        <a:solidFill>
                          <a:schemeClr val="dk1"/>
                        </a:solidFill>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100" b="1" i="0" u="none" strike="noStrike" kern="1200" baseline="0" dirty="0">
                          <a:solidFill>
                            <a:schemeClr val="dk1"/>
                          </a:solidFill>
                          <a:latin typeface="+mn-lt"/>
                          <a:ea typeface="+mn-ea"/>
                          <a:cs typeface="+mn-cs"/>
                        </a:rPr>
                        <a:t>CalWIN County Business Impact</a:t>
                      </a:r>
                      <a:endParaRPr lang="en-US" sz="1100" b="0" kern="1200" dirty="0">
                        <a:solidFill>
                          <a:schemeClr val="dk1"/>
                        </a:solidFill>
                        <a:effectLst/>
                        <a:latin typeface="+mn-lt"/>
                        <a:ea typeface="+mn-ea"/>
                        <a:cs typeface="+mn-cs"/>
                      </a:endParaRPr>
                    </a:p>
                    <a:p>
                      <a:pPr marL="0" marR="0" lvl="0" indent="0" algn="l">
                        <a:lnSpc>
                          <a:spcPct val="100000"/>
                        </a:lnSpc>
                        <a:spcBef>
                          <a:spcPts val="0"/>
                        </a:spcBef>
                        <a:spcAft>
                          <a:spcPts val="0"/>
                        </a:spcAft>
                        <a:buClrTx/>
                        <a:buSzTx/>
                        <a:buFont typeface="Arial" panose="020B0604020202020204" pitchFamily="34" charset="0"/>
                        <a:buNone/>
                      </a:pPr>
                      <a:r>
                        <a:rPr lang="en-US" sz="1100" b="0" i="0" u="none" strike="noStrike" kern="1200" baseline="0" dirty="0">
                          <a:solidFill>
                            <a:schemeClr val="dk1"/>
                          </a:solidFill>
                          <a:latin typeface="+mn-lt"/>
                          <a:ea typeface="+mn-ea"/>
                          <a:cs typeface="+mn-cs"/>
                        </a:rPr>
                        <a:t>Issue CalFresh supplement via Non-System Determined Issuance (NSDI) for the future month.</a:t>
                      </a:r>
                      <a:endParaRPr lang="en-US" sz="1100" b="1" i="0" u="none" strike="noStrike" kern="1200" baseline="0" dirty="0">
                        <a:solidFill>
                          <a:schemeClr val="dk1"/>
                        </a:solidFill>
                        <a:latin typeface="+mn-lt"/>
                        <a:ea typeface="+mn-ea"/>
                        <a:cs typeface="+mn-cs"/>
                      </a:endParaRPr>
                    </a:p>
                  </a:txBody>
                  <a:tcPr/>
                </a:tc>
                <a:extLst>
                  <a:ext uri="{0D108BD9-81ED-4DB2-BD59-A6C34878D82A}">
                    <a16:rowId xmlns:a16="http://schemas.microsoft.com/office/drawing/2014/main" val="1160899846"/>
                  </a:ext>
                </a:extLst>
              </a:tr>
            </a:tbl>
          </a:graphicData>
        </a:graphic>
      </p:graphicFrame>
    </p:spTree>
    <p:extLst>
      <p:ext uri="{BB962C8B-B14F-4D97-AF65-F5344CB8AC3E}">
        <p14:creationId xmlns:p14="http://schemas.microsoft.com/office/powerpoint/2010/main" val="38612402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4FE0563-AC48-2945-81FD-BF6E53944784}"/>
              </a:ext>
            </a:extLst>
          </p:cNvPr>
          <p:cNvSpPr>
            <a:spLocks noGrp="1"/>
          </p:cNvSpPr>
          <p:nvPr>
            <p:ph type="title"/>
          </p:nvPr>
        </p:nvSpPr>
        <p:spPr/>
        <p:txBody>
          <a:bodyPr/>
          <a:lstStyle/>
          <a:p>
            <a:r>
              <a:rPr lang="en-US" dirty="0"/>
              <a:t>Policy Update</a:t>
            </a:r>
          </a:p>
        </p:txBody>
      </p:sp>
      <p:sp>
        <p:nvSpPr>
          <p:cNvPr id="7" name="Text Placeholder 6">
            <a:extLst>
              <a:ext uri="{FF2B5EF4-FFF2-40B4-BE49-F238E27FC236}">
                <a16:creationId xmlns:a16="http://schemas.microsoft.com/office/drawing/2014/main" id="{9761DA5A-1779-284F-9785-B37E08006FE6}"/>
              </a:ext>
            </a:extLst>
          </p:cNvPr>
          <p:cNvSpPr>
            <a:spLocks noGrp="1"/>
          </p:cNvSpPr>
          <p:nvPr>
            <p:ph type="body" sz="quarter" idx="10"/>
          </p:nvPr>
        </p:nvSpPr>
        <p:spPr/>
        <p:txBody>
          <a:bodyPr/>
          <a:lstStyle/>
          <a:p>
            <a:r>
              <a:rPr lang="en-US" dirty="0"/>
              <a:t>Able-Bodied Adults Without Dependents (ABAWD)</a:t>
            </a:r>
          </a:p>
        </p:txBody>
      </p:sp>
      <p:graphicFrame>
        <p:nvGraphicFramePr>
          <p:cNvPr id="2" name="Table 1">
            <a:extLst>
              <a:ext uri="{FF2B5EF4-FFF2-40B4-BE49-F238E27FC236}">
                <a16:creationId xmlns:a16="http://schemas.microsoft.com/office/drawing/2014/main" id="{9952AE9D-FFB2-4C7E-972B-53255B9CE165}"/>
              </a:ext>
            </a:extLst>
          </p:cNvPr>
          <p:cNvGraphicFramePr>
            <a:graphicFrameLocks noGrp="1"/>
          </p:cNvGraphicFramePr>
          <p:nvPr>
            <p:extLst>
              <p:ext uri="{D42A27DB-BD31-4B8C-83A1-F6EECF244321}">
                <p14:modId xmlns:p14="http://schemas.microsoft.com/office/powerpoint/2010/main" val="2107422459"/>
              </p:ext>
            </p:extLst>
          </p:nvPr>
        </p:nvGraphicFramePr>
        <p:xfrm>
          <a:off x="189694" y="1056586"/>
          <a:ext cx="8769093" cy="5394960"/>
        </p:xfrm>
        <a:graphic>
          <a:graphicData uri="http://schemas.openxmlformats.org/drawingml/2006/table">
            <a:tbl>
              <a:tblPr firstRow="1" bandRow="1">
                <a:tableStyleId>{5C22544A-7EE6-4342-B048-85BDC9FD1C3A}</a:tableStyleId>
              </a:tblPr>
              <a:tblGrid>
                <a:gridCol w="1034349">
                  <a:extLst>
                    <a:ext uri="{9D8B030D-6E8A-4147-A177-3AD203B41FA5}">
                      <a16:colId xmlns:a16="http://schemas.microsoft.com/office/drawing/2014/main" val="905645451"/>
                    </a:ext>
                  </a:extLst>
                </a:gridCol>
                <a:gridCol w="1135039">
                  <a:extLst>
                    <a:ext uri="{9D8B030D-6E8A-4147-A177-3AD203B41FA5}">
                      <a16:colId xmlns:a16="http://schemas.microsoft.com/office/drawing/2014/main" val="4156163531"/>
                    </a:ext>
                  </a:extLst>
                </a:gridCol>
                <a:gridCol w="1153346">
                  <a:extLst>
                    <a:ext uri="{9D8B030D-6E8A-4147-A177-3AD203B41FA5}">
                      <a16:colId xmlns:a16="http://schemas.microsoft.com/office/drawing/2014/main" val="170997007"/>
                    </a:ext>
                  </a:extLst>
                </a:gridCol>
                <a:gridCol w="5446359">
                  <a:extLst>
                    <a:ext uri="{9D8B030D-6E8A-4147-A177-3AD203B41FA5}">
                      <a16:colId xmlns:a16="http://schemas.microsoft.com/office/drawing/2014/main" val="3520423991"/>
                    </a:ext>
                  </a:extLst>
                </a:gridCol>
              </a:tblGrid>
              <a:tr h="109539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solidFill>
                            <a:schemeClr val="tx1"/>
                          </a:solidFill>
                        </a:rPr>
                        <a:t>Policy Effective Date &amp; State Policy Reference</a:t>
                      </a:r>
                    </a:p>
                  </a:txBody>
                  <a:tcPr/>
                </a:tc>
                <a:tc>
                  <a:txBody>
                    <a:bodyPr/>
                    <a:lstStyle/>
                    <a:p>
                      <a:r>
                        <a:rPr lang="en-US" sz="1200" dirty="0">
                          <a:solidFill>
                            <a:schemeClr val="tx1"/>
                          </a:solidFill>
                        </a:rPr>
                        <a:t>C-IV/LRS Status</a:t>
                      </a:r>
                    </a:p>
                  </a:txBody>
                  <a:tcPr/>
                </a:tc>
                <a:tc>
                  <a:txBody>
                    <a:bodyPr/>
                    <a:lstStyle/>
                    <a:p>
                      <a:r>
                        <a:rPr lang="en-US" sz="1200" dirty="0">
                          <a:solidFill>
                            <a:schemeClr val="tx1"/>
                          </a:solidFill>
                        </a:rPr>
                        <a:t>CalWIN Status</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solidFill>
                            <a:schemeClr val="tx1"/>
                          </a:solidFill>
                        </a:rPr>
                        <a:t>Implementation Details</a:t>
                      </a:r>
                    </a:p>
                  </a:txBody>
                  <a:tcPr/>
                </a:tc>
                <a:extLst>
                  <a:ext uri="{0D108BD9-81ED-4DB2-BD59-A6C34878D82A}">
                    <a16:rowId xmlns:a16="http://schemas.microsoft.com/office/drawing/2014/main" val="66055393"/>
                  </a:ext>
                </a:extLst>
              </a:tr>
              <a:tr h="393380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0" i="0" baseline="0" dirty="0">
                          <a:latin typeface="+mn-lt"/>
                          <a:cs typeface="Arial"/>
                          <a:hlinkClick r:id="rId2"/>
                        </a:rPr>
                        <a:t>ACL 19-93</a:t>
                      </a:r>
                    </a:p>
                    <a:p>
                      <a:pPr marL="0" marR="0" indent="0" algn="l" defTabSz="914400" rtl="0" eaLnBrk="1" fontAlgn="auto" latinLnBrk="0" hangingPunct="1">
                        <a:lnSpc>
                          <a:spcPct val="100000"/>
                        </a:lnSpc>
                        <a:spcBef>
                          <a:spcPts val="0"/>
                        </a:spcBef>
                        <a:spcAft>
                          <a:spcPts val="0"/>
                        </a:spcAft>
                        <a:buClrTx/>
                        <a:buSzTx/>
                        <a:buFontTx/>
                        <a:buNone/>
                        <a:tabLst/>
                        <a:defRPr/>
                      </a:pPr>
                      <a:r>
                        <a:rPr lang="en-US" sz="1000" b="0" i="0" baseline="0" dirty="0">
                          <a:latin typeface="+mn-lt"/>
                          <a:cs typeface="Arial"/>
                          <a:hlinkClick r:id="rId2"/>
                        </a:rPr>
                        <a:t>ABAWD Handbook 2.0</a:t>
                      </a:r>
                      <a:endParaRPr lang="en-US" sz="1000" b="0" i="0" baseline="0" dirty="0">
                        <a:latin typeface="+mn-lt"/>
                        <a:cs typeface="Aria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000" b="0" i="0" baseline="0" dirty="0">
                        <a:latin typeface="+mn-lt"/>
                        <a:cs typeface="Aria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000" b="0" i="0" baseline="0" dirty="0">
                          <a:latin typeface="+mn-lt"/>
                          <a:cs typeface="Arial"/>
                        </a:rPr>
                        <a:t>Draft ACL </a:t>
                      </a:r>
                      <a:r>
                        <a:rPr lang="en-US" sz="1000" b="0" i="0" baseline="0" dirty="0" err="1">
                          <a:latin typeface="+mn-lt"/>
                          <a:cs typeface="Arial"/>
                        </a:rPr>
                        <a:t>CalFresh</a:t>
                      </a:r>
                      <a:r>
                        <a:rPr lang="en-US" sz="1000" b="0" i="0" baseline="0" dirty="0">
                          <a:latin typeface="+mn-lt"/>
                          <a:cs typeface="Arial"/>
                        </a:rPr>
                        <a:t> Discretionary Exemptions for ABAWD </a:t>
                      </a:r>
                    </a:p>
                    <a:p>
                      <a:pPr marL="0" marR="0" indent="0" algn="l" defTabSz="914400" rtl="0" eaLnBrk="1" fontAlgn="auto" latinLnBrk="0" hangingPunct="1">
                        <a:lnSpc>
                          <a:spcPct val="100000"/>
                        </a:lnSpc>
                        <a:spcBef>
                          <a:spcPts val="0"/>
                        </a:spcBef>
                        <a:spcAft>
                          <a:spcPts val="0"/>
                        </a:spcAft>
                        <a:buClrTx/>
                        <a:buSzTx/>
                        <a:buFontTx/>
                        <a:buNone/>
                        <a:tabLst/>
                        <a:defRPr/>
                      </a:pPr>
                      <a:r>
                        <a:rPr lang="en-US" sz="1000" b="0" i="0" baseline="0" dirty="0">
                          <a:latin typeface="+mn-lt"/>
                          <a:cs typeface="Arial"/>
                        </a:rPr>
                        <a:t>Received on 1/15/20</a:t>
                      </a:r>
                      <a:endParaRPr lang="en-US" sz="1000" dirty="0">
                        <a:latin typeface="+mn-lt"/>
                        <a:cs typeface="Aria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000" dirty="0">
                        <a:latin typeface="+mn-lt"/>
                        <a:cs typeface="Aria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1" dirty="0">
                          <a:latin typeface="+mn-lt"/>
                          <a:cs typeface="Arial"/>
                        </a:rPr>
                        <a:t>SCRs CIV-106058;CA-212648</a:t>
                      </a:r>
                    </a:p>
                    <a:p>
                      <a:pPr marL="0" marR="0" indent="0" algn="l" defTabSz="914400" rtl="0" eaLnBrk="1" fontAlgn="auto" latinLnBrk="0" hangingPunct="1">
                        <a:lnSpc>
                          <a:spcPct val="100000"/>
                        </a:lnSpc>
                        <a:spcBef>
                          <a:spcPts val="0"/>
                        </a:spcBef>
                        <a:spcAft>
                          <a:spcPts val="0"/>
                        </a:spcAft>
                        <a:buClrTx/>
                        <a:buSzTx/>
                        <a:buFontTx/>
                        <a:buNone/>
                        <a:tabLst/>
                        <a:defRPr/>
                      </a:pPr>
                      <a:r>
                        <a:rPr lang="en-US" sz="1000" b="0" dirty="0">
                          <a:latin typeface="+mn-lt"/>
                          <a:cs typeface="Arial"/>
                        </a:rPr>
                        <a:t>Rejected</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000" b="0" dirty="0">
                        <a:latin typeface="+mn-lt"/>
                        <a:cs typeface="Aria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000" b="1" dirty="0">
                          <a:latin typeface="+mn-lt"/>
                          <a:cs typeface="Arial"/>
                        </a:rPr>
                        <a:t>SCRs CIV-106060;CA-212650</a:t>
                      </a:r>
                    </a:p>
                    <a:p>
                      <a:pPr marL="0" marR="0" indent="0" algn="l" defTabSz="914400" rtl="0" eaLnBrk="1" fontAlgn="auto" latinLnBrk="0" hangingPunct="1">
                        <a:lnSpc>
                          <a:spcPct val="100000"/>
                        </a:lnSpc>
                        <a:spcBef>
                          <a:spcPts val="0"/>
                        </a:spcBef>
                        <a:spcAft>
                          <a:spcPts val="0"/>
                        </a:spcAft>
                        <a:buClrTx/>
                        <a:buSzTx/>
                        <a:buFontTx/>
                        <a:buNone/>
                        <a:tabLst/>
                        <a:defRPr/>
                      </a:pPr>
                      <a:r>
                        <a:rPr lang="en-US" sz="1000" b="0" dirty="0">
                          <a:latin typeface="+mn-lt"/>
                          <a:cs typeface="Arial"/>
                        </a:rPr>
                        <a:t>Implemented</a:t>
                      </a:r>
                    </a:p>
                    <a:p>
                      <a:pPr marL="0" marR="0" indent="0" algn="l" defTabSz="914400" rtl="0" eaLnBrk="1" fontAlgn="auto" latinLnBrk="0" hangingPunct="1">
                        <a:lnSpc>
                          <a:spcPct val="100000"/>
                        </a:lnSpc>
                        <a:spcBef>
                          <a:spcPts val="0"/>
                        </a:spcBef>
                        <a:spcAft>
                          <a:spcPts val="0"/>
                        </a:spcAft>
                        <a:buClrTx/>
                        <a:buSzTx/>
                        <a:buFontTx/>
                        <a:buNone/>
                        <a:tabLst/>
                        <a:defRPr/>
                      </a:pPr>
                      <a:r>
                        <a:rPr lang="en-US" sz="1000" b="0" dirty="0">
                          <a:latin typeface="+mn-lt"/>
                          <a:cs typeface="Arial"/>
                        </a:rPr>
                        <a:t>Release 20.02</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000" b="0" dirty="0">
                        <a:latin typeface="+mn-lt"/>
                        <a:cs typeface="Aria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000" b="1" dirty="0">
                          <a:latin typeface="+mn-lt"/>
                          <a:cs typeface="Arial"/>
                        </a:rPr>
                        <a:t>SCRs CIV-103743 CA-207637</a:t>
                      </a:r>
                    </a:p>
                    <a:p>
                      <a:pPr marL="0" marR="0" indent="0" algn="l" defTabSz="914400" rtl="0" eaLnBrk="1" fontAlgn="auto" latinLnBrk="0" hangingPunct="1">
                        <a:lnSpc>
                          <a:spcPct val="100000"/>
                        </a:lnSpc>
                        <a:spcBef>
                          <a:spcPts val="0"/>
                        </a:spcBef>
                        <a:spcAft>
                          <a:spcPts val="0"/>
                        </a:spcAft>
                        <a:buClrTx/>
                        <a:buSzTx/>
                        <a:buFontTx/>
                        <a:buNone/>
                        <a:tabLst/>
                        <a:defRPr/>
                      </a:pPr>
                      <a:r>
                        <a:rPr lang="en-US" sz="1000" b="1" dirty="0">
                          <a:latin typeface="+mn-lt"/>
                          <a:cs typeface="Arial"/>
                        </a:rPr>
                        <a:t>Phase III</a:t>
                      </a:r>
                    </a:p>
                    <a:p>
                      <a:pPr marL="0" marR="0" indent="0" algn="l" defTabSz="914400" rtl="0" eaLnBrk="1" fontAlgn="auto" latinLnBrk="0" hangingPunct="1">
                        <a:lnSpc>
                          <a:spcPct val="100000"/>
                        </a:lnSpc>
                        <a:spcBef>
                          <a:spcPts val="0"/>
                        </a:spcBef>
                        <a:spcAft>
                          <a:spcPts val="0"/>
                        </a:spcAft>
                        <a:buClrTx/>
                        <a:buSzTx/>
                        <a:buFontTx/>
                        <a:buNone/>
                        <a:tabLst/>
                        <a:defRPr/>
                      </a:pPr>
                      <a:r>
                        <a:rPr lang="en-US" sz="1000" b="0" dirty="0">
                          <a:latin typeface="+mn-lt"/>
                          <a:cs typeface="Arial"/>
                        </a:rPr>
                        <a:t>Design</a:t>
                      </a:r>
                    </a:p>
                    <a:p>
                      <a:pPr marL="0" marR="0" indent="0" algn="l" rtl="0" eaLnBrk="1" fontAlgn="auto" latinLnBrk="0" hangingPunct="1">
                        <a:lnSpc>
                          <a:spcPct val="100000"/>
                        </a:lnSpc>
                        <a:spcBef>
                          <a:spcPts val="0"/>
                        </a:spcBef>
                        <a:spcAft>
                          <a:spcPts val="0"/>
                        </a:spcAft>
                        <a:buClrTx/>
                        <a:buSzTx/>
                        <a:buFontTx/>
                        <a:buNone/>
                      </a:pPr>
                      <a:r>
                        <a:rPr lang="en-US" sz="1000" b="0" dirty="0">
                          <a:latin typeface="+mn-lt"/>
                          <a:cs typeface="Arial"/>
                        </a:rPr>
                        <a:t>Release </a:t>
                      </a:r>
                    </a:p>
                    <a:p>
                      <a:pPr marL="0" marR="0" indent="0" algn="l" defTabSz="914400" rtl="0" eaLnBrk="1" fontAlgn="auto" latinLnBrk="0" hangingPunct="1">
                        <a:lnSpc>
                          <a:spcPct val="100000"/>
                        </a:lnSpc>
                        <a:spcBef>
                          <a:spcPts val="0"/>
                        </a:spcBef>
                        <a:spcAft>
                          <a:spcPts val="0"/>
                        </a:spcAft>
                        <a:buClrTx/>
                        <a:buSzTx/>
                        <a:buFontTx/>
                        <a:buNone/>
                        <a:tabLst/>
                        <a:defRPr/>
                      </a:pPr>
                      <a:r>
                        <a:rPr lang="en-US" sz="1000" b="0" baseline="0" dirty="0">
                          <a:latin typeface="+mn-lt"/>
                          <a:cs typeface="Arial"/>
                        </a:rPr>
                        <a:t>21.05</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000" b="0" baseline="0" dirty="0">
                        <a:latin typeface="+mn-lt"/>
                        <a:cs typeface="Aria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000" b="1" baseline="0" dirty="0">
                          <a:latin typeface="+mn-lt"/>
                          <a:cs typeface="Arial"/>
                        </a:rPr>
                        <a:t>SCRs CIV-106686;CA-214411</a:t>
                      </a:r>
                    </a:p>
                    <a:p>
                      <a:pPr marL="0" marR="0" indent="0" algn="l" defTabSz="914400" rtl="0" eaLnBrk="1" fontAlgn="auto" latinLnBrk="0" hangingPunct="1">
                        <a:lnSpc>
                          <a:spcPct val="100000"/>
                        </a:lnSpc>
                        <a:spcBef>
                          <a:spcPts val="0"/>
                        </a:spcBef>
                        <a:spcAft>
                          <a:spcPts val="0"/>
                        </a:spcAft>
                        <a:buClrTx/>
                        <a:buSzTx/>
                        <a:buFontTx/>
                        <a:buNone/>
                        <a:tabLst/>
                        <a:defRPr/>
                      </a:pPr>
                      <a:r>
                        <a:rPr lang="en-US" sz="1000" b="0" baseline="0" dirty="0">
                          <a:latin typeface="+mn-lt"/>
                          <a:cs typeface="Arial"/>
                        </a:rPr>
                        <a:t>Implemented</a:t>
                      </a:r>
                    </a:p>
                    <a:p>
                      <a:pPr marL="0" marR="0" indent="0" algn="l" defTabSz="914400" rtl="0" eaLnBrk="1" fontAlgn="auto" latinLnBrk="0" hangingPunct="1">
                        <a:lnSpc>
                          <a:spcPct val="100000"/>
                        </a:lnSpc>
                        <a:spcBef>
                          <a:spcPts val="0"/>
                        </a:spcBef>
                        <a:spcAft>
                          <a:spcPts val="0"/>
                        </a:spcAft>
                        <a:buClrTx/>
                        <a:buSzTx/>
                        <a:buFontTx/>
                        <a:buNone/>
                        <a:tabLst/>
                        <a:defRPr/>
                      </a:pPr>
                      <a:r>
                        <a:rPr lang="en-US" sz="1000" b="0" baseline="0" dirty="0">
                          <a:latin typeface="+mn-lt"/>
                          <a:cs typeface="Arial"/>
                        </a:rPr>
                        <a:t>20.03 Priority Release on 4/9/20</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000" b="0" baseline="0" dirty="0">
                        <a:latin typeface="+mn-lt"/>
                        <a:cs typeface="Arial"/>
                      </a:endParaRPr>
                    </a:p>
                  </a:txBody>
                  <a:tcPr/>
                </a:tc>
                <a:tc>
                  <a:txBody>
                    <a:bodyPr/>
                    <a:lstStyle/>
                    <a:p>
                      <a:pPr lvl="0">
                        <a:buNone/>
                      </a:pPr>
                      <a:r>
                        <a:rPr lang="en-US" sz="1000" b="1" i="0" u="none" strike="noStrike" noProof="0" dirty="0">
                          <a:solidFill>
                            <a:schemeClr val="tx1"/>
                          </a:solidFill>
                          <a:latin typeface="Century Gothic"/>
                        </a:rPr>
                        <a:t>PPM #46539</a:t>
                      </a:r>
                      <a:endParaRPr lang="en-US" sz="1000" b="0" i="0" u="none" strike="noStrike" noProof="0" dirty="0">
                        <a:latin typeface="Century Gothic"/>
                      </a:endParaRPr>
                    </a:p>
                    <a:p>
                      <a:pPr lvl="0">
                        <a:buNone/>
                      </a:pPr>
                      <a:r>
                        <a:rPr lang="en-US" sz="1000" b="0" i="0" u="none" strike="noStrike" noProof="0" dirty="0">
                          <a:solidFill>
                            <a:schemeClr val="tx1"/>
                          </a:solidFill>
                          <a:latin typeface="Century Gothic"/>
                        </a:rPr>
                        <a:t>Implemented</a:t>
                      </a:r>
                      <a:endParaRPr lang="en-US" sz="1000" b="0" i="0" u="none" strike="noStrike" noProof="0" dirty="0">
                        <a:latin typeface="Century Gothic"/>
                      </a:endParaRPr>
                    </a:p>
                    <a:p>
                      <a:pPr lvl="0">
                        <a:buNone/>
                      </a:pPr>
                      <a:r>
                        <a:rPr lang="en-US" sz="1000" b="0" i="0" u="none" strike="noStrike" noProof="0" dirty="0">
                          <a:solidFill>
                            <a:schemeClr val="tx1"/>
                          </a:solidFill>
                          <a:latin typeface="Century Gothic"/>
                        </a:rPr>
                        <a:t>8/2018</a:t>
                      </a:r>
                      <a:endParaRPr lang="en-US" sz="1000" b="0" i="0" u="none" strike="noStrike" noProof="0" dirty="0">
                        <a:latin typeface="Century Gothic"/>
                      </a:endParaRPr>
                    </a:p>
                    <a:p>
                      <a:pPr lvl="0">
                        <a:buNone/>
                      </a:pPr>
                      <a:endParaRPr lang="en-US" sz="1000" b="0" i="0" u="none" strike="noStrike" noProof="0" dirty="0">
                        <a:latin typeface="Century Gothic"/>
                      </a:endParaRPr>
                    </a:p>
                    <a:p>
                      <a:pPr lvl="0">
                        <a:buNone/>
                      </a:pPr>
                      <a:r>
                        <a:rPr lang="en-US" sz="1000" b="1" i="0" u="none" strike="noStrike" noProof="0" dirty="0">
                          <a:solidFill>
                            <a:schemeClr val="tx1"/>
                          </a:solidFill>
                          <a:latin typeface="Century Gothic"/>
                        </a:rPr>
                        <a:t>PPM #47411</a:t>
                      </a:r>
                      <a:endParaRPr lang="en-US" sz="1000" b="0" i="0" u="none" strike="noStrike" noProof="0" dirty="0">
                        <a:latin typeface="Century Gothic"/>
                      </a:endParaRPr>
                    </a:p>
                    <a:p>
                      <a:pPr lvl="0">
                        <a:buNone/>
                      </a:pPr>
                      <a:r>
                        <a:rPr lang="en-US" sz="1000" b="0" i="0" u="none" strike="noStrike" noProof="0" dirty="0">
                          <a:solidFill>
                            <a:schemeClr val="tx1"/>
                          </a:solidFill>
                          <a:latin typeface="Century Gothic"/>
                        </a:rPr>
                        <a:t>Implemented</a:t>
                      </a:r>
                      <a:endParaRPr lang="en-US" sz="1000" b="0" i="0" u="none" strike="noStrike" noProof="0" dirty="0">
                        <a:latin typeface="Century Gothic"/>
                      </a:endParaRPr>
                    </a:p>
                    <a:p>
                      <a:pPr lvl="0">
                        <a:buNone/>
                      </a:pPr>
                      <a:r>
                        <a:rPr lang="en-US" sz="1000" b="0" i="0" u="none" strike="noStrike" noProof="0" dirty="0">
                          <a:solidFill>
                            <a:schemeClr val="tx1"/>
                          </a:solidFill>
                          <a:latin typeface="Century Gothic"/>
                        </a:rPr>
                        <a:t>8/2018</a:t>
                      </a:r>
                      <a:endParaRPr lang="en-US" sz="1000" dirty="0"/>
                    </a:p>
                    <a:p>
                      <a:pPr lvl="0" algn="l">
                        <a:lnSpc>
                          <a:spcPct val="100000"/>
                        </a:lnSpc>
                        <a:spcBef>
                          <a:spcPts val="0"/>
                        </a:spcBef>
                        <a:spcAft>
                          <a:spcPts val="0"/>
                        </a:spcAft>
                        <a:buNone/>
                      </a:pPr>
                      <a:endParaRPr lang="en-US" sz="1000" b="0" i="0" u="none" strike="noStrike" noProof="0" dirty="0">
                        <a:solidFill>
                          <a:srgbClr val="000000"/>
                        </a:solidFill>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000000"/>
                          </a:solidFill>
                          <a:effectLst/>
                          <a:uLnTx/>
                          <a:uFillTx/>
                          <a:latin typeface="+mn-lt"/>
                          <a:ea typeface="+mn-ea"/>
                          <a:cs typeface="+mn-cs"/>
                        </a:rPr>
                        <a:t>PPM #51360</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mn-lt"/>
                          <a:ea typeface="+mn-ea"/>
                          <a:cs typeface="+mn-cs"/>
                        </a:rPr>
                        <a:t>Implemented</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mn-lt"/>
                          <a:ea typeface="+mn-ea"/>
                          <a:cs typeface="+mn-cs"/>
                        </a:rPr>
                        <a:t>8/19</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srgbClr val="000000"/>
                        </a:solidFill>
                        <a:effectLst/>
                        <a:uLnTx/>
                        <a:uFillTx/>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000000"/>
                          </a:solidFill>
                          <a:effectLst/>
                          <a:uLnTx/>
                          <a:uFillTx/>
                          <a:latin typeface="+mn-lt"/>
                          <a:ea typeface="+mn-ea"/>
                          <a:cs typeface="+mn-cs"/>
                        </a:rPr>
                        <a:t>PPM #52397</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mn-lt"/>
                          <a:ea typeface="+mn-ea"/>
                          <a:cs typeface="+mn-cs"/>
                        </a:rPr>
                        <a:t>Implemented</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mn-lt"/>
                          <a:ea typeface="+mn-ea"/>
                          <a:cs typeface="+mn-cs"/>
                        </a:rPr>
                        <a:t>R60 (2/20)</a:t>
                      </a:r>
                      <a:endParaRPr lang="en-US" sz="1000" dirty="0"/>
                    </a:p>
                    <a:p>
                      <a:pPr lvl="0">
                        <a:buNone/>
                      </a:pPr>
                      <a:endParaRPr lang="en-US" sz="1000" b="0" dirty="0">
                        <a:solidFill>
                          <a:schemeClr val="tx1"/>
                        </a:solidFill>
                        <a:latin typeface="+mn-lt"/>
                        <a:cs typeface="Arial"/>
                      </a:endParaRPr>
                    </a:p>
                    <a:p>
                      <a:pPr lvl="0" algn="l">
                        <a:lnSpc>
                          <a:spcPct val="100000"/>
                        </a:lnSpc>
                        <a:spcBef>
                          <a:spcPts val="0"/>
                        </a:spcBef>
                        <a:spcAft>
                          <a:spcPts val="0"/>
                        </a:spcAft>
                        <a:buNone/>
                      </a:pPr>
                      <a:r>
                        <a:rPr lang="en-US" sz="1000" b="1" i="0" u="none" strike="noStrike" noProof="0" dirty="0">
                          <a:solidFill>
                            <a:srgbClr val="000000"/>
                          </a:solidFill>
                        </a:rPr>
                        <a:t>PPM #54056</a:t>
                      </a:r>
                    </a:p>
                    <a:p>
                      <a:pPr lvl="0" algn="l">
                        <a:lnSpc>
                          <a:spcPct val="100000"/>
                        </a:lnSpc>
                        <a:spcBef>
                          <a:spcPts val="0"/>
                        </a:spcBef>
                        <a:spcAft>
                          <a:spcPts val="0"/>
                        </a:spcAft>
                        <a:buNone/>
                      </a:pPr>
                      <a:r>
                        <a:rPr lang="en-US" sz="1000" b="0" i="0" u="none" strike="noStrike" noProof="0" dirty="0">
                          <a:solidFill>
                            <a:srgbClr val="000000"/>
                          </a:solidFill>
                        </a:rPr>
                        <a:t>Implemented</a:t>
                      </a:r>
                    </a:p>
                    <a:p>
                      <a:pPr lvl="0" algn="l">
                        <a:lnSpc>
                          <a:spcPct val="100000"/>
                        </a:lnSpc>
                        <a:spcBef>
                          <a:spcPts val="0"/>
                        </a:spcBef>
                        <a:spcAft>
                          <a:spcPts val="0"/>
                        </a:spcAft>
                        <a:buNone/>
                      </a:pPr>
                      <a:r>
                        <a:rPr lang="en-US" sz="1000" b="0" i="0" u="none" strike="noStrike" noProof="0" dirty="0">
                          <a:solidFill>
                            <a:srgbClr val="000000"/>
                          </a:solidFill>
                        </a:rPr>
                        <a:t>March 2020</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000000"/>
                          </a:solidFill>
                          <a:effectLst/>
                          <a:uLnTx/>
                          <a:uFillTx/>
                          <a:latin typeface="+mn-lt"/>
                          <a:ea typeface="+mn-ea"/>
                          <a:cs typeface="+mn-cs"/>
                        </a:rPr>
                        <a:t>PPM #54055</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mn-lt"/>
                          <a:ea typeface="+mn-ea"/>
                          <a:cs typeface="+mn-cs"/>
                        </a:rPr>
                        <a:t>Implemented</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mn-lt"/>
                          <a:ea typeface="+mn-ea"/>
                          <a:cs typeface="+mn-cs"/>
                        </a:rPr>
                        <a:t>February 2020</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000000"/>
                          </a:solidFill>
                          <a:effectLst/>
                          <a:uLnTx/>
                          <a:uFillTx/>
                          <a:latin typeface="+mn-lt"/>
                          <a:ea typeface="+mn-ea"/>
                          <a:cs typeface="+mn-cs"/>
                        </a:rPr>
                        <a:t>PPM #54084</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mn-lt"/>
                          <a:ea typeface="+mn-ea"/>
                          <a:cs typeface="+mn-cs"/>
                        </a:rPr>
                        <a:t>Implemented</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mn-lt"/>
                          <a:ea typeface="+mn-ea"/>
                          <a:cs typeface="+mn-cs"/>
                        </a:rPr>
                        <a:t>March 2020</a:t>
                      </a:r>
                    </a:p>
                    <a:p>
                      <a:pPr lvl="0">
                        <a:buNone/>
                      </a:pPr>
                      <a:endParaRPr lang="en-US" sz="1000" b="0" dirty="0">
                        <a:solidFill>
                          <a:schemeClr val="tx1"/>
                        </a:solidFill>
                        <a:latin typeface="+mn-lt"/>
                        <a:cs typeface="Arial"/>
                      </a:endParaRPr>
                    </a:p>
                  </a:txBody>
                  <a:tcPr/>
                </a:tc>
                <a:tc>
                  <a:txBody>
                    <a:bodyPr/>
                    <a:lstStyle/>
                    <a:p>
                      <a:pPr marL="0" indent="0">
                        <a:buNone/>
                      </a:pPr>
                      <a:r>
                        <a:rPr lang="en-US" sz="1100" kern="1200" dirty="0">
                          <a:solidFill>
                            <a:schemeClr val="dk1"/>
                          </a:solidFill>
                          <a:effectLst/>
                          <a:latin typeface="+mn-lt"/>
                          <a:ea typeface="+mn-ea"/>
                          <a:cs typeface="+mn-cs"/>
                        </a:rPr>
                        <a:t>On Friday, March 13, 2020, an injunction was granted on the final ABAWD ruling indefinitely delaying the expiration of ABAWD Geographical waivers for the 34 counties that were originally losing their waivers as of April 1, 2020.   In addition, H.R. 6201 was signed into law by President Trump March 18, 2020, which lifts the ABAWD time limit statewide effective April 1, 2020. At this time it is unknown when the ABAWD time limit policy will be reinstated.</a:t>
                      </a:r>
                      <a:endParaRPr lang="en-US" sz="1100" dirty="0"/>
                    </a:p>
                    <a:p>
                      <a:pPr marL="0" indent="0">
                        <a:buNone/>
                      </a:pPr>
                      <a:endParaRPr lang="en-US" sz="1100" dirty="0"/>
                    </a:p>
                    <a:p>
                      <a:pPr marL="0" marR="0" lvl="0" indent="0" algn="l" defTabSz="457200">
                        <a:lnSpc>
                          <a:spcPct val="100000"/>
                        </a:lnSpc>
                        <a:spcBef>
                          <a:spcPts val="0"/>
                        </a:spcBef>
                        <a:spcAft>
                          <a:spcPts val="0"/>
                        </a:spcAft>
                        <a:buClrTx/>
                        <a:buSzTx/>
                        <a:buFont typeface="Arial" panose="020B0604020202020204" pitchFamily="34" charset="0"/>
                        <a:buNone/>
                        <a:tabLst/>
                        <a:defRPr/>
                      </a:pPr>
                      <a:endParaRPr lang="en-US" sz="1100" b="0" i="0" u="none" strike="noStrike" kern="1200" baseline="0" dirty="0">
                        <a:solidFill>
                          <a:schemeClr val="dk1"/>
                        </a:solidFill>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100" b="1" i="0" u="none" strike="noStrike" kern="1200" baseline="0" dirty="0">
                          <a:solidFill>
                            <a:schemeClr val="dk1"/>
                          </a:solidFill>
                          <a:latin typeface="+mn-lt"/>
                          <a:ea typeface="+mn-ea"/>
                          <a:cs typeface="+mn-cs"/>
                        </a:rPr>
                        <a:t>CalSAWS Update:</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0" i="0" u="none" strike="noStrike" kern="1200" baseline="0" dirty="0">
                          <a:solidFill>
                            <a:schemeClr val="dk1"/>
                          </a:solidFill>
                          <a:latin typeface="+mn-lt"/>
                          <a:ea typeface="+mn-ea"/>
                          <a:cs typeface="+mn-cs"/>
                        </a:rPr>
                        <a:t>Stopped the </a:t>
                      </a:r>
                      <a:r>
                        <a:rPr lang="en-US" sz="1100" b="0" kern="1200" dirty="0">
                          <a:solidFill>
                            <a:schemeClr val="dk1"/>
                          </a:solidFill>
                          <a:effectLst/>
                          <a:latin typeface="+mn-lt"/>
                          <a:ea typeface="+mn-ea"/>
                          <a:cs typeface="+mn-cs"/>
                        </a:rPr>
                        <a:t>CF 377.11C,  377.11D and CF 377.11E notices from being mailed</a:t>
                      </a:r>
                      <a:endParaRPr lang="en-US" sz="1100" b="0" dirty="0"/>
                    </a:p>
                    <a:p>
                      <a:pPr marL="171450" indent="-171450">
                        <a:buFont typeface="Arial" panose="020B0604020202020204" pitchFamily="34" charset="0"/>
                        <a:buChar char="•"/>
                      </a:pPr>
                      <a:r>
                        <a:rPr lang="en-US" sz="1100" b="0" dirty="0"/>
                        <a:t>Reinstated the ABAWD geographical waiver as of April 1,2020 for all counties.</a:t>
                      </a:r>
                    </a:p>
                    <a:p>
                      <a:pPr marL="171450" indent="-171450">
                        <a:buFont typeface="Arial" panose="020B0604020202020204" pitchFamily="34" charset="0"/>
                        <a:buChar char="•"/>
                      </a:pPr>
                      <a:endParaRPr lang="en-US" sz="1100" b="0" dirty="0"/>
                    </a:p>
                    <a:p>
                      <a:pPr marL="0" indent="0">
                        <a:buFont typeface="Arial" panose="020B0604020202020204" pitchFamily="34" charset="0"/>
                        <a:buNone/>
                      </a:pPr>
                      <a:r>
                        <a:rPr lang="en-US" sz="1100" b="1" dirty="0"/>
                        <a:t>Note: </a:t>
                      </a:r>
                      <a:r>
                        <a:rPr lang="en-US" sz="1100" b="0" dirty="0"/>
                        <a:t>For additional information refer to CIT 0032-20</a:t>
                      </a:r>
                    </a:p>
                    <a:p>
                      <a:pPr marL="0" indent="0">
                        <a:buFont typeface="Arial" panose="020B0604020202020204" pitchFamily="34" charset="0"/>
                        <a:buNone/>
                      </a:pPr>
                      <a:endParaRPr lang="en-US" sz="1100" b="0" dirty="0"/>
                    </a:p>
                    <a:p>
                      <a:pPr marL="0" indent="0">
                        <a:buNone/>
                      </a:pPr>
                      <a:r>
                        <a:rPr lang="en-US" sz="1100" b="1" dirty="0"/>
                        <a:t>CalSAWS County Business Impact: </a:t>
                      </a:r>
                    </a:p>
                    <a:p>
                      <a:pPr marL="0" indent="0">
                        <a:buNone/>
                      </a:pPr>
                      <a:r>
                        <a:rPr lang="en-US" sz="1100" b="0" dirty="0"/>
                        <a:t>Inform staff about the ABAWD injunction and H.R. 6201. </a:t>
                      </a:r>
                    </a:p>
                    <a:p>
                      <a:pPr marL="0" indent="0">
                        <a:buNone/>
                      </a:pPr>
                      <a:endParaRPr lang="en-US" sz="1100" dirty="0"/>
                    </a:p>
                    <a:p>
                      <a:pPr marL="0" marR="0" lvl="0" indent="0" algn="l" rtl="0" eaLnBrk="1" fontAlgn="auto" latinLnBrk="0" hangingPunct="1">
                        <a:lnSpc>
                          <a:spcPct val="100000"/>
                        </a:lnSpc>
                        <a:spcBef>
                          <a:spcPts val="0"/>
                        </a:spcBef>
                        <a:spcAft>
                          <a:spcPts val="0"/>
                        </a:spcAft>
                        <a:buClrTx/>
                        <a:buSzTx/>
                        <a:buFontTx/>
                        <a:buNone/>
                      </a:pPr>
                      <a:endParaRPr lang="en-US" sz="1100" kern="1200" dirty="0">
                        <a:solidFill>
                          <a:schemeClr val="dk1"/>
                        </a:solidFill>
                        <a:effectLst/>
                        <a:latin typeface="+mn-lt"/>
                        <a:ea typeface="+mn-ea"/>
                        <a:cs typeface="+mn-cs"/>
                      </a:endParaRPr>
                    </a:p>
                    <a:p>
                      <a:pPr marL="0" marR="0" lvl="0" indent="0" algn="ctr" defTabSz="6858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100" b="0" i="0" u="none" strike="noStrike" kern="1200" cap="none" spc="0" normalizeH="0" baseline="0" noProof="0" dirty="0">
                        <a:ln>
                          <a:noFill/>
                        </a:ln>
                        <a:solidFill>
                          <a:prstClr val="black"/>
                        </a:solidFill>
                        <a:effectLst/>
                        <a:uLnTx/>
                        <a:uFillTx/>
                        <a:latin typeface="+mn-lt"/>
                        <a:ea typeface="+mn-ea"/>
                        <a:cs typeface="+mn-cs"/>
                      </a:endParaRPr>
                    </a:p>
                    <a:p>
                      <a:pPr marL="0" marR="0" lvl="0" indent="0" algn="ctr" defTabSz="6858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100" b="0" i="0" u="none" strike="noStrike" kern="1200" cap="none" spc="0" normalizeH="0" baseline="0" noProof="0" dirty="0">
                        <a:ln>
                          <a:noFill/>
                        </a:ln>
                        <a:solidFill>
                          <a:prstClr val="black"/>
                        </a:solidFill>
                        <a:effectLst/>
                        <a:uLnTx/>
                        <a:uFillTx/>
                        <a:latin typeface="+mn-lt"/>
                        <a:ea typeface="+mn-ea"/>
                        <a:cs typeface="+mn-cs"/>
                      </a:endParaRPr>
                    </a:p>
                    <a:p>
                      <a:pPr marL="0" marR="0" lvl="0" indent="0" algn="ctr" defTabSz="6858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100" b="0" i="0" u="none" strike="noStrike" kern="1200" cap="none" spc="0" normalizeH="0" baseline="0" noProof="0" dirty="0">
                        <a:ln>
                          <a:noFill/>
                        </a:ln>
                        <a:solidFill>
                          <a:prstClr val="black"/>
                        </a:solidFill>
                        <a:effectLst/>
                        <a:uLnTx/>
                        <a:uFillTx/>
                        <a:latin typeface="+mn-lt"/>
                        <a:ea typeface="+mn-ea"/>
                        <a:cs typeface="+mn-cs"/>
                      </a:endParaRPr>
                    </a:p>
                    <a:p>
                      <a:pPr marL="0" marR="0" lvl="0" indent="0" algn="ctr"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100" b="0" i="0" u="none" strike="noStrike" kern="1200" cap="none" spc="0" normalizeH="0" baseline="0" noProof="0" dirty="0">
                          <a:ln>
                            <a:noFill/>
                          </a:ln>
                          <a:solidFill>
                            <a:prstClr val="black"/>
                          </a:solidFill>
                          <a:effectLst/>
                          <a:uLnTx/>
                          <a:uFillTx/>
                          <a:latin typeface="+mn-lt"/>
                          <a:ea typeface="+mn-ea"/>
                          <a:cs typeface="+mn-cs"/>
                        </a:rPr>
                        <a:t>-Continued on Next Slide-</a:t>
                      </a:r>
                    </a:p>
                  </a:txBody>
                  <a:tcPr/>
                </a:tc>
                <a:extLst>
                  <a:ext uri="{0D108BD9-81ED-4DB2-BD59-A6C34878D82A}">
                    <a16:rowId xmlns:a16="http://schemas.microsoft.com/office/drawing/2014/main" val="1361265066"/>
                  </a:ext>
                </a:extLst>
              </a:tr>
            </a:tbl>
          </a:graphicData>
        </a:graphic>
      </p:graphicFrame>
    </p:spTree>
    <p:extLst>
      <p:ext uri="{BB962C8B-B14F-4D97-AF65-F5344CB8AC3E}">
        <p14:creationId xmlns:p14="http://schemas.microsoft.com/office/powerpoint/2010/main" val="21827571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4FE0563-AC48-2945-81FD-BF6E53944784}"/>
              </a:ext>
            </a:extLst>
          </p:cNvPr>
          <p:cNvSpPr>
            <a:spLocks noGrp="1"/>
          </p:cNvSpPr>
          <p:nvPr>
            <p:ph type="title"/>
          </p:nvPr>
        </p:nvSpPr>
        <p:spPr/>
        <p:txBody>
          <a:bodyPr/>
          <a:lstStyle/>
          <a:p>
            <a:r>
              <a:rPr lang="en-US" dirty="0"/>
              <a:t>Policy Update</a:t>
            </a:r>
          </a:p>
        </p:txBody>
      </p:sp>
      <p:sp>
        <p:nvSpPr>
          <p:cNvPr id="7" name="Text Placeholder 6">
            <a:extLst>
              <a:ext uri="{FF2B5EF4-FFF2-40B4-BE49-F238E27FC236}">
                <a16:creationId xmlns:a16="http://schemas.microsoft.com/office/drawing/2014/main" id="{9761DA5A-1779-284F-9785-B37E08006FE6}"/>
              </a:ext>
            </a:extLst>
          </p:cNvPr>
          <p:cNvSpPr>
            <a:spLocks noGrp="1"/>
          </p:cNvSpPr>
          <p:nvPr>
            <p:ph type="body" sz="quarter" idx="10"/>
          </p:nvPr>
        </p:nvSpPr>
        <p:spPr/>
        <p:txBody>
          <a:bodyPr/>
          <a:lstStyle/>
          <a:p>
            <a:r>
              <a:rPr lang="en-US" dirty="0"/>
              <a:t>Able-Bodied Adults Without Dependents (ABAWD)</a:t>
            </a:r>
          </a:p>
        </p:txBody>
      </p:sp>
      <p:graphicFrame>
        <p:nvGraphicFramePr>
          <p:cNvPr id="2" name="Table 1">
            <a:extLst>
              <a:ext uri="{FF2B5EF4-FFF2-40B4-BE49-F238E27FC236}">
                <a16:creationId xmlns:a16="http://schemas.microsoft.com/office/drawing/2014/main" id="{9952AE9D-FFB2-4C7E-972B-53255B9CE165}"/>
              </a:ext>
            </a:extLst>
          </p:cNvPr>
          <p:cNvGraphicFramePr>
            <a:graphicFrameLocks noGrp="1"/>
          </p:cNvGraphicFramePr>
          <p:nvPr>
            <p:extLst>
              <p:ext uri="{D42A27DB-BD31-4B8C-83A1-F6EECF244321}">
                <p14:modId xmlns:p14="http://schemas.microsoft.com/office/powerpoint/2010/main" val="3578798799"/>
              </p:ext>
            </p:extLst>
          </p:nvPr>
        </p:nvGraphicFramePr>
        <p:xfrm>
          <a:off x="189694" y="1056586"/>
          <a:ext cx="8769093" cy="5394960"/>
        </p:xfrm>
        <a:graphic>
          <a:graphicData uri="http://schemas.openxmlformats.org/drawingml/2006/table">
            <a:tbl>
              <a:tblPr firstRow="1" bandRow="1">
                <a:tableStyleId>{5C22544A-7EE6-4342-B048-85BDC9FD1C3A}</a:tableStyleId>
              </a:tblPr>
              <a:tblGrid>
                <a:gridCol w="1034349">
                  <a:extLst>
                    <a:ext uri="{9D8B030D-6E8A-4147-A177-3AD203B41FA5}">
                      <a16:colId xmlns:a16="http://schemas.microsoft.com/office/drawing/2014/main" val="905645451"/>
                    </a:ext>
                  </a:extLst>
                </a:gridCol>
                <a:gridCol w="1135039">
                  <a:extLst>
                    <a:ext uri="{9D8B030D-6E8A-4147-A177-3AD203B41FA5}">
                      <a16:colId xmlns:a16="http://schemas.microsoft.com/office/drawing/2014/main" val="4156163531"/>
                    </a:ext>
                  </a:extLst>
                </a:gridCol>
                <a:gridCol w="1153346">
                  <a:extLst>
                    <a:ext uri="{9D8B030D-6E8A-4147-A177-3AD203B41FA5}">
                      <a16:colId xmlns:a16="http://schemas.microsoft.com/office/drawing/2014/main" val="170997007"/>
                    </a:ext>
                  </a:extLst>
                </a:gridCol>
                <a:gridCol w="5446359">
                  <a:extLst>
                    <a:ext uri="{9D8B030D-6E8A-4147-A177-3AD203B41FA5}">
                      <a16:colId xmlns:a16="http://schemas.microsoft.com/office/drawing/2014/main" val="3520423991"/>
                    </a:ext>
                  </a:extLst>
                </a:gridCol>
              </a:tblGrid>
              <a:tr h="109539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solidFill>
                            <a:schemeClr val="tx1"/>
                          </a:solidFill>
                        </a:rPr>
                        <a:t>Policy Effective Date &amp; State Policy Reference</a:t>
                      </a:r>
                    </a:p>
                  </a:txBody>
                  <a:tcPr/>
                </a:tc>
                <a:tc>
                  <a:txBody>
                    <a:bodyPr/>
                    <a:lstStyle/>
                    <a:p>
                      <a:r>
                        <a:rPr lang="en-US" sz="1200" dirty="0">
                          <a:solidFill>
                            <a:schemeClr val="tx1"/>
                          </a:solidFill>
                        </a:rPr>
                        <a:t>C-IV/LRS Status</a:t>
                      </a:r>
                    </a:p>
                  </a:txBody>
                  <a:tcPr/>
                </a:tc>
                <a:tc>
                  <a:txBody>
                    <a:bodyPr/>
                    <a:lstStyle/>
                    <a:p>
                      <a:r>
                        <a:rPr lang="en-US" sz="1200" dirty="0">
                          <a:solidFill>
                            <a:schemeClr val="tx1"/>
                          </a:solidFill>
                        </a:rPr>
                        <a:t>CalWIN Status</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solidFill>
                            <a:schemeClr val="tx1"/>
                          </a:solidFill>
                        </a:rPr>
                        <a:t>Implementation Details</a:t>
                      </a:r>
                    </a:p>
                  </a:txBody>
                  <a:tcPr/>
                </a:tc>
                <a:extLst>
                  <a:ext uri="{0D108BD9-81ED-4DB2-BD59-A6C34878D82A}">
                    <a16:rowId xmlns:a16="http://schemas.microsoft.com/office/drawing/2014/main" val="66055393"/>
                  </a:ext>
                </a:extLst>
              </a:tr>
              <a:tr h="393380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0" i="0" baseline="0" dirty="0">
                          <a:latin typeface="+mn-lt"/>
                          <a:cs typeface="Arial"/>
                          <a:hlinkClick r:id="rId2"/>
                        </a:rPr>
                        <a:t>ACL 19-93</a:t>
                      </a:r>
                    </a:p>
                    <a:p>
                      <a:pPr marL="0" marR="0" indent="0" algn="l" defTabSz="914400" rtl="0" eaLnBrk="1" fontAlgn="auto" latinLnBrk="0" hangingPunct="1">
                        <a:lnSpc>
                          <a:spcPct val="100000"/>
                        </a:lnSpc>
                        <a:spcBef>
                          <a:spcPts val="0"/>
                        </a:spcBef>
                        <a:spcAft>
                          <a:spcPts val="0"/>
                        </a:spcAft>
                        <a:buClrTx/>
                        <a:buSzTx/>
                        <a:buFontTx/>
                        <a:buNone/>
                        <a:tabLst/>
                        <a:defRPr/>
                      </a:pPr>
                      <a:r>
                        <a:rPr lang="en-US" sz="1000" b="0" i="0" baseline="0" dirty="0">
                          <a:latin typeface="+mn-lt"/>
                          <a:cs typeface="Arial"/>
                          <a:hlinkClick r:id="rId2"/>
                        </a:rPr>
                        <a:t>ABAWD Handbook 2.0</a:t>
                      </a:r>
                      <a:endParaRPr lang="en-US" sz="1000" b="0" i="0" baseline="0" dirty="0">
                        <a:latin typeface="+mn-lt"/>
                        <a:cs typeface="Aria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000" b="0" i="0" baseline="0" dirty="0">
                        <a:latin typeface="+mn-lt"/>
                        <a:cs typeface="Aria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000" b="0" i="0" baseline="0" dirty="0">
                          <a:latin typeface="+mn-lt"/>
                          <a:cs typeface="Arial"/>
                        </a:rPr>
                        <a:t>Draft ACL </a:t>
                      </a:r>
                      <a:r>
                        <a:rPr lang="en-US" sz="1000" b="0" i="0" baseline="0" dirty="0" err="1">
                          <a:latin typeface="+mn-lt"/>
                          <a:cs typeface="Arial"/>
                        </a:rPr>
                        <a:t>CalFresh</a:t>
                      </a:r>
                      <a:r>
                        <a:rPr lang="en-US" sz="1000" b="0" i="0" baseline="0" dirty="0">
                          <a:latin typeface="+mn-lt"/>
                          <a:cs typeface="Arial"/>
                        </a:rPr>
                        <a:t> Discretionary Exemptions for ABAWD </a:t>
                      </a:r>
                    </a:p>
                    <a:p>
                      <a:pPr marL="0" marR="0" indent="0" algn="l" defTabSz="914400" rtl="0" eaLnBrk="1" fontAlgn="auto" latinLnBrk="0" hangingPunct="1">
                        <a:lnSpc>
                          <a:spcPct val="100000"/>
                        </a:lnSpc>
                        <a:spcBef>
                          <a:spcPts val="0"/>
                        </a:spcBef>
                        <a:spcAft>
                          <a:spcPts val="0"/>
                        </a:spcAft>
                        <a:buClrTx/>
                        <a:buSzTx/>
                        <a:buFontTx/>
                        <a:buNone/>
                        <a:tabLst/>
                        <a:defRPr/>
                      </a:pPr>
                      <a:r>
                        <a:rPr lang="en-US" sz="1000" b="0" i="0" baseline="0" dirty="0">
                          <a:latin typeface="+mn-lt"/>
                          <a:cs typeface="Arial"/>
                        </a:rPr>
                        <a:t>Received on 1/15/20</a:t>
                      </a:r>
                      <a:endParaRPr lang="en-US" sz="1000" dirty="0">
                        <a:latin typeface="+mn-lt"/>
                        <a:cs typeface="Aria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000" dirty="0">
                        <a:latin typeface="+mn-lt"/>
                        <a:cs typeface="Aria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1" dirty="0">
                          <a:latin typeface="+mn-lt"/>
                          <a:cs typeface="Arial"/>
                        </a:rPr>
                        <a:t>SCRs CIV-106058;CA-212648</a:t>
                      </a:r>
                    </a:p>
                    <a:p>
                      <a:pPr marL="0" marR="0" indent="0" algn="l" defTabSz="914400" rtl="0" eaLnBrk="1" fontAlgn="auto" latinLnBrk="0" hangingPunct="1">
                        <a:lnSpc>
                          <a:spcPct val="100000"/>
                        </a:lnSpc>
                        <a:spcBef>
                          <a:spcPts val="0"/>
                        </a:spcBef>
                        <a:spcAft>
                          <a:spcPts val="0"/>
                        </a:spcAft>
                        <a:buClrTx/>
                        <a:buSzTx/>
                        <a:buFontTx/>
                        <a:buNone/>
                        <a:tabLst/>
                        <a:defRPr/>
                      </a:pPr>
                      <a:r>
                        <a:rPr lang="en-US" sz="1000" b="0" dirty="0">
                          <a:latin typeface="+mn-lt"/>
                          <a:cs typeface="Arial"/>
                        </a:rPr>
                        <a:t>Rejected</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000" b="0" dirty="0">
                        <a:latin typeface="+mn-lt"/>
                        <a:cs typeface="Aria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000" b="1" dirty="0">
                          <a:latin typeface="+mn-lt"/>
                          <a:cs typeface="Arial"/>
                        </a:rPr>
                        <a:t>SCRs CIV-106060;CA-212650</a:t>
                      </a:r>
                    </a:p>
                    <a:p>
                      <a:pPr marL="0" marR="0" indent="0" algn="l" defTabSz="914400" rtl="0" eaLnBrk="1" fontAlgn="auto" latinLnBrk="0" hangingPunct="1">
                        <a:lnSpc>
                          <a:spcPct val="100000"/>
                        </a:lnSpc>
                        <a:spcBef>
                          <a:spcPts val="0"/>
                        </a:spcBef>
                        <a:spcAft>
                          <a:spcPts val="0"/>
                        </a:spcAft>
                        <a:buClrTx/>
                        <a:buSzTx/>
                        <a:buFontTx/>
                        <a:buNone/>
                        <a:tabLst/>
                        <a:defRPr/>
                      </a:pPr>
                      <a:r>
                        <a:rPr lang="en-US" sz="1000" b="0" dirty="0">
                          <a:latin typeface="+mn-lt"/>
                          <a:cs typeface="Arial"/>
                        </a:rPr>
                        <a:t>Implemented</a:t>
                      </a:r>
                    </a:p>
                    <a:p>
                      <a:pPr marL="0" marR="0" indent="0" algn="l" defTabSz="914400" rtl="0" eaLnBrk="1" fontAlgn="auto" latinLnBrk="0" hangingPunct="1">
                        <a:lnSpc>
                          <a:spcPct val="100000"/>
                        </a:lnSpc>
                        <a:spcBef>
                          <a:spcPts val="0"/>
                        </a:spcBef>
                        <a:spcAft>
                          <a:spcPts val="0"/>
                        </a:spcAft>
                        <a:buClrTx/>
                        <a:buSzTx/>
                        <a:buFontTx/>
                        <a:buNone/>
                        <a:tabLst/>
                        <a:defRPr/>
                      </a:pPr>
                      <a:r>
                        <a:rPr lang="en-US" sz="1000" b="0" dirty="0">
                          <a:latin typeface="+mn-lt"/>
                          <a:cs typeface="Arial"/>
                        </a:rPr>
                        <a:t>Release 20.02</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000" b="0" dirty="0">
                        <a:latin typeface="+mn-lt"/>
                        <a:cs typeface="Aria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000" b="1" dirty="0">
                          <a:latin typeface="+mn-lt"/>
                          <a:cs typeface="Arial"/>
                        </a:rPr>
                        <a:t>SCRs CIV-103743 CA-207637</a:t>
                      </a:r>
                    </a:p>
                    <a:p>
                      <a:pPr marL="0" marR="0" indent="0" algn="l" defTabSz="914400" rtl="0" eaLnBrk="1" fontAlgn="auto" latinLnBrk="0" hangingPunct="1">
                        <a:lnSpc>
                          <a:spcPct val="100000"/>
                        </a:lnSpc>
                        <a:spcBef>
                          <a:spcPts val="0"/>
                        </a:spcBef>
                        <a:spcAft>
                          <a:spcPts val="0"/>
                        </a:spcAft>
                        <a:buClrTx/>
                        <a:buSzTx/>
                        <a:buFontTx/>
                        <a:buNone/>
                        <a:tabLst/>
                        <a:defRPr/>
                      </a:pPr>
                      <a:r>
                        <a:rPr lang="en-US" sz="1000" b="1" dirty="0">
                          <a:latin typeface="+mn-lt"/>
                          <a:cs typeface="Arial"/>
                        </a:rPr>
                        <a:t>Phase III</a:t>
                      </a:r>
                    </a:p>
                    <a:p>
                      <a:pPr marL="0" marR="0" indent="0" algn="l" defTabSz="914400" rtl="0" eaLnBrk="1" fontAlgn="auto" latinLnBrk="0" hangingPunct="1">
                        <a:lnSpc>
                          <a:spcPct val="100000"/>
                        </a:lnSpc>
                        <a:spcBef>
                          <a:spcPts val="0"/>
                        </a:spcBef>
                        <a:spcAft>
                          <a:spcPts val="0"/>
                        </a:spcAft>
                        <a:buClrTx/>
                        <a:buSzTx/>
                        <a:buFontTx/>
                        <a:buNone/>
                        <a:tabLst/>
                        <a:defRPr/>
                      </a:pPr>
                      <a:r>
                        <a:rPr lang="en-US" sz="1000" b="0" dirty="0">
                          <a:latin typeface="+mn-lt"/>
                          <a:cs typeface="Arial"/>
                        </a:rPr>
                        <a:t>Design</a:t>
                      </a:r>
                    </a:p>
                    <a:p>
                      <a:pPr marL="0" marR="0" indent="0" algn="l" rtl="0" eaLnBrk="1" fontAlgn="auto" latinLnBrk="0" hangingPunct="1">
                        <a:lnSpc>
                          <a:spcPct val="100000"/>
                        </a:lnSpc>
                        <a:spcBef>
                          <a:spcPts val="0"/>
                        </a:spcBef>
                        <a:spcAft>
                          <a:spcPts val="0"/>
                        </a:spcAft>
                        <a:buClrTx/>
                        <a:buSzTx/>
                        <a:buFontTx/>
                        <a:buNone/>
                      </a:pPr>
                      <a:r>
                        <a:rPr lang="en-US" sz="1000" b="0" dirty="0">
                          <a:latin typeface="+mn-lt"/>
                          <a:cs typeface="Arial"/>
                        </a:rPr>
                        <a:t>Release </a:t>
                      </a:r>
                    </a:p>
                    <a:p>
                      <a:pPr marL="0" marR="0" indent="0" algn="l" defTabSz="914400" rtl="0" eaLnBrk="1" fontAlgn="auto" latinLnBrk="0" hangingPunct="1">
                        <a:lnSpc>
                          <a:spcPct val="100000"/>
                        </a:lnSpc>
                        <a:spcBef>
                          <a:spcPts val="0"/>
                        </a:spcBef>
                        <a:spcAft>
                          <a:spcPts val="0"/>
                        </a:spcAft>
                        <a:buClrTx/>
                        <a:buSzTx/>
                        <a:buFontTx/>
                        <a:buNone/>
                        <a:tabLst/>
                        <a:defRPr/>
                      </a:pPr>
                      <a:r>
                        <a:rPr lang="en-US" sz="1000" b="0" baseline="0" dirty="0">
                          <a:latin typeface="+mn-lt"/>
                          <a:cs typeface="Arial"/>
                        </a:rPr>
                        <a:t>21.05</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000" b="0" baseline="0" dirty="0">
                        <a:latin typeface="+mn-lt"/>
                        <a:cs typeface="Aria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000" b="1" baseline="0" dirty="0">
                          <a:latin typeface="+mn-lt"/>
                          <a:cs typeface="Arial"/>
                        </a:rPr>
                        <a:t>SCRs CIV-106686;CA-214411</a:t>
                      </a:r>
                    </a:p>
                    <a:p>
                      <a:pPr marL="0" marR="0" indent="0" algn="l" defTabSz="914400" rtl="0" eaLnBrk="1" fontAlgn="auto" latinLnBrk="0" hangingPunct="1">
                        <a:lnSpc>
                          <a:spcPct val="100000"/>
                        </a:lnSpc>
                        <a:spcBef>
                          <a:spcPts val="0"/>
                        </a:spcBef>
                        <a:spcAft>
                          <a:spcPts val="0"/>
                        </a:spcAft>
                        <a:buClrTx/>
                        <a:buSzTx/>
                        <a:buFontTx/>
                        <a:buNone/>
                        <a:tabLst/>
                        <a:defRPr/>
                      </a:pPr>
                      <a:r>
                        <a:rPr lang="en-US" sz="1000" b="0" baseline="0" dirty="0">
                          <a:latin typeface="+mn-lt"/>
                          <a:cs typeface="Arial"/>
                        </a:rPr>
                        <a:t>Implemented</a:t>
                      </a:r>
                    </a:p>
                    <a:p>
                      <a:pPr marL="0" marR="0" indent="0" algn="l" defTabSz="914400" rtl="0" eaLnBrk="1" fontAlgn="auto" latinLnBrk="0" hangingPunct="1">
                        <a:lnSpc>
                          <a:spcPct val="100000"/>
                        </a:lnSpc>
                        <a:spcBef>
                          <a:spcPts val="0"/>
                        </a:spcBef>
                        <a:spcAft>
                          <a:spcPts val="0"/>
                        </a:spcAft>
                        <a:buClrTx/>
                        <a:buSzTx/>
                        <a:buFontTx/>
                        <a:buNone/>
                        <a:tabLst/>
                        <a:defRPr/>
                      </a:pPr>
                      <a:r>
                        <a:rPr lang="en-US" sz="1000" b="0" baseline="0" dirty="0">
                          <a:latin typeface="+mn-lt"/>
                          <a:cs typeface="Arial"/>
                        </a:rPr>
                        <a:t>20.03 Priority Release on 4/9/20</a:t>
                      </a:r>
                    </a:p>
                  </a:txBody>
                  <a:tcPr/>
                </a:tc>
                <a:tc>
                  <a:txBody>
                    <a:bodyPr/>
                    <a:lstStyle/>
                    <a:p>
                      <a:pPr lvl="0">
                        <a:buNone/>
                      </a:pPr>
                      <a:r>
                        <a:rPr lang="en-US" sz="1000" b="1" i="0" u="none" strike="noStrike" noProof="0" dirty="0">
                          <a:solidFill>
                            <a:schemeClr val="tx1"/>
                          </a:solidFill>
                          <a:latin typeface="Century Gothic"/>
                        </a:rPr>
                        <a:t>PPM #46539</a:t>
                      </a:r>
                      <a:endParaRPr lang="en-US" sz="1000" b="0" i="0" u="none" strike="noStrike" noProof="0" dirty="0">
                        <a:latin typeface="Century Gothic"/>
                      </a:endParaRPr>
                    </a:p>
                    <a:p>
                      <a:pPr lvl="0">
                        <a:buNone/>
                      </a:pPr>
                      <a:r>
                        <a:rPr lang="en-US" sz="1000" b="0" i="0" u="none" strike="noStrike" noProof="0" dirty="0">
                          <a:solidFill>
                            <a:schemeClr val="tx1"/>
                          </a:solidFill>
                          <a:latin typeface="Century Gothic"/>
                        </a:rPr>
                        <a:t>Implemented</a:t>
                      </a:r>
                      <a:endParaRPr lang="en-US" sz="1000" b="0" i="0" u="none" strike="noStrike" noProof="0" dirty="0">
                        <a:latin typeface="Century Gothic"/>
                      </a:endParaRPr>
                    </a:p>
                    <a:p>
                      <a:pPr lvl="0">
                        <a:buNone/>
                      </a:pPr>
                      <a:r>
                        <a:rPr lang="en-US" sz="1000" b="0" i="0" u="none" strike="noStrike" noProof="0" dirty="0">
                          <a:solidFill>
                            <a:schemeClr val="tx1"/>
                          </a:solidFill>
                          <a:latin typeface="Century Gothic"/>
                        </a:rPr>
                        <a:t>8/2018</a:t>
                      </a:r>
                    </a:p>
                    <a:p>
                      <a:pPr lvl="0">
                        <a:buNone/>
                      </a:pPr>
                      <a:endParaRPr lang="en-US" sz="1000" b="0" i="0" u="none" strike="noStrike" noProof="0" dirty="0">
                        <a:latin typeface="Century Gothic"/>
                      </a:endParaRPr>
                    </a:p>
                    <a:p>
                      <a:pPr lvl="0">
                        <a:buNone/>
                      </a:pPr>
                      <a:r>
                        <a:rPr lang="en-US" sz="1000" b="1" i="0" u="none" strike="noStrike" noProof="0" dirty="0">
                          <a:solidFill>
                            <a:schemeClr val="tx1"/>
                          </a:solidFill>
                          <a:latin typeface="Century Gothic"/>
                        </a:rPr>
                        <a:t>PPM #47411</a:t>
                      </a:r>
                      <a:endParaRPr lang="en-US" sz="1000" b="0" i="0" u="none" strike="noStrike" noProof="0" dirty="0">
                        <a:latin typeface="Century Gothic"/>
                      </a:endParaRPr>
                    </a:p>
                    <a:p>
                      <a:pPr lvl="0">
                        <a:buNone/>
                      </a:pPr>
                      <a:r>
                        <a:rPr lang="en-US" sz="1000" b="0" i="0" u="none" strike="noStrike" noProof="0" dirty="0">
                          <a:solidFill>
                            <a:schemeClr val="tx1"/>
                          </a:solidFill>
                          <a:latin typeface="Century Gothic"/>
                        </a:rPr>
                        <a:t>Implemented</a:t>
                      </a:r>
                      <a:endParaRPr lang="en-US" sz="1000" b="0" i="0" u="none" strike="noStrike" noProof="0" dirty="0">
                        <a:latin typeface="Century Gothic"/>
                      </a:endParaRPr>
                    </a:p>
                    <a:p>
                      <a:pPr lvl="0">
                        <a:buNone/>
                      </a:pPr>
                      <a:r>
                        <a:rPr lang="en-US" sz="1000" b="0" i="0" u="none" strike="noStrike" noProof="0" dirty="0">
                          <a:solidFill>
                            <a:schemeClr val="tx1"/>
                          </a:solidFill>
                          <a:latin typeface="Century Gothic"/>
                        </a:rPr>
                        <a:t>8/2018</a:t>
                      </a:r>
                    </a:p>
                    <a:p>
                      <a:pPr lvl="0">
                        <a:buNone/>
                      </a:pPr>
                      <a:endParaRPr lang="en-US" sz="1000" b="0" i="0" u="none" strike="noStrike" noProof="0" dirty="0">
                        <a:solidFill>
                          <a:srgbClr val="000000"/>
                        </a:solidFill>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000000"/>
                          </a:solidFill>
                          <a:effectLst/>
                          <a:uLnTx/>
                          <a:uFillTx/>
                          <a:latin typeface="+mn-lt"/>
                          <a:ea typeface="+mn-ea"/>
                          <a:cs typeface="+mn-cs"/>
                        </a:rPr>
                        <a:t>PPM #51360</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mn-lt"/>
                          <a:ea typeface="+mn-ea"/>
                          <a:cs typeface="+mn-cs"/>
                        </a:rPr>
                        <a:t>Implemented</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mn-lt"/>
                          <a:ea typeface="+mn-ea"/>
                          <a:cs typeface="+mn-cs"/>
                        </a:rPr>
                        <a:t>8/19</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srgbClr val="000000"/>
                        </a:solidFill>
                        <a:effectLst/>
                        <a:uLnTx/>
                        <a:uFillTx/>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000000"/>
                          </a:solidFill>
                          <a:effectLst/>
                          <a:uLnTx/>
                          <a:uFillTx/>
                          <a:latin typeface="+mn-lt"/>
                          <a:ea typeface="+mn-ea"/>
                          <a:cs typeface="+mn-cs"/>
                        </a:rPr>
                        <a:t>PPM #52397</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mn-lt"/>
                          <a:ea typeface="+mn-ea"/>
                          <a:cs typeface="+mn-cs"/>
                        </a:rPr>
                        <a:t>Implemented</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mn-lt"/>
                          <a:ea typeface="+mn-ea"/>
                          <a:cs typeface="+mn-cs"/>
                        </a:rPr>
                        <a:t>R60 (2/20)</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srgbClr val="000000"/>
                        </a:solidFill>
                        <a:effectLst/>
                        <a:uLnTx/>
                        <a:uFillTx/>
                        <a:latin typeface="+mn-lt"/>
                        <a:ea typeface="+mn-ea"/>
                        <a:cs typeface="+mn-cs"/>
                      </a:endParaRPr>
                    </a:p>
                    <a:p>
                      <a:pPr lvl="0" algn="l">
                        <a:lnSpc>
                          <a:spcPct val="100000"/>
                        </a:lnSpc>
                        <a:spcBef>
                          <a:spcPts val="0"/>
                        </a:spcBef>
                        <a:spcAft>
                          <a:spcPts val="0"/>
                        </a:spcAft>
                        <a:buNone/>
                      </a:pPr>
                      <a:r>
                        <a:rPr lang="en-US" sz="1000" b="1" i="0" u="none" strike="noStrike" noProof="0" dirty="0">
                          <a:solidFill>
                            <a:srgbClr val="000000"/>
                          </a:solidFill>
                        </a:rPr>
                        <a:t>PPM #54056</a:t>
                      </a:r>
                    </a:p>
                    <a:p>
                      <a:pPr lvl="0" algn="l">
                        <a:lnSpc>
                          <a:spcPct val="100000"/>
                        </a:lnSpc>
                        <a:spcBef>
                          <a:spcPts val="0"/>
                        </a:spcBef>
                        <a:spcAft>
                          <a:spcPts val="0"/>
                        </a:spcAft>
                        <a:buNone/>
                      </a:pPr>
                      <a:r>
                        <a:rPr lang="en-US" sz="1000" b="0" i="0" u="none" strike="noStrike" noProof="0" dirty="0">
                          <a:solidFill>
                            <a:srgbClr val="000000"/>
                          </a:solidFill>
                        </a:rPr>
                        <a:t>Implemented</a:t>
                      </a:r>
                    </a:p>
                    <a:p>
                      <a:pPr lvl="0" algn="l">
                        <a:lnSpc>
                          <a:spcPct val="100000"/>
                        </a:lnSpc>
                        <a:spcBef>
                          <a:spcPts val="0"/>
                        </a:spcBef>
                        <a:spcAft>
                          <a:spcPts val="0"/>
                        </a:spcAft>
                        <a:buNone/>
                      </a:pPr>
                      <a:r>
                        <a:rPr lang="en-US" sz="1000" b="0" i="0" u="none" strike="noStrike" noProof="0" dirty="0">
                          <a:solidFill>
                            <a:srgbClr val="000000"/>
                          </a:solidFill>
                        </a:rPr>
                        <a:t>March 2020</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000000"/>
                          </a:solidFill>
                          <a:effectLst/>
                          <a:uLnTx/>
                          <a:uFillTx/>
                          <a:latin typeface="+mn-lt"/>
                          <a:ea typeface="+mn-ea"/>
                          <a:cs typeface="+mn-cs"/>
                        </a:rPr>
                        <a:t>PPM #54055</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mn-lt"/>
                          <a:ea typeface="+mn-ea"/>
                          <a:cs typeface="+mn-cs"/>
                        </a:rPr>
                        <a:t>Implemented</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mn-lt"/>
                          <a:ea typeface="+mn-ea"/>
                          <a:cs typeface="+mn-cs"/>
                        </a:rPr>
                        <a:t>February 2020</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000000"/>
                          </a:solidFill>
                          <a:effectLst/>
                          <a:uLnTx/>
                          <a:uFillTx/>
                          <a:latin typeface="+mn-lt"/>
                          <a:ea typeface="+mn-ea"/>
                          <a:cs typeface="+mn-cs"/>
                        </a:rPr>
                        <a:t>PPM #54084</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mn-lt"/>
                          <a:ea typeface="+mn-ea"/>
                          <a:cs typeface="+mn-cs"/>
                        </a:rPr>
                        <a:t>Implemented</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mn-lt"/>
                          <a:ea typeface="+mn-ea"/>
                          <a:cs typeface="+mn-cs"/>
                        </a:rPr>
                        <a:t>March 2020</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000" dirty="0"/>
                    </a:p>
                    <a:p>
                      <a:pPr lvl="0">
                        <a:buNone/>
                      </a:pPr>
                      <a:endParaRPr lang="en-US" sz="1000" b="0" dirty="0">
                        <a:solidFill>
                          <a:schemeClr val="tx1"/>
                        </a:solidFill>
                        <a:latin typeface="+mn-lt"/>
                        <a:cs typeface="Arial"/>
                      </a:endParaRPr>
                    </a:p>
                  </a:txBody>
                  <a:tcPr/>
                </a:tc>
                <a:tc>
                  <a:txBody>
                    <a:bodyPr/>
                    <a:lstStyle/>
                    <a:p>
                      <a:pPr marL="0" marR="0" lvl="0" indent="0" algn="l" defTabSz="457200">
                        <a:lnSpc>
                          <a:spcPct val="100000"/>
                        </a:lnSpc>
                        <a:spcBef>
                          <a:spcPts val="0"/>
                        </a:spcBef>
                        <a:spcAft>
                          <a:spcPts val="0"/>
                        </a:spcAft>
                        <a:buClrTx/>
                        <a:buSzTx/>
                        <a:buFont typeface="Arial" panose="020B0604020202020204" pitchFamily="34" charset="0"/>
                        <a:buNone/>
                        <a:tabLst/>
                        <a:defRPr/>
                      </a:pPr>
                      <a:r>
                        <a:rPr lang="en-US" sz="1100" b="1" i="0" u="none" strike="noStrike" kern="1200" baseline="0" dirty="0">
                          <a:solidFill>
                            <a:schemeClr val="dk1"/>
                          </a:solidFill>
                          <a:latin typeface="+mn-lt"/>
                          <a:ea typeface="+mn-ea"/>
                          <a:cs typeface="+mn-cs"/>
                        </a:rPr>
                        <a:t>CalWIN Update:</a:t>
                      </a:r>
                      <a:endParaRPr lang="en-US" dirty="0"/>
                    </a:p>
                    <a:p>
                      <a:pPr lvl="0" algn="l">
                        <a:lnSpc>
                          <a:spcPct val="100000"/>
                        </a:lnSpc>
                        <a:spcBef>
                          <a:spcPts val="0"/>
                        </a:spcBef>
                        <a:spcAft>
                          <a:spcPts val="0"/>
                        </a:spcAft>
                        <a:buNone/>
                      </a:pPr>
                      <a:r>
                        <a:rPr lang="en-US" sz="1100" b="0" i="0" u="none" strike="noStrike" kern="1200" baseline="0" noProof="0" dirty="0">
                          <a:solidFill>
                            <a:srgbClr val="000000"/>
                          </a:solidFill>
                        </a:rPr>
                        <a:t>•ABAWD functionality enabled for Alameda and Contra Costa as of 9/1/2019.</a:t>
                      </a:r>
                      <a:endParaRPr lang="en-US" sz="1100" dirty="0"/>
                    </a:p>
                    <a:p>
                      <a:pPr lvl="0" algn="l">
                        <a:lnSpc>
                          <a:spcPct val="100000"/>
                        </a:lnSpc>
                        <a:spcBef>
                          <a:spcPts val="0"/>
                        </a:spcBef>
                        <a:spcAft>
                          <a:spcPts val="0"/>
                        </a:spcAft>
                        <a:buNone/>
                      </a:pPr>
                      <a:r>
                        <a:rPr lang="en-US" sz="1100" b="0" i="0" u="none" strike="noStrike" kern="1200" baseline="0" noProof="0" dirty="0">
                          <a:solidFill>
                            <a:srgbClr val="000000"/>
                          </a:solidFill>
                        </a:rPr>
                        <a:t>•Suppress the FX60 transactions until new criteria for starting the ABAWD time clock is programmed. </a:t>
                      </a:r>
                      <a:endParaRPr lang="en-US" sz="1100" dirty="0"/>
                    </a:p>
                    <a:p>
                      <a:pPr lvl="0" algn="l">
                        <a:lnSpc>
                          <a:spcPct val="100000"/>
                        </a:lnSpc>
                        <a:spcBef>
                          <a:spcPts val="0"/>
                        </a:spcBef>
                        <a:spcAft>
                          <a:spcPts val="0"/>
                        </a:spcAft>
                        <a:buNone/>
                      </a:pPr>
                      <a:r>
                        <a:rPr lang="en-US" sz="1100" b="0" i="0" u="none" strike="noStrike" kern="1200" baseline="0" noProof="0" dirty="0">
                          <a:solidFill>
                            <a:srgbClr val="000000"/>
                          </a:solidFill>
                        </a:rPr>
                        <a:t>•Modify CalWIN to start the ABAWD time clock for non-exempt ABAWD individuals. Run special job to re-transmit FX20 and FX60 MEDS transactions once change is implemented.</a:t>
                      </a:r>
                      <a:endParaRPr lang="en-US" sz="1100" dirty="0"/>
                    </a:p>
                    <a:p>
                      <a:pPr marL="0" marR="0" lvl="0" indent="0" algn="l" defTabSz="457200">
                        <a:lnSpc>
                          <a:spcPct val="100000"/>
                        </a:lnSpc>
                        <a:spcBef>
                          <a:spcPts val="0"/>
                        </a:spcBef>
                        <a:spcAft>
                          <a:spcPts val="0"/>
                        </a:spcAft>
                        <a:buClrTx/>
                        <a:buSzTx/>
                        <a:buFont typeface="Arial" panose="020B0604020202020204" pitchFamily="34" charset="0"/>
                        <a:buNone/>
                        <a:tabLst/>
                        <a:defRPr/>
                      </a:pPr>
                      <a:endParaRPr lang="en-US" sz="1100" b="0" i="0" u="none" strike="noStrike" kern="1200" baseline="0" dirty="0">
                        <a:solidFill>
                          <a:schemeClr val="dk1"/>
                        </a:solidFill>
                        <a:latin typeface="+mn-lt"/>
                        <a:ea typeface="+mn-ea"/>
                        <a:cs typeface="+mn-cs"/>
                      </a:endParaRPr>
                    </a:p>
                    <a:p>
                      <a:pPr marL="0" marR="0" lvl="0" indent="0" algn="l" defTabSz="457200">
                        <a:lnSpc>
                          <a:spcPct val="100000"/>
                        </a:lnSpc>
                        <a:spcBef>
                          <a:spcPts val="0"/>
                        </a:spcBef>
                        <a:spcAft>
                          <a:spcPts val="0"/>
                        </a:spcAft>
                        <a:buClrTx/>
                        <a:buSzTx/>
                        <a:buFont typeface="Arial" panose="020B0604020202020204" pitchFamily="34" charset="0"/>
                        <a:buNone/>
                        <a:tabLst/>
                        <a:defRPr/>
                      </a:pPr>
                      <a:r>
                        <a:rPr lang="en-US" sz="1100" b="0" i="0" u="none" strike="noStrike" kern="1200" baseline="0" dirty="0">
                          <a:solidFill>
                            <a:schemeClr val="dk1"/>
                          </a:solidFill>
                          <a:latin typeface="+mn-lt"/>
                          <a:ea typeface="+mn-ea"/>
                          <a:cs typeface="+mn-cs"/>
                        </a:rPr>
                        <a:t>CalWIN functionality training available on Share CalWIN, recorded walk thru, user guide.</a:t>
                      </a:r>
                    </a:p>
                    <a:p>
                      <a:pPr marL="0" marR="0" lvl="0" indent="0" algn="l" defTabSz="457200">
                        <a:lnSpc>
                          <a:spcPct val="100000"/>
                        </a:lnSpc>
                        <a:spcBef>
                          <a:spcPts val="0"/>
                        </a:spcBef>
                        <a:spcAft>
                          <a:spcPts val="0"/>
                        </a:spcAft>
                        <a:buClrTx/>
                        <a:buSzTx/>
                        <a:buFont typeface="Arial" panose="020B0604020202020204" pitchFamily="34" charset="0"/>
                        <a:buNone/>
                        <a:tabLst/>
                        <a:defRPr/>
                      </a:pPr>
                      <a:r>
                        <a:rPr lang="en-US" sz="1100" b="0" i="0" u="none" strike="noStrike" kern="1200" baseline="0" dirty="0">
                          <a:solidFill>
                            <a:schemeClr val="dk1"/>
                          </a:solidFill>
                          <a:latin typeface="+mn-lt"/>
                          <a:ea typeface="+mn-ea"/>
                          <a:cs typeface="+mn-cs"/>
                        </a:rPr>
                        <a:t>CalWIN has opened three proposals for the new Federal Rule changes and anticipates others to support the new changes.</a:t>
                      </a:r>
                    </a:p>
                    <a:p>
                      <a:pPr marL="0" marR="0" lvl="0" indent="0" algn="l" defTabSz="457200">
                        <a:lnSpc>
                          <a:spcPct val="100000"/>
                        </a:lnSpc>
                        <a:spcBef>
                          <a:spcPts val="0"/>
                        </a:spcBef>
                        <a:spcAft>
                          <a:spcPts val="0"/>
                        </a:spcAft>
                        <a:buClrTx/>
                        <a:buSzTx/>
                        <a:buFont typeface="Arial" panose="020B0604020202020204" pitchFamily="34" charset="0"/>
                        <a:buNone/>
                        <a:tabLst/>
                        <a:defRPr/>
                      </a:pPr>
                      <a:endParaRPr lang="en-US" sz="1100" b="0" i="0" u="none" strike="noStrike" kern="1200" baseline="0" dirty="0">
                        <a:solidFill>
                          <a:schemeClr val="dk1"/>
                        </a:solidFill>
                        <a:latin typeface="+mn-lt"/>
                        <a:ea typeface="+mn-ea"/>
                        <a:cs typeface="+mn-cs"/>
                      </a:endParaRPr>
                    </a:p>
                    <a:p>
                      <a:pPr marL="0" marR="0" lvl="0" indent="0" algn="l" defTabSz="457200">
                        <a:lnSpc>
                          <a:spcPct val="100000"/>
                        </a:lnSpc>
                        <a:spcBef>
                          <a:spcPts val="0"/>
                        </a:spcBef>
                        <a:spcAft>
                          <a:spcPts val="0"/>
                        </a:spcAft>
                        <a:buClrTx/>
                        <a:buSzTx/>
                        <a:buFont typeface="Arial" panose="020B0604020202020204" pitchFamily="34" charset="0"/>
                        <a:buNone/>
                        <a:tabLst/>
                        <a:defRPr/>
                      </a:pPr>
                      <a:r>
                        <a:rPr lang="en-US" sz="1100" b="0" i="0" u="none" strike="noStrike" kern="1200" baseline="0" dirty="0">
                          <a:solidFill>
                            <a:schemeClr val="dk1"/>
                          </a:solidFill>
                          <a:latin typeface="+mn-lt"/>
                          <a:ea typeface="+mn-ea"/>
                          <a:cs typeface="+mn-cs"/>
                        </a:rPr>
                        <a:t>ABAWD waiver for 11 CalWIN counties had been lifted and based on the Injunction the waivers were reinstated for Orange, Placer, Sacramento, San Diego, San Luis Obispo, Santa Barbara, Santa Cruz, Solano, Sonoma, Ventura and Yolo. </a:t>
                      </a: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100" b="0" i="0" u="none" strike="noStrike" kern="1200" baseline="0" dirty="0">
                        <a:solidFill>
                          <a:schemeClr val="dk1"/>
                        </a:solidFill>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100" b="1" i="0" u="none" strike="noStrike" kern="1200" baseline="0" dirty="0">
                          <a:solidFill>
                            <a:schemeClr val="dk1"/>
                          </a:solidFill>
                          <a:latin typeface="+mn-lt"/>
                          <a:ea typeface="+mn-ea"/>
                          <a:cs typeface="+mn-cs"/>
                        </a:rPr>
                        <a:t>CalWIN County Business Impact</a:t>
                      </a:r>
                      <a:endParaRPr lang="en-US" sz="1100" b="0" kern="1200" dirty="0">
                        <a:solidFill>
                          <a:schemeClr val="dk1"/>
                        </a:solidFill>
                        <a:effectLst/>
                        <a:latin typeface="+mn-lt"/>
                        <a:ea typeface="+mn-ea"/>
                        <a:cs typeface="+mn-cs"/>
                      </a:endParaRPr>
                    </a:p>
                    <a:p>
                      <a:pPr lvl="0" algn="l">
                        <a:lnSpc>
                          <a:spcPct val="100000"/>
                        </a:lnSpc>
                        <a:spcBef>
                          <a:spcPts val="0"/>
                        </a:spcBef>
                        <a:spcAft>
                          <a:spcPts val="0"/>
                        </a:spcAft>
                        <a:buNone/>
                      </a:pPr>
                      <a:r>
                        <a:rPr lang="en-US" sz="1100" b="0" i="0" u="none" strike="noStrike" kern="1200" noProof="0" dirty="0">
                          <a:solidFill>
                            <a:srgbClr val="000000"/>
                          </a:solidFill>
                          <a:effectLst/>
                        </a:rPr>
                        <a:t>Counties will not have ABAWD information in MEDS when FX60 is suppressed.  Receiving ABAWD counties will have to obtain Countable/Consecutive clock information from sending counties for ICTs.</a:t>
                      </a:r>
                      <a:endParaRPr lang="en-US" sz="1100" dirty="0"/>
                    </a:p>
                  </a:txBody>
                  <a:tcPr/>
                </a:tc>
                <a:extLst>
                  <a:ext uri="{0D108BD9-81ED-4DB2-BD59-A6C34878D82A}">
                    <a16:rowId xmlns:a16="http://schemas.microsoft.com/office/drawing/2014/main" val="1361265066"/>
                  </a:ext>
                </a:extLst>
              </a:tr>
            </a:tbl>
          </a:graphicData>
        </a:graphic>
      </p:graphicFrame>
    </p:spTree>
    <p:extLst>
      <p:ext uri="{BB962C8B-B14F-4D97-AF65-F5344CB8AC3E}">
        <p14:creationId xmlns:p14="http://schemas.microsoft.com/office/powerpoint/2010/main" val="36238802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4FE0563-AC48-2945-81FD-BF6E53944784}"/>
              </a:ext>
            </a:extLst>
          </p:cNvPr>
          <p:cNvSpPr>
            <a:spLocks noGrp="1"/>
          </p:cNvSpPr>
          <p:nvPr>
            <p:ph type="title"/>
          </p:nvPr>
        </p:nvSpPr>
        <p:spPr/>
        <p:txBody>
          <a:bodyPr/>
          <a:lstStyle/>
          <a:p>
            <a:r>
              <a:rPr lang="en-US" dirty="0"/>
              <a:t>Policy Update</a:t>
            </a:r>
          </a:p>
        </p:txBody>
      </p:sp>
      <p:sp>
        <p:nvSpPr>
          <p:cNvPr id="7" name="Text Placeholder 6">
            <a:extLst>
              <a:ext uri="{FF2B5EF4-FFF2-40B4-BE49-F238E27FC236}">
                <a16:creationId xmlns:a16="http://schemas.microsoft.com/office/drawing/2014/main" id="{9761DA5A-1779-284F-9785-B37E08006FE6}"/>
              </a:ext>
            </a:extLst>
          </p:cNvPr>
          <p:cNvSpPr>
            <a:spLocks noGrp="1"/>
          </p:cNvSpPr>
          <p:nvPr>
            <p:ph type="body" sz="quarter" idx="10"/>
          </p:nvPr>
        </p:nvSpPr>
        <p:spPr/>
        <p:txBody>
          <a:bodyPr/>
          <a:lstStyle/>
          <a:p>
            <a:r>
              <a:rPr lang="en-US" dirty="0"/>
              <a:t>Automate Disaster CalFresh</a:t>
            </a:r>
          </a:p>
        </p:txBody>
      </p:sp>
      <p:graphicFrame>
        <p:nvGraphicFramePr>
          <p:cNvPr id="2" name="Table 1">
            <a:extLst>
              <a:ext uri="{FF2B5EF4-FFF2-40B4-BE49-F238E27FC236}">
                <a16:creationId xmlns:a16="http://schemas.microsoft.com/office/drawing/2014/main" id="{D5F44484-D3F8-425D-A291-7A682D268E17}"/>
              </a:ext>
            </a:extLst>
          </p:cNvPr>
          <p:cNvGraphicFramePr>
            <a:graphicFrameLocks noGrp="1"/>
          </p:cNvGraphicFramePr>
          <p:nvPr>
            <p:extLst>
              <p:ext uri="{D42A27DB-BD31-4B8C-83A1-F6EECF244321}">
                <p14:modId xmlns:p14="http://schemas.microsoft.com/office/powerpoint/2010/main" val="4060898034"/>
              </p:ext>
            </p:extLst>
          </p:nvPr>
        </p:nvGraphicFramePr>
        <p:xfrm>
          <a:off x="202678" y="1047960"/>
          <a:ext cx="8769093" cy="5376430"/>
        </p:xfrm>
        <a:graphic>
          <a:graphicData uri="http://schemas.openxmlformats.org/drawingml/2006/table">
            <a:tbl>
              <a:tblPr firstRow="1" bandRow="1">
                <a:tableStyleId>{5C22544A-7EE6-4342-B048-85BDC9FD1C3A}</a:tableStyleId>
              </a:tblPr>
              <a:tblGrid>
                <a:gridCol w="1034349">
                  <a:extLst>
                    <a:ext uri="{9D8B030D-6E8A-4147-A177-3AD203B41FA5}">
                      <a16:colId xmlns:a16="http://schemas.microsoft.com/office/drawing/2014/main" val="2069374792"/>
                    </a:ext>
                  </a:extLst>
                </a:gridCol>
                <a:gridCol w="1135039">
                  <a:extLst>
                    <a:ext uri="{9D8B030D-6E8A-4147-A177-3AD203B41FA5}">
                      <a16:colId xmlns:a16="http://schemas.microsoft.com/office/drawing/2014/main" val="2992491421"/>
                    </a:ext>
                  </a:extLst>
                </a:gridCol>
                <a:gridCol w="1153346">
                  <a:extLst>
                    <a:ext uri="{9D8B030D-6E8A-4147-A177-3AD203B41FA5}">
                      <a16:colId xmlns:a16="http://schemas.microsoft.com/office/drawing/2014/main" val="2056305985"/>
                    </a:ext>
                  </a:extLst>
                </a:gridCol>
                <a:gridCol w="5446359">
                  <a:extLst>
                    <a:ext uri="{9D8B030D-6E8A-4147-A177-3AD203B41FA5}">
                      <a16:colId xmlns:a16="http://schemas.microsoft.com/office/drawing/2014/main" val="2767424543"/>
                    </a:ext>
                  </a:extLst>
                </a:gridCol>
              </a:tblGrid>
              <a:tr h="11520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solidFill>
                            <a:schemeClr val="tx1"/>
                          </a:solidFill>
                        </a:rPr>
                        <a:t>Policy Effective Date &amp; State Policy Reference</a:t>
                      </a:r>
                    </a:p>
                  </a:txBody>
                  <a:tcPr/>
                </a:tc>
                <a:tc>
                  <a:txBody>
                    <a:bodyPr/>
                    <a:lstStyle/>
                    <a:p>
                      <a:r>
                        <a:rPr lang="en-US" sz="1200" dirty="0">
                          <a:solidFill>
                            <a:schemeClr val="tx1"/>
                          </a:solidFill>
                        </a:rPr>
                        <a:t>C-IV/LRS Status</a:t>
                      </a:r>
                    </a:p>
                  </a:txBody>
                  <a:tcPr/>
                </a:tc>
                <a:tc>
                  <a:txBody>
                    <a:bodyPr/>
                    <a:lstStyle/>
                    <a:p>
                      <a:r>
                        <a:rPr lang="en-US" sz="1200" dirty="0">
                          <a:solidFill>
                            <a:schemeClr val="tx1"/>
                          </a:solidFill>
                        </a:rPr>
                        <a:t>CalWIN Status</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solidFill>
                            <a:schemeClr val="tx1"/>
                          </a:solidFill>
                        </a:rPr>
                        <a:t>Implementation Details</a:t>
                      </a:r>
                    </a:p>
                  </a:txBody>
                  <a:tcPr/>
                </a:tc>
                <a:extLst>
                  <a:ext uri="{0D108BD9-81ED-4DB2-BD59-A6C34878D82A}">
                    <a16:rowId xmlns:a16="http://schemas.microsoft.com/office/drawing/2014/main" val="422065982"/>
                  </a:ext>
                </a:extLst>
              </a:tr>
              <a:tr h="418771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a:latin typeface="+mn-lt"/>
                          <a:cs typeface="Arial" panose="020B0604020202020204" pitchFamily="34" charset="0"/>
                          <a:hlinkClick r:id="rId2"/>
                        </a:rPr>
                        <a:t>ACL 18-17</a:t>
                      </a:r>
                      <a:endParaRPr lang="en-US" sz="1100" dirty="0">
                        <a:latin typeface="+mn-lt"/>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100" dirty="0">
                        <a:latin typeface="+mn-lt"/>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a:latin typeface="+mn-lt"/>
                          <a:cs typeface="Arial" panose="020B0604020202020204" pitchFamily="34" charset="0"/>
                          <a:hlinkClick r:id="rId3"/>
                        </a:rPr>
                        <a:t>ACL 18-125</a:t>
                      </a:r>
                      <a:endParaRPr lang="en-US" sz="1100" dirty="0">
                        <a:latin typeface="+mn-lt"/>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100" dirty="0">
                        <a:latin typeface="+mn-lt"/>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a:latin typeface="+mn-lt"/>
                          <a:cs typeface="Arial" panose="020B0604020202020204" pitchFamily="34" charset="0"/>
                          <a:hlinkClick r:id="rId4"/>
                        </a:rPr>
                        <a:t>MPP 63-900</a:t>
                      </a:r>
                      <a:endParaRPr lang="en-US" sz="1100" dirty="0">
                        <a:latin typeface="+mn-lt"/>
                        <a:cs typeface="Arial" panose="020B0604020202020204"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1" dirty="0">
                          <a:latin typeface="+mn-lt"/>
                          <a:cs typeface="Arial" panose="020B0604020202020204" pitchFamily="34" charset="0"/>
                        </a:rPr>
                        <a:t>SCR CA-200879</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dirty="0">
                          <a:latin typeface="+mn-lt"/>
                          <a:cs typeface="Arial" panose="020B0604020202020204" pitchFamily="34" charset="0"/>
                        </a:rPr>
                        <a:t>Test</a:t>
                      </a:r>
                    </a:p>
                    <a:p>
                      <a:pPr marL="0" marR="0" indent="0" algn="l" defTabSz="914400" rtl="0" eaLnBrk="1" fontAlgn="auto" latinLnBrk="0" hangingPunct="1">
                        <a:lnSpc>
                          <a:spcPct val="100000"/>
                        </a:lnSpc>
                        <a:spcBef>
                          <a:spcPts val="0"/>
                        </a:spcBef>
                        <a:spcAft>
                          <a:spcPts val="0"/>
                        </a:spcAft>
                        <a:buClrTx/>
                        <a:buSzTx/>
                        <a:buFontTx/>
                        <a:buNone/>
                        <a:tabLst/>
                        <a:defRPr/>
                      </a:pPr>
                      <a:r>
                        <a:rPr lang="en-US" sz="1100" b="0" dirty="0">
                          <a:latin typeface="+mn-lt"/>
                          <a:cs typeface="Arial" panose="020B0604020202020204" pitchFamily="34" charset="0"/>
                        </a:rPr>
                        <a:t>Release </a:t>
                      </a:r>
                      <a:r>
                        <a:rPr lang="en-US" sz="1100" b="0" baseline="0" dirty="0">
                          <a:latin typeface="+mn-lt"/>
                          <a:cs typeface="Arial" panose="020B0604020202020204" pitchFamily="34" charset="0"/>
                        </a:rPr>
                        <a:t>20.07</a:t>
                      </a:r>
                      <a:endParaRPr lang="en-US" sz="1100" b="0" dirty="0">
                        <a:latin typeface="+mn-lt"/>
                        <a:cs typeface="Arial" panose="020B0604020202020204" pitchFamily="34" charset="0"/>
                      </a:endParaRPr>
                    </a:p>
                  </a:txBody>
                  <a:tcPr/>
                </a:tc>
                <a:tc>
                  <a:txBody>
                    <a:bodyPr/>
                    <a:lstStyle/>
                    <a:p>
                      <a:pPr>
                        <a:buNone/>
                      </a:pPr>
                      <a:r>
                        <a:rPr lang="en-US" sz="1100" b="0" dirty="0">
                          <a:solidFill>
                            <a:schemeClr val="tx1"/>
                          </a:solidFill>
                          <a:latin typeface="+mn-lt"/>
                          <a:cs typeface="Arial" panose="020B0604020202020204" pitchFamily="34" charset="0"/>
                        </a:rPr>
                        <a:t>N/A</a:t>
                      </a:r>
                    </a:p>
                  </a:txBody>
                  <a:tcPr/>
                </a:tc>
                <a:tc>
                  <a:txBody>
                    <a:bodyPr/>
                    <a:lstStyle/>
                    <a:p>
                      <a:r>
                        <a:rPr lang="en-US" sz="1100" kern="1200" dirty="0">
                          <a:solidFill>
                            <a:schemeClr val="dk1"/>
                          </a:solidFill>
                          <a:effectLst/>
                          <a:latin typeface="+mn-lt"/>
                          <a:ea typeface="+mn-ea"/>
                          <a:cs typeface="+mn-cs"/>
                        </a:rPr>
                        <a:t>The Disaster CalFresh (DCF) program is not automated in the LRS/CalSAWS. Counties use manual EDBC to issue DCF benefits and they manually track the number of DCF applicants and households who have applied and been denied or approved. </a:t>
                      </a:r>
                    </a:p>
                    <a:p>
                      <a:endParaRPr lang="en-US" sz="1100" kern="1200" dirty="0">
                        <a:solidFill>
                          <a:schemeClr val="dk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100" b="1" kern="1200" dirty="0">
                          <a:solidFill>
                            <a:schemeClr val="dk1"/>
                          </a:solidFill>
                          <a:effectLst/>
                          <a:latin typeface="+mn-lt"/>
                          <a:ea typeface="+mn-ea"/>
                          <a:cs typeface="+mn-cs"/>
                        </a:rPr>
                        <a:t>CalSAWS Update:</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100" kern="1200" dirty="0">
                          <a:solidFill>
                            <a:schemeClr val="dk1"/>
                          </a:solidFill>
                          <a:effectLst/>
                          <a:latin typeface="+mn-lt"/>
                          <a:ea typeface="+mn-ea"/>
                          <a:cs typeface="+mn-cs"/>
                        </a:rPr>
                        <a:t>Disaster CalFresh functionality will be add to LRS/CalSAWS.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100" kern="1200" dirty="0">
                        <a:solidFill>
                          <a:schemeClr val="dk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100" kern="1200" dirty="0">
                          <a:solidFill>
                            <a:schemeClr val="dk1"/>
                          </a:solidFill>
                          <a:effectLst/>
                          <a:latin typeface="+mn-lt"/>
                          <a:ea typeface="+mn-ea"/>
                          <a:cs typeface="+mn-cs"/>
                        </a:rPr>
                        <a:t>The Disaster CalFresh changes will include:</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kern="1200" dirty="0">
                          <a:solidFill>
                            <a:schemeClr val="dk1"/>
                          </a:solidFill>
                          <a:effectLst/>
                          <a:latin typeface="+mn-lt"/>
                          <a:ea typeface="+mn-ea"/>
                          <a:cs typeface="+mn-cs"/>
                        </a:rPr>
                        <a:t>Data collection pages to support automating Disaster CalFresh</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kern="1200" dirty="0">
                          <a:solidFill>
                            <a:schemeClr val="dk1"/>
                          </a:solidFill>
                          <a:effectLst/>
                          <a:latin typeface="+mn-lt"/>
                          <a:ea typeface="+mn-ea"/>
                          <a:cs typeface="+mn-cs"/>
                        </a:rPr>
                        <a:t>Functionality to support impacted counties remotely with ongoing caseload management tasks</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kern="1200" dirty="0">
                          <a:solidFill>
                            <a:schemeClr val="dk1"/>
                          </a:solidFill>
                          <a:effectLst/>
                          <a:latin typeface="+mn-lt"/>
                          <a:ea typeface="+mn-ea"/>
                          <a:cs typeface="+mn-cs"/>
                        </a:rPr>
                        <a:t>Update the Disaster </a:t>
                      </a:r>
                      <a:r>
                        <a:rPr lang="en-US" sz="1100" kern="1200" dirty="0" err="1">
                          <a:solidFill>
                            <a:schemeClr val="dk1"/>
                          </a:solidFill>
                          <a:effectLst/>
                          <a:latin typeface="+mn-lt"/>
                          <a:ea typeface="+mn-ea"/>
                          <a:cs typeface="+mn-cs"/>
                        </a:rPr>
                        <a:t>CalFresh</a:t>
                      </a:r>
                      <a:r>
                        <a:rPr lang="en-US" sz="1100" kern="1200" dirty="0">
                          <a:solidFill>
                            <a:schemeClr val="dk1"/>
                          </a:solidFill>
                          <a:effectLst/>
                          <a:latin typeface="+mn-lt"/>
                          <a:ea typeface="+mn-ea"/>
                          <a:cs typeface="+mn-cs"/>
                        </a:rPr>
                        <a:t> job aid</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100" kern="1200" dirty="0">
                        <a:solidFill>
                          <a:schemeClr val="dk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100" b="1" kern="1200" dirty="0">
                          <a:solidFill>
                            <a:schemeClr val="dk1"/>
                          </a:solidFill>
                          <a:effectLst/>
                          <a:latin typeface="+mn-lt"/>
                          <a:ea typeface="+mn-ea"/>
                          <a:cs typeface="+mn-cs"/>
                        </a:rPr>
                        <a:t>CalSAWS County Business Impact:</a:t>
                      </a:r>
                    </a:p>
                    <a:p>
                      <a:r>
                        <a:rPr lang="en-US" sz="1100" kern="1200" dirty="0">
                          <a:solidFill>
                            <a:schemeClr val="dk1"/>
                          </a:solidFill>
                          <a:effectLst/>
                          <a:latin typeface="+mn-lt"/>
                          <a:ea typeface="+mn-ea"/>
                          <a:cs typeface="+mn-cs"/>
                        </a:rPr>
                        <a:t>Inform and train staff on the changes to the system.</a:t>
                      </a:r>
                    </a:p>
                  </a:txBody>
                  <a:tcPr/>
                </a:tc>
                <a:extLst>
                  <a:ext uri="{0D108BD9-81ED-4DB2-BD59-A6C34878D82A}">
                    <a16:rowId xmlns:a16="http://schemas.microsoft.com/office/drawing/2014/main" val="2116831367"/>
                  </a:ext>
                </a:extLst>
              </a:tr>
            </a:tbl>
          </a:graphicData>
        </a:graphic>
      </p:graphicFrame>
    </p:spTree>
    <p:extLst>
      <p:ext uri="{BB962C8B-B14F-4D97-AF65-F5344CB8AC3E}">
        <p14:creationId xmlns:p14="http://schemas.microsoft.com/office/powerpoint/2010/main" val="1354947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4FE0563-AC48-2945-81FD-BF6E53944784}"/>
              </a:ext>
            </a:extLst>
          </p:cNvPr>
          <p:cNvSpPr>
            <a:spLocks noGrp="1"/>
          </p:cNvSpPr>
          <p:nvPr>
            <p:ph type="title"/>
          </p:nvPr>
        </p:nvSpPr>
        <p:spPr/>
        <p:txBody>
          <a:bodyPr/>
          <a:lstStyle/>
          <a:p>
            <a:r>
              <a:rPr lang="en-US" dirty="0"/>
              <a:t>Policy Update</a:t>
            </a:r>
          </a:p>
        </p:txBody>
      </p:sp>
      <p:sp>
        <p:nvSpPr>
          <p:cNvPr id="7" name="Text Placeholder 6">
            <a:extLst>
              <a:ext uri="{FF2B5EF4-FFF2-40B4-BE49-F238E27FC236}">
                <a16:creationId xmlns:a16="http://schemas.microsoft.com/office/drawing/2014/main" id="{9761DA5A-1779-284F-9785-B37E08006FE6}"/>
              </a:ext>
            </a:extLst>
          </p:cNvPr>
          <p:cNvSpPr>
            <a:spLocks noGrp="1"/>
          </p:cNvSpPr>
          <p:nvPr>
            <p:ph type="body" sz="quarter" idx="10"/>
          </p:nvPr>
        </p:nvSpPr>
        <p:spPr/>
        <p:txBody>
          <a:bodyPr/>
          <a:lstStyle/>
          <a:p>
            <a:r>
              <a:rPr lang="en-US" dirty="0"/>
              <a:t>Funding for Emergency Caregivers </a:t>
            </a:r>
          </a:p>
        </p:txBody>
      </p:sp>
      <p:graphicFrame>
        <p:nvGraphicFramePr>
          <p:cNvPr id="3" name="Table 2">
            <a:extLst>
              <a:ext uri="{FF2B5EF4-FFF2-40B4-BE49-F238E27FC236}">
                <a16:creationId xmlns:a16="http://schemas.microsoft.com/office/drawing/2014/main" id="{5A98D729-A717-404A-AD27-73ADC6BC90C8}"/>
              </a:ext>
            </a:extLst>
          </p:cNvPr>
          <p:cNvGraphicFramePr>
            <a:graphicFrameLocks noGrp="1"/>
          </p:cNvGraphicFramePr>
          <p:nvPr>
            <p:extLst>
              <p:ext uri="{D42A27DB-BD31-4B8C-83A1-F6EECF244321}">
                <p14:modId xmlns:p14="http://schemas.microsoft.com/office/powerpoint/2010/main" val="2734947244"/>
              </p:ext>
            </p:extLst>
          </p:nvPr>
        </p:nvGraphicFramePr>
        <p:xfrm>
          <a:off x="157017" y="1159329"/>
          <a:ext cx="8765769" cy="5288280"/>
        </p:xfrm>
        <a:graphic>
          <a:graphicData uri="http://schemas.openxmlformats.org/drawingml/2006/table">
            <a:tbl>
              <a:tblPr firstRow="1" bandRow="1">
                <a:tableStyleId>{5C22544A-7EE6-4342-B048-85BDC9FD1C3A}</a:tableStyleId>
              </a:tblPr>
              <a:tblGrid>
                <a:gridCol w="1034473">
                  <a:extLst>
                    <a:ext uri="{9D8B030D-6E8A-4147-A177-3AD203B41FA5}">
                      <a16:colId xmlns:a16="http://schemas.microsoft.com/office/drawing/2014/main" val="3563155899"/>
                    </a:ext>
                  </a:extLst>
                </a:gridCol>
                <a:gridCol w="1136072">
                  <a:extLst>
                    <a:ext uri="{9D8B030D-6E8A-4147-A177-3AD203B41FA5}">
                      <a16:colId xmlns:a16="http://schemas.microsoft.com/office/drawing/2014/main" val="1581362861"/>
                    </a:ext>
                  </a:extLst>
                </a:gridCol>
                <a:gridCol w="1154545">
                  <a:extLst>
                    <a:ext uri="{9D8B030D-6E8A-4147-A177-3AD203B41FA5}">
                      <a16:colId xmlns:a16="http://schemas.microsoft.com/office/drawing/2014/main" val="3126479363"/>
                    </a:ext>
                  </a:extLst>
                </a:gridCol>
                <a:gridCol w="5440679">
                  <a:extLst>
                    <a:ext uri="{9D8B030D-6E8A-4147-A177-3AD203B41FA5}">
                      <a16:colId xmlns:a16="http://schemas.microsoft.com/office/drawing/2014/main" val="3519310633"/>
                    </a:ext>
                  </a:extLst>
                </a:gridCol>
              </a:tblGrid>
              <a:tr h="896622">
                <a:tc>
                  <a:txBody>
                    <a:bodyPr/>
                    <a:lstStyle/>
                    <a:p>
                      <a:r>
                        <a:rPr lang="en-US" sz="1200" dirty="0">
                          <a:solidFill>
                            <a:schemeClr val="tx1"/>
                          </a:solidFill>
                        </a:rPr>
                        <a:t>Policy Effective Date &amp; State Letter Reference</a:t>
                      </a:r>
                    </a:p>
                  </a:txBody>
                  <a:tcPr/>
                </a:tc>
                <a:tc>
                  <a:txBody>
                    <a:bodyPr/>
                    <a:lstStyle/>
                    <a:p>
                      <a:r>
                        <a:rPr lang="en-US" sz="1200" dirty="0">
                          <a:solidFill>
                            <a:schemeClr val="tx1"/>
                          </a:solidFill>
                        </a:rPr>
                        <a:t>C-IV/LRS Status</a:t>
                      </a:r>
                    </a:p>
                  </a:txBody>
                  <a:tcPr/>
                </a:tc>
                <a:tc>
                  <a:txBody>
                    <a:bodyPr/>
                    <a:lstStyle/>
                    <a:p>
                      <a:r>
                        <a:rPr lang="en-US" sz="1200" dirty="0">
                          <a:solidFill>
                            <a:schemeClr val="tx1"/>
                          </a:solidFill>
                        </a:rPr>
                        <a:t>CalWIN Status</a:t>
                      </a:r>
                    </a:p>
                  </a:txBody>
                  <a:tcPr/>
                </a:tc>
                <a:tc>
                  <a:txBody>
                    <a:bodyPr/>
                    <a:lstStyle/>
                    <a:p>
                      <a:r>
                        <a:rPr lang="en-US" sz="1200" dirty="0">
                          <a:solidFill>
                            <a:schemeClr val="tx1"/>
                          </a:solidFill>
                        </a:rPr>
                        <a:t>Implementation Details</a:t>
                      </a:r>
                    </a:p>
                  </a:txBody>
                  <a:tcPr/>
                </a:tc>
                <a:extLst>
                  <a:ext uri="{0D108BD9-81ED-4DB2-BD59-A6C34878D82A}">
                    <a16:rowId xmlns:a16="http://schemas.microsoft.com/office/drawing/2014/main" val="2475381708"/>
                  </a:ext>
                </a:extLst>
              </a:tr>
              <a:tr h="3879485">
                <a:tc>
                  <a:txBody>
                    <a:bodyPr/>
                    <a:lstStyle/>
                    <a:p>
                      <a:r>
                        <a:rPr lang="en-US" sz="1100" dirty="0"/>
                        <a:t>7/1/2018</a:t>
                      </a:r>
                    </a:p>
                    <a:p>
                      <a:endParaRPr lang="en-US" sz="1100" dirty="0"/>
                    </a:p>
                    <a:p>
                      <a:pPr marL="0" marR="0" indent="0" algn="l" defTabSz="914400" rtl="0" eaLnBrk="1" fontAlgn="auto" latinLnBrk="0" hangingPunct="1">
                        <a:lnSpc>
                          <a:spcPct val="100000"/>
                        </a:lnSpc>
                        <a:spcBef>
                          <a:spcPts val="0"/>
                        </a:spcBef>
                        <a:spcAft>
                          <a:spcPts val="0"/>
                        </a:spcAft>
                        <a:buClrTx/>
                        <a:buSzTx/>
                        <a:buFontTx/>
                        <a:buNone/>
                        <a:tabLst/>
                        <a:defRPr/>
                      </a:pPr>
                      <a:r>
                        <a:rPr lang="en-US" sz="1100" kern="1200" baseline="0" dirty="0">
                          <a:solidFill>
                            <a:schemeClr val="dk1"/>
                          </a:solidFill>
                          <a:latin typeface="+mn-lt"/>
                          <a:ea typeface="+mn-ea"/>
                          <a:cs typeface="Arial" panose="020B0604020202020204" pitchFamily="34" charset="0"/>
                          <a:hlinkClick r:id="rId2"/>
                        </a:rPr>
                        <a:t>ACL 18-75</a:t>
                      </a:r>
                      <a:endParaRPr lang="en-US" sz="1100" kern="1200" baseline="0" dirty="0">
                        <a:solidFill>
                          <a:schemeClr val="dk1"/>
                        </a:solidFill>
                        <a:latin typeface="+mn-lt"/>
                        <a:ea typeface="+mn-ea"/>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100" kern="1200" baseline="0" dirty="0">
                        <a:solidFill>
                          <a:schemeClr val="dk1"/>
                        </a:solidFill>
                        <a:latin typeface="+mn-lt"/>
                        <a:ea typeface="+mn-ea"/>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100" kern="1200" baseline="0" dirty="0">
                          <a:solidFill>
                            <a:schemeClr val="dk1"/>
                          </a:solidFill>
                          <a:latin typeface="+mn-lt"/>
                          <a:ea typeface="+mn-ea"/>
                          <a:cs typeface="Arial" panose="020B0604020202020204" pitchFamily="34" charset="0"/>
                          <a:hlinkClick r:id="rId3"/>
                        </a:rPr>
                        <a:t>CFL 18-19/81</a:t>
                      </a:r>
                      <a:endParaRPr lang="en-US" sz="1100" kern="1200" baseline="0" dirty="0">
                        <a:solidFill>
                          <a:schemeClr val="dk1"/>
                        </a:solidFill>
                        <a:latin typeface="+mn-lt"/>
                        <a:ea typeface="+mn-ea"/>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100" kern="1200" baseline="0" dirty="0">
                        <a:solidFill>
                          <a:schemeClr val="dk1"/>
                        </a:solidFill>
                        <a:latin typeface="+mn-lt"/>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kern="1200" baseline="0" dirty="0">
                          <a:solidFill>
                            <a:schemeClr val="dk1"/>
                          </a:solidFill>
                          <a:latin typeface="+mn-lt"/>
                          <a:ea typeface="+mn-ea"/>
                          <a:cs typeface="Arial" panose="020B0604020202020204" pitchFamily="34" charset="0"/>
                          <a:hlinkClick r:id="rId4"/>
                        </a:rPr>
                        <a:t>ACL 19-84</a:t>
                      </a:r>
                      <a:endParaRPr lang="en-US" sz="1100" kern="1200" baseline="0" dirty="0">
                        <a:solidFill>
                          <a:schemeClr val="dk1"/>
                        </a:solidFill>
                        <a:latin typeface="+mn-lt"/>
                        <a:ea typeface="+mn-ea"/>
                        <a:cs typeface="Arial" panose="020B0604020202020204" pitchFamily="34" charset="0"/>
                      </a:endParaRPr>
                    </a:p>
                    <a:p>
                      <a:endParaRPr lang="en-US" sz="1100" dirty="0"/>
                    </a:p>
                    <a:p>
                      <a:endParaRPr lang="en-US" sz="1100" dirty="0"/>
                    </a:p>
                    <a:p>
                      <a:r>
                        <a:rPr lang="en-US" sz="1100" dirty="0"/>
                        <a:t>Draft ACWDL Aid Code 5L</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1" dirty="0">
                          <a:latin typeface="+mn-lt"/>
                          <a:cs typeface="Arial" panose="020B0604020202020204" pitchFamily="34" charset="0"/>
                        </a:rPr>
                        <a:t>SCR CIV-102912; CA-205913</a:t>
                      </a:r>
                    </a:p>
                    <a:p>
                      <a:pPr marL="0" marR="0" indent="0" algn="l" defTabSz="914400" rtl="0" eaLnBrk="1" fontAlgn="auto" latinLnBrk="0" hangingPunct="1">
                        <a:lnSpc>
                          <a:spcPct val="100000"/>
                        </a:lnSpc>
                        <a:spcBef>
                          <a:spcPts val="0"/>
                        </a:spcBef>
                        <a:spcAft>
                          <a:spcPts val="0"/>
                        </a:spcAft>
                        <a:buClrTx/>
                        <a:buSzTx/>
                        <a:buFontTx/>
                        <a:buNone/>
                        <a:tabLst/>
                        <a:defRPr/>
                      </a:pPr>
                      <a:r>
                        <a:rPr lang="en-US" sz="1100" b="0" dirty="0">
                          <a:latin typeface="+mn-lt"/>
                          <a:cs typeface="Arial" panose="020B0604020202020204" pitchFamily="34" charset="0"/>
                        </a:rPr>
                        <a:t>Design</a:t>
                      </a:r>
                    </a:p>
                    <a:p>
                      <a:pPr marL="0" marR="0" indent="0" algn="l" defTabSz="914400" rtl="0" eaLnBrk="1" fontAlgn="auto" latinLnBrk="0" hangingPunct="1">
                        <a:lnSpc>
                          <a:spcPct val="100000"/>
                        </a:lnSpc>
                        <a:spcBef>
                          <a:spcPts val="0"/>
                        </a:spcBef>
                        <a:spcAft>
                          <a:spcPts val="0"/>
                        </a:spcAft>
                        <a:buClrTx/>
                        <a:buSzTx/>
                        <a:buFontTx/>
                        <a:buNone/>
                        <a:tabLst/>
                        <a:defRPr/>
                      </a:pPr>
                      <a:r>
                        <a:rPr lang="en-US" sz="1100" b="0" dirty="0">
                          <a:latin typeface="+mn-lt"/>
                          <a:cs typeface="Arial" panose="020B0604020202020204" pitchFamily="34" charset="0"/>
                        </a:rPr>
                        <a:t>Release 21.03</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100" b="0" dirty="0">
                        <a:latin typeface="+mn-lt"/>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100" b="1" dirty="0">
                          <a:latin typeface="+mn-lt"/>
                          <a:cs typeface="Arial" panose="020B0604020202020204" pitchFamily="34" charset="0"/>
                        </a:rPr>
                        <a:t>SCR CIV-102757;CA-205633</a:t>
                      </a:r>
                    </a:p>
                    <a:p>
                      <a:pPr marL="0" marR="0" indent="0" algn="l" defTabSz="914400" rtl="0" eaLnBrk="1" fontAlgn="auto" latinLnBrk="0" hangingPunct="1">
                        <a:lnSpc>
                          <a:spcPct val="100000"/>
                        </a:lnSpc>
                        <a:spcBef>
                          <a:spcPts val="0"/>
                        </a:spcBef>
                        <a:spcAft>
                          <a:spcPts val="0"/>
                        </a:spcAft>
                        <a:buClrTx/>
                        <a:buSzTx/>
                        <a:buFontTx/>
                        <a:buNone/>
                        <a:tabLst/>
                        <a:defRPr/>
                      </a:pPr>
                      <a:r>
                        <a:rPr lang="en-US" sz="1100" b="0" dirty="0">
                          <a:latin typeface="+mn-lt"/>
                          <a:cs typeface="Arial" panose="020B0604020202020204" pitchFamily="34" charset="0"/>
                        </a:rPr>
                        <a:t>Design</a:t>
                      </a:r>
                    </a:p>
                    <a:p>
                      <a:pPr marL="0" marR="0" indent="0" algn="l" defTabSz="914400" rtl="0" eaLnBrk="1" fontAlgn="auto" latinLnBrk="0" hangingPunct="1">
                        <a:lnSpc>
                          <a:spcPct val="100000"/>
                        </a:lnSpc>
                        <a:spcBef>
                          <a:spcPts val="0"/>
                        </a:spcBef>
                        <a:spcAft>
                          <a:spcPts val="0"/>
                        </a:spcAft>
                        <a:buClrTx/>
                        <a:buSzTx/>
                        <a:buFontTx/>
                        <a:buNone/>
                        <a:tabLst/>
                        <a:defRPr/>
                      </a:pPr>
                      <a:r>
                        <a:rPr lang="en-US" sz="1100" b="0" dirty="0">
                          <a:latin typeface="+mn-lt"/>
                          <a:cs typeface="Arial" panose="020B0604020202020204" pitchFamily="34" charset="0"/>
                        </a:rPr>
                        <a:t>Release 21.03</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100" b="0" dirty="0">
                        <a:latin typeface="+mn-lt"/>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100" b="1" dirty="0">
                          <a:latin typeface="+mn-lt"/>
                          <a:cs typeface="Arial" panose="020B0604020202020204" pitchFamily="34" charset="0"/>
                        </a:rPr>
                        <a:t>SCR CIV-106585;CA-214133</a:t>
                      </a:r>
                    </a:p>
                    <a:p>
                      <a:pPr marL="0" marR="0" indent="0" algn="l" defTabSz="914400" rtl="0" eaLnBrk="1" fontAlgn="auto" latinLnBrk="0" hangingPunct="1">
                        <a:lnSpc>
                          <a:spcPct val="100000"/>
                        </a:lnSpc>
                        <a:spcBef>
                          <a:spcPts val="0"/>
                        </a:spcBef>
                        <a:spcAft>
                          <a:spcPts val="0"/>
                        </a:spcAft>
                        <a:buClrTx/>
                        <a:buSzTx/>
                        <a:buFontTx/>
                        <a:buNone/>
                        <a:tabLst/>
                        <a:defRPr/>
                      </a:pPr>
                      <a:r>
                        <a:rPr lang="en-US" sz="1100" b="0" dirty="0">
                          <a:latin typeface="+mn-lt"/>
                          <a:cs typeface="Arial" panose="020B0604020202020204" pitchFamily="34" charset="0"/>
                        </a:rPr>
                        <a:t>Implemented</a:t>
                      </a:r>
                    </a:p>
                    <a:p>
                      <a:pPr marL="0" marR="0" indent="0" algn="l" defTabSz="914400" rtl="0" eaLnBrk="1" fontAlgn="auto" latinLnBrk="0" hangingPunct="1">
                        <a:lnSpc>
                          <a:spcPct val="100000"/>
                        </a:lnSpc>
                        <a:spcBef>
                          <a:spcPts val="0"/>
                        </a:spcBef>
                        <a:spcAft>
                          <a:spcPts val="0"/>
                        </a:spcAft>
                        <a:buClrTx/>
                        <a:buSzTx/>
                        <a:buFontTx/>
                        <a:buNone/>
                        <a:tabLst/>
                        <a:defRPr/>
                      </a:pPr>
                      <a:r>
                        <a:rPr lang="en-US" sz="1100" b="0" dirty="0">
                          <a:latin typeface="+mn-lt"/>
                          <a:cs typeface="Arial" panose="020B0604020202020204" pitchFamily="34" charset="0"/>
                        </a:rPr>
                        <a:t>Release 20.03 Priority</a:t>
                      </a:r>
                    </a:p>
                  </a:txBody>
                  <a:tcPr/>
                </a:tc>
                <a:tc>
                  <a:txBody>
                    <a:bodyPr/>
                    <a:lstStyle/>
                    <a:p>
                      <a:r>
                        <a:rPr lang="en-US" sz="1100" b="1" kern="1200" dirty="0">
                          <a:solidFill>
                            <a:schemeClr val="tx1"/>
                          </a:solidFill>
                          <a:effectLst/>
                          <a:latin typeface="+mn-lt"/>
                          <a:ea typeface="+mn-ea"/>
                          <a:cs typeface="+mn-cs"/>
                        </a:rPr>
                        <a:t>PPM #48555</a:t>
                      </a:r>
                      <a:endParaRPr lang="en-US" sz="1100" b="0" kern="1200" dirty="0">
                        <a:solidFill>
                          <a:schemeClr val="tx1"/>
                        </a:solidFill>
                        <a:effectLst/>
                        <a:latin typeface="+mn-lt"/>
                        <a:ea typeface="+mn-ea"/>
                        <a:cs typeface="+mn-cs"/>
                      </a:endParaRPr>
                    </a:p>
                    <a:p>
                      <a:pPr lvl="0">
                        <a:buNone/>
                      </a:pPr>
                      <a:r>
                        <a:rPr lang="en-US" sz="1100" b="0" kern="1200" dirty="0">
                          <a:solidFill>
                            <a:schemeClr val="tx1"/>
                          </a:solidFill>
                          <a:effectLst/>
                          <a:latin typeface="+mn-lt"/>
                          <a:ea typeface="+mn-ea"/>
                          <a:cs typeface="+mn-cs"/>
                        </a:rPr>
                        <a:t>BENDS (workaround) issued 8/18</a:t>
                      </a:r>
                    </a:p>
                    <a:p>
                      <a:pPr lvl="0">
                        <a:buNone/>
                      </a:pPr>
                      <a:endParaRPr lang="en-US" sz="1100" b="0" kern="1200" dirty="0">
                        <a:solidFill>
                          <a:schemeClr val="tx1"/>
                        </a:solidFill>
                        <a:effectLst/>
                        <a:latin typeface="+mn-lt"/>
                        <a:ea typeface="+mn-ea"/>
                        <a:cs typeface="+mn-cs"/>
                      </a:endParaRPr>
                    </a:p>
                    <a:p>
                      <a:pPr lvl="0">
                        <a:buNone/>
                      </a:pPr>
                      <a:r>
                        <a:rPr lang="en-US" sz="1100" b="1" kern="1200" dirty="0">
                          <a:solidFill>
                            <a:schemeClr val="tx1"/>
                          </a:solidFill>
                          <a:effectLst/>
                          <a:latin typeface="+mn-lt"/>
                          <a:ea typeface="+mn-ea"/>
                          <a:cs typeface="+mn-cs"/>
                        </a:rPr>
                        <a:t>PPM #50565</a:t>
                      </a:r>
                      <a:endParaRPr lang="en-US" sz="1100" b="0" kern="1200" dirty="0">
                        <a:solidFill>
                          <a:schemeClr val="tx1"/>
                        </a:solidFill>
                        <a:effectLst/>
                        <a:latin typeface="+mn-lt"/>
                        <a:ea typeface="+mn-ea"/>
                        <a:cs typeface="+mn-cs"/>
                      </a:endParaRPr>
                    </a:p>
                    <a:p>
                      <a:pPr lvl="0">
                        <a:buNone/>
                      </a:pPr>
                      <a:r>
                        <a:rPr lang="en-US" sz="1100" b="0" kern="1200" dirty="0">
                          <a:solidFill>
                            <a:schemeClr val="tx1"/>
                          </a:solidFill>
                          <a:effectLst/>
                          <a:latin typeface="+mn-lt"/>
                          <a:ea typeface="+mn-ea"/>
                          <a:cs typeface="+mn-cs"/>
                        </a:rPr>
                        <a:t>Implemented</a:t>
                      </a:r>
                    </a:p>
                    <a:p>
                      <a:pPr lvl="0">
                        <a:buNone/>
                      </a:pPr>
                      <a:r>
                        <a:rPr lang="en-US" sz="1100" b="0" kern="1200" dirty="0">
                          <a:solidFill>
                            <a:schemeClr val="tx1"/>
                          </a:solidFill>
                          <a:effectLst/>
                          <a:latin typeface="+mn-lt"/>
                          <a:ea typeface="+mn-ea"/>
                          <a:cs typeface="+mn-cs"/>
                        </a:rPr>
                        <a:t>R59 (11/19)</a:t>
                      </a:r>
                    </a:p>
                    <a:p>
                      <a:endParaRPr lang="en-US" sz="1100" b="0" kern="1200" dirty="0">
                        <a:solidFill>
                          <a:schemeClr val="tx1"/>
                        </a:solidFill>
                        <a:effectLst/>
                        <a:latin typeface="+mn-lt"/>
                        <a:ea typeface="+mn-ea"/>
                        <a:cs typeface="+mn-cs"/>
                      </a:endParaRPr>
                    </a:p>
                    <a:p>
                      <a:endParaRPr lang="en-US" sz="1100" b="0" kern="1200" dirty="0">
                        <a:solidFill>
                          <a:schemeClr val="tx1"/>
                        </a:solidFill>
                        <a:effectLst/>
                        <a:latin typeface="+mn-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kern="1200" dirty="0">
                          <a:solidFill>
                            <a:schemeClr val="dk1"/>
                          </a:solidFill>
                          <a:effectLst/>
                          <a:latin typeface="+mn-lt"/>
                          <a:ea typeface="+mn-ea"/>
                          <a:cs typeface="+mn-cs"/>
                        </a:rPr>
                        <a:t>Under the current program, relative caregivers and NREFMs are eligible for payment for up to six months during the approval process in 2018-19, and in 2019-20 are eligible for up to three months of payments, funded primarily under the Emergency Assistance TANF program. </a:t>
                      </a:r>
                    </a:p>
                    <a:p>
                      <a:endParaRPr lang="en-US" sz="1100" kern="1200" dirty="0">
                        <a:solidFill>
                          <a:schemeClr val="dk1"/>
                        </a:solidFill>
                        <a:effectLst/>
                        <a:latin typeface="+mn-lt"/>
                        <a:ea typeface="+mn-ea"/>
                        <a:cs typeface="+mn-cs"/>
                      </a:endParaRPr>
                    </a:p>
                    <a:p>
                      <a:r>
                        <a:rPr lang="en-US" sz="1100" kern="1200" dirty="0">
                          <a:solidFill>
                            <a:schemeClr val="dk1"/>
                          </a:solidFill>
                          <a:effectLst/>
                          <a:latin typeface="+mn-lt"/>
                          <a:ea typeface="+mn-ea"/>
                          <a:cs typeface="+mn-cs"/>
                        </a:rPr>
                        <a:t>Aid code 5L is used to identify the emergency caregiver placements that are not eligible to federal Foster Care funding and they are not eligible to emergency assistance funding.  Aid code 5L is available in MEDS.</a:t>
                      </a:r>
                    </a:p>
                    <a:p>
                      <a:endParaRPr lang="en-US" sz="1100" kern="1200" dirty="0">
                        <a:solidFill>
                          <a:schemeClr val="dk1"/>
                        </a:solidFill>
                        <a:effectLst/>
                        <a:latin typeface="+mn-lt"/>
                        <a:ea typeface="+mn-ea"/>
                        <a:cs typeface="+mn-cs"/>
                      </a:endParaRPr>
                    </a:p>
                    <a:p>
                      <a:pPr marL="0" marR="0" lvl="0" indent="0" algn="just" defTabSz="685800" rtl="0" eaLnBrk="1" fontAlgn="auto" latinLnBrk="0" hangingPunct="1">
                        <a:lnSpc>
                          <a:spcPct val="100000"/>
                        </a:lnSpc>
                        <a:spcBef>
                          <a:spcPts val="0"/>
                        </a:spcBef>
                        <a:spcAft>
                          <a:spcPts val="0"/>
                        </a:spcAft>
                        <a:buClrTx/>
                        <a:buSzTx/>
                        <a:buFontTx/>
                        <a:buNone/>
                        <a:tabLst/>
                        <a:defRPr/>
                      </a:pPr>
                      <a:r>
                        <a:rPr lang="en-US" sz="1100" b="0" i="0" u="none" strike="noStrike" kern="1200" baseline="0" dirty="0">
                          <a:solidFill>
                            <a:schemeClr val="dk1"/>
                          </a:solidFill>
                          <a:effectLst/>
                          <a:latin typeface="+mn-lt"/>
                          <a:ea typeface="+mn-ea"/>
                          <a:cs typeface="+mn-cs"/>
                        </a:rPr>
                        <a:t>On 3/19/19, SAWS received a draft copy of the ACWDL for aid code 5L, the release date for the ACWDL is TBD. The CFL for aid code 5L was published on 5/10/19.</a:t>
                      </a:r>
                    </a:p>
                    <a:p>
                      <a:pPr marL="0" marR="0" lvl="0" indent="0" algn="just" defTabSz="685800" rtl="0" eaLnBrk="1" fontAlgn="auto" latinLnBrk="0" hangingPunct="1">
                        <a:lnSpc>
                          <a:spcPct val="100000"/>
                        </a:lnSpc>
                        <a:spcBef>
                          <a:spcPts val="0"/>
                        </a:spcBef>
                        <a:spcAft>
                          <a:spcPts val="0"/>
                        </a:spcAft>
                        <a:buClrTx/>
                        <a:buSzTx/>
                        <a:buFontTx/>
                        <a:buNone/>
                        <a:tabLst/>
                        <a:defRPr/>
                      </a:pPr>
                      <a:endParaRPr lang="en-US" sz="1100" b="0" i="0" u="none" strike="noStrike" kern="1200" baseline="0" dirty="0">
                        <a:solidFill>
                          <a:schemeClr val="dk1"/>
                        </a:solidFill>
                        <a:effectLst/>
                        <a:latin typeface="+mn-lt"/>
                        <a:ea typeface="+mn-ea"/>
                        <a:cs typeface="+mn-cs"/>
                      </a:endParaRPr>
                    </a:p>
                    <a:p>
                      <a:pPr marL="0" marR="0" lvl="0" indent="0" algn="just" defTabSz="685800" rtl="0" eaLnBrk="1" fontAlgn="auto" latinLnBrk="0" hangingPunct="1">
                        <a:lnSpc>
                          <a:spcPct val="100000"/>
                        </a:lnSpc>
                        <a:spcBef>
                          <a:spcPts val="0"/>
                        </a:spcBef>
                        <a:spcAft>
                          <a:spcPts val="0"/>
                        </a:spcAft>
                        <a:buClrTx/>
                        <a:buSzTx/>
                        <a:buFontTx/>
                        <a:buNone/>
                        <a:tabLst/>
                        <a:defRPr/>
                      </a:pPr>
                      <a:r>
                        <a:rPr lang="en-US" sz="1100" b="0" i="0" u="none" strike="noStrike" kern="1200" baseline="0" dirty="0">
                          <a:solidFill>
                            <a:schemeClr val="dk1"/>
                          </a:solidFill>
                          <a:effectLst/>
                          <a:latin typeface="+mn-lt"/>
                          <a:ea typeface="+mn-ea"/>
                          <a:cs typeface="+mn-cs"/>
                        </a:rPr>
                        <a:t>ACL 19-84, introduced a change to TANF Emergency Assistance (EA) funding, which only allows TANF EA cases to use EA funding for up 6 months. This is different from the emergency caregiver population, which can use the EA funding for up to 12 months if good causes exists.</a:t>
                      </a:r>
                    </a:p>
                    <a:p>
                      <a:pPr marL="0" marR="0" lvl="0" indent="0" algn="just" defTabSz="685800" rtl="0" eaLnBrk="1" fontAlgn="auto" latinLnBrk="0" hangingPunct="1">
                        <a:lnSpc>
                          <a:spcPct val="100000"/>
                        </a:lnSpc>
                        <a:spcBef>
                          <a:spcPts val="0"/>
                        </a:spcBef>
                        <a:spcAft>
                          <a:spcPts val="0"/>
                        </a:spcAft>
                        <a:buClrTx/>
                        <a:buSzTx/>
                        <a:buFontTx/>
                        <a:buNone/>
                        <a:tabLst/>
                        <a:defRPr/>
                      </a:pPr>
                      <a:endParaRPr lang="en-US" sz="1100" b="0" i="0" u="none" strike="noStrike" kern="1200" baseline="0" dirty="0">
                        <a:solidFill>
                          <a:schemeClr val="dk1"/>
                        </a:solidFill>
                        <a:effectLst/>
                        <a:latin typeface="+mn-lt"/>
                        <a:ea typeface="+mn-ea"/>
                        <a:cs typeface="+mn-cs"/>
                      </a:endParaRPr>
                    </a:p>
                    <a:p>
                      <a:pPr marL="0" marR="0" lvl="0" indent="0" algn="just" defTabSz="685800" rtl="0" eaLnBrk="1" fontAlgn="auto" latinLnBrk="0" hangingPunct="1">
                        <a:lnSpc>
                          <a:spcPct val="100000"/>
                        </a:lnSpc>
                        <a:spcBef>
                          <a:spcPts val="0"/>
                        </a:spcBef>
                        <a:spcAft>
                          <a:spcPts val="0"/>
                        </a:spcAft>
                        <a:buClrTx/>
                        <a:buSzTx/>
                        <a:buFontTx/>
                        <a:buNone/>
                        <a:tabLst/>
                        <a:defRPr/>
                      </a:pPr>
                      <a:endParaRPr lang="en-US" sz="1100" b="0" i="0" u="none" strike="noStrike" kern="1200" baseline="0" dirty="0">
                        <a:solidFill>
                          <a:schemeClr val="dk1"/>
                        </a:solidFill>
                        <a:effectLst/>
                        <a:latin typeface="+mn-lt"/>
                        <a:ea typeface="+mn-ea"/>
                        <a:cs typeface="+mn-cs"/>
                      </a:endParaRPr>
                    </a:p>
                    <a:p>
                      <a:pPr marL="0" marR="0" lvl="0" indent="0" algn="just" defTabSz="685800" rtl="0" eaLnBrk="1" fontAlgn="auto" latinLnBrk="0" hangingPunct="1">
                        <a:lnSpc>
                          <a:spcPct val="100000"/>
                        </a:lnSpc>
                        <a:spcBef>
                          <a:spcPts val="0"/>
                        </a:spcBef>
                        <a:spcAft>
                          <a:spcPts val="0"/>
                        </a:spcAft>
                        <a:buClrTx/>
                        <a:buSzTx/>
                        <a:buFontTx/>
                        <a:buNone/>
                        <a:tabLst/>
                        <a:defRPr/>
                      </a:pPr>
                      <a:endParaRPr lang="en-US" sz="1100" b="0" i="0" u="none" strike="noStrike" kern="1200" baseline="0" dirty="0">
                        <a:solidFill>
                          <a:schemeClr val="dk1"/>
                        </a:solidFill>
                        <a:effectLst/>
                        <a:latin typeface="+mn-lt"/>
                        <a:ea typeface="+mn-ea"/>
                        <a:cs typeface="+mn-cs"/>
                      </a:endParaRPr>
                    </a:p>
                    <a:p>
                      <a:pPr marL="0" marR="0" lvl="0" indent="0" algn="just" defTabSz="685800" rtl="0" eaLnBrk="1" fontAlgn="auto" latinLnBrk="0" hangingPunct="1">
                        <a:lnSpc>
                          <a:spcPct val="100000"/>
                        </a:lnSpc>
                        <a:spcBef>
                          <a:spcPts val="0"/>
                        </a:spcBef>
                        <a:spcAft>
                          <a:spcPts val="0"/>
                        </a:spcAft>
                        <a:buClrTx/>
                        <a:buSzTx/>
                        <a:buFontTx/>
                        <a:buNone/>
                        <a:tabLst/>
                        <a:defRPr/>
                      </a:pPr>
                      <a:endParaRPr lang="en-US" sz="1100" b="0" i="0" u="none" strike="noStrike" kern="1200" baseline="0" dirty="0">
                        <a:solidFill>
                          <a:schemeClr val="dk1"/>
                        </a:solidFill>
                        <a:effectLst/>
                        <a:latin typeface="+mn-lt"/>
                        <a:ea typeface="+mn-ea"/>
                        <a:cs typeface="+mn-cs"/>
                      </a:endParaRPr>
                    </a:p>
                    <a:p>
                      <a:pPr marL="0" marR="0" lvl="0" indent="0" algn="ctr" defTabSz="685800" rtl="0" eaLnBrk="1" fontAlgn="auto" latinLnBrk="0" hangingPunct="1">
                        <a:lnSpc>
                          <a:spcPct val="100000"/>
                        </a:lnSpc>
                        <a:spcBef>
                          <a:spcPts val="0"/>
                        </a:spcBef>
                        <a:spcAft>
                          <a:spcPts val="0"/>
                        </a:spcAft>
                        <a:buClrTx/>
                        <a:buSzTx/>
                        <a:buFontTx/>
                        <a:buNone/>
                        <a:tabLst/>
                        <a:defRPr/>
                      </a:pPr>
                      <a:endParaRPr lang="en-US" sz="1100" b="0" i="0" u="none" strike="noStrike" kern="1200" baseline="0" dirty="0">
                        <a:solidFill>
                          <a:schemeClr val="dk1"/>
                        </a:solidFill>
                        <a:latin typeface="+mn-lt"/>
                        <a:ea typeface="+mn-ea"/>
                        <a:cs typeface="+mn-cs"/>
                      </a:endParaRPr>
                    </a:p>
                    <a:p>
                      <a:pPr marL="0" marR="0" lvl="0" indent="0" algn="ctr" defTabSz="685800" rtl="0" eaLnBrk="1" fontAlgn="auto" latinLnBrk="0" hangingPunct="1">
                        <a:lnSpc>
                          <a:spcPct val="100000"/>
                        </a:lnSpc>
                        <a:spcBef>
                          <a:spcPts val="0"/>
                        </a:spcBef>
                        <a:spcAft>
                          <a:spcPts val="0"/>
                        </a:spcAft>
                        <a:buClrTx/>
                        <a:buSzTx/>
                        <a:buFontTx/>
                        <a:buNone/>
                        <a:tabLst/>
                        <a:defRPr/>
                      </a:pPr>
                      <a:endParaRPr lang="en-US" sz="1100" b="0" i="0" u="none" strike="noStrike" kern="1200" baseline="0" dirty="0">
                        <a:solidFill>
                          <a:schemeClr val="dk1"/>
                        </a:solidFill>
                        <a:latin typeface="+mn-lt"/>
                        <a:ea typeface="+mn-ea"/>
                        <a:cs typeface="+mn-cs"/>
                      </a:endParaRPr>
                    </a:p>
                    <a:p>
                      <a:pPr marL="0" marR="0" lvl="0" indent="0" algn="ctr" defTabSz="685800" rtl="0" eaLnBrk="1" fontAlgn="auto" latinLnBrk="0" hangingPunct="1">
                        <a:lnSpc>
                          <a:spcPct val="100000"/>
                        </a:lnSpc>
                        <a:spcBef>
                          <a:spcPts val="0"/>
                        </a:spcBef>
                        <a:spcAft>
                          <a:spcPts val="0"/>
                        </a:spcAft>
                        <a:buClrTx/>
                        <a:buSzTx/>
                        <a:buFontTx/>
                        <a:buNone/>
                        <a:tabLst/>
                        <a:defRPr/>
                      </a:pPr>
                      <a:endParaRPr lang="en-US" sz="1100" b="0" i="0" u="none" strike="noStrike" kern="1200" baseline="0" dirty="0">
                        <a:solidFill>
                          <a:schemeClr val="dk1"/>
                        </a:solidFill>
                        <a:latin typeface="+mn-lt"/>
                        <a:ea typeface="+mn-ea"/>
                        <a:cs typeface="+mn-cs"/>
                      </a:endParaRPr>
                    </a:p>
                    <a:p>
                      <a:pPr marL="0" marR="0" lvl="0" indent="0" algn="ctr" defTabSz="685800" rtl="0" eaLnBrk="1" fontAlgn="auto" latinLnBrk="0" hangingPunct="1">
                        <a:lnSpc>
                          <a:spcPct val="100000"/>
                        </a:lnSpc>
                        <a:spcBef>
                          <a:spcPts val="0"/>
                        </a:spcBef>
                        <a:spcAft>
                          <a:spcPts val="0"/>
                        </a:spcAft>
                        <a:buClrTx/>
                        <a:buSzTx/>
                        <a:buFontTx/>
                        <a:buNone/>
                        <a:tabLst/>
                        <a:defRPr/>
                      </a:pPr>
                      <a:r>
                        <a:rPr lang="en-US" sz="1100" b="0" i="0" u="none" strike="noStrike" kern="1200" baseline="0" dirty="0">
                          <a:solidFill>
                            <a:schemeClr val="dk1"/>
                          </a:solidFill>
                          <a:latin typeface="+mn-lt"/>
                          <a:ea typeface="+mn-ea"/>
                          <a:cs typeface="+mn-cs"/>
                        </a:rPr>
                        <a:t>-Continued on Next Slide-</a:t>
                      </a:r>
                      <a:endParaRPr lang="en-US" sz="1100" b="0" i="0" u="none" strike="noStrike" kern="1200" baseline="0" dirty="0">
                        <a:solidFill>
                          <a:schemeClr val="dk1"/>
                        </a:solidFill>
                        <a:effectLst/>
                        <a:latin typeface="+mn-lt"/>
                        <a:ea typeface="+mn-ea"/>
                        <a:cs typeface="+mn-cs"/>
                      </a:endParaRPr>
                    </a:p>
                  </a:txBody>
                  <a:tcPr/>
                </a:tc>
                <a:extLst>
                  <a:ext uri="{0D108BD9-81ED-4DB2-BD59-A6C34878D82A}">
                    <a16:rowId xmlns:a16="http://schemas.microsoft.com/office/drawing/2014/main" val="4098963836"/>
                  </a:ext>
                </a:extLst>
              </a:tr>
            </a:tbl>
          </a:graphicData>
        </a:graphic>
      </p:graphicFrame>
    </p:spTree>
    <p:extLst>
      <p:ext uri="{BB962C8B-B14F-4D97-AF65-F5344CB8AC3E}">
        <p14:creationId xmlns:p14="http://schemas.microsoft.com/office/powerpoint/2010/main" val="36708567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4FE0563-AC48-2945-81FD-BF6E53944784}"/>
              </a:ext>
            </a:extLst>
          </p:cNvPr>
          <p:cNvSpPr>
            <a:spLocks noGrp="1"/>
          </p:cNvSpPr>
          <p:nvPr>
            <p:ph type="title"/>
          </p:nvPr>
        </p:nvSpPr>
        <p:spPr/>
        <p:txBody>
          <a:bodyPr/>
          <a:lstStyle/>
          <a:p>
            <a:r>
              <a:rPr lang="en-US" dirty="0"/>
              <a:t>Policy Update</a:t>
            </a:r>
          </a:p>
        </p:txBody>
      </p:sp>
      <p:sp>
        <p:nvSpPr>
          <p:cNvPr id="7" name="Text Placeholder 6">
            <a:extLst>
              <a:ext uri="{FF2B5EF4-FFF2-40B4-BE49-F238E27FC236}">
                <a16:creationId xmlns:a16="http://schemas.microsoft.com/office/drawing/2014/main" id="{9761DA5A-1779-284F-9785-B37E08006FE6}"/>
              </a:ext>
            </a:extLst>
          </p:cNvPr>
          <p:cNvSpPr>
            <a:spLocks noGrp="1"/>
          </p:cNvSpPr>
          <p:nvPr>
            <p:ph type="body" sz="quarter" idx="10"/>
          </p:nvPr>
        </p:nvSpPr>
        <p:spPr/>
        <p:txBody>
          <a:bodyPr>
            <a:normAutofit/>
          </a:bodyPr>
          <a:lstStyle/>
          <a:p>
            <a:r>
              <a:rPr lang="en-US" dirty="0"/>
              <a:t>CalFresh Redesign of Overissuance Notices</a:t>
            </a:r>
          </a:p>
        </p:txBody>
      </p:sp>
      <p:graphicFrame>
        <p:nvGraphicFramePr>
          <p:cNvPr id="2" name="Table 1">
            <a:extLst>
              <a:ext uri="{FF2B5EF4-FFF2-40B4-BE49-F238E27FC236}">
                <a16:creationId xmlns:a16="http://schemas.microsoft.com/office/drawing/2014/main" id="{82D62E2F-5DCB-4332-A89C-25B4244E63A8}"/>
              </a:ext>
            </a:extLst>
          </p:cNvPr>
          <p:cNvGraphicFramePr>
            <a:graphicFrameLocks noGrp="1"/>
          </p:cNvGraphicFramePr>
          <p:nvPr>
            <p:extLst>
              <p:ext uri="{D42A27DB-BD31-4B8C-83A1-F6EECF244321}">
                <p14:modId xmlns:p14="http://schemas.microsoft.com/office/powerpoint/2010/main" val="1950692939"/>
              </p:ext>
            </p:extLst>
          </p:nvPr>
        </p:nvGraphicFramePr>
        <p:xfrm>
          <a:off x="205836" y="1184085"/>
          <a:ext cx="8769093" cy="5241280"/>
        </p:xfrm>
        <a:graphic>
          <a:graphicData uri="http://schemas.openxmlformats.org/drawingml/2006/table">
            <a:tbl>
              <a:tblPr firstRow="1" bandRow="1">
                <a:tableStyleId>{5C22544A-7EE6-4342-B048-85BDC9FD1C3A}</a:tableStyleId>
              </a:tblPr>
              <a:tblGrid>
                <a:gridCol w="1034349">
                  <a:extLst>
                    <a:ext uri="{9D8B030D-6E8A-4147-A177-3AD203B41FA5}">
                      <a16:colId xmlns:a16="http://schemas.microsoft.com/office/drawing/2014/main" val="1428221366"/>
                    </a:ext>
                  </a:extLst>
                </a:gridCol>
                <a:gridCol w="1135039">
                  <a:extLst>
                    <a:ext uri="{9D8B030D-6E8A-4147-A177-3AD203B41FA5}">
                      <a16:colId xmlns:a16="http://schemas.microsoft.com/office/drawing/2014/main" val="1415459192"/>
                    </a:ext>
                  </a:extLst>
                </a:gridCol>
                <a:gridCol w="1153346">
                  <a:extLst>
                    <a:ext uri="{9D8B030D-6E8A-4147-A177-3AD203B41FA5}">
                      <a16:colId xmlns:a16="http://schemas.microsoft.com/office/drawing/2014/main" val="3830050285"/>
                    </a:ext>
                  </a:extLst>
                </a:gridCol>
                <a:gridCol w="5446359">
                  <a:extLst>
                    <a:ext uri="{9D8B030D-6E8A-4147-A177-3AD203B41FA5}">
                      <a16:colId xmlns:a16="http://schemas.microsoft.com/office/drawing/2014/main" val="233836084"/>
                    </a:ext>
                  </a:extLst>
                </a:gridCol>
              </a:tblGrid>
              <a:tr h="1332047">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solidFill>
                            <a:schemeClr val="tx1"/>
                          </a:solidFill>
                        </a:rPr>
                        <a:t>Policy Effective Date &amp; State Policy Reference</a:t>
                      </a:r>
                    </a:p>
                    <a:p>
                      <a:endParaRPr lang="en-US" sz="1200" dirty="0">
                        <a:solidFill>
                          <a:schemeClr val="tx1"/>
                        </a:solidFill>
                      </a:endParaRPr>
                    </a:p>
                  </a:txBody>
                  <a:tcPr/>
                </a:tc>
                <a:tc>
                  <a:txBody>
                    <a:bodyPr/>
                    <a:lstStyle/>
                    <a:p>
                      <a:r>
                        <a:rPr lang="en-US" sz="1200" dirty="0">
                          <a:solidFill>
                            <a:schemeClr val="tx1"/>
                          </a:solidFill>
                        </a:rPr>
                        <a:t>C-IV/LRS Status</a:t>
                      </a:r>
                    </a:p>
                  </a:txBody>
                  <a:tcPr/>
                </a:tc>
                <a:tc>
                  <a:txBody>
                    <a:bodyPr/>
                    <a:lstStyle/>
                    <a:p>
                      <a:r>
                        <a:rPr lang="en-US" sz="1200" dirty="0">
                          <a:solidFill>
                            <a:schemeClr val="tx1"/>
                          </a:solidFill>
                        </a:rPr>
                        <a:t>CalWIN Status</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solidFill>
                            <a:schemeClr val="tx1"/>
                          </a:solidFill>
                        </a:rPr>
                        <a:t>Implementation Details</a:t>
                      </a:r>
                    </a:p>
                  </a:txBody>
                  <a:tcPr/>
                </a:tc>
                <a:extLst>
                  <a:ext uri="{0D108BD9-81ED-4DB2-BD59-A6C34878D82A}">
                    <a16:rowId xmlns:a16="http://schemas.microsoft.com/office/drawing/2014/main" val="806200370"/>
                  </a:ext>
                </a:extLst>
              </a:tr>
              <a:tr h="386968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a:latin typeface="+mn-lt"/>
                          <a:cs typeface="Arial" panose="020B0604020202020204" pitchFamily="34" charset="0"/>
                        </a:rPr>
                        <a:t>5/3/2019</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100" dirty="0">
                        <a:latin typeface="+mn-lt"/>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a:latin typeface="+mn-lt"/>
                          <a:cs typeface="Arial" panose="020B0604020202020204" pitchFamily="34" charset="0"/>
                          <a:hlinkClick r:id="rId2"/>
                        </a:rPr>
                        <a:t>ACL 18-50</a:t>
                      </a:r>
                      <a:endParaRPr lang="en-US" sz="1100" dirty="0">
                        <a:latin typeface="+mn-lt"/>
                        <a:cs typeface="Arial" panose="020B0604020202020204"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1" dirty="0">
                          <a:latin typeface="+mn-lt"/>
                          <a:cs typeface="Arial" panose="020B0604020202020204" pitchFamily="34" charset="0"/>
                        </a:rPr>
                        <a:t>SCR CA-202684</a:t>
                      </a:r>
                    </a:p>
                    <a:p>
                      <a:pPr marL="0" marR="0" indent="0" algn="l" defTabSz="914400" rtl="0" eaLnBrk="1" fontAlgn="auto" latinLnBrk="0" hangingPunct="1">
                        <a:lnSpc>
                          <a:spcPct val="100000"/>
                        </a:lnSpc>
                        <a:spcBef>
                          <a:spcPts val="0"/>
                        </a:spcBef>
                        <a:spcAft>
                          <a:spcPts val="0"/>
                        </a:spcAft>
                        <a:buClrTx/>
                        <a:buSzTx/>
                        <a:buFontTx/>
                        <a:buNone/>
                        <a:tabLst/>
                        <a:defRPr/>
                      </a:pPr>
                      <a:r>
                        <a:rPr lang="en-US" sz="1100" b="0" dirty="0">
                          <a:latin typeface="+mn-lt"/>
                          <a:cs typeface="Arial"/>
                        </a:rPr>
                        <a:t>Build</a:t>
                      </a:r>
                    </a:p>
                    <a:p>
                      <a:pPr marL="0" marR="0" indent="0" algn="l" defTabSz="914400" rtl="0" eaLnBrk="1" fontAlgn="auto" latinLnBrk="0" hangingPunct="1">
                        <a:lnSpc>
                          <a:spcPct val="100000"/>
                        </a:lnSpc>
                        <a:spcBef>
                          <a:spcPts val="0"/>
                        </a:spcBef>
                        <a:spcAft>
                          <a:spcPts val="0"/>
                        </a:spcAft>
                        <a:buClrTx/>
                        <a:buSzTx/>
                        <a:buFontTx/>
                        <a:buNone/>
                        <a:tabLst/>
                        <a:defRPr/>
                      </a:pPr>
                      <a:r>
                        <a:rPr lang="en-US" sz="1100" b="0" dirty="0">
                          <a:latin typeface="+mn-lt"/>
                          <a:cs typeface="Arial"/>
                        </a:rPr>
                        <a:t>Release </a:t>
                      </a:r>
                      <a:r>
                        <a:rPr lang="en-US" sz="1100" b="0" baseline="0" dirty="0">
                          <a:latin typeface="+mn-lt"/>
                          <a:cs typeface="Arial"/>
                        </a:rPr>
                        <a:t>20.09</a:t>
                      </a:r>
                      <a:endParaRPr lang="en-US" sz="1100" b="0" dirty="0">
                        <a:latin typeface="+mn-lt"/>
                        <a:cs typeface="Arial"/>
                      </a:endParaRPr>
                    </a:p>
                  </a:txBody>
                  <a:tcPr/>
                </a:tc>
                <a:tc>
                  <a:txBody>
                    <a:bodyPr/>
                    <a:lstStyle/>
                    <a:p>
                      <a:pPr lvl="0" algn="l">
                        <a:lnSpc>
                          <a:spcPct val="100000"/>
                        </a:lnSpc>
                        <a:spcBef>
                          <a:spcPts val="0"/>
                        </a:spcBef>
                        <a:spcAft>
                          <a:spcPts val="0"/>
                        </a:spcAft>
                        <a:buNone/>
                      </a:pPr>
                      <a:r>
                        <a:rPr lang="en-US" sz="1100" b="1" i="0" u="none" strike="noStrike" noProof="0" dirty="0">
                          <a:solidFill>
                            <a:srgbClr val="000000"/>
                          </a:solidFill>
                        </a:rPr>
                        <a:t>PPM #51600</a:t>
                      </a:r>
                      <a:endParaRPr lang="en-US" dirty="0"/>
                    </a:p>
                    <a:p>
                      <a:pPr lvl="0" algn="l">
                        <a:lnSpc>
                          <a:spcPct val="100000"/>
                        </a:lnSpc>
                        <a:spcBef>
                          <a:spcPts val="0"/>
                        </a:spcBef>
                        <a:spcAft>
                          <a:spcPts val="0"/>
                        </a:spcAft>
                        <a:buNone/>
                      </a:pPr>
                      <a:r>
                        <a:rPr lang="en-US" sz="1100" b="0" i="0" u="none" strike="noStrike" noProof="0" dirty="0">
                          <a:solidFill>
                            <a:srgbClr val="000000"/>
                          </a:solidFill>
                        </a:rPr>
                        <a:t>Implemented</a:t>
                      </a:r>
                      <a:endParaRPr lang="en-US" dirty="0"/>
                    </a:p>
                    <a:p>
                      <a:pPr lvl="0" algn="l">
                        <a:lnSpc>
                          <a:spcPct val="100000"/>
                        </a:lnSpc>
                        <a:spcBef>
                          <a:spcPts val="0"/>
                        </a:spcBef>
                        <a:spcAft>
                          <a:spcPts val="0"/>
                        </a:spcAft>
                        <a:buNone/>
                      </a:pPr>
                      <a:r>
                        <a:rPr lang="en-US" sz="1100" b="0" i="0" u="none" strike="noStrike" noProof="0" dirty="0">
                          <a:solidFill>
                            <a:srgbClr val="000000"/>
                          </a:solidFill>
                        </a:rPr>
                        <a:t>R60 (2/20)</a:t>
                      </a:r>
                      <a:endParaRPr lang="en-US" dirty="0"/>
                    </a:p>
                    <a:p>
                      <a:pPr lvl="0">
                        <a:buNone/>
                      </a:pPr>
                      <a:endParaRPr lang="en-US" sz="1100" b="0" dirty="0">
                        <a:solidFill>
                          <a:schemeClr val="tx1"/>
                        </a:solidFill>
                        <a:latin typeface="+mn-lt"/>
                        <a:cs typeface="Aria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i="0" u="none" strike="noStrike" kern="1200" baseline="0" dirty="0">
                          <a:solidFill>
                            <a:schemeClr val="dk1"/>
                          </a:solidFill>
                          <a:latin typeface="+mn-lt"/>
                          <a:ea typeface="+mn-ea"/>
                          <a:cs typeface="+mn-cs"/>
                        </a:rPr>
                        <a:t>ACL 18-50 introduces redesigned CalFresh overissuance notices of action. The changes to the CalFresh OI NOAs were made to enhance client comprehension and readability; clarify requirements through wording and design changes; simplify the forms by reformatting and eliminating unnecessary language; improve the flow and continuity of information; and increase the effectiveness and efficiency of requested processes.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b="0" i="0" u="none" strike="noStrike" kern="1200" baseline="0" dirty="0">
                        <a:solidFill>
                          <a:schemeClr val="dk1"/>
                        </a:solidFill>
                        <a:effectLst/>
                        <a:latin typeface="+mn-lt"/>
                        <a:ea typeface="+mn-ea"/>
                        <a:cs typeface="+mn-cs"/>
                      </a:endParaRPr>
                    </a:p>
                    <a:p>
                      <a:r>
                        <a:rPr lang="en-US" sz="1100" b="1" kern="1200" dirty="0">
                          <a:solidFill>
                            <a:schemeClr val="dk1"/>
                          </a:solidFill>
                          <a:effectLst/>
                          <a:latin typeface="+mn-lt"/>
                          <a:ea typeface="+mn-ea"/>
                          <a:cs typeface="+mn-cs"/>
                        </a:rPr>
                        <a:t>CalSAWS Update:</a:t>
                      </a:r>
                    </a:p>
                    <a:p>
                      <a:r>
                        <a:rPr lang="en-US" sz="1100" kern="1200" dirty="0">
                          <a:solidFill>
                            <a:schemeClr val="dk1"/>
                          </a:solidFill>
                          <a:effectLst/>
                          <a:latin typeface="+mn-lt"/>
                          <a:ea typeface="+mn-ea"/>
                          <a:cs typeface="+mn-cs"/>
                        </a:rPr>
                        <a:t>Until the new NOAs are implemented counties can use the version on the CDSS website.</a:t>
                      </a:r>
                    </a:p>
                    <a:p>
                      <a:r>
                        <a:rPr lang="en-US" sz="1100" b="1" kern="1200" dirty="0">
                          <a:solidFill>
                            <a:schemeClr val="dk1"/>
                          </a:solidFill>
                          <a:effectLst/>
                          <a:latin typeface="+mn-lt"/>
                          <a:ea typeface="+mn-ea"/>
                          <a:cs typeface="+mn-cs"/>
                        </a:rPr>
                        <a:t>Note: </a:t>
                      </a:r>
                      <a:r>
                        <a:rPr lang="en-US" sz="1100" kern="1200" dirty="0">
                          <a:solidFill>
                            <a:schemeClr val="dk1"/>
                          </a:solidFill>
                          <a:effectLst/>
                          <a:latin typeface="+mn-lt"/>
                          <a:ea typeface="+mn-ea"/>
                          <a:cs typeface="+mn-cs"/>
                        </a:rPr>
                        <a:t>The NOA changes are only be implemented in LRS/CalSAWS.</a:t>
                      </a:r>
                    </a:p>
                    <a:p>
                      <a:endParaRPr lang="en-US" sz="1100" kern="1200" dirty="0">
                        <a:solidFill>
                          <a:schemeClr val="dk1"/>
                        </a:solidFill>
                        <a:effectLst/>
                        <a:latin typeface="+mn-lt"/>
                        <a:ea typeface="+mn-ea"/>
                        <a:cs typeface="+mn-cs"/>
                      </a:endParaRPr>
                    </a:p>
                    <a:p>
                      <a:r>
                        <a:rPr lang="en-US" sz="1100" b="1" kern="1200" dirty="0">
                          <a:solidFill>
                            <a:schemeClr val="dk1"/>
                          </a:solidFill>
                          <a:effectLst/>
                          <a:latin typeface="+mn-lt"/>
                          <a:ea typeface="+mn-ea"/>
                          <a:cs typeface="+mn-cs"/>
                        </a:rPr>
                        <a:t>CalSAWS County Business Impact:</a:t>
                      </a:r>
                    </a:p>
                    <a:p>
                      <a:r>
                        <a:rPr lang="en-US" sz="1100" b="0" kern="1200" dirty="0">
                          <a:solidFill>
                            <a:schemeClr val="dk1"/>
                          </a:solidFill>
                          <a:effectLst/>
                          <a:latin typeface="+mn-lt"/>
                          <a:ea typeface="+mn-ea"/>
                          <a:cs typeface="+mn-cs"/>
                        </a:rPr>
                        <a:t>Reject the system generated notice of action (NOA)and manually complete and send the appropriate NOA. </a:t>
                      </a:r>
                    </a:p>
                    <a:p>
                      <a:endParaRPr lang="en-US" sz="1100" kern="1200" dirty="0">
                        <a:solidFill>
                          <a:schemeClr val="dk1"/>
                        </a:solidFill>
                        <a:effectLst/>
                        <a:latin typeface="+mn-lt"/>
                        <a:ea typeface="+mn-ea"/>
                        <a:cs typeface="+mn-cs"/>
                      </a:endParaRPr>
                    </a:p>
                    <a:p>
                      <a:pPr lvl="0" algn="l">
                        <a:lnSpc>
                          <a:spcPct val="100000"/>
                        </a:lnSpc>
                        <a:spcBef>
                          <a:spcPts val="0"/>
                        </a:spcBef>
                        <a:spcAft>
                          <a:spcPts val="0"/>
                        </a:spcAft>
                        <a:buNone/>
                      </a:pPr>
                      <a:r>
                        <a:rPr lang="en-US" sz="1100" b="1" i="0" u="none" strike="noStrike" kern="1200" noProof="0" dirty="0">
                          <a:solidFill>
                            <a:srgbClr val="000000"/>
                          </a:solidFill>
                          <a:effectLst/>
                        </a:rPr>
                        <a:t>CalWIN Update:</a:t>
                      </a:r>
                      <a:endParaRPr lang="en-US" dirty="0"/>
                    </a:p>
                    <a:p>
                      <a:pPr lvl="0" algn="l">
                        <a:lnSpc>
                          <a:spcPct val="100000"/>
                        </a:lnSpc>
                        <a:spcBef>
                          <a:spcPts val="0"/>
                        </a:spcBef>
                        <a:spcAft>
                          <a:spcPts val="0"/>
                        </a:spcAft>
                        <a:buNone/>
                      </a:pPr>
                      <a:r>
                        <a:rPr lang="en-US" sz="1100" b="0" i="0" u="none" strike="noStrike" kern="1200" noProof="0" dirty="0">
                          <a:solidFill>
                            <a:srgbClr val="000000"/>
                          </a:solidFill>
                          <a:effectLst/>
                        </a:rPr>
                        <a:t>Notices implemented February 2020, generated by CalWIN.</a:t>
                      </a:r>
                      <a:endParaRPr lang="en-US" dirty="0"/>
                    </a:p>
                    <a:p>
                      <a:pPr lvl="0" algn="l">
                        <a:lnSpc>
                          <a:spcPct val="100000"/>
                        </a:lnSpc>
                        <a:spcBef>
                          <a:spcPts val="0"/>
                        </a:spcBef>
                        <a:spcAft>
                          <a:spcPts val="0"/>
                        </a:spcAft>
                        <a:buNone/>
                      </a:pPr>
                      <a:endParaRPr lang="en-US" sz="1100" b="1" i="0" u="none" strike="noStrike" kern="1200" noProof="0" dirty="0">
                        <a:solidFill>
                          <a:srgbClr val="000000"/>
                        </a:solidFill>
                        <a:effectLst/>
                      </a:endParaRPr>
                    </a:p>
                    <a:p>
                      <a:pPr lvl="0" algn="l">
                        <a:lnSpc>
                          <a:spcPct val="100000"/>
                        </a:lnSpc>
                        <a:spcBef>
                          <a:spcPts val="0"/>
                        </a:spcBef>
                        <a:spcAft>
                          <a:spcPts val="0"/>
                        </a:spcAft>
                        <a:buNone/>
                      </a:pPr>
                      <a:r>
                        <a:rPr lang="en-US" sz="1100" b="1" i="0" u="none" strike="noStrike" kern="1200" noProof="0" dirty="0">
                          <a:solidFill>
                            <a:srgbClr val="000000"/>
                          </a:solidFill>
                          <a:effectLst/>
                        </a:rPr>
                        <a:t>CalWIN County Business Impact</a:t>
                      </a:r>
                      <a:endParaRPr lang="en-US" dirty="0"/>
                    </a:p>
                    <a:p>
                      <a:pPr lvl="0" algn="l">
                        <a:lnSpc>
                          <a:spcPct val="100000"/>
                        </a:lnSpc>
                        <a:spcBef>
                          <a:spcPts val="0"/>
                        </a:spcBef>
                        <a:spcAft>
                          <a:spcPts val="0"/>
                        </a:spcAft>
                        <a:buNone/>
                      </a:pPr>
                      <a:r>
                        <a:rPr lang="en-US" sz="1100" b="0" i="0" u="none" strike="noStrike" kern="1200" noProof="0" dirty="0">
                          <a:solidFill>
                            <a:srgbClr val="000000"/>
                          </a:solidFill>
                          <a:effectLst/>
                        </a:rPr>
                        <a:t>Counties may use CalWIN functionality.</a:t>
                      </a:r>
                      <a:endParaRPr lang="en-US" dirty="0"/>
                    </a:p>
                  </a:txBody>
                  <a:tcPr/>
                </a:tc>
                <a:extLst>
                  <a:ext uri="{0D108BD9-81ED-4DB2-BD59-A6C34878D82A}">
                    <a16:rowId xmlns:a16="http://schemas.microsoft.com/office/drawing/2014/main" val="4070880481"/>
                  </a:ext>
                </a:extLst>
              </a:tr>
            </a:tbl>
          </a:graphicData>
        </a:graphic>
      </p:graphicFrame>
    </p:spTree>
    <p:extLst>
      <p:ext uri="{BB962C8B-B14F-4D97-AF65-F5344CB8AC3E}">
        <p14:creationId xmlns:p14="http://schemas.microsoft.com/office/powerpoint/2010/main" val="40425486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4FE0563-AC48-2945-81FD-BF6E53944784}"/>
              </a:ext>
            </a:extLst>
          </p:cNvPr>
          <p:cNvSpPr>
            <a:spLocks noGrp="1"/>
          </p:cNvSpPr>
          <p:nvPr>
            <p:ph type="title"/>
          </p:nvPr>
        </p:nvSpPr>
        <p:spPr/>
        <p:txBody>
          <a:bodyPr/>
          <a:lstStyle/>
          <a:p>
            <a:r>
              <a:rPr lang="en-US" dirty="0"/>
              <a:t>Policy Update</a:t>
            </a:r>
          </a:p>
        </p:txBody>
      </p:sp>
      <p:sp>
        <p:nvSpPr>
          <p:cNvPr id="7" name="Text Placeholder 6">
            <a:extLst>
              <a:ext uri="{FF2B5EF4-FFF2-40B4-BE49-F238E27FC236}">
                <a16:creationId xmlns:a16="http://schemas.microsoft.com/office/drawing/2014/main" id="{9761DA5A-1779-284F-9785-B37E08006FE6}"/>
              </a:ext>
            </a:extLst>
          </p:cNvPr>
          <p:cNvSpPr>
            <a:spLocks noGrp="1"/>
          </p:cNvSpPr>
          <p:nvPr>
            <p:ph type="body" sz="quarter" idx="10"/>
          </p:nvPr>
        </p:nvSpPr>
        <p:spPr/>
        <p:txBody>
          <a:bodyPr>
            <a:normAutofit/>
          </a:bodyPr>
          <a:lstStyle/>
          <a:p>
            <a:r>
              <a:rPr lang="en-US" dirty="0"/>
              <a:t>CalFresh Revised Excess Medical Deduction form CF 31  </a:t>
            </a:r>
          </a:p>
        </p:txBody>
      </p:sp>
      <p:graphicFrame>
        <p:nvGraphicFramePr>
          <p:cNvPr id="2" name="Table 1">
            <a:extLst>
              <a:ext uri="{FF2B5EF4-FFF2-40B4-BE49-F238E27FC236}">
                <a16:creationId xmlns:a16="http://schemas.microsoft.com/office/drawing/2014/main" id="{E5F5EAAD-64E4-444C-BDC8-421E6F0E804A}"/>
              </a:ext>
            </a:extLst>
          </p:cNvPr>
          <p:cNvGraphicFramePr>
            <a:graphicFrameLocks noGrp="1"/>
          </p:cNvGraphicFramePr>
          <p:nvPr>
            <p:extLst>
              <p:ext uri="{D42A27DB-BD31-4B8C-83A1-F6EECF244321}">
                <p14:modId xmlns:p14="http://schemas.microsoft.com/office/powerpoint/2010/main" val="1904577012"/>
              </p:ext>
            </p:extLst>
          </p:nvPr>
        </p:nvGraphicFramePr>
        <p:xfrm>
          <a:off x="205836" y="1164393"/>
          <a:ext cx="8769093" cy="5055078"/>
        </p:xfrm>
        <a:graphic>
          <a:graphicData uri="http://schemas.openxmlformats.org/drawingml/2006/table">
            <a:tbl>
              <a:tblPr firstRow="1" bandRow="1">
                <a:tableStyleId>{5C22544A-7EE6-4342-B048-85BDC9FD1C3A}</a:tableStyleId>
              </a:tblPr>
              <a:tblGrid>
                <a:gridCol w="1034349">
                  <a:extLst>
                    <a:ext uri="{9D8B030D-6E8A-4147-A177-3AD203B41FA5}">
                      <a16:colId xmlns:a16="http://schemas.microsoft.com/office/drawing/2014/main" val="84712618"/>
                    </a:ext>
                  </a:extLst>
                </a:gridCol>
                <a:gridCol w="1135039">
                  <a:extLst>
                    <a:ext uri="{9D8B030D-6E8A-4147-A177-3AD203B41FA5}">
                      <a16:colId xmlns:a16="http://schemas.microsoft.com/office/drawing/2014/main" val="1764091577"/>
                    </a:ext>
                  </a:extLst>
                </a:gridCol>
                <a:gridCol w="1153346">
                  <a:extLst>
                    <a:ext uri="{9D8B030D-6E8A-4147-A177-3AD203B41FA5}">
                      <a16:colId xmlns:a16="http://schemas.microsoft.com/office/drawing/2014/main" val="3088313758"/>
                    </a:ext>
                  </a:extLst>
                </a:gridCol>
                <a:gridCol w="5446359">
                  <a:extLst>
                    <a:ext uri="{9D8B030D-6E8A-4147-A177-3AD203B41FA5}">
                      <a16:colId xmlns:a16="http://schemas.microsoft.com/office/drawing/2014/main" val="269592012"/>
                    </a:ext>
                  </a:extLst>
                </a:gridCol>
              </a:tblGrid>
              <a:tr h="1228772">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solidFill>
                            <a:schemeClr val="tx1"/>
                          </a:solidFill>
                        </a:rPr>
                        <a:t>Policy Effective Date &amp; State Policy Reference</a:t>
                      </a:r>
                    </a:p>
                  </a:txBody>
                  <a:tcPr/>
                </a:tc>
                <a:tc>
                  <a:txBody>
                    <a:bodyPr/>
                    <a:lstStyle/>
                    <a:p>
                      <a:r>
                        <a:rPr lang="en-US" sz="1200" dirty="0">
                          <a:solidFill>
                            <a:schemeClr val="tx1"/>
                          </a:solidFill>
                        </a:rPr>
                        <a:t>C-IV/LRS Status</a:t>
                      </a:r>
                    </a:p>
                  </a:txBody>
                  <a:tcPr/>
                </a:tc>
                <a:tc>
                  <a:txBody>
                    <a:bodyPr/>
                    <a:lstStyle/>
                    <a:p>
                      <a:r>
                        <a:rPr lang="en-US" sz="1200" dirty="0">
                          <a:solidFill>
                            <a:schemeClr val="tx1"/>
                          </a:solidFill>
                        </a:rPr>
                        <a:t>CalWIN Status</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solidFill>
                            <a:schemeClr val="tx1"/>
                          </a:solidFill>
                        </a:rPr>
                        <a:t>Implementation Details</a:t>
                      </a:r>
                    </a:p>
                  </a:txBody>
                  <a:tcPr/>
                </a:tc>
                <a:extLst>
                  <a:ext uri="{0D108BD9-81ED-4DB2-BD59-A6C34878D82A}">
                    <a16:rowId xmlns:a16="http://schemas.microsoft.com/office/drawing/2014/main" val="1431413607"/>
                  </a:ext>
                </a:extLst>
              </a:tr>
              <a:tr h="382630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a:latin typeface="+mn-lt"/>
                          <a:cs typeface="Arial" panose="020B0604020202020204" pitchFamily="34" charset="0"/>
                        </a:rPr>
                        <a:t>6/1/2019</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100" dirty="0">
                        <a:latin typeface="+mn-lt"/>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a:latin typeface="+mn-lt"/>
                          <a:cs typeface="Arial" panose="020B0604020202020204" pitchFamily="34" charset="0"/>
                          <a:hlinkClick r:id="rId2"/>
                        </a:rPr>
                        <a:t>ACL 18-141</a:t>
                      </a:r>
                      <a:endParaRPr lang="en-US" sz="1100" dirty="0">
                        <a:latin typeface="+mn-lt"/>
                        <a:cs typeface="Arial" panose="020B0604020202020204"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1" dirty="0">
                          <a:latin typeface="+mn-lt"/>
                          <a:cs typeface="Arial" panose="020B0604020202020204" pitchFamily="34" charset="0"/>
                        </a:rPr>
                        <a:t>SCRs CIV-103015; CA-206080</a:t>
                      </a:r>
                    </a:p>
                    <a:p>
                      <a:pPr marL="0" marR="0" indent="0" algn="l" defTabSz="914400" rtl="0" eaLnBrk="1" fontAlgn="auto" latinLnBrk="0" hangingPunct="1">
                        <a:lnSpc>
                          <a:spcPct val="100000"/>
                        </a:lnSpc>
                        <a:spcBef>
                          <a:spcPts val="0"/>
                        </a:spcBef>
                        <a:spcAft>
                          <a:spcPts val="0"/>
                        </a:spcAft>
                        <a:buClrTx/>
                        <a:buSzTx/>
                        <a:buFontTx/>
                        <a:buNone/>
                        <a:tabLst/>
                        <a:defRPr/>
                      </a:pPr>
                      <a:r>
                        <a:rPr lang="en-US" sz="1100" b="0" dirty="0">
                          <a:latin typeface="+mn-lt"/>
                          <a:cs typeface="Arial"/>
                        </a:rPr>
                        <a:t>New</a:t>
                      </a:r>
                    </a:p>
                    <a:p>
                      <a:pPr marL="0" marR="0" indent="0" algn="l" defTabSz="914400" rtl="0" eaLnBrk="1" fontAlgn="auto" latinLnBrk="0" hangingPunct="1">
                        <a:lnSpc>
                          <a:spcPct val="100000"/>
                        </a:lnSpc>
                        <a:spcBef>
                          <a:spcPts val="0"/>
                        </a:spcBef>
                        <a:spcAft>
                          <a:spcPts val="0"/>
                        </a:spcAft>
                        <a:buClrTx/>
                        <a:buSzTx/>
                        <a:buFontTx/>
                        <a:buNone/>
                        <a:tabLst/>
                        <a:defRPr/>
                      </a:pPr>
                      <a:r>
                        <a:rPr lang="en-US" sz="1100" b="0" dirty="0">
                          <a:latin typeface="+mn-lt"/>
                          <a:cs typeface="Arial"/>
                        </a:rPr>
                        <a:t>Release </a:t>
                      </a:r>
                      <a:r>
                        <a:rPr lang="en-US" sz="1100" b="0" baseline="0" dirty="0">
                          <a:latin typeface="+mn-lt"/>
                          <a:cs typeface="Arial"/>
                        </a:rPr>
                        <a:t>21.05</a:t>
                      </a:r>
                      <a:endParaRPr lang="en-US" sz="1100" b="0" dirty="0">
                        <a:latin typeface="+mn-lt"/>
                        <a:cs typeface="Arial"/>
                      </a:endParaRPr>
                    </a:p>
                  </a:txBody>
                  <a:tcPr/>
                </a:tc>
                <a:tc>
                  <a:txBody>
                    <a:bodyPr/>
                    <a:lstStyle/>
                    <a:p>
                      <a:pPr>
                        <a:buNone/>
                      </a:pPr>
                      <a:r>
                        <a:rPr lang="en-US" sz="1100" b="0" dirty="0">
                          <a:solidFill>
                            <a:schemeClr val="tx1"/>
                          </a:solidFill>
                          <a:latin typeface="+mn-lt"/>
                          <a:cs typeface="Arial"/>
                        </a:rPr>
                        <a:t>N/A</a:t>
                      </a:r>
                      <a:endParaRPr lang="en-US" sz="1100" b="0" dirty="0">
                        <a:solidFill>
                          <a:schemeClr val="tx1"/>
                        </a:solidFill>
                        <a:latin typeface="+mn-lt"/>
                        <a:cs typeface="Arial" panose="020B0604020202020204" pitchFamily="34" charset="0"/>
                      </a:endParaRPr>
                    </a:p>
                  </a:txBody>
                  <a:tcPr/>
                </a:tc>
                <a:tc>
                  <a:txBody>
                    <a:bodyPr/>
                    <a:lstStyle/>
                    <a:p>
                      <a:r>
                        <a:rPr lang="en-US" sz="1100" b="0" i="0" u="none" strike="noStrike" kern="1200" baseline="0" dirty="0">
                          <a:solidFill>
                            <a:schemeClr val="dk1"/>
                          </a:solidFill>
                          <a:latin typeface="+mn-lt"/>
                          <a:ea typeface="+mn-ea"/>
                          <a:cs typeface="+mn-cs"/>
                        </a:rPr>
                        <a:t>The CF 31 is used to identify excess medical expenses that may qualify a household to claim the medical or standard medical deduction. Revisions were made to provide clarification on the use of the term “disabled”, as well as the types of verification that may be provided as proof of a medical expense. </a:t>
                      </a:r>
                      <a:endParaRPr lang="en-US" sz="1100" b="0" i="0" u="none" strike="noStrike" kern="1200" baseline="0" dirty="0">
                        <a:solidFill>
                          <a:schemeClr val="dk1"/>
                        </a:solidFill>
                        <a:effectLst/>
                        <a:latin typeface="+mn-lt"/>
                        <a:ea typeface="+mn-ea"/>
                        <a:cs typeface="+mn-cs"/>
                      </a:endParaRPr>
                    </a:p>
                    <a:p>
                      <a:endParaRPr lang="en-US" sz="1100" b="0" i="0" u="none" strike="noStrike" kern="1200" baseline="0" dirty="0">
                        <a:solidFill>
                          <a:schemeClr val="dk1"/>
                        </a:solidFill>
                        <a:effectLst/>
                        <a:latin typeface="+mn-lt"/>
                        <a:ea typeface="+mn-ea"/>
                        <a:cs typeface="+mn-cs"/>
                      </a:endParaRPr>
                    </a:p>
                    <a:p>
                      <a:r>
                        <a:rPr lang="en-US" sz="1100" b="1" kern="1200" dirty="0">
                          <a:solidFill>
                            <a:schemeClr val="dk1"/>
                          </a:solidFill>
                          <a:effectLst/>
                          <a:latin typeface="+mn-lt"/>
                          <a:ea typeface="+mn-ea"/>
                          <a:cs typeface="+mn-cs"/>
                        </a:rPr>
                        <a:t>CalSAWS Update:</a:t>
                      </a:r>
                    </a:p>
                    <a:p>
                      <a:r>
                        <a:rPr lang="en-US" sz="1100" kern="1200" dirty="0">
                          <a:solidFill>
                            <a:schemeClr val="dk1"/>
                          </a:solidFill>
                          <a:effectLst/>
                          <a:latin typeface="+mn-lt"/>
                          <a:ea typeface="+mn-ea"/>
                          <a:cs typeface="+mn-cs"/>
                        </a:rPr>
                        <a:t>Both SCRs are SPG approved awaiting design to begin. </a:t>
                      </a:r>
                    </a:p>
                    <a:p>
                      <a:endParaRPr lang="en-US" sz="1100" kern="1200" dirty="0">
                        <a:solidFill>
                          <a:schemeClr val="dk1"/>
                        </a:solidFill>
                        <a:effectLst/>
                        <a:latin typeface="+mn-lt"/>
                        <a:ea typeface="+mn-ea"/>
                        <a:cs typeface="+mn-cs"/>
                      </a:endParaRPr>
                    </a:p>
                    <a:p>
                      <a:r>
                        <a:rPr lang="en-US" sz="1100" b="1" i="0" u="none" strike="noStrike" kern="1200" baseline="0" dirty="0">
                          <a:solidFill>
                            <a:schemeClr val="dk1"/>
                          </a:solidFill>
                          <a:effectLst/>
                          <a:latin typeface="+mn-lt"/>
                          <a:ea typeface="+mn-ea"/>
                          <a:cs typeface="+mn-cs"/>
                        </a:rPr>
                        <a:t>CalSAWS County Business Impact:</a:t>
                      </a:r>
                    </a:p>
                    <a:p>
                      <a:r>
                        <a:rPr lang="en-US" sz="1100" b="0" i="0" u="none" strike="noStrike" kern="1200" baseline="0" dirty="0">
                          <a:solidFill>
                            <a:schemeClr val="dk1"/>
                          </a:solidFill>
                          <a:effectLst/>
                          <a:latin typeface="+mn-lt"/>
                          <a:ea typeface="+mn-ea"/>
                          <a:cs typeface="+mn-cs"/>
                        </a:rPr>
                        <a:t>Unknown pending design completion for SCRs CIV-103015 and CA-206080.</a:t>
                      </a:r>
                    </a:p>
                    <a:p>
                      <a:pPr lvl="0">
                        <a:buNone/>
                      </a:pPr>
                      <a:endParaRPr lang="en-US" sz="1100" b="0" i="0" u="none" strike="noStrike" kern="1200" baseline="0" dirty="0">
                        <a:solidFill>
                          <a:schemeClr val="dk1"/>
                        </a:solidFill>
                        <a:effectLst/>
                        <a:latin typeface="+mn-lt"/>
                        <a:ea typeface="+mn-ea"/>
                        <a:cs typeface="+mn-cs"/>
                      </a:endParaRPr>
                    </a:p>
                    <a:p>
                      <a:pPr lvl="0" algn="l">
                        <a:lnSpc>
                          <a:spcPct val="100000"/>
                        </a:lnSpc>
                        <a:spcBef>
                          <a:spcPts val="0"/>
                        </a:spcBef>
                        <a:spcAft>
                          <a:spcPts val="0"/>
                        </a:spcAft>
                        <a:buNone/>
                      </a:pPr>
                      <a:r>
                        <a:rPr lang="en-US" sz="1100" b="1" i="0" u="none" strike="noStrike" kern="1200" baseline="0" noProof="0" dirty="0">
                          <a:solidFill>
                            <a:srgbClr val="000000"/>
                          </a:solidFill>
                          <a:effectLst/>
                        </a:rPr>
                        <a:t>CalWIN Update:</a:t>
                      </a:r>
                      <a:endParaRPr lang="en-US" dirty="0"/>
                    </a:p>
                    <a:p>
                      <a:pPr lvl="0" algn="l">
                        <a:lnSpc>
                          <a:spcPct val="100000"/>
                        </a:lnSpc>
                        <a:spcBef>
                          <a:spcPts val="0"/>
                        </a:spcBef>
                        <a:spcAft>
                          <a:spcPts val="0"/>
                        </a:spcAft>
                        <a:buNone/>
                      </a:pPr>
                      <a:r>
                        <a:rPr lang="en-US" sz="1100" b="0" i="0" u="none" strike="noStrike" kern="1200" baseline="0" noProof="0" dirty="0">
                          <a:solidFill>
                            <a:srgbClr val="000000"/>
                          </a:solidFill>
                          <a:effectLst/>
                        </a:rPr>
                        <a:t>CF 31 not available in CalWIN, no impact.</a:t>
                      </a:r>
                    </a:p>
                    <a:p>
                      <a:pPr lvl="0" algn="l">
                        <a:lnSpc>
                          <a:spcPct val="100000"/>
                        </a:lnSpc>
                        <a:spcBef>
                          <a:spcPts val="0"/>
                        </a:spcBef>
                        <a:spcAft>
                          <a:spcPts val="0"/>
                        </a:spcAft>
                        <a:buNone/>
                      </a:pPr>
                      <a:endParaRPr lang="en-US" sz="1100" b="1" i="0" u="none" strike="noStrike" kern="1200" baseline="0" noProof="0" dirty="0">
                        <a:solidFill>
                          <a:srgbClr val="000000"/>
                        </a:solidFill>
                        <a:effectLst/>
                      </a:endParaRPr>
                    </a:p>
                    <a:p>
                      <a:pPr lvl="0" algn="l">
                        <a:lnSpc>
                          <a:spcPct val="100000"/>
                        </a:lnSpc>
                        <a:spcBef>
                          <a:spcPts val="0"/>
                        </a:spcBef>
                        <a:spcAft>
                          <a:spcPts val="0"/>
                        </a:spcAft>
                        <a:buNone/>
                      </a:pPr>
                      <a:r>
                        <a:rPr lang="en-US" sz="1100" b="1" i="0" u="none" strike="noStrike" kern="1200" baseline="0" noProof="0" dirty="0">
                          <a:solidFill>
                            <a:srgbClr val="000000"/>
                          </a:solidFill>
                          <a:effectLst/>
                        </a:rPr>
                        <a:t>CalWIN County Business Impact</a:t>
                      </a:r>
                      <a:endParaRPr lang="en-US" dirty="0"/>
                    </a:p>
                    <a:p>
                      <a:pPr lvl="0" algn="l">
                        <a:lnSpc>
                          <a:spcPct val="100000"/>
                        </a:lnSpc>
                        <a:spcBef>
                          <a:spcPts val="0"/>
                        </a:spcBef>
                        <a:spcAft>
                          <a:spcPts val="0"/>
                        </a:spcAft>
                        <a:buNone/>
                      </a:pPr>
                      <a:r>
                        <a:rPr lang="en-US" sz="1100" b="0" i="0" u="none" strike="noStrike" kern="1200" baseline="0" noProof="0" dirty="0">
                          <a:solidFill>
                            <a:srgbClr val="000000"/>
                          </a:solidFill>
                          <a:effectLst/>
                        </a:rPr>
                        <a:t>The CF 31 is not a mandatory form; it is an optional form that customers may use to report medical expenses. Counties may use shelf stock or print from CDSS website as needed.</a:t>
                      </a:r>
                      <a:endParaRPr lang="en-US" dirty="0"/>
                    </a:p>
                    <a:p>
                      <a:pPr lvl="0">
                        <a:buNone/>
                      </a:pPr>
                      <a:endParaRPr lang="en-US" sz="1100" b="0" i="0" u="none" strike="noStrike" kern="1200" baseline="0" dirty="0">
                        <a:solidFill>
                          <a:schemeClr val="dk1"/>
                        </a:solidFill>
                        <a:effectLst/>
                        <a:latin typeface="+mn-lt"/>
                        <a:ea typeface="+mn-ea"/>
                        <a:cs typeface="+mn-cs"/>
                      </a:endParaRPr>
                    </a:p>
                  </a:txBody>
                  <a:tcPr/>
                </a:tc>
                <a:extLst>
                  <a:ext uri="{0D108BD9-81ED-4DB2-BD59-A6C34878D82A}">
                    <a16:rowId xmlns:a16="http://schemas.microsoft.com/office/drawing/2014/main" val="1169731816"/>
                  </a:ext>
                </a:extLst>
              </a:tr>
            </a:tbl>
          </a:graphicData>
        </a:graphic>
      </p:graphicFrame>
    </p:spTree>
    <p:extLst>
      <p:ext uri="{BB962C8B-B14F-4D97-AF65-F5344CB8AC3E}">
        <p14:creationId xmlns:p14="http://schemas.microsoft.com/office/powerpoint/2010/main" val="39385489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4FE0563-AC48-2945-81FD-BF6E53944784}"/>
              </a:ext>
            </a:extLst>
          </p:cNvPr>
          <p:cNvSpPr>
            <a:spLocks noGrp="1"/>
          </p:cNvSpPr>
          <p:nvPr>
            <p:ph type="title"/>
          </p:nvPr>
        </p:nvSpPr>
        <p:spPr/>
        <p:txBody>
          <a:bodyPr/>
          <a:lstStyle/>
          <a:p>
            <a:r>
              <a:rPr lang="en-US" dirty="0"/>
              <a:t>Policy Update</a:t>
            </a:r>
          </a:p>
        </p:txBody>
      </p:sp>
      <p:sp>
        <p:nvSpPr>
          <p:cNvPr id="7" name="Text Placeholder 6">
            <a:extLst>
              <a:ext uri="{FF2B5EF4-FFF2-40B4-BE49-F238E27FC236}">
                <a16:creationId xmlns:a16="http://schemas.microsoft.com/office/drawing/2014/main" id="{9761DA5A-1779-284F-9785-B37E08006FE6}"/>
              </a:ext>
            </a:extLst>
          </p:cNvPr>
          <p:cNvSpPr>
            <a:spLocks noGrp="1"/>
          </p:cNvSpPr>
          <p:nvPr>
            <p:ph type="body" sz="quarter" idx="10"/>
          </p:nvPr>
        </p:nvSpPr>
        <p:spPr/>
        <p:txBody>
          <a:bodyPr>
            <a:normAutofit/>
          </a:bodyPr>
          <a:lstStyle/>
          <a:p>
            <a:r>
              <a:rPr lang="en-US" dirty="0"/>
              <a:t>CalFresh Churn Report – CF 18</a:t>
            </a:r>
          </a:p>
        </p:txBody>
      </p:sp>
      <p:graphicFrame>
        <p:nvGraphicFramePr>
          <p:cNvPr id="2" name="Table 1">
            <a:extLst>
              <a:ext uri="{FF2B5EF4-FFF2-40B4-BE49-F238E27FC236}">
                <a16:creationId xmlns:a16="http://schemas.microsoft.com/office/drawing/2014/main" id="{E5F5EAAD-64E4-444C-BDC8-421E6F0E804A}"/>
              </a:ext>
            </a:extLst>
          </p:cNvPr>
          <p:cNvGraphicFramePr>
            <a:graphicFrameLocks noGrp="1"/>
          </p:cNvGraphicFramePr>
          <p:nvPr>
            <p:extLst>
              <p:ext uri="{D42A27DB-BD31-4B8C-83A1-F6EECF244321}">
                <p14:modId xmlns:p14="http://schemas.microsoft.com/office/powerpoint/2010/main" val="3713047170"/>
              </p:ext>
            </p:extLst>
          </p:nvPr>
        </p:nvGraphicFramePr>
        <p:xfrm>
          <a:off x="205836" y="1164393"/>
          <a:ext cx="8769093" cy="5055078"/>
        </p:xfrm>
        <a:graphic>
          <a:graphicData uri="http://schemas.openxmlformats.org/drawingml/2006/table">
            <a:tbl>
              <a:tblPr firstRow="1" bandRow="1">
                <a:tableStyleId>{5C22544A-7EE6-4342-B048-85BDC9FD1C3A}</a:tableStyleId>
              </a:tblPr>
              <a:tblGrid>
                <a:gridCol w="1034349">
                  <a:extLst>
                    <a:ext uri="{9D8B030D-6E8A-4147-A177-3AD203B41FA5}">
                      <a16:colId xmlns:a16="http://schemas.microsoft.com/office/drawing/2014/main" val="84712618"/>
                    </a:ext>
                  </a:extLst>
                </a:gridCol>
                <a:gridCol w="1135039">
                  <a:extLst>
                    <a:ext uri="{9D8B030D-6E8A-4147-A177-3AD203B41FA5}">
                      <a16:colId xmlns:a16="http://schemas.microsoft.com/office/drawing/2014/main" val="1764091577"/>
                    </a:ext>
                  </a:extLst>
                </a:gridCol>
                <a:gridCol w="1153346">
                  <a:extLst>
                    <a:ext uri="{9D8B030D-6E8A-4147-A177-3AD203B41FA5}">
                      <a16:colId xmlns:a16="http://schemas.microsoft.com/office/drawing/2014/main" val="3088313758"/>
                    </a:ext>
                  </a:extLst>
                </a:gridCol>
                <a:gridCol w="5446359">
                  <a:extLst>
                    <a:ext uri="{9D8B030D-6E8A-4147-A177-3AD203B41FA5}">
                      <a16:colId xmlns:a16="http://schemas.microsoft.com/office/drawing/2014/main" val="269592012"/>
                    </a:ext>
                  </a:extLst>
                </a:gridCol>
              </a:tblGrid>
              <a:tr h="1228772">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solidFill>
                            <a:schemeClr val="tx1"/>
                          </a:solidFill>
                        </a:rPr>
                        <a:t>Policy Effective Date &amp; State Policy Reference</a:t>
                      </a:r>
                    </a:p>
                  </a:txBody>
                  <a:tcPr/>
                </a:tc>
                <a:tc>
                  <a:txBody>
                    <a:bodyPr/>
                    <a:lstStyle/>
                    <a:p>
                      <a:r>
                        <a:rPr lang="en-US" sz="1200" dirty="0">
                          <a:solidFill>
                            <a:schemeClr val="tx1"/>
                          </a:solidFill>
                        </a:rPr>
                        <a:t>C-IV/LRS Status</a:t>
                      </a:r>
                    </a:p>
                  </a:txBody>
                  <a:tcPr/>
                </a:tc>
                <a:tc>
                  <a:txBody>
                    <a:bodyPr/>
                    <a:lstStyle/>
                    <a:p>
                      <a:r>
                        <a:rPr lang="en-US" sz="1200" dirty="0">
                          <a:solidFill>
                            <a:schemeClr val="tx1"/>
                          </a:solidFill>
                        </a:rPr>
                        <a:t>CalWIN Status</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solidFill>
                            <a:schemeClr val="tx1"/>
                          </a:solidFill>
                        </a:rPr>
                        <a:t>Implementation Details</a:t>
                      </a:r>
                    </a:p>
                  </a:txBody>
                  <a:tcPr/>
                </a:tc>
                <a:extLst>
                  <a:ext uri="{0D108BD9-81ED-4DB2-BD59-A6C34878D82A}">
                    <a16:rowId xmlns:a16="http://schemas.microsoft.com/office/drawing/2014/main" val="1431413607"/>
                  </a:ext>
                </a:extLst>
              </a:tr>
              <a:tr h="382630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a:latin typeface="+mn-lt"/>
                          <a:cs typeface="Arial" panose="020B0604020202020204" pitchFamily="34" charset="0"/>
                        </a:rPr>
                        <a:t>10/18/2019</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100" dirty="0">
                        <a:latin typeface="+mn-lt"/>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a:latin typeface="+mn-lt"/>
                          <a:cs typeface="Arial" panose="020B0604020202020204" pitchFamily="34" charset="0"/>
                          <a:hlinkClick r:id="rId2"/>
                        </a:rPr>
                        <a:t>ACL 18-117</a:t>
                      </a:r>
                      <a:endParaRPr lang="en-US" sz="1100" dirty="0">
                        <a:latin typeface="+mn-lt"/>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100" dirty="0">
                        <a:latin typeface="+mn-lt"/>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a:latin typeface="+mn-lt"/>
                          <a:cs typeface="Arial" panose="020B0604020202020204" pitchFamily="34" charset="0"/>
                          <a:hlinkClick r:id="rId3"/>
                        </a:rPr>
                        <a:t>ACL 18-117E</a:t>
                      </a:r>
                      <a:endParaRPr lang="en-US" sz="1100" dirty="0">
                        <a:latin typeface="+mn-lt"/>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100" dirty="0">
                        <a:latin typeface="+mn-lt"/>
                        <a:cs typeface="Arial" panose="020B0604020202020204"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1" dirty="0">
                          <a:latin typeface="+mn-lt"/>
                          <a:cs typeface="Arial" panose="020B0604020202020204" pitchFamily="34" charset="0"/>
                        </a:rPr>
                        <a:t>SCRs CIV-100878; CA-201836</a:t>
                      </a:r>
                    </a:p>
                    <a:p>
                      <a:pPr marL="0" marR="0" indent="0" algn="l" defTabSz="914400" rtl="0" eaLnBrk="1" fontAlgn="auto" latinLnBrk="0" hangingPunct="1">
                        <a:lnSpc>
                          <a:spcPct val="100000"/>
                        </a:lnSpc>
                        <a:spcBef>
                          <a:spcPts val="0"/>
                        </a:spcBef>
                        <a:spcAft>
                          <a:spcPts val="0"/>
                        </a:spcAft>
                        <a:buClrTx/>
                        <a:buSzTx/>
                        <a:buFontTx/>
                        <a:buNone/>
                        <a:tabLst/>
                        <a:defRPr/>
                      </a:pPr>
                      <a:r>
                        <a:rPr lang="en-US" sz="1100" b="0" dirty="0">
                          <a:latin typeface="+mn-lt"/>
                          <a:cs typeface="Arial"/>
                        </a:rPr>
                        <a:t>Approved</a:t>
                      </a:r>
                    </a:p>
                    <a:p>
                      <a:pPr marL="0" marR="0" indent="0" algn="l" defTabSz="914400" rtl="0" eaLnBrk="1" fontAlgn="auto" latinLnBrk="0" hangingPunct="1">
                        <a:lnSpc>
                          <a:spcPct val="100000"/>
                        </a:lnSpc>
                        <a:spcBef>
                          <a:spcPts val="0"/>
                        </a:spcBef>
                        <a:spcAft>
                          <a:spcPts val="0"/>
                        </a:spcAft>
                        <a:buClrTx/>
                        <a:buSzTx/>
                        <a:buFontTx/>
                        <a:buNone/>
                        <a:tabLst/>
                        <a:defRPr/>
                      </a:pPr>
                      <a:r>
                        <a:rPr lang="en-US" sz="1100" b="0" dirty="0">
                          <a:latin typeface="+mn-lt"/>
                          <a:cs typeface="Arial"/>
                        </a:rPr>
                        <a:t>Release </a:t>
                      </a:r>
                      <a:r>
                        <a:rPr lang="en-US" sz="1100" b="0" baseline="0" dirty="0">
                          <a:latin typeface="+mn-lt"/>
                          <a:cs typeface="Arial"/>
                        </a:rPr>
                        <a:t>21.01</a:t>
                      </a:r>
                      <a:endParaRPr lang="en-US" sz="1100" b="0" dirty="0">
                        <a:latin typeface="+mn-lt"/>
                        <a:cs typeface="Arial"/>
                      </a:endParaRPr>
                    </a:p>
                  </a:txBody>
                  <a:tcPr/>
                </a:tc>
                <a:tc>
                  <a:txBody>
                    <a:bodyPr/>
                    <a:lstStyle/>
                    <a:p>
                      <a:pPr>
                        <a:buNone/>
                      </a:pPr>
                      <a:r>
                        <a:rPr lang="en-US" sz="1100" b="1" dirty="0">
                          <a:solidFill>
                            <a:schemeClr val="tx1"/>
                          </a:solidFill>
                          <a:latin typeface="+mn-lt"/>
                          <a:cs typeface="Arial" panose="020B0604020202020204" pitchFamily="34" charset="0"/>
                        </a:rPr>
                        <a:t>PPM #53729</a:t>
                      </a:r>
                    </a:p>
                    <a:p>
                      <a:pPr>
                        <a:buNone/>
                      </a:pPr>
                      <a:r>
                        <a:rPr lang="en-US" sz="1100" b="0" dirty="0">
                          <a:solidFill>
                            <a:schemeClr val="tx1"/>
                          </a:solidFill>
                          <a:latin typeface="+mn-lt"/>
                          <a:cs typeface="Arial" panose="020B0604020202020204" pitchFamily="34" charset="0"/>
                        </a:rPr>
                        <a:t>Design</a:t>
                      </a:r>
                    </a:p>
                    <a:p>
                      <a:pPr>
                        <a:buNone/>
                      </a:pPr>
                      <a:r>
                        <a:rPr lang="en-US" sz="1100" b="0" dirty="0">
                          <a:solidFill>
                            <a:schemeClr val="tx1"/>
                          </a:solidFill>
                          <a:latin typeface="+mn-lt"/>
                          <a:cs typeface="Arial" panose="020B0604020202020204" pitchFamily="34" charset="0"/>
                        </a:rPr>
                        <a:t>R62 (8/20)</a:t>
                      </a:r>
                    </a:p>
                  </a:txBody>
                  <a:tcPr/>
                </a:tc>
                <a:tc>
                  <a:txBody>
                    <a:bodyPr/>
                    <a:lstStyle/>
                    <a:p>
                      <a:r>
                        <a:rPr lang="en-US" sz="1100" b="0" i="0" u="none" strike="noStrike" kern="1200" baseline="0" dirty="0">
                          <a:solidFill>
                            <a:schemeClr val="dk1"/>
                          </a:solidFill>
                          <a:latin typeface="+mn-lt"/>
                          <a:ea typeface="+mn-ea"/>
                          <a:cs typeface="+mn-cs"/>
                        </a:rPr>
                        <a:t>The CF 18 is a monthly State report that measures “caseload churn” among CalFresh households. Caseload churn is the cycling of CalFresh households on and off the program when benefit eligibility was likely never lost. The disruption in benefits creates a temporary hardship for participants and creates administrative burden for CWDs. The first automated report is due to CDSS in February 2021.</a:t>
                      </a:r>
                    </a:p>
                    <a:p>
                      <a:endParaRPr lang="en-US" sz="1100" b="0" i="0" u="none" strike="noStrike" kern="1200" baseline="0" dirty="0">
                        <a:solidFill>
                          <a:schemeClr val="dk1"/>
                        </a:solidFill>
                        <a:effectLst/>
                        <a:latin typeface="+mn-lt"/>
                        <a:ea typeface="+mn-ea"/>
                        <a:cs typeface="+mn-cs"/>
                      </a:endParaRPr>
                    </a:p>
                    <a:p>
                      <a:r>
                        <a:rPr lang="en-US" sz="1100" b="0" i="0" u="none" strike="noStrike" kern="1200" baseline="0" dirty="0">
                          <a:solidFill>
                            <a:schemeClr val="dk1"/>
                          </a:solidFill>
                          <a:effectLst/>
                          <a:latin typeface="+mn-lt"/>
                          <a:ea typeface="+mn-ea"/>
                          <a:cs typeface="+mn-cs"/>
                        </a:rPr>
                        <a:t>Currently, CDSS receives data regarding CalFresh caseload churn from SAWS through a SAWS Internal Request for Research Analysis (SIRFRA), #3101.</a:t>
                      </a:r>
                    </a:p>
                    <a:p>
                      <a:endParaRPr lang="en-US" sz="1100" b="0" i="0" u="none" strike="noStrike" kern="1200" baseline="0" dirty="0">
                        <a:solidFill>
                          <a:schemeClr val="dk1"/>
                        </a:solidFill>
                        <a:effectLst/>
                        <a:latin typeface="+mn-lt"/>
                        <a:ea typeface="+mn-ea"/>
                        <a:cs typeface="+mn-cs"/>
                      </a:endParaRPr>
                    </a:p>
                    <a:p>
                      <a:r>
                        <a:rPr lang="en-US" sz="1100" b="1" kern="1200" dirty="0">
                          <a:solidFill>
                            <a:schemeClr val="dk1"/>
                          </a:solidFill>
                          <a:effectLst/>
                          <a:latin typeface="+mn-lt"/>
                          <a:ea typeface="+mn-ea"/>
                          <a:cs typeface="+mn-cs"/>
                        </a:rPr>
                        <a:t>CalSAWS Update:</a:t>
                      </a:r>
                    </a:p>
                    <a:p>
                      <a:pPr marL="171450" indent="-171450">
                        <a:buFont typeface="Arial" panose="020B0604020202020204" pitchFamily="34" charset="0"/>
                        <a:buChar char="•"/>
                      </a:pPr>
                      <a:r>
                        <a:rPr lang="en-US" sz="1100" b="0" i="0" kern="1200" dirty="0">
                          <a:solidFill>
                            <a:schemeClr val="dk1"/>
                          </a:solidFill>
                          <a:effectLst/>
                          <a:latin typeface="+mn-lt"/>
                          <a:ea typeface="+mn-ea"/>
                          <a:cs typeface="+mn-cs"/>
                        </a:rPr>
                        <a:t>Add a CalFresh Caseload Churn Report (CF 18) to the systems per the instructions in ACL 18-117 &amp; ACL 18-117E. </a:t>
                      </a:r>
                    </a:p>
                    <a:p>
                      <a:pPr marL="171450" indent="-171450">
                        <a:buFont typeface="Arial" panose="020B0604020202020204" pitchFamily="34" charset="0"/>
                        <a:buChar char="•"/>
                      </a:pPr>
                      <a:r>
                        <a:rPr lang="en-US" sz="1100" b="0" i="0" kern="1200" dirty="0">
                          <a:solidFill>
                            <a:schemeClr val="dk1"/>
                          </a:solidFill>
                          <a:effectLst/>
                          <a:latin typeface="+mn-lt"/>
                          <a:ea typeface="+mn-ea"/>
                          <a:cs typeface="+mn-cs"/>
                        </a:rPr>
                        <a:t>Continue to provide data via SIRFRA 3101 until the CF 18 reports is automated.</a:t>
                      </a:r>
                      <a:endParaRPr lang="en-US" sz="1100" b="1" kern="1200" dirty="0">
                        <a:solidFill>
                          <a:schemeClr val="dk1"/>
                        </a:solidFill>
                        <a:effectLst/>
                        <a:latin typeface="+mn-lt"/>
                        <a:ea typeface="+mn-ea"/>
                        <a:cs typeface="+mn-cs"/>
                      </a:endParaRPr>
                    </a:p>
                    <a:p>
                      <a:endParaRPr lang="en-US" sz="1100" kern="1200" dirty="0">
                        <a:solidFill>
                          <a:schemeClr val="dk1"/>
                        </a:solidFill>
                        <a:effectLst/>
                        <a:latin typeface="+mn-lt"/>
                        <a:ea typeface="+mn-ea"/>
                        <a:cs typeface="+mn-cs"/>
                      </a:endParaRPr>
                    </a:p>
                    <a:p>
                      <a:r>
                        <a:rPr lang="en-US" sz="1100" b="1" i="0" u="none" strike="noStrike" kern="1200" baseline="0" dirty="0">
                          <a:solidFill>
                            <a:schemeClr val="dk1"/>
                          </a:solidFill>
                          <a:effectLst/>
                          <a:latin typeface="+mn-lt"/>
                          <a:ea typeface="+mn-ea"/>
                          <a:cs typeface="+mn-cs"/>
                        </a:rPr>
                        <a:t>CalSAWS County Business Impact:</a:t>
                      </a:r>
                    </a:p>
                    <a:p>
                      <a:r>
                        <a:rPr lang="en-US" sz="1100" b="0" i="0" u="none" strike="noStrike" kern="1200" baseline="0" dirty="0">
                          <a:solidFill>
                            <a:schemeClr val="dk1"/>
                          </a:solidFill>
                          <a:latin typeface="+mn-lt"/>
                          <a:ea typeface="+mn-ea"/>
                          <a:cs typeface="+mn-cs"/>
                        </a:rPr>
                        <a:t>Train applicable staff to review and submit the CF 18 report to CDSS based on county business process</a:t>
                      </a:r>
                      <a:r>
                        <a:rPr lang="en-US" sz="1100" b="0" i="0" u="none" strike="noStrike" kern="1200" baseline="0" dirty="0">
                          <a:solidFill>
                            <a:schemeClr val="dk1"/>
                          </a:solidFill>
                          <a:effectLst/>
                          <a:latin typeface="+mn-lt"/>
                          <a:ea typeface="+mn-ea"/>
                          <a:cs typeface="+mn-cs"/>
                        </a:rPr>
                        <a:t>.</a:t>
                      </a:r>
                    </a:p>
                    <a:p>
                      <a:pPr lvl="0">
                        <a:buNone/>
                      </a:pPr>
                      <a:endParaRPr lang="en-US" sz="1100" b="0" i="0" u="none" strike="noStrike" kern="1200" baseline="0" dirty="0">
                        <a:solidFill>
                          <a:schemeClr val="dk1"/>
                        </a:solidFill>
                        <a:effectLst/>
                        <a:latin typeface="+mn-lt"/>
                        <a:ea typeface="+mn-ea"/>
                        <a:cs typeface="+mn-cs"/>
                      </a:endParaRPr>
                    </a:p>
                    <a:p>
                      <a:pPr lvl="0">
                        <a:buNone/>
                      </a:pPr>
                      <a:endParaRPr lang="en-US" sz="1100" b="0" i="0" u="none" strike="noStrike" kern="1200" baseline="0" dirty="0">
                        <a:solidFill>
                          <a:schemeClr val="dk1"/>
                        </a:solidFill>
                        <a:effectLst/>
                        <a:latin typeface="+mn-lt"/>
                        <a:ea typeface="+mn-ea"/>
                        <a:cs typeface="+mn-cs"/>
                      </a:endParaRPr>
                    </a:p>
                  </a:txBody>
                  <a:tcPr/>
                </a:tc>
                <a:extLst>
                  <a:ext uri="{0D108BD9-81ED-4DB2-BD59-A6C34878D82A}">
                    <a16:rowId xmlns:a16="http://schemas.microsoft.com/office/drawing/2014/main" val="1169731816"/>
                  </a:ext>
                </a:extLst>
              </a:tr>
            </a:tbl>
          </a:graphicData>
        </a:graphic>
      </p:graphicFrame>
    </p:spTree>
    <p:extLst>
      <p:ext uri="{BB962C8B-B14F-4D97-AF65-F5344CB8AC3E}">
        <p14:creationId xmlns:p14="http://schemas.microsoft.com/office/powerpoint/2010/main" val="11128174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4FE0563-AC48-2945-81FD-BF6E53944784}"/>
              </a:ext>
            </a:extLst>
          </p:cNvPr>
          <p:cNvSpPr>
            <a:spLocks noGrp="1"/>
          </p:cNvSpPr>
          <p:nvPr>
            <p:ph type="title"/>
          </p:nvPr>
        </p:nvSpPr>
        <p:spPr/>
        <p:txBody>
          <a:bodyPr/>
          <a:lstStyle/>
          <a:p>
            <a:r>
              <a:rPr lang="en-US" dirty="0"/>
              <a:t>Policy Update</a:t>
            </a:r>
          </a:p>
        </p:txBody>
      </p:sp>
      <p:sp>
        <p:nvSpPr>
          <p:cNvPr id="7" name="Text Placeholder 6">
            <a:extLst>
              <a:ext uri="{FF2B5EF4-FFF2-40B4-BE49-F238E27FC236}">
                <a16:creationId xmlns:a16="http://schemas.microsoft.com/office/drawing/2014/main" id="{9761DA5A-1779-284F-9785-B37E08006FE6}"/>
              </a:ext>
            </a:extLst>
          </p:cNvPr>
          <p:cNvSpPr>
            <a:spLocks noGrp="1"/>
          </p:cNvSpPr>
          <p:nvPr>
            <p:ph type="body" sz="quarter" idx="10"/>
          </p:nvPr>
        </p:nvSpPr>
        <p:spPr/>
        <p:txBody>
          <a:bodyPr>
            <a:normAutofit/>
          </a:bodyPr>
          <a:lstStyle/>
          <a:p>
            <a:r>
              <a:rPr lang="en-US" dirty="0"/>
              <a:t>CalFresh Churn Report – CF 18</a:t>
            </a:r>
          </a:p>
        </p:txBody>
      </p:sp>
      <p:graphicFrame>
        <p:nvGraphicFramePr>
          <p:cNvPr id="2" name="Table 1">
            <a:extLst>
              <a:ext uri="{FF2B5EF4-FFF2-40B4-BE49-F238E27FC236}">
                <a16:creationId xmlns:a16="http://schemas.microsoft.com/office/drawing/2014/main" id="{E5F5EAAD-64E4-444C-BDC8-421E6F0E804A}"/>
              </a:ext>
            </a:extLst>
          </p:cNvPr>
          <p:cNvGraphicFramePr>
            <a:graphicFrameLocks noGrp="1"/>
          </p:cNvGraphicFramePr>
          <p:nvPr>
            <p:extLst>
              <p:ext uri="{D42A27DB-BD31-4B8C-83A1-F6EECF244321}">
                <p14:modId xmlns:p14="http://schemas.microsoft.com/office/powerpoint/2010/main" val="4148371069"/>
              </p:ext>
            </p:extLst>
          </p:nvPr>
        </p:nvGraphicFramePr>
        <p:xfrm>
          <a:off x="205836" y="1164393"/>
          <a:ext cx="8769093" cy="5015026"/>
        </p:xfrm>
        <a:graphic>
          <a:graphicData uri="http://schemas.openxmlformats.org/drawingml/2006/table">
            <a:tbl>
              <a:tblPr firstRow="1" bandRow="1">
                <a:tableStyleId>{5C22544A-7EE6-4342-B048-85BDC9FD1C3A}</a:tableStyleId>
              </a:tblPr>
              <a:tblGrid>
                <a:gridCol w="1034349">
                  <a:extLst>
                    <a:ext uri="{9D8B030D-6E8A-4147-A177-3AD203B41FA5}">
                      <a16:colId xmlns:a16="http://schemas.microsoft.com/office/drawing/2014/main" val="84712618"/>
                    </a:ext>
                  </a:extLst>
                </a:gridCol>
                <a:gridCol w="1135039">
                  <a:extLst>
                    <a:ext uri="{9D8B030D-6E8A-4147-A177-3AD203B41FA5}">
                      <a16:colId xmlns:a16="http://schemas.microsoft.com/office/drawing/2014/main" val="1764091577"/>
                    </a:ext>
                  </a:extLst>
                </a:gridCol>
                <a:gridCol w="1153346">
                  <a:extLst>
                    <a:ext uri="{9D8B030D-6E8A-4147-A177-3AD203B41FA5}">
                      <a16:colId xmlns:a16="http://schemas.microsoft.com/office/drawing/2014/main" val="3088313758"/>
                    </a:ext>
                  </a:extLst>
                </a:gridCol>
                <a:gridCol w="5446359">
                  <a:extLst>
                    <a:ext uri="{9D8B030D-6E8A-4147-A177-3AD203B41FA5}">
                      <a16:colId xmlns:a16="http://schemas.microsoft.com/office/drawing/2014/main" val="269592012"/>
                    </a:ext>
                  </a:extLst>
                </a:gridCol>
              </a:tblGrid>
              <a:tr h="695362">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solidFill>
                            <a:schemeClr val="tx1"/>
                          </a:solidFill>
                        </a:rPr>
                        <a:t>Policy Effective Date &amp; State Policy Reference</a:t>
                      </a:r>
                    </a:p>
                  </a:txBody>
                  <a:tcPr/>
                </a:tc>
                <a:tc>
                  <a:txBody>
                    <a:bodyPr/>
                    <a:lstStyle/>
                    <a:p>
                      <a:r>
                        <a:rPr lang="en-US" sz="1200" dirty="0">
                          <a:solidFill>
                            <a:schemeClr val="tx1"/>
                          </a:solidFill>
                        </a:rPr>
                        <a:t>C-IV/LRS Status</a:t>
                      </a:r>
                    </a:p>
                  </a:txBody>
                  <a:tcPr/>
                </a:tc>
                <a:tc>
                  <a:txBody>
                    <a:bodyPr/>
                    <a:lstStyle/>
                    <a:p>
                      <a:r>
                        <a:rPr lang="en-US" sz="1200" dirty="0">
                          <a:solidFill>
                            <a:schemeClr val="tx1"/>
                          </a:solidFill>
                        </a:rPr>
                        <a:t>CalWIN Status</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solidFill>
                            <a:schemeClr val="tx1"/>
                          </a:solidFill>
                        </a:rPr>
                        <a:t>Implementation Details</a:t>
                      </a:r>
                    </a:p>
                  </a:txBody>
                  <a:tcPr/>
                </a:tc>
                <a:extLst>
                  <a:ext uri="{0D108BD9-81ED-4DB2-BD59-A6C34878D82A}">
                    <a16:rowId xmlns:a16="http://schemas.microsoft.com/office/drawing/2014/main" val="1431413607"/>
                  </a:ext>
                </a:extLst>
              </a:tr>
              <a:tr h="382630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a:latin typeface="+mn-lt"/>
                          <a:cs typeface="Arial" panose="020B0604020202020204" pitchFamily="34" charset="0"/>
                        </a:rPr>
                        <a:t>10/18/2019</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100" dirty="0">
                        <a:latin typeface="+mn-lt"/>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a:latin typeface="+mn-lt"/>
                          <a:cs typeface="Arial" panose="020B0604020202020204" pitchFamily="34" charset="0"/>
                          <a:hlinkClick r:id="rId2"/>
                        </a:rPr>
                        <a:t>ACL 18-117</a:t>
                      </a:r>
                      <a:endParaRPr lang="en-US" sz="1100" dirty="0">
                        <a:latin typeface="+mn-lt"/>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100" dirty="0">
                        <a:latin typeface="+mn-lt"/>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latin typeface="+mn-lt"/>
                          <a:cs typeface="Arial" panose="020B0604020202020204" pitchFamily="34" charset="0"/>
                          <a:hlinkClick r:id="rId3"/>
                        </a:rPr>
                        <a:t>ACL 18-117E</a:t>
                      </a:r>
                      <a:endParaRPr lang="en-US" sz="1100" dirty="0">
                        <a:latin typeface="+mn-lt"/>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100" dirty="0">
                        <a:latin typeface="+mn-lt"/>
                        <a:cs typeface="Arial" panose="020B0604020202020204"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1" dirty="0">
                          <a:latin typeface="+mn-lt"/>
                          <a:cs typeface="Arial" panose="020B0604020202020204" pitchFamily="34" charset="0"/>
                        </a:rPr>
                        <a:t>SCRs CIV-100878; CA-201836</a:t>
                      </a:r>
                    </a:p>
                    <a:p>
                      <a:pPr marL="0" marR="0" indent="0" algn="l" defTabSz="914400" rtl="0" eaLnBrk="1" fontAlgn="auto" latinLnBrk="0" hangingPunct="1">
                        <a:lnSpc>
                          <a:spcPct val="100000"/>
                        </a:lnSpc>
                        <a:spcBef>
                          <a:spcPts val="0"/>
                        </a:spcBef>
                        <a:spcAft>
                          <a:spcPts val="0"/>
                        </a:spcAft>
                        <a:buClrTx/>
                        <a:buSzTx/>
                        <a:buFontTx/>
                        <a:buNone/>
                        <a:tabLst/>
                        <a:defRPr/>
                      </a:pPr>
                      <a:r>
                        <a:rPr lang="en-US" sz="1100" b="0" dirty="0">
                          <a:latin typeface="+mn-lt"/>
                          <a:cs typeface="Arial"/>
                        </a:rPr>
                        <a:t>Approved</a:t>
                      </a:r>
                    </a:p>
                    <a:p>
                      <a:pPr marL="0" marR="0" indent="0" algn="l" defTabSz="914400" rtl="0" eaLnBrk="1" fontAlgn="auto" latinLnBrk="0" hangingPunct="1">
                        <a:lnSpc>
                          <a:spcPct val="100000"/>
                        </a:lnSpc>
                        <a:spcBef>
                          <a:spcPts val="0"/>
                        </a:spcBef>
                        <a:spcAft>
                          <a:spcPts val="0"/>
                        </a:spcAft>
                        <a:buClrTx/>
                        <a:buSzTx/>
                        <a:buFontTx/>
                        <a:buNone/>
                        <a:tabLst/>
                        <a:defRPr/>
                      </a:pPr>
                      <a:r>
                        <a:rPr lang="en-US" sz="1100" b="0" dirty="0">
                          <a:latin typeface="+mn-lt"/>
                          <a:cs typeface="Arial"/>
                        </a:rPr>
                        <a:t>Release </a:t>
                      </a:r>
                      <a:r>
                        <a:rPr lang="en-US" sz="1100" b="0" baseline="0" dirty="0">
                          <a:latin typeface="+mn-lt"/>
                          <a:cs typeface="Arial"/>
                        </a:rPr>
                        <a:t>21.01</a:t>
                      </a:r>
                      <a:endParaRPr lang="en-US" sz="1100" b="0" dirty="0">
                        <a:latin typeface="+mn-lt"/>
                        <a:cs typeface="Aria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100" b="1" dirty="0">
                        <a:latin typeface="+mn-lt"/>
                        <a:cs typeface="Arial" panose="020B0604020202020204" pitchFamily="34" charset="0"/>
                      </a:endParaRPr>
                    </a:p>
                  </a:txBody>
                  <a:tcPr/>
                </a:tc>
                <a:tc>
                  <a:txBody>
                    <a:bodyPr/>
                    <a:lstStyle/>
                    <a:p>
                      <a:pPr>
                        <a:buNone/>
                      </a:pPr>
                      <a:r>
                        <a:rPr lang="en-US" sz="1100" b="1" dirty="0">
                          <a:solidFill>
                            <a:schemeClr val="tx1"/>
                          </a:solidFill>
                          <a:latin typeface="+mn-lt"/>
                          <a:cs typeface="Arial" panose="020B0604020202020204" pitchFamily="34" charset="0"/>
                        </a:rPr>
                        <a:t>PPM #53729</a:t>
                      </a:r>
                    </a:p>
                    <a:p>
                      <a:pPr>
                        <a:buNone/>
                      </a:pPr>
                      <a:r>
                        <a:rPr lang="en-US" sz="1100" b="0" dirty="0">
                          <a:solidFill>
                            <a:schemeClr val="tx1"/>
                          </a:solidFill>
                          <a:latin typeface="+mn-lt"/>
                          <a:cs typeface="Arial" panose="020B0604020202020204" pitchFamily="34" charset="0"/>
                        </a:rPr>
                        <a:t>Design</a:t>
                      </a:r>
                    </a:p>
                    <a:p>
                      <a:pPr>
                        <a:buNone/>
                      </a:pPr>
                      <a:r>
                        <a:rPr lang="en-US" sz="1100" b="0" dirty="0">
                          <a:solidFill>
                            <a:schemeClr val="tx1"/>
                          </a:solidFill>
                          <a:latin typeface="+mn-lt"/>
                          <a:cs typeface="Arial" panose="020B0604020202020204" pitchFamily="34" charset="0"/>
                        </a:rPr>
                        <a:t>R62 (8/20)</a:t>
                      </a:r>
                    </a:p>
                    <a:p>
                      <a:pPr>
                        <a:buNone/>
                      </a:pPr>
                      <a:endParaRPr lang="en-US" sz="1100" b="0" dirty="0">
                        <a:solidFill>
                          <a:schemeClr val="tx1"/>
                        </a:solidFill>
                        <a:latin typeface="+mn-lt"/>
                        <a:cs typeface="Arial" panose="020B0604020202020204" pitchFamily="34" charset="0"/>
                      </a:endParaRPr>
                    </a:p>
                  </a:txBody>
                  <a:tcPr/>
                </a:tc>
                <a:tc>
                  <a:txBody>
                    <a:bodyPr/>
                    <a:lstStyle/>
                    <a:p>
                      <a:pPr lvl="0" algn="l">
                        <a:lnSpc>
                          <a:spcPct val="100000"/>
                        </a:lnSpc>
                        <a:spcBef>
                          <a:spcPts val="0"/>
                        </a:spcBef>
                        <a:spcAft>
                          <a:spcPts val="0"/>
                        </a:spcAft>
                        <a:buNone/>
                      </a:pPr>
                      <a:r>
                        <a:rPr lang="en-US" sz="1100" b="1" i="0" u="none" strike="noStrike" kern="1200" baseline="0" noProof="0" dirty="0">
                          <a:solidFill>
                            <a:srgbClr val="000000"/>
                          </a:solidFill>
                          <a:effectLst/>
                        </a:rPr>
                        <a:t>CalWIN Update:</a:t>
                      </a:r>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sz="1100" b="0" i="0" kern="1200" dirty="0">
                          <a:solidFill>
                            <a:schemeClr val="dk1"/>
                          </a:solidFill>
                          <a:effectLst/>
                          <a:latin typeface="+mn-lt"/>
                          <a:ea typeface="+mn-ea"/>
                          <a:cs typeface="+mn-cs"/>
                        </a:rPr>
                        <a:t>Continue to provide data via SIRFRA 3101 until the CF 18 reports is automated.</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100" b="0" i="0" kern="1200" dirty="0">
                          <a:solidFill>
                            <a:schemeClr val="dk1"/>
                          </a:solidFill>
                          <a:effectLst/>
                          <a:latin typeface="+mn-lt"/>
                          <a:ea typeface="+mn-ea"/>
                          <a:cs typeface="+mn-cs"/>
                        </a:rPr>
                        <a:t>Changes will be implemented to existing CalWIN Business Intelligence Reports according to final CF 18 Errata.</a:t>
                      </a:r>
                      <a:endParaRPr lang="en-US" sz="1100" b="1" kern="1200" dirty="0">
                        <a:solidFill>
                          <a:schemeClr val="dk1"/>
                        </a:solidFill>
                        <a:effectLst/>
                        <a:latin typeface="+mn-lt"/>
                        <a:ea typeface="+mn-ea"/>
                        <a:cs typeface="+mn-cs"/>
                      </a:endParaRPr>
                    </a:p>
                    <a:p>
                      <a:pPr lvl="0" algn="l">
                        <a:lnSpc>
                          <a:spcPct val="100000"/>
                        </a:lnSpc>
                        <a:spcBef>
                          <a:spcPts val="0"/>
                        </a:spcBef>
                        <a:spcAft>
                          <a:spcPts val="0"/>
                        </a:spcAft>
                        <a:buNone/>
                      </a:pPr>
                      <a:endParaRPr lang="en-US" sz="1100" b="1" i="0" u="none" strike="noStrike" kern="1200" baseline="0" noProof="0" dirty="0">
                        <a:solidFill>
                          <a:srgbClr val="000000"/>
                        </a:solidFill>
                        <a:effectLst/>
                      </a:endParaRPr>
                    </a:p>
                    <a:p>
                      <a:pPr lvl="0" algn="l">
                        <a:lnSpc>
                          <a:spcPct val="100000"/>
                        </a:lnSpc>
                        <a:spcBef>
                          <a:spcPts val="0"/>
                        </a:spcBef>
                        <a:spcAft>
                          <a:spcPts val="0"/>
                        </a:spcAft>
                        <a:buNone/>
                      </a:pPr>
                      <a:r>
                        <a:rPr lang="en-US" sz="1100" b="1" i="0" u="none" strike="noStrike" kern="1200" baseline="0" noProof="0" dirty="0">
                          <a:solidFill>
                            <a:srgbClr val="000000"/>
                          </a:solidFill>
                          <a:effectLst/>
                        </a:rPr>
                        <a:t>CalWIN County Business Impact</a:t>
                      </a:r>
                    </a:p>
                    <a:p>
                      <a:pPr lvl="0" algn="l">
                        <a:lnSpc>
                          <a:spcPct val="100000"/>
                        </a:lnSpc>
                        <a:spcBef>
                          <a:spcPts val="0"/>
                        </a:spcBef>
                        <a:spcAft>
                          <a:spcPts val="0"/>
                        </a:spcAft>
                        <a:buNone/>
                      </a:pPr>
                      <a:r>
                        <a:rPr lang="en-US" sz="1100" b="0" i="0" u="none" strike="noStrike" kern="1200" baseline="0" noProof="0" dirty="0">
                          <a:solidFill>
                            <a:srgbClr val="000000"/>
                          </a:solidFill>
                          <a:effectLst/>
                        </a:rPr>
                        <a:t>Utilize CalWIN Business Intelligence for completing the CF 18 report.</a:t>
                      </a:r>
                    </a:p>
                    <a:p>
                      <a:pPr lvl="0" algn="l">
                        <a:lnSpc>
                          <a:spcPct val="100000"/>
                        </a:lnSpc>
                        <a:spcBef>
                          <a:spcPts val="0"/>
                        </a:spcBef>
                        <a:spcAft>
                          <a:spcPts val="0"/>
                        </a:spcAft>
                        <a:buNone/>
                      </a:pPr>
                      <a:r>
                        <a:rPr lang="en-US" sz="1100" b="0" i="0" u="none" strike="noStrike" kern="1200" baseline="0" noProof="0" dirty="0">
                          <a:solidFill>
                            <a:srgbClr val="000000"/>
                          </a:solidFill>
                          <a:effectLst/>
                        </a:rPr>
                        <a:t>Demo will be provided to County MR SMEs and BI SMEs.  Instructions document will be created and available.</a:t>
                      </a:r>
                      <a:endParaRPr lang="en-US" b="0" dirty="0"/>
                    </a:p>
                    <a:p>
                      <a:pPr lvl="0">
                        <a:buNone/>
                      </a:pPr>
                      <a:endParaRPr lang="en-US" sz="1100" b="0" i="0" u="none" strike="noStrike" kern="1200" baseline="0" dirty="0">
                        <a:solidFill>
                          <a:schemeClr val="dk1"/>
                        </a:solidFill>
                        <a:effectLst/>
                        <a:latin typeface="+mn-lt"/>
                        <a:ea typeface="+mn-ea"/>
                        <a:cs typeface="+mn-cs"/>
                      </a:endParaRPr>
                    </a:p>
                  </a:txBody>
                  <a:tcPr/>
                </a:tc>
                <a:extLst>
                  <a:ext uri="{0D108BD9-81ED-4DB2-BD59-A6C34878D82A}">
                    <a16:rowId xmlns:a16="http://schemas.microsoft.com/office/drawing/2014/main" val="1169731816"/>
                  </a:ext>
                </a:extLst>
              </a:tr>
            </a:tbl>
          </a:graphicData>
        </a:graphic>
      </p:graphicFrame>
    </p:spTree>
    <p:extLst>
      <p:ext uri="{BB962C8B-B14F-4D97-AF65-F5344CB8AC3E}">
        <p14:creationId xmlns:p14="http://schemas.microsoft.com/office/powerpoint/2010/main" val="41498758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4FE0563-AC48-2945-81FD-BF6E53944784}"/>
              </a:ext>
            </a:extLst>
          </p:cNvPr>
          <p:cNvSpPr>
            <a:spLocks noGrp="1"/>
          </p:cNvSpPr>
          <p:nvPr>
            <p:ph type="title"/>
          </p:nvPr>
        </p:nvSpPr>
        <p:spPr/>
        <p:txBody>
          <a:bodyPr/>
          <a:lstStyle/>
          <a:p>
            <a:r>
              <a:rPr lang="en-US" dirty="0"/>
              <a:t>Policy Update</a:t>
            </a:r>
          </a:p>
        </p:txBody>
      </p:sp>
      <p:sp>
        <p:nvSpPr>
          <p:cNvPr id="7" name="Text Placeholder 6">
            <a:extLst>
              <a:ext uri="{FF2B5EF4-FFF2-40B4-BE49-F238E27FC236}">
                <a16:creationId xmlns:a16="http://schemas.microsoft.com/office/drawing/2014/main" id="{9761DA5A-1779-284F-9785-B37E08006FE6}"/>
              </a:ext>
            </a:extLst>
          </p:cNvPr>
          <p:cNvSpPr>
            <a:spLocks noGrp="1"/>
          </p:cNvSpPr>
          <p:nvPr>
            <p:ph type="body" sz="quarter" idx="10"/>
          </p:nvPr>
        </p:nvSpPr>
        <p:spPr/>
        <p:txBody>
          <a:bodyPr>
            <a:normAutofit/>
          </a:bodyPr>
          <a:lstStyle/>
          <a:p>
            <a:r>
              <a:rPr lang="en-US" dirty="0"/>
              <a:t>2020 Medicare Saving Program Property Limit</a:t>
            </a:r>
          </a:p>
        </p:txBody>
      </p:sp>
      <p:graphicFrame>
        <p:nvGraphicFramePr>
          <p:cNvPr id="2" name="Table 1">
            <a:extLst>
              <a:ext uri="{FF2B5EF4-FFF2-40B4-BE49-F238E27FC236}">
                <a16:creationId xmlns:a16="http://schemas.microsoft.com/office/drawing/2014/main" id="{FDFE1012-F6A0-4D91-8EB2-F2EC2822629B}"/>
              </a:ext>
            </a:extLst>
          </p:cNvPr>
          <p:cNvGraphicFramePr>
            <a:graphicFrameLocks noGrp="1"/>
          </p:cNvGraphicFramePr>
          <p:nvPr>
            <p:extLst>
              <p:ext uri="{D42A27DB-BD31-4B8C-83A1-F6EECF244321}">
                <p14:modId xmlns:p14="http://schemas.microsoft.com/office/powerpoint/2010/main" val="548450060"/>
              </p:ext>
            </p:extLst>
          </p:nvPr>
        </p:nvGraphicFramePr>
        <p:xfrm>
          <a:off x="96254" y="1009065"/>
          <a:ext cx="8887870" cy="5348376"/>
        </p:xfrm>
        <a:graphic>
          <a:graphicData uri="http://schemas.openxmlformats.org/drawingml/2006/table">
            <a:tbl>
              <a:tblPr firstRow="1" bandRow="1">
                <a:tableStyleId>{5C22544A-7EE6-4342-B048-85BDC9FD1C3A}</a:tableStyleId>
              </a:tblPr>
              <a:tblGrid>
                <a:gridCol w="1048359">
                  <a:extLst>
                    <a:ext uri="{9D8B030D-6E8A-4147-A177-3AD203B41FA5}">
                      <a16:colId xmlns:a16="http://schemas.microsoft.com/office/drawing/2014/main" val="1568110258"/>
                    </a:ext>
                  </a:extLst>
                </a:gridCol>
                <a:gridCol w="1150413">
                  <a:extLst>
                    <a:ext uri="{9D8B030D-6E8A-4147-A177-3AD203B41FA5}">
                      <a16:colId xmlns:a16="http://schemas.microsoft.com/office/drawing/2014/main" val="1904511237"/>
                    </a:ext>
                  </a:extLst>
                </a:gridCol>
                <a:gridCol w="1168968">
                  <a:extLst>
                    <a:ext uri="{9D8B030D-6E8A-4147-A177-3AD203B41FA5}">
                      <a16:colId xmlns:a16="http://schemas.microsoft.com/office/drawing/2014/main" val="618889430"/>
                    </a:ext>
                  </a:extLst>
                </a:gridCol>
                <a:gridCol w="5520130">
                  <a:extLst>
                    <a:ext uri="{9D8B030D-6E8A-4147-A177-3AD203B41FA5}">
                      <a16:colId xmlns:a16="http://schemas.microsoft.com/office/drawing/2014/main" val="3027083246"/>
                    </a:ext>
                  </a:extLst>
                </a:gridCol>
              </a:tblGrid>
              <a:tr h="1152083">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solidFill>
                            <a:schemeClr val="tx1"/>
                          </a:solidFill>
                        </a:rPr>
                        <a:t>Policy Effective Date &amp; State Policy Reference</a:t>
                      </a:r>
                    </a:p>
                  </a:txBody>
                  <a:tcPr/>
                </a:tc>
                <a:tc>
                  <a:txBody>
                    <a:bodyPr/>
                    <a:lstStyle/>
                    <a:p>
                      <a:r>
                        <a:rPr lang="en-US" sz="1200" dirty="0">
                          <a:solidFill>
                            <a:schemeClr val="tx1"/>
                          </a:solidFill>
                        </a:rPr>
                        <a:t>C-IV/LRS Status</a:t>
                      </a:r>
                    </a:p>
                  </a:txBody>
                  <a:tcPr/>
                </a:tc>
                <a:tc>
                  <a:txBody>
                    <a:bodyPr/>
                    <a:lstStyle/>
                    <a:p>
                      <a:r>
                        <a:rPr lang="en-US" sz="1200" dirty="0">
                          <a:solidFill>
                            <a:schemeClr val="tx1"/>
                          </a:solidFill>
                        </a:rPr>
                        <a:t>CalWIN Status</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solidFill>
                            <a:schemeClr val="tx1"/>
                          </a:solidFill>
                        </a:rPr>
                        <a:t>Implementation Details</a:t>
                      </a:r>
                    </a:p>
                  </a:txBody>
                  <a:tcPr/>
                </a:tc>
                <a:extLst>
                  <a:ext uri="{0D108BD9-81ED-4DB2-BD59-A6C34878D82A}">
                    <a16:rowId xmlns:a16="http://schemas.microsoft.com/office/drawing/2014/main" val="3453719836"/>
                  </a:ext>
                </a:extLst>
              </a:tr>
              <a:tr h="419629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0" kern="1200" baseline="0" dirty="0">
                          <a:solidFill>
                            <a:schemeClr val="dk1"/>
                          </a:solidFill>
                          <a:latin typeface="+mn-lt"/>
                          <a:ea typeface="+mn-ea"/>
                          <a:cs typeface="Arial" panose="020B0604020202020204" pitchFamily="34" charset="0"/>
                        </a:rPr>
                        <a:t>1/1/2020</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100" b="0" kern="1200" baseline="0" dirty="0">
                        <a:solidFill>
                          <a:schemeClr val="dk1"/>
                        </a:solidFill>
                        <a:latin typeface="+mn-lt"/>
                        <a:ea typeface="+mn-ea"/>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100" b="0" kern="1200" baseline="0" dirty="0">
                          <a:solidFill>
                            <a:schemeClr val="dk1"/>
                          </a:solidFill>
                          <a:latin typeface="+mn-lt"/>
                          <a:ea typeface="+mn-ea"/>
                          <a:cs typeface="Arial" panose="020B0604020202020204" pitchFamily="34" charset="0"/>
                          <a:hlinkClick r:id="rId2"/>
                        </a:rPr>
                        <a:t>ACWDL 20-07</a:t>
                      </a:r>
                      <a:endParaRPr lang="en-US" sz="1100" b="0" kern="1200" baseline="0" dirty="0">
                        <a:solidFill>
                          <a:schemeClr val="dk1"/>
                        </a:solidFill>
                        <a:latin typeface="+mn-lt"/>
                        <a:ea typeface="+mn-ea"/>
                        <a:cs typeface="Arial" panose="020B0604020202020204"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1" dirty="0">
                          <a:latin typeface="+mn-lt"/>
                          <a:cs typeface="Arial" panose="020B0604020202020204" pitchFamily="34" charset="0"/>
                        </a:rPr>
                        <a:t>SCRs</a:t>
                      </a:r>
                      <a:r>
                        <a:rPr lang="en-US" sz="1100" b="1" baseline="0" dirty="0">
                          <a:latin typeface="+mn-lt"/>
                          <a:cs typeface="Arial" panose="020B0604020202020204" pitchFamily="34" charset="0"/>
                        </a:rPr>
                        <a:t> CIV-107074; CA-215751</a:t>
                      </a:r>
                    </a:p>
                    <a:p>
                      <a:pPr marL="0" marR="0" indent="0" algn="l" defTabSz="914400" rtl="0" eaLnBrk="1" fontAlgn="auto" latinLnBrk="0" hangingPunct="1">
                        <a:lnSpc>
                          <a:spcPct val="100000"/>
                        </a:lnSpc>
                        <a:spcBef>
                          <a:spcPts val="0"/>
                        </a:spcBef>
                        <a:spcAft>
                          <a:spcPts val="0"/>
                        </a:spcAft>
                        <a:buClrTx/>
                        <a:buSzTx/>
                        <a:buFontTx/>
                        <a:buNone/>
                        <a:tabLst/>
                        <a:defRPr/>
                      </a:pPr>
                      <a:r>
                        <a:rPr lang="en-US" sz="1100" b="0" baseline="0" dirty="0">
                          <a:latin typeface="+mn-lt"/>
                          <a:cs typeface="Arial" panose="020B0604020202020204" pitchFamily="34" charset="0"/>
                        </a:rPr>
                        <a:t>Approved</a:t>
                      </a:r>
                    </a:p>
                    <a:p>
                      <a:pPr marL="0" marR="0" indent="0" algn="l" defTabSz="914400" rtl="0" eaLnBrk="1" fontAlgn="auto" latinLnBrk="0" hangingPunct="1">
                        <a:lnSpc>
                          <a:spcPct val="100000"/>
                        </a:lnSpc>
                        <a:spcBef>
                          <a:spcPts val="0"/>
                        </a:spcBef>
                        <a:spcAft>
                          <a:spcPts val="0"/>
                        </a:spcAft>
                        <a:buClrTx/>
                        <a:buSzTx/>
                        <a:buFontTx/>
                        <a:buNone/>
                        <a:tabLst/>
                        <a:defRPr/>
                      </a:pPr>
                      <a:r>
                        <a:rPr lang="en-US" sz="1100" baseline="0" dirty="0">
                          <a:latin typeface="+mn-lt"/>
                          <a:cs typeface="Arial" panose="020B0604020202020204" pitchFamily="34" charset="0"/>
                        </a:rPr>
                        <a:t>Release 20.09</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100" baseline="0" dirty="0">
                        <a:latin typeface="+mn-lt"/>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100" dirty="0">
                        <a:latin typeface="+mn-lt"/>
                        <a:cs typeface="Arial" panose="020B0604020202020204"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1" baseline="0" dirty="0">
                          <a:latin typeface="+mn-lt"/>
                          <a:cs typeface="Arial" panose="020B0604020202020204" pitchFamily="34" charset="0"/>
                        </a:rPr>
                        <a:t>PPM #54038</a:t>
                      </a:r>
                    </a:p>
                    <a:p>
                      <a:pPr marL="0" marR="0" indent="0" algn="l" defTabSz="914400" rtl="0" eaLnBrk="1" fontAlgn="auto" latinLnBrk="0" hangingPunct="1">
                        <a:lnSpc>
                          <a:spcPct val="100000"/>
                        </a:lnSpc>
                        <a:spcBef>
                          <a:spcPts val="0"/>
                        </a:spcBef>
                        <a:spcAft>
                          <a:spcPts val="0"/>
                        </a:spcAft>
                        <a:buClrTx/>
                        <a:buSzTx/>
                        <a:buFontTx/>
                        <a:buNone/>
                        <a:tabLst/>
                        <a:defRPr/>
                      </a:pPr>
                      <a:r>
                        <a:rPr lang="en-US" sz="1100" b="0" baseline="0" dirty="0">
                          <a:latin typeface="+mn-lt"/>
                          <a:cs typeface="Arial" panose="020B0604020202020204" pitchFamily="34" charset="0"/>
                        </a:rPr>
                        <a:t>Implemented</a:t>
                      </a:r>
                    </a:p>
                    <a:p>
                      <a:pPr marL="0" marR="0" indent="0" algn="l" defTabSz="914400" rtl="0" eaLnBrk="1" fontAlgn="auto" latinLnBrk="0" hangingPunct="1">
                        <a:lnSpc>
                          <a:spcPct val="100000"/>
                        </a:lnSpc>
                        <a:spcBef>
                          <a:spcPts val="0"/>
                        </a:spcBef>
                        <a:spcAft>
                          <a:spcPts val="0"/>
                        </a:spcAft>
                        <a:buClrTx/>
                        <a:buSzTx/>
                        <a:buFontTx/>
                        <a:buNone/>
                        <a:tabLst/>
                        <a:defRPr/>
                      </a:pPr>
                      <a:r>
                        <a:rPr lang="en-US" sz="1100" b="0" baseline="0" dirty="0">
                          <a:latin typeface="+mn-lt"/>
                          <a:cs typeface="Arial" panose="020B0604020202020204" pitchFamily="34" charset="0"/>
                        </a:rPr>
                        <a:t>March 2020</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100" b="0" baseline="0" dirty="0">
                        <a:latin typeface="+mn-lt"/>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100" b="1" baseline="0" dirty="0">
                          <a:latin typeface="+mn-lt"/>
                          <a:cs typeface="Arial" panose="020B0604020202020204" pitchFamily="34" charset="0"/>
                        </a:rPr>
                        <a:t>PPM #54911</a:t>
                      </a:r>
                    </a:p>
                    <a:p>
                      <a:pPr marL="0" marR="0" indent="0" algn="l" defTabSz="914400" rtl="0" eaLnBrk="1" fontAlgn="auto" latinLnBrk="0" hangingPunct="1">
                        <a:lnSpc>
                          <a:spcPct val="100000"/>
                        </a:lnSpc>
                        <a:spcBef>
                          <a:spcPts val="0"/>
                        </a:spcBef>
                        <a:spcAft>
                          <a:spcPts val="0"/>
                        </a:spcAft>
                        <a:buClrTx/>
                        <a:buSzTx/>
                        <a:buFontTx/>
                        <a:buNone/>
                        <a:tabLst/>
                        <a:defRPr/>
                      </a:pPr>
                      <a:r>
                        <a:rPr lang="en-US" sz="1100" b="0" baseline="0" dirty="0">
                          <a:latin typeface="+mn-lt"/>
                          <a:cs typeface="Arial" panose="020B0604020202020204" pitchFamily="34" charset="0"/>
                        </a:rPr>
                        <a:t>Implemented</a:t>
                      </a:r>
                    </a:p>
                    <a:p>
                      <a:pPr marL="0" marR="0" indent="0" algn="l" defTabSz="914400" rtl="0" eaLnBrk="1" fontAlgn="auto" latinLnBrk="0" hangingPunct="1">
                        <a:lnSpc>
                          <a:spcPct val="100000"/>
                        </a:lnSpc>
                        <a:spcBef>
                          <a:spcPts val="0"/>
                        </a:spcBef>
                        <a:spcAft>
                          <a:spcPts val="0"/>
                        </a:spcAft>
                        <a:buClrTx/>
                        <a:buSzTx/>
                        <a:buFontTx/>
                        <a:buNone/>
                        <a:tabLst/>
                        <a:defRPr/>
                      </a:pPr>
                      <a:r>
                        <a:rPr lang="en-US" sz="1100" b="0" baseline="0" dirty="0">
                          <a:latin typeface="+mn-lt"/>
                          <a:cs typeface="Arial" panose="020B0604020202020204" pitchFamily="34" charset="0"/>
                        </a:rPr>
                        <a:t>June 2020</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100" b="0" baseline="0" dirty="0">
                        <a:latin typeface="+mn-lt"/>
                        <a:cs typeface="Arial" panose="020B0604020202020204" pitchFamily="34" charset="0"/>
                      </a:endParaRPr>
                    </a:p>
                  </a:txBody>
                  <a:tcPr/>
                </a:tc>
                <a:tc>
                  <a:txBody>
                    <a:bodyPr/>
                    <a:lstStyle/>
                    <a:p>
                      <a:r>
                        <a:rPr lang="en-US" sz="1100" b="0" i="0" kern="1200" dirty="0">
                          <a:solidFill>
                            <a:schemeClr val="dk1"/>
                          </a:solidFill>
                          <a:effectLst/>
                          <a:latin typeface="+mn-lt"/>
                          <a:ea typeface="+mn-ea"/>
                          <a:cs typeface="+mn-cs"/>
                        </a:rPr>
                        <a:t>The Medicare Savings Program (MSP) property limit amounts are used in determining eligibility to the MSP program. The property limits used to determine MSP eligibility increased in January 2020. The limits are $7,860 for an individual and $11,800 for a couple </a:t>
                      </a: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100" b="1" i="0" u="none" strike="noStrike" kern="1200" baseline="0" dirty="0">
                        <a:solidFill>
                          <a:schemeClr val="dk1"/>
                        </a:solidFill>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100" b="1" i="0" u="none" strike="noStrike" kern="1200" baseline="0" dirty="0">
                          <a:solidFill>
                            <a:schemeClr val="dk1"/>
                          </a:solidFill>
                          <a:latin typeface="+mn-lt"/>
                          <a:ea typeface="+mn-ea"/>
                          <a:cs typeface="+mn-cs"/>
                        </a:rPr>
                        <a:t>CalSAWS Update:</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0" i="0" kern="1200" dirty="0">
                          <a:solidFill>
                            <a:schemeClr val="dk1"/>
                          </a:solidFill>
                          <a:effectLst/>
                          <a:latin typeface="+mn-lt"/>
                          <a:ea typeface="+mn-ea"/>
                          <a:cs typeface="+mn-cs"/>
                        </a:rPr>
                        <a:t>Update the systems with the MSP property limits effective 1/1/2020</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0" i="0" kern="1200" dirty="0">
                          <a:solidFill>
                            <a:schemeClr val="dk1"/>
                          </a:solidFill>
                          <a:effectLst/>
                          <a:latin typeface="+mn-lt"/>
                          <a:ea typeface="+mn-ea"/>
                          <a:cs typeface="+mn-cs"/>
                        </a:rPr>
                        <a:t>Update the couple value property limit</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0" i="0" kern="1200" dirty="0">
                          <a:solidFill>
                            <a:schemeClr val="dk1"/>
                          </a:solidFill>
                          <a:effectLst/>
                          <a:latin typeface="+mn-lt"/>
                          <a:ea typeface="+mn-ea"/>
                          <a:cs typeface="+mn-cs"/>
                        </a:rPr>
                        <a:t>Generate a list of cases who were denied or discontinued for over resources, but their property total was under the new value effective 1/1/2020</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100" b="1" i="0" u="none" strike="noStrike" kern="1200" baseline="0" dirty="0">
                        <a:solidFill>
                          <a:schemeClr val="dk1"/>
                        </a:solidFill>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100" b="0" i="0" kern="1200" dirty="0">
                          <a:solidFill>
                            <a:schemeClr val="dk1"/>
                          </a:solidFill>
                          <a:effectLst/>
                          <a:latin typeface="+mn-lt"/>
                          <a:ea typeface="+mn-ea"/>
                          <a:cs typeface="+mn-cs"/>
                        </a:rPr>
                        <a:t> </a:t>
                      </a:r>
                      <a:r>
                        <a:rPr lang="en-US" sz="1100" b="1" i="0" u="none" strike="noStrike" kern="1200" baseline="0" dirty="0">
                          <a:solidFill>
                            <a:schemeClr val="dk1"/>
                          </a:solidFill>
                          <a:latin typeface="+mn-lt"/>
                          <a:ea typeface="+mn-ea"/>
                          <a:cs typeface="+mn-cs"/>
                        </a:rPr>
                        <a:t>CalSAWS County Business Impact:</a:t>
                      </a: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100" b="0" i="0" u="none" strike="noStrike" kern="1200" baseline="0" noProof="0" dirty="0">
                          <a:solidFill>
                            <a:schemeClr val="dk1"/>
                          </a:solidFill>
                          <a:latin typeface="+mn-lt"/>
                        </a:rPr>
                        <a:t>Train staff on the policy change and inform them of the changes to the systems. </a:t>
                      </a:r>
                      <a:r>
                        <a:rPr lang="en-US" sz="1100" b="0" i="0" u="none" strike="noStrike" kern="1200" baseline="0" noProof="0" dirty="0">
                          <a:solidFill>
                            <a:schemeClr val="dk1"/>
                          </a:solidFill>
                          <a:effectLst/>
                          <a:latin typeface="+mn-lt"/>
                          <a:ea typeface="+mn-ea"/>
                          <a:cs typeface="+mn-cs"/>
                        </a:rPr>
                        <a:t>And</a:t>
                      </a:r>
                      <a:r>
                        <a:rPr lang="en-US" sz="1100" b="0" kern="1200" dirty="0">
                          <a:solidFill>
                            <a:schemeClr val="dk1"/>
                          </a:solidFill>
                          <a:effectLst/>
                          <a:latin typeface="+mn-lt"/>
                          <a:ea typeface="+mn-ea"/>
                          <a:cs typeface="+mn-cs"/>
                        </a:rPr>
                        <a:t> take appropriate to the case provided on the list reference above. </a:t>
                      </a: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100" b="0" i="0" u="none" strike="noStrike" kern="1200" baseline="0" dirty="0">
                        <a:solidFill>
                          <a:schemeClr val="dk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100" b="1" i="0" u="none" strike="noStrike" kern="1200" baseline="0" dirty="0">
                          <a:solidFill>
                            <a:schemeClr val="dk1"/>
                          </a:solidFill>
                          <a:effectLst/>
                          <a:latin typeface="+mn-lt"/>
                          <a:ea typeface="+mn-ea"/>
                          <a:cs typeface="+mn-cs"/>
                        </a:rPr>
                        <a:t>CalWIN Update:</a:t>
                      </a: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100" b="0" i="0" u="none" strike="noStrike" kern="1200" baseline="0" dirty="0">
                          <a:solidFill>
                            <a:schemeClr val="dk1"/>
                          </a:solidFill>
                          <a:effectLst/>
                          <a:latin typeface="+mn-lt"/>
                          <a:ea typeface="+mn-ea"/>
                          <a:cs typeface="+mn-cs"/>
                        </a:rPr>
                        <a:t>Updated tables with new MSP property limits effective 1/1/2020</a:t>
                      </a: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100" b="1" i="0" u="none" strike="noStrike" kern="1200" baseline="0" dirty="0">
                          <a:solidFill>
                            <a:schemeClr val="dk1"/>
                          </a:solidFill>
                          <a:effectLst/>
                          <a:latin typeface="+mn-lt"/>
                          <a:ea typeface="+mn-ea"/>
                          <a:cs typeface="+mn-cs"/>
                        </a:rPr>
                        <a:t>CalWIN County Business Impact:</a:t>
                      </a: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100" b="0" i="0" u="none" strike="noStrike" kern="1200" baseline="0" dirty="0">
                          <a:solidFill>
                            <a:schemeClr val="dk1"/>
                          </a:solidFill>
                          <a:effectLst/>
                          <a:latin typeface="+mn-lt"/>
                          <a:ea typeface="+mn-ea"/>
                          <a:cs typeface="+mn-cs"/>
                        </a:rPr>
                        <a:t>Lists generated MSP eligibility being denied/discontinued from 01/01/2020 to the implementation date, due to property exceeding the limits available for counties as of June 2020</a:t>
                      </a:r>
                      <a:endParaRPr lang="en-US" sz="1100" b="0" i="0" u="none" strike="noStrike" kern="1200" baseline="0" dirty="0">
                        <a:solidFill>
                          <a:schemeClr val="dk1"/>
                        </a:solidFill>
                        <a:latin typeface="+mn-lt"/>
                        <a:ea typeface="+mn-ea"/>
                        <a:cs typeface="+mn-cs"/>
                      </a:endParaRPr>
                    </a:p>
                  </a:txBody>
                  <a:tcPr/>
                </a:tc>
                <a:extLst>
                  <a:ext uri="{0D108BD9-81ED-4DB2-BD59-A6C34878D82A}">
                    <a16:rowId xmlns:a16="http://schemas.microsoft.com/office/drawing/2014/main" val="256435524"/>
                  </a:ext>
                </a:extLst>
              </a:tr>
            </a:tbl>
          </a:graphicData>
        </a:graphic>
      </p:graphicFrame>
    </p:spTree>
    <p:extLst>
      <p:ext uri="{BB962C8B-B14F-4D97-AF65-F5344CB8AC3E}">
        <p14:creationId xmlns:p14="http://schemas.microsoft.com/office/powerpoint/2010/main" val="38202541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4FE0563-AC48-2945-81FD-BF6E53944784}"/>
              </a:ext>
            </a:extLst>
          </p:cNvPr>
          <p:cNvSpPr>
            <a:spLocks noGrp="1"/>
          </p:cNvSpPr>
          <p:nvPr>
            <p:ph type="title"/>
          </p:nvPr>
        </p:nvSpPr>
        <p:spPr/>
        <p:txBody>
          <a:bodyPr/>
          <a:lstStyle/>
          <a:p>
            <a:r>
              <a:rPr lang="en-US" dirty="0"/>
              <a:t>Policy Update</a:t>
            </a:r>
          </a:p>
        </p:txBody>
      </p:sp>
      <p:sp>
        <p:nvSpPr>
          <p:cNvPr id="7" name="Text Placeholder 6">
            <a:extLst>
              <a:ext uri="{FF2B5EF4-FFF2-40B4-BE49-F238E27FC236}">
                <a16:creationId xmlns:a16="http://schemas.microsoft.com/office/drawing/2014/main" id="{9761DA5A-1779-284F-9785-B37E08006FE6}"/>
              </a:ext>
            </a:extLst>
          </p:cNvPr>
          <p:cNvSpPr>
            <a:spLocks noGrp="1"/>
          </p:cNvSpPr>
          <p:nvPr>
            <p:ph type="body" sz="quarter" idx="10"/>
          </p:nvPr>
        </p:nvSpPr>
        <p:spPr/>
        <p:txBody>
          <a:bodyPr>
            <a:normAutofit/>
          </a:bodyPr>
          <a:lstStyle/>
          <a:p>
            <a:r>
              <a:rPr lang="en-US" dirty="0"/>
              <a:t>Income Limit Increase for Aged and Disabled Program</a:t>
            </a:r>
          </a:p>
        </p:txBody>
      </p:sp>
      <p:graphicFrame>
        <p:nvGraphicFramePr>
          <p:cNvPr id="2" name="Table 1">
            <a:extLst>
              <a:ext uri="{FF2B5EF4-FFF2-40B4-BE49-F238E27FC236}">
                <a16:creationId xmlns:a16="http://schemas.microsoft.com/office/drawing/2014/main" id="{FDFE1012-F6A0-4D91-8EB2-F2EC2822629B}"/>
              </a:ext>
            </a:extLst>
          </p:cNvPr>
          <p:cNvGraphicFramePr>
            <a:graphicFrameLocks noGrp="1"/>
          </p:cNvGraphicFramePr>
          <p:nvPr>
            <p:extLst>
              <p:ext uri="{D42A27DB-BD31-4B8C-83A1-F6EECF244321}">
                <p14:modId xmlns:p14="http://schemas.microsoft.com/office/powerpoint/2010/main" val="3670548637"/>
              </p:ext>
            </p:extLst>
          </p:nvPr>
        </p:nvGraphicFramePr>
        <p:xfrm>
          <a:off x="187779" y="1065213"/>
          <a:ext cx="8796345" cy="5434523"/>
        </p:xfrm>
        <a:graphic>
          <a:graphicData uri="http://schemas.openxmlformats.org/drawingml/2006/table">
            <a:tbl>
              <a:tblPr firstRow="1" bandRow="1">
                <a:tableStyleId>{5C22544A-7EE6-4342-B048-85BDC9FD1C3A}</a:tableStyleId>
              </a:tblPr>
              <a:tblGrid>
                <a:gridCol w="1045460">
                  <a:extLst>
                    <a:ext uri="{9D8B030D-6E8A-4147-A177-3AD203B41FA5}">
                      <a16:colId xmlns:a16="http://schemas.microsoft.com/office/drawing/2014/main" val="1568110258"/>
                    </a:ext>
                  </a:extLst>
                </a:gridCol>
                <a:gridCol w="1099948">
                  <a:extLst>
                    <a:ext uri="{9D8B030D-6E8A-4147-A177-3AD203B41FA5}">
                      <a16:colId xmlns:a16="http://schemas.microsoft.com/office/drawing/2014/main" val="1904511237"/>
                    </a:ext>
                  </a:extLst>
                </a:gridCol>
                <a:gridCol w="1162299">
                  <a:extLst>
                    <a:ext uri="{9D8B030D-6E8A-4147-A177-3AD203B41FA5}">
                      <a16:colId xmlns:a16="http://schemas.microsoft.com/office/drawing/2014/main" val="618889430"/>
                    </a:ext>
                  </a:extLst>
                </a:gridCol>
                <a:gridCol w="5488638">
                  <a:extLst>
                    <a:ext uri="{9D8B030D-6E8A-4147-A177-3AD203B41FA5}">
                      <a16:colId xmlns:a16="http://schemas.microsoft.com/office/drawing/2014/main" val="3027083246"/>
                    </a:ext>
                  </a:extLst>
                </a:gridCol>
              </a:tblGrid>
              <a:tr h="1152083">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solidFill>
                            <a:schemeClr val="tx1"/>
                          </a:solidFill>
                        </a:rPr>
                        <a:t>Policy Effective Date &amp; State Policy Reference</a:t>
                      </a:r>
                    </a:p>
                  </a:txBody>
                  <a:tcPr/>
                </a:tc>
                <a:tc>
                  <a:txBody>
                    <a:bodyPr/>
                    <a:lstStyle/>
                    <a:p>
                      <a:r>
                        <a:rPr lang="en-US" sz="1200" dirty="0">
                          <a:solidFill>
                            <a:schemeClr val="tx1"/>
                          </a:solidFill>
                        </a:rPr>
                        <a:t>C-IV/LRS Status</a:t>
                      </a:r>
                    </a:p>
                  </a:txBody>
                  <a:tcPr/>
                </a:tc>
                <a:tc>
                  <a:txBody>
                    <a:bodyPr/>
                    <a:lstStyle/>
                    <a:p>
                      <a:r>
                        <a:rPr lang="en-US" sz="1200" dirty="0">
                          <a:solidFill>
                            <a:schemeClr val="tx1"/>
                          </a:solidFill>
                        </a:rPr>
                        <a:t>CalWIN Status</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solidFill>
                            <a:schemeClr val="tx1"/>
                          </a:solidFill>
                        </a:rPr>
                        <a:t>Implementation Details</a:t>
                      </a:r>
                    </a:p>
                  </a:txBody>
                  <a:tcPr/>
                </a:tc>
                <a:extLst>
                  <a:ext uri="{0D108BD9-81ED-4DB2-BD59-A6C34878D82A}">
                    <a16:rowId xmlns:a16="http://schemas.microsoft.com/office/drawing/2014/main" val="3453719836"/>
                  </a:ext>
                </a:extLst>
              </a:tr>
              <a:tr h="419629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0" kern="1200" baseline="0" dirty="0">
                          <a:solidFill>
                            <a:schemeClr val="dk1"/>
                          </a:solidFill>
                          <a:latin typeface="+mn-lt"/>
                          <a:ea typeface="+mn-ea"/>
                          <a:cs typeface="Arial" panose="020B0604020202020204" pitchFamily="34" charset="0"/>
                        </a:rPr>
                        <a:t>8/1/2020</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100" b="0" kern="1200" baseline="0" dirty="0">
                        <a:solidFill>
                          <a:schemeClr val="dk1"/>
                        </a:solidFill>
                        <a:latin typeface="+mn-lt"/>
                        <a:ea typeface="+mn-ea"/>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100" b="0" kern="1200" baseline="0" dirty="0">
                          <a:solidFill>
                            <a:schemeClr val="dk1"/>
                          </a:solidFill>
                          <a:latin typeface="+mn-lt"/>
                          <a:ea typeface="+mn-ea"/>
                          <a:cs typeface="Arial" panose="020B0604020202020204" pitchFamily="34" charset="0"/>
                          <a:hlinkClick r:id="rId2"/>
                        </a:rPr>
                        <a:t>SB 104</a:t>
                      </a:r>
                      <a:endParaRPr lang="en-US" sz="1100" b="0" kern="1200" baseline="0" dirty="0">
                        <a:solidFill>
                          <a:schemeClr val="dk1"/>
                        </a:solidFill>
                        <a:latin typeface="+mn-lt"/>
                        <a:ea typeface="+mn-ea"/>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100" b="0" kern="1200" baseline="0" dirty="0">
                        <a:solidFill>
                          <a:schemeClr val="dk1"/>
                        </a:solidFill>
                        <a:latin typeface="+mn-lt"/>
                        <a:ea typeface="+mn-ea"/>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100" b="0" kern="1200" baseline="0" dirty="0">
                          <a:solidFill>
                            <a:schemeClr val="dk1"/>
                          </a:solidFill>
                          <a:latin typeface="+mn-lt"/>
                          <a:ea typeface="+mn-ea"/>
                          <a:cs typeface="Arial" panose="020B0604020202020204" pitchFamily="34" charset="0"/>
                          <a:hlinkClick r:id="rId3"/>
                        </a:rPr>
                        <a:t>ACWDL 20-02</a:t>
                      </a:r>
                      <a:endParaRPr lang="en-US" sz="1100" b="0" kern="1200" baseline="0" dirty="0">
                        <a:solidFill>
                          <a:schemeClr val="dk1"/>
                        </a:solidFill>
                        <a:latin typeface="+mn-lt"/>
                        <a:ea typeface="+mn-ea"/>
                        <a:cs typeface="Arial" panose="020B0604020202020204"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1" dirty="0">
                          <a:latin typeface="+mn-lt"/>
                          <a:cs typeface="Arial" panose="020B0604020202020204" pitchFamily="34" charset="0"/>
                        </a:rPr>
                        <a:t>SCRs</a:t>
                      </a:r>
                      <a:r>
                        <a:rPr lang="en-US" sz="1100" b="1" baseline="0" dirty="0">
                          <a:latin typeface="+mn-lt"/>
                          <a:cs typeface="Arial" panose="020B0604020202020204" pitchFamily="34" charset="0"/>
                        </a:rPr>
                        <a:t> CIV-105339; CA-211216</a:t>
                      </a:r>
                    </a:p>
                    <a:p>
                      <a:pPr marL="0" marR="0" indent="0" algn="l" defTabSz="914400" rtl="0" eaLnBrk="1" fontAlgn="auto" latinLnBrk="0" hangingPunct="1">
                        <a:lnSpc>
                          <a:spcPct val="100000"/>
                        </a:lnSpc>
                        <a:spcBef>
                          <a:spcPts val="0"/>
                        </a:spcBef>
                        <a:spcAft>
                          <a:spcPts val="0"/>
                        </a:spcAft>
                        <a:buClrTx/>
                        <a:buSzTx/>
                        <a:buFontTx/>
                        <a:buNone/>
                        <a:tabLst/>
                        <a:defRPr/>
                      </a:pPr>
                      <a:r>
                        <a:rPr lang="en-US" sz="1100" baseline="0" dirty="0">
                          <a:latin typeface="+mn-lt"/>
                          <a:cs typeface="Arial" panose="020B0604020202020204" pitchFamily="34" charset="0"/>
                        </a:rPr>
                        <a:t>TBD</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100" dirty="0">
                        <a:latin typeface="+mn-lt"/>
                        <a:cs typeface="Arial" panose="020B0604020202020204" pitchFamily="34" charset="0"/>
                      </a:endParaRPr>
                    </a:p>
                  </a:txBody>
                  <a:tcPr/>
                </a:tc>
                <a:tc>
                  <a:txBody>
                    <a:bodyPr/>
                    <a:lstStyle/>
                    <a:p>
                      <a:pPr lvl="0">
                        <a:buNone/>
                      </a:pPr>
                      <a:r>
                        <a:rPr lang="en-US" sz="1100" b="1" dirty="0"/>
                        <a:t>PPM #54617</a:t>
                      </a:r>
                    </a:p>
                    <a:p>
                      <a:pPr lvl="0">
                        <a:buNone/>
                      </a:pPr>
                      <a:r>
                        <a:rPr lang="en-US" sz="1100" b="0" dirty="0"/>
                        <a:t>Design</a:t>
                      </a:r>
                      <a:endParaRPr lang="en-US" sz="1100" b="0" i="0" dirty="0"/>
                    </a:p>
                    <a:p>
                      <a:pPr lvl="0">
                        <a:buNone/>
                      </a:pPr>
                      <a:r>
                        <a:rPr lang="en-US" sz="1100" b="0" dirty="0"/>
                        <a:t>TBD</a:t>
                      </a:r>
                      <a:endParaRPr lang="en-US" sz="1100"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sz="1100" b="0" baseline="0" dirty="0">
                        <a:latin typeface="+mn-lt"/>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100" b="0" baseline="0" dirty="0">
                        <a:latin typeface="+mn-lt"/>
                        <a:cs typeface="Arial" panose="020B0604020202020204" pitchFamily="34" charset="0"/>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100" b="0" i="0" kern="1200" dirty="0">
                          <a:solidFill>
                            <a:schemeClr val="dk1"/>
                          </a:solidFill>
                          <a:effectLst/>
                          <a:latin typeface="+mn-lt"/>
                          <a:ea typeface="+mn-ea"/>
                          <a:cs typeface="+mn-cs"/>
                        </a:rPr>
                        <a:t>Upon receipt of federal approval, all countable income over 100% of the federal poverty level (FPL), up to 138% of the FPL, to be disregarded, after taking all other disregards, deductions, and exclusions into account for those persons eligible under the program for aged and disabled persons.</a:t>
                      </a:r>
                      <a:endParaRPr lang="en-US" sz="1100" b="0" i="0" u="none" strike="noStrike" kern="1200" baseline="0" dirty="0">
                        <a:solidFill>
                          <a:schemeClr val="dk1"/>
                        </a:solidFill>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100" b="1" i="0" u="none" strike="noStrike" kern="1200" baseline="0" dirty="0">
                        <a:solidFill>
                          <a:schemeClr val="dk1"/>
                        </a:solidFill>
                        <a:latin typeface="+mn-lt"/>
                        <a:ea typeface="+mn-ea"/>
                        <a:cs typeface="+mn-cs"/>
                      </a:endParaRPr>
                    </a:p>
                    <a:p>
                      <a:r>
                        <a:rPr lang="en-US" sz="1100" b="1" kern="1200" dirty="0">
                          <a:solidFill>
                            <a:schemeClr val="dk1"/>
                          </a:solidFill>
                          <a:effectLst/>
                          <a:latin typeface="+mn-lt"/>
                          <a:ea typeface="+mn-ea"/>
                          <a:cs typeface="+mn-cs"/>
                        </a:rPr>
                        <a:t>CalSAWS Update:</a:t>
                      </a:r>
                    </a:p>
                    <a:p>
                      <a:pPr marL="171450" indent="-171450">
                        <a:buFont typeface="Arial" panose="020B0604020202020204" pitchFamily="34" charset="0"/>
                        <a:buChar char="•"/>
                      </a:pPr>
                      <a:r>
                        <a:rPr lang="en-US" sz="1100" kern="1200" dirty="0">
                          <a:solidFill>
                            <a:schemeClr val="dk1"/>
                          </a:solidFill>
                          <a:effectLst/>
                          <a:latin typeface="+mn-lt"/>
                          <a:ea typeface="+mn-ea"/>
                          <a:cs typeface="+mn-cs"/>
                        </a:rPr>
                        <a:t>Modify the systems to no longer use the standard deduction of $230 for an individual and $310 for a couple</a:t>
                      </a:r>
                    </a:p>
                    <a:p>
                      <a:pPr marL="171450" indent="-171450">
                        <a:buFont typeface="Arial" panose="020B0604020202020204" pitchFamily="34" charset="0"/>
                        <a:buChar char="•"/>
                      </a:pPr>
                      <a:r>
                        <a:rPr lang="en-US" sz="1100" kern="1200" dirty="0">
                          <a:solidFill>
                            <a:schemeClr val="dk1"/>
                          </a:solidFill>
                          <a:effectLst/>
                          <a:latin typeface="+mn-lt"/>
                          <a:ea typeface="+mn-ea"/>
                          <a:cs typeface="+mn-cs"/>
                        </a:rPr>
                        <a:t>Increase the ABD FPL limit to 138% FPL</a:t>
                      </a:r>
                    </a:p>
                    <a:p>
                      <a:pPr marL="171450" indent="-171450">
                        <a:buFont typeface="Arial" panose="020B0604020202020204" pitchFamily="34" charset="0"/>
                        <a:buChar char="•"/>
                      </a:pPr>
                      <a:r>
                        <a:rPr lang="en-US" sz="1100" kern="1200" dirty="0">
                          <a:solidFill>
                            <a:schemeClr val="dk1"/>
                          </a:solidFill>
                          <a:effectLst/>
                          <a:latin typeface="+mn-lt"/>
                          <a:ea typeface="+mn-ea"/>
                          <a:cs typeface="+mn-cs"/>
                        </a:rPr>
                        <a:t>Run batch EDBC for the August 2020 benefit month </a:t>
                      </a:r>
                      <a:r>
                        <a:rPr lang="en-US" sz="1100" b="0" i="0" kern="1200" dirty="0">
                          <a:solidFill>
                            <a:schemeClr val="dk1"/>
                          </a:solidFill>
                          <a:effectLst/>
                          <a:latin typeface="+mn-lt"/>
                          <a:ea typeface="+mn-ea"/>
                          <a:cs typeface="+mn-cs"/>
                        </a:rPr>
                        <a:t>to transition the population who are in Aged Blind Disabled Medically Needy (ABD/MN) SOC due to being over A&amp;D FPL 100% up to and including 138%</a:t>
                      </a:r>
                    </a:p>
                    <a:p>
                      <a:pPr marL="171450" indent="-171450">
                        <a:buFont typeface="Arial" panose="020B0604020202020204" pitchFamily="34" charset="0"/>
                        <a:buChar char="•"/>
                      </a:pPr>
                      <a:r>
                        <a:rPr lang="en-US" sz="1100" b="0" i="0" kern="1200" dirty="0">
                          <a:solidFill>
                            <a:schemeClr val="dk1"/>
                          </a:solidFill>
                          <a:effectLst/>
                          <a:latin typeface="+mn-lt"/>
                          <a:ea typeface="+mn-ea"/>
                          <a:cs typeface="+mn-cs"/>
                        </a:rPr>
                        <a:t>Job aid updates</a:t>
                      </a:r>
                      <a:endParaRPr lang="en-US" sz="1100" kern="1200" dirty="0">
                        <a:solidFill>
                          <a:schemeClr val="dk1"/>
                        </a:solidFill>
                        <a:effectLst/>
                        <a:latin typeface="+mn-lt"/>
                        <a:ea typeface="+mn-ea"/>
                        <a:cs typeface="+mn-cs"/>
                      </a:endParaRPr>
                    </a:p>
                    <a:p>
                      <a:r>
                        <a:rPr lang="en-US" sz="1100" kern="1200" dirty="0">
                          <a:solidFill>
                            <a:schemeClr val="dk1"/>
                          </a:solidFill>
                          <a:effectLst/>
                          <a:latin typeface="+mn-lt"/>
                          <a:ea typeface="+mn-ea"/>
                          <a:cs typeface="+mn-cs"/>
                        </a:rPr>
                        <a:t> </a:t>
                      </a:r>
                    </a:p>
                    <a:p>
                      <a:r>
                        <a:rPr lang="en-US" sz="1100" b="1" i="0" u="none" strike="noStrike" kern="1200" baseline="0" dirty="0">
                          <a:solidFill>
                            <a:schemeClr val="dk1"/>
                          </a:solidFill>
                          <a:effectLst/>
                          <a:latin typeface="+mn-lt"/>
                          <a:ea typeface="+mn-ea"/>
                          <a:cs typeface="+mn-cs"/>
                        </a:rPr>
                        <a:t>CalSAWS County Business Impact:</a:t>
                      </a: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100" b="0" i="0" u="none" strike="noStrike" kern="1200" baseline="0" noProof="0" dirty="0">
                          <a:solidFill>
                            <a:schemeClr val="dk1"/>
                          </a:solidFill>
                          <a:latin typeface="+mn-lt"/>
                        </a:rPr>
                        <a:t>Train staff on the policy change and inform them of the changes to the systems.</a:t>
                      </a:r>
                      <a:endParaRPr lang="en-US" sz="1100" b="0" i="0" u="none" strike="noStrike" kern="1200" baseline="0" dirty="0">
                        <a:solidFill>
                          <a:schemeClr val="dk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100" b="1" i="0" u="none" strike="noStrike" kern="1200" baseline="0" dirty="0">
                        <a:solidFill>
                          <a:schemeClr val="dk1"/>
                        </a:solidFill>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100" b="1" i="0" u="none" strike="noStrike" kern="1200" baseline="0" dirty="0">
                          <a:solidFill>
                            <a:schemeClr val="dk1"/>
                          </a:solidFill>
                          <a:latin typeface="+mn-lt"/>
                          <a:ea typeface="+mn-ea"/>
                          <a:cs typeface="+mn-cs"/>
                        </a:rPr>
                        <a:t>CalWIN Update:</a:t>
                      </a:r>
                    </a:p>
                    <a:p>
                      <a:pPr marL="0" marR="0" lvl="0" indent="0" algn="l" defTabSz="457200">
                        <a:lnSpc>
                          <a:spcPct val="100000"/>
                        </a:lnSpc>
                        <a:spcBef>
                          <a:spcPts val="0"/>
                        </a:spcBef>
                        <a:spcAft>
                          <a:spcPts val="0"/>
                        </a:spcAft>
                        <a:buClrTx/>
                        <a:buSzTx/>
                        <a:buFont typeface="Arial" panose="020B0604020202020204" pitchFamily="34" charset="0"/>
                        <a:buNone/>
                        <a:tabLst/>
                        <a:defRPr/>
                      </a:pPr>
                      <a:r>
                        <a:rPr lang="en-US" sz="1100" b="0" i="0" u="none" strike="noStrike" kern="1200" baseline="0" dirty="0">
                          <a:solidFill>
                            <a:schemeClr val="dk1"/>
                          </a:solidFill>
                          <a:latin typeface="+mn-lt"/>
                          <a:ea typeface="+mn-ea"/>
                          <a:cs typeface="+mn-cs"/>
                        </a:rPr>
                        <a:t>Proposal opened with a target to implement August 2020.  </a:t>
                      </a:r>
                    </a:p>
                    <a:p>
                      <a:pPr marL="0" marR="0" lvl="0" indent="0" algn="l" defTabSz="457200">
                        <a:lnSpc>
                          <a:spcPct val="100000"/>
                        </a:lnSpc>
                        <a:spcBef>
                          <a:spcPts val="0"/>
                        </a:spcBef>
                        <a:spcAft>
                          <a:spcPts val="0"/>
                        </a:spcAft>
                        <a:buClrTx/>
                        <a:buSzTx/>
                        <a:buFont typeface="Arial" panose="020B0604020202020204" pitchFamily="34" charset="0"/>
                        <a:buNone/>
                        <a:tabLst/>
                        <a:defRPr/>
                      </a:pPr>
                      <a:r>
                        <a:rPr lang="en-US" sz="1100" b="1" i="1" u="none" strike="noStrike" kern="1200" baseline="0" dirty="0">
                          <a:solidFill>
                            <a:schemeClr val="dk1"/>
                          </a:solidFill>
                          <a:latin typeface="+mn-lt"/>
                          <a:ea typeface="+mn-ea"/>
                          <a:cs typeface="+mn-cs"/>
                        </a:rPr>
                        <a:t>Note:  </a:t>
                      </a:r>
                      <a:r>
                        <a:rPr lang="en-US" sz="1100" b="0" i="0" u="none" strike="noStrike" kern="1200" baseline="0" dirty="0">
                          <a:solidFill>
                            <a:schemeClr val="dk1"/>
                          </a:solidFill>
                          <a:latin typeface="+mn-lt"/>
                          <a:ea typeface="+mn-ea"/>
                          <a:cs typeface="+mn-cs"/>
                        </a:rPr>
                        <a:t>DHCS had requested SAWS stop work based on Governor Brown’ proposed May Budget.</a:t>
                      </a: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100" b="0" i="0" u="none" strike="noStrike" kern="1200" baseline="0" dirty="0">
                        <a:solidFill>
                          <a:schemeClr val="dk1"/>
                        </a:solidFill>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100" b="1" i="0" u="none" strike="noStrike" kern="1200" baseline="0" dirty="0">
                          <a:solidFill>
                            <a:schemeClr val="dk1"/>
                          </a:solidFill>
                          <a:latin typeface="+mn-lt"/>
                          <a:ea typeface="+mn-ea"/>
                          <a:cs typeface="+mn-cs"/>
                        </a:rPr>
                        <a:t>CalWIN County Business Impact</a:t>
                      </a:r>
                      <a:endParaRPr lang="en-US" sz="1100" b="0" kern="1200" dirty="0">
                        <a:solidFill>
                          <a:schemeClr val="dk1"/>
                        </a:solidFill>
                        <a:effectLst/>
                        <a:latin typeface="+mn-lt"/>
                        <a:ea typeface="+mn-ea"/>
                        <a:cs typeface="+mn-cs"/>
                      </a:endParaRPr>
                    </a:p>
                    <a:p>
                      <a:pPr marL="0" marR="0" lvl="0" indent="0" algn="l" defTabSz="685800">
                        <a:lnSpc>
                          <a:spcPct val="100000"/>
                        </a:lnSpc>
                        <a:spcBef>
                          <a:spcPts val="0"/>
                        </a:spcBef>
                        <a:spcAft>
                          <a:spcPts val="0"/>
                        </a:spcAft>
                        <a:buClrTx/>
                        <a:buSzTx/>
                        <a:buFontTx/>
                        <a:buNone/>
                        <a:tabLst/>
                        <a:defRPr/>
                      </a:pPr>
                      <a:r>
                        <a:rPr lang="en-US" sz="1100" b="0" i="0" u="none" strike="noStrike" kern="1200" baseline="0" dirty="0">
                          <a:solidFill>
                            <a:schemeClr val="dk1"/>
                          </a:solidFill>
                          <a:latin typeface="+mn-lt"/>
                          <a:ea typeface="+mn-ea"/>
                          <a:cs typeface="+mn-cs"/>
                        </a:rPr>
                        <a:t>County train staff.</a:t>
                      </a:r>
                    </a:p>
                  </a:txBody>
                  <a:tcPr/>
                </a:tc>
                <a:extLst>
                  <a:ext uri="{0D108BD9-81ED-4DB2-BD59-A6C34878D82A}">
                    <a16:rowId xmlns:a16="http://schemas.microsoft.com/office/drawing/2014/main" val="256435524"/>
                  </a:ext>
                </a:extLst>
              </a:tr>
            </a:tbl>
          </a:graphicData>
        </a:graphic>
      </p:graphicFrame>
    </p:spTree>
    <p:extLst>
      <p:ext uri="{BB962C8B-B14F-4D97-AF65-F5344CB8AC3E}">
        <p14:creationId xmlns:p14="http://schemas.microsoft.com/office/powerpoint/2010/main" val="10079766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4FE0563-AC48-2945-81FD-BF6E53944784}"/>
              </a:ext>
            </a:extLst>
          </p:cNvPr>
          <p:cNvSpPr>
            <a:spLocks noGrp="1"/>
          </p:cNvSpPr>
          <p:nvPr>
            <p:ph type="title"/>
          </p:nvPr>
        </p:nvSpPr>
        <p:spPr/>
        <p:txBody>
          <a:bodyPr/>
          <a:lstStyle/>
          <a:p>
            <a:r>
              <a:rPr lang="en-US" dirty="0"/>
              <a:t>Policy Update</a:t>
            </a:r>
          </a:p>
        </p:txBody>
      </p:sp>
      <p:sp>
        <p:nvSpPr>
          <p:cNvPr id="7" name="Text Placeholder 6">
            <a:extLst>
              <a:ext uri="{FF2B5EF4-FFF2-40B4-BE49-F238E27FC236}">
                <a16:creationId xmlns:a16="http://schemas.microsoft.com/office/drawing/2014/main" id="{9761DA5A-1779-284F-9785-B37E08006FE6}"/>
              </a:ext>
            </a:extLst>
          </p:cNvPr>
          <p:cNvSpPr>
            <a:spLocks noGrp="1"/>
          </p:cNvSpPr>
          <p:nvPr>
            <p:ph type="body" sz="quarter" idx="10"/>
          </p:nvPr>
        </p:nvSpPr>
        <p:spPr/>
        <p:txBody>
          <a:bodyPr>
            <a:normAutofit/>
          </a:bodyPr>
          <a:lstStyle/>
          <a:p>
            <a:r>
              <a:rPr lang="en-US" dirty="0"/>
              <a:t>Medi-Cal Postpartum Eligibility Expansion</a:t>
            </a:r>
          </a:p>
        </p:txBody>
      </p:sp>
      <p:graphicFrame>
        <p:nvGraphicFramePr>
          <p:cNvPr id="2" name="Table 1">
            <a:extLst>
              <a:ext uri="{FF2B5EF4-FFF2-40B4-BE49-F238E27FC236}">
                <a16:creationId xmlns:a16="http://schemas.microsoft.com/office/drawing/2014/main" id="{FDFE1012-F6A0-4D91-8EB2-F2EC2822629B}"/>
              </a:ext>
            </a:extLst>
          </p:cNvPr>
          <p:cNvGraphicFramePr>
            <a:graphicFrameLocks noGrp="1"/>
          </p:cNvGraphicFramePr>
          <p:nvPr>
            <p:extLst>
              <p:ext uri="{D42A27DB-BD31-4B8C-83A1-F6EECF244321}">
                <p14:modId xmlns:p14="http://schemas.microsoft.com/office/powerpoint/2010/main" val="1417193015"/>
              </p:ext>
            </p:extLst>
          </p:nvPr>
        </p:nvGraphicFramePr>
        <p:xfrm>
          <a:off x="123987" y="1065214"/>
          <a:ext cx="8881644" cy="5288280"/>
        </p:xfrm>
        <a:graphic>
          <a:graphicData uri="http://schemas.openxmlformats.org/drawingml/2006/table">
            <a:tbl>
              <a:tblPr firstRow="1" bandRow="1">
                <a:tableStyleId>{5C22544A-7EE6-4342-B048-85BDC9FD1C3A}</a:tableStyleId>
              </a:tblPr>
              <a:tblGrid>
                <a:gridCol w="1047625">
                  <a:extLst>
                    <a:ext uri="{9D8B030D-6E8A-4147-A177-3AD203B41FA5}">
                      <a16:colId xmlns:a16="http://schemas.microsoft.com/office/drawing/2014/main" val="1568110258"/>
                    </a:ext>
                  </a:extLst>
                </a:gridCol>
                <a:gridCol w="1149607">
                  <a:extLst>
                    <a:ext uri="{9D8B030D-6E8A-4147-A177-3AD203B41FA5}">
                      <a16:colId xmlns:a16="http://schemas.microsoft.com/office/drawing/2014/main" val="1904511237"/>
                    </a:ext>
                  </a:extLst>
                </a:gridCol>
                <a:gridCol w="1168149">
                  <a:extLst>
                    <a:ext uri="{9D8B030D-6E8A-4147-A177-3AD203B41FA5}">
                      <a16:colId xmlns:a16="http://schemas.microsoft.com/office/drawing/2014/main" val="618889430"/>
                    </a:ext>
                  </a:extLst>
                </a:gridCol>
                <a:gridCol w="5516263">
                  <a:extLst>
                    <a:ext uri="{9D8B030D-6E8A-4147-A177-3AD203B41FA5}">
                      <a16:colId xmlns:a16="http://schemas.microsoft.com/office/drawing/2014/main" val="3027083246"/>
                    </a:ext>
                  </a:extLst>
                </a:gridCol>
              </a:tblGrid>
              <a:tr h="873983">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solidFill>
                            <a:schemeClr val="tx1"/>
                          </a:solidFill>
                        </a:rPr>
                        <a:t>Policy Effective Date &amp; State Policy Reference</a:t>
                      </a:r>
                    </a:p>
                  </a:txBody>
                  <a:tcPr/>
                </a:tc>
                <a:tc>
                  <a:txBody>
                    <a:bodyPr/>
                    <a:lstStyle/>
                    <a:p>
                      <a:r>
                        <a:rPr lang="en-US" sz="1200" dirty="0">
                          <a:solidFill>
                            <a:schemeClr val="tx1"/>
                          </a:solidFill>
                        </a:rPr>
                        <a:t>C-IV/LRS Status</a:t>
                      </a:r>
                    </a:p>
                  </a:txBody>
                  <a:tcPr/>
                </a:tc>
                <a:tc>
                  <a:txBody>
                    <a:bodyPr/>
                    <a:lstStyle/>
                    <a:p>
                      <a:r>
                        <a:rPr lang="en-US" sz="1200" dirty="0">
                          <a:solidFill>
                            <a:schemeClr val="tx1"/>
                          </a:solidFill>
                        </a:rPr>
                        <a:t>CalWIN Status</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solidFill>
                            <a:schemeClr val="tx1"/>
                          </a:solidFill>
                        </a:rPr>
                        <a:t>Implementation Details</a:t>
                      </a:r>
                    </a:p>
                  </a:txBody>
                  <a:tcPr/>
                </a:tc>
                <a:extLst>
                  <a:ext uri="{0D108BD9-81ED-4DB2-BD59-A6C34878D82A}">
                    <a16:rowId xmlns:a16="http://schemas.microsoft.com/office/drawing/2014/main" val="3453719836"/>
                  </a:ext>
                </a:extLst>
              </a:tr>
              <a:tr h="403512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0" kern="1200" baseline="0" dirty="0">
                          <a:solidFill>
                            <a:schemeClr val="dk1"/>
                          </a:solidFill>
                          <a:latin typeface="+mn-lt"/>
                          <a:ea typeface="+mn-ea"/>
                          <a:cs typeface="Arial" panose="020B0604020202020204" pitchFamily="34" charset="0"/>
                        </a:rPr>
                        <a:t>Tentative effective date – 7/1/20</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100" b="0" kern="1200" baseline="0" dirty="0">
                        <a:solidFill>
                          <a:schemeClr val="dk1"/>
                        </a:solidFill>
                        <a:latin typeface="+mn-lt"/>
                        <a:ea typeface="+mn-ea"/>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100" b="0" kern="1200" baseline="0" dirty="0">
                          <a:solidFill>
                            <a:schemeClr val="dk1"/>
                          </a:solidFill>
                          <a:latin typeface="+mn-lt"/>
                          <a:ea typeface="+mn-ea"/>
                          <a:cs typeface="Arial" panose="020B0604020202020204" pitchFamily="34" charset="0"/>
                        </a:rPr>
                        <a:t>Draft ACWDL received on 2/18/20</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100" b="0" kern="1200" baseline="0" dirty="0">
                        <a:solidFill>
                          <a:schemeClr val="dk1"/>
                        </a:solidFill>
                        <a:latin typeface="+mn-lt"/>
                        <a:ea typeface="+mn-ea"/>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100" b="0" kern="1200" baseline="0" dirty="0">
                        <a:solidFill>
                          <a:schemeClr val="dk1"/>
                        </a:solidFill>
                        <a:latin typeface="+mn-lt"/>
                        <a:ea typeface="+mn-ea"/>
                        <a:cs typeface="Arial" panose="020B0604020202020204"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1" baseline="0" dirty="0">
                          <a:latin typeface="+mn-lt"/>
                          <a:cs typeface="Arial" panose="020B0604020202020204" pitchFamily="34" charset="0"/>
                        </a:rPr>
                        <a:t>SCRs CIV-105771;CA-212145</a:t>
                      </a:r>
                    </a:p>
                    <a:p>
                      <a:pPr marL="0" marR="0" indent="0" algn="l" defTabSz="914400" rtl="0" eaLnBrk="1" fontAlgn="auto" latinLnBrk="0" hangingPunct="1">
                        <a:lnSpc>
                          <a:spcPct val="100000"/>
                        </a:lnSpc>
                        <a:spcBef>
                          <a:spcPts val="0"/>
                        </a:spcBef>
                        <a:spcAft>
                          <a:spcPts val="0"/>
                        </a:spcAft>
                        <a:buClrTx/>
                        <a:buSzTx/>
                        <a:buFontTx/>
                        <a:buNone/>
                        <a:tabLst/>
                        <a:defRPr/>
                      </a:pPr>
                      <a:r>
                        <a:rPr lang="en-US" sz="1100" b="0" baseline="0" dirty="0">
                          <a:latin typeface="+mn-lt"/>
                          <a:cs typeface="Arial" panose="020B0604020202020204" pitchFamily="34" charset="0"/>
                        </a:rPr>
                        <a:t>New</a:t>
                      </a:r>
                    </a:p>
                    <a:p>
                      <a:pPr marL="0" marR="0" indent="0" algn="l" defTabSz="914400" rtl="0" eaLnBrk="1" fontAlgn="auto" latinLnBrk="0" hangingPunct="1">
                        <a:lnSpc>
                          <a:spcPct val="100000"/>
                        </a:lnSpc>
                        <a:spcBef>
                          <a:spcPts val="0"/>
                        </a:spcBef>
                        <a:spcAft>
                          <a:spcPts val="0"/>
                        </a:spcAft>
                        <a:buClrTx/>
                        <a:buSzTx/>
                        <a:buFontTx/>
                        <a:buNone/>
                        <a:tabLst/>
                        <a:defRPr/>
                      </a:pPr>
                      <a:r>
                        <a:rPr lang="en-US" sz="1100" b="0" baseline="0" dirty="0">
                          <a:latin typeface="+mn-lt"/>
                          <a:cs typeface="Arial" panose="020B0604020202020204" pitchFamily="34" charset="0"/>
                        </a:rPr>
                        <a:t>TBD</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100" dirty="0">
                        <a:latin typeface="+mn-lt"/>
                        <a:cs typeface="Arial" panose="020B0604020202020204"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1" baseline="0" dirty="0">
                          <a:latin typeface="+mn-lt"/>
                          <a:cs typeface="Arial" panose="020B0604020202020204" pitchFamily="34" charset="0"/>
                        </a:rPr>
                        <a:t>PPM #53594</a:t>
                      </a:r>
                    </a:p>
                    <a:p>
                      <a:pPr marL="0" marR="0" indent="0" algn="l" defTabSz="914400" rtl="0" eaLnBrk="1" fontAlgn="auto" latinLnBrk="0" hangingPunct="1">
                        <a:lnSpc>
                          <a:spcPct val="100000"/>
                        </a:lnSpc>
                        <a:spcBef>
                          <a:spcPts val="0"/>
                        </a:spcBef>
                        <a:spcAft>
                          <a:spcPts val="0"/>
                        </a:spcAft>
                        <a:buClrTx/>
                        <a:buSzTx/>
                        <a:buFontTx/>
                        <a:buNone/>
                        <a:tabLst/>
                        <a:defRPr/>
                      </a:pPr>
                      <a:r>
                        <a:rPr lang="en-US" sz="1100" b="0" baseline="0" dirty="0">
                          <a:latin typeface="+mn-lt"/>
                          <a:cs typeface="Arial" panose="020B0604020202020204" pitchFamily="34" charset="0"/>
                        </a:rPr>
                        <a:t>Cancelled</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100" b="0" baseline="0" dirty="0">
                        <a:latin typeface="+mn-lt"/>
                        <a:cs typeface="Arial" panose="020B0604020202020204" pitchFamily="34" charset="0"/>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100" b="0" i="0" kern="1200" dirty="0">
                          <a:solidFill>
                            <a:schemeClr val="dk1"/>
                          </a:solidFill>
                          <a:effectLst/>
                          <a:latin typeface="+mn-lt"/>
                          <a:ea typeface="+mn-ea"/>
                          <a:cs typeface="+mn-cs"/>
                        </a:rPr>
                        <a:t>SB 104 extends the eligibility following the last day of an individual’s pregnancy from 60 days to one year after the pregnancy ends for individuals receiving health care coverage under the following programs: Medi-Cal, Medi-Cal Access Program, and Perinatal Services Program. This is a time limited program. </a:t>
                      </a:r>
                      <a:r>
                        <a:rPr lang="en-US" sz="1100" b="0" i="0" u="none" strike="noStrike" kern="1200" baseline="0" dirty="0">
                          <a:solidFill>
                            <a:schemeClr val="dk1"/>
                          </a:solidFill>
                          <a:effectLst/>
                          <a:latin typeface="+mn-lt"/>
                          <a:ea typeface="+mn-ea"/>
                          <a:cs typeface="+mn-cs"/>
                        </a:rPr>
                        <a:t>DHCS establish a workgroup to discuss implementation. Workgroup participants include, counties, SAWS and CWDA. </a:t>
                      </a:r>
                      <a:endParaRPr lang="en-US" sz="1100" b="1" i="0" u="none" strike="noStrike" kern="1200" baseline="0" dirty="0">
                        <a:solidFill>
                          <a:schemeClr val="dk1"/>
                        </a:solidFill>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100" b="1" i="0" u="none" strike="noStrike" kern="1200" baseline="0" dirty="0">
                        <a:solidFill>
                          <a:schemeClr val="dk1"/>
                        </a:solidFill>
                        <a:latin typeface="+mn-lt"/>
                        <a:ea typeface="+mn-ea"/>
                        <a:cs typeface="+mn-cs"/>
                      </a:endParaRPr>
                    </a:p>
                    <a:p>
                      <a:r>
                        <a:rPr lang="en-US" sz="1100" b="1" kern="1200" dirty="0">
                          <a:solidFill>
                            <a:schemeClr val="dk1"/>
                          </a:solidFill>
                          <a:effectLst/>
                          <a:latin typeface="+mn-lt"/>
                          <a:ea typeface="+mn-ea"/>
                          <a:cs typeface="+mn-cs"/>
                        </a:rPr>
                        <a:t>CalSAWS Update:</a:t>
                      </a:r>
                    </a:p>
                    <a:p>
                      <a:r>
                        <a:rPr lang="en-US" sz="1100" b="0" kern="1200" dirty="0">
                          <a:solidFill>
                            <a:schemeClr val="dk1"/>
                          </a:solidFill>
                          <a:effectLst/>
                          <a:latin typeface="+mn-lt"/>
                          <a:ea typeface="+mn-ea"/>
                          <a:cs typeface="+mn-cs"/>
                        </a:rPr>
                        <a:t>Because the case load impacted by the program is anticipated to be small and the policy is time limited, the DHCS workgroup has determined no SAWS impact. The workgroup agreed this policy can be managed in SAWS using a workaround.</a:t>
                      </a:r>
                    </a:p>
                    <a:p>
                      <a:r>
                        <a:rPr lang="en-US" sz="1100" b="0" kern="1200" dirty="0">
                          <a:solidFill>
                            <a:schemeClr val="dk1"/>
                          </a:solidFill>
                          <a:effectLst/>
                          <a:latin typeface="+mn-lt"/>
                          <a:ea typeface="+mn-ea"/>
                          <a:cs typeface="+mn-cs"/>
                        </a:rPr>
                        <a:t> </a:t>
                      </a:r>
                      <a:endParaRPr lang="en-US" sz="1100" kern="1200" dirty="0">
                        <a:solidFill>
                          <a:schemeClr val="dk1"/>
                        </a:solidFill>
                        <a:effectLst/>
                        <a:latin typeface="+mn-lt"/>
                        <a:ea typeface="+mn-ea"/>
                        <a:cs typeface="+mn-cs"/>
                      </a:endParaRPr>
                    </a:p>
                    <a:p>
                      <a:r>
                        <a:rPr lang="en-US" sz="1100" b="1" i="0" u="none" strike="noStrike" kern="1200" baseline="0" dirty="0">
                          <a:solidFill>
                            <a:schemeClr val="dk1"/>
                          </a:solidFill>
                          <a:effectLst/>
                          <a:latin typeface="+mn-lt"/>
                          <a:ea typeface="+mn-ea"/>
                          <a:cs typeface="+mn-cs"/>
                        </a:rPr>
                        <a:t>CalSAWS County Business Impact:</a:t>
                      </a: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100" b="0" i="0" u="none" strike="noStrike" kern="1200" baseline="0" dirty="0">
                          <a:solidFill>
                            <a:schemeClr val="dk1"/>
                          </a:solidFill>
                          <a:effectLst/>
                          <a:latin typeface="+mn-lt"/>
                          <a:ea typeface="+mn-ea"/>
                          <a:cs typeface="+mn-cs"/>
                        </a:rPr>
                        <a:t>Unknown pending final policy</a:t>
                      </a: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100" b="0" i="0" u="none" strike="noStrike" kern="1200" baseline="0" dirty="0">
                        <a:solidFill>
                          <a:schemeClr val="dk1"/>
                        </a:solidFill>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100" b="1" i="0" u="none" strike="noStrike" kern="1200" baseline="0" dirty="0">
                          <a:solidFill>
                            <a:schemeClr val="dk1"/>
                          </a:solidFill>
                          <a:latin typeface="+mn-lt"/>
                          <a:ea typeface="+mn-ea"/>
                          <a:cs typeface="+mn-cs"/>
                        </a:rPr>
                        <a:t>CalWIN Update:</a:t>
                      </a: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100" b="0" i="0" u="none" strike="noStrike" kern="1200" baseline="0" dirty="0">
                          <a:solidFill>
                            <a:schemeClr val="dk1"/>
                          </a:solidFill>
                          <a:latin typeface="+mn-lt"/>
                          <a:ea typeface="+mn-ea"/>
                          <a:cs typeface="+mn-cs"/>
                        </a:rPr>
                        <a:t>CalWIN participating in State policy discussions with DHCS and County representatives.</a:t>
                      </a: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100" b="0" i="0" u="none" strike="noStrike" kern="1200" baseline="0" dirty="0">
                          <a:solidFill>
                            <a:schemeClr val="dk1"/>
                          </a:solidFill>
                          <a:latin typeface="+mn-lt"/>
                          <a:ea typeface="+mn-ea"/>
                          <a:cs typeface="+mn-cs"/>
                        </a:rPr>
                        <a:t>Proposal cancelled based on State workgroup determination no SAWS impact.</a:t>
                      </a: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100" b="0" i="0" u="none" strike="noStrike" kern="1200" baseline="0" dirty="0">
                        <a:solidFill>
                          <a:schemeClr val="dk1"/>
                        </a:solidFill>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100" b="1" i="0" u="none" strike="noStrike" kern="1200" baseline="0" dirty="0">
                          <a:solidFill>
                            <a:schemeClr val="dk1"/>
                          </a:solidFill>
                          <a:latin typeface="+mn-lt"/>
                          <a:ea typeface="+mn-ea"/>
                          <a:cs typeface="+mn-cs"/>
                        </a:rPr>
                        <a:t>CalWIN County Business Impact:</a:t>
                      </a: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100" b="0" i="0" u="none" strike="noStrike" kern="1200" baseline="0" dirty="0">
                          <a:solidFill>
                            <a:schemeClr val="dk1"/>
                          </a:solidFill>
                          <a:effectLst/>
                          <a:latin typeface="+mn-lt"/>
                          <a:ea typeface="+mn-ea"/>
                          <a:cs typeface="+mn-cs"/>
                        </a:rPr>
                        <a:t>State workgroup has determined no SAWS impact, will be County business processes.</a:t>
                      </a:r>
                      <a:endParaRPr lang="en-US" sz="1100" b="0" kern="1200" dirty="0">
                        <a:solidFill>
                          <a:schemeClr val="dk1"/>
                        </a:solidFill>
                        <a:effectLst/>
                        <a:latin typeface="+mn-lt"/>
                        <a:ea typeface="+mn-ea"/>
                        <a:cs typeface="+mn-cs"/>
                      </a:endParaRPr>
                    </a:p>
                  </a:txBody>
                  <a:tcPr/>
                </a:tc>
                <a:extLst>
                  <a:ext uri="{0D108BD9-81ED-4DB2-BD59-A6C34878D82A}">
                    <a16:rowId xmlns:a16="http://schemas.microsoft.com/office/drawing/2014/main" val="256435524"/>
                  </a:ext>
                </a:extLst>
              </a:tr>
            </a:tbl>
          </a:graphicData>
        </a:graphic>
      </p:graphicFrame>
    </p:spTree>
    <p:extLst>
      <p:ext uri="{BB962C8B-B14F-4D97-AF65-F5344CB8AC3E}">
        <p14:creationId xmlns:p14="http://schemas.microsoft.com/office/powerpoint/2010/main" val="11379171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4FE0563-AC48-2945-81FD-BF6E53944784}"/>
              </a:ext>
            </a:extLst>
          </p:cNvPr>
          <p:cNvSpPr>
            <a:spLocks noGrp="1"/>
          </p:cNvSpPr>
          <p:nvPr>
            <p:ph type="title"/>
          </p:nvPr>
        </p:nvSpPr>
        <p:spPr/>
        <p:txBody>
          <a:bodyPr/>
          <a:lstStyle/>
          <a:p>
            <a:r>
              <a:rPr lang="en-US" dirty="0"/>
              <a:t>Policy Update</a:t>
            </a:r>
          </a:p>
        </p:txBody>
      </p:sp>
      <p:sp>
        <p:nvSpPr>
          <p:cNvPr id="7" name="Text Placeholder 6">
            <a:extLst>
              <a:ext uri="{FF2B5EF4-FFF2-40B4-BE49-F238E27FC236}">
                <a16:creationId xmlns:a16="http://schemas.microsoft.com/office/drawing/2014/main" id="{9761DA5A-1779-284F-9785-B37E08006FE6}"/>
              </a:ext>
            </a:extLst>
          </p:cNvPr>
          <p:cNvSpPr>
            <a:spLocks noGrp="1"/>
          </p:cNvSpPr>
          <p:nvPr>
            <p:ph type="body" sz="quarter" idx="10"/>
          </p:nvPr>
        </p:nvSpPr>
        <p:spPr/>
        <p:txBody>
          <a:bodyPr/>
          <a:lstStyle/>
          <a:p>
            <a:r>
              <a:rPr lang="en-US" dirty="0"/>
              <a:t>Funding for Emergency Caregivers </a:t>
            </a:r>
          </a:p>
        </p:txBody>
      </p:sp>
      <p:graphicFrame>
        <p:nvGraphicFramePr>
          <p:cNvPr id="3" name="Table 2">
            <a:extLst>
              <a:ext uri="{FF2B5EF4-FFF2-40B4-BE49-F238E27FC236}">
                <a16:creationId xmlns:a16="http://schemas.microsoft.com/office/drawing/2014/main" id="{5A98D729-A717-404A-AD27-73ADC6BC90C8}"/>
              </a:ext>
            </a:extLst>
          </p:cNvPr>
          <p:cNvGraphicFramePr>
            <a:graphicFrameLocks noGrp="1"/>
          </p:cNvGraphicFramePr>
          <p:nvPr>
            <p:extLst>
              <p:ext uri="{D42A27DB-BD31-4B8C-83A1-F6EECF244321}">
                <p14:modId xmlns:p14="http://schemas.microsoft.com/office/powerpoint/2010/main" val="2283705709"/>
              </p:ext>
            </p:extLst>
          </p:nvPr>
        </p:nvGraphicFramePr>
        <p:xfrm>
          <a:off x="157017" y="1003070"/>
          <a:ext cx="8765769" cy="5357888"/>
        </p:xfrm>
        <a:graphic>
          <a:graphicData uri="http://schemas.openxmlformats.org/drawingml/2006/table">
            <a:tbl>
              <a:tblPr firstRow="1" bandRow="1">
                <a:tableStyleId>{5C22544A-7EE6-4342-B048-85BDC9FD1C3A}</a:tableStyleId>
              </a:tblPr>
              <a:tblGrid>
                <a:gridCol w="1034473">
                  <a:extLst>
                    <a:ext uri="{9D8B030D-6E8A-4147-A177-3AD203B41FA5}">
                      <a16:colId xmlns:a16="http://schemas.microsoft.com/office/drawing/2014/main" val="3563155899"/>
                    </a:ext>
                  </a:extLst>
                </a:gridCol>
                <a:gridCol w="1136072">
                  <a:extLst>
                    <a:ext uri="{9D8B030D-6E8A-4147-A177-3AD203B41FA5}">
                      <a16:colId xmlns:a16="http://schemas.microsoft.com/office/drawing/2014/main" val="1581362861"/>
                    </a:ext>
                  </a:extLst>
                </a:gridCol>
                <a:gridCol w="1154545">
                  <a:extLst>
                    <a:ext uri="{9D8B030D-6E8A-4147-A177-3AD203B41FA5}">
                      <a16:colId xmlns:a16="http://schemas.microsoft.com/office/drawing/2014/main" val="3126479363"/>
                    </a:ext>
                  </a:extLst>
                </a:gridCol>
                <a:gridCol w="5440679">
                  <a:extLst>
                    <a:ext uri="{9D8B030D-6E8A-4147-A177-3AD203B41FA5}">
                      <a16:colId xmlns:a16="http://schemas.microsoft.com/office/drawing/2014/main" val="3519310633"/>
                    </a:ext>
                  </a:extLst>
                </a:gridCol>
              </a:tblGrid>
              <a:tr h="676656">
                <a:tc>
                  <a:txBody>
                    <a:bodyPr/>
                    <a:lstStyle/>
                    <a:p>
                      <a:r>
                        <a:rPr lang="en-US" sz="1200" dirty="0">
                          <a:solidFill>
                            <a:schemeClr val="tx1"/>
                          </a:solidFill>
                        </a:rPr>
                        <a:t>Policy Effective Date &amp; State Letter Reference</a:t>
                      </a:r>
                    </a:p>
                  </a:txBody>
                  <a:tcPr/>
                </a:tc>
                <a:tc>
                  <a:txBody>
                    <a:bodyPr/>
                    <a:lstStyle/>
                    <a:p>
                      <a:r>
                        <a:rPr lang="en-US" sz="1200" dirty="0">
                          <a:solidFill>
                            <a:schemeClr val="tx1"/>
                          </a:solidFill>
                        </a:rPr>
                        <a:t>C-IV/LRS Status</a:t>
                      </a:r>
                    </a:p>
                  </a:txBody>
                  <a:tcPr/>
                </a:tc>
                <a:tc>
                  <a:txBody>
                    <a:bodyPr/>
                    <a:lstStyle/>
                    <a:p>
                      <a:r>
                        <a:rPr lang="en-US" sz="1200" dirty="0">
                          <a:solidFill>
                            <a:schemeClr val="tx1"/>
                          </a:solidFill>
                        </a:rPr>
                        <a:t>CalWIN Status</a:t>
                      </a:r>
                    </a:p>
                  </a:txBody>
                  <a:tcPr/>
                </a:tc>
                <a:tc>
                  <a:txBody>
                    <a:bodyPr/>
                    <a:lstStyle/>
                    <a:p>
                      <a:r>
                        <a:rPr lang="en-US" sz="1200" dirty="0">
                          <a:solidFill>
                            <a:schemeClr val="tx1"/>
                          </a:solidFill>
                        </a:rPr>
                        <a:t>Implementation Details</a:t>
                      </a:r>
                    </a:p>
                  </a:txBody>
                  <a:tcPr/>
                </a:tc>
                <a:extLst>
                  <a:ext uri="{0D108BD9-81ED-4DB2-BD59-A6C34878D82A}">
                    <a16:rowId xmlns:a16="http://schemas.microsoft.com/office/drawing/2014/main" val="2475381708"/>
                  </a:ext>
                </a:extLst>
              </a:tr>
              <a:tr h="4352048">
                <a:tc>
                  <a:txBody>
                    <a:bodyPr/>
                    <a:lstStyle/>
                    <a:p>
                      <a:r>
                        <a:rPr lang="en-US" sz="1100" dirty="0"/>
                        <a:t>7/1/2018</a:t>
                      </a:r>
                    </a:p>
                    <a:p>
                      <a:endParaRPr lang="en-US" sz="1100" dirty="0"/>
                    </a:p>
                    <a:p>
                      <a:pPr marL="0" marR="0" indent="0" algn="l" defTabSz="914400" rtl="0" eaLnBrk="1" fontAlgn="auto" latinLnBrk="0" hangingPunct="1">
                        <a:lnSpc>
                          <a:spcPct val="100000"/>
                        </a:lnSpc>
                        <a:spcBef>
                          <a:spcPts val="0"/>
                        </a:spcBef>
                        <a:spcAft>
                          <a:spcPts val="0"/>
                        </a:spcAft>
                        <a:buClrTx/>
                        <a:buSzTx/>
                        <a:buFontTx/>
                        <a:buNone/>
                        <a:tabLst/>
                        <a:defRPr/>
                      </a:pPr>
                      <a:r>
                        <a:rPr lang="en-US" sz="1100" kern="1200" baseline="0" dirty="0">
                          <a:solidFill>
                            <a:schemeClr val="dk1"/>
                          </a:solidFill>
                          <a:latin typeface="+mn-lt"/>
                          <a:ea typeface="+mn-ea"/>
                          <a:cs typeface="Arial" panose="020B0604020202020204" pitchFamily="34" charset="0"/>
                          <a:hlinkClick r:id="rId2"/>
                        </a:rPr>
                        <a:t>ACL 18-75</a:t>
                      </a:r>
                      <a:endParaRPr lang="en-US" sz="1100" kern="1200" baseline="0" dirty="0">
                        <a:solidFill>
                          <a:schemeClr val="dk1"/>
                        </a:solidFill>
                        <a:latin typeface="+mn-lt"/>
                        <a:ea typeface="+mn-ea"/>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100" kern="1200" baseline="0" dirty="0">
                        <a:solidFill>
                          <a:schemeClr val="dk1"/>
                        </a:solidFill>
                        <a:latin typeface="+mn-lt"/>
                        <a:ea typeface="+mn-ea"/>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100" kern="1200" baseline="0" dirty="0">
                          <a:solidFill>
                            <a:schemeClr val="dk1"/>
                          </a:solidFill>
                          <a:latin typeface="+mn-lt"/>
                          <a:ea typeface="+mn-ea"/>
                          <a:cs typeface="Arial" panose="020B0604020202020204" pitchFamily="34" charset="0"/>
                          <a:hlinkClick r:id="rId3"/>
                        </a:rPr>
                        <a:t>CFL 18-19/81</a:t>
                      </a:r>
                      <a:endParaRPr lang="en-US" sz="1100" kern="1200" baseline="0" dirty="0">
                        <a:solidFill>
                          <a:schemeClr val="dk1"/>
                        </a:solidFill>
                        <a:latin typeface="+mn-lt"/>
                        <a:ea typeface="+mn-ea"/>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100" kern="1200" baseline="0" dirty="0">
                        <a:solidFill>
                          <a:schemeClr val="dk1"/>
                        </a:solidFill>
                        <a:latin typeface="+mn-lt"/>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kern="1200" baseline="0" dirty="0">
                          <a:solidFill>
                            <a:schemeClr val="dk1"/>
                          </a:solidFill>
                          <a:latin typeface="+mn-lt"/>
                          <a:ea typeface="+mn-ea"/>
                          <a:cs typeface="Arial" panose="020B0604020202020204" pitchFamily="34" charset="0"/>
                          <a:hlinkClick r:id="rId4"/>
                        </a:rPr>
                        <a:t>ACL 19-84</a:t>
                      </a:r>
                      <a:endParaRPr lang="en-US" sz="1100" kern="1200" baseline="0" dirty="0">
                        <a:solidFill>
                          <a:schemeClr val="dk1"/>
                        </a:solidFill>
                        <a:latin typeface="+mn-lt"/>
                        <a:ea typeface="+mn-ea"/>
                        <a:cs typeface="Arial" panose="020B0604020202020204" pitchFamily="34" charset="0"/>
                      </a:endParaRPr>
                    </a:p>
                    <a:p>
                      <a:endParaRPr lang="en-US" sz="1100" dirty="0"/>
                    </a:p>
                    <a:p>
                      <a:endParaRPr lang="en-US" sz="1100" dirty="0"/>
                    </a:p>
                    <a:p>
                      <a:r>
                        <a:rPr lang="en-US" sz="1100" dirty="0"/>
                        <a:t>Draft ACWDL Aid Code 5L</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1" dirty="0">
                          <a:latin typeface="+mn-lt"/>
                          <a:cs typeface="Arial" panose="020B0604020202020204" pitchFamily="34" charset="0"/>
                        </a:rPr>
                        <a:t>SCR CIV-102912; CA-205913</a:t>
                      </a:r>
                    </a:p>
                    <a:p>
                      <a:pPr marL="0" marR="0" indent="0" algn="l" defTabSz="914400" rtl="0" eaLnBrk="1" fontAlgn="auto" latinLnBrk="0" hangingPunct="1">
                        <a:lnSpc>
                          <a:spcPct val="100000"/>
                        </a:lnSpc>
                        <a:spcBef>
                          <a:spcPts val="0"/>
                        </a:spcBef>
                        <a:spcAft>
                          <a:spcPts val="0"/>
                        </a:spcAft>
                        <a:buClrTx/>
                        <a:buSzTx/>
                        <a:buFontTx/>
                        <a:buNone/>
                        <a:tabLst/>
                        <a:defRPr/>
                      </a:pPr>
                      <a:r>
                        <a:rPr lang="en-US" sz="1100" b="0" dirty="0">
                          <a:latin typeface="+mn-lt"/>
                          <a:cs typeface="Arial" panose="020B0604020202020204" pitchFamily="34" charset="0"/>
                        </a:rPr>
                        <a:t>Committee Review</a:t>
                      </a:r>
                    </a:p>
                    <a:p>
                      <a:pPr marL="0" marR="0" indent="0" algn="l" defTabSz="914400" rtl="0" eaLnBrk="1" fontAlgn="auto" latinLnBrk="0" hangingPunct="1">
                        <a:lnSpc>
                          <a:spcPct val="100000"/>
                        </a:lnSpc>
                        <a:spcBef>
                          <a:spcPts val="0"/>
                        </a:spcBef>
                        <a:spcAft>
                          <a:spcPts val="0"/>
                        </a:spcAft>
                        <a:buClrTx/>
                        <a:buSzTx/>
                        <a:buFontTx/>
                        <a:buNone/>
                        <a:tabLst/>
                        <a:defRPr/>
                      </a:pPr>
                      <a:r>
                        <a:rPr lang="en-US" sz="1100" b="0" dirty="0">
                          <a:latin typeface="+mn-lt"/>
                          <a:cs typeface="Arial" panose="020B0604020202020204" pitchFamily="34" charset="0"/>
                        </a:rPr>
                        <a:t>Release 21.03</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100" b="0" dirty="0">
                        <a:latin typeface="+mn-lt"/>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100" b="1" dirty="0">
                          <a:latin typeface="+mn-lt"/>
                          <a:cs typeface="Arial" panose="020B0604020202020204" pitchFamily="34" charset="0"/>
                        </a:rPr>
                        <a:t>SCR CIV-102757;CA-205633</a:t>
                      </a:r>
                    </a:p>
                    <a:p>
                      <a:pPr marL="0" marR="0" indent="0" algn="l" defTabSz="914400" rtl="0" eaLnBrk="1" fontAlgn="auto" latinLnBrk="0" hangingPunct="1">
                        <a:lnSpc>
                          <a:spcPct val="100000"/>
                        </a:lnSpc>
                        <a:spcBef>
                          <a:spcPts val="0"/>
                        </a:spcBef>
                        <a:spcAft>
                          <a:spcPts val="0"/>
                        </a:spcAft>
                        <a:buClrTx/>
                        <a:buSzTx/>
                        <a:buFontTx/>
                        <a:buNone/>
                        <a:tabLst/>
                        <a:defRPr/>
                      </a:pPr>
                      <a:r>
                        <a:rPr lang="en-US" sz="1100" b="0" dirty="0">
                          <a:latin typeface="+mn-lt"/>
                          <a:cs typeface="Arial" panose="020B0604020202020204" pitchFamily="34" charset="0"/>
                        </a:rPr>
                        <a:t>Design</a:t>
                      </a:r>
                    </a:p>
                    <a:p>
                      <a:pPr marL="0" marR="0" indent="0" algn="l" defTabSz="914400" rtl="0" eaLnBrk="1" fontAlgn="auto" latinLnBrk="0" hangingPunct="1">
                        <a:lnSpc>
                          <a:spcPct val="100000"/>
                        </a:lnSpc>
                        <a:spcBef>
                          <a:spcPts val="0"/>
                        </a:spcBef>
                        <a:spcAft>
                          <a:spcPts val="0"/>
                        </a:spcAft>
                        <a:buClrTx/>
                        <a:buSzTx/>
                        <a:buFontTx/>
                        <a:buNone/>
                        <a:tabLst/>
                        <a:defRPr/>
                      </a:pPr>
                      <a:r>
                        <a:rPr lang="en-US" sz="1100" b="0" dirty="0">
                          <a:latin typeface="+mn-lt"/>
                          <a:cs typeface="Arial" panose="020B0604020202020204" pitchFamily="34" charset="0"/>
                        </a:rPr>
                        <a:t>Release 21.03</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100" b="0" dirty="0">
                        <a:latin typeface="+mn-lt"/>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100" b="1" dirty="0">
                          <a:latin typeface="+mn-lt"/>
                          <a:cs typeface="Arial" panose="020B0604020202020204" pitchFamily="34" charset="0"/>
                        </a:rPr>
                        <a:t>SCR CIV-106585;CA-214133</a:t>
                      </a:r>
                    </a:p>
                    <a:p>
                      <a:pPr marL="0" marR="0" indent="0" algn="l" defTabSz="914400" rtl="0" eaLnBrk="1" fontAlgn="auto" latinLnBrk="0" hangingPunct="1">
                        <a:lnSpc>
                          <a:spcPct val="100000"/>
                        </a:lnSpc>
                        <a:spcBef>
                          <a:spcPts val="0"/>
                        </a:spcBef>
                        <a:spcAft>
                          <a:spcPts val="0"/>
                        </a:spcAft>
                        <a:buClrTx/>
                        <a:buSzTx/>
                        <a:buFontTx/>
                        <a:buNone/>
                        <a:tabLst/>
                        <a:defRPr/>
                      </a:pPr>
                      <a:r>
                        <a:rPr lang="en-US" sz="1100" b="0" dirty="0">
                          <a:latin typeface="+mn-lt"/>
                          <a:cs typeface="Arial" panose="020B0604020202020204" pitchFamily="34" charset="0"/>
                        </a:rPr>
                        <a:t>Implemented</a:t>
                      </a:r>
                    </a:p>
                    <a:p>
                      <a:pPr marL="0" marR="0" indent="0" algn="l" defTabSz="914400" rtl="0" eaLnBrk="1" fontAlgn="auto" latinLnBrk="0" hangingPunct="1">
                        <a:lnSpc>
                          <a:spcPct val="100000"/>
                        </a:lnSpc>
                        <a:spcBef>
                          <a:spcPts val="0"/>
                        </a:spcBef>
                        <a:spcAft>
                          <a:spcPts val="0"/>
                        </a:spcAft>
                        <a:buClrTx/>
                        <a:buSzTx/>
                        <a:buFontTx/>
                        <a:buNone/>
                        <a:tabLst/>
                        <a:defRPr/>
                      </a:pPr>
                      <a:r>
                        <a:rPr lang="en-US" sz="1100" b="0" dirty="0">
                          <a:latin typeface="+mn-lt"/>
                          <a:cs typeface="Arial" panose="020B0604020202020204" pitchFamily="34" charset="0"/>
                        </a:rPr>
                        <a:t>Release 20.03 Priority</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100" b="0" dirty="0">
                        <a:latin typeface="+mn-lt"/>
                        <a:cs typeface="Arial" panose="020B0604020202020204" pitchFamily="34" charset="0"/>
                      </a:endParaRPr>
                    </a:p>
                  </a:txBody>
                  <a:tcPr/>
                </a:tc>
                <a:tc>
                  <a:txBody>
                    <a:bodyPr/>
                    <a:lstStyle/>
                    <a:p>
                      <a:r>
                        <a:rPr lang="en-US" sz="1100" b="1" kern="1200" dirty="0">
                          <a:solidFill>
                            <a:schemeClr val="tx1"/>
                          </a:solidFill>
                          <a:effectLst/>
                          <a:latin typeface="+mn-lt"/>
                          <a:ea typeface="+mn-ea"/>
                          <a:cs typeface="+mn-cs"/>
                        </a:rPr>
                        <a:t>PPM #48555</a:t>
                      </a:r>
                      <a:endParaRPr lang="en-US" sz="1100" b="0" kern="1200" dirty="0">
                        <a:solidFill>
                          <a:schemeClr val="tx1"/>
                        </a:solidFill>
                        <a:effectLst/>
                        <a:latin typeface="+mn-lt"/>
                        <a:ea typeface="+mn-ea"/>
                        <a:cs typeface="+mn-cs"/>
                      </a:endParaRPr>
                    </a:p>
                    <a:p>
                      <a:pPr lvl="0">
                        <a:buNone/>
                      </a:pPr>
                      <a:r>
                        <a:rPr lang="en-US" sz="1100" b="0" kern="1200" dirty="0">
                          <a:solidFill>
                            <a:schemeClr val="tx1"/>
                          </a:solidFill>
                          <a:effectLst/>
                          <a:latin typeface="+mn-lt"/>
                          <a:ea typeface="+mn-ea"/>
                          <a:cs typeface="+mn-cs"/>
                        </a:rPr>
                        <a:t>BENDS (workaround) issued 8/18</a:t>
                      </a:r>
                    </a:p>
                    <a:p>
                      <a:pPr lvl="0">
                        <a:buNone/>
                      </a:pPr>
                      <a:endParaRPr lang="en-US" sz="1100" b="0" kern="1200" dirty="0">
                        <a:solidFill>
                          <a:schemeClr val="tx1"/>
                        </a:solidFill>
                        <a:effectLst/>
                        <a:latin typeface="+mn-lt"/>
                        <a:ea typeface="+mn-ea"/>
                        <a:cs typeface="+mn-cs"/>
                      </a:endParaRPr>
                    </a:p>
                    <a:p>
                      <a:pPr lvl="0">
                        <a:buNone/>
                      </a:pPr>
                      <a:r>
                        <a:rPr lang="en-US" sz="1100" b="1" kern="1200" dirty="0">
                          <a:solidFill>
                            <a:schemeClr val="tx1"/>
                          </a:solidFill>
                          <a:effectLst/>
                          <a:latin typeface="+mn-lt"/>
                          <a:ea typeface="+mn-ea"/>
                          <a:cs typeface="+mn-cs"/>
                        </a:rPr>
                        <a:t>PPM #50565</a:t>
                      </a:r>
                      <a:endParaRPr lang="en-US" sz="1100" b="0" kern="1200" dirty="0">
                        <a:solidFill>
                          <a:schemeClr val="tx1"/>
                        </a:solidFill>
                        <a:effectLst/>
                        <a:latin typeface="+mn-lt"/>
                        <a:ea typeface="+mn-ea"/>
                        <a:cs typeface="+mn-cs"/>
                      </a:endParaRPr>
                    </a:p>
                    <a:p>
                      <a:pPr lvl="0">
                        <a:buNone/>
                      </a:pPr>
                      <a:r>
                        <a:rPr lang="en-US" sz="1100" b="0" kern="1200" dirty="0">
                          <a:solidFill>
                            <a:schemeClr val="tx1"/>
                          </a:solidFill>
                          <a:effectLst/>
                          <a:latin typeface="+mn-lt"/>
                          <a:ea typeface="+mn-ea"/>
                          <a:cs typeface="+mn-cs"/>
                        </a:rPr>
                        <a:t>Implemented</a:t>
                      </a:r>
                    </a:p>
                    <a:p>
                      <a:pPr lvl="0">
                        <a:buNone/>
                      </a:pPr>
                      <a:r>
                        <a:rPr lang="en-US" sz="1100" b="0" kern="1200" dirty="0">
                          <a:solidFill>
                            <a:schemeClr val="tx1"/>
                          </a:solidFill>
                          <a:effectLst/>
                          <a:latin typeface="+mn-lt"/>
                          <a:ea typeface="+mn-ea"/>
                          <a:cs typeface="+mn-cs"/>
                        </a:rPr>
                        <a:t>R59 (11/19)</a:t>
                      </a:r>
                    </a:p>
                    <a:p>
                      <a:endParaRPr lang="en-US" sz="1100" b="0" kern="1200" dirty="0">
                        <a:solidFill>
                          <a:schemeClr val="tx1"/>
                        </a:solidFill>
                        <a:effectLst/>
                        <a:latin typeface="+mn-lt"/>
                        <a:ea typeface="+mn-ea"/>
                        <a:cs typeface="+mn-cs"/>
                      </a:endParaRPr>
                    </a:p>
                    <a:p>
                      <a:endParaRPr lang="en-US" sz="1100" b="0" kern="1200" dirty="0">
                        <a:solidFill>
                          <a:schemeClr val="tx1"/>
                        </a:solidFill>
                        <a:effectLst/>
                        <a:latin typeface="+mn-lt"/>
                        <a:ea typeface="+mn-ea"/>
                        <a:cs typeface="+mn-cs"/>
                      </a:endParaRPr>
                    </a:p>
                  </a:txBody>
                  <a:tcPr/>
                </a:tc>
                <a:tc>
                  <a:txBody>
                    <a:bodyPr/>
                    <a:lstStyle/>
                    <a:p>
                      <a:pPr marL="0" marR="0" lvl="0" indent="0" algn="just" defTabSz="685800" rtl="0" eaLnBrk="1" fontAlgn="auto" latinLnBrk="0" hangingPunct="1">
                        <a:lnSpc>
                          <a:spcPct val="100000"/>
                        </a:lnSpc>
                        <a:spcBef>
                          <a:spcPts val="0"/>
                        </a:spcBef>
                        <a:spcAft>
                          <a:spcPts val="0"/>
                        </a:spcAft>
                        <a:buClrTx/>
                        <a:buSzTx/>
                        <a:buFontTx/>
                        <a:buNone/>
                        <a:tabLst/>
                        <a:defRPr/>
                      </a:pPr>
                      <a:r>
                        <a:rPr lang="en-US" sz="1100" b="1" i="0" u="none" strike="noStrike" kern="1200" baseline="0" dirty="0">
                          <a:solidFill>
                            <a:schemeClr val="dk1"/>
                          </a:solidFill>
                          <a:effectLst/>
                          <a:latin typeface="+mn-lt"/>
                          <a:ea typeface="+mn-ea"/>
                          <a:cs typeface="+mn-cs"/>
                        </a:rPr>
                        <a:t>CalSAWS Update:</a:t>
                      </a:r>
                    </a:p>
                    <a:p>
                      <a:pPr marL="171450" marR="0" lvl="0" indent="-171450" algn="just"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0" i="0" u="none" strike="noStrike" kern="1200" baseline="0" dirty="0">
                          <a:solidFill>
                            <a:schemeClr val="dk1"/>
                          </a:solidFill>
                          <a:effectLst/>
                          <a:latin typeface="+mn-lt"/>
                          <a:ea typeface="+mn-ea"/>
                          <a:cs typeface="+mn-cs"/>
                        </a:rPr>
                        <a:t>Add aid code 5L to CIV and LRS</a:t>
                      </a:r>
                    </a:p>
                    <a:p>
                      <a:pPr marL="171450" marR="0" lvl="0" indent="-171450" algn="just"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0" i="0" u="none" strike="noStrike" kern="1200" baseline="0" dirty="0">
                          <a:solidFill>
                            <a:schemeClr val="dk1"/>
                          </a:solidFill>
                          <a:effectLst/>
                          <a:latin typeface="+mn-lt"/>
                          <a:ea typeface="+mn-ea"/>
                          <a:cs typeface="+mn-cs"/>
                        </a:rPr>
                        <a:t>Exclude aid code 5L from the clothing allowance batch process</a:t>
                      </a:r>
                    </a:p>
                    <a:p>
                      <a:pPr marL="171450" marR="0" lvl="0" indent="-171450" algn="just"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0" i="0" u="none" strike="noStrike" kern="1200" baseline="0" dirty="0">
                          <a:solidFill>
                            <a:schemeClr val="dk1"/>
                          </a:solidFill>
                          <a:effectLst/>
                          <a:latin typeface="+mn-lt"/>
                          <a:ea typeface="+mn-ea"/>
                          <a:cs typeface="+mn-cs"/>
                        </a:rPr>
                        <a:t>Update the EC/EA Tracking Report to include aid code 5L</a:t>
                      </a:r>
                    </a:p>
                    <a:p>
                      <a:pPr marL="171450" marR="0" lvl="0" indent="-171450" algn="just"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100" b="0" i="0" u="none" strike="noStrike" kern="1200" baseline="0" dirty="0">
                        <a:solidFill>
                          <a:schemeClr val="dk1"/>
                        </a:solidFill>
                        <a:effectLst/>
                        <a:latin typeface="+mn-lt"/>
                        <a:ea typeface="+mn-ea"/>
                        <a:cs typeface="+mn-cs"/>
                      </a:endParaRPr>
                    </a:p>
                    <a:p>
                      <a:pPr marL="0" marR="0" lvl="0" indent="0" algn="just"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100" b="1" i="0" u="none" strike="noStrike" kern="1200" baseline="0" dirty="0">
                          <a:solidFill>
                            <a:schemeClr val="dk1"/>
                          </a:solidFill>
                          <a:effectLst/>
                          <a:latin typeface="+mn-lt"/>
                          <a:ea typeface="+mn-ea"/>
                          <a:cs typeface="+mn-cs"/>
                        </a:rPr>
                        <a:t>TANF Emergency Assistance (EA) funding</a:t>
                      </a:r>
                      <a:r>
                        <a:rPr lang="en-US" sz="1100" b="0" i="0" u="none" strike="noStrike" kern="1200" baseline="0" dirty="0">
                          <a:solidFill>
                            <a:schemeClr val="dk1"/>
                          </a:solidFill>
                          <a:effectLst/>
                          <a:latin typeface="+mn-lt"/>
                          <a:ea typeface="+mn-ea"/>
                          <a:cs typeface="+mn-cs"/>
                        </a:rPr>
                        <a:t>: In the LRS and C-IV Systems the Date of Risk and Not to Exceeds fields are manually completed by the Workers. Counties need to review the TANF EA cases to confirm the length of time the cases is claimed as EA is inline with State policy.</a:t>
                      </a:r>
                    </a:p>
                    <a:p>
                      <a:pPr marL="0" marR="0" lvl="0" indent="0" algn="just" defTabSz="6858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100" b="0" i="0" u="none" strike="noStrike" kern="1200" baseline="0" dirty="0">
                        <a:solidFill>
                          <a:schemeClr val="dk1"/>
                        </a:solidFill>
                        <a:effectLst/>
                        <a:latin typeface="+mn-lt"/>
                        <a:ea typeface="+mn-ea"/>
                        <a:cs typeface="+mn-cs"/>
                      </a:endParaRPr>
                    </a:p>
                    <a:p>
                      <a:pPr marL="0" marR="0" lvl="0" indent="0" algn="just"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100" b="0" i="0" u="none" strike="noStrike" kern="1200" baseline="0" dirty="0">
                          <a:solidFill>
                            <a:schemeClr val="dk1"/>
                          </a:solidFill>
                          <a:effectLst/>
                          <a:latin typeface="+mn-lt"/>
                          <a:ea typeface="+mn-ea"/>
                          <a:cs typeface="+mn-cs"/>
                        </a:rPr>
                        <a:t>A list of foster care programs with a Date of Risk date on or after March 1,2019 was  posted to the CalSAWS web portal. For details on this list refer to CIT xx.</a:t>
                      </a:r>
                      <a:r>
                        <a:rPr lang="en-US" sz="1100" kern="1200" dirty="0">
                          <a:solidFill>
                            <a:schemeClr val="dk1"/>
                          </a:solidFill>
                          <a:effectLst/>
                          <a:latin typeface="+mn-lt"/>
                          <a:ea typeface="+mn-ea"/>
                          <a:cs typeface="+mn-cs"/>
                        </a:rPr>
                        <a:t>. </a:t>
                      </a:r>
                    </a:p>
                    <a:p>
                      <a:pPr marL="0" marR="0" lvl="0" indent="0" algn="just" defTabSz="6858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100" kern="1200" dirty="0">
                        <a:solidFill>
                          <a:schemeClr val="dk1"/>
                        </a:solidFill>
                        <a:effectLst/>
                        <a:latin typeface="+mn-lt"/>
                        <a:ea typeface="+mn-ea"/>
                        <a:cs typeface="+mn-cs"/>
                      </a:endParaRPr>
                    </a:p>
                    <a:p>
                      <a:pPr marL="0" marR="0" lvl="0" indent="0" algn="just"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100" b="1" kern="1200" dirty="0">
                          <a:solidFill>
                            <a:schemeClr val="dk1"/>
                          </a:solidFill>
                          <a:effectLst/>
                          <a:latin typeface="+mn-lt"/>
                          <a:ea typeface="+mn-ea"/>
                          <a:cs typeface="+mn-cs"/>
                        </a:rPr>
                        <a:t>CIT County Action:</a:t>
                      </a:r>
                    </a:p>
                    <a:p>
                      <a:pPr marL="0" marR="0" lvl="0" indent="0" algn="just"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100" kern="1200" dirty="0">
                          <a:solidFill>
                            <a:schemeClr val="dk1"/>
                          </a:solidFill>
                          <a:effectLst/>
                          <a:latin typeface="+mn-lt"/>
                          <a:ea typeface="+mn-ea"/>
                          <a:cs typeface="+mn-cs"/>
                        </a:rPr>
                        <a:t>If applicable update the NTE date and run EDBC for the applicable benefit month(s).</a:t>
                      </a:r>
                    </a:p>
                    <a:p>
                      <a:pPr marL="0" marR="0" lvl="0" indent="0" algn="just" defTabSz="6858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100" b="0" i="0" u="none" strike="noStrike" kern="1200" baseline="0" dirty="0">
                        <a:solidFill>
                          <a:schemeClr val="dk1"/>
                        </a:solidFill>
                        <a:effectLst/>
                        <a:latin typeface="+mn-lt"/>
                        <a:ea typeface="+mn-ea"/>
                        <a:cs typeface="+mn-cs"/>
                      </a:endParaRPr>
                    </a:p>
                    <a:p>
                      <a:pPr marL="0" marR="0" lvl="0" indent="0" algn="just" defTabSz="685800" rtl="0" eaLnBrk="1" fontAlgn="auto" latinLnBrk="0" hangingPunct="1">
                        <a:lnSpc>
                          <a:spcPct val="100000"/>
                        </a:lnSpc>
                        <a:spcBef>
                          <a:spcPts val="0"/>
                        </a:spcBef>
                        <a:spcAft>
                          <a:spcPts val="0"/>
                        </a:spcAft>
                        <a:buClrTx/>
                        <a:buSzTx/>
                        <a:buFontTx/>
                        <a:buNone/>
                        <a:tabLst/>
                        <a:defRPr/>
                      </a:pPr>
                      <a:endParaRPr lang="en-US" sz="1100" b="0" i="0" u="none" strike="noStrike" kern="1200" baseline="0" dirty="0">
                        <a:solidFill>
                          <a:schemeClr val="dk1"/>
                        </a:solidFill>
                        <a:effectLst/>
                        <a:latin typeface="+mn-lt"/>
                        <a:ea typeface="+mn-ea"/>
                        <a:cs typeface="+mn-cs"/>
                      </a:endParaRPr>
                    </a:p>
                    <a:p>
                      <a:pPr marL="0" marR="0" lvl="0" indent="0" algn="just" defTabSz="685800" rtl="0" eaLnBrk="1" fontAlgn="auto" latinLnBrk="0" hangingPunct="1">
                        <a:lnSpc>
                          <a:spcPct val="100000"/>
                        </a:lnSpc>
                        <a:spcBef>
                          <a:spcPts val="0"/>
                        </a:spcBef>
                        <a:spcAft>
                          <a:spcPts val="0"/>
                        </a:spcAft>
                        <a:buClrTx/>
                        <a:buSzTx/>
                        <a:buFontTx/>
                        <a:buNone/>
                        <a:tabLst/>
                        <a:defRPr/>
                      </a:pPr>
                      <a:r>
                        <a:rPr lang="en-US" sz="1100" b="1" i="0" u="none" strike="noStrike" kern="1200" baseline="0" dirty="0">
                          <a:solidFill>
                            <a:schemeClr val="dk1"/>
                          </a:solidFill>
                          <a:effectLst/>
                          <a:latin typeface="+mn-lt"/>
                          <a:ea typeface="+mn-ea"/>
                          <a:cs typeface="+mn-cs"/>
                        </a:rPr>
                        <a:t>CalSAWS County Business Impact:</a:t>
                      </a:r>
                    </a:p>
                    <a:p>
                      <a:pPr marL="0" marR="0" lvl="0" indent="0" algn="just" defTabSz="685800" rtl="0" eaLnBrk="1" fontAlgn="auto" latinLnBrk="0" hangingPunct="1">
                        <a:lnSpc>
                          <a:spcPct val="100000"/>
                        </a:lnSpc>
                        <a:spcBef>
                          <a:spcPts val="0"/>
                        </a:spcBef>
                        <a:spcAft>
                          <a:spcPts val="0"/>
                        </a:spcAft>
                        <a:buClrTx/>
                        <a:buSzTx/>
                        <a:buFontTx/>
                        <a:buNone/>
                        <a:tabLst/>
                        <a:defRPr/>
                      </a:pPr>
                      <a:r>
                        <a:rPr lang="en-US" sz="1100" b="0" i="0" u="none" strike="noStrike" kern="1200" baseline="0" dirty="0">
                          <a:solidFill>
                            <a:schemeClr val="dk1"/>
                          </a:solidFill>
                          <a:effectLst/>
                          <a:latin typeface="+mn-lt"/>
                          <a:ea typeface="+mn-ea"/>
                          <a:cs typeface="+mn-cs"/>
                        </a:rPr>
                        <a:t>Unknown pending design completion for SCRs CIV-102912;CA-205913 and </a:t>
                      </a:r>
                      <a:r>
                        <a:rPr lang="en-US" sz="1100" b="0" dirty="0">
                          <a:latin typeface="+mn-lt"/>
                          <a:cs typeface="Arial" panose="020B0604020202020204" pitchFamily="34" charset="0"/>
                        </a:rPr>
                        <a:t>CIV-102757;CA-205633.</a:t>
                      </a:r>
                      <a:endParaRPr lang="en-US" sz="1100" b="0" i="0" u="none" strike="noStrike" kern="1200" baseline="0" dirty="0">
                        <a:solidFill>
                          <a:schemeClr val="dk1"/>
                        </a:solidFill>
                        <a:effectLst/>
                        <a:latin typeface="+mn-lt"/>
                        <a:ea typeface="+mn-ea"/>
                        <a:cs typeface="+mn-cs"/>
                      </a:endParaRPr>
                    </a:p>
                    <a:p>
                      <a:pPr marL="0" marR="0" lvl="0" indent="0" algn="just" defTabSz="685800" rtl="0" eaLnBrk="1" fontAlgn="auto" latinLnBrk="0" hangingPunct="1">
                        <a:lnSpc>
                          <a:spcPct val="100000"/>
                        </a:lnSpc>
                        <a:spcBef>
                          <a:spcPts val="0"/>
                        </a:spcBef>
                        <a:spcAft>
                          <a:spcPts val="0"/>
                        </a:spcAft>
                        <a:buClrTx/>
                        <a:buSzTx/>
                        <a:buFontTx/>
                        <a:buNone/>
                        <a:tabLst/>
                        <a:defRPr/>
                      </a:pPr>
                      <a:endParaRPr lang="en-US" sz="1100" b="0" i="0" u="none" strike="noStrike" kern="1200" baseline="0" dirty="0">
                        <a:solidFill>
                          <a:schemeClr val="dk1"/>
                        </a:solidFill>
                        <a:effectLst/>
                        <a:latin typeface="+mn-lt"/>
                        <a:ea typeface="+mn-ea"/>
                        <a:cs typeface="+mn-cs"/>
                      </a:endParaRPr>
                    </a:p>
                    <a:p>
                      <a:pPr marL="0" marR="0" lvl="0" indent="0" algn="ctr" defTabSz="685800" rtl="0" eaLnBrk="1" fontAlgn="auto" latinLnBrk="0" hangingPunct="1">
                        <a:lnSpc>
                          <a:spcPct val="100000"/>
                        </a:lnSpc>
                        <a:spcBef>
                          <a:spcPts val="0"/>
                        </a:spcBef>
                        <a:spcAft>
                          <a:spcPts val="0"/>
                        </a:spcAft>
                        <a:buClrTx/>
                        <a:buSzTx/>
                        <a:buFontTx/>
                        <a:buNone/>
                        <a:tabLst/>
                        <a:defRPr/>
                      </a:pPr>
                      <a:r>
                        <a:rPr lang="en-US" sz="1100" b="0" i="0" u="none" strike="noStrike" kern="1200" baseline="0" dirty="0">
                          <a:solidFill>
                            <a:schemeClr val="dk1"/>
                          </a:solidFill>
                          <a:latin typeface="+mn-lt"/>
                          <a:ea typeface="+mn-ea"/>
                          <a:cs typeface="+mn-cs"/>
                        </a:rPr>
                        <a:t>-Continued on Next Slide-</a:t>
                      </a:r>
                      <a:endParaRPr lang="en-US" sz="1100" b="0" i="0" u="none" strike="noStrike" kern="1200" baseline="0" dirty="0">
                        <a:solidFill>
                          <a:schemeClr val="dk1"/>
                        </a:solidFill>
                        <a:effectLst/>
                        <a:latin typeface="+mn-lt"/>
                        <a:ea typeface="+mn-ea"/>
                        <a:cs typeface="+mn-cs"/>
                      </a:endParaRPr>
                    </a:p>
                  </a:txBody>
                  <a:tcPr/>
                </a:tc>
                <a:extLst>
                  <a:ext uri="{0D108BD9-81ED-4DB2-BD59-A6C34878D82A}">
                    <a16:rowId xmlns:a16="http://schemas.microsoft.com/office/drawing/2014/main" val="4098963836"/>
                  </a:ext>
                </a:extLst>
              </a:tr>
            </a:tbl>
          </a:graphicData>
        </a:graphic>
      </p:graphicFrame>
    </p:spTree>
    <p:extLst>
      <p:ext uri="{BB962C8B-B14F-4D97-AF65-F5344CB8AC3E}">
        <p14:creationId xmlns:p14="http://schemas.microsoft.com/office/powerpoint/2010/main" val="17859159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4FE0563-AC48-2945-81FD-BF6E53944784}"/>
              </a:ext>
            </a:extLst>
          </p:cNvPr>
          <p:cNvSpPr>
            <a:spLocks noGrp="1"/>
          </p:cNvSpPr>
          <p:nvPr>
            <p:ph type="title"/>
          </p:nvPr>
        </p:nvSpPr>
        <p:spPr/>
        <p:txBody>
          <a:bodyPr/>
          <a:lstStyle/>
          <a:p>
            <a:r>
              <a:rPr lang="en-US" dirty="0"/>
              <a:t>Policy Update</a:t>
            </a:r>
          </a:p>
        </p:txBody>
      </p:sp>
      <p:sp>
        <p:nvSpPr>
          <p:cNvPr id="7" name="Text Placeholder 6">
            <a:extLst>
              <a:ext uri="{FF2B5EF4-FFF2-40B4-BE49-F238E27FC236}">
                <a16:creationId xmlns:a16="http://schemas.microsoft.com/office/drawing/2014/main" id="{9761DA5A-1779-284F-9785-B37E08006FE6}"/>
              </a:ext>
            </a:extLst>
          </p:cNvPr>
          <p:cNvSpPr>
            <a:spLocks noGrp="1"/>
          </p:cNvSpPr>
          <p:nvPr>
            <p:ph type="body" sz="quarter" idx="10"/>
          </p:nvPr>
        </p:nvSpPr>
        <p:spPr/>
        <p:txBody>
          <a:bodyPr/>
          <a:lstStyle/>
          <a:p>
            <a:r>
              <a:rPr lang="en-US" dirty="0"/>
              <a:t>Funding for Emergency Caregivers </a:t>
            </a:r>
          </a:p>
        </p:txBody>
      </p:sp>
      <p:graphicFrame>
        <p:nvGraphicFramePr>
          <p:cNvPr id="3" name="Table 2">
            <a:extLst>
              <a:ext uri="{FF2B5EF4-FFF2-40B4-BE49-F238E27FC236}">
                <a16:creationId xmlns:a16="http://schemas.microsoft.com/office/drawing/2014/main" id="{5A98D729-A717-404A-AD27-73ADC6BC90C8}"/>
              </a:ext>
            </a:extLst>
          </p:cNvPr>
          <p:cNvGraphicFramePr>
            <a:graphicFrameLocks noGrp="1"/>
          </p:cNvGraphicFramePr>
          <p:nvPr>
            <p:extLst>
              <p:ext uri="{D42A27DB-BD31-4B8C-83A1-F6EECF244321}">
                <p14:modId xmlns:p14="http://schemas.microsoft.com/office/powerpoint/2010/main" val="2493539832"/>
              </p:ext>
            </p:extLst>
          </p:nvPr>
        </p:nvGraphicFramePr>
        <p:xfrm>
          <a:off x="157017" y="1003070"/>
          <a:ext cx="8765769" cy="5357888"/>
        </p:xfrm>
        <a:graphic>
          <a:graphicData uri="http://schemas.openxmlformats.org/drawingml/2006/table">
            <a:tbl>
              <a:tblPr firstRow="1" bandRow="1">
                <a:tableStyleId>{5C22544A-7EE6-4342-B048-85BDC9FD1C3A}</a:tableStyleId>
              </a:tblPr>
              <a:tblGrid>
                <a:gridCol w="1034473">
                  <a:extLst>
                    <a:ext uri="{9D8B030D-6E8A-4147-A177-3AD203B41FA5}">
                      <a16:colId xmlns:a16="http://schemas.microsoft.com/office/drawing/2014/main" val="3563155899"/>
                    </a:ext>
                  </a:extLst>
                </a:gridCol>
                <a:gridCol w="1136072">
                  <a:extLst>
                    <a:ext uri="{9D8B030D-6E8A-4147-A177-3AD203B41FA5}">
                      <a16:colId xmlns:a16="http://schemas.microsoft.com/office/drawing/2014/main" val="1581362861"/>
                    </a:ext>
                  </a:extLst>
                </a:gridCol>
                <a:gridCol w="1154545">
                  <a:extLst>
                    <a:ext uri="{9D8B030D-6E8A-4147-A177-3AD203B41FA5}">
                      <a16:colId xmlns:a16="http://schemas.microsoft.com/office/drawing/2014/main" val="3126479363"/>
                    </a:ext>
                  </a:extLst>
                </a:gridCol>
                <a:gridCol w="5440679">
                  <a:extLst>
                    <a:ext uri="{9D8B030D-6E8A-4147-A177-3AD203B41FA5}">
                      <a16:colId xmlns:a16="http://schemas.microsoft.com/office/drawing/2014/main" val="3519310633"/>
                    </a:ext>
                  </a:extLst>
                </a:gridCol>
              </a:tblGrid>
              <a:tr h="676656">
                <a:tc>
                  <a:txBody>
                    <a:bodyPr/>
                    <a:lstStyle/>
                    <a:p>
                      <a:r>
                        <a:rPr lang="en-US" sz="1200" dirty="0">
                          <a:solidFill>
                            <a:schemeClr val="tx1"/>
                          </a:solidFill>
                        </a:rPr>
                        <a:t>Policy Effective Date &amp; State Letter Reference</a:t>
                      </a:r>
                    </a:p>
                  </a:txBody>
                  <a:tcPr/>
                </a:tc>
                <a:tc>
                  <a:txBody>
                    <a:bodyPr/>
                    <a:lstStyle/>
                    <a:p>
                      <a:r>
                        <a:rPr lang="en-US" sz="1200" dirty="0">
                          <a:solidFill>
                            <a:schemeClr val="tx1"/>
                          </a:solidFill>
                        </a:rPr>
                        <a:t>C-IV/LRS Status</a:t>
                      </a:r>
                    </a:p>
                  </a:txBody>
                  <a:tcPr/>
                </a:tc>
                <a:tc>
                  <a:txBody>
                    <a:bodyPr/>
                    <a:lstStyle/>
                    <a:p>
                      <a:r>
                        <a:rPr lang="en-US" sz="1200" dirty="0">
                          <a:solidFill>
                            <a:schemeClr val="tx1"/>
                          </a:solidFill>
                        </a:rPr>
                        <a:t>CalWIN Status</a:t>
                      </a:r>
                    </a:p>
                  </a:txBody>
                  <a:tcPr/>
                </a:tc>
                <a:tc>
                  <a:txBody>
                    <a:bodyPr/>
                    <a:lstStyle/>
                    <a:p>
                      <a:r>
                        <a:rPr lang="en-US" sz="1200" dirty="0">
                          <a:solidFill>
                            <a:schemeClr val="tx1"/>
                          </a:solidFill>
                        </a:rPr>
                        <a:t>Implementation Details</a:t>
                      </a:r>
                    </a:p>
                  </a:txBody>
                  <a:tcPr/>
                </a:tc>
                <a:extLst>
                  <a:ext uri="{0D108BD9-81ED-4DB2-BD59-A6C34878D82A}">
                    <a16:rowId xmlns:a16="http://schemas.microsoft.com/office/drawing/2014/main" val="2475381708"/>
                  </a:ext>
                </a:extLst>
              </a:tr>
              <a:tr h="4352048">
                <a:tc>
                  <a:txBody>
                    <a:bodyPr/>
                    <a:lstStyle/>
                    <a:p>
                      <a:r>
                        <a:rPr lang="en-US" sz="1100" dirty="0"/>
                        <a:t>7/1/2018</a:t>
                      </a:r>
                    </a:p>
                    <a:p>
                      <a:endParaRPr lang="en-US" sz="1100" dirty="0"/>
                    </a:p>
                    <a:p>
                      <a:pPr marL="0" marR="0" indent="0" algn="l" defTabSz="914400" rtl="0" eaLnBrk="1" fontAlgn="auto" latinLnBrk="0" hangingPunct="1">
                        <a:lnSpc>
                          <a:spcPct val="100000"/>
                        </a:lnSpc>
                        <a:spcBef>
                          <a:spcPts val="0"/>
                        </a:spcBef>
                        <a:spcAft>
                          <a:spcPts val="0"/>
                        </a:spcAft>
                        <a:buClrTx/>
                        <a:buSzTx/>
                        <a:buFontTx/>
                        <a:buNone/>
                        <a:tabLst/>
                        <a:defRPr/>
                      </a:pPr>
                      <a:r>
                        <a:rPr lang="en-US" sz="1100" kern="1200" baseline="0" dirty="0">
                          <a:solidFill>
                            <a:schemeClr val="dk1"/>
                          </a:solidFill>
                          <a:latin typeface="+mn-lt"/>
                          <a:ea typeface="+mn-ea"/>
                          <a:cs typeface="Arial" panose="020B0604020202020204" pitchFamily="34" charset="0"/>
                          <a:hlinkClick r:id="rId2"/>
                        </a:rPr>
                        <a:t>ACL 18-75</a:t>
                      </a:r>
                      <a:endParaRPr lang="en-US" sz="1100" kern="1200" baseline="0" dirty="0">
                        <a:solidFill>
                          <a:schemeClr val="dk1"/>
                        </a:solidFill>
                        <a:latin typeface="+mn-lt"/>
                        <a:ea typeface="+mn-ea"/>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100" kern="1200" baseline="0" dirty="0">
                        <a:solidFill>
                          <a:schemeClr val="dk1"/>
                        </a:solidFill>
                        <a:latin typeface="+mn-lt"/>
                        <a:ea typeface="+mn-ea"/>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100" kern="1200" baseline="0" dirty="0">
                          <a:solidFill>
                            <a:schemeClr val="dk1"/>
                          </a:solidFill>
                          <a:latin typeface="+mn-lt"/>
                          <a:ea typeface="+mn-ea"/>
                          <a:cs typeface="Arial" panose="020B0604020202020204" pitchFamily="34" charset="0"/>
                          <a:hlinkClick r:id="rId3"/>
                        </a:rPr>
                        <a:t>CFL 18-19/81</a:t>
                      </a:r>
                      <a:endParaRPr lang="en-US" sz="1100" kern="1200" baseline="0" dirty="0">
                        <a:solidFill>
                          <a:schemeClr val="dk1"/>
                        </a:solidFill>
                        <a:latin typeface="+mn-lt"/>
                        <a:ea typeface="+mn-ea"/>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100" kern="1200" baseline="0" dirty="0">
                        <a:solidFill>
                          <a:schemeClr val="dk1"/>
                        </a:solidFill>
                        <a:latin typeface="+mn-lt"/>
                        <a:ea typeface="+mn-ea"/>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100" kern="1200" baseline="0" dirty="0">
                          <a:solidFill>
                            <a:schemeClr val="dk1"/>
                          </a:solidFill>
                          <a:latin typeface="+mn-lt"/>
                          <a:ea typeface="+mn-ea"/>
                          <a:cs typeface="Arial" panose="020B0604020202020204" pitchFamily="34" charset="0"/>
                          <a:hlinkClick r:id="rId4"/>
                        </a:rPr>
                        <a:t>ACL 19-84</a:t>
                      </a:r>
                      <a:endParaRPr lang="en-US" sz="1100" kern="1200" baseline="0" dirty="0">
                        <a:solidFill>
                          <a:schemeClr val="dk1"/>
                        </a:solidFill>
                        <a:latin typeface="+mn-lt"/>
                        <a:ea typeface="+mn-ea"/>
                        <a:cs typeface="Arial" panose="020B0604020202020204" pitchFamily="34" charset="0"/>
                      </a:endParaRPr>
                    </a:p>
                    <a:p>
                      <a:endParaRPr lang="en-US" sz="1100" dirty="0"/>
                    </a:p>
                    <a:p>
                      <a:endParaRPr lang="en-US" sz="1100" dirty="0"/>
                    </a:p>
                    <a:p>
                      <a:r>
                        <a:rPr lang="en-US" sz="1100" dirty="0"/>
                        <a:t>Draft ACWDL Aid Code 5L</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1" dirty="0">
                          <a:latin typeface="+mn-lt"/>
                          <a:cs typeface="Arial" panose="020B0604020202020204" pitchFamily="34" charset="0"/>
                        </a:rPr>
                        <a:t>SCR CIV-102912; CA-205913</a:t>
                      </a:r>
                    </a:p>
                    <a:p>
                      <a:pPr marL="0" marR="0" indent="0" algn="l" defTabSz="914400" rtl="0" eaLnBrk="1" fontAlgn="auto" latinLnBrk="0" hangingPunct="1">
                        <a:lnSpc>
                          <a:spcPct val="100000"/>
                        </a:lnSpc>
                        <a:spcBef>
                          <a:spcPts val="0"/>
                        </a:spcBef>
                        <a:spcAft>
                          <a:spcPts val="0"/>
                        </a:spcAft>
                        <a:buClrTx/>
                        <a:buSzTx/>
                        <a:buFontTx/>
                        <a:buNone/>
                        <a:tabLst/>
                        <a:defRPr/>
                      </a:pPr>
                      <a:r>
                        <a:rPr lang="en-US" sz="1100" b="0" dirty="0">
                          <a:latin typeface="+mn-lt"/>
                          <a:cs typeface="Arial" panose="020B0604020202020204" pitchFamily="34" charset="0"/>
                        </a:rPr>
                        <a:t>Committee Review</a:t>
                      </a:r>
                    </a:p>
                    <a:p>
                      <a:pPr marL="0" marR="0" indent="0" algn="l" defTabSz="914400" rtl="0" eaLnBrk="1" fontAlgn="auto" latinLnBrk="0" hangingPunct="1">
                        <a:lnSpc>
                          <a:spcPct val="100000"/>
                        </a:lnSpc>
                        <a:spcBef>
                          <a:spcPts val="0"/>
                        </a:spcBef>
                        <a:spcAft>
                          <a:spcPts val="0"/>
                        </a:spcAft>
                        <a:buClrTx/>
                        <a:buSzTx/>
                        <a:buFontTx/>
                        <a:buNone/>
                        <a:tabLst/>
                        <a:defRPr/>
                      </a:pPr>
                      <a:r>
                        <a:rPr lang="en-US" sz="1100" b="0" dirty="0">
                          <a:latin typeface="+mn-lt"/>
                          <a:cs typeface="Arial" panose="020B0604020202020204" pitchFamily="34" charset="0"/>
                        </a:rPr>
                        <a:t>Release 21.03</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100" b="0" dirty="0">
                        <a:latin typeface="+mn-lt"/>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100" b="1" dirty="0">
                          <a:latin typeface="+mn-lt"/>
                          <a:cs typeface="Arial" panose="020B0604020202020204" pitchFamily="34" charset="0"/>
                        </a:rPr>
                        <a:t>SCR CIV-102757;CA-205633</a:t>
                      </a:r>
                    </a:p>
                    <a:p>
                      <a:pPr marL="0" marR="0" indent="0" algn="l" defTabSz="914400" rtl="0" eaLnBrk="1" fontAlgn="auto" latinLnBrk="0" hangingPunct="1">
                        <a:lnSpc>
                          <a:spcPct val="100000"/>
                        </a:lnSpc>
                        <a:spcBef>
                          <a:spcPts val="0"/>
                        </a:spcBef>
                        <a:spcAft>
                          <a:spcPts val="0"/>
                        </a:spcAft>
                        <a:buClrTx/>
                        <a:buSzTx/>
                        <a:buFontTx/>
                        <a:buNone/>
                        <a:tabLst/>
                        <a:defRPr/>
                      </a:pPr>
                      <a:r>
                        <a:rPr lang="en-US" sz="1100" b="0" dirty="0">
                          <a:latin typeface="+mn-lt"/>
                          <a:cs typeface="Arial" panose="020B0604020202020204" pitchFamily="34" charset="0"/>
                        </a:rPr>
                        <a:t>Design</a:t>
                      </a:r>
                    </a:p>
                    <a:p>
                      <a:pPr marL="0" marR="0" indent="0" algn="l" defTabSz="914400" rtl="0" eaLnBrk="1" fontAlgn="auto" latinLnBrk="0" hangingPunct="1">
                        <a:lnSpc>
                          <a:spcPct val="100000"/>
                        </a:lnSpc>
                        <a:spcBef>
                          <a:spcPts val="0"/>
                        </a:spcBef>
                        <a:spcAft>
                          <a:spcPts val="0"/>
                        </a:spcAft>
                        <a:buClrTx/>
                        <a:buSzTx/>
                        <a:buFontTx/>
                        <a:buNone/>
                        <a:tabLst/>
                        <a:defRPr/>
                      </a:pPr>
                      <a:r>
                        <a:rPr lang="en-US" sz="1100" b="0" dirty="0">
                          <a:latin typeface="+mn-lt"/>
                          <a:cs typeface="Arial" panose="020B0604020202020204" pitchFamily="34" charset="0"/>
                        </a:rPr>
                        <a:t>Release 21.03</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100" b="0" dirty="0">
                        <a:latin typeface="+mn-lt"/>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100" b="1" dirty="0">
                          <a:latin typeface="+mn-lt"/>
                          <a:cs typeface="Arial" panose="020B0604020202020204" pitchFamily="34" charset="0"/>
                        </a:rPr>
                        <a:t>SCR CIV-106585;CA-214133</a:t>
                      </a:r>
                    </a:p>
                    <a:p>
                      <a:pPr marL="0" marR="0" indent="0" algn="l" defTabSz="914400" rtl="0" eaLnBrk="1" fontAlgn="auto" latinLnBrk="0" hangingPunct="1">
                        <a:lnSpc>
                          <a:spcPct val="100000"/>
                        </a:lnSpc>
                        <a:spcBef>
                          <a:spcPts val="0"/>
                        </a:spcBef>
                        <a:spcAft>
                          <a:spcPts val="0"/>
                        </a:spcAft>
                        <a:buClrTx/>
                        <a:buSzTx/>
                        <a:buFontTx/>
                        <a:buNone/>
                        <a:tabLst/>
                        <a:defRPr/>
                      </a:pPr>
                      <a:r>
                        <a:rPr lang="en-US" sz="1100" b="0" dirty="0">
                          <a:latin typeface="+mn-lt"/>
                          <a:cs typeface="Arial" panose="020B0604020202020204" pitchFamily="34" charset="0"/>
                        </a:rPr>
                        <a:t>Implemented</a:t>
                      </a:r>
                    </a:p>
                    <a:p>
                      <a:pPr marL="0" marR="0" indent="0" algn="l" defTabSz="914400" rtl="0" eaLnBrk="1" fontAlgn="auto" latinLnBrk="0" hangingPunct="1">
                        <a:lnSpc>
                          <a:spcPct val="100000"/>
                        </a:lnSpc>
                        <a:spcBef>
                          <a:spcPts val="0"/>
                        </a:spcBef>
                        <a:spcAft>
                          <a:spcPts val="0"/>
                        </a:spcAft>
                        <a:buClrTx/>
                        <a:buSzTx/>
                        <a:buFontTx/>
                        <a:buNone/>
                        <a:tabLst/>
                        <a:defRPr/>
                      </a:pPr>
                      <a:r>
                        <a:rPr lang="en-US" sz="1100" b="0" dirty="0">
                          <a:latin typeface="+mn-lt"/>
                          <a:cs typeface="Arial" panose="020B0604020202020204" pitchFamily="34" charset="0"/>
                        </a:rPr>
                        <a:t>Release 20.03 Priority</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100" b="0" dirty="0">
                        <a:latin typeface="+mn-lt"/>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100" b="0" dirty="0">
                        <a:latin typeface="+mn-lt"/>
                        <a:cs typeface="Arial" panose="020B0604020202020204" pitchFamily="34" charset="0"/>
                      </a:endParaRPr>
                    </a:p>
                  </a:txBody>
                  <a:tcPr/>
                </a:tc>
                <a:tc>
                  <a:txBody>
                    <a:bodyPr/>
                    <a:lstStyle/>
                    <a:p>
                      <a:r>
                        <a:rPr lang="en-US" sz="1100" b="1" i="0" u="none" strike="noStrike" kern="1200" noProof="0" dirty="0">
                          <a:solidFill>
                            <a:schemeClr val="tx1"/>
                          </a:solidFill>
                          <a:effectLst/>
                          <a:latin typeface="Century Gothic"/>
                        </a:rPr>
                        <a:t>PPM #48555</a:t>
                      </a:r>
                      <a:endParaRPr lang="en-US" sz="1100" b="0" i="0" u="none" strike="noStrike" kern="1200" noProof="0" dirty="0">
                        <a:effectLst/>
                      </a:endParaRPr>
                    </a:p>
                    <a:p>
                      <a:pPr lvl="0">
                        <a:buNone/>
                      </a:pPr>
                      <a:r>
                        <a:rPr lang="en-US" sz="1100" b="0" i="0" u="none" strike="noStrike" kern="1200" noProof="0" dirty="0">
                          <a:solidFill>
                            <a:schemeClr val="tx1"/>
                          </a:solidFill>
                          <a:effectLst/>
                          <a:latin typeface="Century Gothic"/>
                        </a:rPr>
                        <a:t>BENDS </a:t>
                      </a:r>
                      <a:endParaRPr lang="en-US" sz="1100" b="0" i="0" u="none" strike="noStrike" kern="1200" noProof="0" dirty="0">
                        <a:effectLst/>
                      </a:endParaRPr>
                    </a:p>
                    <a:p>
                      <a:pPr lvl="0">
                        <a:buNone/>
                      </a:pPr>
                      <a:r>
                        <a:rPr lang="en-US" sz="1100" b="0" i="0" u="none" strike="noStrike" kern="1200" noProof="0" dirty="0">
                          <a:solidFill>
                            <a:schemeClr val="tx1"/>
                          </a:solidFill>
                          <a:effectLst/>
                          <a:latin typeface="Century Gothic"/>
                        </a:rPr>
                        <a:t>(workaround) issued 8/18</a:t>
                      </a:r>
                      <a:endParaRPr lang="en-US" sz="1100" b="0" i="0" u="none" strike="noStrike" kern="1200" noProof="0" dirty="0">
                        <a:effectLst/>
                      </a:endParaRPr>
                    </a:p>
                    <a:p>
                      <a:pPr lvl="0">
                        <a:buNone/>
                      </a:pPr>
                      <a:endParaRPr lang="en-US" sz="1100" b="0" i="0" u="none" strike="noStrike" kern="1200" noProof="0" dirty="0">
                        <a:effectLst/>
                      </a:endParaRPr>
                    </a:p>
                    <a:p>
                      <a:pPr lvl="0">
                        <a:buNone/>
                      </a:pPr>
                      <a:r>
                        <a:rPr lang="en-US" sz="1100" b="1" i="0" u="none" strike="noStrike" kern="1200" noProof="0" dirty="0">
                          <a:solidFill>
                            <a:schemeClr val="tx1"/>
                          </a:solidFill>
                          <a:effectLst/>
                          <a:latin typeface="Century Gothic"/>
                        </a:rPr>
                        <a:t>PPM #50565</a:t>
                      </a:r>
                      <a:endParaRPr lang="en-US" sz="1100" b="0" i="0" u="none" strike="noStrike" kern="1200" noProof="0" dirty="0">
                        <a:effectLst/>
                      </a:endParaRPr>
                    </a:p>
                    <a:p>
                      <a:pPr lvl="0">
                        <a:buNone/>
                      </a:pPr>
                      <a:r>
                        <a:rPr lang="en-US" sz="1100" b="0" i="0" u="none" strike="noStrike" kern="1200" noProof="0" dirty="0">
                          <a:solidFill>
                            <a:schemeClr val="tx1"/>
                          </a:solidFill>
                          <a:effectLst/>
                          <a:latin typeface="Century Gothic"/>
                        </a:rPr>
                        <a:t>Implemented</a:t>
                      </a:r>
                      <a:endParaRPr lang="en-US" sz="1100" b="0" i="0" u="none" strike="noStrike" kern="1200" noProof="0" dirty="0">
                        <a:effectLst/>
                      </a:endParaRPr>
                    </a:p>
                    <a:p>
                      <a:pPr lvl="0">
                        <a:buNone/>
                      </a:pPr>
                      <a:r>
                        <a:rPr lang="en-US" sz="1100" b="0" i="0" u="none" strike="noStrike" kern="1200" noProof="0" dirty="0">
                          <a:solidFill>
                            <a:schemeClr val="tx1"/>
                          </a:solidFill>
                          <a:effectLst/>
                          <a:latin typeface="Century Gothic"/>
                        </a:rPr>
                        <a:t>R59 (11/19)</a:t>
                      </a:r>
                      <a:endParaRPr lang="en-US" sz="1100" b="0" i="0" u="none" strike="noStrike" kern="1200" noProof="0" dirty="0">
                        <a:effectLst/>
                      </a:endParaRPr>
                    </a:p>
                    <a:p>
                      <a:pPr lvl="0">
                        <a:buNone/>
                      </a:pPr>
                      <a:endParaRPr lang="en-US" sz="1100" b="0" kern="1200" dirty="0">
                        <a:solidFill>
                          <a:schemeClr val="tx1"/>
                        </a:solidFill>
                        <a:effectLst/>
                        <a:latin typeface="+mn-lt"/>
                        <a:ea typeface="+mn-ea"/>
                        <a:cs typeface="+mn-cs"/>
                      </a:endParaRPr>
                    </a:p>
                    <a:p>
                      <a:endParaRPr lang="en-US" sz="1100" b="0" kern="1200" dirty="0">
                        <a:solidFill>
                          <a:schemeClr val="tx1"/>
                        </a:solidFill>
                        <a:effectLst/>
                        <a:latin typeface="+mn-lt"/>
                        <a:ea typeface="+mn-ea"/>
                        <a:cs typeface="+mn-cs"/>
                      </a:endParaRPr>
                    </a:p>
                    <a:p>
                      <a:endParaRPr lang="en-US" sz="1100" b="0" kern="1200" dirty="0">
                        <a:solidFill>
                          <a:schemeClr val="tx1"/>
                        </a:solidFill>
                        <a:effectLst/>
                        <a:latin typeface="+mn-lt"/>
                        <a:ea typeface="+mn-ea"/>
                        <a:cs typeface="+mn-cs"/>
                      </a:endParaRPr>
                    </a:p>
                  </a:txBody>
                  <a:tcPr/>
                </a:tc>
                <a:tc>
                  <a:txBody>
                    <a:bodyPr/>
                    <a:lstStyle/>
                    <a:p>
                      <a:pPr rtl="0"/>
                      <a:r>
                        <a:rPr lang="en-US" sz="1100" b="1" i="0" u="none" strike="noStrike" kern="1200" baseline="0" dirty="0">
                          <a:solidFill>
                            <a:schemeClr val="dk1"/>
                          </a:solidFill>
                          <a:latin typeface="+mn-lt"/>
                          <a:ea typeface="+mn-ea"/>
                          <a:cs typeface="+mn-cs"/>
                        </a:rPr>
                        <a:t>CalWIN Update:</a:t>
                      </a:r>
                    </a:p>
                    <a:p>
                      <a:pPr marL="171450" indent="-171450" rtl="0">
                        <a:buFont typeface="Arial" panose="020B0604020202020204" pitchFamily="34" charset="0"/>
                        <a:buChar char="•"/>
                      </a:pPr>
                      <a:r>
                        <a:rPr lang="en-US" sz="1100" b="0" i="0" u="none" strike="noStrike" kern="1200" baseline="0" noProof="0" dirty="0">
                          <a:solidFill>
                            <a:srgbClr val="000000"/>
                          </a:solidFill>
                        </a:rPr>
                        <a:t>Reference Table updated, manually select 5L aid code</a:t>
                      </a:r>
                      <a:endParaRPr lang="en-US" dirty="0"/>
                    </a:p>
                    <a:p>
                      <a:pPr marL="171450" lvl="0" indent="-171450" algn="l">
                        <a:lnSpc>
                          <a:spcPct val="100000"/>
                        </a:lnSpc>
                        <a:spcBef>
                          <a:spcPts val="0"/>
                        </a:spcBef>
                        <a:spcAft>
                          <a:spcPts val="0"/>
                        </a:spcAft>
                        <a:buFont typeface="Arial" panose="020B0604020202020204" pitchFamily="34" charset="0"/>
                        <a:buChar char="•"/>
                      </a:pPr>
                      <a:r>
                        <a:rPr lang="en-US" sz="1100" b="0" i="0" u="none" strike="noStrike" kern="1200" baseline="0" noProof="0" dirty="0">
                          <a:solidFill>
                            <a:srgbClr val="000000"/>
                          </a:solidFill>
                        </a:rPr>
                        <a:t>Adding an On/Off Switch for EC Funding 5L </a:t>
                      </a:r>
                      <a:endParaRPr lang="en-US" dirty="0"/>
                    </a:p>
                    <a:p>
                      <a:pPr marL="171450" lvl="0" indent="-171450" algn="l">
                        <a:lnSpc>
                          <a:spcPct val="100000"/>
                        </a:lnSpc>
                        <a:spcBef>
                          <a:spcPts val="0"/>
                        </a:spcBef>
                        <a:spcAft>
                          <a:spcPts val="0"/>
                        </a:spcAft>
                        <a:buFont typeface="Arial" panose="020B0604020202020204" pitchFamily="34" charset="0"/>
                        <a:buChar char="•"/>
                      </a:pPr>
                      <a:r>
                        <a:rPr lang="en-US" sz="1100" b="0" i="0" u="none" strike="noStrike" kern="1200" baseline="0" noProof="0" dirty="0">
                          <a:solidFill>
                            <a:srgbClr val="000000"/>
                          </a:solidFill>
                        </a:rPr>
                        <a:t>Extending Relative/NREFM up to 180 days for 5L &amp; up to 365 day for Good Cause.  </a:t>
                      </a:r>
                      <a:endParaRPr lang="en-US" dirty="0"/>
                    </a:p>
                    <a:p>
                      <a:pPr marL="171450" lvl="0" indent="-171450" algn="l">
                        <a:lnSpc>
                          <a:spcPct val="100000"/>
                        </a:lnSpc>
                        <a:spcBef>
                          <a:spcPts val="0"/>
                        </a:spcBef>
                        <a:spcAft>
                          <a:spcPts val="0"/>
                        </a:spcAft>
                        <a:buFont typeface="Arial" panose="020B0604020202020204" pitchFamily="34" charset="0"/>
                        <a:buChar char="•"/>
                      </a:pPr>
                      <a:r>
                        <a:rPr lang="en-US" sz="1100" b="0" i="0" u="none" strike="noStrike" kern="1200" baseline="0" noProof="0" dirty="0">
                          <a:solidFill>
                            <a:srgbClr val="000000"/>
                          </a:solidFill>
                        </a:rPr>
                        <a:t>Change Other Placements  of Regular EA Funding to 180 days from 120 days </a:t>
                      </a:r>
                      <a:endParaRPr lang="en-US" dirty="0"/>
                    </a:p>
                    <a:p>
                      <a:pPr marL="171450" lvl="0" indent="-171450" algn="l">
                        <a:lnSpc>
                          <a:spcPct val="100000"/>
                        </a:lnSpc>
                        <a:spcBef>
                          <a:spcPts val="0"/>
                        </a:spcBef>
                        <a:spcAft>
                          <a:spcPts val="0"/>
                        </a:spcAft>
                        <a:buFont typeface="Arial" panose="020B0604020202020204" pitchFamily="34" charset="0"/>
                        <a:buChar char="•"/>
                      </a:pPr>
                      <a:r>
                        <a:rPr lang="en-US" sz="1100" b="0" i="0" u="none" strike="noStrike" kern="1200" baseline="0" noProof="0" dirty="0">
                          <a:solidFill>
                            <a:srgbClr val="000000"/>
                          </a:solidFill>
                        </a:rPr>
                        <a:t>Create new Client Correspondence for Interim Funding </a:t>
                      </a:r>
                    </a:p>
                    <a:p>
                      <a:pPr marL="457200" lvl="1" indent="0" algn="l">
                        <a:lnSpc>
                          <a:spcPct val="100000"/>
                        </a:lnSpc>
                        <a:spcBef>
                          <a:spcPts val="0"/>
                        </a:spcBef>
                        <a:spcAft>
                          <a:spcPts val="0"/>
                        </a:spcAft>
                        <a:buFont typeface="Arial" panose="020B0604020202020204" pitchFamily="34" charset="0"/>
                        <a:buNone/>
                      </a:pPr>
                      <a:endParaRPr lang="en-US" sz="1100" b="0" i="0" u="none" strike="noStrike" kern="1200" baseline="0" noProof="0" dirty="0">
                        <a:solidFill>
                          <a:srgbClr val="000000"/>
                        </a:solidFill>
                      </a:endParaRPr>
                    </a:p>
                    <a:p>
                      <a:pPr marL="0" lvl="0" indent="0" algn="l">
                        <a:lnSpc>
                          <a:spcPct val="100000"/>
                        </a:lnSpc>
                        <a:spcBef>
                          <a:spcPts val="0"/>
                        </a:spcBef>
                        <a:spcAft>
                          <a:spcPts val="0"/>
                        </a:spcAft>
                        <a:buFont typeface="Arial" panose="020B0604020202020204" pitchFamily="34" charset="0"/>
                        <a:buNone/>
                      </a:pPr>
                      <a:r>
                        <a:rPr lang="en-US" sz="1100" b="1" i="1" u="none" strike="noStrike" kern="1200" baseline="0" noProof="0" dirty="0">
                          <a:solidFill>
                            <a:srgbClr val="000000"/>
                          </a:solidFill>
                        </a:rPr>
                        <a:t>Note: </a:t>
                      </a:r>
                      <a:r>
                        <a:rPr lang="en-US" sz="1100" b="0" i="1" u="none" strike="noStrike" kern="1200" baseline="0" noProof="0" dirty="0">
                          <a:solidFill>
                            <a:srgbClr val="000000"/>
                          </a:solidFill>
                        </a:rPr>
                        <a:t>ACL 19-84 posted in September included the change from 180 days to 120 days.</a:t>
                      </a:r>
                      <a:endParaRPr lang="en-US" i="1" u="none" dirty="0"/>
                    </a:p>
                    <a:p>
                      <a:pPr lvl="0">
                        <a:buNone/>
                      </a:pPr>
                      <a:endParaRPr lang="en-US" sz="1100" b="0" i="0" u="none" strike="noStrike" kern="1200" baseline="0" dirty="0">
                        <a:solidFill>
                          <a:schemeClr val="dk1"/>
                        </a:solidFill>
                        <a:latin typeface="+mn-lt"/>
                        <a:ea typeface="+mn-ea"/>
                        <a:cs typeface="+mn-cs"/>
                      </a:endParaRPr>
                    </a:p>
                    <a:p>
                      <a:pPr rtl="0"/>
                      <a:endParaRPr lang="en-US" sz="1100" b="0" i="0" u="none" strike="noStrike" kern="1200" baseline="0" dirty="0">
                        <a:solidFill>
                          <a:schemeClr val="dk1"/>
                        </a:solidFill>
                        <a:latin typeface="+mn-lt"/>
                        <a:ea typeface="+mn-ea"/>
                        <a:cs typeface="+mn-cs"/>
                      </a:endParaRPr>
                    </a:p>
                    <a:p>
                      <a:pPr rtl="0"/>
                      <a:r>
                        <a:rPr lang="en-US" sz="1100" b="1" i="0" u="none" strike="noStrike" kern="1200" baseline="0" dirty="0">
                          <a:solidFill>
                            <a:schemeClr val="dk1"/>
                          </a:solidFill>
                          <a:latin typeface="+mn-lt"/>
                          <a:ea typeface="+mn-ea"/>
                          <a:cs typeface="+mn-cs"/>
                        </a:rPr>
                        <a:t>CalWIN County Business Process Impact:</a:t>
                      </a:r>
                    </a:p>
                    <a:p>
                      <a:pPr lvl="0">
                        <a:buNone/>
                      </a:pPr>
                      <a:r>
                        <a:rPr lang="en-US" sz="1100" b="0" i="0" u="none" strike="noStrike" kern="1200" baseline="0" dirty="0">
                          <a:solidFill>
                            <a:schemeClr val="dk1"/>
                          </a:solidFill>
                          <a:latin typeface="+mn-lt"/>
                          <a:ea typeface="+mn-ea"/>
                          <a:cs typeface="+mn-cs"/>
                        </a:rPr>
                        <a:t>County business processes utilizing functionality to issue now automation implemented.</a:t>
                      </a:r>
                      <a:endParaRPr lang="en-US" sz="1100" b="1" i="0" u="none" strike="noStrike" kern="1200" baseline="0" dirty="0">
                        <a:solidFill>
                          <a:schemeClr val="dk1"/>
                        </a:solidFill>
                        <a:latin typeface="+mn-lt"/>
                        <a:ea typeface="+mn-ea"/>
                        <a:cs typeface="+mn-cs"/>
                      </a:endParaRPr>
                    </a:p>
                    <a:p>
                      <a:pPr marL="0" marR="0" lvl="0" indent="0" algn="just" rtl="0" eaLnBrk="1" fontAlgn="auto" latinLnBrk="0" hangingPunct="1">
                        <a:lnSpc>
                          <a:spcPct val="100000"/>
                        </a:lnSpc>
                        <a:spcBef>
                          <a:spcPts val="0"/>
                        </a:spcBef>
                        <a:spcAft>
                          <a:spcPts val="0"/>
                        </a:spcAft>
                        <a:buClrTx/>
                        <a:buSzTx/>
                        <a:buFontTx/>
                        <a:buNone/>
                      </a:pPr>
                      <a:endParaRPr lang="en-US" sz="1100" b="0" i="0" u="none" strike="noStrike" kern="1200" baseline="0" dirty="0">
                        <a:solidFill>
                          <a:schemeClr val="dk1"/>
                        </a:solidFill>
                        <a:effectLst/>
                        <a:latin typeface="+mn-lt"/>
                        <a:ea typeface="+mn-ea"/>
                        <a:cs typeface="+mn-cs"/>
                      </a:endParaRPr>
                    </a:p>
                  </a:txBody>
                  <a:tcPr/>
                </a:tc>
                <a:extLst>
                  <a:ext uri="{0D108BD9-81ED-4DB2-BD59-A6C34878D82A}">
                    <a16:rowId xmlns:a16="http://schemas.microsoft.com/office/drawing/2014/main" val="4098963836"/>
                  </a:ext>
                </a:extLst>
              </a:tr>
            </a:tbl>
          </a:graphicData>
        </a:graphic>
      </p:graphicFrame>
    </p:spTree>
    <p:extLst>
      <p:ext uri="{BB962C8B-B14F-4D97-AF65-F5344CB8AC3E}">
        <p14:creationId xmlns:p14="http://schemas.microsoft.com/office/powerpoint/2010/main" val="42042088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4FE0563-AC48-2945-81FD-BF6E53944784}"/>
              </a:ext>
            </a:extLst>
          </p:cNvPr>
          <p:cNvSpPr>
            <a:spLocks noGrp="1"/>
          </p:cNvSpPr>
          <p:nvPr>
            <p:ph type="title"/>
          </p:nvPr>
        </p:nvSpPr>
        <p:spPr/>
        <p:txBody>
          <a:bodyPr/>
          <a:lstStyle/>
          <a:p>
            <a:r>
              <a:rPr lang="en-US" dirty="0"/>
              <a:t>Policy Update</a:t>
            </a:r>
          </a:p>
        </p:txBody>
      </p:sp>
      <p:sp>
        <p:nvSpPr>
          <p:cNvPr id="7" name="Text Placeholder 6">
            <a:extLst>
              <a:ext uri="{FF2B5EF4-FFF2-40B4-BE49-F238E27FC236}">
                <a16:creationId xmlns:a16="http://schemas.microsoft.com/office/drawing/2014/main" id="{9761DA5A-1779-284F-9785-B37E08006FE6}"/>
              </a:ext>
            </a:extLst>
          </p:cNvPr>
          <p:cNvSpPr>
            <a:spLocks noGrp="1"/>
          </p:cNvSpPr>
          <p:nvPr>
            <p:ph type="body" sz="quarter" idx="10"/>
          </p:nvPr>
        </p:nvSpPr>
        <p:spPr/>
        <p:txBody>
          <a:bodyPr/>
          <a:lstStyle/>
          <a:p>
            <a:r>
              <a:rPr lang="en-US" dirty="0"/>
              <a:t>CalWORKs Revised Time on Aid Notice of Actions </a:t>
            </a:r>
          </a:p>
        </p:txBody>
      </p:sp>
      <p:graphicFrame>
        <p:nvGraphicFramePr>
          <p:cNvPr id="2" name="Table 1">
            <a:extLst>
              <a:ext uri="{FF2B5EF4-FFF2-40B4-BE49-F238E27FC236}">
                <a16:creationId xmlns:a16="http://schemas.microsoft.com/office/drawing/2014/main" id="{7FD25521-12C0-4840-B147-008710F8A3E5}"/>
              </a:ext>
            </a:extLst>
          </p:cNvPr>
          <p:cNvGraphicFramePr>
            <a:graphicFrameLocks noGrp="1"/>
          </p:cNvGraphicFramePr>
          <p:nvPr/>
        </p:nvGraphicFramePr>
        <p:xfrm>
          <a:off x="292101" y="1065214"/>
          <a:ext cx="8769093" cy="5340803"/>
        </p:xfrm>
        <a:graphic>
          <a:graphicData uri="http://schemas.openxmlformats.org/drawingml/2006/table">
            <a:tbl>
              <a:tblPr firstRow="1" bandRow="1">
                <a:tableStyleId>{5C22544A-7EE6-4342-B048-85BDC9FD1C3A}</a:tableStyleId>
              </a:tblPr>
              <a:tblGrid>
                <a:gridCol w="1034349">
                  <a:extLst>
                    <a:ext uri="{9D8B030D-6E8A-4147-A177-3AD203B41FA5}">
                      <a16:colId xmlns:a16="http://schemas.microsoft.com/office/drawing/2014/main" val="3128163936"/>
                    </a:ext>
                  </a:extLst>
                </a:gridCol>
                <a:gridCol w="1135039">
                  <a:extLst>
                    <a:ext uri="{9D8B030D-6E8A-4147-A177-3AD203B41FA5}">
                      <a16:colId xmlns:a16="http://schemas.microsoft.com/office/drawing/2014/main" val="3658039915"/>
                    </a:ext>
                  </a:extLst>
                </a:gridCol>
                <a:gridCol w="1153346">
                  <a:extLst>
                    <a:ext uri="{9D8B030D-6E8A-4147-A177-3AD203B41FA5}">
                      <a16:colId xmlns:a16="http://schemas.microsoft.com/office/drawing/2014/main" val="3667928249"/>
                    </a:ext>
                  </a:extLst>
                </a:gridCol>
                <a:gridCol w="5446359">
                  <a:extLst>
                    <a:ext uri="{9D8B030D-6E8A-4147-A177-3AD203B41FA5}">
                      <a16:colId xmlns:a16="http://schemas.microsoft.com/office/drawing/2014/main" val="3896375486"/>
                    </a:ext>
                  </a:extLst>
                </a:gridCol>
              </a:tblGrid>
              <a:tr h="1144535">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solidFill>
                            <a:schemeClr val="tx1"/>
                          </a:solidFill>
                        </a:rPr>
                        <a:t>Policy Effective Date &amp; State Policy Reference</a:t>
                      </a:r>
                    </a:p>
                  </a:txBody>
                  <a:tcPr/>
                </a:tc>
                <a:tc>
                  <a:txBody>
                    <a:bodyPr/>
                    <a:lstStyle/>
                    <a:p>
                      <a:r>
                        <a:rPr lang="en-US" sz="1200" dirty="0">
                          <a:solidFill>
                            <a:schemeClr val="tx1"/>
                          </a:solidFill>
                        </a:rPr>
                        <a:t>C-IV/LRS Status</a:t>
                      </a:r>
                    </a:p>
                  </a:txBody>
                  <a:tcPr/>
                </a:tc>
                <a:tc>
                  <a:txBody>
                    <a:bodyPr/>
                    <a:lstStyle/>
                    <a:p>
                      <a:r>
                        <a:rPr lang="en-US" sz="1200" dirty="0">
                          <a:solidFill>
                            <a:schemeClr val="tx1"/>
                          </a:solidFill>
                        </a:rPr>
                        <a:t>CalWIN Status</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solidFill>
                            <a:schemeClr val="tx1"/>
                          </a:solidFill>
                        </a:rPr>
                        <a:t>Implementation Details</a:t>
                      </a:r>
                    </a:p>
                  </a:txBody>
                  <a:tcPr/>
                </a:tc>
                <a:extLst>
                  <a:ext uri="{0D108BD9-81ED-4DB2-BD59-A6C34878D82A}">
                    <a16:rowId xmlns:a16="http://schemas.microsoft.com/office/drawing/2014/main" val="1892019627"/>
                  </a:ext>
                </a:extLst>
              </a:tr>
              <a:tr h="415208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kern="1200" baseline="0" dirty="0">
                          <a:solidFill>
                            <a:schemeClr val="dk1"/>
                          </a:solidFill>
                          <a:latin typeface="+mn-lt"/>
                          <a:ea typeface="+mn-ea"/>
                          <a:cs typeface="Arial" panose="020B0604020202020204" pitchFamily="34" charset="0"/>
                        </a:rPr>
                        <a:t>6/20/2018</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100" kern="1200" baseline="0" dirty="0">
                        <a:solidFill>
                          <a:schemeClr val="dk1"/>
                        </a:solidFill>
                        <a:latin typeface="+mn-lt"/>
                        <a:ea typeface="+mn-ea"/>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100" kern="1200" baseline="0" dirty="0">
                          <a:solidFill>
                            <a:schemeClr val="dk1"/>
                          </a:solidFill>
                          <a:latin typeface="+mn-lt"/>
                          <a:ea typeface="+mn-ea"/>
                          <a:cs typeface="Arial" panose="020B0604020202020204" pitchFamily="34" charset="0"/>
                          <a:hlinkClick r:id="rId2"/>
                        </a:rPr>
                        <a:t>ACL 18-43</a:t>
                      </a:r>
                      <a:endParaRPr lang="en-US" sz="1100" kern="1200" baseline="0" dirty="0">
                        <a:solidFill>
                          <a:schemeClr val="dk1"/>
                        </a:solidFill>
                        <a:latin typeface="+mn-lt"/>
                        <a:ea typeface="+mn-ea"/>
                        <a:cs typeface="Arial" panose="020B0604020202020204"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1" dirty="0">
                          <a:latin typeface="+mn-lt"/>
                          <a:cs typeface="Arial" panose="020B0604020202020204" pitchFamily="34" charset="0"/>
                        </a:rPr>
                        <a:t>SCRs CIV-101570; CA-204115</a:t>
                      </a:r>
                    </a:p>
                    <a:p>
                      <a:pPr marL="0" marR="0" indent="0" algn="l" rtl="0" eaLnBrk="1" fontAlgn="auto" latinLnBrk="0" hangingPunct="1">
                        <a:lnSpc>
                          <a:spcPct val="100000"/>
                        </a:lnSpc>
                        <a:spcBef>
                          <a:spcPts val="0"/>
                        </a:spcBef>
                        <a:spcAft>
                          <a:spcPts val="0"/>
                        </a:spcAft>
                        <a:buClrTx/>
                        <a:buSzTx/>
                        <a:buFontTx/>
                        <a:buNone/>
                      </a:pPr>
                      <a:r>
                        <a:rPr lang="en-US" sz="1100" b="0" dirty="0">
                          <a:latin typeface="+mn-lt"/>
                          <a:cs typeface="Arial"/>
                        </a:rPr>
                        <a:t>New </a:t>
                      </a:r>
                      <a:endParaRPr lang="en-US" sz="1100" b="1" dirty="0">
                        <a:latin typeface="+mn-lt"/>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100" b="0" dirty="0">
                          <a:latin typeface="+mn-lt"/>
                          <a:cs typeface="Arial"/>
                        </a:rPr>
                        <a:t>Release TBD</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100" b="0" dirty="0">
                        <a:latin typeface="+mn-lt"/>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100" b="0" dirty="0">
                        <a:latin typeface="+mn-lt"/>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100" b="0" dirty="0">
                        <a:latin typeface="+mn-lt"/>
                        <a:cs typeface="Arial" panose="020B0604020202020204" pitchFamily="34" charset="0"/>
                      </a:endParaRPr>
                    </a:p>
                  </a:txBody>
                  <a:tcPr/>
                </a:tc>
                <a:tc>
                  <a:txBody>
                    <a:bodyPr/>
                    <a:lstStyle/>
                    <a:p>
                      <a:pPr lvl="0" algn="l">
                        <a:lnSpc>
                          <a:spcPct val="100000"/>
                        </a:lnSpc>
                        <a:spcBef>
                          <a:spcPts val="0"/>
                        </a:spcBef>
                        <a:spcAft>
                          <a:spcPts val="0"/>
                        </a:spcAft>
                        <a:buNone/>
                      </a:pPr>
                      <a:r>
                        <a:rPr lang="en-US" sz="1100" b="1" i="0" u="none" strike="noStrike" kern="1200" noProof="0" dirty="0">
                          <a:solidFill>
                            <a:srgbClr val="000000"/>
                          </a:solidFill>
                          <a:effectLst/>
                        </a:rPr>
                        <a:t>PPM #50566</a:t>
                      </a:r>
                      <a:r>
                        <a:rPr lang="en-US" sz="1100" b="0" i="0" u="none" strike="noStrike" kern="1200" noProof="0" dirty="0">
                          <a:solidFill>
                            <a:srgbClr val="000000"/>
                          </a:solidFill>
                          <a:effectLst/>
                        </a:rPr>
                        <a:t> Implemented</a:t>
                      </a:r>
                      <a:endParaRPr lang="en-US" dirty="0"/>
                    </a:p>
                    <a:p>
                      <a:pPr lvl="0" algn="l">
                        <a:lnSpc>
                          <a:spcPct val="100000"/>
                        </a:lnSpc>
                        <a:spcBef>
                          <a:spcPts val="0"/>
                        </a:spcBef>
                        <a:spcAft>
                          <a:spcPts val="0"/>
                        </a:spcAft>
                        <a:buNone/>
                      </a:pPr>
                      <a:r>
                        <a:rPr lang="en-US" sz="1100" b="0" i="0" u="none" strike="noStrike" kern="1200" noProof="0" dirty="0">
                          <a:solidFill>
                            <a:srgbClr val="000000"/>
                          </a:solidFill>
                          <a:effectLst/>
                        </a:rPr>
                        <a:t>R59 (11/19)</a:t>
                      </a:r>
                      <a:endParaRPr lang="en-US" dirty="0"/>
                    </a:p>
                    <a:p>
                      <a:pPr lvl="0">
                        <a:buNone/>
                      </a:pPr>
                      <a:endParaRPr lang="en-US" sz="1100" b="0" kern="1200" dirty="0">
                        <a:solidFill>
                          <a:schemeClr val="tx1"/>
                        </a:solidFill>
                        <a:effectLst/>
                        <a:latin typeface="+mn-lt"/>
                        <a:ea typeface="+mn-ea"/>
                        <a:cs typeface="+mn-cs"/>
                      </a:endParaRPr>
                    </a:p>
                  </a:txBody>
                  <a:tcPr/>
                </a:tc>
                <a:tc>
                  <a:txBody>
                    <a:bodyPr/>
                    <a:lstStyle/>
                    <a:p>
                      <a:r>
                        <a:rPr lang="en-US" sz="1100" b="0" i="0" u="none" strike="noStrike" kern="1200" baseline="0" dirty="0">
                          <a:solidFill>
                            <a:schemeClr val="dk1"/>
                          </a:solidFill>
                          <a:latin typeface="+mn-lt"/>
                          <a:ea typeface="+mn-ea"/>
                          <a:cs typeface="+mn-cs"/>
                        </a:rPr>
                        <a:t>SB 72 reduced the CalWORKs time-on-aid clock to the current 48 months and SB 1041 implemented the Welfare-to-Work (WTW) 24-month time clock. To further the goal of improving clients’ time on aid experience, in partnership with welfare advocates, CDSS collaborated to improve the following Time on Aid Notice of Action (NOA) messages:</a:t>
                      </a:r>
                    </a:p>
                    <a:p>
                      <a:pPr marL="171450" indent="-171450">
                        <a:buFont typeface="Arial" panose="020B0604020202020204" pitchFamily="34" charset="0"/>
                        <a:buChar char="•"/>
                      </a:pPr>
                      <a:r>
                        <a:rPr lang="en-US" sz="1100" b="0" i="0" u="none" strike="noStrike" kern="1200" baseline="0" dirty="0">
                          <a:solidFill>
                            <a:schemeClr val="dk1"/>
                          </a:solidFill>
                          <a:latin typeface="+mn-lt"/>
                          <a:ea typeface="+mn-ea"/>
                          <a:cs typeface="+mn-cs"/>
                        </a:rPr>
                        <a:t>M40-107(c) – Time On Aid Between 42nd and 46th Month; </a:t>
                      </a:r>
                    </a:p>
                    <a:p>
                      <a:pPr marL="171450" indent="-171450">
                        <a:buFont typeface="Arial" panose="020B0604020202020204" pitchFamily="34" charset="0"/>
                        <a:buChar char="•"/>
                      </a:pPr>
                      <a:r>
                        <a:rPr lang="en-US" sz="1100" b="0" i="0" u="none" strike="noStrike" kern="1200" baseline="0" dirty="0">
                          <a:solidFill>
                            <a:schemeClr val="dk1"/>
                          </a:solidFill>
                          <a:latin typeface="+mn-lt"/>
                          <a:ea typeface="+mn-ea"/>
                          <a:cs typeface="+mn-cs"/>
                        </a:rPr>
                        <a:t>M40-107(d) – Time on Aid to Former CalWORKs Recipients</a:t>
                      </a:r>
                    </a:p>
                    <a:p>
                      <a:pPr marL="171450" indent="-171450">
                        <a:buFont typeface="Arial" panose="020B0604020202020204" pitchFamily="34" charset="0"/>
                        <a:buChar char="•"/>
                      </a:pPr>
                      <a:r>
                        <a:rPr lang="en-US" sz="1100" b="0" i="0" u="none" strike="noStrike" kern="1200" baseline="0" dirty="0">
                          <a:solidFill>
                            <a:schemeClr val="dk1"/>
                          </a:solidFill>
                          <a:latin typeface="+mn-lt"/>
                          <a:ea typeface="+mn-ea"/>
                          <a:cs typeface="+mn-cs"/>
                        </a:rPr>
                        <a:t>M40-107(g) – CalWORKs 48th Month on Aid</a:t>
                      </a:r>
                    </a:p>
                    <a:p>
                      <a:endParaRPr lang="en-US" sz="1100" b="0" i="0" u="none" strike="noStrike" kern="1200" baseline="0" dirty="0">
                        <a:solidFill>
                          <a:schemeClr val="dk1"/>
                        </a:solidFill>
                        <a:latin typeface="+mn-lt"/>
                        <a:ea typeface="+mn-ea"/>
                        <a:cs typeface="+mn-cs"/>
                      </a:endParaRPr>
                    </a:p>
                    <a:p>
                      <a:r>
                        <a:rPr lang="en-US" sz="1100" b="0" i="0" u="none" strike="noStrike" kern="1200" baseline="0" dirty="0">
                          <a:solidFill>
                            <a:schemeClr val="dk1"/>
                          </a:solidFill>
                          <a:latin typeface="+mn-lt"/>
                          <a:ea typeface="+mn-ea"/>
                          <a:cs typeface="+mn-cs"/>
                        </a:rPr>
                        <a:t>Because some changes have been made to the above notices, CDSS is working on an errata to ACL 18-43. Publish date is TBD. </a:t>
                      </a:r>
                    </a:p>
                    <a:p>
                      <a:endParaRPr lang="en-US" sz="1100" b="0" i="0" u="none" strike="noStrike" kern="1200" baseline="0" dirty="0">
                        <a:solidFill>
                          <a:schemeClr val="dk1"/>
                        </a:solidFill>
                        <a:latin typeface="+mn-lt"/>
                        <a:ea typeface="+mn-ea"/>
                        <a:cs typeface="+mn-cs"/>
                      </a:endParaRPr>
                    </a:p>
                    <a:p>
                      <a:r>
                        <a:rPr lang="en-US" sz="1100" b="1" kern="1200" dirty="0">
                          <a:solidFill>
                            <a:schemeClr val="dk1"/>
                          </a:solidFill>
                          <a:effectLst/>
                          <a:latin typeface="+mn-lt"/>
                          <a:ea typeface="+mn-ea"/>
                          <a:cs typeface="+mn-cs"/>
                        </a:rPr>
                        <a:t>CalSAWS Update:</a:t>
                      </a:r>
                    </a:p>
                    <a:p>
                      <a:r>
                        <a:rPr lang="en-US" sz="1100" kern="1200" dirty="0">
                          <a:solidFill>
                            <a:schemeClr val="dk1"/>
                          </a:solidFill>
                          <a:effectLst/>
                          <a:latin typeface="+mn-lt"/>
                          <a:ea typeface="+mn-ea"/>
                          <a:cs typeface="+mn-cs"/>
                        </a:rPr>
                        <a:t>Both SCRs are SPG approved awaiting design to begin. Until the updated NOAs are implemented, counties can use the versions on the CDSS website.</a:t>
                      </a:r>
                    </a:p>
                    <a:p>
                      <a:endParaRPr lang="en-US" sz="1100" kern="1200" dirty="0">
                        <a:solidFill>
                          <a:schemeClr val="dk1"/>
                        </a:solidFill>
                        <a:effectLst/>
                        <a:latin typeface="+mn-lt"/>
                        <a:ea typeface="+mn-ea"/>
                        <a:cs typeface="+mn-cs"/>
                      </a:endParaRPr>
                    </a:p>
                    <a:p>
                      <a:r>
                        <a:rPr lang="en-US" sz="1100" b="1" kern="1200" dirty="0">
                          <a:solidFill>
                            <a:schemeClr val="dk1"/>
                          </a:solidFill>
                          <a:effectLst/>
                          <a:latin typeface="+mn-lt"/>
                          <a:ea typeface="+mn-ea"/>
                          <a:cs typeface="+mn-cs"/>
                        </a:rPr>
                        <a:t>CalSAWS County Business Impact:</a:t>
                      </a:r>
                    </a:p>
                    <a:p>
                      <a:r>
                        <a:rPr lang="en-US" sz="1100" b="0" kern="1200" dirty="0">
                          <a:solidFill>
                            <a:schemeClr val="dk1"/>
                          </a:solidFill>
                          <a:effectLst/>
                          <a:latin typeface="+mn-lt"/>
                          <a:ea typeface="+mn-ea"/>
                          <a:cs typeface="+mn-cs"/>
                        </a:rPr>
                        <a:t>Reject the system generated notice of action (NOA)and manually complete and send the appropriate NOA. </a:t>
                      </a:r>
                    </a:p>
                    <a:p>
                      <a:endParaRPr lang="en-US" sz="1100" b="0" kern="1200" dirty="0">
                        <a:solidFill>
                          <a:schemeClr val="dk1"/>
                        </a:solidFill>
                        <a:effectLst/>
                        <a:latin typeface="+mn-lt"/>
                        <a:ea typeface="+mn-ea"/>
                        <a:cs typeface="+mn-cs"/>
                      </a:endParaRPr>
                    </a:p>
                    <a:p>
                      <a:pPr marL="0" marR="0" lvl="0" indent="0" algn="ctr" defTabSz="4572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100" b="0" i="0" u="none" strike="noStrike" kern="1200" cap="none" spc="0" normalizeH="0" baseline="0" noProof="0" dirty="0">
                        <a:ln>
                          <a:noFill/>
                        </a:ln>
                        <a:solidFill>
                          <a:prstClr val="black"/>
                        </a:solidFill>
                        <a:effectLst/>
                        <a:uLnTx/>
                        <a:uFillTx/>
                        <a:latin typeface="+mn-lt"/>
                        <a:ea typeface="+mn-ea"/>
                        <a:cs typeface="+mn-cs"/>
                      </a:endParaRPr>
                    </a:p>
                    <a:p>
                      <a:pPr marL="0" marR="0" lvl="0" indent="0" algn="ctr" defTabSz="4572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100" b="0" i="0" u="none" strike="noStrike" kern="1200" cap="none" spc="0" normalizeH="0" baseline="0" noProof="0" dirty="0">
                        <a:ln>
                          <a:noFill/>
                        </a:ln>
                        <a:solidFill>
                          <a:prstClr val="black"/>
                        </a:solidFill>
                        <a:effectLst/>
                        <a:uLnTx/>
                        <a:uFillTx/>
                        <a:latin typeface="+mn-lt"/>
                        <a:ea typeface="+mn-ea"/>
                        <a:cs typeface="+mn-cs"/>
                      </a:endParaRPr>
                    </a:p>
                    <a:p>
                      <a:pPr marL="0" marR="0" lvl="0" indent="0" algn="ctr"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100" b="0" i="0" u="none" strike="noStrike" kern="1200" cap="none" spc="0" normalizeH="0" baseline="0" noProof="0" dirty="0">
                          <a:ln>
                            <a:noFill/>
                          </a:ln>
                          <a:solidFill>
                            <a:prstClr val="black"/>
                          </a:solidFill>
                          <a:effectLst/>
                          <a:uLnTx/>
                          <a:uFillTx/>
                          <a:latin typeface="+mn-lt"/>
                          <a:ea typeface="+mn-ea"/>
                          <a:cs typeface="+mn-cs"/>
                        </a:rPr>
                        <a:t>-Continued on Next Slide-</a:t>
                      </a:r>
                    </a:p>
                    <a:p>
                      <a:endParaRPr lang="en-US" sz="1100" b="0" kern="1200" dirty="0">
                        <a:solidFill>
                          <a:schemeClr val="dk1"/>
                        </a:solidFill>
                        <a:effectLst/>
                        <a:latin typeface="+mn-lt"/>
                        <a:ea typeface="+mn-ea"/>
                        <a:cs typeface="+mn-cs"/>
                      </a:endParaRPr>
                    </a:p>
                  </a:txBody>
                  <a:tcPr/>
                </a:tc>
                <a:extLst>
                  <a:ext uri="{0D108BD9-81ED-4DB2-BD59-A6C34878D82A}">
                    <a16:rowId xmlns:a16="http://schemas.microsoft.com/office/drawing/2014/main" val="2961293201"/>
                  </a:ext>
                </a:extLst>
              </a:tr>
            </a:tbl>
          </a:graphicData>
        </a:graphic>
      </p:graphicFrame>
    </p:spTree>
    <p:extLst>
      <p:ext uri="{BB962C8B-B14F-4D97-AF65-F5344CB8AC3E}">
        <p14:creationId xmlns:p14="http://schemas.microsoft.com/office/powerpoint/2010/main" val="27216433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4FE0563-AC48-2945-81FD-BF6E53944784}"/>
              </a:ext>
            </a:extLst>
          </p:cNvPr>
          <p:cNvSpPr>
            <a:spLocks noGrp="1"/>
          </p:cNvSpPr>
          <p:nvPr>
            <p:ph type="title"/>
          </p:nvPr>
        </p:nvSpPr>
        <p:spPr/>
        <p:txBody>
          <a:bodyPr/>
          <a:lstStyle/>
          <a:p>
            <a:r>
              <a:rPr lang="en-US" dirty="0"/>
              <a:t>Policy Update</a:t>
            </a:r>
          </a:p>
        </p:txBody>
      </p:sp>
      <p:sp>
        <p:nvSpPr>
          <p:cNvPr id="7" name="Text Placeholder 6">
            <a:extLst>
              <a:ext uri="{FF2B5EF4-FFF2-40B4-BE49-F238E27FC236}">
                <a16:creationId xmlns:a16="http://schemas.microsoft.com/office/drawing/2014/main" id="{9761DA5A-1779-284F-9785-B37E08006FE6}"/>
              </a:ext>
            </a:extLst>
          </p:cNvPr>
          <p:cNvSpPr>
            <a:spLocks noGrp="1"/>
          </p:cNvSpPr>
          <p:nvPr>
            <p:ph type="body" sz="quarter" idx="10"/>
          </p:nvPr>
        </p:nvSpPr>
        <p:spPr/>
        <p:txBody>
          <a:bodyPr/>
          <a:lstStyle/>
          <a:p>
            <a:r>
              <a:rPr lang="en-US" dirty="0"/>
              <a:t>CalWORKs Revised Time on Aid Notice of Actions </a:t>
            </a:r>
          </a:p>
        </p:txBody>
      </p:sp>
      <p:graphicFrame>
        <p:nvGraphicFramePr>
          <p:cNvPr id="2" name="Table 1">
            <a:extLst>
              <a:ext uri="{FF2B5EF4-FFF2-40B4-BE49-F238E27FC236}">
                <a16:creationId xmlns:a16="http://schemas.microsoft.com/office/drawing/2014/main" id="{7FD25521-12C0-4840-B147-008710F8A3E5}"/>
              </a:ext>
            </a:extLst>
          </p:cNvPr>
          <p:cNvGraphicFramePr>
            <a:graphicFrameLocks noGrp="1"/>
          </p:cNvGraphicFramePr>
          <p:nvPr>
            <p:extLst>
              <p:ext uri="{D42A27DB-BD31-4B8C-83A1-F6EECF244321}">
                <p14:modId xmlns:p14="http://schemas.microsoft.com/office/powerpoint/2010/main" val="2913624854"/>
              </p:ext>
            </p:extLst>
          </p:nvPr>
        </p:nvGraphicFramePr>
        <p:xfrm>
          <a:off x="292101" y="1065214"/>
          <a:ext cx="8769093" cy="5125486"/>
        </p:xfrm>
        <a:graphic>
          <a:graphicData uri="http://schemas.openxmlformats.org/drawingml/2006/table">
            <a:tbl>
              <a:tblPr firstRow="1" bandRow="1">
                <a:tableStyleId>{5C22544A-7EE6-4342-B048-85BDC9FD1C3A}</a:tableStyleId>
              </a:tblPr>
              <a:tblGrid>
                <a:gridCol w="1034349">
                  <a:extLst>
                    <a:ext uri="{9D8B030D-6E8A-4147-A177-3AD203B41FA5}">
                      <a16:colId xmlns:a16="http://schemas.microsoft.com/office/drawing/2014/main" val="3128163936"/>
                    </a:ext>
                  </a:extLst>
                </a:gridCol>
                <a:gridCol w="1135039">
                  <a:extLst>
                    <a:ext uri="{9D8B030D-6E8A-4147-A177-3AD203B41FA5}">
                      <a16:colId xmlns:a16="http://schemas.microsoft.com/office/drawing/2014/main" val="3658039915"/>
                    </a:ext>
                  </a:extLst>
                </a:gridCol>
                <a:gridCol w="1153346">
                  <a:extLst>
                    <a:ext uri="{9D8B030D-6E8A-4147-A177-3AD203B41FA5}">
                      <a16:colId xmlns:a16="http://schemas.microsoft.com/office/drawing/2014/main" val="3667928249"/>
                    </a:ext>
                  </a:extLst>
                </a:gridCol>
                <a:gridCol w="5446359">
                  <a:extLst>
                    <a:ext uri="{9D8B030D-6E8A-4147-A177-3AD203B41FA5}">
                      <a16:colId xmlns:a16="http://schemas.microsoft.com/office/drawing/2014/main" val="3896375486"/>
                    </a:ext>
                  </a:extLst>
                </a:gridCol>
              </a:tblGrid>
              <a:tr h="680953">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solidFill>
                            <a:schemeClr val="tx1"/>
                          </a:solidFill>
                        </a:rPr>
                        <a:t>Policy Effective Date &amp; State Policy Reference</a:t>
                      </a:r>
                    </a:p>
                  </a:txBody>
                  <a:tcPr/>
                </a:tc>
                <a:tc>
                  <a:txBody>
                    <a:bodyPr/>
                    <a:lstStyle/>
                    <a:p>
                      <a:r>
                        <a:rPr lang="en-US" sz="1200" dirty="0">
                          <a:solidFill>
                            <a:schemeClr val="tx1"/>
                          </a:solidFill>
                        </a:rPr>
                        <a:t>C-IV/LRS Status</a:t>
                      </a:r>
                    </a:p>
                  </a:txBody>
                  <a:tcPr/>
                </a:tc>
                <a:tc>
                  <a:txBody>
                    <a:bodyPr/>
                    <a:lstStyle/>
                    <a:p>
                      <a:r>
                        <a:rPr lang="en-US" sz="1200" dirty="0">
                          <a:solidFill>
                            <a:schemeClr val="tx1"/>
                          </a:solidFill>
                        </a:rPr>
                        <a:t>CalWIN Status</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solidFill>
                            <a:schemeClr val="tx1"/>
                          </a:solidFill>
                        </a:rPr>
                        <a:t>Implementation Details</a:t>
                      </a:r>
                    </a:p>
                  </a:txBody>
                  <a:tcPr/>
                </a:tc>
                <a:extLst>
                  <a:ext uri="{0D108BD9-81ED-4DB2-BD59-A6C34878D82A}">
                    <a16:rowId xmlns:a16="http://schemas.microsoft.com/office/drawing/2014/main" val="1892019627"/>
                  </a:ext>
                </a:extLst>
              </a:tr>
              <a:tr h="393676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kern="1200" baseline="0" dirty="0">
                          <a:solidFill>
                            <a:schemeClr val="dk1"/>
                          </a:solidFill>
                          <a:latin typeface="+mn-lt"/>
                          <a:ea typeface="+mn-ea"/>
                          <a:cs typeface="Arial" panose="020B0604020202020204" pitchFamily="34" charset="0"/>
                        </a:rPr>
                        <a:t>6/20/2018</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100" kern="1200" baseline="0" dirty="0">
                        <a:solidFill>
                          <a:schemeClr val="dk1"/>
                        </a:solidFill>
                        <a:latin typeface="+mn-lt"/>
                        <a:ea typeface="+mn-ea"/>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100" kern="1200" baseline="0" dirty="0">
                          <a:solidFill>
                            <a:schemeClr val="dk1"/>
                          </a:solidFill>
                          <a:latin typeface="+mn-lt"/>
                          <a:ea typeface="+mn-ea"/>
                          <a:cs typeface="Arial" panose="020B0604020202020204" pitchFamily="34" charset="0"/>
                          <a:hlinkClick r:id="rId2"/>
                        </a:rPr>
                        <a:t>ACL 18-43</a:t>
                      </a:r>
                      <a:endParaRPr lang="en-US" sz="1100" kern="1200" baseline="0" dirty="0">
                        <a:solidFill>
                          <a:schemeClr val="dk1"/>
                        </a:solidFill>
                        <a:latin typeface="+mn-lt"/>
                        <a:ea typeface="+mn-ea"/>
                        <a:cs typeface="Arial" panose="020B0604020202020204" pitchFamily="34" charset="0"/>
                      </a:endParaRPr>
                    </a:p>
                  </a:txBody>
                  <a:tcPr/>
                </a:tc>
                <a:tc>
                  <a:txBody>
                    <a:bodyPr/>
                    <a:lstStyle/>
                    <a:p>
                      <a:pPr marL="0" marR="0" indent="0" algn="l" rtl="0" eaLnBrk="1" fontAlgn="auto" latinLnBrk="0" hangingPunct="1">
                        <a:lnSpc>
                          <a:spcPct val="100000"/>
                        </a:lnSpc>
                        <a:spcBef>
                          <a:spcPts val="0"/>
                        </a:spcBef>
                        <a:spcAft>
                          <a:spcPts val="0"/>
                        </a:spcAft>
                        <a:buClrTx/>
                        <a:buSzTx/>
                        <a:buFontTx/>
                        <a:buNone/>
                      </a:pPr>
                      <a:r>
                        <a:rPr lang="en-US" sz="1100" b="1" dirty="0">
                          <a:latin typeface="+mn-lt"/>
                          <a:cs typeface="Arial"/>
                        </a:rPr>
                        <a:t>SCRs CIV-101570; CA-204115</a:t>
                      </a:r>
                    </a:p>
                    <a:p>
                      <a:pPr marL="0" marR="0" indent="0" algn="l" rtl="0" eaLnBrk="1" fontAlgn="auto" latinLnBrk="0" hangingPunct="1">
                        <a:lnSpc>
                          <a:spcPct val="100000"/>
                        </a:lnSpc>
                        <a:spcBef>
                          <a:spcPts val="0"/>
                        </a:spcBef>
                        <a:spcAft>
                          <a:spcPts val="0"/>
                        </a:spcAft>
                        <a:buClrTx/>
                        <a:buSzTx/>
                        <a:buFontTx/>
                        <a:buNone/>
                      </a:pPr>
                      <a:r>
                        <a:rPr lang="en-US" sz="1100" b="0" dirty="0">
                          <a:latin typeface="+mn-lt"/>
                          <a:cs typeface="Arial"/>
                        </a:rPr>
                        <a:t>New </a:t>
                      </a:r>
                      <a:endParaRPr lang="en-US" sz="1100" b="1" dirty="0">
                        <a:latin typeface="+mn-lt"/>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100" b="0" dirty="0">
                          <a:latin typeface="+mn-lt"/>
                          <a:cs typeface="Arial"/>
                        </a:rPr>
                        <a:t>Release TBD</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100" b="0" dirty="0">
                        <a:latin typeface="+mn-lt"/>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100" b="0" dirty="0">
                        <a:latin typeface="+mn-lt"/>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100" b="0" dirty="0">
                        <a:latin typeface="+mn-lt"/>
                        <a:cs typeface="Arial" panose="020B0604020202020204" pitchFamily="34" charset="0"/>
                      </a:endParaRPr>
                    </a:p>
                  </a:txBody>
                  <a:tcPr/>
                </a:tc>
                <a:tc>
                  <a:txBody>
                    <a:bodyPr/>
                    <a:lstStyle/>
                    <a:p>
                      <a:pPr lvl="0" algn="l">
                        <a:lnSpc>
                          <a:spcPct val="100000"/>
                        </a:lnSpc>
                        <a:spcBef>
                          <a:spcPts val="0"/>
                        </a:spcBef>
                        <a:spcAft>
                          <a:spcPts val="0"/>
                        </a:spcAft>
                        <a:buNone/>
                      </a:pPr>
                      <a:r>
                        <a:rPr lang="en-US" sz="1100" b="1" i="0" u="none" strike="noStrike" kern="1200" noProof="0" dirty="0">
                          <a:solidFill>
                            <a:srgbClr val="000000"/>
                          </a:solidFill>
                          <a:effectLst/>
                        </a:rPr>
                        <a:t>PPM #50566</a:t>
                      </a:r>
                      <a:r>
                        <a:rPr lang="en-US" sz="1100" b="0" i="0" u="none" strike="noStrike" kern="1200" noProof="0" dirty="0">
                          <a:solidFill>
                            <a:srgbClr val="000000"/>
                          </a:solidFill>
                          <a:effectLst/>
                        </a:rPr>
                        <a:t> </a:t>
                      </a:r>
                      <a:endParaRPr lang="en-US" dirty="0"/>
                    </a:p>
                    <a:p>
                      <a:pPr lvl="0" algn="l">
                        <a:lnSpc>
                          <a:spcPct val="100000"/>
                        </a:lnSpc>
                        <a:spcBef>
                          <a:spcPts val="0"/>
                        </a:spcBef>
                        <a:spcAft>
                          <a:spcPts val="0"/>
                        </a:spcAft>
                        <a:buNone/>
                      </a:pPr>
                      <a:r>
                        <a:rPr lang="en-US" sz="1100" b="0" i="0" u="none" strike="noStrike" kern="1200" noProof="0" dirty="0">
                          <a:solidFill>
                            <a:srgbClr val="000000"/>
                          </a:solidFill>
                          <a:effectLst/>
                        </a:rPr>
                        <a:t>Implemented</a:t>
                      </a:r>
                      <a:endParaRPr lang="en-US" dirty="0"/>
                    </a:p>
                    <a:p>
                      <a:pPr lvl="0" algn="l">
                        <a:lnSpc>
                          <a:spcPct val="100000"/>
                        </a:lnSpc>
                        <a:spcBef>
                          <a:spcPts val="0"/>
                        </a:spcBef>
                        <a:spcAft>
                          <a:spcPts val="0"/>
                        </a:spcAft>
                        <a:buNone/>
                      </a:pPr>
                      <a:r>
                        <a:rPr lang="en-US" sz="1100" b="0" i="0" u="none" strike="noStrike" kern="1200" noProof="0" dirty="0">
                          <a:solidFill>
                            <a:srgbClr val="000000"/>
                          </a:solidFill>
                          <a:effectLst/>
                        </a:rPr>
                        <a:t>R59 (11/19)</a:t>
                      </a:r>
                      <a:endParaRPr lang="en-US" dirty="0"/>
                    </a:p>
                    <a:p>
                      <a:pPr lvl="0">
                        <a:buNone/>
                      </a:pPr>
                      <a:endParaRPr lang="en-US" sz="1100" b="0" kern="1200" dirty="0">
                        <a:solidFill>
                          <a:schemeClr val="tx1"/>
                        </a:solidFill>
                        <a:effectLst/>
                        <a:latin typeface="+mn-lt"/>
                        <a:ea typeface="+mn-ea"/>
                        <a:cs typeface="+mn-cs"/>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100" b="1" i="0" u="none" strike="noStrike" kern="1200" baseline="0" dirty="0">
                          <a:solidFill>
                            <a:schemeClr val="dk1"/>
                          </a:solidFill>
                          <a:latin typeface="+mn-lt"/>
                          <a:ea typeface="+mn-ea"/>
                          <a:cs typeface="+mn-cs"/>
                        </a:rPr>
                        <a:t>CalWIN Update:</a:t>
                      </a:r>
                    </a:p>
                    <a:p>
                      <a:pPr marL="0" marR="0" lvl="0" indent="0" algn="l" rtl="0" eaLnBrk="1" fontAlgn="auto" latinLnBrk="0" hangingPunct="1">
                        <a:lnSpc>
                          <a:spcPct val="100000"/>
                        </a:lnSpc>
                        <a:spcBef>
                          <a:spcPts val="0"/>
                        </a:spcBef>
                        <a:spcAft>
                          <a:spcPts val="0"/>
                        </a:spcAft>
                        <a:buClrTx/>
                        <a:buSzTx/>
                        <a:buFont typeface="Arial" panose="020B0604020202020204" pitchFamily="34" charset="0"/>
                        <a:buNone/>
                      </a:pPr>
                      <a:r>
                        <a:rPr lang="en-US" sz="1100" b="0" i="0" u="none" strike="noStrike" kern="1200" baseline="0" dirty="0">
                          <a:solidFill>
                            <a:schemeClr val="dk1"/>
                          </a:solidFill>
                          <a:latin typeface="+mn-lt"/>
                          <a:ea typeface="+mn-ea"/>
                          <a:cs typeface="+mn-cs"/>
                        </a:rPr>
                        <a:t>Implemented the revised notices in November 2019 with Release 59 (R59).</a:t>
                      </a:r>
                    </a:p>
                    <a:p>
                      <a:pPr marL="0" marR="0" lvl="0" indent="0" algn="l" rtl="0" eaLnBrk="1" fontAlgn="auto" latinLnBrk="0" hangingPunct="1">
                        <a:lnSpc>
                          <a:spcPct val="100000"/>
                        </a:lnSpc>
                        <a:spcBef>
                          <a:spcPts val="0"/>
                        </a:spcBef>
                        <a:spcAft>
                          <a:spcPts val="0"/>
                        </a:spcAft>
                        <a:buClrTx/>
                        <a:buSzTx/>
                        <a:buFont typeface="Arial" panose="020B0604020202020204" pitchFamily="34" charset="0"/>
                        <a:buNone/>
                      </a:pPr>
                      <a:endParaRPr lang="en-US" sz="1100" b="0" i="0" u="none" strike="noStrike" kern="1200" baseline="0" dirty="0">
                        <a:solidFill>
                          <a:schemeClr val="dk1"/>
                        </a:solidFill>
                        <a:latin typeface="+mn-lt"/>
                        <a:ea typeface="+mn-ea"/>
                        <a:cs typeface="+mn-cs"/>
                      </a:endParaRPr>
                    </a:p>
                    <a:p>
                      <a:pPr marL="0" marR="0" lvl="0" indent="0" algn="l" rtl="0" eaLnBrk="1" fontAlgn="auto" latinLnBrk="0" hangingPunct="1">
                        <a:lnSpc>
                          <a:spcPct val="100000"/>
                        </a:lnSpc>
                        <a:spcBef>
                          <a:spcPts val="0"/>
                        </a:spcBef>
                        <a:spcAft>
                          <a:spcPts val="0"/>
                        </a:spcAft>
                        <a:buClrTx/>
                        <a:buSzTx/>
                        <a:buFont typeface="Arial" panose="020B0604020202020204" pitchFamily="34" charset="0"/>
                        <a:buNone/>
                      </a:pPr>
                      <a:r>
                        <a:rPr lang="en-US" sz="1100" b="0" i="0" u="none" strike="noStrike" kern="1200" baseline="0" dirty="0">
                          <a:solidFill>
                            <a:schemeClr val="dk1"/>
                          </a:solidFill>
                          <a:latin typeface="+mn-lt"/>
                          <a:ea typeface="+mn-ea"/>
                          <a:cs typeface="+mn-cs"/>
                        </a:rPr>
                        <a:t>If an Errata is issued a new proposal will be opened to address necessary changes.</a:t>
                      </a: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100" b="0" i="0" u="none" strike="noStrike" kern="1200" baseline="0" dirty="0">
                        <a:solidFill>
                          <a:schemeClr val="dk1"/>
                        </a:solidFill>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100" b="1" i="0" u="none" strike="noStrike" kern="1200" baseline="0" dirty="0">
                          <a:solidFill>
                            <a:schemeClr val="dk1"/>
                          </a:solidFill>
                          <a:latin typeface="+mn-lt"/>
                          <a:ea typeface="+mn-ea"/>
                          <a:cs typeface="+mn-cs"/>
                        </a:rPr>
                        <a:t>CalWIN County Business Impact</a:t>
                      </a:r>
                    </a:p>
                    <a:p>
                      <a:pPr marL="0" marR="0" lvl="0" indent="0" algn="l">
                        <a:lnSpc>
                          <a:spcPct val="100000"/>
                        </a:lnSpc>
                        <a:spcBef>
                          <a:spcPts val="0"/>
                        </a:spcBef>
                        <a:spcAft>
                          <a:spcPts val="0"/>
                        </a:spcAft>
                        <a:buClrTx/>
                        <a:buSzTx/>
                        <a:buFont typeface="Arial" panose="020B0604020202020204" pitchFamily="34" charset="0"/>
                        <a:buNone/>
                      </a:pPr>
                      <a:r>
                        <a:rPr lang="en-US" sz="1100" b="0" i="0" u="none" strike="noStrike" kern="1200" baseline="0" dirty="0">
                          <a:solidFill>
                            <a:schemeClr val="dk1"/>
                          </a:solidFill>
                          <a:latin typeface="+mn-lt"/>
                          <a:ea typeface="+mn-ea"/>
                          <a:cs typeface="+mn-cs"/>
                        </a:rPr>
                        <a:t>No impact currently counties can use CalWIN notices that are now available as of November 2019. </a:t>
                      </a:r>
                      <a:endParaRPr lang="en-US" sz="1100" b="1" i="0" u="none" strike="noStrike" kern="1200" baseline="0" dirty="0">
                        <a:solidFill>
                          <a:schemeClr val="dk1"/>
                        </a:solidFill>
                        <a:latin typeface="+mn-lt"/>
                        <a:ea typeface="+mn-ea"/>
                        <a:cs typeface="+mn-cs"/>
                      </a:endParaRPr>
                    </a:p>
                  </a:txBody>
                  <a:tcPr/>
                </a:tc>
                <a:extLst>
                  <a:ext uri="{0D108BD9-81ED-4DB2-BD59-A6C34878D82A}">
                    <a16:rowId xmlns:a16="http://schemas.microsoft.com/office/drawing/2014/main" val="2961293201"/>
                  </a:ext>
                </a:extLst>
              </a:tr>
            </a:tbl>
          </a:graphicData>
        </a:graphic>
      </p:graphicFrame>
    </p:spTree>
    <p:extLst>
      <p:ext uri="{BB962C8B-B14F-4D97-AF65-F5344CB8AC3E}">
        <p14:creationId xmlns:p14="http://schemas.microsoft.com/office/powerpoint/2010/main" val="2334739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4FE0563-AC48-2945-81FD-BF6E53944784}"/>
              </a:ext>
            </a:extLst>
          </p:cNvPr>
          <p:cNvSpPr>
            <a:spLocks noGrp="1"/>
          </p:cNvSpPr>
          <p:nvPr>
            <p:ph type="title"/>
          </p:nvPr>
        </p:nvSpPr>
        <p:spPr/>
        <p:txBody>
          <a:bodyPr/>
          <a:lstStyle/>
          <a:p>
            <a:r>
              <a:rPr lang="en-US" dirty="0"/>
              <a:t>Policy Update</a:t>
            </a:r>
          </a:p>
        </p:txBody>
      </p:sp>
      <p:sp>
        <p:nvSpPr>
          <p:cNvPr id="7" name="Text Placeholder 6">
            <a:extLst>
              <a:ext uri="{FF2B5EF4-FFF2-40B4-BE49-F238E27FC236}">
                <a16:creationId xmlns:a16="http://schemas.microsoft.com/office/drawing/2014/main" id="{9761DA5A-1779-284F-9785-B37E08006FE6}"/>
              </a:ext>
            </a:extLst>
          </p:cNvPr>
          <p:cNvSpPr>
            <a:spLocks noGrp="1"/>
          </p:cNvSpPr>
          <p:nvPr>
            <p:ph type="body" sz="quarter" idx="10"/>
          </p:nvPr>
        </p:nvSpPr>
        <p:spPr/>
        <p:txBody>
          <a:bodyPr>
            <a:normAutofit/>
          </a:bodyPr>
          <a:lstStyle/>
          <a:p>
            <a:r>
              <a:rPr lang="en-US" dirty="0"/>
              <a:t>CalWORKs Stage One Child Care Continuous Eligibility </a:t>
            </a:r>
          </a:p>
        </p:txBody>
      </p:sp>
      <p:graphicFrame>
        <p:nvGraphicFramePr>
          <p:cNvPr id="2" name="Table 1">
            <a:extLst>
              <a:ext uri="{FF2B5EF4-FFF2-40B4-BE49-F238E27FC236}">
                <a16:creationId xmlns:a16="http://schemas.microsoft.com/office/drawing/2014/main" id="{1965427C-EB71-4911-A385-D238002AC733}"/>
              </a:ext>
            </a:extLst>
          </p:cNvPr>
          <p:cNvGraphicFramePr>
            <a:graphicFrameLocks noGrp="1"/>
          </p:cNvGraphicFramePr>
          <p:nvPr>
            <p:extLst>
              <p:ext uri="{D42A27DB-BD31-4B8C-83A1-F6EECF244321}">
                <p14:modId xmlns:p14="http://schemas.microsoft.com/office/powerpoint/2010/main" val="2013209323"/>
              </p:ext>
            </p:extLst>
          </p:nvPr>
        </p:nvGraphicFramePr>
        <p:xfrm>
          <a:off x="120074" y="997526"/>
          <a:ext cx="8769093" cy="5303520"/>
        </p:xfrm>
        <a:graphic>
          <a:graphicData uri="http://schemas.openxmlformats.org/drawingml/2006/table">
            <a:tbl>
              <a:tblPr firstRow="1" bandRow="1">
                <a:tableStyleId>{5C22544A-7EE6-4342-B048-85BDC9FD1C3A}</a:tableStyleId>
              </a:tblPr>
              <a:tblGrid>
                <a:gridCol w="1034349">
                  <a:extLst>
                    <a:ext uri="{9D8B030D-6E8A-4147-A177-3AD203B41FA5}">
                      <a16:colId xmlns:a16="http://schemas.microsoft.com/office/drawing/2014/main" val="205891956"/>
                    </a:ext>
                  </a:extLst>
                </a:gridCol>
                <a:gridCol w="1135039">
                  <a:extLst>
                    <a:ext uri="{9D8B030D-6E8A-4147-A177-3AD203B41FA5}">
                      <a16:colId xmlns:a16="http://schemas.microsoft.com/office/drawing/2014/main" val="204564266"/>
                    </a:ext>
                  </a:extLst>
                </a:gridCol>
                <a:gridCol w="1153346">
                  <a:extLst>
                    <a:ext uri="{9D8B030D-6E8A-4147-A177-3AD203B41FA5}">
                      <a16:colId xmlns:a16="http://schemas.microsoft.com/office/drawing/2014/main" val="925220660"/>
                    </a:ext>
                  </a:extLst>
                </a:gridCol>
                <a:gridCol w="5446359">
                  <a:extLst>
                    <a:ext uri="{9D8B030D-6E8A-4147-A177-3AD203B41FA5}">
                      <a16:colId xmlns:a16="http://schemas.microsoft.com/office/drawing/2014/main" val="839272321"/>
                    </a:ext>
                  </a:extLst>
                </a:gridCol>
              </a:tblGrid>
              <a:tr h="673124">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solidFill>
                            <a:schemeClr val="tx1"/>
                          </a:solidFill>
                        </a:rPr>
                        <a:t>Policy Effective Date &amp; State Policy Reference</a:t>
                      </a:r>
                    </a:p>
                  </a:txBody>
                  <a:tcPr/>
                </a:tc>
                <a:tc>
                  <a:txBody>
                    <a:bodyPr/>
                    <a:lstStyle/>
                    <a:p>
                      <a:r>
                        <a:rPr lang="en-US" sz="1200" dirty="0">
                          <a:solidFill>
                            <a:schemeClr val="tx1"/>
                          </a:solidFill>
                        </a:rPr>
                        <a:t>C-IV/LRS Status</a:t>
                      </a:r>
                    </a:p>
                  </a:txBody>
                  <a:tcPr/>
                </a:tc>
                <a:tc>
                  <a:txBody>
                    <a:bodyPr/>
                    <a:lstStyle/>
                    <a:p>
                      <a:r>
                        <a:rPr lang="en-US" sz="1200" dirty="0">
                          <a:solidFill>
                            <a:schemeClr val="tx1"/>
                          </a:solidFill>
                        </a:rPr>
                        <a:t>CalWIN Status</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solidFill>
                            <a:schemeClr val="tx1"/>
                          </a:solidFill>
                        </a:rPr>
                        <a:t>Implementation Details</a:t>
                      </a:r>
                    </a:p>
                  </a:txBody>
                  <a:tcPr/>
                </a:tc>
                <a:extLst>
                  <a:ext uri="{0D108BD9-81ED-4DB2-BD59-A6C34878D82A}">
                    <a16:rowId xmlns:a16="http://schemas.microsoft.com/office/drawing/2014/main" val="3853117439"/>
                  </a:ext>
                </a:extLst>
              </a:tr>
              <a:tr h="394459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kern="1200" baseline="0" dirty="0">
                          <a:solidFill>
                            <a:schemeClr val="dk1"/>
                          </a:solidFill>
                          <a:latin typeface="+mn-lt"/>
                          <a:ea typeface="+mn-ea"/>
                          <a:cs typeface="Arial" panose="020B0604020202020204" pitchFamily="34" charset="0"/>
                        </a:rPr>
                        <a:t>10/1/2019</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100" kern="1200" baseline="0" dirty="0">
                        <a:solidFill>
                          <a:schemeClr val="dk1"/>
                        </a:solidFill>
                        <a:latin typeface="+mn-lt"/>
                        <a:ea typeface="+mn-ea"/>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100" kern="1200" baseline="0" dirty="0">
                          <a:solidFill>
                            <a:schemeClr val="dk1"/>
                          </a:solidFill>
                          <a:latin typeface="+mn-lt"/>
                          <a:ea typeface="+mn-ea"/>
                          <a:cs typeface="Arial" panose="020B0604020202020204" pitchFamily="34" charset="0"/>
                          <a:hlinkClick r:id="rId2"/>
                        </a:rPr>
                        <a:t>ACL 19-99</a:t>
                      </a:r>
                      <a:endParaRPr lang="en-US" sz="1100" kern="1200" baseline="0" dirty="0">
                        <a:solidFill>
                          <a:schemeClr val="dk1"/>
                        </a:solidFill>
                        <a:latin typeface="+mn-lt"/>
                        <a:ea typeface="+mn-ea"/>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100" kern="1200" baseline="0" dirty="0">
                        <a:solidFill>
                          <a:schemeClr val="dk1"/>
                        </a:solidFill>
                        <a:latin typeface="+mn-lt"/>
                        <a:ea typeface="+mn-ea"/>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100" kern="1200" baseline="0" dirty="0">
                          <a:solidFill>
                            <a:schemeClr val="dk1"/>
                          </a:solidFill>
                          <a:latin typeface="+mn-lt"/>
                          <a:ea typeface="+mn-ea"/>
                          <a:cs typeface="Arial" panose="020B0604020202020204" pitchFamily="34" charset="0"/>
                          <a:hlinkClick r:id="rId3"/>
                        </a:rPr>
                        <a:t>ACL 19-110</a:t>
                      </a:r>
                      <a:endParaRPr lang="en-US" sz="1100" kern="1200" baseline="0" dirty="0">
                        <a:solidFill>
                          <a:schemeClr val="dk1"/>
                        </a:solidFill>
                        <a:latin typeface="+mn-lt"/>
                        <a:ea typeface="+mn-ea"/>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100" kern="1200" baseline="0" dirty="0">
                        <a:solidFill>
                          <a:schemeClr val="dk1"/>
                        </a:solidFill>
                        <a:latin typeface="+mn-lt"/>
                        <a:ea typeface="+mn-ea"/>
                        <a:cs typeface="Arial" panose="020B0604020202020204"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1" dirty="0">
                          <a:latin typeface="+mn-lt"/>
                          <a:cs typeface="Arial" panose="020B0604020202020204" pitchFamily="34" charset="0"/>
                        </a:rPr>
                        <a:t>SCRs CIV-104597; CA-209488</a:t>
                      </a:r>
                    </a:p>
                    <a:p>
                      <a:pPr marL="0" marR="0" indent="0" algn="l" defTabSz="914400" rtl="0" eaLnBrk="1" fontAlgn="auto" latinLnBrk="0" hangingPunct="1">
                        <a:lnSpc>
                          <a:spcPct val="100000"/>
                        </a:lnSpc>
                        <a:spcBef>
                          <a:spcPts val="0"/>
                        </a:spcBef>
                        <a:spcAft>
                          <a:spcPts val="0"/>
                        </a:spcAft>
                        <a:buClrTx/>
                        <a:buSzTx/>
                        <a:buFontTx/>
                        <a:buNone/>
                        <a:tabLst/>
                        <a:defRPr/>
                      </a:pPr>
                      <a:r>
                        <a:rPr lang="en-US" sz="1100" b="0" dirty="0">
                          <a:latin typeface="+mn-lt"/>
                          <a:cs typeface="Arial"/>
                        </a:rPr>
                        <a:t>Implemented</a:t>
                      </a:r>
                    </a:p>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a:latin typeface="+mn-lt"/>
                          <a:cs typeface="Arial"/>
                        </a:rPr>
                        <a:t>Release 20.01</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100" dirty="0">
                        <a:latin typeface="+mn-lt"/>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100" b="1" dirty="0">
                          <a:latin typeface="+mn-lt"/>
                          <a:cs typeface="Arial" panose="020B0604020202020204" pitchFamily="34" charset="0"/>
                        </a:rPr>
                        <a:t>SCRs CIV-105835; CA-209408</a:t>
                      </a:r>
                    </a:p>
                    <a:p>
                      <a:pPr marL="0" marR="0" indent="0" algn="l" defTabSz="914400" rtl="0" eaLnBrk="1" fontAlgn="auto" latinLnBrk="0" hangingPunct="1">
                        <a:lnSpc>
                          <a:spcPct val="100000"/>
                        </a:lnSpc>
                        <a:spcBef>
                          <a:spcPts val="0"/>
                        </a:spcBef>
                        <a:spcAft>
                          <a:spcPts val="0"/>
                        </a:spcAft>
                        <a:buClrTx/>
                        <a:buSzTx/>
                        <a:buFontTx/>
                        <a:buNone/>
                        <a:tabLst/>
                        <a:defRPr/>
                      </a:pPr>
                      <a:r>
                        <a:rPr lang="en-US" sz="1100" b="0" dirty="0">
                          <a:latin typeface="+mn-lt"/>
                          <a:cs typeface="Arial"/>
                        </a:rPr>
                        <a:t>Design</a:t>
                      </a:r>
                    </a:p>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a:latin typeface="+mn-lt"/>
                          <a:cs typeface="Arial"/>
                        </a:rPr>
                        <a:t>Release 20.11</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100" dirty="0">
                        <a:latin typeface="+mn-lt"/>
                        <a:cs typeface="Aria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100" b="1" dirty="0">
                          <a:latin typeface="+mn-lt"/>
                          <a:cs typeface="Arial"/>
                        </a:rPr>
                        <a:t>SCRs CIV-105397; CA-211332</a:t>
                      </a:r>
                    </a:p>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a:latin typeface="+mn-lt"/>
                          <a:cs typeface="Arial" panose="020B0604020202020204" pitchFamily="34" charset="0"/>
                        </a:rPr>
                        <a:t>Design</a:t>
                      </a:r>
                    </a:p>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a:latin typeface="+mn-lt"/>
                          <a:cs typeface="Arial" panose="020B0604020202020204" pitchFamily="34" charset="0"/>
                        </a:rPr>
                        <a:t>Release 21.01</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100" dirty="0">
                        <a:latin typeface="+mn-lt"/>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100" b="1" dirty="0">
                          <a:latin typeface="+mn-lt"/>
                          <a:cs typeface="Arial" panose="020B0604020202020204" pitchFamily="34" charset="0"/>
                        </a:rPr>
                        <a:t>SCRs CIV-106099;CA-212736</a:t>
                      </a:r>
                    </a:p>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a:latin typeface="+mn-lt"/>
                          <a:cs typeface="Arial" panose="020B0604020202020204" pitchFamily="34" charset="0"/>
                        </a:rPr>
                        <a:t>Design</a:t>
                      </a:r>
                    </a:p>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a:latin typeface="+mn-lt"/>
                          <a:cs typeface="Arial" panose="020B0604020202020204" pitchFamily="34" charset="0"/>
                        </a:rPr>
                        <a:t>Release 20.11</a:t>
                      </a:r>
                    </a:p>
                  </a:txBody>
                  <a:tcPr/>
                </a:tc>
                <a:tc>
                  <a:txBody>
                    <a:bodyPr/>
                    <a:lstStyle/>
                    <a:p>
                      <a:pPr lvl="0" algn="l">
                        <a:lnSpc>
                          <a:spcPct val="100000"/>
                        </a:lnSpc>
                        <a:spcBef>
                          <a:spcPts val="0"/>
                        </a:spcBef>
                        <a:spcAft>
                          <a:spcPts val="0"/>
                        </a:spcAft>
                        <a:buNone/>
                      </a:pPr>
                      <a:r>
                        <a:rPr lang="en-US" sz="1100" b="1" i="0" u="none" strike="noStrike" noProof="0" dirty="0">
                          <a:solidFill>
                            <a:srgbClr val="000000"/>
                          </a:solidFill>
                        </a:rPr>
                        <a:t>PPM #53599</a:t>
                      </a:r>
                      <a:endParaRPr lang="en-US" b="1" dirty="0"/>
                    </a:p>
                    <a:p>
                      <a:pPr lvl="0" algn="l">
                        <a:lnSpc>
                          <a:spcPct val="100000"/>
                        </a:lnSpc>
                        <a:spcBef>
                          <a:spcPts val="0"/>
                        </a:spcBef>
                        <a:spcAft>
                          <a:spcPts val="0"/>
                        </a:spcAft>
                        <a:buNone/>
                      </a:pPr>
                      <a:r>
                        <a:rPr lang="en-US" sz="1100" b="0" i="0" u="none" strike="noStrike" noProof="0" dirty="0">
                          <a:solidFill>
                            <a:srgbClr val="000000"/>
                          </a:solidFill>
                        </a:rPr>
                        <a:t>Design</a:t>
                      </a:r>
                    </a:p>
                    <a:p>
                      <a:pPr lvl="0" algn="l">
                        <a:lnSpc>
                          <a:spcPct val="100000"/>
                        </a:lnSpc>
                        <a:spcBef>
                          <a:spcPts val="0"/>
                        </a:spcBef>
                        <a:spcAft>
                          <a:spcPts val="0"/>
                        </a:spcAft>
                        <a:buNone/>
                      </a:pPr>
                      <a:r>
                        <a:rPr lang="en-US" sz="1100" b="0" i="0" u="none" strike="noStrike" noProof="0" dirty="0">
                          <a:solidFill>
                            <a:srgbClr val="000000"/>
                          </a:solidFill>
                        </a:rPr>
                        <a:t>R63 (11/20)</a:t>
                      </a:r>
                      <a:endParaRPr lang="en-US" dirty="0"/>
                    </a:p>
                    <a:p>
                      <a:pPr lvl="0">
                        <a:buNone/>
                      </a:pPr>
                      <a:endParaRPr lang="en-US" sz="1100" dirty="0">
                        <a:latin typeface="+mn-lt"/>
                        <a:cs typeface="Arial"/>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black"/>
                          </a:solidFill>
                          <a:effectLst/>
                          <a:uLnTx/>
                          <a:uFillTx/>
                          <a:latin typeface="+mn-lt"/>
                          <a:ea typeface="+mn-ea"/>
                          <a:cs typeface="Arial"/>
                        </a:rPr>
                        <a:t>PPM #54664</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mn-lt"/>
                          <a:ea typeface="+mn-ea"/>
                          <a:cs typeface="Arial"/>
                        </a:rPr>
                        <a:t>Design</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mn-lt"/>
                          <a:ea typeface="+mn-ea"/>
                          <a:cs typeface="Arial"/>
                        </a:rPr>
                        <a:t>Targeting R63 (11/20)</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black"/>
                        </a:solidFill>
                        <a:effectLst/>
                        <a:uLnTx/>
                        <a:uFillTx/>
                        <a:latin typeface="+mn-lt"/>
                        <a:ea typeface="+mn-ea"/>
                        <a:cs typeface="Arial"/>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black"/>
                          </a:solidFill>
                          <a:effectLst/>
                          <a:uLnTx/>
                          <a:uFillTx/>
                          <a:latin typeface="+mn-lt"/>
                          <a:ea typeface="+mn-ea"/>
                          <a:cs typeface="Arial"/>
                        </a:rPr>
                        <a:t>PPM #53997</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mn-lt"/>
                          <a:ea typeface="+mn-ea"/>
                          <a:cs typeface="Arial"/>
                        </a:rPr>
                        <a:t>Design</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mn-lt"/>
                          <a:ea typeface="+mn-ea"/>
                          <a:cs typeface="Arial"/>
                        </a:rPr>
                        <a:t>Release TBD</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black"/>
                        </a:solidFill>
                        <a:effectLst/>
                        <a:uLnTx/>
                        <a:uFillTx/>
                        <a:latin typeface="+mn-lt"/>
                        <a:ea typeface="+mn-ea"/>
                        <a:cs typeface="Arial"/>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black"/>
                          </a:solidFill>
                          <a:effectLst/>
                          <a:uLnTx/>
                          <a:uFillTx/>
                          <a:latin typeface="+mn-lt"/>
                          <a:ea typeface="+mn-ea"/>
                          <a:cs typeface="Arial"/>
                        </a:rPr>
                        <a:t>PPM #53925</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mn-lt"/>
                          <a:ea typeface="+mn-ea"/>
                          <a:cs typeface="Arial"/>
                        </a:rPr>
                        <a:t>Design</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mn-lt"/>
                          <a:ea typeface="+mn-ea"/>
                          <a:cs typeface="Arial"/>
                        </a:rPr>
                        <a:t>Targeting R63 (11/20)</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black"/>
                        </a:solidFill>
                        <a:effectLst/>
                        <a:uLnTx/>
                        <a:uFillTx/>
                        <a:latin typeface="+mn-lt"/>
                        <a:ea typeface="+mn-ea"/>
                        <a:cs typeface="Arial"/>
                      </a:endParaRPr>
                    </a:p>
                    <a:p>
                      <a:pPr lvl="0">
                        <a:buNone/>
                      </a:pPr>
                      <a:endParaRPr lang="en-US" sz="1100" dirty="0">
                        <a:latin typeface="+mn-lt"/>
                        <a:cs typeface="Arial"/>
                      </a:endParaRPr>
                    </a:p>
                  </a:txBody>
                  <a:tcPr/>
                </a:tc>
                <a:tc>
                  <a:txBody>
                    <a:bodyPr/>
                    <a:lstStyle/>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100" kern="1200" dirty="0">
                          <a:solidFill>
                            <a:schemeClr val="dk1"/>
                          </a:solidFill>
                          <a:effectLst/>
                          <a:latin typeface="+mn-lt"/>
                          <a:ea typeface="+mn-ea"/>
                          <a:cs typeface="+mn-cs"/>
                        </a:rPr>
                        <a:t>Effective 10/1/19, counties shall authorize CalWORKs Stage One Child Care services immediately for 12 months or until participants are transferred to Stage Two.  Participants will receive a Stage One Child Care authorization the day they are deemed eligible for CalWORKs. </a:t>
                      </a:r>
                    </a:p>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100" kern="1200" dirty="0">
                        <a:solidFill>
                          <a:schemeClr val="dk1"/>
                        </a:solidFill>
                        <a:effectLst/>
                        <a:latin typeface="+mn-lt"/>
                        <a:ea typeface="+mn-ea"/>
                        <a:cs typeface="+mn-cs"/>
                      </a:endParaRPr>
                    </a:p>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100" b="0" i="0" kern="1200" dirty="0">
                          <a:solidFill>
                            <a:schemeClr val="dk1"/>
                          </a:solidFill>
                          <a:effectLst/>
                          <a:latin typeface="+mn-lt"/>
                          <a:ea typeface="+mn-ea"/>
                          <a:cs typeface="+mn-cs"/>
                        </a:rPr>
                        <a:t>Beginning no later than 1/1/21, counties shall provide limited, read-only, online access through SAWS database to local contractors providing CalWORKs child care services. Access shall include a single summary page that contains current individual family data needed to enroll a family in CalWORKs child care services or transfer a family between stages. </a:t>
                      </a:r>
                    </a:p>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100" kern="1200" dirty="0">
                        <a:solidFill>
                          <a:schemeClr val="dk1"/>
                        </a:solidFill>
                        <a:effectLst/>
                        <a:latin typeface="+mn-lt"/>
                        <a:ea typeface="+mn-ea"/>
                        <a:cs typeface="+mn-cs"/>
                      </a:endParaRPr>
                    </a:p>
                    <a:p>
                      <a:r>
                        <a:rPr lang="en-US" sz="1100" b="1" kern="1200" dirty="0">
                          <a:solidFill>
                            <a:schemeClr val="dk1"/>
                          </a:solidFill>
                          <a:effectLst/>
                          <a:latin typeface="+mn-lt"/>
                          <a:ea typeface="+mn-ea"/>
                          <a:cs typeface="+mn-cs"/>
                        </a:rPr>
                        <a:t>CalSAWS Update:</a:t>
                      </a:r>
                    </a:p>
                    <a:p>
                      <a:r>
                        <a:rPr lang="en-US" sz="1100" kern="1200" dirty="0">
                          <a:solidFill>
                            <a:schemeClr val="dk1"/>
                          </a:solidFill>
                          <a:effectLst/>
                          <a:latin typeface="+mn-lt"/>
                          <a:ea typeface="+mn-ea"/>
                          <a:cs typeface="+mn-cs"/>
                        </a:rPr>
                        <a:t>The updated CCP 7 and CCP 8 forms are available in the C-IV and LRS template repositories.</a:t>
                      </a:r>
                    </a:p>
                    <a:p>
                      <a:endParaRPr lang="en-US" sz="1100" kern="1200" dirty="0">
                        <a:solidFill>
                          <a:schemeClr val="dk1"/>
                        </a:solidFill>
                        <a:effectLst/>
                        <a:latin typeface="+mn-lt"/>
                        <a:ea typeface="+mn-ea"/>
                        <a:cs typeface="+mn-cs"/>
                      </a:endParaRPr>
                    </a:p>
                    <a:p>
                      <a:r>
                        <a:rPr lang="en-US" sz="1100" kern="1200" dirty="0">
                          <a:solidFill>
                            <a:schemeClr val="dk1"/>
                          </a:solidFill>
                          <a:effectLst/>
                          <a:latin typeface="+mn-lt"/>
                          <a:ea typeface="+mn-ea"/>
                          <a:cs typeface="+mn-cs"/>
                        </a:rPr>
                        <a:t>The Child Care committee will evaluate the CCP 7 drafted by LA County to develop a version that can be used by all 58 counties. Before the modified CCP 7 can be added to CalSAWS, it will need approval from CDSS.</a:t>
                      </a:r>
                    </a:p>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100" b="0" i="0" u="none" strike="noStrike" kern="1200" baseline="0" dirty="0">
                        <a:solidFill>
                          <a:schemeClr val="dk1"/>
                        </a:solidFill>
                        <a:effectLst/>
                        <a:latin typeface="+mn-lt"/>
                        <a:ea typeface="+mn-ea"/>
                        <a:cs typeface="+mn-cs"/>
                      </a:endParaRPr>
                    </a:p>
                    <a:p>
                      <a:r>
                        <a:rPr lang="en-US" sz="1100" b="1" kern="1200" dirty="0">
                          <a:solidFill>
                            <a:schemeClr val="dk1"/>
                          </a:solidFill>
                          <a:effectLst/>
                          <a:latin typeface="+mn-lt"/>
                          <a:ea typeface="+mn-ea"/>
                          <a:cs typeface="+mn-cs"/>
                        </a:rPr>
                        <a:t>CalSAWS County Business Impact:</a:t>
                      </a:r>
                    </a:p>
                    <a:p>
                      <a:r>
                        <a:rPr lang="en-US" sz="1100" b="0" kern="1200" dirty="0">
                          <a:solidFill>
                            <a:schemeClr val="dk1"/>
                          </a:solidFill>
                          <a:effectLst/>
                          <a:latin typeface="+mn-lt"/>
                          <a:ea typeface="+mn-ea"/>
                          <a:cs typeface="+mn-cs"/>
                        </a:rPr>
                        <a:t>Train staff to generate the CCP 7 and CCP 8 from the systems template repository.</a:t>
                      </a:r>
                      <a:endParaRPr lang="en-US" sz="1100" b="1" kern="1200" dirty="0">
                        <a:solidFill>
                          <a:schemeClr val="dk1"/>
                        </a:solidFill>
                        <a:effectLst/>
                        <a:latin typeface="+mn-lt"/>
                        <a:ea typeface="+mn-ea"/>
                        <a:cs typeface="+mn-cs"/>
                      </a:endParaRPr>
                    </a:p>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100" b="0" i="0" u="none" strike="noStrike" kern="1200" baseline="0" dirty="0">
                        <a:solidFill>
                          <a:schemeClr val="dk1"/>
                        </a:solidFill>
                        <a:effectLst/>
                        <a:latin typeface="+mn-lt"/>
                        <a:ea typeface="+mn-ea"/>
                        <a:cs typeface="+mn-cs"/>
                      </a:endParaRPr>
                    </a:p>
                    <a:p>
                      <a:pPr marL="0" marR="0" lvl="0" indent="0" algn="ctr"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100" b="0" i="0" u="none" strike="noStrike" kern="1200" cap="none" spc="0" normalizeH="0" baseline="0" noProof="0" dirty="0">
                          <a:ln>
                            <a:noFill/>
                          </a:ln>
                          <a:solidFill>
                            <a:prstClr val="black"/>
                          </a:solidFill>
                          <a:effectLst/>
                          <a:uLnTx/>
                          <a:uFillTx/>
                          <a:latin typeface="+mn-lt"/>
                          <a:ea typeface="+mn-ea"/>
                          <a:cs typeface="+mn-cs"/>
                        </a:rPr>
                        <a:t>-Continued on Next Slide-</a:t>
                      </a:r>
                    </a:p>
                  </a:txBody>
                  <a:tcPr/>
                </a:tc>
                <a:extLst>
                  <a:ext uri="{0D108BD9-81ED-4DB2-BD59-A6C34878D82A}">
                    <a16:rowId xmlns:a16="http://schemas.microsoft.com/office/drawing/2014/main" val="2413027123"/>
                  </a:ext>
                </a:extLst>
              </a:tr>
            </a:tbl>
          </a:graphicData>
        </a:graphic>
      </p:graphicFrame>
    </p:spTree>
    <p:extLst>
      <p:ext uri="{BB962C8B-B14F-4D97-AF65-F5344CB8AC3E}">
        <p14:creationId xmlns:p14="http://schemas.microsoft.com/office/powerpoint/2010/main" val="20815394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4FE0563-AC48-2945-81FD-BF6E53944784}"/>
              </a:ext>
            </a:extLst>
          </p:cNvPr>
          <p:cNvSpPr>
            <a:spLocks noGrp="1"/>
          </p:cNvSpPr>
          <p:nvPr>
            <p:ph type="title"/>
          </p:nvPr>
        </p:nvSpPr>
        <p:spPr/>
        <p:txBody>
          <a:bodyPr/>
          <a:lstStyle/>
          <a:p>
            <a:r>
              <a:rPr lang="en-US" dirty="0"/>
              <a:t>Policy Update</a:t>
            </a:r>
          </a:p>
        </p:txBody>
      </p:sp>
      <p:sp>
        <p:nvSpPr>
          <p:cNvPr id="7" name="Text Placeholder 6">
            <a:extLst>
              <a:ext uri="{FF2B5EF4-FFF2-40B4-BE49-F238E27FC236}">
                <a16:creationId xmlns:a16="http://schemas.microsoft.com/office/drawing/2014/main" id="{9761DA5A-1779-284F-9785-B37E08006FE6}"/>
              </a:ext>
            </a:extLst>
          </p:cNvPr>
          <p:cNvSpPr>
            <a:spLocks noGrp="1"/>
          </p:cNvSpPr>
          <p:nvPr>
            <p:ph type="body" sz="quarter" idx="10"/>
          </p:nvPr>
        </p:nvSpPr>
        <p:spPr/>
        <p:txBody>
          <a:bodyPr>
            <a:normAutofit/>
          </a:bodyPr>
          <a:lstStyle/>
          <a:p>
            <a:r>
              <a:rPr lang="en-US" dirty="0"/>
              <a:t>CalWORKs Stage One Child Care Continuous Eligibility </a:t>
            </a:r>
          </a:p>
        </p:txBody>
      </p:sp>
      <p:graphicFrame>
        <p:nvGraphicFramePr>
          <p:cNvPr id="2" name="Table 1">
            <a:extLst>
              <a:ext uri="{FF2B5EF4-FFF2-40B4-BE49-F238E27FC236}">
                <a16:creationId xmlns:a16="http://schemas.microsoft.com/office/drawing/2014/main" id="{1965427C-EB71-4911-A385-D238002AC733}"/>
              </a:ext>
            </a:extLst>
          </p:cNvPr>
          <p:cNvGraphicFramePr>
            <a:graphicFrameLocks noGrp="1"/>
          </p:cNvGraphicFramePr>
          <p:nvPr>
            <p:extLst>
              <p:ext uri="{D42A27DB-BD31-4B8C-83A1-F6EECF244321}">
                <p14:modId xmlns:p14="http://schemas.microsoft.com/office/powerpoint/2010/main" val="674685854"/>
              </p:ext>
            </p:extLst>
          </p:nvPr>
        </p:nvGraphicFramePr>
        <p:xfrm>
          <a:off x="120074" y="997526"/>
          <a:ext cx="8769093" cy="5471160"/>
        </p:xfrm>
        <a:graphic>
          <a:graphicData uri="http://schemas.openxmlformats.org/drawingml/2006/table">
            <a:tbl>
              <a:tblPr firstRow="1" bandRow="1">
                <a:tableStyleId>{5C22544A-7EE6-4342-B048-85BDC9FD1C3A}</a:tableStyleId>
              </a:tblPr>
              <a:tblGrid>
                <a:gridCol w="1034349">
                  <a:extLst>
                    <a:ext uri="{9D8B030D-6E8A-4147-A177-3AD203B41FA5}">
                      <a16:colId xmlns:a16="http://schemas.microsoft.com/office/drawing/2014/main" val="205891956"/>
                    </a:ext>
                  </a:extLst>
                </a:gridCol>
                <a:gridCol w="1135039">
                  <a:extLst>
                    <a:ext uri="{9D8B030D-6E8A-4147-A177-3AD203B41FA5}">
                      <a16:colId xmlns:a16="http://schemas.microsoft.com/office/drawing/2014/main" val="204564266"/>
                    </a:ext>
                  </a:extLst>
                </a:gridCol>
                <a:gridCol w="1153346">
                  <a:extLst>
                    <a:ext uri="{9D8B030D-6E8A-4147-A177-3AD203B41FA5}">
                      <a16:colId xmlns:a16="http://schemas.microsoft.com/office/drawing/2014/main" val="925220660"/>
                    </a:ext>
                  </a:extLst>
                </a:gridCol>
                <a:gridCol w="5446359">
                  <a:extLst>
                    <a:ext uri="{9D8B030D-6E8A-4147-A177-3AD203B41FA5}">
                      <a16:colId xmlns:a16="http://schemas.microsoft.com/office/drawing/2014/main" val="839272321"/>
                    </a:ext>
                  </a:extLst>
                </a:gridCol>
              </a:tblGrid>
              <a:tr h="1143163">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solidFill>
                            <a:schemeClr val="tx1"/>
                          </a:solidFill>
                        </a:rPr>
                        <a:t>Policy Effective Date &amp; State Policy Reference</a:t>
                      </a:r>
                    </a:p>
                  </a:txBody>
                  <a:tcPr/>
                </a:tc>
                <a:tc>
                  <a:txBody>
                    <a:bodyPr/>
                    <a:lstStyle/>
                    <a:p>
                      <a:r>
                        <a:rPr lang="en-US" sz="1200" dirty="0">
                          <a:solidFill>
                            <a:schemeClr val="tx1"/>
                          </a:solidFill>
                        </a:rPr>
                        <a:t>C-IV/LRS Status</a:t>
                      </a:r>
                    </a:p>
                  </a:txBody>
                  <a:tcPr/>
                </a:tc>
                <a:tc>
                  <a:txBody>
                    <a:bodyPr/>
                    <a:lstStyle/>
                    <a:p>
                      <a:r>
                        <a:rPr lang="en-US" sz="1200" dirty="0">
                          <a:solidFill>
                            <a:schemeClr val="tx1"/>
                          </a:solidFill>
                        </a:rPr>
                        <a:t>CalWIN Status</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solidFill>
                            <a:schemeClr val="tx1"/>
                          </a:solidFill>
                        </a:rPr>
                        <a:t>Implementation Details</a:t>
                      </a:r>
                    </a:p>
                  </a:txBody>
                  <a:tcPr/>
                </a:tc>
                <a:extLst>
                  <a:ext uri="{0D108BD9-81ED-4DB2-BD59-A6C34878D82A}">
                    <a16:rowId xmlns:a16="http://schemas.microsoft.com/office/drawing/2014/main" val="3853117439"/>
                  </a:ext>
                </a:extLst>
              </a:tr>
              <a:tr h="421383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kern="1200" baseline="0" dirty="0">
                          <a:solidFill>
                            <a:schemeClr val="dk1"/>
                          </a:solidFill>
                          <a:latin typeface="+mn-lt"/>
                          <a:ea typeface="+mn-ea"/>
                          <a:cs typeface="Arial" panose="020B0604020202020204" pitchFamily="34" charset="0"/>
                        </a:rPr>
                        <a:t>10/1/2019</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100" kern="1200" baseline="0" dirty="0">
                        <a:solidFill>
                          <a:schemeClr val="dk1"/>
                        </a:solidFill>
                        <a:latin typeface="+mn-lt"/>
                        <a:ea typeface="+mn-ea"/>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100" kern="1200" baseline="0" dirty="0">
                          <a:solidFill>
                            <a:schemeClr val="dk1"/>
                          </a:solidFill>
                          <a:latin typeface="+mn-lt"/>
                          <a:ea typeface="+mn-ea"/>
                          <a:cs typeface="Arial" panose="020B0604020202020204" pitchFamily="34" charset="0"/>
                          <a:hlinkClick r:id="rId2"/>
                        </a:rPr>
                        <a:t>ACL 19-99</a:t>
                      </a:r>
                      <a:endParaRPr lang="en-US" sz="1100" kern="1200" baseline="0" dirty="0">
                        <a:solidFill>
                          <a:schemeClr val="dk1"/>
                        </a:solidFill>
                        <a:latin typeface="+mn-lt"/>
                        <a:ea typeface="+mn-ea"/>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100" kern="1200" baseline="0" dirty="0">
                        <a:solidFill>
                          <a:schemeClr val="dk1"/>
                        </a:solidFill>
                        <a:latin typeface="+mn-lt"/>
                        <a:ea typeface="+mn-ea"/>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100" kern="1200" baseline="0" dirty="0">
                          <a:solidFill>
                            <a:schemeClr val="dk1"/>
                          </a:solidFill>
                          <a:latin typeface="+mn-lt"/>
                          <a:ea typeface="+mn-ea"/>
                          <a:cs typeface="Arial" panose="020B0604020202020204" pitchFamily="34" charset="0"/>
                        </a:rPr>
                        <a:t>Draft ACL </a:t>
                      </a:r>
                    </a:p>
                    <a:p>
                      <a:pPr marL="0" marR="0" indent="0" algn="l" defTabSz="914400" rtl="0" eaLnBrk="1" fontAlgn="auto" latinLnBrk="0" hangingPunct="1">
                        <a:lnSpc>
                          <a:spcPct val="100000"/>
                        </a:lnSpc>
                        <a:spcBef>
                          <a:spcPts val="0"/>
                        </a:spcBef>
                        <a:spcAft>
                          <a:spcPts val="0"/>
                        </a:spcAft>
                        <a:buClrTx/>
                        <a:buSzTx/>
                        <a:buFontTx/>
                        <a:buNone/>
                        <a:tabLst/>
                        <a:defRPr/>
                      </a:pPr>
                      <a:r>
                        <a:rPr lang="en-US" sz="1100" kern="1200" baseline="0" dirty="0">
                          <a:solidFill>
                            <a:schemeClr val="dk1"/>
                          </a:solidFill>
                          <a:latin typeface="+mn-lt"/>
                          <a:ea typeface="+mn-ea"/>
                          <a:cs typeface="Arial" panose="020B0604020202020204" pitchFamily="34" charset="0"/>
                        </a:rPr>
                        <a:t>CW Stage One Child Care Notice of Action Forms</a:t>
                      </a:r>
                    </a:p>
                    <a:p>
                      <a:pPr marL="0" marR="0" indent="0" algn="l" defTabSz="914400" rtl="0" eaLnBrk="1" fontAlgn="auto" latinLnBrk="0" hangingPunct="1">
                        <a:lnSpc>
                          <a:spcPct val="100000"/>
                        </a:lnSpc>
                        <a:spcBef>
                          <a:spcPts val="0"/>
                        </a:spcBef>
                        <a:spcAft>
                          <a:spcPts val="0"/>
                        </a:spcAft>
                        <a:buClrTx/>
                        <a:buSzTx/>
                        <a:buFontTx/>
                        <a:buNone/>
                        <a:tabLst/>
                        <a:defRPr/>
                      </a:pPr>
                      <a:r>
                        <a:rPr lang="en-US" sz="1100" kern="1200" baseline="0" dirty="0">
                          <a:solidFill>
                            <a:schemeClr val="dk1"/>
                          </a:solidFill>
                          <a:latin typeface="+mn-lt"/>
                          <a:ea typeface="+mn-ea"/>
                          <a:cs typeface="Arial" panose="020B0604020202020204" pitchFamily="34" charset="0"/>
                        </a:rPr>
                        <a:t>10/9/19</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100" kern="1200" baseline="0" dirty="0">
                        <a:solidFill>
                          <a:schemeClr val="dk1"/>
                        </a:solidFill>
                        <a:latin typeface="+mn-lt"/>
                        <a:ea typeface="+mn-ea"/>
                        <a:cs typeface="Arial" panose="020B0604020202020204"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1" dirty="0">
                          <a:latin typeface="+mn-lt"/>
                          <a:cs typeface="Arial" panose="020B0604020202020204" pitchFamily="34" charset="0"/>
                        </a:rPr>
                        <a:t>SCRs CIV-104597; CA-209488</a:t>
                      </a:r>
                    </a:p>
                    <a:p>
                      <a:pPr marL="0" marR="0" indent="0" algn="l" defTabSz="914400" rtl="0" eaLnBrk="1" fontAlgn="auto" latinLnBrk="0" hangingPunct="1">
                        <a:lnSpc>
                          <a:spcPct val="100000"/>
                        </a:lnSpc>
                        <a:spcBef>
                          <a:spcPts val="0"/>
                        </a:spcBef>
                        <a:spcAft>
                          <a:spcPts val="0"/>
                        </a:spcAft>
                        <a:buClrTx/>
                        <a:buSzTx/>
                        <a:buFontTx/>
                        <a:buNone/>
                        <a:tabLst/>
                        <a:defRPr/>
                      </a:pPr>
                      <a:r>
                        <a:rPr lang="en-US" sz="1100" b="0" dirty="0">
                          <a:latin typeface="+mn-lt"/>
                          <a:cs typeface="Arial"/>
                        </a:rPr>
                        <a:t>Implemented</a:t>
                      </a:r>
                    </a:p>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a:latin typeface="+mn-lt"/>
                          <a:cs typeface="Arial"/>
                        </a:rPr>
                        <a:t>Release 20.01</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100" dirty="0">
                        <a:latin typeface="+mn-lt"/>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100" b="1" dirty="0">
                          <a:latin typeface="+mn-lt"/>
                          <a:cs typeface="Arial" panose="020B0604020202020204" pitchFamily="34" charset="0"/>
                        </a:rPr>
                        <a:t>SCRs CIV-105835; CA-209408</a:t>
                      </a:r>
                    </a:p>
                    <a:p>
                      <a:pPr marL="0" marR="0" indent="0" algn="l" defTabSz="914400" rtl="0" eaLnBrk="1" fontAlgn="auto" latinLnBrk="0" hangingPunct="1">
                        <a:lnSpc>
                          <a:spcPct val="100000"/>
                        </a:lnSpc>
                        <a:spcBef>
                          <a:spcPts val="0"/>
                        </a:spcBef>
                        <a:spcAft>
                          <a:spcPts val="0"/>
                        </a:spcAft>
                        <a:buClrTx/>
                        <a:buSzTx/>
                        <a:buFontTx/>
                        <a:buNone/>
                        <a:tabLst/>
                        <a:defRPr/>
                      </a:pPr>
                      <a:r>
                        <a:rPr lang="en-US" sz="1100" b="0" dirty="0">
                          <a:latin typeface="+mn-lt"/>
                          <a:cs typeface="Arial"/>
                        </a:rPr>
                        <a:t>Design</a:t>
                      </a:r>
                    </a:p>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a:latin typeface="+mn-lt"/>
                          <a:cs typeface="Arial"/>
                        </a:rPr>
                        <a:t>Release 20.11</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100" dirty="0">
                        <a:latin typeface="+mn-lt"/>
                        <a:cs typeface="Aria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100" b="1" dirty="0">
                          <a:latin typeface="+mn-lt"/>
                          <a:cs typeface="Arial"/>
                        </a:rPr>
                        <a:t>SCRs CIV-105397; CA-211332</a:t>
                      </a:r>
                    </a:p>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a:latin typeface="+mn-lt"/>
                          <a:cs typeface="Arial" panose="020B0604020202020204" pitchFamily="34" charset="0"/>
                        </a:rPr>
                        <a:t>Design</a:t>
                      </a:r>
                    </a:p>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a:latin typeface="+mn-lt"/>
                          <a:cs typeface="Arial" panose="020B0604020202020204" pitchFamily="34" charset="0"/>
                        </a:rPr>
                        <a:t>Release 21.01</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100" dirty="0">
                        <a:latin typeface="+mn-lt"/>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100" b="1" dirty="0">
                          <a:latin typeface="+mn-lt"/>
                          <a:cs typeface="Arial" panose="020B0604020202020204" pitchFamily="34" charset="0"/>
                        </a:rPr>
                        <a:t>SCRs CIV-106099;CA-212736</a:t>
                      </a:r>
                    </a:p>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a:latin typeface="+mn-lt"/>
                          <a:cs typeface="Arial" panose="020B0604020202020204" pitchFamily="34" charset="0"/>
                        </a:rPr>
                        <a:t>Design</a:t>
                      </a:r>
                    </a:p>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a:latin typeface="+mn-lt"/>
                          <a:cs typeface="Arial" panose="020B0604020202020204" pitchFamily="34" charset="0"/>
                        </a:rPr>
                        <a:t>Release 20.11</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100" dirty="0">
                        <a:latin typeface="+mn-lt"/>
                        <a:cs typeface="Arial" panose="020B0604020202020204" pitchFamily="34" charset="0"/>
                      </a:endParaRPr>
                    </a:p>
                  </a:txBody>
                  <a:tcPr/>
                </a:tc>
                <a:tc>
                  <a:txBody>
                    <a:bodyPr/>
                    <a:lstStyle/>
                    <a:p>
                      <a:pPr lvl="0" algn="l">
                        <a:lnSpc>
                          <a:spcPct val="100000"/>
                        </a:lnSpc>
                        <a:spcBef>
                          <a:spcPts val="0"/>
                        </a:spcBef>
                        <a:spcAft>
                          <a:spcPts val="0"/>
                        </a:spcAft>
                        <a:buNone/>
                      </a:pPr>
                      <a:r>
                        <a:rPr lang="en-US" sz="1100" b="1" i="0" u="none" strike="noStrike" noProof="0" dirty="0">
                          <a:solidFill>
                            <a:srgbClr val="000000"/>
                          </a:solidFill>
                        </a:rPr>
                        <a:t>PPM #53599</a:t>
                      </a:r>
                      <a:endParaRPr lang="en-US" dirty="0"/>
                    </a:p>
                    <a:p>
                      <a:pPr lvl="0" algn="l">
                        <a:lnSpc>
                          <a:spcPct val="100000"/>
                        </a:lnSpc>
                        <a:spcBef>
                          <a:spcPts val="0"/>
                        </a:spcBef>
                        <a:spcAft>
                          <a:spcPts val="0"/>
                        </a:spcAft>
                        <a:buNone/>
                      </a:pPr>
                      <a:r>
                        <a:rPr lang="en-US" sz="1100" b="0" i="0" u="none" strike="noStrike" noProof="0" dirty="0">
                          <a:solidFill>
                            <a:srgbClr val="000000"/>
                          </a:solidFill>
                        </a:rPr>
                        <a:t>Design</a:t>
                      </a:r>
                    </a:p>
                    <a:p>
                      <a:pPr lvl="0" algn="l">
                        <a:lnSpc>
                          <a:spcPct val="100000"/>
                        </a:lnSpc>
                        <a:spcBef>
                          <a:spcPts val="0"/>
                        </a:spcBef>
                        <a:spcAft>
                          <a:spcPts val="0"/>
                        </a:spcAft>
                        <a:buNone/>
                      </a:pPr>
                      <a:r>
                        <a:rPr lang="en-US" sz="1100" b="0" i="0" u="none" strike="noStrike" noProof="0" dirty="0">
                          <a:solidFill>
                            <a:srgbClr val="000000"/>
                          </a:solidFill>
                        </a:rPr>
                        <a:t>R63 (11/20)</a:t>
                      </a:r>
                    </a:p>
                    <a:p>
                      <a:pPr lvl="0">
                        <a:buNone/>
                      </a:pPr>
                      <a:endParaRPr lang="en-US" sz="1100" dirty="0">
                        <a:latin typeface="+mn-lt"/>
                        <a:cs typeface="Arial"/>
                      </a:endParaRPr>
                    </a:p>
                    <a:p>
                      <a:pPr lvl="0">
                        <a:buNone/>
                      </a:pPr>
                      <a:r>
                        <a:rPr lang="en-US" sz="1100" b="1" dirty="0">
                          <a:latin typeface="+mn-lt"/>
                          <a:cs typeface="Arial"/>
                        </a:rPr>
                        <a:t>PPM #54664</a:t>
                      </a:r>
                    </a:p>
                    <a:p>
                      <a:pPr lvl="0">
                        <a:buNone/>
                      </a:pPr>
                      <a:r>
                        <a:rPr lang="en-US" sz="1100" dirty="0">
                          <a:latin typeface="+mn-lt"/>
                          <a:cs typeface="Arial"/>
                        </a:rPr>
                        <a:t>Design</a:t>
                      </a:r>
                    </a:p>
                    <a:p>
                      <a:pPr lvl="0">
                        <a:buNone/>
                      </a:pPr>
                      <a:r>
                        <a:rPr lang="en-US" sz="1100" dirty="0">
                          <a:latin typeface="+mn-lt"/>
                          <a:cs typeface="Arial"/>
                        </a:rPr>
                        <a:t>Targeting R63 (11/20)</a:t>
                      </a:r>
                    </a:p>
                    <a:p>
                      <a:pPr lvl="0">
                        <a:buNone/>
                      </a:pPr>
                      <a:endParaRPr lang="en-US" sz="1100" dirty="0">
                        <a:latin typeface="+mn-lt"/>
                        <a:cs typeface="Arial"/>
                      </a:endParaRPr>
                    </a:p>
                    <a:p>
                      <a:pPr lvl="0">
                        <a:buNone/>
                      </a:pPr>
                      <a:r>
                        <a:rPr lang="en-US" sz="1100" b="1" dirty="0">
                          <a:latin typeface="+mn-lt"/>
                          <a:cs typeface="Arial"/>
                        </a:rPr>
                        <a:t>PPM #53997</a:t>
                      </a:r>
                    </a:p>
                    <a:p>
                      <a:pPr lvl="0">
                        <a:buNone/>
                      </a:pPr>
                      <a:r>
                        <a:rPr lang="en-US" sz="1100" b="0" dirty="0">
                          <a:latin typeface="+mn-lt"/>
                          <a:cs typeface="Arial"/>
                        </a:rPr>
                        <a:t>Design</a:t>
                      </a:r>
                    </a:p>
                    <a:p>
                      <a:pPr lvl="0">
                        <a:buNone/>
                      </a:pPr>
                      <a:r>
                        <a:rPr lang="en-US" sz="1100" b="0" dirty="0">
                          <a:latin typeface="+mn-lt"/>
                          <a:cs typeface="Arial"/>
                        </a:rPr>
                        <a:t>Release TBD</a:t>
                      </a:r>
                    </a:p>
                    <a:p>
                      <a:pPr lvl="0">
                        <a:buNone/>
                      </a:pPr>
                      <a:endParaRPr lang="en-US" sz="1100" b="0" dirty="0">
                        <a:latin typeface="+mn-lt"/>
                        <a:cs typeface="Arial"/>
                      </a:endParaRPr>
                    </a:p>
                    <a:p>
                      <a:pPr lvl="0">
                        <a:buNone/>
                      </a:pPr>
                      <a:r>
                        <a:rPr lang="en-US" sz="1100" b="1" dirty="0">
                          <a:latin typeface="+mn-lt"/>
                          <a:cs typeface="Arial"/>
                        </a:rPr>
                        <a:t>PPM #53925</a:t>
                      </a:r>
                    </a:p>
                    <a:p>
                      <a:pPr lvl="0">
                        <a:buNone/>
                      </a:pPr>
                      <a:r>
                        <a:rPr lang="en-US" sz="1100" b="0" dirty="0">
                          <a:latin typeface="+mn-lt"/>
                          <a:cs typeface="Arial"/>
                        </a:rPr>
                        <a:t>Design</a:t>
                      </a:r>
                    </a:p>
                    <a:p>
                      <a:pPr lvl="0">
                        <a:buNone/>
                      </a:pPr>
                      <a:r>
                        <a:rPr lang="en-US" sz="1100" b="0" dirty="0">
                          <a:latin typeface="+mn-lt"/>
                          <a:cs typeface="Arial"/>
                        </a:rPr>
                        <a:t>Targeting R63 (11/20)</a:t>
                      </a:r>
                    </a:p>
                  </a:txBody>
                  <a:tcPr/>
                </a:tc>
                <a:tc>
                  <a:txBody>
                    <a:bodyPr/>
                    <a:lstStyle/>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100" b="1" i="0" u="none" strike="noStrike" kern="1200" baseline="0" dirty="0">
                          <a:solidFill>
                            <a:schemeClr val="dk1"/>
                          </a:solidFill>
                          <a:latin typeface="+mn-lt"/>
                          <a:ea typeface="+mn-ea"/>
                          <a:cs typeface="+mn-cs"/>
                        </a:rPr>
                        <a:t>CalWIN Update:</a:t>
                      </a:r>
                    </a:p>
                    <a:p>
                      <a:pPr lvl="0" algn="l">
                        <a:lnSpc>
                          <a:spcPct val="100000"/>
                        </a:lnSpc>
                        <a:spcBef>
                          <a:spcPts val="0"/>
                        </a:spcBef>
                        <a:spcAft>
                          <a:spcPts val="0"/>
                        </a:spcAft>
                        <a:buNone/>
                      </a:pPr>
                      <a:r>
                        <a:rPr lang="en-US" sz="1100" b="0" i="0" u="none" strike="noStrike" kern="1200" baseline="0" noProof="0" dirty="0">
                          <a:solidFill>
                            <a:srgbClr val="000000"/>
                          </a:solidFill>
                        </a:rPr>
                        <a:t>Stage 1 is administered using CalWIN by 9 of the 18 counties. The system does not place a limit in the number of Stage 1 months that can be administered to a post-aid case. Counties are able to continue Stage 1 child care for the 12 months outlined by SB 80 ensuring there is no break in child care when transitioning to Stage 2. </a:t>
                      </a:r>
                      <a:endParaRPr lang="en-US" dirty="0"/>
                    </a:p>
                    <a:p>
                      <a:pPr marL="171450" lvl="0" indent="-171450" algn="l">
                        <a:lnSpc>
                          <a:spcPct val="100000"/>
                        </a:lnSpc>
                        <a:spcBef>
                          <a:spcPts val="0"/>
                        </a:spcBef>
                        <a:spcAft>
                          <a:spcPts val="0"/>
                        </a:spcAft>
                        <a:buFont typeface="Arial" panose="020B0604020202020204" pitchFamily="34" charset="0"/>
                        <a:buChar char="•"/>
                      </a:pPr>
                      <a:r>
                        <a:rPr lang="en-US" sz="1100" b="0" i="0" u="none" strike="noStrike" kern="1200" baseline="0" noProof="0" dirty="0">
                          <a:solidFill>
                            <a:srgbClr val="000000"/>
                          </a:solidFill>
                        </a:rPr>
                        <a:t>CCP7 -Client Correspondence SR for maintenance opened to update SR #628818.</a:t>
                      </a:r>
                    </a:p>
                    <a:p>
                      <a:pPr marL="171450" lvl="0" indent="-171450" algn="l">
                        <a:lnSpc>
                          <a:spcPct val="100000"/>
                        </a:lnSpc>
                        <a:spcBef>
                          <a:spcPts val="0"/>
                        </a:spcBef>
                        <a:spcAft>
                          <a:spcPts val="0"/>
                        </a:spcAft>
                        <a:buFont typeface="Arial" panose="020B0604020202020204" pitchFamily="34" charset="0"/>
                        <a:buChar char="•"/>
                      </a:pPr>
                      <a:r>
                        <a:rPr lang="en-US" sz="1100" b="0" i="0" u="none" strike="noStrike" kern="1200" baseline="0" noProof="0" dirty="0">
                          <a:solidFill>
                            <a:srgbClr val="000000"/>
                          </a:solidFill>
                        </a:rPr>
                        <a:t>CCP8 –Client Correspondence SR for maintenance opened to add, SR #628822.</a:t>
                      </a:r>
                    </a:p>
                    <a:p>
                      <a:pPr marL="171450" lvl="0" indent="-171450" algn="l">
                        <a:lnSpc>
                          <a:spcPct val="100000"/>
                        </a:lnSpc>
                        <a:spcBef>
                          <a:spcPts val="0"/>
                        </a:spcBef>
                        <a:spcAft>
                          <a:spcPts val="0"/>
                        </a:spcAft>
                        <a:buFont typeface="Arial" panose="020B0604020202020204" pitchFamily="34" charset="0"/>
                        <a:buChar char="•"/>
                      </a:pPr>
                      <a:r>
                        <a:rPr lang="en-US" sz="1100" b="0" i="0" u="none" strike="noStrike" kern="1200" baseline="0" noProof="0" dirty="0">
                          <a:solidFill>
                            <a:srgbClr val="000000"/>
                          </a:solidFill>
                        </a:rPr>
                        <a:t>Notice to Providers – Client Correspondence SR for maintenance opened to add SR #627555.</a:t>
                      </a:r>
                    </a:p>
                    <a:p>
                      <a:pPr lvl="0" algn="l">
                        <a:lnSpc>
                          <a:spcPct val="100000"/>
                        </a:lnSpc>
                        <a:spcBef>
                          <a:spcPts val="0"/>
                        </a:spcBef>
                        <a:spcAft>
                          <a:spcPts val="0"/>
                        </a:spcAft>
                        <a:buNone/>
                      </a:pPr>
                      <a:endParaRPr lang="en-US" sz="1100" b="0" i="0" u="none" strike="noStrike" kern="1200" baseline="0" noProof="0" dirty="0">
                        <a:solidFill>
                          <a:srgbClr val="000000"/>
                        </a:solidFill>
                      </a:endParaRPr>
                    </a:p>
                    <a:p>
                      <a:pPr lvl="0" algn="l">
                        <a:lnSpc>
                          <a:spcPct val="100000"/>
                        </a:lnSpc>
                        <a:spcBef>
                          <a:spcPts val="0"/>
                        </a:spcBef>
                        <a:spcAft>
                          <a:spcPts val="0"/>
                        </a:spcAft>
                        <a:buNone/>
                      </a:pPr>
                      <a:r>
                        <a:rPr lang="en-US" sz="1100" b="0" i="0" u="none" strike="noStrike" kern="1200" baseline="0" noProof="0" dirty="0">
                          <a:solidFill>
                            <a:srgbClr val="000000"/>
                          </a:solidFill>
                        </a:rPr>
                        <a:t>Project opened to address read-only access for a summary page for child care contractors.  Recently reassigned to Release 63, November 2020.</a:t>
                      </a:r>
                      <a:endParaRPr lang="en-US" dirty="0"/>
                    </a:p>
                    <a:p>
                      <a:pPr lvl="0" algn="l">
                        <a:lnSpc>
                          <a:spcPct val="100000"/>
                        </a:lnSpc>
                        <a:spcBef>
                          <a:spcPts val="0"/>
                        </a:spcBef>
                        <a:spcAft>
                          <a:spcPts val="0"/>
                        </a:spcAft>
                        <a:buNone/>
                      </a:pPr>
                      <a:r>
                        <a:rPr lang="en-US" sz="1100" b="0" i="0" u="none" strike="noStrike" kern="1200" baseline="0" noProof="0" dirty="0">
                          <a:solidFill>
                            <a:srgbClr val="000000"/>
                          </a:solidFill>
                        </a:rPr>
                        <a:t>Reporting component:  A workgroup consisting of representatives from CDSS, CWDA, and Parent Voices, in consultation with CWDs and SAWS, will design the report. </a:t>
                      </a:r>
                    </a:p>
                    <a:p>
                      <a:pPr lvl="0" algn="l">
                        <a:lnSpc>
                          <a:spcPct val="100000"/>
                        </a:lnSpc>
                        <a:spcBef>
                          <a:spcPts val="0"/>
                        </a:spcBef>
                        <a:spcAft>
                          <a:spcPts val="0"/>
                        </a:spcAft>
                        <a:buNone/>
                      </a:pPr>
                      <a:endParaRPr lang="en-US" sz="1100" b="0" i="0" u="none" strike="noStrike" kern="1200" baseline="0" noProof="0" dirty="0">
                        <a:solidFill>
                          <a:srgbClr val="000000"/>
                        </a:solidFill>
                      </a:endParaRP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100" b="0" i="0" u="none" strike="noStrike" kern="1200" baseline="0" dirty="0">
                          <a:solidFill>
                            <a:schemeClr val="dk1"/>
                          </a:solidFill>
                          <a:latin typeface="+mn-lt"/>
                          <a:ea typeface="+mn-ea"/>
                          <a:cs typeface="+mn-cs"/>
                        </a:rPr>
                        <a:t>CalWIN opened a new proposal for automation to support counties in addition to the BENDS being developed.  Automating CCP8 included in new proposal.</a:t>
                      </a:r>
                      <a:endParaRPr lang="en-US" sz="1100" b="0" i="0" u="none" strike="noStrike" kern="1200" baseline="0" dirty="0">
                        <a:solidFill>
                          <a:schemeClr val="tx1"/>
                        </a:solidFill>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100" b="0" i="0" u="none" strike="noStrike" kern="1200" baseline="0" dirty="0">
                        <a:solidFill>
                          <a:schemeClr val="dk1"/>
                        </a:solidFill>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100" b="1" i="0" u="none" strike="noStrike" kern="1200" baseline="0" dirty="0">
                          <a:solidFill>
                            <a:schemeClr val="dk1"/>
                          </a:solidFill>
                          <a:latin typeface="+mn-lt"/>
                          <a:ea typeface="+mn-ea"/>
                          <a:cs typeface="+mn-cs"/>
                        </a:rPr>
                        <a:t>CalWIN County Business Impact</a:t>
                      </a:r>
                      <a:endParaRPr lang="en-US" sz="1100" b="0" kern="1200" dirty="0">
                        <a:solidFill>
                          <a:schemeClr val="dk1"/>
                        </a:solidFill>
                        <a:effectLst/>
                        <a:latin typeface="+mn-lt"/>
                        <a:ea typeface="+mn-ea"/>
                        <a:cs typeface="+mn-cs"/>
                      </a:endParaRPr>
                    </a:p>
                    <a:p>
                      <a:pPr marL="0" marR="0" lvl="0" indent="0" algn="l" rtl="0" eaLnBrk="1" fontAlgn="auto" latinLnBrk="0" hangingPunct="1">
                        <a:lnSpc>
                          <a:spcPct val="100000"/>
                        </a:lnSpc>
                        <a:spcBef>
                          <a:spcPts val="0"/>
                        </a:spcBef>
                        <a:spcAft>
                          <a:spcPts val="0"/>
                        </a:spcAft>
                        <a:buClrTx/>
                        <a:buSzTx/>
                        <a:buFont typeface="Arial" panose="020B0604020202020204" pitchFamily="34" charset="0"/>
                        <a:buNone/>
                      </a:pPr>
                      <a:r>
                        <a:rPr lang="en-US" sz="1100" b="0" i="0" u="none" strike="noStrike" kern="1200" baseline="0" dirty="0">
                          <a:solidFill>
                            <a:schemeClr val="dk1"/>
                          </a:solidFill>
                          <a:effectLst/>
                          <a:latin typeface="+mn-lt"/>
                          <a:ea typeface="+mn-ea"/>
                          <a:cs typeface="+mn-cs"/>
                        </a:rPr>
                        <a:t>Counties will continue to follow established business processes.</a:t>
                      </a:r>
                    </a:p>
                  </a:txBody>
                  <a:tcPr/>
                </a:tc>
                <a:extLst>
                  <a:ext uri="{0D108BD9-81ED-4DB2-BD59-A6C34878D82A}">
                    <a16:rowId xmlns:a16="http://schemas.microsoft.com/office/drawing/2014/main" val="2413027123"/>
                  </a:ext>
                </a:extLst>
              </a:tr>
            </a:tbl>
          </a:graphicData>
        </a:graphic>
      </p:graphicFrame>
    </p:spTree>
    <p:extLst>
      <p:ext uri="{BB962C8B-B14F-4D97-AF65-F5344CB8AC3E}">
        <p14:creationId xmlns:p14="http://schemas.microsoft.com/office/powerpoint/2010/main" val="7251153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4FE0563-AC48-2945-81FD-BF6E53944784}"/>
              </a:ext>
            </a:extLst>
          </p:cNvPr>
          <p:cNvSpPr>
            <a:spLocks noGrp="1"/>
          </p:cNvSpPr>
          <p:nvPr>
            <p:ph type="title"/>
          </p:nvPr>
        </p:nvSpPr>
        <p:spPr/>
        <p:txBody>
          <a:bodyPr/>
          <a:lstStyle/>
          <a:p>
            <a:r>
              <a:rPr lang="en-US" dirty="0"/>
              <a:t>Policy Update</a:t>
            </a:r>
          </a:p>
        </p:txBody>
      </p:sp>
      <p:sp>
        <p:nvSpPr>
          <p:cNvPr id="7" name="Text Placeholder 6">
            <a:extLst>
              <a:ext uri="{FF2B5EF4-FFF2-40B4-BE49-F238E27FC236}">
                <a16:creationId xmlns:a16="http://schemas.microsoft.com/office/drawing/2014/main" id="{9761DA5A-1779-284F-9785-B37E08006FE6}"/>
              </a:ext>
            </a:extLst>
          </p:cNvPr>
          <p:cNvSpPr>
            <a:spLocks noGrp="1"/>
          </p:cNvSpPr>
          <p:nvPr>
            <p:ph type="body" sz="quarter" idx="10"/>
          </p:nvPr>
        </p:nvSpPr>
        <p:spPr/>
        <p:txBody>
          <a:bodyPr>
            <a:normAutofit fontScale="85000" lnSpcReduction="10000"/>
          </a:bodyPr>
          <a:lstStyle/>
          <a:p>
            <a:r>
              <a:rPr lang="en-US" dirty="0"/>
              <a:t>Homeless Assistance – Remove 16 Consecutive Day Requirement</a:t>
            </a:r>
          </a:p>
        </p:txBody>
      </p:sp>
      <p:graphicFrame>
        <p:nvGraphicFramePr>
          <p:cNvPr id="2" name="Table 1">
            <a:extLst>
              <a:ext uri="{FF2B5EF4-FFF2-40B4-BE49-F238E27FC236}">
                <a16:creationId xmlns:a16="http://schemas.microsoft.com/office/drawing/2014/main" id="{1965427C-EB71-4911-A385-D238002AC733}"/>
              </a:ext>
            </a:extLst>
          </p:cNvPr>
          <p:cNvGraphicFramePr>
            <a:graphicFrameLocks noGrp="1"/>
          </p:cNvGraphicFramePr>
          <p:nvPr>
            <p:extLst>
              <p:ext uri="{D42A27DB-BD31-4B8C-83A1-F6EECF244321}">
                <p14:modId xmlns:p14="http://schemas.microsoft.com/office/powerpoint/2010/main" val="799573033"/>
              </p:ext>
            </p:extLst>
          </p:nvPr>
        </p:nvGraphicFramePr>
        <p:xfrm>
          <a:off x="120074" y="997526"/>
          <a:ext cx="8769093" cy="5443941"/>
        </p:xfrm>
        <a:graphic>
          <a:graphicData uri="http://schemas.openxmlformats.org/drawingml/2006/table">
            <a:tbl>
              <a:tblPr firstRow="1" bandRow="1">
                <a:tableStyleId>{5C22544A-7EE6-4342-B048-85BDC9FD1C3A}</a:tableStyleId>
              </a:tblPr>
              <a:tblGrid>
                <a:gridCol w="1034349">
                  <a:extLst>
                    <a:ext uri="{9D8B030D-6E8A-4147-A177-3AD203B41FA5}">
                      <a16:colId xmlns:a16="http://schemas.microsoft.com/office/drawing/2014/main" val="205891956"/>
                    </a:ext>
                  </a:extLst>
                </a:gridCol>
                <a:gridCol w="1135039">
                  <a:extLst>
                    <a:ext uri="{9D8B030D-6E8A-4147-A177-3AD203B41FA5}">
                      <a16:colId xmlns:a16="http://schemas.microsoft.com/office/drawing/2014/main" val="204564266"/>
                    </a:ext>
                  </a:extLst>
                </a:gridCol>
                <a:gridCol w="1153346">
                  <a:extLst>
                    <a:ext uri="{9D8B030D-6E8A-4147-A177-3AD203B41FA5}">
                      <a16:colId xmlns:a16="http://schemas.microsoft.com/office/drawing/2014/main" val="925220660"/>
                    </a:ext>
                  </a:extLst>
                </a:gridCol>
                <a:gridCol w="5446359">
                  <a:extLst>
                    <a:ext uri="{9D8B030D-6E8A-4147-A177-3AD203B41FA5}">
                      <a16:colId xmlns:a16="http://schemas.microsoft.com/office/drawing/2014/main" val="839272321"/>
                    </a:ext>
                  </a:extLst>
                </a:gridCol>
              </a:tblGrid>
              <a:tr h="1177314">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solidFill>
                            <a:schemeClr val="tx1"/>
                          </a:solidFill>
                        </a:rPr>
                        <a:t>Policy Effective Date &amp; State Policy Reference</a:t>
                      </a:r>
                    </a:p>
                  </a:txBody>
                  <a:tcPr/>
                </a:tc>
                <a:tc>
                  <a:txBody>
                    <a:bodyPr/>
                    <a:lstStyle/>
                    <a:p>
                      <a:r>
                        <a:rPr lang="en-US" sz="1200" dirty="0">
                          <a:solidFill>
                            <a:schemeClr val="tx1"/>
                          </a:solidFill>
                        </a:rPr>
                        <a:t>C-IV/LRS Status</a:t>
                      </a:r>
                    </a:p>
                  </a:txBody>
                  <a:tcPr/>
                </a:tc>
                <a:tc>
                  <a:txBody>
                    <a:bodyPr/>
                    <a:lstStyle/>
                    <a:p>
                      <a:r>
                        <a:rPr lang="en-US" sz="1200" dirty="0">
                          <a:solidFill>
                            <a:schemeClr val="tx1"/>
                          </a:solidFill>
                        </a:rPr>
                        <a:t>CalWIN Status</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solidFill>
                            <a:schemeClr val="tx1"/>
                          </a:solidFill>
                        </a:rPr>
                        <a:t>Implementation Details</a:t>
                      </a:r>
                    </a:p>
                  </a:txBody>
                  <a:tcPr/>
                </a:tc>
                <a:extLst>
                  <a:ext uri="{0D108BD9-81ED-4DB2-BD59-A6C34878D82A}">
                    <a16:rowId xmlns:a16="http://schemas.microsoft.com/office/drawing/2014/main" val="3853117439"/>
                  </a:ext>
                </a:extLst>
              </a:tr>
              <a:tr h="425522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kern="1200" baseline="0" dirty="0">
                          <a:solidFill>
                            <a:schemeClr val="dk1"/>
                          </a:solidFill>
                          <a:latin typeface="+mn-lt"/>
                          <a:ea typeface="+mn-ea"/>
                          <a:cs typeface="Arial" panose="020B0604020202020204" pitchFamily="34" charset="0"/>
                        </a:rPr>
                        <a:t>TBD</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100" kern="1200" baseline="0" dirty="0">
                        <a:solidFill>
                          <a:schemeClr val="dk1"/>
                        </a:solidFill>
                        <a:latin typeface="+mn-lt"/>
                        <a:ea typeface="+mn-ea"/>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100" kern="1200" baseline="0" dirty="0">
                          <a:solidFill>
                            <a:schemeClr val="dk1"/>
                          </a:solidFill>
                          <a:latin typeface="+mn-lt"/>
                          <a:ea typeface="+mn-ea"/>
                          <a:cs typeface="Arial" panose="020B0604020202020204" pitchFamily="34" charset="0"/>
                          <a:hlinkClick r:id="rId2"/>
                        </a:rPr>
                        <a:t>SB 80</a:t>
                      </a:r>
                      <a:endParaRPr lang="en-US" sz="1100" kern="1200" baseline="0" dirty="0">
                        <a:solidFill>
                          <a:schemeClr val="dk1"/>
                        </a:solidFill>
                        <a:latin typeface="+mn-lt"/>
                        <a:ea typeface="+mn-ea"/>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100" kern="1200" baseline="0" dirty="0">
                        <a:solidFill>
                          <a:schemeClr val="dk1"/>
                        </a:solidFill>
                        <a:latin typeface="+mn-lt"/>
                        <a:ea typeface="+mn-ea"/>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100" kern="1200" baseline="0" dirty="0">
                          <a:solidFill>
                            <a:schemeClr val="dk1"/>
                          </a:solidFill>
                          <a:latin typeface="+mn-lt"/>
                          <a:ea typeface="+mn-ea"/>
                          <a:cs typeface="Arial" panose="020B0604020202020204" pitchFamily="34" charset="0"/>
                          <a:hlinkClick r:id="rId3"/>
                        </a:rPr>
                        <a:t>ACL 19-118</a:t>
                      </a:r>
                      <a:endParaRPr lang="en-US" sz="1100" kern="1200" baseline="0" dirty="0">
                        <a:solidFill>
                          <a:schemeClr val="dk1"/>
                        </a:solidFill>
                        <a:latin typeface="+mn-lt"/>
                        <a:ea typeface="+mn-ea"/>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100" kern="1200" baseline="0" dirty="0">
                        <a:solidFill>
                          <a:schemeClr val="dk1"/>
                        </a:solidFill>
                        <a:latin typeface="+mn-lt"/>
                        <a:ea typeface="+mn-ea"/>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100" kern="1200" baseline="0" dirty="0">
                        <a:solidFill>
                          <a:schemeClr val="dk1"/>
                        </a:solidFill>
                        <a:latin typeface="+mn-lt"/>
                        <a:ea typeface="+mn-ea"/>
                        <a:cs typeface="Arial" panose="020B0604020202020204"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1" dirty="0">
                          <a:latin typeface="+mn-lt"/>
                          <a:cs typeface="Arial" panose="020B0604020202020204" pitchFamily="34" charset="0"/>
                        </a:rPr>
                        <a:t>SCRs CIV-105386; CA-211293</a:t>
                      </a:r>
                    </a:p>
                    <a:p>
                      <a:pPr marL="0" marR="0" indent="0" algn="l" defTabSz="914400" rtl="0" eaLnBrk="1" fontAlgn="auto" latinLnBrk="0" hangingPunct="1">
                        <a:lnSpc>
                          <a:spcPct val="100000"/>
                        </a:lnSpc>
                        <a:spcBef>
                          <a:spcPts val="0"/>
                        </a:spcBef>
                        <a:spcAft>
                          <a:spcPts val="0"/>
                        </a:spcAft>
                        <a:buClrTx/>
                        <a:buSzTx/>
                        <a:buFontTx/>
                        <a:buNone/>
                        <a:tabLst/>
                        <a:defRPr/>
                      </a:pPr>
                      <a:r>
                        <a:rPr lang="en-US" sz="1100" b="0" dirty="0">
                          <a:latin typeface="+mn-lt"/>
                          <a:cs typeface="Arial"/>
                        </a:rPr>
                        <a:t>Build</a:t>
                      </a:r>
                    </a:p>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a:latin typeface="+mn-lt"/>
                          <a:cs typeface="Arial"/>
                        </a:rPr>
                        <a:t>Release</a:t>
                      </a:r>
                    </a:p>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a:latin typeface="+mn-lt"/>
                          <a:cs typeface="Arial"/>
                        </a:rPr>
                        <a:t>20.09</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100" dirty="0">
                        <a:latin typeface="+mn-lt"/>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100" dirty="0">
                        <a:latin typeface="+mn-lt"/>
                        <a:cs typeface="Aria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100" dirty="0">
                        <a:latin typeface="+mn-lt"/>
                        <a:cs typeface="Arial" panose="020B0604020202020204" pitchFamily="34" charset="0"/>
                      </a:endParaRPr>
                    </a:p>
                  </a:txBody>
                  <a:tcPr/>
                </a:tc>
                <a:tc>
                  <a:txBody>
                    <a:bodyPr/>
                    <a:lstStyle/>
                    <a:p>
                      <a:pPr lvl="0">
                        <a:buNone/>
                      </a:pPr>
                      <a:r>
                        <a:rPr lang="en-US" sz="1100" b="1" dirty="0">
                          <a:latin typeface="+mn-lt"/>
                          <a:cs typeface="Arial"/>
                        </a:rPr>
                        <a:t>PPM #54318</a:t>
                      </a:r>
                    </a:p>
                    <a:p>
                      <a:pPr lvl="0">
                        <a:buNone/>
                      </a:pPr>
                      <a:r>
                        <a:rPr lang="en-US" sz="1100" b="0" dirty="0">
                          <a:latin typeface="+mn-lt"/>
                          <a:cs typeface="Arial"/>
                        </a:rPr>
                        <a:t>Testing</a:t>
                      </a:r>
                    </a:p>
                    <a:p>
                      <a:pPr lvl="0">
                        <a:buNone/>
                      </a:pPr>
                      <a:r>
                        <a:rPr lang="en-US" sz="1100" b="0" dirty="0">
                          <a:latin typeface="+mn-lt"/>
                          <a:cs typeface="Arial"/>
                        </a:rPr>
                        <a:t>R62 (8/20)</a:t>
                      </a:r>
                    </a:p>
                  </a:txBody>
                  <a:tcPr/>
                </a:tc>
                <a:tc>
                  <a:txBody>
                    <a:bodyPr/>
                    <a:lstStyle/>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100" b="0" i="0" u="none" strike="noStrike" kern="1200" baseline="0" dirty="0">
                          <a:solidFill>
                            <a:schemeClr val="dk1"/>
                          </a:solidFill>
                          <a:latin typeface="+mn-lt"/>
                          <a:ea typeface="+mn-ea"/>
                          <a:cs typeface="+mn-cs"/>
                        </a:rPr>
                        <a:t>SB 80 repealed the rule that the 16 days of temporary HA benefits must be used on consecutive days and instead authorizes families to receive 16 cumulative days of temporary HA benefits within a 12-month period. </a:t>
                      </a: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100" b="0" kern="1200" dirty="0">
                        <a:solidFill>
                          <a:schemeClr val="dk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100" b="1" kern="1200" dirty="0">
                          <a:solidFill>
                            <a:schemeClr val="dk1"/>
                          </a:solidFill>
                          <a:effectLst/>
                          <a:latin typeface="+mn-lt"/>
                          <a:ea typeface="+mn-ea"/>
                          <a:cs typeface="+mn-cs"/>
                        </a:rPr>
                        <a:t>CalSAWS Update:</a:t>
                      </a:r>
                    </a:p>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0" i="0" u="none" strike="noStrike" kern="1200" baseline="0" dirty="0">
                          <a:solidFill>
                            <a:schemeClr val="dk1"/>
                          </a:solidFill>
                          <a:effectLst/>
                          <a:latin typeface="+mn-lt"/>
                          <a:ea typeface="+mn-ea"/>
                          <a:cs typeface="+mn-cs"/>
                        </a:rPr>
                        <a:t>Update the Temp- Homeless Assistance (HA) data collection page to accept multiple payment dates for up to 12 months</a:t>
                      </a:r>
                    </a:p>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0" i="0" u="none" strike="noStrike" kern="1200" baseline="0" dirty="0">
                          <a:solidFill>
                            <a:schemeClr val="dk1"/>
                          </a:solidFill>
                          <a:effectLst/>
                          <a:latin typeface="+mn-lt"/>
                          <a:ea typeface="+mn-ea"/>
                          <a:cs typeface="+mn-cs"/>
                        </a:rPr>
                        <a:t>Modify the Temp-HA rules to accept and calculate benefits for 16-days in a 12 month period</a:t>
                      </a:r>
                    </a:p>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0" i="0" u="none" strike="noStrike" kern="1200" baseline="0" dirty="0">
                          <a:solidFill>
                            <a:schemeClr val="dk1"/>
                          </a:solidFill>
                          <a:effectLst/>
                          <a:latin typeface="+mn-lt"/>
                          <a:ea typeface="+mn-ea"/>
                          <a:cs typeface="+mn-cs"/>
                        </a:rPr>
                        <a:t>Add data collection pages to track the receipt of  homeless assistance benefits</a:t>
                      </a:r>
                    </a:p>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0" i="0" u="none" strike="noStrike" kern="1200" baseline="0" dirty="0">
                          <a:solidFill>
                            <a:schemeClr val="dk1"/>
                          </a:solidFill>
                          <a:effectLst/>
                          <a:latin typeface="+mn-lt"/>
                          <a:ea typeface="+mn-ea"/>
                          <a:cs typeface="+mn-cs"/>
                        </a:rPr>
                        <a:t>Notice of Action and Form updates</a:t>
                      </a:r>
                    </a:p>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100" b="0" i="0" u="none" strike="noStrike" kern="1200" baseline="0" dirty="0">
                        <a:solidFill>
                          <a:schemeClr val="dk1"/>
                        </a:solidFill>
                        <a:effectLst/>
                        <a:latin typeface="+mn-lt"/>
                        <a:ea typeface="+mn-ea"/>
                        <a:cs typeface="+mn-cs"/>
                      </a:endParaRPr>
                    </a:p>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100" b="0" i="0" u="none" strike="noStrike" kern="1200" baseline="0" dirty="0">
                          <a:solidFill>
                            <a:schemeClr val="dk1"/>
                          </a:solidFill>
                          <a:effectLst/>
                          <a:latin typeface="+mn-lt"/>
                          <a:ea typeface="+mn-ea"/>
                          <a:cs typeface="+mn-cs"/>
                        </a:rPr>
                        <a:t>The CW/CF committee is meeting on May 13</a:t>
                      </a:r>
                      <a:r>
                        <a:rPr lang="en-US" sz="1100" b="0" i="0" u="none" strike="noStrike" kern="1200" baseline="30000" dirty="0">
                          <a:solidFill>
                            <a:schemeClr val="dk1"/>
                          </a:solidFill>
                          <a:effectLst/>
                          <a:latin typeface="+mn-lt"/>
                          <a:ea typeface="+mn-ea"/>
                          <a:cs typeface="+mn-cs"/>
                        </a:rPr>
                        <a:t>th</a:t>
                      </a:r>
                      <a:r>
                        <a:rPr lang="en-US" sz="1100" b="0" i="0" u="none" strike="noStrike" kern="1200" baseline="0" dirty="0">
                          <a:solidFill>
                            <a:schemeClr val="dk1"/>
                          </a:solidFill>
                          <a:effectLst/>
                          <a:latin typeface="+mn-lt"/>
                          <a:ea typeface="+mn-ea"/>
                          <a:cs typeface="+mn-cs"/>
                        </a:rPr>
                        <a:t> to review and discuss the design for these SCRs. </a:t>
                      </a:r>
                    </a:p>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100" b="0" i="0" u="none" strike="noStrike" kern="1200" baseline="0" dirty="0">
                        <a:solidFill>
                          <a:schemeClr val="dk1"/>
                        </a:solidFill>
                        <a:effectLst/>
                        <a:latin typeface="+mn-lt"/>
                        <a:ea typeface="+mn-ea"/>
                        <a:cs typeface="+mn-cs"/>
                      </a:endParaRPr>
                    </a:p>
                    <a:p>
                      <a:r>
                        <a:rPr lang="en-US" sz="1100" b="1" kern="1200" dirty="0">
                          <a:solidFill>
                            <a:schemeClr val="dk1"/>
                          </a:solidFill>
                          <a:effectLst/>
                          <a:latin typeface="+mn-lt"/>
                          <a:ea typeface="+mn-ea"/>
                          <a:cs typeface="+mn-cs"/>
                        </a:rPr>
                        <a:t>CalSAWS County Business Impact:</a:t>
                      </a: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100" b="0" i="0" u="none" strike="noStrike" kern="1200" baseline="0" noProof="0" dirty="0">
                          <a:solidFill>
                            <a:schemeClr val="dk1"/>
                          </a:solidFill>
                          <a:latin typeface="+mn-lt"/>
                        </a:rPr>
                        <a:t>Train staff on the policy change and inform them of the changes to the systems.</a:t>
                      </a:r>
                      <a:endParaRPr lang="en-US" sz="1100" b="0" i="0" u="none" strike="noStrike" kern="1200" baseline="0" dirty="0">
                        <a:solidFill>
                          <a:schemeClr val="dk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100" b="0" i="0" u="none" strike="noStrike" kern="1200" baseline="0" dirty="0">
                        <a:solidFill>
                          <a:schemeClr val="dk1"/>
                        </a:solidFill>
                        <a:latin typeface="+mn-lt"/>
                        <a:ea typeface="+mn-ea"/>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100" b="0" i="0" u="none" strike="noStrike" kern="1200" baseline="0" dirty="0">
                        <a:solidFill>
                          <a:schemeClr val="dk1"/>
                        </a:solidFill>
                        <a:latin typeface="+mn-lt"/>
                        <a:ea typeface="+mn-ea"/>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100" b="0" i="0" u="none" strike="noStrike" kern="1200" baseline="0" dirty="0">
                        <a:solidFill>
                          <a:schemeClr val="dk1"/>
                        </a:solidFill>
                        <a:latin typeface="+mn-lt"/>
                        <a:ea typeface="+mn-ea"/>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100" b="0" i="0" u="none" strike="noStrike" kern="1200" baseline="0" dirty="0">
                        <a:solidFill>
                          <a:schemeClr val="dk1"/>
                        </a:solidFill>
                        <a:latin typeface="+mn-lt"/>
                        <a:ea typeface="+mn-ea"/>
                        <a:cs typeface="Arial" panose="020B0604020202020204" pitchFamily="34" charset="0"/>
                      </a:endParaRPr>
                    </a:p>
                    <a:p>
                      <a:pPr marL="0" marR="0" lvl="0" indent="0" algn="ctr"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100" b="0" i="0" u="none" strike="noStrike" kern="1200" baseline="0" dirty="0">
                          <a:solidFill>
                            <a:schemeClr val="dk1"/>
                          </a:solidFill>
                          <a:latin typeface="+mn-lt"/>
                          <a:ea typeface="+mn-ea"/>
                          <a:cs typeface="Arial" panose="020B0604020202020204" pitchFamily="34" charset="0"/>
                        </a:rPr>
                        <a:t>- Continued on next slide-</a:t>
                      </a:r>
                    </a:p>
                  </a:txBody>
                  <a:tcPr/>
                </a:tc>
                <a:extLst>
                  <a:ext uri="{0D108BD9-81ED-4DB2-BD59-A6C34878D82A}">
                    <a16:rowId xmlns:a16="http://schemas.microsoft.com/office/drawing/2014/main" val="2413027123"/>
                  </a:ext>
                </a:extLst>
              </a:tr>
            </a:tbl>
          </a:graphicData>
        </a:graphic>
      </p:graphicFrame>
    </p:spTree>
    <p:extLst>
      <p:ext uri="{BB962C8B-B14F-4D97-AF65-F5344CB8AC3E}">
        <p14:creationId xmlns:p14="http://schemas.microsoft.com/office/powerpoint/2010/main" val="187058628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CalSAWS Presentation Template - Template.potx" id="{CE09A912-E996-48F6-9588-105B882456F1}" vid="{658F373F-2EF4-4C20-A474-58F9C84E1BF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6333A0B5C1841842837662D6F193DF4F" ma:contentTypeVersion="7" ma:contentTypeDescription="Create a new document." ma:contentTypeScope="" ma:versionID="ce4393e95dfa930f86dc7e7b5aafb192">
  <xsd:schema xmlns:xsd="http://www.w3.org/2001/XMLSchema" xmlns:xs="http://www.w3.org/2001/XMLSchema" xmlns:p="http://schemas.microsoft.com/office/2006/metadata/properties" xmlns:ns3="93f49c8b-ae3c-47f7-9493-43c1622cf57d" targetNamespace="http://schemas.microsoft.com/office/2006/metadata/properties" ma:root="true" ma:fieldsID="081dfdfc981edb971ece4e16294728e0" ns3:_="">
    <xsd:import namespace="93f49c8b-ae3c-47f7-9493-43c1622cf57d"/>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3f49c8b-ae3c-47f7-9493-43c1622cf57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512F8DA-3C5B-44B5-850E-24F030B55DFB}">
  <ds:schemaRefs>
    <ds:schemaRef ds:uri="http://purl.org/dc/elements/1.1/"/>
    <ds:schemaRef ds:uri="http://schemas.microsoft.com/office/2006/metadata/properties"/>
    <ds:schemaRef ds:uri="93f49c8b-ae3c-47f7-9493-43c1622cf57d"/>
    <ds:schemaRef ds:uri="http://purl.org/dc/dcmitype/"/>
    <ds:schemaRef ds:uri="http://schemas.microsoft.com/office/2006/documentManagement/types"/>
    <ds:schemaRef ds:uri="http://www.w3.org/XML/1998/namespace"/>
    <ds:schemaRef ds:uri="http://schemas.openxmlformats.org/package/2006/metadata/core-properties"/>
    <ds:schemaRef ds:uri="http://schemas.microsoft.com/office/infopath/2007/PartnerControls"/>
    <ds:schemaRef ds:uri="http://purl.org/dc/terms/"/>
  </ds:schemaRefs>
</ds:datastoreItem>
</file>

<file path=customXml/itemProps2.xml><?xml version="1.0" encoding="utf-8"?>
<ds:datastoreItem xmlns:ds="http://schemas.openxmlformats.org/officeDocument/2006/customXml" ds:itemID="{160CC1E9-68FF-4B07-A654-0348A3BF1FA1}">
  <ds:schemaRefs>
    <ds:schemaRef ds:uri="http://schemas.microsoft.com/sharepoint/v3/contenttype/forms"/>
  </ds:schemaRefs>
</ds:datastoreItem>
</file>

<file path=customXml/itemProps3.xml><?xml version="1.0" encoding="utf-8"?>
<ds:datastoreItem xmlns:ds="http://schemas.openxmlformats.org/officeDocument/2006/customXml" ds:itemID="{41CAD9BD-DF20-4299-96B1-6E57D01412D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3f49c8b-ae3c-47f7-9493-43c1622cf57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CalSAWS Policy</Template>
  <TotalTime>9355</TotalTime>
  <Words>4404</Words>
  <Application>Microsoft Office PowerPoint</Application>
  <PresentationFormat>Letter Paper (8.5x11 in)</PresentationFormat>
  <Paragraphs>942</Paragraphs>
  <Slides>26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26</vt:i4>
      </vt:variant>
    </vt:vector>
  </HeadingPairs>
  <TitlesOfParts>
    <vt:vector size="31" baseType="lpstr">
      <vt:lpstr>Arial</vt:lpstr>
      <vt:lpstr>Calibri</vt:lpstr>
      <vt:lpstr>Century Gothic</vt:lpstr>
      <vt:lpstr>Wingdings</vt:lpstr>
      <vt:lpstr>Office Theme</vt:lpstr>
      <vt:lpstr>July 2020</vt:lpstr>
      <vt:lpstr>Policy Update</vt:lpstr>
      <vt:lpstr>Policy Update</vt:lpstr>
      <vt:lpstr>Policy Update</vt:lpstr>
      <vt:lpstr>Policy Update</vt:lpstr>
      <vt:lpstr>Policy Update</vt:lpstr>
      <vt:lpstr>Policy Update</vt:lpstr>
      <vt:lpstr>Policy Update</vt:lpstr>
      <vt:lpstr>Policy Update</vt:lpstr>
      <vt:lpstr>Policy Update</vt:lpstr>
      <vt:lpstr>Policy Update</vt:lpstr>
      <vt:lpstr>Policy Update</vt:lpstr>
      <vt:lpstr>Policy Update</vt:lpstr>
      <vt:lpstr>Policy Update</vt:lpstr>
      <vt:lpstr>Policy Update</vt:lpstr>
      <vt:lpstr>Policy Update</vt:lpstr>
      <vt:lpstr>Policy Update</vt:lpstr>
      <vt:lpstr>Policy Update</vt:lpstr>
      <vt:lpstr>Policy Update</vt:lpstr>
      <vt:lpstr>Policy Update</vt:lpstr>
      <vt:lpstr>Policy Update</vt:lpstr>
      <vt:lpstr>Policy Update</vt:lpstr>
      <vt:lpstr>Policy Update</vt:lpstr>
      <vt:lpstr>Policy Update</vt:lpstr>
      <vt:lpstr>Policy Update</vt:lpstr>
      <vt:lpstr>Policy Update</vt:lpstr>
    </vt:vector>
  </TitlesOfParts>
  <Company>ClearBest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Michele Peterson</dc:creator>
  <cp:lastModifiedBy>Michele Peterson</cp:lastModifiedBy>
  <cp:revision>392</cp:revision>
  <cp:lastPrinted>2020-01-08T23:58:58Z</cp:lastPrinted>
  <dcterms:created xsi:type="dcterms:W3CDTF">2019-06-27T17:53:42Z</dcterms:created>
  <dcterms:modified xsi:type="dcterms:W3CDTF">2020-07-02T13:50:15Z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0x0101006333A0B5C1841842837662D6F193DF4F</vt:lpwstr>
  </property>
</Properties>
</file>