
<file path=[Content_Types].xml><?xml version="1.0" encoding="utf-8"?>
<Types xmlns="http://schemas.openxmlformats.org/package/2006/content-types">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slides/slide76.xml" ContentType="application/vnd.openxmlformats-officedocument.presentationml.slide+xml"/>
  <Override PartName="/ppt/slides/slide77.xml" ContentType="application/vnd.openxmlformats-officedocument.presentationml.slide+xml"/>
  <Override PartName="/ppt/slides/slide78.xml" ContentType="application/vnd.openxmlformats-officedocument.presentationml.slide+xml"/>
  <Override PartName="/ppt/slides/slide7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ppt/notesSlides/notesSlide38.xml" ContentType="application/vnd.openxmlformats-officedocument.presentationml.notesSlide+xml"/>
  <Override PartName="/ppt/notesSlides/notesSlide39.xml" ContentType="application/vnd.openxmlformats-officedocument.presentationml.notesSlide+xml"/>
  <Override PartName="/ppt/notesSlides/notesSlide40.xml" ContentType="application/vnd.openxmlformats-officedocument.presentationml.notesSlide+xml"/>
  <Override PartName="/ppt/notesSlides/notesSlide41.xml" ContentType="application/vnd.openxmlformats-officedocument.presentationml.notesSlide+xml"/>
  <Override PartName="/ppt/notesSlides/notesSlide42.xml" ContentType="application/vnd.openxmlformats-officedocument.presentationml.notesSlide+xml"/>
  <Override PartName="/ppt/notesSlides/notesSlide43.xml" ContentType="application/vnd.openxmlformats-officedocument.presentationml.notesSlide+xml"/>
  <Override PartName="/ppt/notesSlides/notesSlide44.xml" ContentType="application/vnd.openxmlformats-officedocument.presentationml.notesSlide+xml"/>
  <Override PartName="/ppt/notesSlides/notesSlide45.xml" ContentType="application/vnd.openxmlformats-officedocument.presentationml.notesSlide+xml"/>
  <Override PartName="/ppt/notesSlides/notesSlide46.xml" ContentType="application/vnd.openxmlformats-officedocument.presentationml.notesSlide+xml"/>
  <Override PartName="/ppt/notesSlides/notesSlide47.xml" ContentType="application/vnd.openxmlformats-officedocument.presentationml.notesSlide+xml"/>
  <Override PartName="/ppt/notesSlides/notesSlide48.xml" ContentType="application/vnd.openxmlformats-officedocument.presentationml.notesSlide+xml"/>
  <Override PartName="/ppt/notesSlides/notesSlide49.xml" ContentType="application/vnd.openxmlformats-officedocument.presentationml.notesSlide+xml"/>
  <Override PartName="/ppt/notesSlides/notesSlide50.xml" ContentType="application/vnd.openxmlformats-officedocument.presentationml.notesSlide+xml"/>
  <Override PartName="/ppt/notesSlides/notesSlide51.xml" ContentType="application/vnd.openxmlformats-officedocument.presentationml.notesSlide+xml"/>
  <Override PartName="/ppt/notesSlides/notesSlide52.xml" ContentType="application/vnd.openxmlformats-officedocument.presentationml.notesSlide+xml"/>
  <Override PartName="/ppt/notesSlides/notesSlide53.xml" ContentType="application/vnd.openxmlformats-officedocument.presentationml.notesSlide+xml"/>
  <Override PartName="/ppt/notesSlides/notesSlide54.xml" ContentType="application/vnd.openxmlformats-officedocument.presentationml.notesSlide+xml"/>
  <Override PartName="/ppt/notesSlides/notesSlide55.xml" ContentType="application/vnd.openxmlformats-officedocument.presentationml.notesSlide+xml"/>
  <Override PartName="/ppt/notesSlides/notesSlide56.xml" ContentType="application/vnd.openxmlformats-officedocument.presentationml.notesSlide+xml"/>
  <Override PartName="/ppt/notesSlides/notesSlide57.xml" ContentType="application/vnd.openxmlformats-officedocument.presentationml.notesSlide+xml"/>
  <Override PartName="/ppt/notesSlides/notesSlide58.xml" ContentType="application/vnd.openxmlformats-officedocument.presentationml.notesSlide+xml"/>
  <Override PartName="/ppt/notesSlides/notesSlide59.xml" ContentType="application/vnd.openxmlformats-officedocument.presentationml.notesSlide+xml"/>
  <Override PartName="/ppt/notesSlides/notesSlide60.xml" ContentType="application/vnd.openxmlformats-officedocument.presentationml.notesSlide+xml"/>
  <Override PartName="/ppt/notesSlides/notesSlide61.xml" ContentType="application/vnd.openxmlformats-officedocument.presentationml.notesSlide+xml"/>
  <Override PartName="/ppt/notesSlides/notesSlide62.xml" ContentType="application/vnd.openxmlformats-officedocument.presentationml.notesSlide+xml"/>
  <Override PartName="/ppt/notesSlides/notesSlide63.xml" ContentType="application/vnd.openxmlformats-officedocument.presentationml.notesSlide+xml"/>
  <Override PartName="/ppt/notesSlides/notesSlide64.xml" ContentType="application/vnd.openxmlformats-officedocument.presentationml.notesSlide+xml"/>
  <Override PartName="/ppt/notesSlides/notesSlide65.xml" ContentType="application/vnd.openxmlformats-officedocument.presentationml.notesSlide+xml"/>
  <Override PartName="/ppt/notesSlides/notesSlide66.xml" ContentType="application/vnd.openxmlformats-officedocument.presentationml.notesSlide+xml"/>
  <Override PartName="/ppt/notesSlides/notesSlide67.xml" ContentType="application/vnd.openxmlformats-officedocument.presentationml.notesSlide+xml"/>
  <Override PartName="/ppt/notesSlides/notesSlide68.xml" ContentType="application/vnd.openxmlformats-officedocument.presentationml.notesSlide+xml"/>
  <Override PartName="/ppt/notesSlides/notesSlide69.xml" ContentType="application/vnd.openxmlformats-officedocument.presentationml.notesSlide+xml"/>
  <Override PartName="/ppt/notesSlides/notesSlide70.xml" ContentType="application/vnd.openxmlformats-officedocument.presentationml.notesSlide+xml"/>
  <Override PartName="/ppt/notesSlides/notesSlide71.xml" ContentType="application/vnd.openxmlformats-officedocument.presentationml.notesSlide+xml"/>
  <Override PartName="/ppt/notesSlides/notesSlide72.xml" ContentType="application/vnd.openxmlformats-officedocument.presentationml.notesSlide+xml"/>
  <Override PartName="/ppt/notesSlides/notesSlide73.xml" ContentType="application/vnd.openxmlformats-officedocument.presentationml.notesSlide+xml"/>
  <Override PartName="/ppt/notesSlides/notesSlide74.xml" ContentType="application/vnd.openxmlformats-officedocument.presentationml.notesSlide+xml"/>
  <Override PartName="/ppt/notesSlides/notesSlide75.xml" ContentType="application/vnd.openxmlformats-officedocument.presentationml.notesSlide+xml"/>
  <Override PartName="/ppt/notesSlides/notesSlide76.xml" ContentType="application/vnd.openxmlformats-officedocument.presentationml.notesSlide+xml"/>
  <Override PartName="/ppt/notesSlides/notesSlide77.xml" ContentType="application/vnd.openxmlformats-officedocument.presentationml.notesSlide+xml"/>
  <Override PartName="/ppt/notesSlides/notesSlide78.xml" ContentType="application/vnd.openxmlformats-officedocument.presentationml.notesSlide+xml"/>
  <Override PartName="/ppt/notesSlides/notesSlide79.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4"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autoCompressPictures="0">
  <p:sldMasterIdLst>
    <p:sldMasterId id="2147483720" r:id="rId4"/>
  </p:sldMasterIdLst>
  <p:notesMasterIdLst>
    <p:notesMasterId r:id="rId84"/>
  </p:notesMasterIdLst>
  <p:handoutMasterIdLst>
    <p:handoutMasterId r:id="rId85"/>
  </p:handoutMasterIdLst>
  <p:sldIdLst>
    <p:sldId id="354" r:id="rId5"/>
    <p:sldId id="390" r:id="rId6"/>
    <p:sldId id="392" r:id="rId7"/>
    <p:sldId id="393" r:id="rId8"/>
    <p:sldId id="394" r:id="rId9"/>
    <p:sldId id="398" r:id="rId10"/>
    <p:sldId id="423" r:id="rId11"/>
    <p:sldId id="396" r:id="rId12"/>
    <p:sldId id="445" r:id="rId13"/>
    <p:sldId id="321" r:id="rId14"/>
    <p:sldId id="322" r:id="rId15"/>
    <p:sldId id="323" r:id="rId16"/>
    <p:sldId id="325" r:id="rId17"/>
    <p:sldId id="456" r:id="rId18"/>
    <p:sldId id="405" r:id="rId19"/>
    <p:sldId id="360" r:id="rId20"/>
    <p:sldId id="316" r:id="rId21"/>
    <p:sldId id="349" r:id="rId22"/>
    <p:sldId id="313" r:id="rId23"/>
    <p:sldId id="443" r:id="rId24"/>
    <p:sldId id="399" r:id="rId25"/>
    <p:sldId id="409" r:id="rId26"/>
    <p:sldId id="340" r:id="rId27"/>
    <p:sldId id="401" r:id="rId28"/>
    <p:sldId id="402" r:id="rId29"/>
    <p:sldId id="411" r:id="rId30"/>
    <p:sldId id="444" r:id="rId31"/>
    <p:sldId id="403" r:id="rId32"/>
    <p:sldId id="404" r:id="rId33"/>
    <p:sldId id="414" r:id="rId34"/>
    <p:sldId id="275" r:id="rId35"/>
    <p:sldId id="417" r:id="rId36"/>
    <p:sldId id="418" r:id="rId37"/>
    <p:sldId id="425" r:id="rId38"/>
    <p:sldId id="426" r:id="rId39"/>
    <p:sldId id="415" r:id="rId40"/>
    <p:sldId id="448" r:id="rId41"/>
    <p:sldId id="449" r:id="rId42"/>
    <p:sldId id="454" r:id="rId43"/>
    <p:sldId id="452" r:id="rId44"/>
    <p:sldId id="453" r:id="rId45"/>
    <p:sldId id="450" r:id="rId46"/>
    <p:sldId id="451" r:id="rId47"/>
    <p:sldId id="455" r:id="rId48"/>
    <p:sldId id="447" r:id="rId49"/>
    <p:sldId id="412" r:id="rId50"/>
    <p:sldId id="283" r:id="rId51"/>
    <p:sldId id="285" r:id="rId52"/>
    <p:sldId id="427" r:id="rId53"/>
    <p:sldId id="286" r:id="rId54"/>
    <p:sldId id="428" r:id="rId55"/>
    <p:sldId id="429" r:id="rId56"/>
    <p:sldId id="430" r:id="rId57"/>
    <p:sldId id="287" r:id="rId58"/>
    <p:sldId id="431" r:id="rId59"/>
    <p:sldId id="432" r:id="rId60"/>
    <p:sldId id="433" r:id="rId61"/>
    <p:sldId id="434" r:id="rId62"/>
    <p:sldId id="373" r:id="rId63"/>
    <p:sldId id="371" r:id="rId64"/>
    <p:sldId id="374" r:id="rId65"/>
    <p:sldId id="375" r:id="rId66"/>
    <p:sldId id="372" r:id="rId67"/>
    <p:sldId id="367" r:id="rId68"/>
    <p:sldId id="368" r:id="rId69"/>
    <p:sldId id="369" r:id="rId70"/>
    <p:sldId id="376" r:id="rId71"/>
    <p:sldId id="377" r:id="rId72"/>
    <p:sldId id="378" r:id="rId73"/>
    <p:sldId id="379" r:id="rId74"/>
    <p:sldId id="380" r:id="rId75"/>
    <p:sldId id="435" r:id="rId76"/>
    <p:sldId id="381" r:id="rId77"/>
    <p:sldId id="312" r:id="rId78"/>
    <p:sldId id="301" r:id="rId79"/>
    <p:sldId id="334" r:id="rId80"/>
    <p:sldId id="408" r:id="rId81"/>
    <p:sldId id="297" r:id="rId82"/>
    <p:sldId id="439" r:id="rId83"/>
  </p:sldIdLst>
  <p:sldSz cx="12192000" cy="6858000"/>
  <p:notesSz cx="9236075" cy="6950075"/>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5EFA1"/>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E0F4F125-072C-4EF2-AEE8-AF911E8CF5F7}">
  <a:tblStyle styleId="{E0F4F125-072C-4EF2-AEE8-AF911E8CF5F7}" styleName="Table_0">
    <a:wholeTbl>
      <a:tcTxStyle b="off" i="off">
        <a:font>
          <a:latin typeface="Calibri"/>
          <a:ea typeface="Calibri"/>
          <a:cs typeface="Calibri"/>
        </a:font>
        <a:schemeClr val="dk1"/>
      </a:tcTxStyle>
      <a:tcStyle>
        <a:tcBdr>
          <a:left>
            <a:ln w="12700" cap="flat" cmpd="sng">
              <a:solidFill>
                <a:schemeClr val="lt1"/>
              </a:solidFill>
              <a:prstDash val="solid"/>
              <a:round/>
              <a:headEnd type="none" w="med" len="med"/>
              <a:tailEnd type="none" w="med" len="med"/>
            </a:ln>
          </a:left>
          <a:right>
            <a:ln w="12700" cap="flat" cmpd="sng">
              <a:solidFill>
                <a:schemeClr val="lt1"/>
              </a:solidFill>
              <a:prstDash val="solid"/>
              <a:round/>
              <a:headEnd type="none" w="med" len="med"/>
              <a:tailEnd type="none" w="med" len="med"/>
            </a:ln>
          </a:right>
          <a:top>
            <a:ln w="12700" cap="flat" cmpd="sng">
              <a:solidFill>
                <a:schemeClr val="lt1"/>
              </a:solidFill>
              <a:prstDash val="solid"/>
              <a:round/>
              <a:headEnd type="none" w="med" len="med"/>
              <a:tailEnd type="none" w="med" len="med"/>
            </a:ln>
          </a:top>
          <a:bottom>
            <a:ln w="12700" cap="flat" cmpd="sng">
              <a:solidFill>
                <a:schemeClr val="lt1"/>
              </a:solidFill>
              <a:prstDash val="solid"/>
              <a:round/>
              <a:headEnd type="none" w="med" len="med"/>
              <a:tailEnd type="none" w="med" len="med"/>
            </a:ln>
          </a:bottom>
          <a:insideH>
            <a:ln w="12700" cap="flat" cmpd="sng">
              <a:solidFill>
                <a:schemeClr val="lt1"/>
              </a:solidFill>
              <a:prstDash val="solid"/>
              <a:round/>
              <a:headEnd type="none" w="med" len="med"/>
              <a:tailEnd type="none" w="med" len="med"/>
            </a:ln>
          </a:insideH>
          <a:insideV>
            <a:ln w="12700" cap="flat" cmpd="sng">
              <a:solidFill>
                <a:schemeClr val="lt1"/>
              </a:solidFill>
              <a:prstDash val="solid"/>
              <a:round/>
              <a:headEnd type="none" w="med" len="med"/>
              <a:tailEnd type="none" w="med" len="med"/>
            </a:ln>
          </a:insideV>
        </a:tcBdr>
        <a:fill>
          <a:solidFill>
            <a:srgbClr val="E8EBF5"/>
          </a:solidFill>
        </a:fill>
      </a:tcStyle>
    </a:wholeTbl>
    <a:band1H>
      <a:tcTxStyle/>
      <a:tcStyle>
        <a:tcBdr/>
        <a:fill>
          <a:solidFill>
            <a:srgbClr val="CDD4EA"/>
          </a:solidFill>
        </a:fill>
      </a:tcStyle>
    </a:band1H>
    <a:band2H>
      <a:tcTxStyle/>
      <a:tcStyle>
        <a:tcBdr/>
      </a:tcStyle>
    </a:band2H>
    <a:band1V>
      <a:tcTxStyle/>
      <a:tcStyle>
        <a:tcBdr/>
        <a:fill>
          <a:solidFill>
            <a:srgbClr val="CDD4EA"/>
          </a:solidFill>
        </a:fill>
      </a:tcStyle>
    </a:band1V>
    <a:band2V>
      <a:tcTxStyle/>
      <a:tcStyle>
        <a:tcBdr/>
      </a:tcStyle>
    </a:band2V>
    <a:lastCol>
      <a:tcTxStyle b="on" i="off">
        <a:font>
          <a:latin typeface="Calibri"/>
          <a:ea typeface="Calibri"/>
          <a:cs typeface="Calibri"/>
        </a:font>
        <a:schemeClr val="lt1"/>
      </a:tcTxStyle>
      <a:tcStyle>
        <a:tcBdr/>
        <a:fill>
          <a:solidFill>
            <a:schemeClr val="accent1"/>
          </a:solidFill>
        </a:fill>
      </a:tcStyle>
    </a:lastCol>
    <a:firstCol>
      <a:tcTxStyle b="on" i="off">
        <a:font>
          <a:latin typeface="Calibri"/>
          <a:ea typeface="Calibri"/>
          <a:cs typeface="Calibri"/>
        </a:font>
        <a:schemeClr val="lt1"/>
      </a:tcTxStyle>
      <a:tcStyle>
        <a:tcBdr/>
        <a:fill>
          <a:solidFill>
            <a:schemeClr val="accent1"/>
          </a:solidFill>
        </a:fill>
      </a:tcStyle>
    </a:firstCol>
    <a:lastRow>
      <a:tcTxStyle b="on" i="off">
        <a:font>
          <a:latin typeface="Calibri"/>
          <a:ea typeface="Calibri"/>
          <a:cs typeface="Calibri"/>
        </a:font>
        <a:schemeClr val="lt1"/>
      </a:tcTxStyle>
      <a:tcStyle>
        <a:tcBdr>
          <a:top>
            <a:ln w="38100" cap="flat" cmpd="sng">
              <a:solidFill>
                <a:schemeClr val="lt1"/>
              </a:solidFill>
              <a:prstDash val="solid"/>
              <a:round/>
              <a:headEnd type="none" w="med" len="med"/>
              <a:tailEnd type="none" w="med" len="med"/>
            </a:ln>
          </a:top>
        </a:tcBdr>
        <a:fill>
          <a:solidFill>
            <a:schemeClr val="accent1"/>
          </a:solidFill>
        </a:fill>
      </a:tcStyle>
    </a:lastRow>
    <a:seCell>
      <a:tcTxStyle/>
      <a:tcStyle>
        <a:tcBdr/>
      </a:tcStyle>
    </a:seCell>
    <a:swCell>
      <a:tcTxStyle/>
      <a:tcStyle>
        <a:tcBdr/>
      </a:tcStyle>
    </a:swCell>
    <a:firstRow>
      <a:tcTxStyle b="on" i="off">
        <a:font>
          <a:latin typeface="Calibri"/>
          <a:ea typeface="Calibri"/>
          <a:cs typeface="Calibri"/>
        </a:font>
        <a:schemeClr val="lt1"/>
      </a:tcTxStyle>
      <a:tcStyle>
        <a:tcBdr>
          <a:bottom>
            <a:ln w="38100" cap="flat" cmpd="sng">
              <a:solidFill>
                <a:schemeClr val="lt1"/>
              </a:solidFill>
              <a:prstDash val="solid"/>
              <a:round/>
              <a:headEnd type="none" w="med" len="med"/>
              <a:tailEnd type="none" w="med" len="med"/>
            </a:ln>
          </a:bottom>
        </a:tcBdr>
        <a:fill>
          <a:solidFill>
            <a:schemeClr val="accent1"/>
          </a:solidFill>
        </a:fill>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31348" autoAdjust="0"/>
    <p:restoredTop sz="94560"/>
  </p:normalViewPr>
  <p:slideViewPr>
    <p:cSldViewPr snapToGrid="0" snapToObjects="1">
      <p:cViewPr varScale="1">
        <p:scale>
          <a:sx n="104" d="100"/>
          <a:sy n="104" d="100"/>
        </p:scale>
        <p:origin x="232" y="1952"/>
      </p:cViewPr>
      <p:guideLst/>
    </p:cSldViewPr>
  </p:slideViewPr>
  <p:notesTextViewPr>
    <p:cViewPr>
      <p:scale>
        <a:sx n="1" d="1"/>
        <a:sy n="1" d="1"/>
      </p:scale>
      <p:origin x="0" y="0"/>
    </p:cViewPr>
  </p:notesTextViewPr>
  <p:sorterViewPr>
    <p:cViewPr varScale="1">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26" Type="http://schemas.openxmlformats.org/officeDocument/2006/relationships/slide" Target="slides/slide22.xml"/><Relationship Id="rId21" Type="http://schemas.openxmlformats.org/officeDocument/2006/relationships/slide" Target="slides/slide17.xml"/><Relationship Id="rId42" Type="http://schemas.openxmlformats.org/officeDocument/2006/relationships/slide" Target="slides/slide38.xml"/><Relationship Id="rId47" Type="http://schemas.openxmlformats.org/officeDocument/2006/relationships/slide" Target="slides/slide43.xml"/><Relationship Id="rId63" Type="http://schemas.openxmlformats.org/officeDocument/2006/relationships/slide" Target="slides/slide59.xml"/><Relationship Id="rId68" Type="http://schemas.openxmlformats.org/officeDocument/2006/relationships/slide" Target="slides/slide64.xml"/><Relationship Id="rId84" Type="http://schemas.openxmlformats.org/officeDocument/2006/relationships/notesMaster" Target="notesMasters/notesMaster1.xml"/><Relationship Id="rId89" Type="http://schemas.openxmlformats.org/officeDocument/2006/relationships/tableStyles" Target="tableStyles.xml"/><Relationship Id="rId16" Type="http://schemas.openxmlformats.org/officeDocument/2006/relationships/slide" Target="slides/slide12.xml"/><Relationship Id="rId11" Type="http://schemas.openxmlformats.org/officeDocument/2006/relationships/slide" Target="slides/slide7.xml"/><Relationship Id="rId32" Type="http://schemas.openxmlformats.org/officeDocument/2006/relationships/slide" Target="slides/slide28.xml"/><Relationship Id="rId37" Type="http://schemas.openxmlformats.org/officeDocument/2006/relationships/slide" Target="slides/slide33.xml"/><Relationship Id="rId53" Type="http://schemas.openxmlformats.org/officeDocument/2006/relationships/slide" Target="slides/slide49.xml"/><Relationship Id="rId58" Type="http://schemas.openxmlformats.org/officeDocument/2006/relationships/slide" Target="slides/slide54.xml"/><Relationship Id="rId74" Type="http://schemas.openxmlformats.org/officeDocument/2006/relationships/slide" Target="slides/slide70.xml"/><Relationship Id="rId79" Type="http://schemas.openxmlformats.org/officeDocument/2006/relationships/slide" Target="slides/slide75.xml"/><Relationship Id="rId5" Type="http://schemas.openxmlformats.org/officeDocument/2006/relationships/slide" Target="slides/slide1.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slide" Target="slides/slide39.xml"/><Relationship Id="rId48" Type="http://schemas.openxmlformats.org/officeDocument/2006/relationships/slide" Target="slides/slide44.xml"/><Relationship Id="rId56" Type="http://schemas.openxmlformats.org/officeDocument/2006/relationships/slide" Target="slides/slide52.xml"/><Relationship Id="rId64" Type="http://schemas.openxmlformats.org/officeDocument/2006/relationships/slide" Target="slides/slide60.xml"/><Relationship Id="rId69" Type="http://schemas.openxmlformats.org/officeDocument/2006/relationships/slide" Target="slides/slide65.xml"/><Relationship Id="rId77" Type="http://schemas.openxmlformats.org/officeDocument/2006/relationships/slide" Target="slides/slide73.xml"/><Relationship Id="rId8" Type="http://schemas.openxmlformats.org/officeDocument/2006/relationships/slide" Target="slides/slide4.xml"/><Relationship Id="rId51" Type="http://schemas.openxmlformats.org/officeDocument/2006/relationships/slide" Target="slides/slide47.xml"/><Relationship Id="rId72" Type="http://schemas.openxmlformats.org/officeDocument/2006/relationships/slide" Target="slides/slide68.xml"/><Relationship Id="rId80" Type="http://schemas.openxmlformats.org/officeDocument/2006/relationships/slide" Target="slides/slide76.xml"/><Relationship Id="rId85" Type="http://schemas.openxmlformats.org/officeDocument/2006/relationships/handoutMaster" Target="handoutMasters/handoutMaster1.xml"/><Relationship Id="rId3" Type="http://schemas.openxmlformats.org/officeDocument/2006/relationships/customXml" Target="../customXml/item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slide" Target="slides/slide42.xml"/><Relationship Id="rId59" Type="http://schemas.openxmlformats.org/officeDocument/2006/relationships/slide" Target="slides/slide55.xml"/><Relationship Id="rId67" Type="http://schemas.openxmlformats.org/officeDocument/2006/relationships/slide" Target="slides/slide63.xml"/><Relationship Id="rId20" Type="http://schemas.openxmlformats.org/officeDocument/2006/relationships/slide" Target="slides/slide16.xml"/><Relationship Id="rId41" Type="http://schemas.openxmlformats.org/officeDocument/2006/relationships/slide" Target="slides/slide37.xml"/><Relationship Id="rId54" Type="http://schemas.openxmlformats.org/officeDocument/2006/relationships/slide" Target="slides/slide50.xml"/><Relationship Id="rId62" Type="http://schemas.openxmlformats.org/officeDocument/2006/relationships/slide" Target="slides/slide58.xml"/><Relationship Id="rId70" Type="http://schemas.openxmlformats.org/officeDocument/2006/relationships/slide" Target="slides/slide66.xml"/><Relationship Id="rId75" Type="http://schemas.openxmlformats.org/officeDocument/2006/relationships/slide" Target="slides/slide71.xml"/><Relationship Id="rId83" Type="http://schemas.openxmlformats.org/officeDocument/2006/relationships/slide" Target="slides/slide79.xml"/><Relationship Id="rId88"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49" Type="http://schemas.openxmlformats.org/officeDocument/2006/relationships/slide" Target="slides/slide45.xml"/><Relationship Id="rId57" Type="http://schemas.openxmlformats.org/officeDocument/2006/relationships/slide" Target="slides/slide53.xml"/><Relationship Id="rId10" Type="http://schemas.openxmlformats.org/officeDocument/2006/relationships/slide" Target="slides/slide6.xml"/><Relationship Id="rId31" Type="http://schemas.openxmlformats.org/officeDocument/2006/relationships/slide" Target="slides/slide27.xml"/><Relationship Id="rId44" Type="http://schemas.openxmlformats.org/officeDocument/2006/relationships/slide" Target="slides/slide40.xml"/><Relationship Id="rId52" Type="http://schemas.openxmlformats.org/officeDocument/2006/relationships/slide" Target="slides/slide48.xml"/><Relationship Id="rId60" Type="http://schemas.openxmlformats.org/officeDocument/2006/relationships/slide" Target="slides/slide56.xml"/><Relationship Id="rId65" Type="http://schemas.openxmlformats.org/officeDocument/2006/relationships/slide" Target="slides/slide61.xml"/><Relationship Id="rId73" Type="http://schemas.openxmlformats.org/officeDocument/2006/relationships/slide" Target="slides/slide69.xml"/><Relationship Id="rId78" Type="http://schemas.openxmlformats.org/officeDocument/2006/relationships/slide" Target="slides/slide74.xml"/><Relationship Id="rId81" Type="http://schemas.openxmlformats.org/officeDocument/2006/relationships/slide" Target="slides/slide77.xml"/><Relationship Id="rId86"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5.xml"/><Relationship Id="rId13" Type="http://schemas.openxmlformats.org/officeDocument/2006/relationships/slide" Target="slides/slide9.xml"/><Relationship Id="rId18" Type="http://schemas.openxmlformats.org/officeDocument/2006/relationships/slide" Target="slides/slide14.xml"/><Relationship Id="rId39" Type="http://schemas.openxmlformats.org/officeDocument/2006/relationships/slide" Target="slides/slide35.xml"/><Relationship Id="rId34" Type="http://schemas.openxmlformats.org/officeDocument/2006/relationships/slide" Target="slides/slide30.xml"/><Relationship Id="rId50" Type="http://schemas.openxmlformats.org/officeDocument/2006/relationships/slide" Target="slides/slide46.xml"/><Relationship Id="rId55" Type="http://schemas.openxmlformats.org/officeDocument/2006/relationships/slide" Target="slides/slide51.xml"/><Relationship Id="rId76" Type="http://schemas.openxmlformats.org/officeDocument/2006/relationships/slide" Target="slides/slide72.xml"/><Relationship Id="rId7" Type="http://schemas.openxmlformats.org/officeDocument/2006/relationships/slide" Target="slides/slide3.xml"/><Relationship Id="rId71" Type="http://schemas.openxmlformats.org/officeDocument/2006/relationships/slide" Target="slides/slide67.xml"/><Relationship Id="rId2" Type="http://schemas.openxmlformats.org/officeDocument/2006/relationships/customXml" Target="../customXml/item2.xml"/><Relationship Id="rId29" Type="http://schemas.openxmlformats.org/officeDocument/2006/relationships/slide" Target="slides/slide25.xml"/><Relationship Id="rId24" Type="http://schemas.openxmlformats.org/officeDocument/2006/relationships/slide" Target="slides/slide20.xml"/><Relationship Id="rId40" Type="http://schemas.openxmlformats.org/officeDocument/2006/relationships/slide" Target="slides/slide36.xml"/><Relationship Id="rId45" Type="http://schemas.openxmlformats.org/officeDocument/2006/relationships/slide" Target="slides/slide41.xml"/><Relationship Id="rId66" Type="http://schemas.openxmlformats.org/officeDocument/2006/relationships/slide" Target="slides/slide62.xml"/><Relationship Id="rId87" Type="http://schemas.openxmlformats.org/officeDocument/2006/relationships/viewProps" Target="viewProps.xml"/><Relationship Id="rId61" Type="http://schemas.openxmlformats.org/officeDocument/2006/relationships/slide" Target="slides/slide57.xml"/><Relationship Id="rId82" Type="http://schemas.openxmlformats.org/officeDocument/2006/relationships/slide" Target="slides/slide78.xml"/><Relationship Id="rId19" Type="http://schemas.openxmlformats.org/officeDocument/2006/relationships/slide" Target="slides/slide15.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8A09DA1E-DFCE-49A6-A407-80BD3637F397}"/>
              </a:ext>
            </a:extLst>
          </p:cNvPr>
          <p:cNvSpPr>
            <a:spLocks noGrp="1"/>
          </p:cNvSpPr>
          <p:nvPr>
            <p:ph type="hdr" sz="quarter"/>
          </p:nvPr>
        </p:nvSpPr>
        <p:spPr>
          <a:xfrm>
            <a:off x="1" y="1"/>
            <a:ext cx="4003136" cy="348928"/>
          </a:xfrm>
          <a:prstGeom prst="rect">
            <a:avLst/>
          </a:prstGeom>
        </p:spPr>
        <p:txBody>
          <a:bodyPr vert="horz" lIns="90763" tIns="45382" rIns="90763" bIns="45382" rtlCol="0"/>
          <a:lstStyle>
            <a:lvl1pPr algn="l">
              <a:defRPr sz="1200"/>
            </a:lvl1pPr>
          </a:lstStyle>
          <a:p>
            <a:endParaRPr lang="en-US"/>
          </a:p>
        </p:txBody>
      </p:sp>
      <p:sp>
        <p:nvSpPr>
          <p:cNvPr id="3" name="Date Placeholder 2">
            <a:extLst>
              <a:ext uri="{FF2B5EF4-FFF2-40B4-BE49-F238E27FC236}">
                <a16:creationId xmlns:a16="http://schemas.microsoft.com/office/drawing/2014/main" id="{4B4B9F87-0462-4258-A2AC-744AA43C406A}"/>
              </a:ext>
            </a:extLst>
          </p:cNvPr>
          <p:cNvSpPr>
            <a:spLocks noGrp="1"/>
          </p:cNvSpPr>
          <p:nvPr>
            <p:ph type="dt" sz="quarter" idx="1"/>
          </p:nvPr>
        </p:nvSpPr>
        <p:spPr>
          <a:xfrm>
            <a:off x="5230849" y="1"/>
            <a:ext cx="4003136" cy="348928"/>
          </a:xfrm>
          <a:prstGeom prst="rect">
            <a:avLst/>
          </a:prstGeom>
        </p:spPr>
        <p:txBody>
          <a:bodyPr vert="horz" lIns="90763" tIns="45382" rIns="90763" bIns="45382" rtlCol="0"/>
          <a:lstStyle>
            <a:lvl1pPr algn="r">
              <a:defRPr sz="1200"/>
            </a:lvl1pPr>
          </a:lstStyle>
          <a:p>
            <a:fld id="{FBAF8E29-AE6C-4A47-93E9-9291D8F7CB68}" type="datetimeFigureOut">
              <a:rPr lang="en-US" smtClean="0"/>
              <a:t>6/15/20</a:t>
            </a:fld>
            <a:endParaRPr lang="en-US"/>
          </a:p>
        </p:txBody>
      </p:sp>
      <p:sp>
        <p:nvSpPr>
          <p:cNvPr id="4" name="Footer Placeholder 3">
            <a:extLst>
              <a:ext uri="{FF2B5EF4-FFF2-40B4-BE49-F238E27FC236}">
                <a16:creationId xmlns:a16="http://schemas.microsoft.com/office/drawing/2014/main" id="{F82546E0-7CC1-4C4D-B64F-D35EADDB06AD}"/>
              </a:ext>
            </a:extLst>
          </p:cNvPr>
          <p:cNvSpPr>
            <a:spLocks noGrp="1"/>
          </p:cNvSpPr>
          <p:nvPr>
            <p:ph type="ftr" sz="quarter" idx="2"/>
          </p:nvPr>
        </p:nvSpPr>
        <p:spPr>
          <a:xfrm>
            <a:off x="1" y="6601148"/>
            <a:ext cx="4003136" cy="348928"/>
          </a:xfrm>
          <a:prstGeom prst="rect">
            <a:avLst/>
          </a:prstGeom>
        </p:spPr>
        <p:txBody>
          <a:bodyPr vert="horz" lIns="90763" tIns="45382" rIns="90763" bIns="45382"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61AC4415-0C0B-4EC3-88DF-4E6D43E7B080}"/>
              </a:ext>
            </a:extLst>
          </p:cNvPr>
          <p:cNvSpPr>
            <a:spLocks noGrp="1"/>
          </p:cNvSpPr>
          <p:nvPr>
            <p:ph type="sldNum" sz="quarter" idx="3"/>
          </p:nvPr>
        </p:nvSpPr>
        <p:spPr>
          <a:xfrm>
            <a:off x="5230849" y="6601148"/>
            <a:ext cx="4003136" cy="348928"/>
          </a:xfrm>
          <a:prstGeom prst="rect">
            <a:avLst/>
          </a:prstGeom>
        </p:spPr>
        <p:txBody>
          <a:bodyPr vert="horz" lIns="90763" tIns="45382" rIns="90763" bIns="45382" rtlCol="0" anchor="b"/>
          <a:lstStyle>
            <a:lvl1pPr algn="r">
              <a:defRPr sz="1200"/>
            </a:lvl1pPr>
          </a:lstStyle>
          <a:p>
            <a:fld id="{9BE19DFD-4FDE-487B-A471-78D6F5CBDA86}" type="slidenum">
              <a:rPr lang="en-US" smtClean="0"/>
              <a:t>‹#›</a:t>
            </a:fld>
            <a:endParaRPr lang="en-US"/>
          </a:p>
        </p:txBody>
      </p:sp>
    </p:spTree>
    <p:extLst>
      <p:ext uri="{BB962C8B-B14F-4D97-AF65-F5344CB8AC3E}">
        <p14:creationId xmlns:p14="http://schemas.microsoft.com/office/powerpoint/2010/main" val="2841649207"/>
      </p:ext>
    </p:extLst>
  </p:cSld>
  <p:clrMap bg1="lt1" tx1="dk1" bg2="lt2" tx2="dk2" accent1="accent1" accent2="accent2" accent3="accent3" accent4="accent4" accent5="accent5" accent6="accent6" hlink="hlink" folHlink="folHlink"/>
</p:handoutMaster>
</file>

<file path=ppt/media/image1.jp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Shape 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med" len="med"/>
            <a:tailEnd type="none" w="med" len="med"/>
          </a:ln>
        </p:spPr>
      </p:sp>
      <p:sp>
        <p:nvSpPr>
          <p:cNvPr id="4" name="Shape 4"/>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t" anchorCtr="0"/>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dirty="0"/>
          </a:p>
        </p:txBody>
      </p:sp>
    </p:spTree>
  </p:cSld>
  <p:clrMap bg1="lt1" tx1="dk1" bg2="dk2" tx2="lt2" accent1="accent1" accent2="accent2" accent3="accent3" accent4="accent4" accent5="accent5" accent6="accent6" hlink="hlink" folHlink="folHlink"/>
  <p:notesStyle>
    <a:lvl1pPr marL="0" algn="l" defTabSz="914400" rtl="0" eaLnBrk="1" latinLnBrk="0" hangingPunct="1">
      <a:defRPr sz="1200" b="0" i="0" kern="1200">
        <a:solidFill>
          <a:schemeClr val="tx1"/>
        </a:solidFill>
        <a:latin typeface="Arial" panose="020B0604020202020204" pitchFamily="34" charset="0"/>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35.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36.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38.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39.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0.xml.rels><?xml version="1.0" encoding="UTF-8" standalone="yes"?>
<Relationships xmlns="http://schemas.openxmlformats.org/package/2006/relationships"><Relationship Id="rId2" Type="http://schemas.openxmlformats.org/officeDocument/2006/relationships/slide" Target="../slides/slide40.xml"/><Relationship Id="rId1" Type="http://schemas.openxmlformats.org/officeDocument/2006/relationships/notesMaster" Target="../notesMasters/notesMaster1.xml"/></Relationships>
</file>

<file path=ppt/notesSlides/_rels/notesSlide41.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42.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43.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44.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45.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46.xml.rels><?xml version="1.0" encoding="UTF-8" standalone="yes"?>
<Relationships xmlns="http://schemas.openxmlformats.org/package/2006/relationships"><Relationship Id="rId2" Type="http://schemas.openxmlformats.org/officeDocument/2006/relationships/slide" Target="../slides/slide46.xml"/><Relationship Id="rId1" Type="http://schemas.openxmlformats.org/officeDocument/2006/relationships/notesMaster" Target="../notesMasters/notesMaster1.xml"/></Relationships>
</file>

<file path=ppt/notesSlides/_rels/notesSlide47.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48.xml.rels><?xml version="1.0" encoding="UTF-8" standalone="yes"?>
<Relationships xmlns="http://schemas.openxmlformats.org/package/2006/relationships"><Relationship Id="rId2" Type="http://schemas.openxmlformats.org/officeDocument/2006/relationships/slide" Target="../slides/slide48.xml"/><Relationship Id="rId1" Type="http://schemas.openxmlformats.org/officeDocument/2006/relationships/notesMaster" Target="../notesMasters/notesMaster1.xml"/></Relationships>
</file>

<file path=ppt/notesSlides/_rels/notesSlide49.xml.rels><?xml version="1.0" encoding="UTF-8" standalone="yes"?>
<Relationships xmlns="http://schemas.openxmlformats.org/package/2006/relationships"><Relationship Id="rId2" Type="http://schemas.openxmlformats.org/officeDocument/2006/relationships/slide" Target="../slides/slide4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0.xml.rels><?xml version="1.0" encoding="UTF-8" standalone="yes"?>
<Relationships xmlns="http://schemas.openxmlformats.org/package/2006/relationships"><Relationship Id="rId2" Type="http://schemas.openxmlformats.org/officeDocument/2006/relationships/slide" Target="../slides/slide50.xml"/><Relationship Id="rId1" Type="http://schemas.openxmlformats.org/officeDocument/2006/relationships/notesMaster" Target="../notesMasters/notesMaster1.xml"/></Relationships>
</file>

<file path=ppt/notesSlides/_rels/notesSlide51.xml.rels><?xml version="1.0" encoding="UTF-8" standalone="yes"?>
<Relationships xmlns="http://schemas.openxmlformats.org/package/2006/relationships"><Relationship Id="rId2" Type="http://schemas.openxmlformats.org/officeDocument/2006/relationships/slide" Target="../slides/slide51.xml"/><Relationship Id="rId1" Type="http://schemas.openxmlformats.org/officeDocument/2006/relationships/notesMaster" Target="../notesMasters/notesMaster1.xml"/></Relationships>
</file>

<file path=ppt/notesSlides/_rels/notesSlide52.xml.rels><?xml version="1.0" encoding="UTF-8" standalone="yes"?>
<Relationships xmlns="http://schemas.openxmlformats.org/package/2006/relationships"><Relationship Id="rId2" Type="http://schemas.openxmlformats.org/officeDocument/2006/relationships/slide" Target="../slides/slide52.xml"/><Relationship Id="rId1" Type="http://schemas.openxmlformats.org/officeDocument/2006/relationships/notesMaster" Target="../notesMasters/notesMaster1.xml"/></Relationships>
</file>

<file path=ppt/notesSlides/_rels/notesSlide53.xml.rels><?xml version="1.0" encoding="UTF-8" standalone="yes"?>
<Relationships xmlns="http://schemas.openxmlformats.org/package/2006/relationships"><Relationship Id="rId2" Type="http://schemas.openxmlformats.org/officeDocument/2006/relationships/slide" Target="../slides/slide53.xml"/><Relationship Id="rId1" Type="http://schemas.openxmlformats.org/officeDocument/2006/relationships/notesMaster" Target="../notesMasters/notesMaster1.xml"/></Relationships>
</file>

<file path=ppt/notesSlides/_rels/notesSlide54.xml.rels><?xml version="1.0" encoding="UTF-8" standalone="yes"?>
<Relationships xmlns="http://schemas.openxmlformats.org/package/2006/relationships"><Relationship Id="rId2" Type="http://schemas.openxmlformats.org/officeDocument/2006/relationships/slide" Target="../slides/slide54.xml"/><Relationship Id="rId1" Type="http://schemas.openxmlformats.org/officeDocument/2006/relationships/notesMaster" Target="../notesMasters/notesMaster1.xml"/></Relationships>
</file>

<file path=ppt/notesSlides/_rels/notesSlide55.xml.rels><?xml version="1.0" encoding="UTF-8" standalone="yes"?>
<Relationships xmlns="http://schemas.openxmlformats.org/package/2006/relationships"><Relationship Id="rId2" Type="http://schemas.openxmlformats.org/officeDocument/2006/relationships/slide" Target="../slides/slide55.xml"/><Relationship Id="rId1" Type="http://schemas.openxmlformats.org/officeDocument/2006/relationships/notesMaster" Target="../notesMasters/notesMaster1.xml"/></Relationships>
</file>

<file path=ppt/notesSlides/_rels/notesSlide56.xml.rels><?xml version="1.0" encoding="UTF-8" standalone="yes"?>
<Relationships xmlns="http://schemas.openxmlformats.org/package/2006/relationships"><Relationship Id="rId2" Type="http://schemas.openxmlformats.org/officeDocument/2006/relationships/slide" Target="../slides/slide56.xml"/><Relationship Id="rId1" Type="http://schemas.openxmlformats.org/officeDocument/2006/relationships/notesMaster" Target="../notesMasters/notesMaster1.xml"/></Relationships>
</file>

<file path=ppt/notesSlides/_rels/notesSlide57.xml.rels><?xml version="1.0" encoding="UTF-8" standalone="yes"?>
<Relationships xmlns="http://schemas.openxmlformats.org/package/2006/relationships"><Relationship Id="rId2" Type="http://schemas.openxmlformats.org/officeDocument/2006/relationships/slide" Target="../slides/slide57.xml"/><Relationship Id="rId1" Type="http://schemas.openxmlformats.org/officeDocument/2006/relationships/notesMaster" Target="../notesMasters/notesMaster1.xml"/></Relationships>
</file>

<file path=ppt/notesSlides/_rels/notesSlide58.xml.rels><?xml version="1.0" encoding="UTF-8" standalone="yes"?>
<Relationships xmlns="http://schemas.openxmlformats.org/package/2006/relationships"><Relationship Id="rId2" Type="http://schemas.openxmlformats.org/officeDocument/2006/relationships/slide" Target="../slides/slide58.xml"/><Relationship Id="rId1" Type="http://schemas.openxmlformats.org/officeDocument/2006/relationships/notesMaster" Target="../notesMasters/notesMaster1.xml"/></Relationships>
</file>

<file path=ppt/notesSlides/_rels/notesSlide59.xml.rels><?xml version="1.0" encoding="UTF-8" standalone="yes"?>
<Relationships xmlns="http://schemas.openxmlformats.org/package/2006/relationships"><Relationship Id="rId2" Type="http://schemas.openxmlformats.org/officeDocument/2006/relationships/slide" Target="../slides/slide5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0.xml.rels><?xml version="1.0" encoding="UTF-8" standalone="yes"?>
<Relationships xmlns="http://schemas.openxmlformats.org/package/2006/relationships"><Relationship Id="rId2" Type="http://schemas.openxmlformats.org/officeDocument/2006/relationships/slide" Target="../slides/slide60.xml"/><Relationship Id="rId1" Type="http://schemas.openxmlformats.org/officeDocument/2006/relationships/notesMaster" Target="../notesMasters/notesMaster1.xml"/></Relationships>
</file>

<file path=ppt/notesSlides/_rels/notesSlide61.xml.rels><?xml version="1.0" encoding="UTF-8" standalone="yes"?>
<Relationships xmlns="http://schemas.openxmlformats.org/package/2006/relationships"><Relationship Id="rId2" Type="http://schemas.openxmlformats.org/officeDocument/2006/relationships/slide" Target="../slides/slide61.xml"/><Relationship Id="rId1" Type="http://schemas.openxmlformats.org/officeDocument/2006/relationships/notesMaster" Target="../notesMasters/notesMaster1.xml"/></Relationships>
</file>

<file path=ppt/notesSlides/_rels/notesSlide62.xml.rels><?xml version="1.0" encoding="UTF-8" standalone="yes"?>
<Relationships xmlns="http://schemas.openxmlformats.org/package/2006/relationships"><Relationship Id="rId2" Type="http://schemas.openxmlformats.org/officeDocument/2006/relationships/slide" Target="../slides/slide62.xml"/><Relationship Id="rId1" Type="http://schemas.openxmlformats.org/officeDocument/2006/relationships/notesMaster" Target="../notesMasters/notesMaster1.xml"/></Relationships>
</file>

<file path=ppt/notesSlides/_rels/notesSlide63.xml.rels><?xml version="1.0" encoding="UTF-8" standalone="yes"?>
<Relationships xmlns="http://schemas.openxmlformats.org/package/2006/relationships"><Relationship Id="rId2" Type="http://schemas.openxmlformats.org/officeDocument/2006/relationships/slide" Target="../slides/slide63.xml"/><Relationship Id="rId1" Type="http://schemas.openxmlformats.org/officeDocument/2006/relationships/notesMaster" Target="../notesMasters/notesMaster1.xml"/></Relationships>
</file>

<file path=ppt/notesSlides/_rels/notesSlide64.xml.rels><?xml version="1.0" encoding="UTF-8" standalone="yes"?>
<Relationships xmlns="http://schemas.openxmlformats.org/package/2006/relationships"><Relationship Id="rId2" Type="http://schemas.openxmlformats.org/officeDocument/2006/relationships/slide" Target="../slides/slide64.xml"/><Relationship Id="rId1" Type="http://schemas.openxmlformats.org/officeDocument/2006/relationships/notesMaster" Target="../notesMasters/notesMaster1.xml"/></Relationships>
</file>

<file path=ppt/notesSlides/_rels/notesSlide65.xml.rels><?xml version="1.0" encoding="UTF-8" standalone="yes"?>
<Relationships xmlns="http://schemas.openxmlformats.org/package/2006/relationships"><Relationship Id="rId2" Type="http://schemas.openxmlformats.org/officeDocument/2006/relationships/slide" Target="../slides/slide65.xml"/><Relationship Id="rId1" Type="http://schemas.openxmlformats.org/officeDocument/2006/relationships/notesMaster" Target="../notesMasters/notesMaster1.xml"/></Relationships>
</file>

<file path=ppt/notesSlides/_rels/notesSlide66.xml.rels><?xml version="1.0" encoding="UTF-8" standalone="yes"?>
<Relationships xmlns="http://schemas.openxmlformats.org/package/2006/relationships"><Relationship Id="rId2" Type="http://schemas.openxmlformats.org/officeDocument/2006/relationships/slide" Target="../slides/slide66.xml"/><Relationship Id="rId1" Type="http://schemas.openxmlformats.org/officeDocument/2006/relationships/notesMaster" Target="../notesMasters/notesMaster1.xml"/></Relationships>
</file>

<file path=ppt/notesSlides/_rels/notesSlide67.xml.rels><?xml version="1.0" encoding="UTF-8" standalone="yes"?>
<Relationships xmlns="http://schemas.openxmlformats.org/package/2006/relationships"><Relationship Id="rId2" Type="http://schemas.openxmlformats.org/officeDocument/2006/relationships/slide" Target="../slides/slide67.xml"/><Relationship Id="rId1" Type="http://schemas.openxmlformats.org/officeDocument/2006/relationships/notesMaster" Target="../notesMasters/notesMaster1.xml"/></Relationships>
</file>

<file path=ppt/notesSlides/_rels/notesSlide68.xml.rels><?xml version="1.0" encoding="UTF-8" standalone="yes"?>
<Relationships xmlns="http://schemas.openxmlformats.org/package/2006/relationships"><Relationship Id="rId2" Type="http://schemas.openxmlformats.org/officeDocument/2006/relationships/slide" Target="../slides/slide68.xml"/><Relationship Id="rId1" Type="http://schemas.openxmlformats.org/officeDocument/2006/relationships/notesMaster" Target="../notesMasters/notesMaster1.xml"/></Relationships>
</file>

<file path=ppt/notesSlides/_rels/notesSlide69.xml.rels><?xml version="1.0" encoding="UTF-8" standalone="yes"?>
<Relationships xmlns="http://schemas.openxmlformats.org/package/2006/relationships"><Relationship Id="rId2" Type="http://schemas.openxmlformats.org/officeDocument/2006/relationships/slide" Target="../slides/slide69.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0.xml.rels><?xml version="1.0" encoding="UTF-8" standalone="yes"?>
<Relationships xmlns="http://schemas.openxmlformats.org/package/2006/relationships"><Relationship Id="rId2" Type="http://schemas.openxmlformats.org/officeDocument/2006/relationships/slide" Target="../slides/slide70.xml"/><Relationship Id="rId1" Type="http://schemas.openxmlformats.org/officeDocument/2006/relationships/notesMaster" Target="../notesMasters/notesMaster1.xml"/></Relationships>
</file>

<file path=ppt/notesSlides/_rels/notesSlide71.xml.rels><?xml version="1.0" encoding="UTF-8" standalone="yes"?>
<Relationships xmlns="http://schemas.openxmlformats.org/package/2006/relationships"><Relationship Id="rId2" Type="http://schemas.openxmlformats.org/officeDocument/2006/relationships/slide" Target="../slides/slide71.xml"/><Relationship Id="rId1" Type="http://schemas.openxmlformats.org/officeDocument/2006/relationships/notesMaster" Target="../notesMasters/notesMaster1.xml"/></Relationships>
</file>

<file path=ppt/notesSlides/_rels/notesSlide72.xml.rels><?xml version="1.0" encoding="UTF-8" standalone="yes"?>
<Relationships xmlns="http://schemas.openxmlformats.org/package/2006/relationships"><Relationship Id="rId2" Type="http://schemas.openxmlformats.org/officeDocument/2006/relationships/slide" Target="../slides/slide72.xml"/><Relationship Id="rId1" Type="http://schemas.openxmlformats.org/officeDocument/2006/relationships/notesMaster" Target="../notesMasters/notesMaster1.xml"/></Relationships>
</file>

<file path=ppt/notesSlides/_rels/notesSlide73.xml.rels><?xml version="1.0" encoding="UTF-8" standalone="yes"?>
<Relationships xmlns="http://schemas.openxmlformats.org/package/2006/relationships"><Relationship Id="rId2" Type="http://schemas.openxmlformats.org/officeDocument/2006/relationships/slide" Target="../slides/slide73.xml"/><Relationship Id="rId1" Type="http://schemas.openxmlformats.org/officeDocument/2006/relationships/notesMaster" Target="../notesMasters/notesMaster1.xml"/></Relationships>
</file>

<file path=ppt/notesSlides/_rels/notesSlide74.xml.rels><?xml version="1.0" encoding="UTF-8" standalone="yes"?>
<Relationships xmlns="http://schemas.openxmlformats.org/package/2006/relationships"><Relationship Id="rId2" Type="http://schemas.openxmlformats.org/officeDocument/2006/relationships/slide" Target="../slides/slide74.xml"/><Relationship Id="rId1" Type="http://schemas.openxmlformats.org/officeDocument/2006/relationships/notesMaster" Target="../notesMasters/notesMaster1.xml"/></Relationships>
</file>

<file path=ppt/notesSlides/_rels/notesSlide75.xml.rels><?xml version="1.0" encoding="UTF-8" standalone="yes"?>
<Relationships xmlns="http://schemas.openxmlformats.org/package/2006/relationships"><Relationship Id="rId2" Type="http://schemas.openxmlformats.org/officeDocument/2006/relationships/slide" Target="../slides/slide75.xml"/><Relationship Id="rId1" Type="http://schemas.openxmlformats.org/officeDocument/2006/relationships/notesMaster" Target="../notesMasters/notesMaster1.xml"/></Relationships>
</file>

<file path=ppt/notesSlides/_rels/notesSlide76.xml.rels><?xml version="1.0" encoding="UTF-8" standalone="yes"?>
<Relationships xmlns="http://schemas.openxmlformats.org/package/2006/relationships"><Relationship Id="rId2" Type="http://schemas.openxmlformats.org/officeDocument/2006/relationships/slide" Target="../slides/slide76.xml"/><Relationship Id="rId1" Type="http://schemas.openxmlformats.org/officeDocument/2006/relationships/notesMaster" Target="../notesMasters/notesMaster1.xml"/></Relationships>
</file>

<file path=ppt/notesSlides/_rels/notesSlide77.xml.rels><?xml version="1.0" encoding="UTF-8" standalone="yes"?>
<Relationships xmlns="http://schemas.openxmlformats.org/package/2006/relationships"><Relationship Id="rId2" Type="http://schemas.openxmlformats.org/officeDocument/2006/relationships/slide" Target="../slides/slide77.xml"/><Relationship Id="rId1" Type="http://schemas.openxmlformats.org/officeDocument/2006/relationships/notesMaster" Target="../notesMasters/notesMaster1.xml"/></Relationships>
</file>

<file path=ppt/notesSlides/_rels/notesSlide78.xml.rels><?xml version="1.0" encoding="UTF-8" standalone="yes"?>
<Relationships xmlns="http://schemas.openxmlformats.org/package/2006/relationships"><Relationship Id="rId2" Type="http://schemas.openxmlformats.org/officeDocument/2006/relationships/slide" Target="../slides/slide78.xml"/><Relationship Id="rId1" Type="http://schemas.openxmlformats.org/officeDocument/2006/relationships/notesMaster" Target="../notesMasters/notesMaster1.xml"/></Relationships>
</file>

<file path=ppt/notesSlides/_rels/notesSlide79.xml.rels><?xml version="1.0" encoding="UTF-8" standalone="yes"?>
<Relationships xmlns="http://schemas.openxmlformats.org/package/2006/relationships"><Relationship Id="rId2" Type="http://schemas.openxmlformats.org/officeDocument/2006/relationships/slide" Target="../slides/slide79.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70338444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199199147"/>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923216609"/>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799631998"/>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958220142"/>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50652423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788591010"/>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4182090987"/>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610811811"/>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636747550"/>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58382053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193275538"/>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8665316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220947838"/>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738687115"/>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31692020"/>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586595328"/>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439153509"/>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461075258"/>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987508446"/>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580124197"/>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8190674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094082542"/>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893213157"/>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012501639"/>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09539320"/>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500651062"/>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399059874"/>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56146585"/>
      </p:ext>
    </p:extLst>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33570523"/>
      </p:ext>
    </p:extLst>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738550342"/>
      </p:ext>
    </p:extLst>
  </p:cSld>
  <p:clrMapOvr>
    <a:masterClrMapping/>
  </p:clrMapOvr>
</p:notes>
</file>

<file path=ppt/notesSlides/notesSlide3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464896361"/>
      </p:ext>
    </p:extLst>
  </p:cSld>
  <p:clrMapOvr>
    <a:masterClrMapping/>
  </p:clrMapOvr>
</p:notes>
</file>

<file path=ppt/notesSlides/notesSlide3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458061337"/>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078196857"/>
      </p:ext>
    </p:extLst>
  </p:cSld>
  <p:clrMapOvr>
    <a:masterClrMapping/>
  </p:clrMapOvr>
</p:notes>
</file>

<file path=ppt/notesSlides/notesSlide4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0081265"/>
      </p:ext>
    </p:extLst>
  </p:cSld>
  <p:clrMapOvr>
    <a:masterClrMapping/>
  </p:clrMapOvr>
</p:notes>
</file>

<file path=ppt/notesSlides/notesSlide4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34023105"/>
      </p:ext>
    </p:extLst>
  </p:cSld>
  <p:clrMapOvr>
    <a:masterClrMapping/>
  </p:clrMapOvr>
</p:notes>
</file>

<file path=ppt/notesSlides/notesSlide4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016677948"/>
      </p:ext>
    </p:extLst>
  </p:cSld>
  <p:clrMapOvr>
    <a:masterClrMapping/>
  </p:clrMapOvr>
</p:notes>
</file>

<file path=ppt/notesSlides/notesSlide4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722165008"/>
      </p:ext>
    </p:extLst>
  </p:cSld>
  <p:clrMapOvr>
    <a:masterClrMapping/>
  </p:clrMapOvr>
</p:notes>
</file>

<file path=ppt/notesSlides/notesSlide4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168133942"/>
      </p:ext>
    </p:extLst>
  </p:cSld>
  <p:clrMapOvr>
    <a:masterClrMapping/>
  </p:clrMapOvr>
</p:notes>
</file>

<file path=ppt/notesSlides/notesSlide4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669301214"/>
      </p:ext>
    </p:extLst>
  </p:cSld>
  <p:clrMapOvr>
    <a:masterClrMapping/>
  </p:clrMapOvr>
</p:notes>
</file>

<file path=ppt/notesSlides/notesSlide4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385858883"/>
      </p:ext>
    </p:extLst>
  </p:cSld>
  <p:clrMapOvr>
    <a:masterClrMapping/>
  </p:clrMapOvr>
</p:notes>
</file>

<file path=ppt/notesSlides/notesSlide4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902854184"/>
      </p:ext>
    </p:extLst>
  </p:cSld>
  <p:clrMapOvr>
    <a:masterClrMapping/>
  </p:clrMapOvr>
</p:notes>
</file>

<file path=ppt/notesSlides/notesSlide4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328204229"/>
      </p:ext>
    </p:extLst>
  </p:cSld>
  <p:clrMapOvr>
    <a:masterClrMapping/>
  </p:clrMapOvr>
</p:notes>
</file>

<file path=ppt/notesSlides/notesSlide4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296128722"/>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800758858"/>
      </p:ext>
    </p:extLst>
  </p:cSld>
  <p:clrMapOvr>
    <a:masterClrMapping/>
  </p:clrMapOvr>
</p:notes>
</file>

<file path=ppt/notesSlides/notesSlide5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72423496"/>
      </p:ext>
    </p:extLst>
  </p:cSld>
  <p:clrMapOvr>
    <a:masterClrMapping/>
  </p:clrMapOvr>
</p:notes>
</file>

<file path=ppt/notesSlides/notesSlide5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915458440"/>
      </p:ext>
    </p:extLst>
  </p:cSld>
  <p:clrMapOvr>
    <a:masterClrMapping/>
  </p:clrMapOvr>
</p:notes>
</file>

<file path=ppt/notesSlides/notesSlide5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975990121"/>
      </p:ext>
    </p:extLst>
  </p:cSld>
  <p:clrMapOvr>
    <a:masterClrMapping/>
  </p:clrMapOvr>
</p:notes>
</file>

<file path=ppt/notesSlides/notesSlide5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637600053"/>
      </p:ext>
    </p:extLst>
  </p:cSld>
  <p:clrMapOvr>
    <a:masterClrMapping/>
  </p:clrMapOvr>
</p:notes>
</file>

<file path=ppt/notesSlides/notesSlide5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709132849"/>
      </p:ext>
    </p:extLst>
  </p:cSld>
  <p:clrMapOvr>
    <a:masterClrMapping/>
  </p:clrMapOvr>
</p:notes>
</file>

<file path=ppt/notesSlides/notesSlide5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455907996"/>
      </p:ext>
    </p:extLst>
  </p:cSld>
  <p:clrMapOvr>
    <a:masterClrMapping/>
  </p:clrMapOvr>
</p:notes>
</file>

<file path=ppt/notesSlides/notesSlide5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270515056"/>
      </p:ext>
    </p:extLst>
  </p:cSld>
  <p:clrMapOvr>
    <a:masterClrMapping/>
  </p:clrMapOvr>
</p:notes>
</file>

<file path=ppt/notesSlides/notesSlide5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609228888"/>
      </p:ext>
    </p:extLst>
  </p:cSld>
  <p:clrMapOvr>
    <a:masterClrMapping/>
  </p:clrMapOvr>
</p:notes>
</file>

<file path=ppt/notesSlides/notesSlide5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412848014"/>
      </p:ext>
    </p:extLst>
  </p:cSld>
  <p:clrMapOvr>
    <a:masterClrMapping/>
  </p:clrMapOvr>
</p:notes>
</file>

<file path=ppt/notesSlides/notesSlide5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35773233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873059920"/>
      </p:ext>
    </p:extLst>
  </p:cSld>
  <p:clrMapOvr>
    <a:masterClrMapping/>
  </p:clrMapOvr>
</p:notes>
</file>

<file path=ppt/notesSlides/notesSlide6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808052681"/>
      </p:ext>
    </p:extLst>
  </p:cSld>
  <p:clrMapOvr>
    <a:masterClrMapping/>
  </p:clrMapOvr>
</p:notes>
</file>

<file path=ppt/notesSlides/notesSlide6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189166975"/>
      </p:ext>
    </p:extLst>
  </p:cSld>
  <p:clrMapOvr>
    <a:masterClrMapping/>
  </p:clrMapOvr>
</p:notes>
</file>

<file path=ppt/notesSlides/notesSlide6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933512622"/>
      </p:ext>
    </p:extLst>
  </p:cSld>
  <p:clrMapOvr>
    <a:masterClrMapping/>
  </p:clrMapOvr>
</p:notes>
</file>

<file path=ppt/notesSlides/notesSlide6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132757213"/>
      </p:ext>
    </p:extLst>
  </p:cSld>
  <p:clrMapOvr>
    <a:masterClrMapping/>
  </p:clrMapOvr>
</p:notes>
</file>

<file path=ppt/notesSlides/notesSlide6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279351939"/>
      </p:ext>
    </p:extLst>
  </p:cSld>
  <p:clrMapOvr>
    <a:masterClrMapping/>
  </p:clrMapOvr>
</p:notes>
</file>

<file path=ppt/notesSlides/notesSlide6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901153333"/>
      </p:ext>
    </p:extLst>
  </p:cSld>
  <p:clrMapOvr>
    <a:masterClrMapping/>
  </p:clrMapOvr>
</p:notes>
</file>

<file path=ppt/notesSlides/notesSlide6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698195093"/>
      </p:ext>
    </p:extLst>
  </p:cSld>
  <p:clrMapOvr>
    <a:masterClrMapping/>
  </p:clrMapOvr>
</p:notes>
</file>

<file path=ppt/notesSlides/notesSlide6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456836205"/>
      </p:ext>
    </p:extLst>
  </p:cSld>
  <p:clrMapOvr>
    <a:masterClrMapping/>
  </p:clrMapOvr>
</p:notes>
</file>

<file path=ppt/notesSlides/notesSlide6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862644742"/>
      </p:ext>
    </p:extLst>
  </p:cSld>
  <p:clrMapOvr>
    <a:masterClrMapping/>
  </p:clrMapOvr>
</p:notes>
</file>

<file path=ppt/notesSlides/notesSlide6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61447341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751613373"/>
      </p:ext>
    </p:extLst>
  </p:cSld>
  <p:clrMapOvr>
    <a:masterClrMapping/>
  </p:clrMapOvr>
</p:notes>
</file>

<file path=ppt/notesSlides/notesSlide7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4150529726"/>
      </p:ext>
    </p:extLst>
  </p:cSld>
  <p:clrMapOvr>
    <a:masterClrMapping/>
  </p:clrMapOvr>
</p:notes>
</file>

<file path=ppt/notesSlides/notesSlide7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592916185"/>
      </p:ext>
    </p:extLst>
  </p:cSld>
  <p:clrMapOvr>
    <a:masterClrMapping/>
  </p:clrMapOvr>
</p:notes>
</file>

<file path=ppt/notesSlides/notesSlide7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094752756"/>
      </p:ext>
    </p:extLst>
  </p:cSld>
  <p:clrMapOvr>
    <a:masterClrMapping/>
  </p:clrMapOvr>
</p:notes>
</file>

<file path=ppt/notesSlides/notesSlide7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941500277"/>
      </p:ext>
    </p:extLst>
  </p:cSld>
  <p:clrMapOvr>
    <a:masterClrMapping/>
  </p:clrMapOvr>
</p:notes>
</file>

<file path=ppt/notesSlides/notesSlide7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381308713"/>
      </p:ext>
    </p:extLst>
  </p:cSld>
  <p:clrMapOvr>
    <a:masterClrMapping/>
  </p:clrMapOvr>
</p:notes>
</file>

<file path=ppt/notesSlides/notesSlide7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3090499775"/>
      </p:ext>
    </p:extLst>
  </p:cSld>
  <p:clrMapOvr>
    <a:masterClrMapping/>
  </p:clrMapOvr>
</p:notes>
</file>

<file path=ppt/notesSlides/notesSlide7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304970525"/>
      </p:ext>
    </p:extLst>
  </p:cSld>
  <p:clrMapOvr>
    <a:masterClrMapping/>
  </p:clrMapOvr>
</p:notes>
</file>

<file path=ppt/notesSlides/notesSlide7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2334425991"/>
      </p:ext>
    </p:extLst>
  </p:cSld>
  <p:clrMapOvr>
    <a:masterClrMapping/>
  </p:clrMapOvr>
</p:notes>
</file>

<file path=ppt/notesSlides/notesSlide7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502552742"/>
      </p:ext>
    </p:extLst>
  </p:cSld>
  <p:clrMapOvr>
    <a:masterClrMapping/>
  </p:clrMapOvr>
</p:notes>
</file>

<file path=ppt/notesSlides/notesSlide7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1"/>
        <p:cNvGrpSpPr/>
        <p:nvPr/>
      </p:nvGrpSpPr>
      <p:grpSpPr>
        <a:xfrm>
          <a:off x="0" y="0"/>
          <a:ext cx="0" cy="0"/>
          <a:chOff x="0" y="0"/>
          <a:chExt cx="0" cy="0"/>
        </a:xfrm>
      </p:grpSpPr>
      <p:sp>
        <p:nvSpPr>
          <p:cNvPr id="92" name="Shape 92"/>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endParaRPr dirty="0"/>
          </a:p>
        </p:txBody>
      </p:sp>
      <p:sp>
        <p:nvSpPr>
          <p:cNvPr id="93" name="Shape 93"/>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46656882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1125323788"/>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0"/>
        <p:cNvGrpSpPr/>
        <p:nvPr/>
      </p:nvGrpSpPr>
      <p:grpSpPr>
        <a:xfrm>
          <a:off x="0" y="0"/>
          <a:ext cx="0" cy="0"/>
          <a:chOff x="0" y="0"/>
          <a:chExt cx="0" cy="0"/>
        </a:xfrm>
      </p:grpSpPr>
      <p:sp>
        <p:nvSpPr>
          <p:cNvPr id="81" name="Shape 81"/>
          <p:cNvSpPr txBox="1">
            <a:spLocks noGrp="1"/>
          </p:cNvSpPr>
          <p:nvPr>
            <p:ph type="body" idx="1"/>
          </p:nvPr>
        </p:nvSpPr>
        <p:spPr>
          <a:xfrm>
            <a:off x="923608" y="3301286"/>
            <a:ext cx="7388860" cy="3127534"/>
          </a:xfrm>
          <a:prstGeom prst="rect">
            <a:avLst/>
          </a:prstGeom>
          <a:noFill/>
          <a:ln>
            <a:noFill/>
          </a:ln>
        </p:spPr>
        <p:txBody>
          <a:bodyPr spcFirstLastPara="1" wrap="square" lIns="92473" tIns="92473" rIns="92473" bIns="92473" anchor="ctr" anchorCtr="0">
            <a:noAutofit/>
          </a:bodyPr>
          <a:lstStyle/>
          <a:p>
            <a:pPr marL="0" indent="0">
              <a:buNone/>
            </a:pPr>
            <a:r>
              <a:rPr lang="en-US" dirty="0"/>
              <a:t>CalSAWS Security and Privacy Training v2</a:t>
            </a:r>
          </a:p>
          <a:p>
            <a:pPr marL="0" indent="0">
              <a:buNone/>
            </a:pPr>
            <a:endParaRPr dirty="0"/>
          </a:p>
        </p:txBody>
      </p:sp>
      <p:sp>
        <p:nvSpPr>
          <p:cNvPr id="82" name="Shape 82"/>
          <p:cNvSpPr>
            <a:spLocks noGrp="1" noRot="1" noChangeAspect="1"/>
          </p:cNvSpPr>
          <p:nvPr>
            <p:ph type="sldImg" idx="2"/>
          </p:nvPr>
        </p:nvSpPr>
        <p:spPr>
          <a:xfrm>
            <a:off x="2300288" y="520700"/>
            <a:ext cx="4635500" cy="2606675"/>
          </a:xfrm>
          <a:custGeom>
            <a:avLst/>
            <a:gdLst/>
            <a:ahLst/>
            <a:cxnLst/>
            <a:rect l="0" t="0" r="0" b="0"/>
            <a:pathLst>
              <a:path w="120000" h="120000" extrusionOk="0">
                <a:moveTo>
                  <a:pt x="0" y="0"/>
                </a:moveTo>
                <a:lnTo>
                  <a:pt x="120000" y="0"/>
                </a:lnTo>
                <a:lnTo>
                  <a:pt x="120000" y="120000"/>
                </a:lnTo>
                <a:lnTo>
                  <a:pt x="0" y="120000"/>
                </a:lnTo>
                <a:close/>
              </a:path>
            </a:pathLst>
          </a:custGeom>
        </p:spPr>
      </p:sp>
    </p:spTree>
    <p:extLst>
      <p:ext uri="{BB962C8B-B14F-4D97-AF65-F5344CB8AC3E}">
        <p14:creationId xmlns:p14="http://schemas.microsoft.com/office/powerpoint/2010/main" val="76568413"/>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8013A5-2E92-6141-BD35-701C10631CE5}"/>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7BF11C17-AA29-A542-9724-946F5DE09F2E}"/>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901E1712-F42F-7448-9953-3359E6134142}"/>
              </a:ext>
            </a:extLst>
          </p:cNvPr>
          <p:cNvSpPr>
            <a:spLocks noGrp="1"/>
          </p:cNvSpPr>
          <p:nvPr>
            <p:ph type="dt" sz="half" idx="10"/>
          </p:nvPr>
        </p:nvSpPr>
        <p:spPr/>
        <p:txBody>
          <a:bodyPr/>
          <a:lstStyle/>
          <a:p>
            <a:endParaRPr lang="en-US" dirty="0"/>
          </a:p>
        </p:txBody>
      </p:sp>
      <p:sp>
        <p:nvSpPr>
          <p:cNvPr id="5" name="Footer Placeholder 4">
            <a:extLst>
              <a:ext uri="{FF2B5EF4-FFF2-40B4-BE49-F238E27FC236}">
                <a16:creationId xmlns:a16="http://schemas.microsoft.com/office/drawing/2014/main" id="{04F3F94D-BA3C-F849-859A-79DCCFA40B26}"/>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A337A12D-A469-F045-AC15-FEC493096598}"/>
              </a:ext>
            </a:extLst>
          </p:cNvPr>
          <p:cNvSpPr>
            <a:spLocks noGrp="1"/>
          </p:cNvSpPr>
          <p:nvPr>
            <p:ph type="sldNum" sz="quarter" idx="12"/>
          </p:nvPr>
        </p:nvSpPr>
        <p:spPr/>
        <p:txBody>
          <a:bodyPr/>
          <a:lstStyle/>
          <a:p>
            <a:fld id="{00000000-1234-1234-1234-123412341234}" type="slidenum">
              <a:rPr lang="en-US" smtClean="0"/>
              <a:pPr/>
              <a:t>‹#›</a:t>
            </a:fld>
            <a:endParaRPr lang="en-US" dirty="0"/>
          </a:p>
        </p:txBody>
      </p:sp>
      <p:pic>
        <p:nvPicPr>
          <p:cNvPr id="8" name="Picture 7">
            <a:extLst>
              <a:ext uri="{FF2B5EF4-FFF2-40B4-BE49-F238E27FC236}">
                <a16:creationId xmlns:a16="http://schemas.microsoft.com/office/drawing/2014/main" id="{CC588AB0-5DC0-420B-8CE6-FF0502C16C67}"/>
              </a:ext>
            </a:extLst>
          </p:cNvPr>
          <p:cNvPicPr>
            <a:picLocks noChangeAspect="1"/>
          </p:cNvPicPr>
          <p:nvPr userDrawn="1"/>
        </p:nvPicPr>
        <p:blipFill>
          <a:blip r:embed="rId2"/>
          <a:stretch>
            <a:fillRect/>
          </a:stretch>
        </p:blipFill>
        <p:spPr>
          <a:xfrm>
            <a:off x="10850644" y="227175"/>
            <a:ext cx="1143000" cy="276225"/>
          </a:xfrm>
          <a:prstGeom prst="rect">
            <a:avLst/>
          </a:prstGeom>
        </p:spPr>
      </p:pic>
    </p:spTree>
    <p:extLst>
      <p:ext uri="{BB962C8B-B14F-4D97-AF65-F5344CB8AC3E}">
        <p14:creationId xmlns:p14="http://schemas.microsoft.com/office/powerpoint/2010/main" val="91349513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C8E20A-FC89-C545-A9BC-5B0CBFFB253B}"/>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2EE082A4-460C-B64B-ABD9-14131FF81A18}"/>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E392EE35-CA1B-DF4A-BB2E-33855C3E80AA}"/>
              </a:ext>
            </a:extLst>
          </p:cNvPr>
          <p:cNvSpPr>
            <a:spLocks noGrp="1"/>
          </p:cNvSpPr>
          <p:nvPr>
            <p:ph type="dt" sz="half" idx="10"/>
          </p:nvPr>
        </p:nvSpPr>
        <p:spPr/>
        <p:txBody>
          <a:bodyPr/>
          <a:lstStyle/>
          <a:p>
            <a:endParaRPr lang="en-US" dirty="0"/>
          </a:p>
        </p:txBody>
      </p:sp>
      <p:sp>
        <p:nvSpPr>
          <p:cNvPr id="5" name="Footer Placeholder 4">
            <a:extLst>
              <a:ext uri="{FF2B5EF4-FFF2-40B4-BE49-F238E27FC236}">
                <a16:creationId xmlns:a16="http://schemas.microsoft.com/office/drawing/2014/main" id="{0D1F758F-3BBB-B145-9F11-237B8941083B}"/>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9147274D-96F3-3E4F-9519-92335A14D719}"/>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178346214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FC72161D-D670-3041-A439-912CB30EAF24}"/>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CB167B88-63D2-7B4C-B7FA-F79FB6F37457}"/>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5BB3985-BF96-1A4A-8816-3A72D6A27455}"/>
              </a:ext>
            </a:extLst>
          </p:cNvPr>
          <p:cNvSpPr>
            <a:spLocks noGrp="1"/>
          </p:cNvSpPr>
          <p:nvPr>
            <p:ph type="dt" sz="half" idx="10"/>
          </p:nvPr>
        </p:nvSpPr>
        <p:spPr/>
        <p:txBody>
          <a:bodyPr/>
          <a:lstStyle/>
          <a:p>
            <a:endParaRPr lang="en-US" dirty="0"/>
          </a:p>
        </p:txBody>
      </p:sp>
      <p:sp>
        <p:nvSpPr>
          <p:cNvPr id="5" name="Footer Placeholder 4">
            <a:extLst>
              <a:ext uri="{FF2B5EF4-FFF2-40B4-BE49-F238E27FC236}">
                <a16:creationId xmlns:a16="http://schemas.microsoft.com/office/drawing/2014/main" id="{A497C36E-36A0-0449-AA00-95FCA463F86F}"/>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E981B757-B418-5045-914A-6481CC7DC50F}"/>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300933204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8077D8A-9D81-0748-84C7-D971E93A5182}"/>
              </a:ext>
            </a:extLst>
          </p:cNvPr>
          <p:cNvSpPr>
            <a:spLocks noGrp="1"/>
          </p:cNvSpPr>
          <p:nvPr>
            <p:ph type="title"/>
          </p:nvPr>
        </p:nvSpPr>
        <p:spPr/>
        <p:txBody>
          <a:bodyPr/>
          <a:lstStyle/>
          <a:p>
            <a:r>
              <a:rPr lang="en-US" dirty="0"/>
              <a:t>Click to edit Master title style</a:t>
            </a:r>
          </a:p>
        </p:txBody>
      </p:sp>
      <p:sp>
        <p:nvSpPr>
          <p:cNvPr id="3" name="Content Placeholder 2">
            <a:extLst>
              <a:ext uri="{FF2B5EF4-FFF2-40B4-BE49-F238E27FC236}">
                <a16:creationId xmlns:a16="http://schemas.microsoft.com/office/drawing/2014/main" id="{A2C18278-0E7D-BB41-BAD2-1252B00C8298}"/>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B3A0BAFF-F9E1-414E-88B3-D24D7B08A126}"/>
              </a:ext>
            </a:extLst>
          </p:cNvPr>
          <p:cNvSpPr>
            <a:spLocks noGrp="1"/>
          </p:cNvSpPr>
          <p:nvPr>
            <p:ph type="dt" sz="half" idx="10"/>
          </p:nvPr>
        </p:nvSpPr>
        <p:spPr/>
        <p:txBody>
          <a:bodyPr/>
          <a:lstStyle/>
          <a:p>
            <a:endParaRPr lang="en-US" dirty="0"/>
          </a:p>
        </p:txBody>
      </p:sp>
      <p:sp>
        <p:nvSpPr>
          <p:cNvPr id="5" name="Footer Placeholder 4">
            <a:extLst>
              <a:ext uri="{FF2B5EF4-FFF2-40B4-BE49-F238E27FC236}">
                <a16:creationId xmlns:a16="http://schemas.microsoft.com/office/drawing/2014/main" id="{1C4A85DA-89DC-8F43-A6BC-A3585C0595F2}"/>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4ABB9E21-4E67-C141-9176-E2CA7EA4F2E2}"/>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2148600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27269E5-7CF6-B148-BFE0-3532232F09D5}"/>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A9BBA78D-6DAD-9544-95BB-67CB40A784D4}"/>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376CDCAD-1B87-4C44-B779-BEFA33D08526}"/>
              </a:ext>
            </a:extLst>
          </p:cNvPr>
          <p:cNvSpPr>
            <a:spLocks noGrp="1"/>
          </p:cNvSpPr>
          <p:nvPr>
            <p:ph type="dt" sz="half" idx="10"/>
          </p:nvPr>
        </p:nvSpPr>
        <p:spPr/>
        <p:txBody>
          <a:bodyPr/>
          <a:lstStyle/>
          <a:p>
            <a:endParaRPr lang="en-US" dirty="0"/>
          </a:p>
        </p:txBody>
      </p:sp>
      <p:sp>
        <p:nvSpPr>
          <p:cNvPr id="5" name="Footer Placeholder 4">
            <a:extLst>
              <a:ext uri="{FF2B5EF4-FFF2-40B4-BE49-F238E27FC236}">
                <a16:creationId xmlns:a16="http://schemas.microsoft.com/office/drawing/2014/main" id="{7387E9F5-5F15-C54A-A347-47EE5214F911}"/>
              </a:ext>
            </a:extLst>
          </p:cNvPr>
          <p:cNvSpPr>
            <a:spLocks noGrp="1"/>
          </p:cNvSpPr>
          <p:nvPr>
            <p:ph type="ftr" sz="quarter" idx="11"/>
          </p:nvPr>
        </p:nvSpPr>
        <p:spPr/>
        <p:txBody>
          <a:bodyPr/>
          <a:lstStyle/>
          <a:p>
            <a:endParaRPr lang="en-US" dirty="0"/>
          </a:p>
        </p:txBody>
      </p:sp>
      <p:sp>
        <p:nvSpPr>
          <p:cNvPr id="6" name="Slide Number Placeholder 5">
            <a:extLst>
              <a:ext uri="{FF2B5EF4-FFF2-40B4-BE49-F238E27FC236}">
                <a16:creationId xmlns:a16="http://schemas.microsoft.com/office/drawing/2014/main" id="{82E39805-67C5-294C-9B3D-346FF97C3E69}"/>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217565447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3CA8EAC-E825-9B4E-AFA3-0DB398DB2AD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A4681DC8-6DE1-1F46-B709-5A3D55EEF8DE}"/>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E76186BF-586C-BF4B-8E4E-65F5826D5713}"/>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1A504788-1C61-B544-9A1F-5F10F856B686}"/>
              </a:ext>
            </a:extLst>
          </p:cNvPr>
          <p:cNvSpPr>
            <a:spLocks noGrp="1"/>
          </p:cNvSpPr>
          <p:nvPr>
            <p:ph type="dt" sz="half" idx="10"/>
          </p:nvPr>
        </p:nvSpPr>
        <p:spPr/>
        <p:txBody>
          <a:bodyPr/>
          <a:lstStyle/>
          <a:p>
            <a:endParaRPr lang="en-US" dirty="0"/>
          </a:p>
        </p:txBody>
      </p:sp>
      <p:sp>
        <p:nvSpPr>
          <p:cNvPr id="6" name="Footer Placeholder 5">
            <a:extLst>
              <a:ext uri="{FF2B5EF4-FFF2-40B4-BE49-F238E27FC236}">
                <a16:creationId xmlns:a16="http://schemas.microsoft.com/office/drawing/2014/main" id="{0C8CE4E1-97DA-9E49-828E-CCCDA3E0BCCC}"/>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546C3EAA-FA5B-2D47-93F3-AD56D4FD90D9}"/>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30327967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FE6B6C0-16F7-2F48-BFDC-047A0C72F8F7}"/>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481904F5-2B2D-4549-9339-076ECF59AF5E}"/>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3D6BAF8A-E9C5-324B-A593-768B6F40A9F5}"/>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A76107C9-ADA9-8041-9563-8B0F637AAC1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D782B900-2120-5A40-A2E5-C66D86F89C3F}"/>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90CAC879-644A-D64A-91AA-AB1098399D29}"/>
              </a:ext>
            </a:extLst>
          </p:cNvPr>
          <p:cNvSpPr>
            <a:spLocks noGrp="1"/>
          </p:cNvSpPr>
          <p:nvPr>
            <p:ph type="dt" sz="half" idx="10"/>
          </p:nvPr>
        </p:nvSpPr>
        <p:spPr/>
        <p:txBody>
          <a:bodyPr/>
          <a:lstStyle/>
          <a:p>
            <a:endParaRPr lang="en-US" dirty="0"/>
          </a:p>
        </p:txBody>
      </p:sp>
      <p:sp>
        <p:nvSpPr>
          <p:cNvPr id="8" name="Footer Placeholder 7">
            <a:extLst>
              <a:ext uri="{FF2B5EF4-FFF2-40B4-BE49-F238E27FC236}">
                <a16:creationId xmlns:a16="http://schemas.microsoft.com/office/drawing/2014/main" id="{84F4AA7D-25C2-3448-A0E0-0A481918C42C}"/>
              </a:ext>
            </a:extLst>
          </p:cNvPr>
          <p:cNvSpPr>
            <a:spLocks noGrp="1"/>
          </p:cNvSpPr>
          <p:nvPr>
            <p:ph type="ftr" sz="quarter" idx="11"/>
          </p:nvPr>
        </p:nvSpPr>
        <p:spPr/>
        <p:txBody>
          <a:bodyPr/>
          <a:lstStyle/>
          <a:p>
            <a:endParaRPr lang="en-US" dirty="0"/>
          </a:p>
        </p:txBody>
      </p:sp>
      <p:sp>
        <p:nvSpPr>
          <p:cNvPr id="9" name="Slide Number Placeholder 8">
            <a:extLst>
              <a:ext uri="{FF2B5EF4-FFF2-40B4-BE49-F238E27FC236}">
                <a16:creationId xmlns:a16="http://schemas.microsoft.com/office/drawing/2014/main" id="{AA67DB77-B0A8-E84A-A940-F73EFF69F050}"/>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187346995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AEBFBFC-933A-4049-B434-6ECADAF30ECE}"/>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A882A48C-09ED-5D44-8A01-0E344F790497}"/>
              </a:ext>
            </a:extLst>
          </p:cNvPr>
          <p:cNvSpPr>
            <a:spLocks noGrp="1"/>
          </p:cNvSpPr>
          <p:nvPr>
            <p:ph type="dt" sz="half" idx="10"/>
          </p:nvPr>
        </p:nvSpPr>
        <p:spPr/>
        <p:txBody>
          <a:bodyPr/>
          <a:lstStyle/>
          <a:p>
            <a:endParaRPr lang="en-US" dirty="0"/>
          </a:p>
        </p:txBody>
      </p:sp>
      <p:sp>
        <p:nvSpPr>
          <p:cNvPr id="4" name="Footer Placeholder 3">
            <a:extLst>
              <a:ext uri="{FF2B5EF4-FFF2-40B4-BE49-F238E27FC236}">
                <a16:creationId xmlns:a16="http://schemas.microsoft.com/office/drawing/2014/main" id="{54069DC7-DDDF-C549-88B3-75E227041AFB}"/>
              </a:ext>
            </a:extLst>
          </p:cNvPr>
          <p:cNvSpPr>
            <a:spLocks noGrp="1"/>
          </p:cNvSpPr>
          <p:nvPr>
            <p:ph type="ftr" sz="quarter" idx="11"/>
          </p:nvPr>
        </p:nvSpPr>
        <p:spPr/>
        <p:txBody>
          <a:bodyPr/>
          <a:lstStyle/>
          <a:p>
            <a:endParaRPr lang="en-US" dirty="0"/>
          </a:p>
        </p:txBody>
      </p:sp>
      <p:sp>
        <p:nvSpPr>
          <p:cNvPr id="5" name="Slide Number Placeholder 4">
            <a:extLst>
              <a:ext uri="{FF2B5EF4-FFF2-40B4-BE49-F238E27FC236}">
                <a16:creationId xmlns:a16="http://schemas.microsoft.com/office/drawing/2014/main" id="{A2B4670A-CC5C-524B-9FF1-0EA55FFD5093}"/>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20871661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DA4A08F5-C82D-AD4D-AE88-D469EFCC9F35}"/>
              </a:ext>
            </a:extLst>
          </p:cNvPr>
          <p:cNvSpPr>
            <a:spLocks noGrp="1"/>
          </p:cNvSpPr>
          <p:nvPr>
            <p:ph type="dt" sz="half" idx="10"/>
          </p:nvPr>
        </p:nvSpPr>
        <p:spPr/>
        <p:txBody>
          <a:bodyPr/>
          <a:lstStyle/>
          <a:p>
            <a:endParaRPr lang="en-US" dirty="0"/>
          </a:p>
        </p:txBody>
      </p:sp>
      <p:sp>
        <p:nvSpPr>
          <p:cNvPr id="3" name="Footer Placeholder 2">
            <a:extLst>
              <a:ext uri="{FF2B5EF4-FFF2-40B4-BE49-F238E27FC236}">
                <a16:creationId xmlns:a16="http://schemas.microsoft.com/office/drawing/2014/main" id="{EE9018BA-5670-6744-91A7-45F0D128929F}"/>
              </a:ext>
            </a:extLst>
          </p:cNvPr>
          <p:cNvSpPr>
            <a:spLocks noGrp="1"/>
          </p:cNvSpPr>
          <p:nvPr>
            <p:ph type="ftr" sz="quarter" idx="11"/>
          </p:nvPr>
        </p:nvSpPr>
        <p:spPr/>
        <p:txBody>
          <a:bodyPr/>
          <a:lstStyle/>
          <a:p>
            <a:endParaRPr lang="en-US" dirty="0"/>
          </a:p>
        </p:txBody>
      </p:sp>
      <p:sp>
        <p:nvSpPr>
          <p:cNvPr id="4" name="Slide Number Placeholder 3">
            <a:extLst>
              <a:ext uri="{FF2B5EF4-FFF2-40B4-BE49-F238E27FC236}">
                <a16:creationId xmlns:a16="http://schemas.microsoft.com/office/drawing/2014/main" id="{2F7A2F28-FF85-3141-81DF-9922660E4E3C}"/>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33467922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335B4E9-3A1A-764C-8D73-9C4AA3D645E8}"/>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29442F08-34BD-1245-863A-4BF873F2294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61B49511-3615-444B-8A32-4283B653549C}"/>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D498CEF9-F6ED-5249-8671-F1F0C548ACE3}"/>
              </a:ext>
            </a:extLst>
          </p:cNvPr>
          <p:cNvSpPr>
            <a:spLocks noGrp="1"/>
          </p:cNvSpPr>
          <p:nvPr>
            <p:ph type="dt" sz="half" idx="10"/>
          </p:nvPr>
        </p:nvSpPr>
        <p:spPr/>
        <p:txBody>
          <a:bodyPr/>
          <a:lstStyle/>
          <a:p>
            <a:endParaRPr lang="en-US" dirty="0"/>
          </a:p>
        </p:txBody>
      </p:sp>
      <p:sp>
        <p:nvSpPr>
          <p:cNvPr id="6" name="Footer Placeholder 5">
            <a:extLst>
              <a:ext uri="{FF2B5EF4-FFF2-40B4-BE49-F238E27FC236}">
                <a16:creationId xmlns:a16="http://schemas.microsoft.com/office/drawing/2014/main" id="{42BC0423-2622-3643-BFB3-1DAD606AC3A4}"/>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BF8E1AB7-CF9D-4E47-A73F-6B5795588265}"/>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382318542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9F097AB-0FA2-084F-BC35-BD46DC6091AA}"/>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D0E8B644-D582-3E48-AE3B-B93AC5B07C26}"/>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B42ECD2F-C12E-0847-BAC0-6374A5D17C0D}"/>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B6396055-70C8-0E45-B95C-447DF03914CA}"/>
              </a:ext>
            </a:extLst>
          </p:cNvPr>
          <p:cNvSpPr>
            <a:spLocks noGrp="1"/>
          </p:cNvSpPr>
          <p:nvPr>
            <p:ph type="dt" sz="half" idx="10"/>
          </p:nvPr>
        </p:nvSpPr>
        <p:spPr/>
        <p:txBody>
          <a:bodyPr/>
          <a:lstStyle/>
          <a:p>
            <a:endParaRPr lang="en-US" dirty="0"/>
          </a:p>
        </p:txBody>
      </p:sp>
      <p:sp>
        <p:nvSpPr>
          <p:cNvPr id="6" name="Footer Placeholder 5">
            <a:extLst>
              <a:ext uri="{FF2B5EF4-FFF2-40B4-BE49-F238E27FC236}">
                <a16:creationId xmlns:a16="http://schemas.microsoft.com/office/drawing/2014/main" id="{8AB435FF-565C-1145-A18A-748A6E0DD515}"/>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1DF41056-8DC5-784A-BF0F-4C7C43F38231}"/>
              </a:ext>
            </a:extLst>
          </p:cNvPr>
          <p:cNvSpPr>
            <a:spLocks noGrp="1"/>
          </p:cNvSpPr>
          <p:nvPr>
            <p:ph type="sldNum" sz="quarter" idx="12"/>
          </p:nvPr>
        </p:nvSpPr>
        <p:spPr/>
        <p:txBody>
          <a:body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1711337681"/>
      </p:ext>
    </p:extLst>
  </p:cSld>
  <p:clrMapOvr>
    <a:masterClrMapping/>
  </p:clrMapOvr>
  <p:hf hdr="0" ftr="0" dt="0"/>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4890CAC6-D003-4147-B89E-5FB312CDB1B2}"/>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dirty="0"/>
              <a:t>Click to edit Master title style</a:t>
            </a:r>
          </a:p>
        </p:txBody>
      </p:sp>
      <p:sp>
        <p:nvSpPr>
          <p:cNvPr id="3" name="Text Placeholder 2">
            <a:extLst>
              <a:ext uri="{FF2B5EF4-FFF2-40B4-BE49-F238E27FC236}">
                <a16:creationId xmlns:a16="http://schemas.microsoft.com/office/drawing/2014/main" id="{5714B0F0-D24D-384E-936E-5C07A0DEC4AA}"/>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2B580FC0-48AA-864B-B239-F41C14EE5278}"/>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n-US" dirty="0"/>
          </a:p>
        </p:txBody>
      </p:sp>
      <p:sp>
        <p:nvSpPr>
          <p:cNvPr id="5" name="Footer Placeholder 4">
            <a:extLst>
              <a:ext uri="{FF2B5EF4-FFF2-40B4-BE49-F238E27FC236}">
                <a16:creationId xmlns:a16="http://schemas.microsoft.com/office/drawing/2014/main" id="{B6DBC77B-400D-6241-ADEE-5FF2C22F172E}"/>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dirty="0"/>
          </a:p>
        </p:txBody>
      </p:sp>
      <p:sp>
        <p:nvSpPr>
          <p:cNvPr id="6" name="Slide Number Placeholder 5">
            <a:extLst>
              <a:ext uri="{FF2B5EF4-FFF2-40B4-BE49-F238E27FC236}">
                <a16:creationId xmlns:a16="http://schemas.microsoft.com/office/drawing/2014/main" id="{AD4BDCF7-1D65-1246-BE3E-0EE31BCDDB9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0000000-1234-1234-1234-123412341234}" type="slidenum">
              <a:rPr lang="en-US" smtClean="0"/>
              <a:pPr/>
              <a:t>‹#›</a:t>
            </a:fld>
            <a:endParaRPr lang="en-US" dirty="0"/>
          </a:p>
        </p:txBody>
      </p:sp>
    </p:spTree>
    <p:extLst>
      <p:ext uri="{BB962C8B-B14F-4D97-AF65-F5344CB8AC3E}">
        <p14:creationId xmlns:p14="http://schemas.microsoft.com/office/powerpoint/2010/main" val="3681099846"/>
      </p:ext>
    </p:extLst>
  </p:cSld>
  <p:clrMap bg1="lt1" tx1="dk1" bg2="lt2" tx2="dk2" accent1="accent1" accent2="accent2" accent3="accent3" accent4="accent4" accent5="accent5" accent6="accent6" hlink="hlink" folHlink="folHlink"/>
  <p:sldLayoutIdLst>
    <p:sldLayoutId id="2147483721" r:id="rId1"/>
    <p:sldLayoutId id="2147483722" r:id="rId2"/>
    <p:sldLayoutId id="2147483723" r:id="rId3"/>
    <p:sldLayoutId id="2147483724" r:id="rId4"/>
    <p:sldLayoutId id="2147483725" r:id="rId5"/>
    <p:sldLayoutId id="2147483726" r:id="rId6"/>
    <p:sldLayoutId id="2147483727" r:id="rId7"/>
    <p:sldLayoutId id="2147483728" r:id="rId8"/>
    <p:sldLayoutId id="2147483729" r:id="rId9"/>
    <p:sldLayoutId id="2147483730" r:id="rId10"/>
    <p:sldLayoutId id="2147483731" r:id="rId11"/>
  </p:sldLayoutIdLst>
  <p:hf hdr="0" ftr="0" dt="0"/>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5.xml"/><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6.xml"/><Relationship Id="rId1" Type="http://schemas.openxmlformats.org/officeDocument/2006/relationships/slideLayout" Target="../slideLayouts/slideLayout1.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8.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39.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0.xml"/><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1.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2.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3.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4.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45.xml"/><Relationship Id="rId1" Type="http://schemas.openxmlformats.org/officeDocument/2006/relationships/slideLayout" Target="../slideLayouts/slideLayout1.xml"/></Relationships>
</file>

<file path=ppt/slides/_rels/slide46.xml.rels><?xml version="1.0" encoding="UTF-8" standalone="yes"?>
<Relationships xmlns="http://schemas.openxmlformats.org/package/2006/relationships"><Relationship Id="rId3" Type="http://schemas.openxmlformats.org/officeDocument/2006/relationships/hyperlink" Target="https://www.govinfo.gov/app/details/PLAW-107publ347" TargetMode="External"/><Relationship Id="rId2" Type="http://schemas.openxmlformats.org/officeDocument/2006/relationships/notesSlide" Target="../notesSlides/notesSlide46.xml"/><Relationship Id="rId1" Type="http://schemas.openxmlformats.org/officeDocument/2006/relationships/slideLayout" Target="../slideLayouts/slideLayout1.xml"/><Relationship Id="rId4" Type="http://schemas.openxmlformats.org/officeDocument/2006/relationships/hyperlink" Target="https://csrc.nist.gov/publications/detail/sp/800-53/rev-4/final" TargetMode="External"/></Relationships>
</file>

<file path=ppt/slides/_rels/slide47.xml.rels><?xml version="1.0" encoding="UTF-8" standalone="yes"?>
<Relationships xmlns="http://schemas.openxmlformats.org/package/2006/relationships"><Relationship Id="rId3" Type="http://schemas.openxmlformats.org/officeDocument/2006/relationships/hyperlink" Target="https://www.govinfo.gov/app/details/PLAW-107publ347" TargetMode="External"/><Relationship Id="rId2" Type="http://schemas.openxmlformats.org/officeDocument/2006/relationships/notesSlide" Target="../notesSlides/notesSlide47.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48.xml.rels><?xml version="1.0" encoding="UTF-8" standalone="yes"?>
<Relationships xmlns="http://schemas.openxmlformats.org/package/2006/relationships"><Relationship Id="rId3" Type="http://schemas.openxmlformats.org/officeDocument/2006/relationships/hyperlink" Target="https://csrc.nist.gov/publications/detail/sp/800-53/rev-4/final" TargetMode="External"/><Relationship Id="rId2" Type="http://schemas.openxmlformats.org/officeDocument/2006/relationships/notesSlide" Target="../notesSlides/notesSlide48.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4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9.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0.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1.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2.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3.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4.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5.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6.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7.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58.xml"/><Relationship Id="rId1" Type="http://schemas.openxmlformats.org/officeDocument/2006/relationships/slideLayout" Target="../slideLayouts/slideLayout2.xml"/><Relationship Id="rId4" Type="http://schemas.openxmlformats.org/officeDocument/2006/relationships/hyperlink" Target="https://csrc.nist.gov/publications/detail/sp/800-53/rev-4/final" TargetMode="External"/></Relationships>
</file>

<file path=ppt/slides/_rels/slide59.xml.rels><?xml version="1.0" encoding="UTF-8" standalone="yes"?>
<Relationships xmlns="http://schemas.openxmlformats.org/package/2006/relationships"><Relationship Id="rId2" Type="http://schemas.openxmlformats.org/officeDocument/2006/relationships/notesSlide" Target="../notesSlides/notesSlide59.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60.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0.xml"/><Relationship Id="rId1" Type="http://schemas.openxmlformats.org/officeDocument/2006/relationships/slideLayout" Target="../slideLayouts/slideLayout2.xml"/><Relationship Id="rId4" Type="http://schemas.openxmlformats.org/officeDocument/2006/relationships/hyperlink" Target="https://www.hhs.gov/hipaa/for-professionals/privacy/laws-regulations/index.html" TargetMode="External"/></Relationships>
</file>

<file path=ppt/slides/_rels/slide6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1.xml"/><Relationship Id="rId1" Type="http://schemas.openxmlformats.org/officeDocument/2006/relationships/slideLayout" Target="../slideLayouts/slideLayout2.xml"/><Relationship Id="rId4" Type="http://schemas.openxmlformats.org/officeDocument/2006/relationships/hyperlink" Target="https://www.hhs.gov/hipaa/for-professionals/privacy/laws-regulations/index.html" TargetMode="External"/></Relationships>
</file>

<file path=ppt/slides/_rels/slide6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2.xml"/><Relationship Id="rId1" Type="http://schemas.openxmlformats.org/officeDocument/2006/relationships/slideLayout" Target="../slideLayouts/slideLayout2.xml"/><Relationship Id="rId4" Type="http://schemas.openxmlformats.org/officeDocument/2006/relationships/hyperlink" Target="https://www.hhs.gov/hipaa/for-professionals/privacy/laws-regulations/index.html" TargetMode="External"/></Relationships>
</file>

<file path=ppt/slides/_rels/slide63.xml.rels><?xml version="1.0" encoding="UTF-8" standalone="yes"?>
<Relationships xmlns="http://schemas.openxmlformats.org/package/2006/relationships"><Relationship Id="rId2" Type="http://schemas.openxmlformats.org/officeDocument/2006/relationships/notesSlide" Target="../notesSlides/notesSlide63.xml"/><Relationship Id="rId1" Type="http://schemas.openxmlformats.org/officeDocument/2006/relationships/slideLayout" Target="../slideLayouts/slideLayout1.xml"/></Relationships>
</file>

<file path=ppt/slides/_rels/slide6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4.xml"/><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5.xml"/><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6.xml"/><Relationship Id="rId1" Type="http://schemas.openxmlformats.org/officeDocument/2006/relationships/slideLayout" Target="../slideLayouts/slideLayout2.xml"/><Relationship Id="rId4" Type="http://schemas.openxmlformats.org/officeDocument/2006/relationships/hyperlink" Target="https://www.cisa.gov/insider-threat-cyber" TargetMode="External"/></Relationships>
</file>

<file path=ppt/slides/_rels/slide67.xml.rels><?xml version="1.0" encoding="UTF-8" standalone="yes"?>
<Relationships xmlns="http://schemas.openxmlformats.org/package/2006/relationships"><Relationship Id="rId2" Type="http://schemas.openxmlformats.org/officeDocument/2006/relationships/notesSlide" Target="../notesSlides/notesSlide67.xml"/><Relationship Id="rId1" Type="http://schemas.openxmlformats.org/officeDocument/2006/relationships/slideLayout" Target="../slideLayouts/slideLayout1.xml"/></Relationships>
</file>

<file path=ppt/slides/_rels/slide6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8.xml"/><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69.xml"/><Relationship Id="rId1" Type="http://schemas.openxmlformats.org/officeDocument/2006/relationships/slideLayout" Target="../slideLayouts/slideLayout2.xml"/><Relationship Id="rId4" Type="http://schemas.openxmlformats.org/officeDocument/2006/relationships/hyperlink" Target="https://owasp.org/www-community/attacks/Brute_force_attack" TargetMode="Externa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70.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0.xml"/><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1.xml"/><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2.xml"/><Relationship Id="rId1" Type="http://schemas.openxmlformats.org/officeDocument/2006/relationships/slideLayout" Target="../slideLayouts/slideLayout2.xml"/></Relationships>
</file>

<file path=ppt/slides/_rels/slide7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3.xml"/><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2" Type="http://schemas.openxmlformats.org/officeDocument/2006/relationships/notesSlide" Target="../notesSlides/notesSlide74.xml"/><Relationship Id="rId1" Type="http://schemas.openxmlformats.org/officeDocument/2006/relationships/slideLayout" Target="../slideLayouts/slideLayout1.xml"/></Relationships>
</file>

<file path=ppt/slides/_rels/slide7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5.xml"/><Relationship Id="rId1" Type="http://schemas.openxmlformats.org/officeDocument/2006/relationships/slideLayout" Target="../slideLayouts/slideLayout2.xml"/></Relationships>
</file>

<file path=ppt/slides/_rels/slide76.xml.rels><?xml version="1.0" encoding="UTF-8" standalone="yes"?>
<Relationships xmlns="http://schemas.openxmlformats.org/package/2006/relationships"><Relationship Id="rId3" Type="http://schemas.openxmlformats.org/officeDocument/2006/relationships/hyperlink" Target="https://www.hipaajournal.com/what-is-considered-protected-health-information-under-hipaa/" TargetMode="External"/><Relationship Id="rId2" Type="http://schemas.openxmlformats.org/officeDocument/2006/relationships/notesSlide" Target="../notesSlides/notesSlide76.xml"/><Relationship Id="rId1" Type="http://schemas.openxmlformats.org/officeDocument/2006/relationships/slideLayout" Target="../slideLayouts/slideLayout2.xml"/><Relationship Id="rId6" Type="http://schemas.openxmlformats.org/officeDocument/2006/relationships/image" Target="../media/image2.png"/><Relationship Id="rId5" Type="http://schemas.openxmlformats.org/officeDocument/2006/relationships/hyperlink" Target="mailto:Consortium.Tech.Security@CalSAWS.org" TargetMode="External"/><Relationship Id="rId4" Type="http://schemas.openxmlformats.org/officeDocument/2006/relationships/hyperlink" Target="https://placeholder-for-calsaws-url.com/" TargetMode="External"/></Relationships>
</file>

<file path=ppt/slides/_rels/slide77.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7.xml"/><Relationship Id="rId1" Type="http://schemas.openxmlformats.org/officeDocument/2006/relationships/slideLayout" Target="../slideLayouts/slideLayout2.xml"/></Relationships>
</file>

<file path=ppt/slides/_rels/slide7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8.xml"/><Relationship Id="rId1" Type="http://schemas.openxmlformats.org/officeDocument/2006/relationships/slideLayout" Target="../slideLayouts/slideLayout2.xml"/></Relationships>
</file>

<file path=ppt/slides/_rels/slide79.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79.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a:t>
            </a:fld>
            <a:endParaRPr lang="en-US" dirty="0"/>
          </a:p>
        </p:txBody>
      </p:sp>
      <p:pic>
        <p:nvPicPr>
          <p:cNvPr id="4" name="Picture 3">
            <a:extLst>
              <a:ext uri="{FF2B5EF4-FFF2-40B4-BE49-F238E27FC236}">
                <a16:creationId xmlns:a16="http://schemas.microsoft.com/office/drawing/2014/main" id="{5941F22D-46AC-456D-9077-020C55884345}"/>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5" name="Text Placeholder 2">
            <a:extLst>
              <a:ext uri="{FF2B5EF4-FFF2-40B4-BE49-F238E27FC236}">
                <a16:creationId xmlns:a16="http://schemas.microsoft.com/office/drawing/2014/main" id="{6D6C5E9F-CFE2-A247-A058-A991745497D1}"/>
              </a:ext>
            </a:extLst>
          </p:cNvPr>
          <p:cNvSpPr txBox="1">
            <a:spLocks/>
          </p:cNvSpPr>
          <p:nvPr/>
        </p:nvSpPr>
        <p:spPr>
          <a:xfrm>
            <a:off x="7084083" y="767041"/>
            <a:ext cx="4951141" cy="460375"/>
          </a:xfrm>
          <a:prstGeom prst="rect">
            <a:avLst/>
          </a:prstGeom>
        </p:spPr>
        <p:txBody>
          <a:bodyPr vert="horz" lIns="91440" tIns="45720" rIns="91440" bIns="45720" rtlCol="0" anchor="ctr">
            <a:normAutofit fontScale="92500"/>
          </a:bodyPr>
          <a:lstStyle>
            <a:lvl1pPr marL="0" indent="0" algn="l" defTabSz="457200" rtl="0" eaLnBrk="1" latinLnBrk="0" hangingPunct="1">
              <a:spcBef>
                <a:spcPct val="20000"/>
              </a:spcBef>
              <a:buClr>
                <a:srgbClr val="204792"/>
              </a:buClr>
              <a:buFont typeface="Wingdings" charset="2"/>
              <a:buNone/>
              <a:defRPr sz="2000" kern="1200">
                <a:solidFill>
                  <a:srgbClr val="204792"/>
                </a:solidFill>
                <a:latin typeface="Century Gothic"/>
                <a:ea typeface="+mn-ea"/>
                <a:cs typeface="Century Gothic"/>
              </a:defRPr>
            </a:lvl1pPr>
            <a:lvl2pPr marL="742950" indent="-285750" algn="l" defTabSz="457200" rtl="0" eaLnBrk="1" latinLnBrk="0" hangingPunct="1">
              <a:spcBef>
                <a:spcPct val="20000"/>
              </a:spcBef>
              <a:buClr>
                <a:srgbClr val="204792"/>
              </a:buClr>
              <a:buFont typeface="Arial"/>
              <a:buChar char="•"/>
              <a:defRPr sz="2200" kern="1200">
                <a:solidFill>
                  <a:schemeClr val="tx1"/>
                </a:solidFill>
                <a:latin typeface="Century Gothic"/>
                <a:ea typeface="+mn-ea"/>
                <a:cs typeface="Century Gothic"/>
              </a:defRPr>
            </a:lvl2pPr>
            <a:lvl3pPr marL="1143000" indent="-228600" algn="l" defTabSz="457200" rtl="0" eaLnBrk="1" latinLnBrk="0" hangingPunct="1">
              <a:spcBef>
                <a:spcPct val="20000"/>
              </a:spcBef>
              <a:buClr>
                <a:srgbClr val="204792"/>
              </a:buClr>
              <a:buSzPct val="75000"/>
              <a:buFont typeface="Wingdings" charset="2"/>
              <a:buChar char=""/>
              <a:defRPr sz="1800" kern="1200">
                <a:solidFill>
                  <a:schemeClr val="tx1"/>
                </a:solidFill>
                <a:latin typeface="Century Gothic"/>
                <a:ea typeface="+mn-ea"/>
                <a:cs typeface="Century Gothic"/>
              </a:defRPr>
            </a:lvl3pPr>
            <a:lvl4pPr marL="1600200" indent="-228600" algn="l" defTabSz="457200" rtl="0" eaLnBrk="1" latinLnBrk="0" hangingPunct="1">
              <a:spcBef>
                <a:spcPct val="20000"/>
              </a:spcBef>
              <a:buClr>
                <a:srgbClr val="204792"/>
              </a:buClr>
              <a:buSzPct val="70000"/>
              <a:buFont typeface="Wingdings" charset="2"/>
              <a:buChar char="q"/>
              <a:defRPr sz="1600" kern="1200">
                <a:solidFill>
                  <a:schemeClr val="tx1"/>
                </a:solidFill>
                <a:latin typeface="Century Gothic"/>
                <a:ea typeface="+mn-ea"/>
                <a:cs typeface="Century Gothic"/>
              </a:defRPr>
            </a:lvl4pPr>
            <a:lvl5pPr marL="2057400" indent="-228600" algn="l" defTabSz="457200" rtl="0" eaLnBrk="1" latinLnBrk="0" hangingPunct="1">
              <a:spcBef>
                <a:spcPct val="20000"/>
              </a:spcBef>
              <a:buClr>
                <a:srgbClr val="204792"/>
              </a:buClr>
              <a:buFont typeface="Arial"/>
              <a:buChar char="»"/>
              <a:defRPr sz="1400" kern="1200">
                <a:solidFill>
                  <a:schemeClr val="tx1"/>
                </a:solidFill>
                <a:latin typeface="Century Gothic"/>
                <a:ea typeface="+mn-ea"/>
                <a:cs typeface="Century Gothic"/>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r>
              <a:rPr lang="en-US" dirty="0">
                <a:latin typeface="+mj-lt"/>
              </a:rPr>
              <a:t>CalSAWS PSA Contractor Amendment, Exhibit 4</a:t>
            </a:r>
          </a:p>
        </p:txBody>
      </p:sp>
      <p:sp>
        <p:nvSpPr>
          <p:cNvPr id="6" name="Shape 84">
            <a:extLst>
              <a:ext uri="{FF2B5EF4-FFF2-40B4-BE49-F238E27FC236}">
                <a16:creationId xmlns:a16="http://schemas.microsoft.com/office/drawing/2014/main" id="{3179189D-E9C4-3E4E-BF2A-85935F0F7BEC}"/>
              </a:ext>
            </a:extLst>
          </p:cNvPr>
          <p:cNvSpPr txBox="1">
            <a:spLocks/>
          </p:cNvSpPr>
          <p:nvPr/>
        </p:nvSpPr>
        <p:spPr>
          <a:xfrm>
            <a:off x="0" y="2286001"/>
            <a:ext cx="12192000" cy="615462"/>
          </a:xfrm>
          <a:prstGeom prst="rect">
            <a:avLst/>
          </a:prstGeom>
          <a:noFill/>
          <a:ln>
            <a:noFill/>
          </a:ln>
        </p:spPr>
        <p:txBody>
          <a:bodyPr spcFirstLastPara="1" vert="horz" wrap="square" lIns="91425" tIns="45700" rIns="91425" bIns="45700" rtlCol="0" anchor="b"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buSzPts val="4800"/>
            </a:pPr>
            <a:r>
              <a:rPr lang="en-US" sz="3600" dirty="0">
                <a:ea typeface="Helvetica Neue"/>
                <a:sym typeface="Helvetica Neue"/>
              </a:rPr>
              <a:t>CalSAWS PRIVACY AND SECURITY AWARENESS TRAINING</a:t>
            </a:r>
            <a:endParaRPr lang="en-US" sz="4500" dirty="0">
              <a:ea typeface="Helvetica Neue"/>
              <a:sym typeface="Helvetica Neue"/>
            </a:endParaRPr>
          </a:p>
        </p:txBody>
      </p:sp>
    </p:spTree>
    <p:extLst>
      <p:ext uri="{BB962C8B-B14F-4D97-AF65-F5344CB8AC3E}">
        <p14:creationId xmlns:p14="http://schemas.microsoft.com/office/powerpoint/2010/main" val="309462199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68964"/>
            <a:ext cx="11194774" cy="1156735"/>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MISSION</a:t>
            </a:r>
            <a:endParaRPr sz="3600" dirty="0">
              <a:sym typeface="Helvetica Neue"/>
            </a:endParaRPr>
          </a:p>
        </p:txBody>
      </p:sp>
      <p:sp>
        <p:nvSpPr>
          <p:cNvPr id="96" name="Shape 96"/>
          <p:cNvSpPr txBox="1">
            <a:spLocks noGrp="1"/>
          </p:cNvSpPr>
          <p:nvPr>
            <p:ph idx="1"/>
          </p:nvPr>
        </p:nvSpPr>
        <p:spPr>
          <a:xfrm>
            <a:off x="124239" y="1079363"/>
            <a:ext cx="11264348" cy="4706662"/>
          </a:xfrm>
          <a:prstGeom prst="rect">
            <a:avLst/>
          </a:prstGeom>
          <a:noFill/>
          <a:ln>
            <a:noFill/>
          </a:ln>
        </p:spPr>
        <p:txBody>
          <a:bodyPr spcFirstLastPara="1" wrap="square" lIns="91425" tIns="45700" rIns="91425" bIns="45700" anchor="t" anchorCtr="0">
            <a:noAutofit/>
          </a:bodyPr>
          <a:lstStyle/>
          <a:p>
            <a:pPr marL="0" marR="0" lvl="0" indent="0" algn="l" rtl="0">
              <a:lnSpc>
                <a:spcPct val="150000"/>
              </a:lnSpc>
              <a:spcBef>
                <a:spcPts val="0"/>
              </a:spcBef>
              <a:spcAft>
                <a:spcPts val="0"/>
              </a:spcAft>
              <a:buClr>
                <a:schemeClr val="dk1"/>
              </a:buClr>
              <a:buSzPts val="2800"/>
              <a:buFont typeface="Arial"/>
              <a:buNone/>
            </a:pPr>
            <a:r>
              <a:rPr lang="en-US" sz="2000" dirty="0">
                <a:ea typeface="Helvetica Neue"/>
                <a:sym typeface="Helvetica Neue"/>
              </a:rPr>
              <a:t>As per the California Assembly Bill 1811 as chaptered by the Secretary of State on June 27, 2018, Sec. 15, The Legislature finds and declares all for the following:</a:t>
            </a:r>
          </a:p>
          <a:p>
            <a:pPr marL="0" marR="0" lvl="0" indent="0" algn="l" rtl="0">
              <a:lnSpc>
                <a:spcPct val="90000"/>
              </a:lnSpc>
              <a:spcBef>
                <a:spcPts val="0"/>
              </a:spcBef>
              <a:spcAft>
                <a:spcPts val="0"/>
              </a:spcAft>
              <a:buClr>
                <a:schemeClr val="dk1"/>
              </a:buClr>
              <a:buSzPts val="2800"/>
              <a:buFont typeface="Arial"/>
              <a:buNone/>
            </a:pPr>
            <a:endParaRPr lang="en-US" sz="2000" dirty="0">
              <a:ea typeface="Helvetica Neue"/>
              <a:sym typeface="Helvetica Neue"/>
            </a:endParaRPr>
          </a:p>
          <a:p>
            <a:pPr marL="514350" marR="0" lvl="0" indent="-514350" algn="l" rtl="0">
              <a:lnSpc>
                <a:spcPct val="150000"/>
              </a:lnSpc>
              <a:spcBef>
                <a:spcPts val="0"/>
              </a:spcBef>
              <a:spcAft>
                <a:spcPts val="0"/>
              </a:spcAft>
              <a:buClr>
                <a:schemeClr val="accent5">
                  <a:lumMod val="50000"/>
                </a:schemeClr>
              </a:buClr>
              <a:buSzPct val="100000"/>
              <a:buFont typeface="+mj-lt"/>
              <a:buAutoNum type="arabicPeriod"/>
            </a:pPr>
            <a:r>
              <a:rPr lang="en-US" sz="2000" dirty="0">
                <a:ea typeface="Helvetica Neue"/>
                <a:sym typeface="Helvetica Neue"/>
              </a:rPr>
              <a:t>Through the Statewide Automated Welfare System (CalSAWS) consortium, the state and counties provide health and human services to over 13 million Californians.</a:t>
            </a:r>
          </a:p>
          <a:p>
            <a:pPr marL="514350" lvl="0" indent="-514350">
              <a:lnSpc>
                <a:spcPct val="150000"/>
              </a:lnSpc>
              <a:spcBef>
                <a:spcPts val="0"/>
              </a:spcBef>
              <a:buClr>
                <a:schemeClr val="accent5">
                  <a:lumMod val="50000"/>
                </a:schemeClr>
              </a:buClr>
              <a:buSzPct val="100000"/>
              <a:buFont typeface="+mj-lt"/>
              <a:buAutoNum type="arabicPeriod"/>
            </a:pPr>
            <a:r>
              <a:rPr lang="en-US" sz="2000" dirty="0">
                <a:ea typeface="Helvetica Neue"/>
                <a:sym typeface="Helvetica Neue"/>
              </a:rPr>
              <a:t>The state is currently working in partnership with the federal government to consolidate the existing consortium systems and functionality into one single California Statewide Automated Welfare System (CalSAWS).  This consolidation will heavily leverage the existing Los Angeles Eligibility, Automated Determination, Evaluation, and Reporting (LEADER) Replacement System, rather than building a new system.</a:t>
            </a:r>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10</a:t>
            </a:fld>
            <a:endParaRPr lang="en-US" dirty="0"/>
          </a:p>
        </p:txBody>
      </p:sp>
      <p:pic>
        <p:nvPicPr>
          <p:cNvPr id="5" name="Picture 4">
            <a:extLst>
              <a:ext uri="{FF2B5EF4-FFF2-40B4-BE49-F238E27FC236}">
                <a16:creationId xmlns:a16="http://schemas.microsoft.com/office/drawing/2014/main" id="{14286134-42D4-4B66-A507-F8ED11F50323}"/>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191752404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78904"/>
            <a:ext cx="11194774" cy="1146796"/>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MISSION - CONTINUED</a:t>
            </a:r>
            <a:endParaRPr sz="3600" dirty="0">
              <a:sym typeface="Helvetica Neue"/>
            </a:endParaRPr>
          </a:p>
        </p:txBody>
      </p:sp>
      <p:sp>
        <p:nvSpPr>
          <p:cNvPr id="96" name="Shape 96"/>
          <p:cNvSpPr txBox="1">
            <a:spLocks noGrp="1"/>
          </p:cNvSpPr>
          <p:nvPr>
            <p:ph idx="1"/>
          </p:nvPr>
        </p:nvSpPr>
        <p:spPr>
          <a:xfrm>
            <a:off x="212863" y="1027324"/>
            <a:ext cx="11087100" cy="4512365"/>
          </a:xfrm>
          <a:prstGeom prst="rect">
            <a:avLst/>
          </a:prstGeom>
          <a:noFill/>
          <a:ln>
            <a:noFill/>
          </a:ln>
        </p:spPr>
        <p:txBody>
          <a:bodyPr spcFirstLastPara="1" wrap="square" lIns="91425" tIns="45700" rIns="91425" bIns="45700" anchor="t" anchorCtr="0">
            <a:noAutofit/>
          </a:bodyPr>
          <a:lstStyle/>
          <a:p>
            <a:pPr marL="514350" marR="0" lvl="0" indent="-514350" algn="l" rtl="0">
              <a:lnSpc>
                <a:spcPct val="150000"/>
              </a:lnSpc>
              <a:spcBef>
                <a:spcPts val="0"/>
              </a:spcBef>
              <a:spcAft>
                <a:spcPts val="0"/>
              </a:spcAft>
              <a:buClr>
                <a:schemeClr val="accent5">
                  <a:lumMod val="50000"/>
                </a:schemeClr>
              </a:buClr>
              <a:buSzPct val="100000"/>
              <a:buFont typeface="+mj-lt"/>
              <a:buAutoNum type="arabicPeriod" startAt="3"/>
            </a:pPr>
            <a:r>
              <a:rPr lang="en-US" sz="2000" dirty="0">
                <a:ea typeface="Helvetica Neue"/>
                <a:sym typeface="Helvetica Neue"/>
              </a:rPr>
              <a:t>California, its counties, and stakeholders have decades-long partnership and commitment to excellence in service delivery for its health and human services programs.  This partnership is a relationship built on effective communication, transparency, and a shared vision of service to millions of low-income and vulnerable Californians.</a:t>
            </a:r>
          </a:p>
          <a:p>
            <a:pPr marL="514350" marR="0" lvl="0" indent="-514350" algn="l" rtl="0">
              <a:lnSpc>
                <a:spcPct val="150000"/>
              </a:lnSpc>
              <a:spcBef>
                <a:spcPts val="0"/>
              </a:spcBef>
              <a:spcAft>
                <a:spcPts val="0"/>
              </a:spcAft>
              <a:buClr>
                <a:schemeClr val="accent5">
                  <a:lumMod val="50000"/>
                </a:schemeClr>
              </a:buClr>
              <a:buSzPct val="100000"/>
              <a:buFont typeface="+mj-lt"/>
              <a:buAutoNum type="arabicPeriod" startAt="3"/>
            </a:pPr>
            <a:r>
              <a:rPr lang="en-US" sz="2000" dirty="0">
                <a:ea typeface="Helvetica Neue"/>
                <a:sym typeface="Helvetica Neue"/>
              </a:rPr>
              <a:t>The CalSAWS will be the primary automation system for delivering benefits for several decades.</a:t>
            </a:r>
          </a:p>
          <a:p>
            <a:pPr marL="514350" marR="0" lvl="0" indent="-514350" algn="l" rtl="0">
              <a:lnSpc>
                <a:spcPct val="150000"/>
              </a:lnSpc>
              <a:spcBef>
                <a:spcPts val="0"/>
              </a:spcBef>
              <a:spcAft>
                <a:spcPts val="0"/>
              </a:spcAft>
              <a:buClr>
                <a:schemeClr val="accent5">
                  <a:lumMod val="50000"/>
                </a:schemeClr>
              </a:buClr>
              <a:buSzPct val="100000"/>
              <a:buFont typeface="+mj-lt"/>
              <a:buAutoNum type="arabicPeriod" startAt="3"/>
            </a:pPr>
            <a:r>
              <a:rPr lang="en-US" sz="2000" dirty="0">
                <a:ea typeface="Helvetica Neue"/>
                <a:sym typeface="Helvetica Neue"/>
              </a:rPr>
              <a:t>The CalSAWS development process will be improved through meaningful stakeholder, client and advocate input on elements that impact service delivery.</a:t>
            </a:r>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11</a:t>
            </a:fld>
            <a:endParaRPr lang="en-US" dirty="0"/>
          </a:p>
        </p:txBody>
      </p:sp>
      <p:pic>
        <p:nvPicPr>
          <p:cNvPr id="5" name="Picture 4">
            <a:extLst>
              <a:ext uri="{FF2B5EF4-FFF2-40B4-BE49-F238E27FC236}">
                <a16:creationId xmlns:a16="http://schemas.microsoft.com/office/drawing/2014/main" id="{E7D158E2-4B73-4FE8-B57C-12061D302187}"/>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428080658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68964"/>
            <a:ext cx="11194774" cy="1156735"/>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SYSTEM</a:t>
            </a:r>
            <a:endParaRPr sz="3600" dirty="0">
              <a:sym typeface="Helvetica Neue"/>
            </a:endParaRPr>
          </a:p>
        </p:txBody>
      </p:sp>
      <p:sp>
        <p:nvSpPr>
          <p:cNvPr id="96" name="Shape 96"/>
          <p:cNvSpPr txBox="1">
            <a:spLocks noGrp="1"/>
          </p:cNvSpPr>
          <p:nvPr>
            <p:ph idx="1"/>
          </p:nvPr>
        </p:nvSpPr>
        <p:spPr>
          <a:xfrm>
            <a:off x="159026" y="1079363"/>
            <a:ext cx="11875658" cy="4706662"/>
          </a:xfrm>
          <a:prstGeom prst="rect">
            <a:avLst/>
          </a:prstGeom>
          <a:noFill/>
          <a:ln>
            <a:noFill/>
          </a:ln>
        </p:spPr>
        <p:txBody>
          <a:bodyPr spcFirstLastPara="1" wrap="square" lIns="91425" tIns="45700" rIns="91425" bIns="45700" anchor="t" anchorCtr="0">
            <a:noAutofit/>
          </a:bodyPr>
          <a:lstStyle/>
          <a:p>
            <a:pPr marL="0" marR="0" lvl="0" indent="0" algn="l" rtl="0">
              <a:lnSpc>
                <a:spcPct val="150000"/>
              </a:lnSpc>
              <a:spcBef>
                <a:spcPts val="0"/>
              </a:spcBef>
              <a:spcAft>
                <a:spcPts val="0"/>
              </a:spcAft>
              <a:buClr>
                <a:schemeClr val="dk1"/>
              </a:buClr>
              <a:buSzPts val="2800"/>
              <a:buFont typeface="Arial"/>
              <a:buNone/>
            </a:pPr>
            <a:r>
              <a:rPr lang="en-US" sz="2000" dirty="0">
                <a:ea typeface="Helvetica Neue"/>
                <a:sym typeface="Helvetica Neue"/>
              </a:rPr>
              <a:t>The CalSAWS System is the county-administered automated case management system that supports California’s public assistance programs with the automation of county welfare business processes in California.  These business processes support eligibility determination, benefit computation, benefit delivery, case management and information management. </a:t>
            </a:r>
          </a:p>
          <a:p>
            <a:pPr marL="0" marR="0" lvl="0" indent="0" algn="l" rtl="0">
              <a:lnSpc>
                <a:spcPct val="150000"/>
              </a:lnSpc>
              <a:spcBef>
                <a:spcPts val="0"/>
              </a:spcBef>
              <a:spcAft>
                <a:spcPts val="0"/>
              </a:spcAft>
              <a:buClr>
                <a:schemeClr val="dk1"/>
              </a:buClr>
              <a:buSzPts val="2800"/>
              <a:buFont typeface="Arial"/>
              <a:buNone/>
            </a:pPr>
            <a:endParaRPr lang="en-US" sz="2000" dirty="0">
              <a:ea typeface="Helvetica Neue"/>
              <a:sym typeface="Helvetica Neue"/>
            </a:endParaRPr>
          </a:p>
          <a:p>
            <a:pPr marL="0" indent="0">
              <a:lnSpc>
                <a:spcPct val="150000"/>
              </a:lnSpc>
              <a:spcBef>
                <a:spcPts val="0"/>
              </a:spcBef>
              <a:buNone/>
            </a:pPr>
            <a:r>
              <a:rPr lang="en-US" sz="2000" dirty="0">
                <a:ea typeface="Helvetica Neue"/>
                <a:sym typeface="Helvetica Neue"/>
              </a:rPr>
              <a:t>The approach currently includes three county-level consortia welfare systems and a state-level database to track (1) Temporary Assistance to Needy Families (TANF), (2) California Work Opportunity and (3) Responsibility to Kids (CalWORKs) time on aid. </a:t>
            </a:r>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12</a:t>
            </a:fld>
            <a:endParaRPr lang="en-US" dirty="0"/>
          </a:p>
        </p:txBody>
      </p:sp>
      <p:pic>
        <p:nvPicPr>
          <p:cNvPr id="5" name="Picture 4">
            <a:extLst>
              <a:ext uri="{FF2B5EF4-FFF2-40B4-BE49-F238E27FC236}">
                <a16:creationId xmlns:a16="http://schemas.microsoft.com/office/drawing/2014/main" id="{BF92DECE-782F-4014-88FD-15ADDAFEAA4E}"/>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273496674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49087"/>
            <a:ext cx="11194774" cy="815010"/>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CORE PROGRAMS</a:t>
            </a:r>
            <a:endParaRPr sz="3600" dirty="0">
              <a:sym typeface="Helvetica Neue"/>
            </a:endParaRPr>
          </a:p>
        </p:txBody>
      </p:sp>
      <p:sp>
        <p:nvSpPr>
          <p:cNvPr id="96" name="Shape 96"/>
          <p:cNvSpPr txBox="1">
            <a:spLocks noGrp="1"/>
          </p:cNvSpPr>
          <p:nvPr>
            <p:ph idx="1"/>
          </p:nvPr>
        </p:nvSpPr>
        <p:spPr>
          <a:xfrm>
            <a:off x="129530" y="964097"/>
            <a:ext cx="11194774" cy="4706662"/>
          </a:xfrm>
          <a:prstGeom prst="rect">
            <a:avLst/>
          </a:prstGeom>
          <a:noFill/>
          <a:ln>
            <a:noFill/>
          </a:ln>
        </p:spPr>
        <p:txBody>
          <a:bodyPr spcFirstLastPara="1" wrap="square" lIns="91425" tIns="45700" rIns="91425" bIns="45700" anchor="t" anchorCtr="0">
            <a:noAutofit/>
          </a:bodyPr>
          <a:lstStyle/>
          <a:p>
            <a:pPr marL="0" indent="0">
              <a:lnSpc>
                <a:spcPct val="100000"/>
              </a:lnSpc>
              <a:spcBef>
                <a:spcPts val="0"/>
              </a:spcBef>
              <a:buNone/>
            </a:pPr>
            <a:r>
              <a:rPr lang="en-US" sz="2400" dirty="0">
                <a:ea typeface="Helvetica Neue"/>
                <a:sym typeface="Helvetica Neue"/>
              </a:rPr>
              <a:t>The CalSAWS system supports six core programs and many sub-programs. The core programs are: </a:t>
            </a:r>
          </a:p>
          <a:p>
            <a:pPr marL="0" indent="0">
              <a:lnSpc>
                <a:spcPct val="100000"/>
              </a:lnSpc>
              <a:spcBef>
                <a:spcPts val="0"/>
              </a:spcBef>
              <a:buNone/>
            </a:pPr>
            <a:endParaRPr lang="en-US" sz="2400" dirty="0">
              <a:ea typeface="Helvetica Neue"/>
              <a:sym typeface="Helvetica Neue"/>
            </a:endParaRPr>
          </a:p>
          <a:p>
            <a:pPr marL="514350" indent="-514350">
              <a:lnSpc>
                <a:spcPct val="150000"/>
              </a:lnSpc>
              <a:spcBef>
                <a:spcPts val="0"/>
              </a:spcBef>
              <a:buFont typeface="+mj-lt"/>
              <a:buAutoNum type="arabicPeriod"/>
            </a:pPr>
            <a:r>
              <a:rPr lang="en-US" sz="2000" dirty="0">
                <a:ea typeface="Helvetica Neue"/>
                <a:sym typeface="Helvetica Neue"/>
              </a:rPr>
              <a:t>CalWORKs</a:t>
            </a:r>
          </a:p>
          <a:p>
            <a:pPr marL="514350" indent="-514350">
              <a:lnSpc>
                <a:spcPct val="150000"/>
              </a:lnSpc>
              <a:spcBef>
                <a:spcPts val="0"/>
              </a:spcBef>
              <a:buFont typeface="+mj-lt"/>
              <a:buAutoNum type="arabicPeriod"/>
            </a:pPr>
            <a:r>
              <a:rPr lang="en-US" sz="2000" dirty="0">
                <a:ea typeface="Helvetica Neue"/>
                <a:sym typeface="Helvetica Neue"/>
              </a:rPr>
              <a:t>SNAP (known as CalFresh in California)</a:t>
            </a:r>
          </a:p>
          <a:p>
            <a:pPr marL="514350" indent="-514350">
              <a:lnSpc>
                <a:spcPct val="150000"/>
              </a:lnSpc>
              <a:spcBef>
                <a:spcPts val="0"/>
              </a:spcBef>
              <a:buFont typeface="+mj-lt"/>
              <a:buAutoNum type="arabicPeriod"/>
            </a:pPr>
            <a:r>
              <a:rPr lang="en-US" sz="2000" dirty="0">
                <a:ea typeface="Helvetica Neue"/>
                <a:sym typeface="Helvetica Neue"/>
              </a:rPr>
              <a:t>Medicaid (known as Medi-Cal in California)</a:t>
            </a:r>
          </a:p>
          <a:p>
            <a:pPr marL="514350" indent="-514350">
              <a:lnSpc>
                <a:spcPct val="150000"/>
              </a:lnSpc>
              <a:spcBef>
                <a:spcPts val="0"/>
              </a:spcBef>
              <a:buFont typeface="+mj-lt"/>
              <a:buAutoNum type="arabicPeriod"/>
            </a:pPr>
            <a:r>
              <a:rPr lang="en-US" sz="2000" dirty="0">
                <a:ea typeface="Helvetica Neue"/>
                <a:sym typeface="Helvetica Neue"/>
              </a:rPr>
              <a:t>Foster Care</a:t>
            </a:r>
          </a:p>
          <a:p>
            <a:pPr marL="514350" indent="-514350">
              <a:lnSpc>
                <a:spcPct val="150000"/>
              </a:lnSpc>
              <a:spcBef>
                <a:spcPts val="0"/>
              </a:spcBef>
              <a:buFont typeface="+mj-lt"/>
              <a:buAutoNum type="arabicPeriod"/>
            </a:pPr>
            <a:r>
              <a:rPr lang="en-US" sz="2000" dirty="0">
                <a:ea typeface="Helvetica Neue"/>
                <a:sym typeface="Helvetica Neue"/>
              </a:rPr>
              <a:t>Refugee Assistance</a:t>
            </a:r>
          </a:p>
          <a:p>
            <a:pPr marL="514350" indent="-514350">
              <a:lnSpc>
                <a:spcPct val="150000"/>
              </a:lnSpc>
              <a:spcBef>
                <a:spcPts val="0"/>
              </a:spcBef>
              <a:buFont typeface="+mj-lt"/>
              <a:buAutoNum type="arabicPeriod"/>
            </a:pPr>
            <a:r>
              <a:rPr lang="en-US" sz="2000" dirty="0">
                <a:ea typeface="Helvetica Neue"/>
                <a:sym typeface="Helvetica Neue"/>
              </a:rPr>
              <a:t>And County Medical Services</a:t>
            </a:r>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13</a:t>
            </a:fld>
            <a:endParaRPr lang="en-US" dirty="0"/>
          </a:p>
        </p:txBody>
      </p:sp>
      <p:pic>
        <p:nvPicPr>
          <p:cNvPr id="5" name="Picture 4">
            <a:extLst>
              <a:ext uri="{FF2B5EF4-FFF2-40B4-BE49-F238E27FC236}">
                <a16:creationId xmlns:a16="http://schemas.microsoft.com/office/drawing/2014/main" id="{CF473DE9-87F0-4E4A-B5D3-BEE52F139483}"/>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64542064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14</a:t>
            </a:fld>
            <a:endParaRPr lang="en-US" dirty="0"/>
          </a:p>
        </p:txBody>
      </p:sp>
      <p:sp>
        <p:nvSpPr>
          <p:cNvPr id="4" name="Shape 84">
            <a:extLst>
              <a:ext uri="{FF2B5EF4-FFF2-40B4-BE49-F238E27FC236}">
                <a16:creationId xmlns:a16="http://schemas.microsoft.com/office/drawing/2014/main" id="{3DADBDB7-A083-154A-A3B2-5B9A3C3EFCB3}"/>
              </a:ext>
            </a:extLst>
          </p:cNvPr>
          <p:cNvSpPr txBox="1">
            <a:spLocks/>
          </p:cNvSpPr>
          <p:nvPr/>
        </p:nvSpPr>
        <p:spPr>
          <a:xfrm>
            <a:off x="0" y="2286001"/>
            <a:ext cx="12192000" cy="615462"/>
          </a:xfrm>
          <a:prstGeom prst="rect">
            <a:avLst/>
          </a:prstGeom>
          <a:noFill/>
          <a:ln>
            <a:noFill/>
          </a:ln>
        </p:spPr>
        <p:txBody>
          <a:bodyPr spcFirstLastPara="1" vert="horz" wrap="square" lIns="91425" tIns="45700" rIns="91425" bIns="45700" rtlCol="0" anchor="b"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buSzPts val="4800"/>
            </a:pPr>
            <a:r>
              <a:rPr lang="en-US" sz="3600" dirty="0">
                <a:ea typeface="Helvetica Neue"/>
                <a:sym typeface="Helvetica Neue"/>
              </a:rPr>
              <a:t>CalSAWS PRIVACY SECURITY AGREEMENTS</a:t>
            </a:r>
            <a:endParaRPr lang="en-US" sz="4500" dirty="0">
              <a:ea typeface="Helvetica Neue"/>
              <a:sym typeface="Helvetica Neue"/>
            </a:endParaRPr>
          </a:p>
        </p:txBody>
      </p:sp>
    </p:spTree>
    <p:extLst>
      <p:ext uri="{BB962C8B-B14F-4D97-AF65-F5344CB8AC3E}">
        <p14:creationId xmlns:p14="http://schemas.microsoft.com/office/powerpoint/2010/main" val="295391747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78904"/>
            <a:ext cx="11194774" cy="765313"/>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TERMS, CONDITIONS AND SAFEGUARDS</a:t>
            </a:r>
            <a:endParaRPr sz="3600" dirty="0">
              <a:sym typeface="Helvetica Neue"/>
            </a:endParaRPr>
          </a:p>
        </p:txBody>
      </p:sp>
      <p:sp>
        <p:nvSpPr>
          <p:cNvPr id="96" name="Shape 96"/>
          <p:cNvSpPr txBox="1">
            <a:spLocks noGrp="1"/>
          </p:cNvSpPr>
          <p:nvPr>
            <p:ph idx="1"/>
          </p:nvPr>
        </p:nvSpPr>
        <p:spPr>
          <a:xfrm>
            <a:off x="159026" y="1075669"/>
            <a:ext cx="11194774" cy="4706662"/>
          </a:xfrm>
          <a:prstGeom prst="rect">
            <a:avLst/>
          </a:prstGeom>
          <a:noFill/>
          <a:ln>
            <a:noFill/>
          </a:ln>
        </p:spPr>
        <p:txBody>
          <a:bodyPr spcFirstLastPara="1" wrap="square" lIns="91425" tIns="45700" rIns="91425" bIns="45700" anchor="t" anchorCtr="0">
            <a:noAutofit/>
          </a:bodyPr>
          <a:lstStyle/>
          <a:p>
            <a:pPr marL="0" indent="0">
              <a:lnSpc>
                <a:spcPct val="150000"/>
              </a:lnSpc>
              <a:spcBef>
                <a:spcPts val="0"/>
              </a:spcBef>
              <a:buNone/>
            </a:pPr>
            <a:r>
              <a:rPr lang="en-US" sz="2000" dirty="0">
                <a:ea typeface="Helvetica Neue"/>
                <a:sym typeface="Helvetica Neue"/>
              </a:rPr>
              <a:t>CalSAWS receives this data through the Information Exchange Agreement (IEA) in the PSA. The IEA establishes terms, conditions and safeguards under which these external federal systems will disclose certain information, records and data.</a:t>
            </a:r>
          </a:p>
          <a:p>
            <a:pPr marL="0" indent="0">
              <a:lnSpc>
                <a:spcPct val="150000"/>
              </a:lnSpc>
              <a:spcBef>
                <a:spcPts val="0"/>
              </a:spcBef>
              <a:buNone/>
            </a:pPr>
            <a:endParaRPr lang="en-US" sz="2000" dirty="0">
              <a:ea typeface="Helvetica Neue"/>
              <a:sym typeface="Helvetica Neue"/>
            </a:endParaRPr>
          </a:p>
          <a:p>
            <a:pPr marL="0" indent="0">
              <a:lnSpc>
                <a:spcPct val="150000"/>
              </a:lnSpc>
              <a:spcBef>
                <a:spcPts val="0"/>
              </a:spcBef>
              <a:buNone/>
            </a:pPr>
            <a:r>
              <a:rPr lang="en-US" sz="2000" dirty="0">
                <a:ea typeface="Helvetica Neue"/>
                <a:sym typeface="Helvetica Neue"/>
              </a:rPr>
              <a:t>The Electronic Information Exchange Security (EIES) Requirements mandate that CalSAWS provide copies of the agreement to vendors and all related attachments before disclosure of data.  CalSAWS is required to maintain a list of individuals who access the CalSAWS data. And CalSAWS must provide proof of the contractual agreement with all vendors.  The EIES mandates Security and Privacy Awareness Training and Proof of Security Controls.</a:t>
            </a:r>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15</a:t>
            </a:fld>
            <a:endParaRPr lang="en-US" dirty="0"/>
          </a:p>
        </p:txBody>
      </p:sp>
      <p:pic>
        <p:nvPicPr>
          <p:cNvPr id="5" name="Picture 4">
            <a:extLst>
              <a:ext uri="{FF2B5EF4-FFF2-40B4-BE49-F238E27FC236}">
                <a16:creationId xmlns:a16="http://schemas.microsoft.com/office/drawing/2014/main" id="{CF0DB592-3B39-45A1-BC1D-0EFA6A26FBA9}"/>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4106477278"/>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39148"/>
            <a:ext cx="11194774" cy="824948"/>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NON-DISCLOSURE AND ATTESTATION REQUIREMENTS</a:t>
            </a:r>
            <a:endParaRPr sz="3600" dirty="0">
              <a:sym typeface="Helvetica Neue"/>
            </a:endParaRPr>
          </a:p>
        </p:txBody>
      </p:sp>
      <p:sp>
        <p:nvSpPr>
          <p:cNvPr id="96" name="Shape 96"/>
          <p:cNvSpPr txBox="1">
            <a:spLocks noGrp="1"/>
          </p:cNvSpPr>
          <p:nvPr>
            <p:ph idx="1"/>
          </p:nvPr>
        </p:nvSpPr>
        <p:spPr>
          <a:xfrm>
            <a:off x="159026" y="964096"/>
            <a:ext cx="11353800" cy="4706662"/>
          </a:xfrm>
          <a:prstGeom prst="rect">
            <a:avLst/>
          </a:prstGeom>
          <a:noFill/>
          <a:ln>
            <a:noFill/>
          </a:ln>
        </p:spPr>
        <p:txBody>
          <a:bodyPr spcFirstLastPara="1" wrap="square" lIns="91425" tIns="45700" rIns="91425" bIns="45700" anchor="t" anchorCtr="0">
            <a:noAutofit/>
          </a:bodyPr>
          <a:lstStyle/>
          <a:p>
            <a:pPr marL="0" marR="0" lvl="0" indent="0" algn="l" rtl="0">
              <a:lnSpc>
                <a:spcPct val="150000"/>
              </a:lnSpc>
              <a:spcBef>
                <a:spcPts val="0"/>
              </a:spcBef>
              <a:spcAft>
                <a:spcPts val="0"/>
              </a:spcAft>
              <a:buClr>
                <a:schemeClr val="dk1"/>
              </a:buClr>
              <a:buSzPts val="2800"/>
              <a:buFont typeface="Arial"/>
              <a:buNone/>
            </a:pPr>
            <a:r>
              <a:rPr lang="en-US" sz="2000" dirty="0">
                <a:ea typeface="Helvetica Neue"/>
                <a:sym typeface="Helvetica Neue"/>
              </a:rPr>
              <a:t>The non-disclosure attestation must also include acknowledgement from each individual of the workforce that he or she understands and accepts the potential criminal and/or civil sanctions, or penalties associated with misuse or unauthorized disclosure of program provided information or data.</a:t>
            </a:r>
          </a:p>
          <a:p>
            <a:pPr marL="0" marR="0" lvl="0" indent="0" algn="l" rtl="0">
              <a:lnSpc>
                <a:spcPct val="150000"/>
              </a:lnSpc>
              <a:spcBef>
                <a:spcPts val="0"/>
              </a:spcBef>
              <a:spcAft>
                <a:spcPts val="0"/>
              </a:spcAft>
              <a:buClr>
                <a:schemeClr val="dk1"/>
              </a:buClr>
              <a:buSzPts val="2800"/>
              <a:buFont typeface="Arial"/>
              <a:buNone/>
            </a:pPr>
            <a:endParaRPr lang="en-US" sz="2000" dirty="0">
              <a:ea typeface="Helvetica Neue"/>
              <a:sym typeface="Helvetica Neue"/>
            </a:endParaRPr>
          </a:p>
          <a:p>
            <a:pPr marL="0" marR="0" lvl="0" indent="0" algn="l" rtl="0">
              <a:lnSpc>
                <a:spcPct val="150000"/>
              </a:lnSpc>
              <a:spcBef>
                <a:spcPts val="0"/>
              </a:spcBef>
              <a:spcAft>
                <a:spcPts val="0"/>
              </a:spcAft>
              <a:buClr>
                <a:schemeClr val="dk1"/>
              </a:buClr>
              <a:buSzPts val="2800"/>
              <a:buFont typeface="Arial"/>
              <a:buNone/>
            </a:pPr>
            <a:r>
              <a:rPr lang="en-US" sz="2000" dirty="0">
                <a:ea typeface="Helvetica Neue"/>
                <a:sym typeface="Helvetica Neue"/>
              </a:rPr>
              <a:t>The CalSAWS Consortium must retain the non-disclosure attestations for minimum of (5) years, or a maximum of seven (7) years for everyone who processes, views or encounters SSA-provided information as part of their duties. </a:t>
            </a:r>
          </a:p>
          <a:p>
            <a:pPr marL="0" marR="0" lvl="0" indent="0" algn="l" rtl="0">
              <a:lnSpc>
                <a:spcPct val="150000"/>
              </a:lnSpc>
              <a:spcBef>
                <a:spcPts val="0"/>
              </a:spcBef>
              <a:spcAft>
                <a:spcPts val="0"/>
              </a:spcAft>
              <a:buClr>
                <a:schemeClr val="dk1"/>
              </a:buClr>
              <a:buSzPts val="2800"/>
              <a:buFont typeface="Arial"/>
              <a:buNone/>
            </a:pPr>
            <a:endParaRPr lang="en-US" sz="2000"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16</a:t>
            </a:fld>
            <a:endParaRPr lang="en-US" dirty="0"/>
          </a:p>
        </p:txBody>
      </p:sp>
      <p:pic>
        <p:nvPicPr>
          <p:cNvPr id="6" name="Picture 5">
            <a:extLst>
              <a:ext uri="{FF2B5EF4-FFF2-40B4-BE49-F238E27FC236}">
                <a16:creationId xmlns:a16="http://schemas.microsoft.com/office/drawing/2014/main" id="{F9FE8EEA-E20A-4F44-AC8C-ED9E2688974B}"/>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155938573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78904"/>
            <a:ext cx="11194774" cy="1146796"/>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CalSAWS CONSORTIUM REQUIREMENTS</a:t>
            </a:r>
            <a:endParaRPr sz="3600" dirty="0">
              <a:sym typeface="Helvetica Neue"/>
            </a:endParaRPr>
          </a:p>
        </p:txBody>
      </p:sp>
      <p:sp>
        <p:nvSpPr>
          <p:cNvPr id="96" name="Shape 96"/>
          <p:cNvSpPr txBox="1">
            <a:spLocks noGrp="1"/>
          </p:cNvSpPr>
          <p:nvPr>
            <p:ph idx="1"/>
          </p:nvPr>
        </p:nvSpPr>
        <p:spPr>
          <a:xfrm>
            <a:off x="159026" y="1075669"/>
            <a:ext cx="12217474" cy="4706662"/>
          </a:xfrm>
          <a:prstGeom prst="rect">
            <a:avLst/>
          </a:prstGeom>
          <a:noFill/>
          <a:ln>
            <a:noFill/>
          </a:ln>
        </p:spPr>
        <p:txBody>
          <a:bodyPr spcFirstLastPara="1" wrap="square" lIns="91425" tIns="45700" rIns="91425" bIns="45700" anchor="t" anchorCtr="0">
            <a:noAutofit/>
          </a:bodyPr>
          <a:lstStyle/>
          <a:p>
            <a:pPr marL="0" lvl="0" indent="0">
              <a:spcBef>
                <a:spcPts val="0"/>
              </a:spcBef>
              <a:buNone/>
            </a:pPr>
            <a:r>
              <a:rPr lang="en-US" sz="2000" u="sng" dirty="0">
                <a:ea typeface="Helvetica Neue"/>
                <a:sym typeface="Helvetica Neue"/>
              </a:rPr>
              <a:t>The CalSAWS Information Security and Privacy Office Responsibilities</a:t>
            </a:r>
          </a:p>
          <a:p>
            <a:pPr marL="0" lvl="0" indent="0">
              <a:spcBef>
                <a:spcPts val="0"/>
              </a:spcBef>
              <a:buNone/>
            </a:pPr>
            <a:endParaRPr lang="en-US" sz="2000" dirty="0">
              <a:ea typeface="Helvetica Neue"/>
              <a:sym typeface="Helvetica Neue"/>
            </a:endParaRPr>
          </a:p>
          <a:p>
            <a:pPr marL="514350" lvl="0" indent="-514350">
              <a:lnSpc>
                <a:spcPct val="150000"/>
              </a:lnSpc>
              <a:spcBef>
                <a:spcPts val="0"/>
              </a:spcBef>
              <a:buAutoNum type="arabicPeriod"/>
            </a:pPr>
            <a:r>
              <a:rPr lang="en-US" sz="2000" dirty="0">
                <a:ea typeface="Helvetica Neue"/>
                <a:sym typeface="Helvetica Neue"/>
              </a:rPr>
              <a:t>Ensure the delivery of this training to the workforce annually.</a:t>
            </a:r>
          </a:p>
          <a:p>
            <a:pPr marL="514350" lvl="0" indent="-514350">
              <a:lnSpc>
                <a:spcPct val="150000"/>
              </a:lnSpc>
              <a:spcBef>
                <a:spcPts val="0"/>
              </a:spcBef>
              <a:buAutoNum type="arabicPeriod"/>
            </a:pPr>
            <a:r>
              <a:rPr lang="en-US" sz="2000" dirty="0">
                <a:ea typeface="Helvetica Neue"/>
                <a:sym typeface="Helvetica Neue"/>
              </a:rPr>
              <a:t>Certify that the workforce acknowledges that they understand the potential criminal, civil and administrative sanctions and penalties as described in this training for inappropriate, intentional, unintentional or unauthorized use of CalSAWS information and data.</a:t>
            </a:r>
          </a:p>
          <a:p>
            <a:pPr marL="514350" lvl="0" indent="-514350">
              <a:lnSpc>
                <a:spcPct val="150000"/>
              </a:lnSpc>
              <a:spcBef>
                <a:spcPts val="0"/>
              </a:spcBef>
              <a:buAutoNum type="arabicPeriod"/>
            </a:pPr>
            <a:r>
              <a:rPr lang="en-US" sz="2000" dirty="0">
                <a:ea typeface="Helvetica Neue"/>
                <a:sym typeface="Helvetica Neue"/>
              </a:rPr>
              <a:t>Administer and Track workforce training and completion of non-disclosure agreements training.</a:t>
            </a:r>
          </a:p>
          <a:p>
            <a:pPr marL="514350" lvl="0" indent="-514350">
              <a:lnSpc>
                <a:spcPct val="150000"/>
              </a:lnSpc>
              <a:spcBef>
                <a:spcPts val="0"/>
              </a:spcBef>
              <a:buAutoNum type="arabicPeriod"/>
            </a:pPr>
            <a:r>
              <a:rPr lang="en-US" sz="2000" dirty="0">
                <a:ea typeface="Helvetica Neue"/>
                <a:sym typeface="Helvetica Neue"/>
              </a:rPr>
              <a:t>Proof of contractual agreements with all vendors and written certification that the contractor is meeting the terms of the PSA and IEE Agreements.</a:t>
            </a:r>
          </a:p>
          <a:p>
            <a:pPr marL="514350" lvl="0" indent="-514350">
              <a:lnSpc>
                <a:spcPct val="150000"/>
              </a:lnSpc>
              <a:spcBef>
                <a:spcPts val="0"/>
              </a:spcBef>
              <a:buAutoNum type="arabicPeriod"/>
            </a:pPr>
            <a:r>
              <a:rPr lang="en-US" sz="2000" dirty="0">
                <a:ea typeface="Helvetica Neue"/>
                <a:sym typeface="Helvetica Neue"/>
              </a:rPr>
              <a:t>Make training information available to oversight auditors.</a:t>
            </a:r>
          </a:p>
          <a:p>
            <a:pPr marL="0" lvl="0" indent="0">
              <a:spcBef>
                <a:spcPts val="0"/>
              </a:spcBef>
              <a:buNone/>
            </a:pPr>
            <a:endParaRPr lang="en-US" sz="2000" dirty="0">
              <a:solidFill>
                <a:schemeClr val="accent5">
                  <a:lumMod val="50000"/>
                </a:schemeClr>
              </a:solidFill>
              <a:ea typeface="Helvetica Neue"/>
              <a:sym typeface="Helvetica Neue"/>
            </a:endParaRPr>
          </a:p>
          <a:p>
            <a:pPr marL="0" marR="0" lvl="0" indent="0" algn="l" rtl="0">
              <a:lnSpc>
                <a:spcPct val="90000"/>
              </a:lnSpc>
              <a:spcBef>
                <a:spcPts val="0"/>
              </a:spcBef>
              <a:spcAft>
                <a:spcPts val="0"/>
              </a:spcAft>
              <a:buClr>
                <a:schemeClr val="dk1"/>
              </a:buClr>
              <a:buSzPts val="2800"/>
              <a:buFont typeface="Arial"/>
              <a:buNone/>
            </a:pPr>
            <a:endParaRPr lang="en-US" sz="2000"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17</a:t>
            </a:fld>
            <a:endParaRPr lang="en-US" dirty="0"/>
          </a:p>
        </p:txBody>
      </p:sp>
      <p:pic>
        <p:nvPicPr>
          <p:cNvPr id="5" name="Picture 4">
            <a:extLst>
              <a:ext uri="{FF2B5EF4-FFF2-40B4-BE49-F238E27FC236}">
                <a16:creationId xmlns:a16="http://schemas.microsoft.com/office/drawing/2014/main" id="{BB28FD9E-6EDD-47AC-8D96-6F0102094732}"/>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248857812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0"/>
            <a:ext cx="11194774" cy="1325700"/>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WORKFORCE REQUIREMENTS</a:t>
            </a:r>
            <a:endParaRPr sz="3600" dirty="0">
              <a:sym typeface="Helvetica Neue"/>
            </a:endParaRPr>
          </a:p>
        </p:txBody>
      </p:sp>
      <p:sp>
        <p:nvSpPr>
          <p:cNvPr id="96" name="Shape 96"/>
          <p:cNvSpPr txBox="1">
            <a:spLocks noGrp="1"/>
          </p:cNvSpPr>
          <p:nvPr>
            <p:ph idx="1"/>
          </p:nvPr>
        </p:nvSpPr>
        <p:spPr>
          <a:xfrm>
            <a:off x="159026" y="833027"/>
            <a:ext cx="11667120" cy="4706662"/>
          </a:xfrm>
          <a:prstGeom prst="rect">
            <a:avLst/>
          </a:prstGeom>
          <a:noFill/>
          <a:ln>
            <a:noFill/>
          </a:ln>
        </p:spPr>
        <p:txBody>
          <a:bodyPr spcFirstLastPara="1" wrap="square" lIns="91425" tIns="45700" rIns="91425" bIns="45700" anchor="t" anchorCtr="0">
            <a:noAutofit/>
          </a:bodyPr>
          <a:lstStyle/>
          <a:p>
            <a:pPr marL="0" marR="0" lvl="0" indent="0" algn="l" rtl="0">
              <a:lnSpc>
                <a:spcPct val="150000"/>
              </a:lnSpc>
              <a:spcBef>
                <a:spcPts val="0"/>
              </a:spcBef>
              <a:spcAft>
                <a:spcPts val="0"/>
              </a:spcAft>
              <a:buClr>
                <a:schemeClr val="accent5">
                  <a:lumMod val="50000"/>
                </a:schemeClr>
              </a:buClr>
              <a:buSzPct val="100000"/>
              <a:buNone/>
            </a:pPr>
            <a:r>
              <a:rPr lang="en-US" sz="2000" dirty="0">
                <a:ea typeface="Helvetica Neue"/>
                <a:sym typeface="Helvetica Neue"/>
              </a:rPr>
              <a:t>Must complete this training and sign the PSA required non-disclosure agreement to attest to the following:</a:t>
            </a:r>
          </a:p>
          <a:p>
            <a:pPr marL="457200" marR="0" lvl="0" indent="-457200" algn="l" rtl="0">
              <a:lnSpc>
                <a:spcPct val="150000"/>
              </a:lnSpc>
              <a:spcBef>
                <a:spcPts val="0"/>
              </a:spcBef>
              <a:spcAft>
                <a:spcPts val="0"/>
              </a:spcAft>
              <a:buClr>
                <a:schemeClr val="accent5">
                  <a:lumMod val="50000"/>
                </a:schemeClr>
              </a:buClr>
              <a:buSzPct val="100000"/>
              <a:buFont typeface="+mj-lt"/>
              <a:buAutoNum type="arabicPeriod"/>
            </a:pPr>
            <a:r>
              <a:rPr lang="en-US" sz="2000" dirty="0">
                <a:ea typeface="Helvetica Neue"/>
                <a:sym typeface="Helvetica Neue"/>
              </a:rPr>
              <a:t>You have received the mandatory security and privacy awareness training</a:t>
            </a:r>
          </a:p>
          <a:p>
            <a:pPr marL="457200" marR="0" lvl="0" indent="-457200" algn="l" rtl="0">
              <a:lnSpc>
                <a:spcPct val="150000"/>
              </a:lnSpc>
              <a:spcBef>
                <a:spcPts val="0"/>
              </a:spcBef>
              <a:spcAft>
                <a:spcPts val="0"/>
              </a:spcAft>
              <a:buClr>
                <a:schemeClr val="accent5">
                  <a:lumMod val="50000"/>
                </a:schemeClr>
              </a:buClr>
              <a:buSzPct val="100000"/>
              <a:buFont typeface="+mj-lt"/>
              <a:buAutoNum type="arabicPeriod"/>
            </a:pPr>
            <a:r>
              <a:rPr lang="en-US" sz="2000" dirty="0">
                <a:ea typeface="Helvetica Neue"/>
                <a:sym typeface="Helvetica Neue"/>
              </a:rPr>
              <a:t>The program rules of behavior have been explained to you</a:t>
            </a:r>
          </a:p>
          <a:p>
            <a:pPr marL="457200" marR="0" lvl="0" indent="-457200" algn="l" rtl="0">
              <a:lnSpc>
                <a:spcPct val="150000"/>
              </a:lnSpc>
              <a:spcBef>
                <a:spcPts val="0"/>
              </a:spcBef>
              <a:spcAft>
                <a:spcPts val="0"/>
              </a:spcAft>
              <a:buClr>
                <a:schemeClr val="accent5">
                  <a:lumMod val="50000"/>
                </a:schemeClr>
              </a:buClr>
              <a:buSzPct val="100000"/>
              <a:buFont typeface="+mj-lt"/>
              <a:buAutoNum type="arabicPeriod"/>
            </a:pPr>
            <a:r>
              <a:rPr lang="en-US" sz="2000" dirty="0">
                <a:ea typeface="Helvetica Neue"/>
                <a:sym typeface="Helvetica Neue"/>
              </a:rPr>
              <a:t>You understand the program security controls and privacy safeguards for information and data through the use of the CalSAWS system</a:t>
            </a:r>
          </a:p>
          <a:p>
            <a:pPr marL="457200" marR="0" lvl="0" indent="-457200" algn="l" rtl="0">
              <a:lnSpc>
                <a:spcPct val="150000"/>
              </a:lnSpc>
              <a:spcBef>
                <a:spcPts val="0"/>
              </a:spcBef>
              <a:spcAft>
                <a:spcPts val="0"/>
              </a:spcAft>
              <a:buClr>
                <a:schemeClr val="accent5">
                  <a:lumMod val="50000"/>
                </a:schemeClr>
              </a:buClr>
              <a:buSzPct val="100000"/>
              <a:buFont typeface="+mj-lt"/>
              <a:buAutoNum type="arabicPeriod"/>
            </a:pPr>
            <a:r>
              <a:rPr lang="en-US" sz="2000" dirty="0">
                <a:ea typeface="Helvetica Neue"/>
                <a:sym typeface="Helvetica Neue"/>
              </a:rPr>
              <a:t>You understand the sanctions</a:t>
            </a:r>
          </a:p>
          <a:p>
            <a:pPr marL="457200" marR="0" lvl="0" indent="-457200" algn="l" rtl="0">
              <a:lnSpc>
                <a:spcPct val="150000"/>
              </a:lnSpc>
              <a:spcBef>
                <a:spcPts val="0"/>
              </a:spcBef>
              <a:spcAft>
                <a:spcPts val="0"/>
              </a:spcAft>
              <a:buClr>
                <a:schemeClr val="accent5">
                  <a:lumMod val="50000"/>
                </a:schemeClr>
              </a:buClr>
              <a:buSzPct val="100000"/>
              <a:buFont typeface="+mj-lt"/>
              <a:buAutoNum type="arabicPeriod"/>
            </a:pPr>
            <a:r>
              <a:rPr lang="en-US" sz="2000" dirty="0">
                <a:ea typeface="Helvetica Neue"/>
                <a:sym typeface="Helvetica Neue"/>
              </a:rPr>
              <a:t>You have been provided information for communicating concerns regarding this training and the required non-disclosure agreement.  </a:t>
            </a:r>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18</a:t>
            </a:fld>
            <a:endParaRPr lang="en-US" dirty="0"/>
          </a:p>
        </p:txBody>
      </p:sp>
      <p:pic>
        <p:nvPicPr>
          <p:cNvPr id="5" name="Picture 4">
            <a:extLst>
              <a:ext uri="{FF2B5EF4-FFF2-40B4-BE49-F238E27FC236}">
                <a16:creationId xmlns:a16="http://schemas.microsoft.com/office/drawing/2014/main" id="{13DE5802-4D68-4F30-85E0-E2148BE4CCF0}"/>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4254200204"/>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0" y="2286001"/>
            <a:ext cx="12192000" cy="615462"/>
          </a:xfrm>
          <a:prstGeom prst="rect">
            <a:avLst/>
          </a:prstGeom>
          <a:noFill/>
          <a:ln>
            <a:noFill/>
          </a:ln>
        </p:spPr>
        <p:txBody>
          <a:bodyPr spcFirstLastPara="1" wrap="square" lIns="91425" tIns="45700" rIns="91425" bIns="45700" anchor="b" anchorCtr="0">
            <a:noAutofit/>
          </a:bodyPr>
          <a:lstStyle/>
          <a:p>
            <a:pPr lvl="0">
              <a:buSzPts val="4800"/>
            </a:pPr>
            <a:r>
              <a:rPr lang="en-US" sz="3600" u="none" strike="noStrike" cap="none" dirty="0">
                <a:ea typeface="Helvetica Neue"/>
                <a:sym typeface="Helvetica Neue"/>
              </a:rPr>
              <a:t>THE SOCIAL SECURITY ADMINISTRATION </a:t>
            </a:r>
            <a:endParaRPr sz="45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19</a:t>
            </a:fld>
            <a:endParaRPr lang="en-US" dirty="0"/>
          </a:p>
        </p:txBody>
      </p:sp>
    </p:spTree>
    <p:extLst>
      <p:ext uri="{BB962C8B-B14F-4D97-AF65-F5344CB8AC3E}">
        <p14:creationId xmlns:p14="http://schemas.microsoft.com/office/powerpoint/2010/main" val="291069194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238539"/>
            <a:ext cx="11732920" cy="6267769"/>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INTRODUCTION</a:t>
            </a:r>
            <a:br>
              <a:rPr lang="en-US" sz="4500" u="none" strike="noStrike" cap="none" dirty="0">
                <a:solidFill>
                  <a:srgbClr val="2A3965"/>
                </a:solidFill>
                <a:ea typeface="Helvetica Neue"/>
                <a:sym typeface="Helvetica Neue"/>
              </a:rPr>
            </a:br>
            <a:br>
              <a:rPr lang="en-US" sz="1600" dirty="0">
                <a:solidFill>
                  <a:srgbClr val="2A3965"/>
                </a:solidFill>
                <a:ea typeface="Helvetica Neue"/>
                <a:sym typeface="Helvetica Neue"/>
              </a:rPr>
            </a:br>
            <a:r>
              <a:rPr lang="en-US" sz="2000" dirty="0">
                <a:solidFill>
                  <a:srgbClr val="2A3965"/>
                </a:solidFill>
                <a:latin typeface="+mn-lt"/>
                <a:ea typeface="Helvetica Neue"/>
                <a:sym typeface="Helvetica Neue"/>
              </a:rPr>
              <a:t>Training is designed to provide users of the CalSAWS system the knowledge to protect information systems and sensitive data from internal and external threats.  This course fulfills the Privacy and Security Agreement flow down policies for safeguarding data required by the Social Security Administration, the Federal Information Security Management Act of 2002 (FISMA) and the Consumer Privacy Protection Act of 2017. </a:t>
            </a: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r>
              <a:rPr lang="en-US" sz="3600" dirty="0">
                <a:ea typeface="Helvetica Neue"/>
                <a:sym typeface="Helvetica Neue"/>
              </a:rPr>
              <a:t>TRAINING FORMAT AND SECTIONS</a:t>
            </a:r>
            <a:br>
              <a:rPr lang="en-US" sz="3600" dirty="0">
                <a:solidFill>
                  <a:srgbClr val="2A3965"/>
                </a:solidFill>
                <a:ea typeface="Helvetica Neue"/>
                <a:sym typeface="Helvetica Neue"/>
              </a:rPr>
            </a:br>
            <a:br>
              <a:rPr lang="en-US" sz="2000" dirty="0">
                <a:solidFill>
                  <a:srgbClr val="2A3965"/>
                </a:solidFill>
                <a:latin typeface="+mn-lt"/>
                <a:ea typeface="Helvetica Neue"/>
                <a:sym typeface="Helvetica Neue"/>
              </a:rPr>
            </a:br>
            <a:r>
              <a:rPr lang="en-US" sz="2000" dirty="0">
                <a:latin typeface="+mn-lt"/>
                <a:ea typeface="Helvetica Neue"/>
                <a:sym typeface="Helvetica Neue"/>
              </a:rPr>
              <a:t>I.	Federal and State Laws</a:t>
            </a:r>
            <a:br>
              <a:rPr lang="en-US" sz="2000" dirty="0">
                <a:latin typeface="+mn-lt"/>
                <a:ea typeface="Helvetica Neue"/>
                <a:sym typeface="Helvetica Neue"/>
              </a:rPr>
            </a:br>
            <a:r>
              <a:rPr lang="en-US" sz="2000" dirty="0">
                <a:latin typeface="+mn-lt"/>
                <a:ea typeface="Helvetica Neue"/>
                <a:sym typeface="Helvetica Neue"/>
              </a:rPr>
              <a:t>II.	Flow Down Regulations</a:t>
            </a:r>
            <a:br>
              <a:rPr lang="en-US" sz="2000" dirty="0">
                <a:latin typeface="+mn-lt"/>
                <a:ea typeface="Helvetica Neue"/>
                <a:sym typeface="Helvetica Neue"/>
              </a:rPr>
            </a:br>
            <a:r>
              <a:rPr lang="en-US" sz="2000" dirty="0">
                <a:latin typeface="+mn-lt"/>
                <a:ea typeface="Helvetica Neue"/>
                <a:sym typeface="Helvetica Neue"/>
              </a:rPr>
              <a:t>III.	PII and PI</a:t>
            </a:r>
            <a:br>
              <a:rPr lang="en-US" sz="2000" dirty="0">
                <a:latin typeface="+mn-lt"/>
                <a:ea typeface="Helvetica Neue"/>
                <a:sym typeface="Helvetica Neue"/>
              </a:rPr>
            </a:br>
            <a:r>
              <a:rPr lang="en-US" sz="2000" dirty="0">
                <a:latin typeface="+mn-lt"/>
                <a:ea typeface="Helvetica Neue"/>
                <a:sym typeface="Helvetica Neue"/>
              </a:rPr>
              <a:t>IV.	Other Important Regulations and Standards</a:t>
            </a:r>
            <a:br>
              <a:rPr lang="en-US" sz="2000" dirty="0">
                <a:latin typeface="+mn-lt"/>
                <a:ea typeface="Helvetica Neue"/>
                <a:sym typeface="Helvetica Neue"/>
              </a:rPr>
            </a:br>
            <a:r>
              <a:rPr lang="en-US" sz="2000" dirty="0">
                <a:latin typeface="+mn-lt"/>
                <a:ea typeface="Helvetica Neue"/>
                <a:sym typeface="Helvetica Neue"/>
              </a:rPr>
              <a:t>V.	Safeguarding Privacy Data</a:t>
            </a:r>
            <a:br>
              <a:rPr lang="en-US" sz="2000" dirty="0">
                <a:latin typeface="+mn-lt"/>
                <a:ea typeface="Helvetica Neue"/>
                <a:sym typeface="Helvetica Neue"/>
              </a:rPr>
            </a:br>
            <a:r>
              <a:rPr lang="en-US" sz="2000" dirty="0">
                <a:latin typeface="+mn-lt"/>
                <a:ea typeface="Helvetica Neue"/>
                <a:sym typeface="Helvetica Neue"/>
              </a:rPr>
              <a:t>VI.	Security Breach and Data Loss Incident Reporting Procedures</a:t>
            </a:r>
            <a:br>
              <a:rPr lang="en-US" sz="2000" dirty="0">
                <a:latin typeface="+mn-lt"/>
                <a:ea typeface="Helvetica Neue"/>
                <a:sym typeface="Helvetica Neue"/>
              </a:rPr>
            </a:br>
            <a:r>
              <a:rPr lang="en-US" sz="2000" dirty="0">
                <a:latin typeface="+mn-lt"/>
                <a:ea typeface="Helvetica Neue"/>
                <a:sym typeface="Helvetica Neue"/>
              </a:rPr>
              <a:t>VII.	Threats to Access Control</a:t>
            </a:r>
            <a:br>
              <a:rPr lang="en-US" sz="2000" dirty="0">
                <a:latin typeface="+mn-lt"/>
                <a:ea typeface="Helvetica Neue"/>
                <a:sym typeface="Helvetica Neue"/>
              </a:rPr>
            </a:br>
            <a:r>
              <a:rPr lang="en-US" sz="2000" dirty="0">
                <a:latin typeface="+mn-lt"/>
                <a:ea typeface="Helvetica Neue"/>
                <a:sym typeface="Helvetica Neue"/>
              </a:rPr>
              <a:t>VIII.	Sanctions Policy for Privacy and Security Violations</a:t>
            </a:r>
            <a:endParaRPr sz="2000" u="none" strike="noStrike" cap="none" dirty="0">
              <a:latin typeface="+mn-lt"/>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a:t>
            </a:fld>
            <a:endParaRPr lang="en-US" dirty="0"/>
          </a:p>
        </p:txBody>
      </p:sp>
    </p:spTree>
    <p:extLst>
      <p:ext uri="{BB962C8B-B14F-4D97-AF65-F5344CB8AC3E}">
        <p14:creationId xmlns:p14="http://schemas.microsoft.com/office/powerpoint/2010/main" val="367111298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188843"/>
            <a:ext cx="9365255" cy="6167507"/>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WHAT IS SSA DATA?</a:t>
            </a:r>
            <a:br>
              <a:rPr lang="en-US" sz="3600" u="none" strike="noStrike" cap="none" dirty="0">
                <a:ea typeface="Helvetica Neue"/>
                <a:sym typeface="Helvetica Neue"/>
              </a:rPr>
            </a:br>
            <a:br>
              <a:rPr lang="en-US" sz="1600" dirty="0">
                <a:ea typeface="Helvetica Neue"/>
                <a:sym typeface="Helvetica Neue"/>
              </a:rPr>
            </a:br>
            <a:br>
              <a:rPr lang="en-US" sz="1600" dirty="0">
                <a:ea typeface="Helvetica Neue"/>
                <a:sym typeface="Helvetica Neue"/>
              </a:rPr>
            </a:br>
            <a:r>
              <a:rPr lang="en-US" sz="2000" dirty="0">
                <a:latin typeface="+mn-lt"/>
                <a:cs typeface="+mn-cs"/>
                <a:sym typeface="Helvetica Neue"/>
              </a:rPr>
              <a:t>“SSA Data” means </a:t>
            </a:r>
            <a:r>
              <a:rPr lang="en-US" sz="2000" dirty="0">
                <a:latin typeface="+mn-lt"/>
                <a:ea typeface="Helvetica Neue"/>
                <a:cs typeface="+mn-cs"/>
                <a:sym typeface="Helvetica Neue"/>
              </a:rPr>
              <a:t>i</a:t>
            </a:r>
            <a:r>
              <a:rPr lang="en-US" sz="2000" dirty="0">
                <a:latin typeface="+mn-lt"/>
                <a:cs typeface="+mn-cs"/>
                <a:sym typeface="Helvetica Neue"/>
              </a:rPr>
              <a:t>nformation under the control of SSA provided to an external entity  under the terms of an information exchange agreement (IEA) with SSA.</a:t>
            </a:r>
            <a:br>
              <a:rPr lang="en-US" sz="2000" dirty="0">
                <a:latin typeface="+mn-lt"/>
                <a:cs typeface="+mn-cs"/>
                <a:sym typeface="Helvetica Neue"/>
              </a:rPr>
            </a:br>
            <a:br>
              <a:rPr lang="en-US" sz="2000" dirty="0">
                <a:latin typeface="+mn-lt"/>
                <a:cs typeface="+mn-cs"/>
                <a:sym typeface="Helvetica Neue"/>
              </a:rPr>
            </a:br>
            <a:r>
              <a:rPr lang="en-US" sz="2000" dirty="0">
                <a:latin typeface="+mn-lt"/>
                <a:cs typeface="+mn-cs"/>
                <a:sym typeface="Helvetica Neue"/>
              </a:rPr>
              <a:t>“SSA Data” also includes information provided to the Electronic Information Exchange Partner (EIEP) by a source other than SSA, but which the EIEP:</a:t>
            </a:r>
            <a:br>
              <a:rPr lang="en-US" sz="2000" dirty="0">
                <a:latin typeface="+mn-lt"/>
                <a:cs typeface="+mn-cs"/>
                <a:sym typeface="Helvetica Neue"/>
              </a:rPr>
            </a:br>
            <a:r>
              <a:rPr lang="en-US" sz="2000" dirty="0">
                <a:latin typeface="+mn-lt"/>
                <a:cs typeface="+mn-cs"/>
                <a:sym typeface="Helvetica Neue"/>
              </a:rPr>
              <a:t>	●  Attests to that SSA verified it, or</a:t>
            </a:r>
            <a:br>
              <a:rPr lang="en-US" sz="2000" dirty="0">
                <a:latin typeface="+mn-lt"/>
                <a:cs typeface="+mn-cs"/>
                <a:sym typeface="Helvetica Neue"/>
              </a:rPr>
            </a:br>
            <a:r>
              <a:rPr lang="en-US" sz="2000" dirty="0">
                <a:latin typeface="+mn-lt"/>
                <a:cs typeface="+mn-cs"/>
                <a:sym typeface="Helvetica Neue"/>
              </a:rPr>
              <a:t>	</a:t>
            </a:r>
            <a:r>
              <a:rPr lang="en-US" sz="2000" dirty="0">
                <a:sym typeface="Helvetica Neue"/>
              </a:rPr>
              <a:t>●  T</a:t>
            </a:r>
            <a:r>
              <a:rPr lang="en-US" sz="2000" dirty="0">
                <a:latin typeface="+mn-lt"/>
                <a:cs typeface="+mn-cs"/>
                <a:sym typeface="Helvetica Neue"/>
              </a:rPr>
              <a:t>he EIEP couples the information with data from SSA to certify 			the accuracy of the information.</a:t>
            </a:r>
            <a:br>
              <a:rPr lang="en-US" sz="1600" dirty="0">
                <a:solidFill>
                  <a:schemeClr val="accent1">
                    <a:lumMod val="50000"/>
                  </a:schemeClr>
                </a:solidFill>
                <a:ea typeface="Helvetica Neue"/>
                <a:sym typeface="Helvetica Neue"/>
              </a:rPr>
            </a:br>
            <a:br>
              <a:rPr lang="en-US" sz="1600" dirty="0">
                <a:solidFill>
                  <a:schemeClr val="accent1">
                    <a:lumMod val="50000"/>
                  </a:schemeClr>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3200" u="none" strike="noStrike" cap="none" dirty="0">
                <a:solidFill>
                  <a:srgbClr val="2A3965"/>
                </a:solidFill>
                <a:ea typeface="Helvetica Neue"/>
                <a:sym typeface="Helvetica Neue"/>
              </a:rPr>
            </a:br>
            <a:endParaRPr sz="3200" u="none" strike="noStrike" cap="none" dirty="0">
              <a:solidFill>
                <a:srgbClr val="2A3965"/>
              </a:solidFill>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20</a:t>
            </a:fld>
            <a:endParaRPr lang="en-US" dirty="0"/>
          </a:p>
        </p:txBody>
      </p:sp>
    </p:spTree>
    <p:extLst>
      <p:ext uri="{BB962C8B-B14F-4D97-AF65-F5344CB8AC3E}">
        <p14:creationId xmlns:p14="http://schemas.microsoft.com/office/powerpoint/2010/main" val="2364290452"/>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188843"/>
            <a:ext cx="9365255" cy="6167507"/>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THE TWO FORMS OF SSA DATA IN CalSAWS</a:t>
            </a:r>
            <a:br>
              <a:rPr lang="en-US" sz="1600" dirty="0">
                <a:ea typeface="Helvetica Neue"/>
                <a:sym typeface="Helvetica Neue"/>
              </a:rPr>
            </a:br>
            <a:br>
              <a:rPr lang="en-US" sz="1600" dirty="0">
                <a:ea typeface="Helvetica Neue"/>
                <a:sym typeface="Helvetica Neue"/>
              </a:rPr>
            </a:br>
            <a:r>
              <a:rPr lang="en-US" sz="2000" dirty="0">
                <a:latin typeface="+mn-lt"/>
                <a:cs typeface="+mn-cs"/>
                <a:sym typeface="Helvetica Neue"/>
              </a:rPr>
              <a:t>Data provided</a:t>
            </a:r>
            <a:br>
              <a:rPr lang="en-US" sz="2000" dirty="0">
                <a:latin typeface="+mn-lt"/>
                <a:cs typeface="+mn-cs"/>
                <a:sym typeface="Helvetica Neue"/>
              </a:rPr>
            </a:br>
            <a:r>
              <a:rPr lang="en-US" sz="2000" dirty="0">
                <a:latin typeface="+mn-lt"/>
                <a:cs typeface="+mn-cs"/>
                <a:sym typeface="Helvetica Neue"/>
              </a:rPr>
              <a:t>•	SSA provided date of death; </a:t>
            </a:r>
            <a:br>
              <a:rPr lang="en-US" sz="2000" dirty="0">
                <a:latin typeface="+mn-lt"/>
                <a:cs typeface="+mn-cs"/>
                <a:sym typeface="Helvetica Neue"/>
              </a:rPr>
            </a:br>
            <a:r>
              <a:rPr lang="en-US" sz="2000" dirty="0">
                <a:latin typeface="+mn-lt"/>
                <a:cs typeface="+mn-cs"/>
                <a:sym typeface="Helvetica Neue"/>
              </a:rPr>
              <a:t>•	SSA Title II (Disability Insurance Program) benefit and eligibility data; </a:t>
            </a:r>
            <a:br>
              <a:rPr lang="en-US" sz="2000" dirty="0">
                <a:latin typeface="+mn-lt"/>
                <a:cs typeface="+mn-cs"/>
                <a:sym typeface="Helvetica Neue"/>
              </a:rPr>
            </a:br>
            <a:r>
              <a:rPr lang="en-US" sz="2000" dirty="0">
                <a:latin typeface="+mn-lt"/>
                <a:cs typeface="+mn-cs"/>
                <a:sym typeface="Helvetica Neue"/>
              </a:rPr>
              <a:t>•	SSA Title XVI (Supplemental Security Income (SSI) Program) benefit and 	eligibility data;</a:t>
            </a:r>
            <a:br>
              <a:rPr lang="en-US" sz="2000" dirty="0">
                <a:latin typeface="+mn-lt"/>
                <a:cs typeface="+mn-cs"/>
                <a:sym typeface="Helvetica Neue"/>
              </a:rPr>
            </a:br>
            <a:r>
              <a:rPr lang="en-US" sz="2000" dirty="0">
                <a:latin typeface="+mn-lt"/>
                <a:cs typeface="+mn-cs"/>
                <a:sym typeface="Helvetica Neue"/>
              </a:rPr>
              <a:t>•	SSA Citizenship verification. </a:t>
            </a:r>
            <a:br>
              <a:rPr lang="en-US" sz="2000" dirty="0">
                <a:latin typeface="+mn-lt"/>
                <a:cs typeface="+mn-cs"/>
                <a:sym typeface="Helvetica Neue"/>
              </a:rPr>
            </a:br>
            <a:br>
              <a:rPr lang="en-US" sz="2000" dirty="0">
                <a:latin typeface="+mn-lt"/>
                <a:cs typeface="+mn-cs"/>
                <a:sym typeface="Helvetica Neue"/>
              </a:rPr>
            </a:br>
            <a:r>
              <a:rPr lang="en-US" sz="2000" dirty="0">
                <a:latin typeface="+mn-lt"/>
                <a:cs typeface="+mn-cs"/>
                <a:sym typeface="Helvetica Neue"/>
              </a:rPr>
              <a:t>Data verified by SSA and evidence of the verification</a:t>
            </a:r>
            <a:br>
              <a:rPr lang="en-US" sz="2000" dirty="0">
                <a:latin typeface="+mn-lt"/>
                <a:cs typeface="+mn-cs"/>
                <a:sym typeface="Helvetica Neue"/>
              </a:rPr>
            </a:br>
            <a:r>
              <a:rPr lang="en-US" sz="2000" dirty="0">
                <a:latin typeface="+mn-lt"/>
                <a:cs typeface="+mn-cs"/>
                <a:sym typeface="Helvetica Neue"/>
              </a:rPr>
              <a:t>•	SSN and associated SSA verification indicator displayed together on a screen, 	file, or report; or	</a:t>
            </a:r>
            <a:br>
              <a:rPr lang="en-US" sz="2000" dirty="0">
                <a:latin typeface="+mn-lt"/>
                <a:cs typeface="+mn-cs"/>
                <a:sym typeface="Helvetica Neue"/>
              </a:rPr>
            </a:br>
            <a:r>
              <a:rPr lang="en-US" sz="2000" dirty="0">
                <a:latin typeface="+mn-lt"/>
                <a:cs typeface="+mn-cs"/>
                <a:sym typeface="Helvetica Neue"/>
              </a:rPr>
              <a:t>•	DOB and associated SSA verification indicator displayed together on a screen, 		file, or report.</a:t>
            </a:r>
            <a:br>
              <a:rPr lang="en-US" sz="2000" dirty="0">
                <a:latin typeface="+mn-lt"/>
                <a:cs typeface="+mn-cs"/>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3200" u="none" strike="noStrike" cap="none" dirty="0">
                <a:solidFill>
                  <a:srgbClr val="2A3965"/>
                </a:solidFill>
                <a:ea typeface="Helvetica Neue"/>
                <a:sym typeface="Helvetica Neue"/>
              </a:rPr>
            </a:br>
            <a:endParaRPr sz="3200" u="none" strike="noStrike" cap="none" dirty="0">
              <a:solidFill>
                <a:srgbClr val="2A3965"/>
              </a:solidFill>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21</a:t>
            </a:fld>
            <a:endParaRPr lang="en-US" dirty="0"/>
          </a:p>
        </p:txBody>
      </p:sp>
    </p:spTree>
    <p:extLst>
      <p:ext uri="{BB962C8B-B14F-4D97-AF65-F5344CB8AC3E}">
        <p14:creationId xmlns:p14="http://schemas.microsoft.com/office/powerpoint/2010/main" val="2648466667"/>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188844"/>
            <a:ext cx="9365255" cy="914400"/>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EXAMPLES OF SSA DATA</a:t>
            </a:r>
            <a:br>
              <a:rPr lang="en-US" sz="4500" u="none" strike="noStrike" cap="none" dirty="0">
                <a:latin typeface="+mn-lt"/>
                <a:ea typeface="Helvetica Neue"/>
                <a:sym typeface="Helvetica Neue"/>
              </a:rPr>
            </a:br>
            <a:br>
              <a:rPr lang="en-US" sz="1600" dirty="0">
                <a:latin typeface="+mn-lt"/>
                <a:ea typeface="Helvetica Neue"/>
                <a:sym typeface="Helvetica Neue"/>
              </a:rPr>
            </a:br>
            <a:br>
              <a:rPr lang="en-US" sz="1600" dirty="0">
                <a:latin typeface="+mn-lt"/>
                <a:ea typeface="Helvetica Neue"/>
                <a:sym typeface="Helvetica Neue"/>
              </a:rPr>
            </a:br>
            <a:br>
              <a:rPr lang="en-US" sz="1600" dirty="0">
                <a:latin typeface="+mn-lt"/>
                <a:ea typeface="Helvetica Neue"/>
                <a:sym typeface="Helvetica Neue"/>
              </a:rPr>
            </a:br>
            <a:br>
              <a:rPr lang="en-US" sz="1600" dirty="0">
                <a:latin typeface="+mn-lt"/>
                <a:ea typeface="Helvetica Neue"/>
                <a:sym typeface="Helvetica Neue"/>
              </a:rPr>
            </a:br>
            <a:br>
              <a:rPr lang="en-US" sz="1600" dirty="0">
                <a:latin typeface="+mn-lt"/>
                <a:ea typeface="Helvetica Neue"/>
                <a:sym typeface="Helvetica Neue"/>
              </a:rPr>
            </a:br>
            <a:br>
              <a:rPr lang="en-US" sz="1600" dirty="0">
                <a:latin typeface="+mn-lt"/>
                <a:ea typeface="Helvetica Neue"/>
                <a:sym typeface="Helvetica Neue"/>
              </a:rPr>
            </a:br>
            <a:br>
              <a:rPr lang="en-US" sz="1600" dirty="0">
                <a:latin typeface="+mn-lt"/>
                <a:ea typeface="Helvetica Neue"/>
                <a:sym typeface="Helvetica Neue"/>
              </a:rPr>
            </a:br>
            <a:br>
              <a:rPr lang="en-US" sz="1600" dirty="0">
                <a:latin typeface="+mn-lt"/>
                <a:ea typeface="Helvetica Neue"/>
                <a:sym typeface="Helvetica Neue"/>
              </a:rPr>
            </a:br>
            <a:br>
              <a:rPr lang="en-US" sz="1600" dirty="0">
                <a:latin typeface="+mn-lt"/>
                <a:ea typeface="Helvetica Neue"/>
                <a:sym typeface="Helvetica Neue"/>
              </a:rPr>
            </a:br>
            <a:br>
              <a:rPr lang="en-US" sz="1600" dirty="0">
                <a:latin typeface="+mn-lt"/>
                <a:ea typeface="Helvetica Neue"/>
                <a:sym typeface="Helvetica Neue"/>
              </a:rPr>
            </a:br>
            <a:br>
              <a:rPr lang="en-US" sz="3200" u="none" strike="noStrike" cap="none" dirty="0">
                <a:latin typeface="+mn-lt"/>
                <a:ea typeface="Helvetica Neue"/>
                <a:sym typeface="Helvetica Neue"/>
              </a:rPr>
            </a:br>
            <a:endParaRPr sz="3200" u="none" strike="noStrike" cap="none" dirty="0">
              <a:latin typeface="+mn-lt"/>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22</a:t>
            </a:fld>
            <a:endParaRPr lang="en-US" dirty="0"/>
          </a:p>
        </p:txBody>
      </p:sp>
      <p:sp>
        <p:nvSpPr>
          <p:cNvPr id="4" name="Shape 84">
            <a:extLst>
              <a:ext uri="{FF2B5EF4-FFF2-40B4-BE49-F238E27FC236}">
                <a16:creationId xmlns:a16="http://schemas.microsoft.com/office/drawing/2014/main" id="{6B8B75B3-7F56-432F-9C2B-9345A8909D63}"/>
              </a:ext>
            </a:extLst>
          </p:cNvPr>
          <p:cNvSpPr txBox="1">
            <a:spLocks/>
          </p:cNvSpPr>
          <p:nvPr/>
        </p:nvSpPr>
        <p:spPr>
          <a:xfrm>
            <a:off x="189450" y="1116497"/>
            <a:ext cx="8805464" cy="4906616"/>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marL="285750" indent="-285750" algn="l">
              <a:lnSpc>
                <a:spcPct val="100000"/>
              </a:lnSpc>
              <a:spcBef>
                <a:spcPts val="0"/>
              </a:spcBef>
              <a:buClr>
                <a:schemeClr val="dk1"/>
              </a:buClr>
              <a:buSzPct val="100000"/>
              <a:buFont typeface="Arial" panose="020B0604020202020204" pitchFamily="34" charset="0"/>
              <a:buChar char="•"/>
            </a:pPr>
            <a:r>
              <a:rPr lang="en-US" sz="2000" dirty="0">
                <a:latin typeface="+mn-lt"/>
                <a:ea typeface="Helvetica Neue"/>
                <a:sym typeface="Helvetica Neue"/>
              </a:rPr>
              <a:t>SSA’s response to a request from an EIEP for information from SSA (e.g., date of death)</a:t>
            </a:r>
          </a:p>
          <a:p>
            <a:pPr marL="285750" indent="-285750" algn="l">
              <a:lnSpc>
                <a:spcPct val="100000"/>
              </a:lnSpc>
              <a:spcBef>
                <a:spcPts val="0"/>
              </a:spcBef>
              <a:buClr>
                <a:schemeClr val="dk1"/>
              </a:buClr>
              <a:buSzPct val="100000"/>
              <a:buFont typeface="Arial" panose="020B0604020202020204" pitchFamily="34" charset="0"/>
              <a:buChar char="•"/>
            </a:pPr>
            <a:endParaRPr lang="en-US" sz="2000" dirty="0">
              <a:latin typeface="+mn-lt"/>
              <a:ea typeface="Helvetica Neue"/>
              <a:sym typeface="Helvetica Neue"/>
            </a:endParaRPr>
          </a:p>
          <a:p>
            <a:pPr marL="285750" indent="-285750" algn="l">
              <a:lnSpc>
                <a:spcPct val="100000"/>
              </a:lnSpc>
              <a:spcBef>
                <a:spcPts val="0"/>
              </a:spcBef>
              <a:buClr>
                <a:schemeClr val="dk1"/>
              </a:buClr>
              <a:buSzPct val="100000"/>
              <a:buFont typeface="Arial" panose="020B0604020202020204" pitchFamily="34" charset="0"/>
              <a:buChar char="•"/>
            </a:pPr>
            <a:r>
              <a:rPr lang="en-US" sz="2000" dirty="0">
                <a:latin typeface="+mn-lt"/>
                <a:ea typeface="Helvetica Neue"/>
                <a:sym typeface="Helvetica Neue"/>
              </a:rPr>
              <a:t>SSA’s response to a query from an EIEP for verification of an SSN</a:t>
            </a:r>
          </a:p>
          <a:p>
            <a:pPr marL="285750" indent="-285750" algn="l">
              <a:lnSpc>
                <a:spcPct val="100000"/>
              </a:lnSpc>
              <a:spcBef>
                <a:spcPts val="0"/>
              </a:spcBef>
              <a:buClr>
                <a:schemeClr val="dk1"/>
              </a:buClr>
              <a:buSzPct val="100000"/>
              <a:buFont typeface="Arial" panose="020B0604020202020204" pitchFamily="34" charset="0"/>
              <a:buChar char="•"/>
            </a:pPr>
            <a:endParaRPr lang="en-US" sz="2000" dirty="0">
              <a:latin typeface="+mn-lt"/>
              <a:ea typeface="Helvetica Neue"/>
              <a:sym typeface="Helvetica Neue"/>
            </a:endParaRPr>
          </a:p>
          <a:p>
            <a:pPr marL="285750" indent="-285750" algn="l">
              <a:lnSpc>
                <a:spcPct val="100000"/>
              </a:lnSpc>
              <a:spcBef>
                <a:spcPts val="0"/>
              </a:spcBef>
              <a:buClr>
                <a:schemeClr val="dk1"/>
              </a:buClr>
              <a:buSzPct val="100000"/>
              <a:buFont typeface="Arial" panose="020B0604020202020204" pitchFamily="34" charset="0"/>
              <a:buChar char="•"/>
            </a:pPr>
            <a:r>
              <a:rPr lang="en-US" sz="2000" dirty="0">
                <a:latin typeface="+mn-lt"/>
                <a:ea typeface="Helvetica Neue"/>
                <a:sym typeface="Helvetica Neue"/>
              </a:rPr>
              <a:t>Display by the EIEP of SSA’s response to a query for verification of an SSN and the associated SSN provided by SSA</a:t>
            </a:r>
          </a:p>
          <a:p>
            <a:pPr marL="285750" indent="-285750" algn="l">
              <a:lnSpc>
                <a:spcPct val="100000"/>
              </a:lnSpc>
              <a:spcBef>
                <a:spcPts val="0"/>
              </a:spcBef>
              <a:buClr>
                <a:schemeClr val="dk1"/>
              </a:buClr>
              <a:buSzPct val="100000"/>
              <a:buFont typeface="Arial" panose="020B0604020202020204" pitchFamily="34" charset="0"/>
              <a:buChar char="•"/>
            </a:pPr>
            <a:endParaRPr lang="en-US" sz="2000" dirty="0">
              <a:latin typeface="+mn-lt"/>
              <a:ea typeface="Helvetica Neue"/>
              <a:sym typeface="Helvetica Neue"/>
            </a:endParaRPr>
          </a:p>
          <a:p>
            <a:pPr marL="285750" indent="-285750" algn="l">
              <a:lnSpc>
                <a:spcPct val="100000"/>
              </a:lnSpc>
              <a:spcBef>
                <a:spcPts val="0"/>
              </a:spcBef>
              <a:buClr>
                <a:schemeClr val="dk1"/>
              </a:buClr>
              <a:buSzPct val="100000"/>
              <a:buFont typeface="Arial" panose="020B0604020202020204" pitchFamily="34" charset="0"/>
              <a:buChar char="•"/>
            </a:pPr>
            <a:r>
              <a:rPr lang="en-US" sz="2000" dirty="0">
                <a:latin typeface="+mn-lt"/>
                <a:ea typeface="Helvetica Neue"/>
                <a:sym typeface="Helvetica Neue"/>
              </a:rPr>
              <a:t>Display by the EIEP of SSA’s response to a query for verification of an SSN and the associated SSN provided to the EIEP by a source other than SSA</a:t>
            </a:r>
          </a:p>
          <a:p>
            <a:pPr marL="285750" indent="-285750" algn="l">
              <a:lnSpc>
                <a:spcPct val="100000"/>
              </a:lnSpc>
              <a:spcBef>
                <a:spcPts val="0"/>
              </a:spcBef>
              <a:buClr>
                <a:schemeClr val="dk1"/>
              </a:buClr>
              <a:buSzPct val="100000"/>
              <a:buFont typeface="Arial" panose="020B0604020202020204" pitchFamily="34" charset="0"/>
              <a:buChar char="•"/>
            </a:pPr>
            <a:endParaRPr lang="en-US" sz="2000" dirty="0">
              <a:latin typeface="+mn-lt"/>
              <a:ea typeface="Helvetica Neue"/>
              <a:sym typeface="Helvetica Neue"/>
            </a:endParaRPr>
          </a:p>
          <a:p>
            <a:pPr marL="285750" indent="-285750" algn="l">
              <a:lnSpc>
                <a:spcPct val="100000"/>
              </a:lnSpc>
              <a:spcBef>
                <a:spcPts val="0"/>
              </a:spcBef>
              <a:buClr>
                <a:schemeClr val="dk1"/>
              </a:buClr>
              <a:buSzPct val="100000"/>
              <a:buFont typeface="Arial" panose="020B0604020202020204" pitchFamily="34" charset="0"/>
              <a:buChar char="•"/>
            </a:pPr>
            <a:r>
              <a:rPr lang="en-US" sz="2000" dirty="0">
                <a:latin typeface="+mn-lt"/>
                <a:ea typeface="Helvetica Neue"/>
                <a:sym typeface="Helvetica Neue"/>
              </a:rPr>
              <a:t>Electronic records that contain only SSA’s response to a query for verification of an SSN and the associated SSN whether provided to the EIEP by SSA or a source other than SSA</a:t>
            </a:r>
          </a:p>
        </p:txBody>
      </p:sp>
    </p:spTree>
    <p:extLst>
      <p:ext uri="{BB962C8B-B14F-4D97-AF65-F5344CB8AC3E}">
        <p14:creationId xmlns:p14="http://schemas.microsoft.com/office/powerpoint/2010/main" val="11290766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88842"/>
            <a:ext cx="11194774" cy="1136857"/>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SSA DATA IN THE CalSAWS SYSTEM</a:t>
            </a:r>
            <a:endParaRPr sz="3600" dirty="0">
              <a:sym typeface="Helvetica Neue"/>
            </a:endParaRPr>
          </a:p>
        </p:txBody>
      </p:sp>
      <p:sp>
        <p:nvSpPr>
          <p:cNvPr id="96" name="Shape 96"/>
          <p:cNvSpPr txBox="1">
            <a:spLocks noGrp="1"/>
          </p:cNvSpPr>
          <p:nvPr>
            <p:ph idx="1"/>
          </p:nvPr>
        </p:nvSpPr>
        <p:spPr>
          <a:xfrm>
            <a:off x="159026" y="1058137"/>
            <a:ext cx="11622666" cy="4741725"/>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The CalSAWS system utilizes data and information from DHS, EDD and SSA (here in referred to as external federal systems) through DHCS and CDSS interfaces to determine entitlement and eligibility for individuals for one or more of the statewide county programs in the state of California. CalSAWS also sends batch files to external federal systems through these interfaces. </a:t>
            </a:r>
            <a:endParaRPr lang="en-US" sz="2000" u="sng" dirty="0"/>
          </a:p>
          <a:p>
            <a:pPr marL="0" lvl="0" indent="0">
              <a:spcBef>
                <a:spcPts val="0"/>
              </a:spcBef>
              <a:buNone/>
            </a:pPr>
            <a:endParaRPr lang="en-US" sz="2000" u="sng" dirty="0"/>
          </a:p>
          <a:p>
            <a:pPr marL="0" lvl="0" indent="0">
              <a:spcBef>
                <a:spcPts val="0"/>
              </a:spcBef>
              <a:buNone/>
            </a:pPr>
            <a:r>
              <a:rPr lang="en-US" sz="2000" u="sng" dirty="0"/>
              <a:t>CDSS</a:t>
            </a:r>
            <a:r>
              <a:rPr lang="en-US" sz="2000" dirty="0"/>
              <a:t> provides data received from Department of Homeland Security SAVE program which provides immigration status information from federal immigration records. This information is used to verify immigration status to non-U.S. citizens who apply for federal benefits under TANF and SNAP programs. </a:t>
            </a:r>
          </a:p>
          <a:p>
            <a:pPr marL="0" lvl="0" indent="0">
              <a:spcBef>
                <a:spcPts val="0"/>
              </a:spcBef>
              <a:buNone/>
            </a:pPr>
            <a:endParaRPr lang="en-US" sz="2000" dirty="0"/>
          </a:p>
          <a:p>
            <a:pPr marL="0" lvl="0" indent="0">
              <a:spcBef>
                <a:spcPts val="0"/>
              </a:spcBef>
              <a:buNone/>
            </a:pPr>
            <a:r>
              <a:rPr lang="en-US" sz="2000" u="sng" dirty="0"/>
              <a:t>DHCS</a:t>
            </a:r>
            <a:r>
              <a:rPr lang="en-US" sz="2000" dirty="0"/>
              <a:t> provides SSA data in order to administer state-funded benefit programs. The use of this data expedites the application process and ensures that benefits are awarded only to applicants that satisfy the program criteria. CalSAWS receives this information via the MEDS interface.</a:t>
            </a:r>
          </a:p>
          <a:p>
            <a:pPr marL="0" indent="0">
              <a:spcBef>
                <a:spcPts val="0"/>
              </a:spcBef>
              <a:buNone/>
            </a:pPr>
            <a:endParaRPr lang="en-US" sz="2000" dirty="0"/>
          </a:p>
          <a:p>
            <a:pPr marL="0" indent="0">
              <a:spcBef>
                <a:spcPts val="0"/>
              </a:spcBef>
              <a:buNone/>
            </a:pPr>
            <a:r>
              <a:rPr lang="en-US" sz="2000" u="sng" dirty="0"/>
              <a:t>EDD</a:t>
            </a:r>
            <a:r>
              <a:rPr lang="en-US" sz="2000" b="1" u="sng" dirty="0"/>
              <a:t> </a:t>
            </a:r>
            <a:r>
              <a:rPr lang="en-US" sz="2000" dirty="0"/>
              <a:t>offers a wide variety of services to millions of Californians under Unemployment Insurance (UI), State Disability Insurance (SDI), workforce investment (Jobs and Training), and Labor Market Information programs. CalSAWS receives UI and SDI information via the IEVS interface.</a:t>
            </a:r>
          </a:p>
          <a:p>
            <a:pPr marL="0" indent="0">
              <a:spcBef>
                <a:spcPts val="0"/>
              </a:spcBef>
              <a:buNone/>
            </a:pPr>
            <a:endParaRPr lang="en-US" sz="2000" dirty="0"/>
          </a:p>
          <a:p>
            <a:pPr marL="0" lvl="0" indent="0">
              <a:spcBef>
                <a:spcPts val="0"/>
              </a:spcBef>
              <a:buNone/>
            </a:pPr>
            <a:endParaRPr lang="en-US" sz="1800" dirty="0"/>
          </a:p>
          <a:p>
            <a:pPr marL="0" lvl="0" indent="0">
              <a:spcBef>
                <a:spcPts val="0"/>
              </a:spcBef>
              <a:buNone/>
            </a:pPr>
            <a:endParaRPr lang="en-US" sz="1800" dirty="0"/>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23</a:t>
            </a:fld>
            <a:endParaRPr lang="en-US" dirty="0"/>
          </a:p>
        </p:txBody>
      </p:sp>
      <p:pic>
        <p:nvPicPr>
          <p:cNvPr id="5" name="Picture 4">
            <a:extLst>
              <a:ext uri="{FF2B5EF4-FFF2-40B4-BE49-F238E27FC236}">
                <a16:creationId xmlns:a16="http://schemas.microsoft.com/office/drawing/2014/main" id="{8853A611-A298-4F77-A1FA-CF59143CAF14}"/>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2878355116"/>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208722"/>
            <a:ext cx="9365255" cy="735495"/>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PROTECTING SSA DATA</a:t>
            </a:r>
            <a:endParaRPr sz="32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24</a:t>
            </a:fld>
            <a:endParaRPr lang="en-US" dirty="0"/>
          </a:p>
        </p:txBody>
      </p:sp>
      <p:sp>
        <p:nvSpPr>
          <p:cNvPr id="4" name="Shape 84">
            <a:extLst>
              <a:ext uri="{FF2B5EF4-FFF2-40B4-BE49-F238E27FC236}">
                <a16:creationId xmlns:a16="http://schemas.microsoft.com/office/drawing/2014/main" id="{C1618FB6-67AA-4334-85A4-7C389B68DEF3}"/>
              </a:ext>
            </a:extLst>
          </p:cNvPr>
          <p:cNvSpPr txBox="1">
            <a:spLocks/>
          </p:cNvSpPr>
          <p:nvPr/>
        </p:nvSpPr>
        <p:spPr>
          <a:xfrm>
            <a:off x="189449" y="944217"/>
            <a:ext cx="11539489" cy="3826565"/>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marL="342900" indent="-342900" algn="l">
              <a:spcBef>
                <a:spcPts val="0"/>
              </a:spcBef>
              <a:buClr>
                <a:schemeClr val="dk1"/>
              </a:buClr>
              <a:buSzPct val="150000"/>
              <a:buFont typeface="Arial" panose="020B0604020202020204" pitchFamily="34" charset="0"/>
              <a:buChar char="•"/>
            </a:pPr>
            <a:r>
              <a:rPr lang="en-US" sz="2000" dirty="0">
                <a:latin typeface="+mn-lt"/>
                <a:ea typeface="Helvetica Neue"/>
                <a:sym typeface="Helvetica Neue"/>
              </a:rPr>
              <a:t>In addition to the federal and state laws discussed in this training, SSA data is also protected by the Privacy Act of 1974 (5 U.S.C. § 552a). This Act establishes a code of fair information practices that governs the collection, maintenance, use, and dissemination of information about individuals that is maintained in systems of record by federal agencies.</a:t>
            </a:r>
          </a:p>
          <a:p>
            <a:pPr marL="342900" indent="-342900" algn="l">
              <a:spcBef>
                <a:spcPts val="0"/>
              </a:spcBef>
              <a:buClr>
                <a:schemeClr val="dk1"/>
              </a:buClr>
              <a:buSzPct val="150000"/>
              <a:buFont typeface="Arial" panose="020B0604020202020204" pitchFamily="34" charset="0"/>
              <a:buChar char="•"/>
            </a:pPr>
            <a:endParaRPr lang="en-US" sz="2000" dirty="0">
              <a:latin typeface="+mn-lt"/>
              <a:ea typeface="Helvetica Neue"/>
              <a:sym typeface="Helvetica Neue"/>
            </a:endParaRPr>
          </a:p>
          <a:p>
            <a:pPr marL="342900" indent="-342900" algn="l">
              <a:spcBef>
                <a:spcPts val="0"/>
              </a:spcBef>
              <a:buClr>
                <a:schemeClr val="dk1"/>
              </a:buClr>
              <a:buSzPct val="150000"/>
              <a:buFont typeface="Arial" panose="020B0604020202020204" pitchFamily="34" charset="0"/>
              <a:buChar char="•"/>
            </a:pPr>
            <a:r>
              <a:rPr lang="en-US" sz="2000" dirty="0">
                <a:latin typeface="+mn-lt"/>
                <a:ea typeface="Helvetica Neue"/>
                <a:sym typeface="Helvetica Neue"/>
              </a:rPr>
              <a:t>The Consortium must adhere to specific privacy and information security requirements when working with SSA data. It is extremely important to remain compliant with SSA requirements in order to maintain access to SSA data.</a:t>
            </a:r>
          </a:p>
        </p:txBody>
      </p:sp>
    </p:spTree>
    <p:extLst>
      <p:ext uri="{BB962C8B-B14F-4D97-AF65-F5344CB8AC3E}">
        <p14:creationId xmlns:p14="http://schemas.microsoft.com/office/powerpoint/2010/main" val="428614316"/>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230998"/>
            <a:ext cx="9365255" cy="782793"/>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ACCESSING SSA DATA</a:t>
            </a:r>
            <a:endParaRPr sz="32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25</a:t>
            </a:fld>
            <a:endParaRPr lang="en-US" dirty="0"/>
          </a:p>
        </p:txBody>
      </p:sp>
      <p:sp>
        <p:nvSpPr>
          <p:cNvPr id="3" name="TextBox 2">
            <a:extLst>
              <a:ext uri="{FF2B5EF4-FFF2-40B4-BE49-F238E27FC236}">
                <a16:creationId xmlns:a16="http://schemas.microsoft.com/office/drawing/2014/main" id="{BB8571FA-6BDC-48F0-A117-55A31437B52B}"/>
              </a:ext>
            </a:extLst>
          </p:cNvPr>
          <p:cNvSpPr txBox="1"/>
          <p:nvPr/>
        </p:nvSpPr>
        <p:spPr>
          <a:xfrm>
            <a:off x="346258" y="1300414"/>
            <a:ext cx="11435434" cy="2554545"/>
          </a:xfrm>
          <a:prstGeom prst="rect">
            <a:avLst/>
          </a:prstGeom>
          <a:noFill/>
        </p:spPr>
        <p:txBody>
          <a:bodyPr wrap="square" rtlCol="0">
            <a:spAutoFit/>
          </a:bodyPr>
          <a:lstStyle/>
          <a:p>
            <a:pPr marL="342900" indent="-342900">
              <a:buSzPct val="150000"/>
              <a:buFont typeface="Calibri" panose="020F0502020204030204" pitchFamily="34" charset="0"/>
              <a:buChar char="•"/>
            </a:pPr>
            <a:r>
              <a:rPr lang="en-US" sz="2000" baseline="30000" dirty="0">
                <a:cs typeface="+mj-cs"/>
              </a:rPr>
              <a:t>1</a:t>
            </a:r>
            <a:r>
              <a:rPr lang="en-US" sz="2000" dirty="0">
                <a:cs typeface="+mj-cs"/>
              </a:rPr>
              <a:t> SSA data is considered PII and access to it should be restricted to only those individuals authorized to access the data to perform their official duties as it relates to the CalSAWS program. </a:t>
            </a:r>
          </a:p>
          <a:p>
            <a:pPr marL="342900" indent="-342900">
              <a:buSzPct val="150000"/>
              <a:buFont typeface="Calibri" panose="020F0502020204030204" pitchFamily="34" charset="0"/>
              <a:buChar char="•"/>
            </a:pPr>
            <a:endParaRPr lang="en-US" sz="2000" dirty="0">
              <a:cs typeface="+mj-cs"/>
            </a:endParaRPr>
          </a:p>
          <a:p>
            <a:pPr marL="342900" indent="-342900">
              <a:buSzPct val="150000"/>
              <a:buFont typeface="Calibri" panose="020F0502020204030204" pitchFamily="34" charset="0"/>
              <a:buChar char="•"/>
            </a:pPr>
            <a:r>
              <a:rPr lang="en-US" sz="2000" dirty="0">
                <a:cs typeface="+mj-cs"/>
              </a:rPr>
              <a:t>Individuals include Consortium employees, contractors and vendors. </a:t>
            </a:r>
          </a:p>
          <a:p>
            <a:pPr marL="342900" indent="-342900">
              <a:buSzPct val="150000"/>
              <a:buFont typeface="Calibri" panose="020F0502020204030204" pitchFamily="34" charset="0"/>
              <a:buChar char="•"/>
            </a:pPr>
            <a:endParaRPr lang="en-US" sz="2000" dirty="0">
              <a:cs typeface="+mj-cs"/>
            </a:endParaRPr>
          </a:p>
          <a:p>
            <a:pPr marL="342900" indent="-342900">
              <a:buSzPct val="150000"/>
              <a:buFont typeface="Calibri" panose="020F0502020204030204" pitchFamily="34" charset="0"/>
              <a:buChar char="•"/>
            </a:pPr>
            <a:r>
              <a:rPr lang="en-US" sz="2000" dirty="0">
                <a:cs typeface="+mj-cs"/>
              </a:rPr>
              <a:t>The Consortium is required to provide all vendors and contractors copies of the Privacy and Security Agreements (PSAs) and related Information Exchange Agreements (IEAs), and all related attachments before initial disclosure of SSA data.</a:t>
            </a:r>
          </a:p>
        </p:txBody>
      </p:sp>
    </p:spTree>
    <p:extLst>
      <p:ext uri="{BB962C8B-B14F-4D97-AF65-F5344CB8AC3E}">
        <p14:creationId xmlns:p14="http://schemas.microsoft.com/office/powerpoint/2010/main" val="3871829602"/>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228600"/>
            <a:ext cx="9365255" cy="715617"/>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USE AND DISCLOSURE OF SSA DATA</a:t>
            </a:r>
            <a:endParaRPr sz="3200" u="none" strike="noStrike" cap="none" baseline="30000"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26</a:t>
            </a:fld>
            <a:endParaRPr lang="en-US" dirty="0"/>
          </a:p>
        </p:txBody>
      </p:sp>
      <p:sp>
        <p:nvSpPr>
          <p:cNvPr id="3" name="TextBox 2">
            <a:extLst>
              <a:ext uri="{FF2B5EF4-FFF2-40B4-BE49-F238E27FC236}">
                <a16:creationId xmlns:a16="http://schemas.microsoft.com/office/drawing/2014/main" id="{8190BA2D-473D-4F03-BF83-0419942F4DC6}"/>
              </a:ext>
            </a:extLst>
          </p:cNvPr>
          <p:cNvSpPr txBox="1"/>
          <p:nvPr/>
        </p:nvSpPr>
        <p:spPr>
          <a:xfrm>
            <a:off x="0" y="1163142"/>
            <a:ext cx="11815948" cy="4401205"/>
          </a:xfrm>
          <a:prstGeom prst="rect">
            <a:avLst/>
          </a:prstGeom>
          <a:noFill/>
        </p:spPr>
        <p:txBody>
          <a:bodyPr wrap="square" rtlCol="0">
            <a:spAutoFit/>
          </a:bodyPr>
          <a:lstStyle/>
          <a:p>
            <a:pPr lvl="1">
              <a:buSzPct val="150000"/>
            </a:pPr>
            <a:r>
              <a:rPr lang="en-US" sz="2000" dirty="0"/>
              <a:t>Like PHI/PI, use and disclosure of SSA data is limited to purposes directly related to the administration of the CalSAWS Program:</a:t>
            </a:r>
          </a:p>
          <a:p>
            <a:pPr lvl="1">
              <a:buSzPct val="150000"/>
            </a:pPr>
            <a:r>
              <a:rPr lang="en-US" sz="2000" dirty="0"/>
              <a:t>•	Determining eligibility </a:t>
            </a:r>
          </a:p>
          <a:p>
            <a:pPr lvl="1">
              <a:buSzPct val="150000"/>
            </a:pPr>
            <a:r>
              <a:rPr lang="en-US" sz="2000" dirty="0"/>
              <a:t>•	Providing services to recipients</a:t>
            </a:r>
          </a:p>
          <a:p>
            <a:pPr lvl="1">
              <a:buSzPct val="150000"/>
            </a:pPr>
            <a:r>
              <a:rPr lang="en-US" sz="2000" dirty="0"/>
              <a:t>•	Conducting or assisting in investigations, prosecutions or proceedings 	related to CalSAWS Programs</a:t>
            </a:r>
          </a:p>
          <a:p>
            <a:pPr lvl="1">
              <a:buSzPct val="150000"/>
            </a:pPr>
            <a:r>
              <a:rPr lang="en-US" sz="2000" dirty="0"/>
              <a:t>•	Third party liability activities</a:t>
            </a:r>
          </a:p>
          <a:p>
            <a:pPr lvl="1">
              <a:buSzPct val="150000"/>
            </a:pPr>
            <a:r>
              <a:rPr lang="en-US" sz="2000" dirty="0"/>
              <a:t>•	Audits and legislative investigations. </a:t>
            </a:r>
          </a:p>
          <a:p>
            <a:pPr lvl="1">
              <a:buSzPct val="150000"/>
            </a:pPr>
            <a:endParaRPr lang="en-US" sz="2000" dirty="0"/>
          </a:p>
          <a:p>
            <a:pPr lvl="1">
              <a:buSzPct val="150000"/>
            </a:pPr>
            <a:r>
              <a:rPr lang="en-US" sz="2000" dirty="0"/>
              <a:t>When providing SSA data to an outside entity, the Information Exchange Agreement (SSA Agreement) between DHCS and SSA must be attached to, and incorporated within, the data sharing or other applicable agreement. </a:t>
            </a:r>
          </a:p>
          <a:p>
            <a:pPr lvl="1">
              <a:buSzPct val="150000"/>
            </a:pPr>
            <a:endParaRPr lang="en-US" sz="2000" dirty="0"/>
          </a:p>
          <a:p>
            <a:pPr lvl="1">
              <a:buSzPct val="150000"/>
            </a:pPr>
            <a:r>
              <a:rPr lang="en-US" sz="2000" dirty="0"/>
              <a:t>DHCS and CDSS have entered into Privacy Security Agreements with CalSAWS. All CalSAWS vendor contracts must have the PSA amended into their contract in order for CalSAWS to be compliant with the PSAs. </a:t>
            </a:r>
          </a:p>
        </p:txBody>
      </p:sp>
    </p:spTree>
    <p:extLst>
      <p:ext uri="{BB962C8B-B14F-4D97-AF65-F5344CB8AC3E}">
        <p14:creationId xmlns:p14="http://schemas.microsoft.com/office/powerpoint/2010/main" val="2909230318"/>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228600"/>
            <a:ext cx="9365255" cy="715617"/>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SSA DATA – ACCEPTABLE USE</a:t>
            </a:r>
            <a:endParaRPr sz="3200" u="none" strike="noStrike" cap="none" baseline="30000" dirty="0">
              <a:latin typeface="+mn-lt"/>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27</a:t>
            </a:fld>
            <a:endParaRPr lang="en-US" dirty="0"/>
          </a:p>
        </p:txBody>
      </p:sp>
      <p:sp>
        <p:nvSpPr>
          <p:cNvPr id="3" name="TextBox 2">
            <a:extLst>
              <a:ext uri="{FF2B5EF4-FFF2-40B4-BE49-F238E27FC236}">
                <a16:creationId xmlns:a16="http://schemas.microsoft.com/office/drawing/2014/main" id="{8190BA2D-473D-4F03-BF83-0419942F4DC6}"/>
              </a:ext>
            </a:extLst>
          </p:cNvPr>
          <p:cNvSpPr txBox="1"/>
          <p:nvPr/>
        </p:nvSpPr>
        <p:spPr>
          <a:xfrm>
            <a:off x="357809" y="1044389"/>
            <a:ext cx="11318376" cy="3908762"/>
          </a:xfrm>
          <a:prstGeom prst="rect">
            <a:avLst/>
          </a:prstGeom>
          <a:noFill/>
        </p:spPr>
        <p:txBody>
          <a:bodyPr wrap="square" rtlCol="0">
            <a:spAutoFit/>
          </a:bodyPr>
          <a:lstStyle/>
          <a:p>
            <a:pPr>
              <a:buSzPct val="150000"/>
            </a:pPr>
            <a:r>
              <a:rPr lang="en-US" sz="2800" dirty="0"/>
              <a:t>We </a:t>
            </a:r>
            <a:r>
              <a:rPr lang="en-US" sz="2800" u="sng" dirty="0"/>
              <a:t>will</a:t>
            </a:r>
            <a:r>
              <a:rPr lang="en-US" sz="2800" dirty="0"/>
              <a:t>:</a:t>
            </a:r>
          </a:p>
          <a:p>
            <a:pPr marL="342900" indent="-342900">
              <a:buSzPct val="150000"/>
              <a:buFont typeface="Arial" panose="020B0604020202020204" pitchFamily="34" charset="0"/>
              <a:buChar char="•"/>
            </a:pPr>
            <a:endParaRPr lang="en-US" sz="2000" dirty="0"/>
          </a:p>
          <a:p>
            <a:pPr marL="800100" lvl="1" indent="-342900">
              <a:buSzPct val="150000"/>
              <a:buFont typeface="Arial" panose="020B0604020202020204" pitchFamily="34" charset="0"/>
              <a:buChar char="•"/>
            </a:pPr>
            <a:r>
              <a:rPr lang="en-US" sz="2000" dirty="0"/>
              <a:t>Use and access SSA data only for verifying eligibility for benefit programs identified in the IEA.</a:t>
            </a:r>
          </a:p>
          <a:p>
            <a:pPr marL="800100" lvl="1" indent="-342900">
              <a:buSzPct val="150000"/>
              <a:buFont typeface="Arial" panose="020B0604020202020204" pitchFamily="34" charset="0"/>
              <a:buChar char="•"/>
            </a:pPr>
            <a:endParaRPr lang="en-US" sz="2000" dirty="0"/>
          </a:p>
          <a:p>
            <a:pPr marL="800100" lvl="1" indent="-342900">
              <a:buSzPct val="150000"/>
              <a:buFont typeface="Arial" panose="020B0604020202020204" pitchFamily="34" charset="0"/>
              <a:buChar char="•"/>
            </a:pPr>
            <a:r>
              <a:rPr lang="en-US" sz="2000" dirty="0"/>
              <a:t>Only use Federal Tax Information (FTI) to determine eligibility for programs.</a:t>
            </a:r>
          </a:p>
          <a:p>
            <a:pPr marL="800100" lvl="1" indent="-342900">
              <a:buSzPct val="150000"/>
              <a:buFont typeface="Arial" panose="020B0604020202020204" pitchFamily="34" charset="0"/>
              <a:buChar char="•"/>
            </a:pPr>
            <a:endParaRPr lang="en-US" sz="2000" dirty="0"/>
          </a:p>
          <a:p>
            <a:pPr marL="800100" lvl="1" indent="-342900">
              <a:buSzPct val="150000"/>
              <a:buFont typeface="Arial" panose="020B0604020202020204" pitchFamily="34" charset="0"/>
              <a:buChar char="•"/>
            </a:pPr>
            <a:r>
              <a:rPr lang="en-US" sz="2000" dirty="0"/>
              <a:t>Use citizenship status data only to determine entitlement of new applicants.</a:t>
            </a:r>
          </a:p>
          <a:p>
            <a:pPr marL="800100" lvl="1" indent="-342900">
              <a:buSzPct val="150000"/>
              <a:buFont typeface="Arial" panose="020B0604020202020204" pitchFamily="34" charset="0"/>
              <a:buChar char="•"/>
            </a:pPr>
            <a:endParaRPr lang="en-US" sz="2000" dirty="0"/>
          </a:p>
          <a:p>
            <a:pPr marL="800100" lvl="1" indent="-342900">
              <a:buSzPct val="150000"/>
              <a:buFont typeface="Arial" panose="020B0604020202020204" pitchFamily="34" charset="0"/>
              <a:buChar char="•"/>
            </a:pPr>
            <a:r>
              <a:rPr lang="en-US" sz="2000" dirty="0"/>
              <a:t>Restrict access to SSA data to only those authorized State employees, contractors, and agents who need such data to perform their official duties.</a:t>
            </a:r>
          </a:p>
          <a:p>
            <a:pPr marL="800100" lvl="1" indent="-342900">
              <a:buSzPct val="150000"/>
              <a:buFont typeface="Arial" panose="020B0604020202020204" pitchFamily="34" charset="0"/>
              <a:buChar char="•"/>
            </a:pPr>
            <a:endParaRPr lang="en-US" sz="2000" dirty="0"/>
          </a:p>
          <a:p>
            <a:pPr marL="800100" lvl="1" indent="-342900">
              <a:buSzPct val="150000"/>
              <a:buFont typeface="Arial" panose="020B0604020202020204" pitchFamily="34" charset="0"/>
              <a:buChar char="•"/>
            </a:pPr>
            <a:endParaRPr lang="en-US" sz="2000" dirty="0"/>
          </a:p>
        </p:txBody>
      </p:sp>
    </p:spTree>
    <p:extLst>
      <p:ext uri="{BB962C8B-B14F-4D97-AF65-F5344CB8AC3E}">
        <p14:creationId xmlns:p14="http://schemas.microsoft.com/office/powerpoint/2010/main" val="272749052"/>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228600"/>
            <a:ext cx="9365255" cy="715617"/>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SSA DATA – NOT PERMITTED</a:t>
            </a:r>
            <a:endParaRPr sz="3200" u="none" strike="noStrike" cap="none" baseline="30000" dirty="0">
              <a:latin typeface="+mn-lt"/>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28</a:t>
            </a:fld>
            <a:endParaRPr lang="en-US" dirty="0"/>
          </a:p>
        </p:txBody>
      </p:sp>
      <p:sp>
        <p:nvSpPr>
          <p:cNvPr id="3" name="TextBox 2">
            <a:extLst>
              <a:ext uri="{FF2B5EF4-FFF2-40B4-BE49-F238E27FC236}">
                <a16:creationId xmlns:a16="http://schemas.microsoft.com/office/drawing/2014/main" id="{8190BA2D-473D-4F03-BF83-0419942F4DC6}"/>
              </a:ext>
            </a:extLst>
          </p:cNvPr>
          <p:cNvSpPr txBox="1"/>
          <p:nvPr/>
        </p:nvSpPr>
        <p:spPr>
          <a:xfrm>
            <a:off x="357809" y="1048256"/>
            <a:ext cx="11476637" cy="3908762"/>
          </a:xfrm>
          <a:prstGeom prst="rect">
            <a:avLst/>
          </a:prstGeom>
          <a:noFill/>
        </p:spPr>
        <p:txBody>
          <a:bodyPr wrap="square" rtlCol="0">
            <a:spAutoFit/>
          </a:bodyPr>
          <a:lstStyle/>
          <a:p>
            <a:pPr>
              <a:buSzPct val="150000"/>
            </a:pPr>
            <a:r>
              <a:rPr lang="en-US" sz="2800" dirty="0"/>
              <a:t>We will </a:t>
            </a:r>
            <a:r>
              <a:rPr lang="en-US" sz="2800" u="sng" dirty="0"/>
              <a:t>not</a:t>
            </a:r>
            <a:r>
              <a:rPr lang="en-US" sz="2800" dirty="0"/>
              <a:t>:</a:t>
            </a:r>
          </a:p>
          <a:p>
            <a:pPr marL="342900" indent="-342900">
              <a:buSzPct val="150000"/>
              <a:buFont typeface="Arial" panose="020B0604020202020204" pitchFamily="34" charset="0"/>
              <a:buChar char="•"/>
            </a:pPr>
            <a:endParaRPr lang="en-US" sz="2000" dirty="0"/>
          </a:p>
          <a:p>
            <a:pPr marL="800100" lvl="1" indent="-342900">
              <a:buSzPct val="150000"/>
              <a:buFont typeface="Arial" panose="020B0604020202020204" pitchFamily="34" charset="0"/>
              <a:buChar char="•"/>
            </a:pPr>
            <a:r>
              <a:rPr lang="en-US" sz="2000" dirty="0"/>
              <a:t>Use or redisclose SSA data for any purpose other than to determine eligibility.</a:t>
            </a:r>
          </a:p>
          <a:p>
            <a:pPr marL="800100" lvl="1" indent="-342900">
              <a:buSzPct val="150000"/>
              <a:buFont typeface="Arial" panose="020B0604020202020204" pitchFamily="34" charset="0"/>
              <a:buChar char="•"/>
            </a:pPr>
            <a:endParaRPr lang="en-US" sz="2000" dirty="0"/>
          </a:p>
          <a:p>
            <a:pPr marL="800100" lvl="1" indent="-342900">
              <a:buSzPct val="150000"/>
              <a:buFont typeface="Arial" panose="020B0604020202020204" pitchFamily="34" charset="0"/>
              <a:buChar char="•"/>
            </a:pPr>
            <a:r>
              <a:rPr lang="en-US" sz="2000" dirty="0"/>
              <a:t>Extract information concerning individuals who are not applicants for, nor recipients of, benefits programs identified in this Agreement.</a:t>
            </a:r>
          </a:p>
          <a:p>
            <a:pPr marL="800100" lvl="1" indent="-342900">
              <a:buSzPct val="150000"/>
              <a:buFont typeface="Arial" panose="020B0604020202020204" pitchFamily="34" charset="0"/>
              <a:buChar char="•"/>
            </a:pPr>
            <a:endParaRPr lang="en-US" sz="2000" dirty="0"/>
          </a:p>
          <a:p>
            <a:pPr marL="800100" lvl="1" indent="-342900">
              <a:buSzPct val="150000"/>
              <a:buFont typeface="Arial" panose="020B0604020202020204" pitchFamily="34" charset="0"/>
              <a:buChar char="•"/>
            </a:pPr>
            <a:r>
              <a:rPr lang="en-US" sz="2000" dirty="0"/>
              <a:t>Disclose to an applicant/recipient information about another individual without the written consent from that individual.</a:t>
            </a:r>
          </a:p>
          <a:p>
            <a:pPr marL="800100" lvl="1" indent="-342900">
              <a:buSzPct val="150000"/>
              <a:buFont typeface="Arial" panose="020B0604020202020204" pitchFamily="34" charset="0"/>
              <a:buChar char="•"/>
            </a:pPr>
            <a:endParaRPr lang="en-US" sz="2000" dirty="0"/>
          </a:p>
          <a:p>
            <a:pPr marL="800100" lvl="1" indent="-342900">
              <a:buSzPct val="150000"/>
              <a:buFont typeface="Arial" panose="020B0604020202020204" pitchFamily="34" charset="0"/>
              <a:buChar char="•"/>
            </a:pPr>
            <a:r>
              <a:rPr lang="en-US" sz="2000" dirty="0"/>
              <a:t>Duplicate or disseminate SSA data without prior written permission from SSA.</a:t>
            </a:r>
          </a:p>
          <a:p>
            <a:pPr marL="800100" lvl="1" indent="-342900">
              <a:buSzPct val="150000"/>
              <a:buFont typeface="Arial" panose="020B0604020202020204" pitchFamily="34" charset="0"/>
              <a:buChar char="•"/>
            </a:pPr>
            <a:endParaRPr lang="en-US" sz="2000" dirty="0">
              <a:solidFill>
                <a:schemeClr val="accent5">
                  <a:lumMod val="50000"/>
                </a:schemeClr>
              </a:solidFill>
            </a:endParaRPr>
          </a:p>
        </p:txBody>
      </p:sp>
      <p:sp>
        <p:nvSpPr>
          <p:cNvPr id="5" name="TextBox 4">
            <a:extLst>
              <a:ext uri="{FF2B5EF4-FFF2-40B4-BE49-F238E27FC236}">
                <a16:creationId xmlns:a16="http://schemas.microsoft.com/office/drawing/2014/main" id="{CC860342-C6C7-4274-B8F5-BBE7BF3E6ED2}"/>
              </a:ext>
            </a:extLst>
          </p:cNvPr>
          <p:cNvSpPr txBox="1"/>
          <p:nvPr/>
        </p:nvSpPr>
        <p:spPr>
          <a:xfrm>
            <a:off x="743350" y="4957018"/>
            <a:ext cx="11091096" cy="1015663"/>
          </a:xfrm>
          <a:prstGeom prst="rect">
            <a:avLst/>
          </a:prstGeom>
          <a:noFill/>
        </p:spPr>
        <p:txBody>
          <a:bodyPr wrap="square" rtlCol="0">
            <a:spAutoFit/>
          </a:bodyPr>
          <a:lstStyle/>
          <a:p>
            <a:r>
              <a:rPr lang="en-US" sz="2000" i="1" dirty="0">
                <a:solidFill>
                  <a:schemeClr val="accent1">
                    <a:lumMod val="50000"/>
                  </a:schemeClr>
                </a:solidFill>
              </a:rPr>
              <a:t>Employees, contractors, and agents who access, use, or disclose SSA data in a manner or purpose not authorized by this Agreement may be subject to civil and criminal sanctions pursuant to applicable Federal statutes.</a:t>
            </a:r>
          </a:p>
        </p:txBody>
      </p:sp>
    </p:spTree>
    <p:extLst>
      <p:ext uri="{BB962C8B-B14F-4D97-AF65-F5344CB8AC3E}">
        <p14:creationId xmlns:p14="http://schemas.microsoft.com/office/powerpoint/2010/main" val="108452905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238539"/>
            <a:ext cx="9365255" cy="675861"/>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INDIVIDUAL RESPONSIBILITY</a:t>
            </a:r>
            <a:endParaRPr sz="32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29</a:t>
            </a:fld>
            <a:endParaRPr lang="en-US" dirty="0"/>
          </a:p>
        </p:txBody>
      </p:sp>
      <p:sp>
        <p:nvSpPr>
          <p:cNvPr id="3" name="TextBox 2">
            <a:extLst>
              <a:ext uri="{FF2B5EF4-FFF2-40B4-BE49-F238E27FC236}">
                <a16:creationId xmlns:a16="http://schemas.microsoft.com/office/drawing/2014/main" id="{D12CBF3E-A8CF-47DB-AF7C-1CC8A9F4FAC9}"/>
              </a:ext>
            </a:extLst>
          </p:cNvPr>
          <p:cNvSpPr txBox="1"/>
          <p:nvPr/>
        </p:nvSpPr>
        <p:spPr>
          <a:xfrm>
            <a:off x="189449" y="1142420"/>
            <a:ext cx="11521905" cy="3460947"/>
          </a:xfrm>
          <a:prstGeom prst="rect">
            <a:avLst/>
          </a:prstGeom>
          <a:noFill/>
        </p:spPr>
        <p:txBody>
          <a:bodyPr wrap="square" rtlCol="0">
            <a:spAutoFit/>
          </a:bodyPr>
          <a:lstStyle/>
          <a:p>
            <a:pPr>
              <a:lnSpc>
                <a:spcPct val="150000"/>
              </a:lnSpc>
              <a:buSzPct val="150000"/>
            </a:pPr>
            <a:r>
              <a:rPr lang="en-US" sz="2400" dirty="0"/>
              <a:t>When accessing SSA data, Consortium employees, contractors, and agents are responsible for ensuring its proper use and protection by:</a:t>
            </a:r>
          </a:p>
          <a:p>
            <a:pPr marL="342900" indent="-342900">
              <a:lnSpc>
                <a:spcPct val="150000"/>
              </a:lnSpc>
              <a:buSzPct val="150000"/>
              <a:buFont typeface="Arial" panose="020B0604020202020204" pitchFamily="34" charset="0"/>
              <a:buChar char="•"/>
            </a:pPr>
            <a:r>
              <a:rPr lang="en-US" sz="2000" dirty="0"/>
              <a:t>Adhering to all administrative, physical, and technical safeguards described in this training when working with SSA data. </a:t>
            </a:r>
          </a:p>
          <a:p>
            <a:pPr marL="342900" indent="-342900">
              <a:lnSpc>
                <a:spcPct val="150000"/>
              </a:lnSpc>
              <a:buSzPct val="150000"/>
              <a:buFont typeface="Arial" panose="020B0604020202020204" pitchFamily="34" charset="0"/>
              <a:buChar char="•"/>
            </a:pPr>
            <a:r>
              <a:rPr lang="en-US" sz="2000" dirty="0"/>
              <a:t>Viewing or copying only relevant parts of SSA data, when needed. </a:t>
            </a:r>
          </a:p>
          <a:p>
            <a:pPr marL="342900" indent="-342900">
              <a:lnSpc>
                <a:spcPct val="150000"/>
              </a:lnSpc>
              <a:buSzPct val="150000"/>
              <a:buFont typeface="Arial" panose="020B0604020202020204" pitchFamily="34" charset="0"/>
              <a:buChar char="•"/>
            </a:pPr>
            <a:r>
              <a:rPr lang="en-US" sz="2000" dirty="0"/>
              <a:t>Deleting, destroying, or purging any files, screen shots or print-outs containing SSA data when they are no longer needed for the intended business purpose.</a:t>
            </a:r>
          </a:p>
        </p:txBody>
      </p:sp>
    </p:spTree>
    <p:extLst>
      <p:ext uri="{BB962C8B-B14F-4D97-AF65-F5344CB8AC3E}">
        <p14:creationId xmlns:p14="http://schemas.microsoft.com/office/powerpoint/2010/main" val="52689120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50" y="226632"/>
            <a:ext cx="9144000" cy="655983"/>
          </a:xfrm>
          <a:prstGeom prst="rect">
            <a:avLst/>
          </a:prstGeom>
          <a:noFill/>
          <a:ln>
            <a:noFill/>
          </a:ln>
        </p:spPr>
        <p:txBody>
          <a:bodyPr spcFirstLastPara="1" wrap="square" lIns="91425" tIns="45700" rIns="91425" bIns="45700" anchor="t" anchorCtr="0">
            <a:noAutofit/>
          </a:bodyPr>
          <a:lstStyle/>
          <a:p>
            <a:pPr marL="0" marR="0" lvl="0" indent="0" algn="l" rtl="0">
              <a:lnSpc>
                <a:spcPct val="90000"/>
              </a:lnSpc>
              <a:spcBef>
                <a:spcPts val="0"/>
              </a:spcBef>
              <a:spcAft>
                <a:spcPts val="0"/>
              </a:spcAft>
              <a:buClr>
                <a:schemeClr val="dk1"/>
              </a:buClr>
              <a:buSzPts val="4800"/>
              <a:buFont typeface="Helvetica Neue"/>
              <a:buNone/>
            </a:pPr>
            <a:r>
              <a:rPr lang="en-US" sz="3600" dirty="0">
                <a:ea typeface="Helvetica Neue"/>
                <a:sym typeface="Helvetica Neue"/>
              </a:rPr>
              <a:t>TRAINING GOALS AND OBJECTIVES</a:t>
            </a:r>
            <a:br>
              <a:rPr lang="en-US" sz="4500" u="none" strike="noStrike" cap="none" dirty="0">
                <a:solidFill>
                  <a:srgbClr val="2A3965"/>
                </a:solidFill>
                <a:ea typeface="Helvetica Neue"/>
                <a:sym typeface="Helvetica Neue"/>
              </a:rPr>
            </a:br>
            <a:br>
              <a:rPr lang="en-US" sz="3200" u="none" strike="noStrike" cap="none" dirty="0">
                <a:solidFill>
                  <a:srgbClr val="2A3965"/>
                </a:solidFill>
                <a:ea typeface="Helvetica Neue"/>
                <a:sym typeface="Helvetica Neue"/>
              </a:rPr>
            </a:br>
            <a:br>
              <a:rPr lang="en-US" sz="3200" u="none" strike="noStrike" cap="none" dirty="0">
                <a:solidFill>
                  <a:srgbClr val="2A3965"/>
                </a:solidFill>
                <a:ea typeface="Helvetica Neue"/>
                <a:sym typeface="Helvetica Neue"/>
              </a:rPr>
            </a:br>
            <a:endParaRPr sz="3200" u="none" strike="noStrike" cap="none" dirty="0">
              <a:solidFill>
                <a:srgbClr val="2A3965"/>
              </a:solidFill>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a:t>
            </a:fld>
            <a:endParaRPr lang="en-US" dirty="0"/>
          </a:p>
        </p:txBody>
      </p:sp>
      <p:sp>
        <p:nvSpPr>
          <p:cNvPr id="4" name="Shape 84">
            <a:extLst>
              <a:ext uri="{FF2B5EF4-FFF2-40B4-BE49-F238E27FC236}">
                <a16:creationId xmlns:a16="http://schemas.microsoft.com/office/drawing/2014/main" id="{C7C6D5E9-AC6D-7743-9A3E-1E93BE4C2C97}"/>
              </a:ext>
            </a:extLst>
          </p:cNvPr>
          <p:cNvSpPr txBox="1">
            <a:spLocks/>
          </p:cNvSpPr>
          <p:nvPr/>
        </p:nvSpPr>
        <p:spPr>
          <a:xfrm>
            <a:off x="189449" y="1212578"/>
            <a:ext cx="11677873" cy="5139828"/>
          </a:xfrm>
          <a:prstGeom prst="rect">
            <a:avLst/>
          </a:prstGeom>
          <a:noFill/>
          <a:ln>
            <a:noFill/>
          </a:ln>
        </p:spPr>
        <p:txBody>
          <a:bodyPr spcFirstLastPara="1" vert="horz" wrap="square" lIns="91425" tIns="45700" rIns="91425" bIns="45700" rtlCol="0" anchor="t" anchorCtr="0">
            <a:sp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lnSpc>
                <a:spcPct val="100000"/>
              </a:lnSpc>
              <a:spcBef>
                <a:spcPts val="0"/>
              </a:spcBef>
              <a:buClr>
                <a:schemeClr val="dk1"/>
              </a:buClr>
              <a:buSzPct val="100000"/>
            </a:pPr>
            <a:r>
              <a:rPr lang="en-US" sz="1800" b="1" dirty="0">
                <a:solidFill>
                  <a:schemeClr val="accent5">
                    <a:lumMod val="50000"/>
                  </a:schemeClr>
                </a:solidFill>
                <a:latin typeface="Calibri Light" panose="020F0302020204030204" pitchFamily="34" charset="0"/>
                <a:cs typeface="Calibri Light" panose="020F0302020204030204" pitchFamily="34" charset="0"/>
                <a:sym typeface="Helvetica Neue"/>
              </a:rPr>
              <a:t>Goal #1 : </a:t>
            </a:r>
            <a:r>
              <a:rPr lang="en-US" sz="1800" b="1" dirty="0">
                <a:solidFill>
                  <a:schemeClr val="accent5">
                    <a:lumMod val="50000"/>
                  </a:schemeClr>
                </a:solidFill>
                <a:latin typeface="Calibri Light" panose="020F0302020204030204" pitchFamily="34" charset="0"/>
                <a:cs typeface="Calibri Light" panose="020F0302020204030204" pitchFamily="34" charset="0"/>
              </a:rPr>
              <a:t>Facilitate Understanding of Federal and State Laws, Executive Orders, </a:t>
            </a:r>
            <a:r>
              <a:rPr lang="en-US" sz="1800" b="1" dirty="0">
                <a:solidFill>
                  <a:schemeClr val="accent5">
                    <a:lumMod val="50000"/>
                  </a:schemeClr>
                </a:solidFill>
                <a:latin typeface="Calibri Light" panose="020F0302020204030204" pitchFamily="34" charset="0"/>
                <a:cs typeface="Calibri Light" panose="020F0302020204030204" pitchFamily="34" charset="0"/>
                <a:sym typeface="Helvetica Neue"/>
              </a:rPr>
              <a:t>Directives, </a:t>
            </a:r>
          </a:p>
          <a:p>
            <a:pPr algn="l">
              <a:lnSpc>
                <a:spcPct val="100000"/>
              </a:lnSpc>
              <a:spcBef>
                <a:spcPts val="0"/>
              </a:spcBef>
              <a:buClr>
                <a:schemeClr val="dk1"/>
              </a:buClr>
              <a:buSzPct val="100000"/>
            </a:pPr>
            <a:r>
              <a:rPr lang="en-US" sz="1800" b="1" dirty="0">
                <a:solidFill>
                  <a:schemeClr val="accent5">
                    <a:lumMod val="50000"/>
                  </a:schemeClr>
                </a:solidFill>
                <a:latin typeface="Calibri Light" panose="020F0302020204030204" pitchFamily="34" charset="0"/>
                <a:cs typeface="Calibri Light" panose="020F0302020204030204" pitchFamily="34" charset="0"/>
                <a:sym typeface="Helvetica Neue"/>
              </a:rPr>
              <a:t>Government Policies and Regulations applicable to the CalSAWS Program.</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OBJECTIVES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1:  Introduce users to the Consumer Privacy Protection Act of 2017 and how it relates to the CalSAWS Program.</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2:  Introduce users to the Health Insurance Portability and Accountability Act of 1996 (found in 45 CFR 160 and 164).</a:t>
            </a:r>
            <a:br>
              <a:rPr lang="en-US" sz="1600" dirty="0">
                <a:latin typeface="Calibri Light" panose="020F0302020204030204" pitchFamily="34" charset="0"/>
                <a:cs typeface="Calibri Light" panose="020F0302020204030204" pitchFamily="34" charset="0"/>
                <a:sym typeface="Helvetica Neue"/>
              </a:rPr>
            </a:br>
            <a:r>
              <a:rPr lang="en-US" sz="1600" dirty="0">
                <a:latin typeface="Calibri Light" panose="020F0302020204030204" pitchFamily="34" charset="0"/>
                <a:cs typeface="Calibri Light" panose="020F0302020204030204" pitchFamily="34" charset="0"/>
                <a:sym typeface="Helvetica Neue"/>
              </a:rPr>
              <a:t># 3:  Introduce users to the Social Security Administration (SSA) “Security Awareness Training, Employee and End User </a:t>
            </a:r>
            <a:br>
              <a:rPr lang="en-US" sz="1600" dirty="0">
                <a:latin typeface="Calibri Light" panose="020F0302020204030204" pitchFamily="34" charset="0"/>
                <a:cs typeface="Calibri Light" panose="020F0302020204030204" pitchFamily="34" charset="0"/>
                <a:sym typeface="Helvetica Neue"/>
              </a:rPr>
            </a:br>
            <a:r>
              <a:rPr lang="en-US" sz="1600" dirty="0">
                <a:latin typeface="Calibri Light" panose="020F0302020204030204" pitchFamily="34" charset="0"/>
                <a:cs typeface="Calibri Light" panose="020F0302020204030204" pitchFamily="34" charset="0"/>
                <a:sym typeface="Helvetica Neue"/>
              </a:rPr>
              <a:t>	Sanctions Policy and Incident Response Policy”. </a:t>
            </a:r>
            <a:br>
              <a:rPr lang="en-US" sz="1600" dirty="0">
                <a:latin typeface="Calibri Light" panose="020F0302020204030204" pitchFamily="34" charset="0"/>
                <a:cs typeface="Calibri Light" panose="020F0302020204030204" pitchFamily="34" charset="0"/>
                <a:sym typeface="Helvetica Neue"/>
              </a:rPr>
            </a:br>
            <a:r>
              <a:rPr lang="en-US" sz="1600" dirty="0">
                <a:latin typeface="Calibri Light" panose="020F0302020204030204" pitchFamily="34" charset="0"/>
                <a:cs typeface="Calibri Light" panose="020F0302020204030204" pitchFamily="34" charset="0"/>
                <a:sym typeface="Helvetica Neue"/>
              </a:rPr>
              <a:t># 4:  Introduce users to the California Consumer Privacy Act (CCPA)</a:t>
            </a:r>
          </a:p>
          <a:p>
            <a:pPr algn="l">
              <a:lnSpc>
                <a:spcPct val="100000"/>
              </a:lnSpc>
              <a:spcBef>
                <a:spcPts val="0"/>
              </a:spcBef>
              <a:buClr>
                <a:schemeClr val="dk1"/>
              </a:buClr>
              <a:buSzPct val="100000"/>
            </a:pPr>
            <a:endParaRPr lang="en-US" sz="800" dirty="0">
              <a:latin typeface="Calibri Light" panose="020F0302020204030204" pitchFamily="34" charset="0"/>
              <a:cs typeface="Calibri Light" panose="020F0302020204030204" pitchFamily="34" charset="0"/>
            </a:endParaRPr>
          </a:p>
          <a:p>
            <a:pPr algn="l">
              <a:lnSpc>
                <a:spcPct val="100000"/>
              </a:lnSpc>
              <a:spcBef>
                <a:spcPts val="0"/>
              </a:spcBef>
              <a:buClr>
                <a:schemeClr val="dk1"/>
              </a:buClr>
              <a:buSzPct val="100000"/>
            </a:pPr>
            <a:r>
              <a:rPr lang="en-US" sz="1800" b="1" dirty="0">
                <a:solidFill>
                  <a:schemeClr val="accent5">
                    <a:lumMod val="50000"/>
                  </a:schemeClr>
                </a:solidFill>
                <a:latin typeface="Calibri Light" panose="020F0302020204030204" pitchFamily="34" charset="0"/>
                <a:cs typeface="Calibri Light" panose="020F0302020204030204" pitchFamily="34" charset="0"/>
                <a:sym typeface="Helvetica Neue"/>
              </a:rPr>
              <a:t>Goal #2: </a:t>
            </a:r>
            <a:r>
              <a:rPr lang="en-US" sz="1800" b="1" dirty="0">
                <a:solidFill>
                  <a:schemeClr val="accent5">
                    <a:lumMod val="50000"/>
                  </a:schemeClr>
                </a:solidFill>
                <a:latin typeface="Calibri Light" panose="020F0302020204030204" pitchFamily="34" charset="0"/>
                <a:cs typeface="Calibri Light" panose="020F0302020204030204" pitchFamily="34" charset="0"/>
              </a:rPr>
              <a:t>Achieve Compliance with CalSAWS Privacy and Security Agreements (PSA’s) </a:t>
            </a:r>
            <a:endParaRPr lang="en-US" sz="1800" b="1" dirty="0">
              <a:solidFill>
                <a:schemeClr val="accent5">
                  <a:lumMod val="50000"/>
                </a:schemeClr>
              </a:solidFill>
              <a:sym typeface="Helvetica Neue"/>
            </a:endParaRP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OBJECTIVES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1: Ensure users understand the flow down requirements as a result of the executed PSA’s between CalSAWS and </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the Department of Social Services (CDSS) and CalSAWS and the Department of Healthcare Services (DHCS).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2: Ensure users understand and acknowledge their responsibilities when accessing the CalSAWS System.</a:t>
            </a:r>
          </a:p>
          <a:p>
            <a:pPr algn="l">
              <a:lnSpc>
                <a:spcPct val="100000"/>
              </a:lnSpc>
              <a:spcBef>
                <a:spcPts val="0"/>
              </a:spcBef>
              <a:buClr>
                <a:schemeClr val="dk1"/>
              </a:buClr>
              <a:buSzPct val="100000"/>
            </a:pPr>
            <a:endParaRPr lang="en-US" sz="800" dirty="0">
              <a:latin typeface="Calibri Light" panose="020F0302020204030204" pitchFamily="34" charset="0"/>
              <a:cs typeface="Calibri Light" panose="020F0302020204030204" pitchFamily="34" charset="0"/>
              <a:sym typeface="Helvetica Neue"/>
            </a:endParaRPr>
          </a:p>
          <a:p>
            <a:pPr algn="l">
              <a:lnSpc>
                <a:spcPct val="100000"/>
              </a:lnSpc>
              <a:spcBef>
                <a:spcPts val="0"/>
              </a:spcBef>
              <a:buClr>
                <a:schemeClr val="dk1"/>
              </a:buClr>
              <a:buSzPct val="100000"/>
            </a:pPr>
            <a:r>
              <a:rPr lang="en-US" sz="1800" b="1" dirty="0">
                <a:solidFill>
                  <a:schemeClr val="accent5">
                    <a:lumMod val="50000"/>
                  </a:schemeClr>
                </a:solidFill>
                <a:latin typeface="Calibri Light" panose="020F0302020204030204" pitchFamily="34" charset="0"/>
                <a:cs typeface="Calibri Light" panose="020F0302020204030204" pitchFamily="34" charset="0"/>
                <a:sym typeface="Helvetica Neue"/>
              </a:rPr>
              <a:t>Goal #3:  </a:t>
            </a:r>
            <a:r>
              <a:rPr lang="en-US" sz="1800" b="1" dirty="0">
                <a:solidFill>
                  <a:schemeClr val="accent5">
                    <a:lumMod val="50000"/>
                  </a:schemeClr>
                </a:solidFill>
                <a:latin typeface="Calibri Light" panose="020F0302020204030204" pitchFamily="34" charset="0"/>
                <a:cs typeface="Calibri Light" panose="020F0302020204030204" pitchFamily="34" charset="0"/>
              </a:rPr>
              <a:t>Facilitate Compliance with CalSAWS Policies and Best Practices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OBJECTIVES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1:  Provide users with an overview of Information and Privacy and Security best practices and standards </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described in NIST Special Publication (SP) 800-53r4  as they relate to the CalSAWS Program.</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2. Introduce users to the CalSAWS Program Security Requirements and Security Controls based on NIST SP 800-53r4. </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3:  Train users on Rules of Behavior and their Responsibilities while accessing the CalSAWS system. </a:t>
            </a:r>
          </a:p>
        </p:txBody>
      </p:sp>
    </p:spTree>
    <p:extLst>
      <p:ext uri="{BB962C8B-B14F-4D97-AF65-F5344CB8AC3E}">
        <p14:creationId xmlns:p14="http://schemas.microsoft.com/office/powerpoint/2010/main" val="496305837"/>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491343" y="2280063"/>
            <a:ext cx="8784771" cy="3177660"/>
          </a:xfrm>
          <a:prstGeom prst="rect">
            <a:avLst/>
          </a:prstGeom>
          <a:noFill/>
          <a:ln>
            <a:noFill/>
          </a:ln>
        </p:spPr>
        <p:txBody>
          <a:bodyPr spcFirstLastPara="1" wrap="square" lIns="91425" tIns="45700" rIns="91425" bIns="45700" anchor="b" anchorCtr="0">
            <a:noAutofit/>
          </a:bodyPr>
          <a:lstStyle/>
          <a:p>
            <a:pPr marL="0" marR="0" lvl="0" indent="0" rtl="0">
              <a:lnSpc>
                <a:spcPct val="90000"/>
              </a:lnSpc>
              <a:spcBef>
                <a:spcPts val="0"/>
              </a:spcBef>
              <a:spcAft>
                <a:spcPts val="0"/>
              </a:spcAft>
              <a:buClr>
                <a:schemeClr val="dk1"/>
              </a:buClr>
              <a:buSzPts val="4800"/>
              <a:buFont typeface="Helvetica Neue"/>
              <a:buNone/>
            </a:pPr>
            <a:r>
              <a:rPr lang="en-US" sz="3600" dirty="0">
                <a:ea typeface="Helvetica Neue"/>
                <a:sym typeface="Helvetica Neue"/>
              </a:rPr>
              <a:t>SECTION III</a:t>
            </a:r>
            <a:br>
              <a:rPr lang="en-US" sz="3600" dirty="0">
                <a:solidFill>
                  <a:srgbClr val="2A3965"/>
                </a:solidFill>
                <a:ea typeface="Helvetica Neue"/>
                <a:sym typeface="Helvetica Neue"/>
              </a:rPr>
            </a:br>
            <a:br>
              <a:rPr lang="en-US" sz="3600" dirty="0">
                <a:solidFill>
                  <a:srgbClr val="2A3965"/>
                </a:solidFill>
                <a:ea typeface="Helvetica Neue"/>
                <a:sym typeface="Helvetica Neue"/>
              </a:rPr>
            </a:br>
            <a:r>
              <a:rPr lang="en-US" sz="3600" dirty="0">
                <a:ea typeface="Helvetica Neue"/>
                <a:sym typeface="Helvetica Neue"/>
              </a:rPr>
              <a:t>PERSONAL INFORMATION (PI)</a:t>
            </a:r>
            <a:br>
              <a:rPr lang="en-US" sz="3600" dirty="0">
                <a:ea typeface="Helvetica Neue"/>
                <a:sym typeface="Helvetica Neue"/>
              </a:rPr>
            </a:br>
            <a:r>
              <a:rPr lang="en-US" sz="3600" dirty="0">
                <a:ea typeface="Helvetica Neue"/>
                <a:sym typeface="Helvetica Neue"/>
              </a:rPr>
              <a:t>AND </a:t>
            </a:r>
            <a:br>
              <a:rPr lang="en-US" sz="3600" dirty="0">
                <a:ea typeface="Helvetica Neue"/>
                <a:sym typeface="Helvetica Neue"/>
              </a:rPr>
            </a:br>
            <a:r>
              <a:rPr lang="en-US" sz="3600" dirty="0">
                <a:ea typeface="Helvetica Neue"/>
                <a:sym typeface="Helvetica Neue"/>
              </a:rPr>
              <a:t>PERSONALLY IDENTIFIABLE INFORMATION (PII)</a:t>
            </a:r>
            <a:br>
              <a:rPr lang="en-US" sz="4500" u="none" strike="noStrike" cap="none" dirty="0">
                <a:ea typeface="Helvetica Neue"/>
                <a:sym typeface="Helvetica Neue"/>
              </a:rPr>
            </a:br>
            <a:br>
              <a:rPr lang="en-US" sz="3200" u="none" strike="noStrike" cap="none" dirty="0">
                <a:ea typeface="Helvetica Neue"/>
                <a:sym typeface="Helvetica Neue"/>
              </a:rPr>
            </a:br>
            <a:br>
              <a:rPr lang="en-US" sz="3200" u="none" strike="noStrike" cap="none" dirty="0">
                <a:solidFill>
                  <a:srgbClr val="2A3965"/>
                </a:solidFill>
                <a:ea typeface="Helvetica Neue"/>
                <a:sym typeface="Helvetica Neue"/>
              </a:rPr>
            </a:br>
            <a:endParaRPr sz="3200" u="none" strike="noStrike" cap="none" dirty="0">
              <a:solidFill>
                <a:srgbClr val="2A3965"/>
              </a:solidFill>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30</a:t>
            </a:fld>
            <a:endParaRPr lang="en-US" dirty="0"/>
          </a:p>
        </p:txBody>
      </p:sp>
    </p:spTree>
    <p:extLst>
      <p:ext uri="{BB962C8B-B14F-4D97-AF65-F5344CB8AC3E}">
        <p14:creationId xmlns:p14="http://schemas.microsoft.com/office/powerpoint/2010/main" val="3634207140"/>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1325700"/>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THE PRIVACY ACT OF 1974</a:t>
            </a:r>
            <a:endParaRPr sz="3600" dirty="0">
              <a:sym typeface="Helvetica Neue"/>
            </a:endParaRPr>
          </a:p>
        </p:txBody>
      </p:sp>
      <p:sp>
        <p:nvSpPr>
          <p:cNvPr id="96" name="Shape 96"/>
          <p:cNvSpPr txBox="1">
            <a:spLocks noGrp="1"/>
          </p:cNvSpPr>
          <p:nvPr>
            <p:ph idx="1"/>
          </p:nvPr>
        </p:nvSpPr>
        <p:spPr>
          <a:xfrm>
            <a:off x="251791" y="816758"/>
            <a:ext cx="10515600" cy="5387009"/>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The Privacy Act of 1974 establishes a Code of Fair Information Practice that governs the collection, maintenance, use, and dissemination of personally identifiable information about individuals that is maintained in systems of records by federal agencies.</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The Privacy Act requires that agencies give the public notice of their systems of records by publication in the Federal Register.</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The Privacy Act prohibits the disclosure of information from a system of records absent of the written consent of the subject individual, unless the disclosure is pursuant to one of twelve statutory exceptions.</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The Act also provides individuals with a means by which to seek access to and amendment of their records and sets forth various agency record-keeping requirements. </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Additionally, with people granted the right to review what was documented with their name, they are also able to find out if the "records have been disclosed".. and are also given the rights to make corrections.</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Users of the CalSAWS system are expected to comply with limitations on use, treatment and safeguarding of data under the Privacy Act of 1974.</a:t>
            </a:r>
          </a:p>
          <a:p>
            <a:pPr marL="0" indent="0">
              <a:spcBef>
                <a:spcPts val="0"/>
              </a:spcBef>
              <a:buNone/>
            </a:pPr>
            <a:endParaRPr lang="en-US" sz="2000" u="none" strike="noStrike" cap="none" dirty="0">
              <a:solidFill>
                <a:schemeClr val="accent1">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31</a:t>
            </a:fld>
            <a:endParaRPr lang="en-US" dirty="0"/>
          </a:p>
        </p:txBody>
      </p:sp>
      <p:pic>
        <p:nvPicPr>
          <p:cNvPr id="5" name="Picture 4">
            <a:extLst>
              <a:ext uri="{FF2B5EF4-FFF2-40B4-BE49-F238E27FC236}">
                <a16:creationId xmlns:a16="http://schemas.microsoft.com/office/drawing/2014/main" id="{8831C6CE-CBC0-4969-8551-2855EF2343EB}"/>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322683437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695048"/>
          </a:xfrm>
          <a:prstGeom prst="rect">
            <a:avLst/>
          </a:prstGeom>
          <a:noFill/>
          <a:ln>
            <a:noFill/>
          </a:ln>
        </p:spPr>
        <p:txBody>
          <a:bodyPr spcFirstLastPara="1" wrap="square" lIns="91425" tIns="45700" rIns="91425" bIns="45700" anchor="ctr" anchorCtr="0">
            <a:noAutofit/>
          </a:bodyPr>
          <a:lstStyle/>
          <a:p>
            <a:pPr marL="0" marR="0" lvl="0" indent="0" algn="l" rtl="0">
              <a:lnSpc>
                <a:spcPct val="90000"/>
              </a:lnSpc>
              <a:spcBef>
                <a:spcPts val="0"/>
              </a:spcBef>
              <a:spcAft>
                <a:spcPts val="0"/>
              </a:spcAft>
              <a:buClr>
                <a:schemeClr val="dk1"/>
              </a:buClr>
              <a:buSzPts val="4800"/>
              <a:buFont typeface="Helvetica Neue"/>
              <a:buNone/>
            </a:pPr>
            <a:r>
              <a:rPr lang="en-US" sz="3600" dirty="0">
                <a:ea typeface="Helvetica Neue"/>
                <a:sym typeface="Helvetica Neue"/>
              </a:rPr>
              <a:t>CALIFORNIA CONSUMER PRIVACY ACT (CCPA)</a:t>
            </a:r>
            <a:endParaRPr sz="3600" u="none" strike="noStrike" cap="none" dirty="0">
              <a:ea typeface="Helvetica Neue"/>
              <a:sym typeface="Helvetica Neue"/>
            </a:endParaRPr>
          </a:p>
        </p:txBody>
      </p:sp>
      <p:sp>
        <p:nvSpPr>
          <p:cNvPr id="96" name="Shape 96"/>
          <p:cNvSpPr txBox="1">
            <a:spLocks noGrp="1"/>
          </p:cNvSpPr>
          <p:nvPr>
            <p:ph idx="1"/>
          </p:nvPr>
        </p:nvSpPr>
        <p:spPr>
          <a:xfrm>
            <a:off x="251790" y="986943"/>
            <a:ext cx="11741607" cy="4512365"/>
          </a:xfrm>
          <a:prstGeom prst="rect">
            <a:avLst/>
          </a:prstGeom>
          <a:noFill/>
          <a:ln>
            <a:noFill/>
          </a:ln>
        </p:spPr>
        <p:txBody>
          <a:bodyPr spcFirstLastPara="1" wrap="square" lIns="91425" tIns="45700" rIns="91425" bIns="45700" anchor="t" anchorCtr="0">
            <a:noAutofit/>
          </a:bodyPr>
          <a:lstStyle/>
          <a:p>
            <a:pPr marL="0" lvl="0" indent="0">
              <a:lnSpc>
                <a:spcPct val="100000"/>
              </a:lnSpc>
              <a:spcBef>
                <a:spcPts val="0"/>
              </a:spcBef>
              <a:buClr>
                <a:schemeClr val="dk1"/>
              </a:buClr>
              <a:buSzPts val="2800"/>
              <a:buNone/>
            </a:pPr>
            <a:r>
              <a:rPr lang="en-US" sz="2000" dirty="0">
                <a:ea typeface="Helvetica Neue"/>
                <a:sym typeface="Helvetica Neue"/>
              </a:rPr>
              <a:t>The California Consumer Privacy Act (CCPA) is a state statute intended to enhance privacy rights and consumer protection for residents of California, United States. The bill was passed by the California State Legislature and signed into law by Jerry Brown, Governor of California, on June 28, 2018, to amend Part 4 of Division 3 of the California Civil Code.</a:t>
            </a:r>
          </a:p>
          <a:p>
            <a:pPr marL="0" lvl="0" indent="0">
              <a:lnSpc>
                <a:spcPct val="100000"/>
              </a:lnSpc>
              <a:spcBef>
                <a:spcPts val="0"/>
              </a:spcBef>
              <a:buClr>
                <a:schemeClr val="dk1"/>
              </a:buClr>
              <a:buSzPts val="2800"/>
              <a:buNone/>
            </a:pPr>
            <a:endParaRPr lang="en-US" sz="2000" u="none" strike="noStrike" cap="none" dirty="0">
              <a:ea typeface="Helvetica Neue"/>
              <a:sym typeface="Helvetica Neue"/>
            </a:endParaRPr>
          </a:p>
          <a:p>
            <a:pPr marL="0" lvl="0" indent="0">
              <a:lnSpc>
                <a:spcPct val="100000"/>
              </a:lnSpc>
              <a:spcBef>
                <a:spcPts val="0"/>
              </a:spcBef>
              <a:buClr>
                <a:schemeClr val="dk1"/>
              </a:buClr>
              <a:buSzPts val="2800"/>
              <a:buNone/>
            </a:pPr>
            <a:r>
              <a:rPr lang="en-US" sz="2000" dirty="0">
                <a:ea typeface="Helvetica Neue"/>
                <a:sym typeface="Helvetica Neue"/>
              </a:rPr>
              <a:t>The intentions of the Act are to provide California residents with the right to:</a:t>
            </a:r>
          </a:p>
          <a:p>
            <a:pPr marL="0" lvl="0" indent="0">
              <a:lnSpc>
                <a:spcPct val="100000"/>
              </a:lnSpc>
              <a:spcBef>
                <a:spcPts val="0"/>
              </a:spcBef>
              <a:buClr>
                <a:schemeClr val="dk1"/>
              </a:buClr>
              <a:buSzPts val="2800"/>
              <a:buNone/>
            </a:pPr>
            <a:endParaRPr lang="en-US" sz="2000" dirty="0">
              <a:ea typeface="Helvetica Neue"/>
              <a:sym typeface="Helvetica Neue"/>
            </a:endParaRPr>
          </a:p>
          <a:p>
            <a:pPr>
              <a:lnSpc>
                <a:spcPct val="150000"/>
              </a:lnSpc>
              <a:spcBef>
                <a:spcPts val="0"/>
              </a:spcBef>
              <a:buClr>
                <a:schemeClr val="dk1"/>
              </a:buClr>
              <a:buSzPts val="2800"/>
            </a:pPr>
            <a:r>
              <a:rPr lang="en-US" sz="2000" dirty="0">
                <a:ea typeface="Helvetica Neue"/>
                <a:sym typeface="Helvetica Neue"/>
              </a:rPr>
              <a:t>Know what personal data is being collected about them.</a:t>
            </a:r>
          </a:p>
          <a:p>
            <a:pPr>
              <a:lnSpc>
                <a:spcPct val="150000"/>
              </a:lnSpc>
              <a:spcBef>
                <a:spcPts val="0"/>
              </a:spcBef>
              <a:buClr>
                <a:schemeClr val="dk1"/>
              </a:buClr>
              <a:buSzPts val="2800"/>
            </a:pPr>
            <a:r>
              <a:rPr lang="en-US" sz="2000" dirty="0">
                <a:ea typeface="Helvetica Neue"/>
                <a:sym typeface="Helvetica Neue"/>
              </a:rPr>
              <a:t>Know whether their personal data is sold or disclosed and to whom.</a:t>
            </a:r>
          </a:p>
          <a:p>
            <a:pPr>
              <a:lnSpc>
                <a:spcPct val="150000"/>
              </a:lnSpc>
              <a:spcBef>
                <a:spcPts val="0"/>
              </a:spcBef>
              <a:buClr>
                <a:schemeClr val="dk1"/>
              </a:buClr>
              <a:buSzPts val="2800"/>
            </a:pPr>
            <a:r>
              <a:rPr lang="en-US" sz="2000" dirty="0">
                <a:ea typeface="Helvetica Neue"/>
                <a:sym typeface="Helvetica Neue"/>
              </a:rPr>
              <a:t>Say no to the sale of personal data.</a:t>
            </a:r>
          </a:p>
          <a:p>
            <a:pPr>
              <a:lnSpc>
                <a:spcPct val="150000"/>
              </a:lnSpc>
              <a:spcBef>
                <a:spcPts val="0"/>
              </a:spcBef>
              <a:buClr>
                <a:schemeClr val="dk1"/>
              </a:buClr>
              <a:buSzPts val="2800"/>
            </a:pPr>
            <a:r>
              <a:rPr lang="en-US" sz="2000" dirty="0">
                <a:ea typeface="Helvetica Neue"/>
                <a:sym typeface="Helvetica Neue"/>
              </a:rPr>
              <a:t>Access their personal data.</a:t>
            </a:r>
          </a:p>
          <a:p>
            <a:pPr>
              <a:lnSpc>
                <a:spcPct val="150000"/>
              </a:lnSpc>
              <a:spcBef>
                <a:spcPts val="0"/>
              </a:spcBef>
              <a:buClr>
                <a:schemeClr val="dk1"/>
              </a:buClr>
              <a:buSzPts val="2800"/>
            </a:pPr>
            <a:r>
              <a:rPr lang="en-US" sz="2000" dirty="0">
                <a:ea typeface="Helvetica Neue"/>
                <a:sym typeface="Helvetica Neue"/>
              </a:rPr>
              <a:t>Request a business to delete any personal information about a consumer collected from that consumer.</a:t>
            </a:r>
          </a:p>
          <a:p>
            <a:pPr>
              <a:lnSpc>
                <a:spcPct val="150000"/>
              </a:lnSpc>
              <a:spcBef>
                <a:spcPts val="0"/>
              </a:spcBef>
              <a:buClr>
                <a:schemeClr val="dk1"/>
              </a:buClr>
              <a:buSzPts val="2800"/>
            </a:pPr>
            <a:r>
              <a:rPr lang="en-US" sz="2000" dirty="0">
                <a:ea typeface="Helvetica Neue"/>
                <a:sym typeface="Helvetica Neue"/>
              </a:rPr>
              <a:t>Not be discriminated against for exercising their privacy rights.</a:t>
            </a:r>
            <a:endParaRPr lang="en-US" sz="20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32</a:t>
            </a:fld>
            <a:endParaRPr lang="en-US" dirty="0"/>
          </a:p>
        </p:txBody>
      </p:sp>
      <p:pic>
        <p:nvPicPr>
          <p:cNvPr id="6" name="Picture 5">
            <a:extLst>
              <a:ext uri="{FF2B5EF4-FFF2-40B4-BE49-F238E27FC236}">
                <a16:creationId xmlns:a16="http://schemas.microsoft.com/office/drawing/2014/main" id="{DDEA3D1C-1094-443D-95A8-736B0B585373}"/>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1838575364"/>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6" name="Shape 96"/>
          <p:cNvSpPr txBox="1">
            <a:spLocks noGrp="1"/>
          </p:cNvSpPr>
          <p:nvPr>
            <p:ph idx="1"/>
          </p:nvPr>
        </p:nvSpPr>
        <p:spPr>
          <a:xfrm>
            <a:off x="235135" y="904461"/>
            <a:ext cx="10515600" cy="4154556"/>
          </a:xfrm>
          <a:prstGeom prst="rect">
            <a:avLst/>
          </a:prstGeom>
          <a:noFill/>
          <a:ln>
            <a:noFill/>
          </a:ln>
        </p:spPr>
        <p:txBody>
          <a:bodyPr spcFirstLastPara="1" wrap="square" lIns="91425" tIns="45700" rIns="91425" bIns="45700" anchor="t" anchorCtr="0">
            <a:noAutofit/>
          </a:bodyPr>
          <a:lstStyle/>
          <a:p>
            <a:pPr marL="0" indent="0">
              <a:lnSpc>
                <a:spcPct val="150000"/>
              </a:lnSpc>
              <a:spcBef>
                <a:spcPts val="0"/>
              </a:spcBef>
              <a:buNone/>
            </a:pPr>
            <a:r>
              <a:rPr lang="en-US" sz="2000" dirty="0">
                <a:ea typeface="Helvetica Neue"/>
                <a:sym typeface="Helvetica Neue"/>
              </a:rPr>
              <a:t>California residents who provide information such as a real name, alias, postal address, unique personal identifier, online identifier, Internet Protocol address, email address, account name, social security number, driver's license number, passport number, or other similar identifiers to applicable businesses.</a:t>
            </a:r>
          </a:p>
          <a:p>
            <a:pPr marL="0" indent="0">
              <a:lnSpc>
                <a:spcPct val="150000"/>
              </a:lnSpc>
              <a:spcBef>
                <a:spcPts val="0"/>
              </a:spcBef>
              <a:buNone/>
            </a:pPr>
            <a:endParaRPr lang="en-US" sz="2000" u="none" strike="noStrike" cap="none"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33</a:t>
            </a:fld>
            <a:endParaRPr lang="en-US" dirty="0"/>
          </a:p>
        </p:txBody>
      </p:sp>
      <p:sp>
        <p:nvSpPr>
          <p:cNvPr id="4" name="Title 3">
            <a:extLst>
              <a:ext uri="{FF2B5EF4-FFF2-40B4-BE49-F238E27FC236}">
                <a16:creationId xmlns:a16="http://schemas.microsoft.com/office/drawing/2014/main" id="{C79C601F-B149-4421-9752-0ADC46DB9AFF}"/>
              </a:ext>
            </a:extLst>
          </p:cNvPr>
          <p:cNvSpPr>
            <a:spLocks noGrp="1"/>
          </p:cNvSpPr>
          <p:nvPr>
            <p:ph type="title"/>
          </p:nvPr>
        </p:nvSpPr>
        <p:spPr>
          <a:xfrm>
            <a:off x="132522" y="156404"/>
            <a:ext cx="10515600" cy="748057"/>
          </a:xfrm>
        </p:spPr>
        <p:txBody>
          <a:bodyPr anchor="t">
            <a:normAutofit/>
          </a:bodyPr>
          <a:lstStyle/>
          <a:p>
            <a:r>
              <a:rPr lang="en-US" sz="3600" dirty="0">
                <a:ea typeface="Helvetica Neue"/>
                <a:sym typeface="Helvetica Neue"/>
              </a:rPr>
              <a:t>WHO IS COVERED?</a:t>
            </a:r>
            <a:endParaRPr lang="en-US" sz="3600" dirty="0"/>
          </a:p>
        </p:txBody>
      </p:sp>
      <p:sp>
        <p:nvSpPr>
          <p:cNvPr id="8" name="TextBox 7">
            <a:extLst>
              <a:ext uri="{FF2B5EF4-FFF2-40B4-BE49-F238E27FC236}">
                <a16:creationId xmlns:a16="http://schemas.microsoft.com/office/drawing/2014/main" id="{873640C6-975F-42F3-9B9E-CDDF78698403}"/>
              </a:ext>
            </a:extLst>
          </p:cNvPr>
          <p:cNvSpPr txBox="1"/>
          <p:nvPr/>
        </p:nvSpPr>
        <p:spPr>
          <a:xfrm>
            <a:off x="251791" y="6444476"/>
            <a:ext cx="9995453" cy="276999"/>
          </a:xfrm>
          <a:prstGeom prst="rect">
            <a:avLst/>
          </a:prstGeom>
          <a:noFill/>
        </p:spPr>
        <p:txBody>
          <a:bodyPr wrap="square" rtlCol="0">
            <a:spAutoFit/>
          </a:bodyPr>
          <a:lstStyle/>
          <a:p>
            <a:r>
              <a:rPr lang="en-US" sz="1200" baseline="30000" dirty="0"/>
              <a:t>1</a:t>
            </a:r>
            <a:r>
              <a:rPr lang="en-US" sz="1200" dirty="0"/>
              <a:t> "California Consumer Privacy Act", Wikipedia, Wikimedia Foundation, 1 Jan 2020, https://en.wikipedia.org/wiki/California_Consumer_Privacy_Act</a:t>
            </a:r>
          </a:p>
        </p:txBody>
      </p:sp>
      <p:pic>
        <p:nvPicPr>
          <p:cNvPr id="9" name="Picture 8">
            <a:extLst>
              <a:ext uri="{FF2B5EF4-FFF2-40B4-BE49-F238E27FC236}">
                <a16:creationId xmlns:a16="http://schemas.microsoft.com/office/drawing/2014/main" id="{236754C2-07DE-405E-A2E6-9B71EFAFF4EB}"/>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2477252011"/>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6" name="Shape 96"/>
          <p:cNvSpPr txBox="1">
            <a:spLocks noGrp="1"/>
          </p:cNvSpPr>
          <p:nvPr>
            <p:ph idx="1"/>
          </p:nvPr>
        </p:nvSpPr>
        <p:spPr>
          <a:xfrm>
            <a:off x="251791" y="1352028"/>
            <a:ext cx="11297478" cy="5074201"/>
          </a:xfrm>
          <a:prstGeom prst="rect">
            <a:avLst/>
          </a:prstGeom>
          <a:noFill/>
          <a:ln>
            <a:noFill/>
          </a:ln>
        </p:spPr>
        <p:txBody>
          <a:bodyPr spcFirstLastPara="1" wrap="square" lIns="91425" tIns="45700" rIns="91425" bIns="45700" anchor="t" anchorCtr="0">
            <a:noAutofit/>
          </a:bodyPr>
          <a:lstStyle/>
          <a:p>
            <a:pPr marL="0" indent="0">
              <a:lnSpc>
                <a:spcPts val="3200"/>
              </a:lnSpc>
              <a:spcBef>
                <a:spcPts val="0"/>
              </a:spcBef>
              <a:buNone/>
            </a:pPr>
            <a:r>
              <a:rPr lang="en-US" sz="2000" dirty="0">
                <a:ea typeface="Helvetica Neue"/>
                <a:sym typeface="Helvetica Neue"/>
              </a:rPr>
              <a:t>CCPA defines personal information as information that identifies, relates to, describes, is reasonably capable of being associated with, or could reasonably be linked, directly or indirectly, with a particular consumer or household such as a real name, alias, postal address, unique personal identifier, online identifier, Internet Protocol address, email address, account name, social security number, driver's license number, passport number, or other similar identifiers.</a:t>
            </a:r>
          </a:p>
          <a:p>
            <a:pPr marL="0" indent="0">
              <a:lnSpc>
                <a:spcPts val="3200"/>
              </a:lnSpc>
              <a:spcBef>
                <a:spcPts val="0"/>
              </a:spcBef>
              <a:buNone/>
            </a:pPr>
            <a:endParaRPr lang="en-US" sz="2000" dirty="0">
              <a:ea typeface="Helvetica Neue"/>
              <a:sym typeface="Helvetica Neue"/>
            </a:endParaRPr>
          </a:p>
          <a:p>
            <a:pPr marL="0" indent="0">
              <a:lnSpc>
                <a:spcPts val="3200"/>
              </a:lnSpc>
              <a:spcBef>
                <a:spcPts val="0"/>
              </a:spcBef>
              <a:buNone/>
            </a:pPr>
            <a:r>
              <a:rPr lang="en-US" sz="2000" dirty="0">
                <a:ea typeface="Helvetica Neue"/>
                <a:sym typeface="Helvetica Neue"/>
              </a:rPr>
              <a:t>An additional caveat identifies, relates to, describes, or is capable of being associated with, a particular individual, including, but not limited to, their name, signature, Social Security number, physical characteristics or description, address, telephone number, passport number, driver's license or state identification card number, insurance policy number, education, employment, employment history, bank account number, credit card number, debit card number, or any other financial information, medical information, or health insurance information.</a:t>
            </a:r>
            <a:endParaRPr lang="en-US" sz="20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34</a:t>
            </a:fld>
            <a:endParaRPr lang="en-US" dirty="0"/>
          </a:p>
        </p:txBody>
      </p:sp>
      <p:sp>
        <p:nvSpPr>
          <p:cNvPr id="4" name="Title 3">
            <a:extLst>
              <a:ext uri="{FF2B5EF4-FFF2-40B4-BE49-F238E27FC236}">
                <a16:creationId xmlns:a16="http://schemas.microsoft.com/office/drawing/2014/main" id="{C79C601F-B149-4421-9752-0ADC46DB9AFF}"/>
              </a:ext>
            </a:extLst>
          </p:cNvPr>
          <p:cNvSpPr>
            <a:spLocks noGrp="1"/>
          </p:cNvSpPr>
          <p:nvPr>
            <p:ph type="title"/>
          </p:nvPr>
        </p:nvSpPr>
        <p:spPr>
          <a:xfrm>
            <a:off x="132522" y="156404"/>
            <a:ext cx="10515600" cy="1125744"/>
          </a:xfrm>
        </p:spPr>
        <p:txBody>
          <a:bodyPr anchor="t">
            <a:normAutofit/>
          </a:bodyPr>
          <a:lstStyle/>
          <a:p>
            <a:r>
              <a:rPr lang="en-US" sz="3600" dirty="0">
                <a:ea typeface="Helvetica Neue"/>
                <a:sym typeface="Helvetica Neue"/>
              </a:rPr>
              <a:t>RECORDS SUBJECT TO CCPA</a:t>
            </a:r>
            <a:endParaRPr lang="en-US" sz="3600" dirty="0"/>
          </a:p>
        </p:txBody>
      </p:sp>
      <p:pic>
        <p:nvPicPr>
          <p:cNvPr id="6" name="Picture 5">
            <a:extLst>
              <a:ext uri="{FF2B5EF4-FFF2-40B4-BE49-F238E27FC236}">
                <a16:creationId xmlns:a16="http://schemas.microsoft.com/office/drawing/2014/main" id="{782B6618-7B00-4940-AADE-B574D859832C}"/>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1451613750"/>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6" name="Shape 96"/>
          <p:cNvSpPr txBox="1">
            <a:spLocks noGrp="1"/>
          </p:cNvSpPr>
          <p:nvPr>
            <p:ph idx="1"/>
          </p:nvPr>
        </p:nvSpPr>
        <p:spPr>
          <a:xfrm>
            <a:off x="251791" y="1281761"/>
            <a:ext cx="11039060" cy="5074202"/>
          </a:xfrm>
          <a:prstGeom prst="rect">
            <a:avLst/>
          </a:prstGeom>
          <a:noFill/>
          <a:ln>
            <a:noFill/>
          </a:ln>
        </p:spPr>
        <p:txBody>
          <a:bodyPr spcFirstLastPara="1" wrap="square" lIns="91425" tIns="45700" rIns="91425" bIns="45700" anchor="t" anchorCtr="0">
            <a:noAutofit/>
          </a:bodyPr>
          <a:lstStyle/>
          <a:p>
            <a:pPr marL="0" indent="0">
              <a:lnSpc>
                <a:spcPts val="3200"/>
              </a:lnSpc>
              <a:spcBef>
                <a:spcPts val="0"/>
              </a:spcBef>
              <a:buNone/>
            </a:pPr>
            <a:r>
              <a:rPr lang="en-US" sz="2000" dirty="0">
                <a:ea typeface="Helvetica Neue"/>
                <a:sym typeface="Helvetica Neue"/>
              </a:rPr>
              <a:t>The following sanctions and remedies can be imposed:</a:t>
            </a:r>
          </a:p>
          <a:p>
            <a:pPr>
              <a:lnSpc>
                <a:spcPts val="3200"/>
              </a:lnSpc>
              <a:spcBef>
                <a:spcPts val="0"/>
              </a:spcBef>
            </a:pPr>
            <a:r>
              <a:rPr lang="en-US" sz="2000" dirty="0">
                <a:ea typeface="Helvetica Neue"/>
                <a:sym typeface="Helvetica Neue"/>
              </a:rPr>
              <a:t>Companies, activists, associations, and others can be authorized to exercise opt-out rights on behalf of California residents (Cal. Civ. Code § 1798.135(c).[5]</a:t>
            </a:r>
          </a:p>
          <a:p>
            <a:pPr>
              <a:lnSpc>
                <a:spcPts val="3200"/>
              </a:lnSpc>
              <a:spcBef>
                <a:spcPts val="0"/>
              </a:spcBef>
            </a:pPr>
            <a:r>
              <a:rPr lang="en-US" sz="2000" dirty="0">
                <a:ea typeface="Helvetica Neue"/>
                <a:sym typeface="Helvetica Neue"/>
              </a:rPr>
              <a:t>Companies that become victims of data theft or other data security breaches can be ordered in civil class action lawsuits to pay statutory damages between $100 to $750 per California resident and incident, or actual damages, whichever is greater, and any other relief a court deems proper, subject to an option of the California Attorney General's Office to prosecute the company instead of allowing civil suits to be brought against it (Cal. Civ. Code § 1798.150).[5]</a:t>
            </a:r>
          </a:p>
          <a:p>
            <a:pPr>
              <a:lnSpc>
                <a:spcPts val="3200"/>
              </a:lnSpc>
              <a:spcBef>
                <a:spcPts val="0"/>
              </a:spcBef>
            </a:pPr>
            <a:r>
              <a:rPr lang="en-US" sz="2000" dirty="0">
                <a:ea typeface="Helvetica Neue"/>
                <a:sym typeface="Helvetica Neue"/>
              </a:rPr>
              <a:t>A fine up to $7,500 for each intentional violation and $2,500 for each unintentional violation (Cal. Civ. Code § 1798.155).</a:t>
            </a:r>
          </a:p>
          <a:p>
            <a:pPr>
              <a:lnSpc>
                <a:spcPts val="3200"/>
              </a:lnSpc>
              <a:spcBef>
                <a:spcPts val="0"/>
              </a:spcBef>
            </a:pPr>
            <a:r>
              <a:rPr lang="en-US" sz="2000" dirty="0">
                <a:ea typeface="Helvetica Neue"/>
                <a:sym typeface="Helvetica Neue"/>
              </a:rPr>
              <a:t>Privacy notices must be accessible and have alternative format access clearly called out.</a:t>
            </a:r>
            <a:endParaRPr lang="en-US" sz="20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35</a:t>
            </a:fld>
            <a:endParaRPr lang="en-US" dirty="0"/>
          </a:p>
        </p:txBody>
      </p:sp>
      <p:sp>
        <p:nvSpPr>
          <p:cNvPr id="4" name="Title 3">
            <a:extLst>
              <a:ext uri="{FF2B5EF4-FFF2-40B4-BE49-F238E27FC236}">
                <a16:creationId xmlns:a16="http://schemas.microsoft.com/office/drawing/2014/main" id="{C79C601F-B149-4421-9752-0ADC46DB9AFF}"/>
              </a:ext>
            </a:extLst>
          </p:cNvPr>
          <p:cNvSpPr>
            <a:spLocks noGrp="1"/>
          </p:cNvSpPr>
          <p:nvPr>
            <p:ph type="title"/>
          </p:nvPr>
        </p:nvSpPr>
        <p:spPr>
          <a:xfrm>
            <a:off x="132522" y="156404"/>
            <a:ext cx="10515600" cy="1125744"/>
          </a:xfrm>
        </p:spPr>
        <p:txBody>
          <a:bodyPr anchor="t">
            <a:normAutofit/>
          </a:bodyPr>
          <a:lstStyle/>
          <a:p>
            <a:r>
              <a:rPr lang="en-US" sz="3600" dirty="0">
                <a:ea typeface="Helvetica Neue"/>
                <a:sym typeface="Helvetica Neue"/>
              </a:rPr>
              <a:t>PENALTIES FOR VIOLATION</a:t>
            </a:r>
            <a:endParaRPr lang="en-US" sz="3600" dirty="0"/>
          </a:p>
        </p:txBody>
      </p:sp>
      <p:pic>
        <p:nvPicPr>
          <p:cNvPr id="6" name="Picture 5">
            <a:extLst>
              <a:ext uri="{FF2B5EF4-FFF2-40B4-BE49-F238E27FC236}">
                <a16:creationId xmlns:a16="http://schemas.microsoft.com/office/drawing/2014/main" id="{6978C257-EB39-40E1-B66C-24E6A128E672}"/>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282843922"/>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541317" y="1679713"/>
            <a:ext cx="10692740" cy="3136742"/>
          </a:xfrm>
          <a:prstGeom prst="rect">
            <a:avLst/>
          </a:prstGeom>
          <a:noFill/>
          <a:ln>
            <a:noFill/>
          </a:ln>
        </p:spPr>
        <p:txBody>
          <a:bodyPr spcFirstLastPara="1" wrap="square" lIns="91425" tIns="45700" rIns="91425" bIns="45700" anchor="b" anchorCtr="0">
            <a:noAutofit/>
          </a:bodyPr>
          <a:lstStyle/>
          <a:p>
            <a:pPr marL="0" marR="0" lvl="0" indent="0" rtl="0">
              <a:lnSpc>
                <a:spcPct val="90000"/>
              </a:lnSpc>
              <a:spcBef>
                <a:spcPts val="0"/>
              </a:spcBef>
              <a:spcAft>
                <a:spcPts val="0"/>
              </a:spcAft>
              <a:buClr>
                <a:schemeClr val="dk1"/>
              </a:buClr>
              <a:buSzPts val="4800"/>
              <a:buFont typeface="Helvetica Neue"/>
              <a:buNone/>
            </a:pPr>
            <a:r>
              <a:rPr lang="en-US" sz="3600" dirty="0">
                <a:ea typeface="Helvetica Neue"/>
                <a:sym typeface="Helvetica Neue"/>
              </a:rPr>
              <a:t>RULES OF BEHAVIOR </a:t>
            </a:r>
            <a:br>
              <a:rPr lang="en-US" sz="3600" dirty="0">
                <a:solidFill>
                  <a:srgbClr val="2A3965"/>
                </a:solidFill>
                <a:ea typeface="Helvetica Neue"/>
                <a:sym typeface="Helvetica Neue"/>
              </a:rPr>
            </a:br>
            <a:br>
              <a:rPr lang="en-US" sz="3600" dirty="0">
                <a:solidFill>
                  <a:srgbClr val="2A3965"/>
                </a:solidFill>
                <a:ea typeface="Helvetica Neue"/>
                <a:sym typeface="Helvetica Neue"/>
              </a:rPr>
            </a:br>
            <a:endParaRPr sz="3200" u="none" strike="noStrike" cap="none" dirty="0">
              <a:solidFill>
                <a:srgbClr val="2A3965"/>
              </a:solidFill>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36</a:t>
            </a:fld>
            <a:endParaRPr lang="en-US" dirty="0"/>
          </a:p>
        </p:txBody>
      </p:sp>
    </p:spTree>
    <p:extLst>
      <p:ext uri="{BB962C8B-B14F-4D97-AF65-F5344CB8AC3E}">
        <p14:creationId xmlns:p14="http://schemas.microsoft.com/office/powerpoint/2010/main" val="445424177"/>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6" name="Shape 96"/>
          <p:cNvSpPr txBox="1">
            <a:spLocks noGrp="1"/>
          </p:cNvSpPr>
          <p:nvPr>
            <p:ph idx="1"/>
          </p:nvPr>
        </p:nvSpPr>
        <p:spPr>
          <a:xfrm>
            <a:off x="251791" y="868101"/>
            <a:ext cx="11039060" cy="5487862"/>
          </a:xfrm>
          <a:prstGeom prst="rect">
            <a:avLst/>
          </a:prstGeom>
          <a:noFill/>
          <a:ln>
            <a:noFill/>
          </a:ln>
        </p:spPr>
        <p:txBody>
          <a:bodyPr spcFirstLastPara="1" wrap="square" lIns="91425" tIns="45700" rIns="91425" bIns="45700" anchor="t" anchorCtr="0">
            <a:noAutofit/>
          </a:bodyPr>
          <a:lstStyle/>
          <a:p>
            <a:pPr marL="0" indent="0">
              <a:lnSpc>
                <a:spcPts val="3200"/>
              </a:lnSpc>
              <a:spcBef>
                <a:spcPts val="0"/>
              </a:spcBef>
              <a:buNone/>
            </a:pPr>
            <a:r>
              <a:rPr lang="en-US" sz="2000" dirty="0">
                <a:ea typeface="Helvetica Neue"/>
                <a:sym typeface="Helvetica Neue"/>
              </a:rPr>
              <a:t>Personnel shall comply with the provisions of Section 10850 and 18909 of the Welfare and Institutions Code, Division 19 of the California Department of Social Services Manual of Policies and Procedures, and all other statutory laws relating to privacy and confidentiality.” The referenced Welfare and Institutions codes stipulate that the data is confidential and shall not be disclosed.</a:t>
            </a:r>
          </a:p>
          <a:p>
            <a:pPr marL="0" indent="0">
              <a:lnSpc>
                <a:spcPts val="3200"/>
              </a:lnSpc>
              <a:spcBef>
                <a:spcPts val="0"/>
              </a:spcBef>
              <a:buNone/>
            </a:pPr>
            <a:endParaRPr lang="en-US" sz="2000" dirty="0">
              <a:ea typeface="Helvetica Neue"/>
              <a:sym typeface="Helvetica Neue"/>
            </a:endParaRPr>
          </a:p>
          <a:p>
            <a:pPr marL="0" indent="0">
              <a:lnSpc>
                <a:spcPts val="3200"/>
              </a:lnSpc>
              <a:spcBef>
                <a:spcPts val="0"/>
              </a:spcBef>
              <a:buNone/>
            </a:pPr>
            <a:r>
              <a:rPr lang="en-US" sz="2000" dirty="0">
                <a:ea typeface="Helvetica Neue"/>
                <a:sym typeface="Helvetica Neue"/>
              </a:rPr>
              <a:t>In order understand the definition of data, the California Civil Code applies. As defined in California Civil Code section 1798.82, “any person or business that conducts business in California, and that owns or licenses computerized data that includes personal information, shall disclose any breach of the security of the system following discovery or notification of the breach in the security of the data to any resident of California whose unencrypted personal information was, or is reasonably believed to have been, acquired by an unauthorized person.”</a:t>
            </a:r>
          </a:p>
        </p:txBody>
      </p:sp>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37</a:t>
            </a:fld>
            <a:endParaRPr lang="en-US" dirty="0"/>
          </a:p>
        </p:txBody>
      </p:sp>
      <p:sp>
        <p:nvSpPr>
          <p:cNvPr id="4" name="Title 3">
            <a:extLst>
              <a:ext uri="{FF2B5EF4-FFF2-40B4-BE49-F238E27FC236}">
                <a16:creationId xmlns:a16="http://schemas.microsoft.com/office/drawing/2014/main" id="{C79C601F-B149-4421-9752-0ADC46DB9AFF}"/>
              </a:ext>
            </a:extLst>
          </p:cNvPr>
          <p:cNvSpPr>
            <a:spLocks noGrp="1"/>
          </p:cNvSpPr>
          <p:nvPr>
            <p:ph type="title"/>
          </p:nvPr>
        </p:nvSpPr>
        <p:spPr>
          <a:xfrm>
            <a:off x="132522" y="156404"/>
            <a:ext cx="10515600" cy="1125744"/>
          </a:xfrm>
        </p:spPr>
        <p:txBody>
          <a:bodyPr anchor="t">
            <a:normAutofit/>
          </a:bodyPr>
          <a:lstStyle/>
          <a:p>
            <a:r>
              <a:rPr lang="en-US" sz="3600" dirty="0">
                <a:ea typeface="Helvetica Neue"/>
                <a:sym typeface="Helvetica Neue"/>
              </a:rPr>
              <a:t>HANDLING PERSONAL INFORMATION</a:t>
            </a:r>
            <a:endParaRPr lang="en-US" sz="3600" dirty="0">
              <a:latin typeface="+mn-lt"/>
            </a:endParaRPr>
          </a:p>
        </p:txBody>
      </p:sp>
      <p:pic>
        <p:nvPicPr>
          <p:cNvPr id="6" name="Picture 5">
            <a:extLst>
              <a:ext uri="{FF2B5EF4-FFF2-40B4-BE49-F238E27FC236}">
                <a16:creationId xmlns:a16="http://schemas.microsoft.com/office/drawing/2014/main" id="{6978C257-EB39-40E1-B66C-24E6A128E672}"/>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4233121970"/>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6" name="Shape 96"/>
          <p:cNvSpPr txBox="1">
            <a:spLocks noGrp="1"/>
          </p:cNvSpPr>
          <p:nvPr>
            <p:ph idx="1"/>
          </p:nvPr>
        </p:nvSpPr>
        <p:spPr>
          <a:xfrm>
            <a:off x="198602" y="1683976"/>
            <a:ext cx="11741607" cy="1438290"/>
          </a:xfrm>
          <a:prstGeom prst="rect">
            <a:avLst/>
          </a:prstGeom>
          <a:noFill/>
          <a:ln>
            <a:noFill/>
          </a:ln>
        </p:spPr>
        <p:txBody>
          <a:bodyPr spcFirstLastPara="1" wrap="square" lIns="91425" tIns="45700" rIns="91425" bIns="45700" anchor="t" anchorCtr="0">
            <a:noAutofit/>
          </a:bodyPr>
          <a:lstStyle/>
          <a:p>
            <a:pPr marL="0" indent="0">
              <a:lnSpc>
                <a:spcPts val="3200"/>
              </a:lnSpc>
              <a:spcBef>
                <a:spcPts val="0"/>
              </a:spcBef>
              <a:buNone/>
            </a:pPr>
            <a:r>
              <a:rPr lang="en-US" sz="2000" dirty="0">
                <a:ea typeface="Helvetica Neue"/>
                <a:sym typeface="Helvetica Neue"/>
              </a:rPr>
              <a:t>Personal Information may not be printed, faxed, emailed, or stored on a laptop. Personal Information may not be taken from the CalSAWS project. Exceptions to this must be authorized by Project Executive Management.</a:t>
            </a:r>
          </a:p>
        </p:txBody>
      </p:sp>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38</a:t>
            </a:fld>
            <a:endParaRPr lang="en-US" dirty="0"/>
          </a:p>
        </p:txBody>
      </p:sp>
      <p:sp>
        <p:nvSpPr>
          <p:cNvPr id="4" name="Title 3">
            <a:extLst>
              <a:ext uri="{FF2B5EF4-FFF2-40B4-BE49-F238E27FC236}">
                <a16:creationId xmlns:a16="http://schemas.microsoft.com/office/drawing/2014/main" id="{C79C601F-B149-4421-9752-0ADC46DB9AFF}"/>
              </a:ext>
            </a:extLst>
          </p:cNvPr>
          <p:cNvSpPr>
            <a:spLocks noGrp="1"/>
          </p:cNvSpPr>
          <p:nvPr>
            <p:ph type="title"/>
          </p:nvPr>
        </p:nvSpPr>
        <p:spPr>
          <a:xfrm>
            <a:off x="198602" y="228599"/>
            <a:ext cx="9099727" cy="1125744"/>
          </a:xfrm>
        </p:spPr>
        <p:txBody>
          <a:bodyPr anchor="t">
            <a:normAutofit/>
          </a:bodyPr>
          <a:lstStyle/>
          <a:p>
            <a:r>
              <a:rPr lang="en-US" sz="3600" dirty="0">
                <a:ea typeface="Helvetica Neue"/>
                <a:sym typeface="Helvetica Neue"/>
              </a:rPr>
              <a:t>RESPONSIBILITIES UNDER THE PRIVACY ACT</a:t>
            </a:r>
            <a:endParaRPr lang="en-US" sz="3600" dirty="0">
              <a:latin typeface="+mn-lt"/>
            </a:endParaRPr>
          </a:p>
        </p:txBody>
      </p:sp>
      <p:pic>
        <p:nvPicPr>
          <p:cNvPr id="6" name="Picture 5">
            <a:extLst>
              <a:ext uri="{FF2B5EF4-FFF2-40B4-BE49-F238E27FC236}">
                <a16:creationId xmlns:a16="http://schemas.microsoft.com/office/drawing/2014/main" id="{6978C257-EB39-40E1-B66C-24E6A128E672}"/>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9" name="Shape 96">
            <a:extLst>
              <a:ext uri="{FF2B5EF4-FFF2-40B4-BE49-F238E27FC236}">
                <a16:creationId xmlns:a16="http://schemas.microsoft.com/office/drawing/2014/main" id="{852A058D-386D-1A4B-90E2-0CD5F93D4219}"/>
              </a:ext>
            </a:extLst>
          </p:cNvPr>
          <p:cNvSpPr txBox="1">
            <a:spLocks/>
          </p:cNvSpPr>
          <p:nvPr/>
        </p:nvSpPr>
        <p:spPr>
          <a:xfrm>
            <a:off x="198601" y="2732754"/>
            <a:ext cx="11741607" cy="1438290"/>
          </a:xfrm>
          <a:prstGeom prst="rect">
            <a:avLst/>
          </a:prstGeom>
          <a:noFill/>
          <a:ln>
            <a:noFill/>
          </a:ln>
        </p:spPr>
        <p:txBody>
          <a:bodyPr spcFirstLastPara="1" vert="horz" wrap="square" lIns="91425" tIns="45700" rIns="91425" bIns="45700" rtlCol="0" anchor="t" anchorCtr="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ts val="3200"/>
              </a:lnSpc>
              <a:spcBef>
                <a:spcPts val="0"/>
              </a:spcBef>
              <a:buFont typeface="Arial" panose="020B0604020202020204" pitchFamily="34" charset="0"/>
              <a:buNone/>
            </a:pPr>
            <a:r>
              <a:rPr lang="en-US" sz="2000" dirty="0">
                <a:ea typeface="Helvetica Neue"/>
                <a:sym typeface="Helvetica Neue"/>
              </a:rPr>
              <a:t>Personal Information may not be printed, faxed, emailed, or stored on a laptop. Personal Information may not be taken from the CalSAWS project. Exceptions to this must be authorized by Project Executive Management.</a:t>
            </a:r>
          </a:p>
        </p:txBody>
      </p:sp>
    </p:spTree>
    <p:extLst>
      <p:ext uri="{BB962C8B-B14F-4D97-AF65-F5344CB8AC3E}">
        <p14:creationId xmlns:p14="http://schemas.microsoft.com/office/powerpoint/2010/main" val="661524625"/>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39</a:t>
            </a:fld>
            <a:endParaRPr lang="en-US" dirty="0"/>
          </a:p>
        </p:txBody>
      </p:sp>
      <p:sp>
        <p:nvSpPr>
          <p:cNvPr id="4" name="Title 3">
            <a:extLst>
              <a:ext uri="{FF2B5EF4-FFF2-40B4-BE49-F238E27FC236}">
                <a16:creationId xmlns:a16="http://schemas.microsoft.com/office/drawing/2014/main" id="{C79C601F-B149-4421-9752-0ADC46DB9AFF}"/>
              </a:ext>
            </a:extLst>
          </p:cNvPr>
          <p:cNvSpPr>
            <a:spLocks noGrp="1"/>
          </p:cNvSpPr>
          <p:nvPr>
            <p:ph type="title"/>
          </p:nvPr>
        </p:nvSpPr>
        <p:spPr>
          <a:xfrm>
            <a:off x="132522" y="156404"/>
            <a:ext cx="10515600" cy="1125744"/>
          </a:xfrm>
        </p:spPr>
        <p:txBody>
          <a:bodyPr anchor="t">
            <a:normAutofit/>
          </a:bodyPr>
          <a:lstStyle/>
          <a:p>
            <a:r>
              <a:rPr lang="en-US" sz="3600" dirty="0">
                <a:ea typeface="Helvetica Neue"/>
                <a:sym typeface="Helvetica Neue"/>
              </a:rPr>
              <a:t>EMAIL RESPONSIBILITIES</a:t>
            </a:r>
            <a:endParaRPr lang="en-US" sz="3600" dirty="0"/>
          </a:p>
        </p:txBody>
      </p:sp>
      <p:pic>
        <p:nvPicPr>
          <p:cNvPr id="6" name="Picture 5">
            <a:extLst>
              <a:ext uri="{FF2B5EF4-FFF2-40B4-BE49-F238E27FC236}">
                <a16:creationId xmlns:a16="http://schemas.microsoft.com/office/drawing/2014/main" id="{6978C257-EB39-40E1-B66C-24E6A128E672}"/>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8" name="Shape 96">
            <a:extLst>
              <a:ext uri="{FF2B5EF4-FFF2-40B4-BE49-F238E27FC236}">
                <a16:creationId xmlns:a16="http://schemas.microsoft.com/office/drawing/2014/main" id="{6A965047-E4DA-444C-95D5-E7C110A194E7}"/>
              </a:ext>
            </a:extLst>
          </p:cNvPr>
          <p:cNvSpPr txBox="1">
            <a:spLocks/>
          </p:cNvSpPr>
          <p:nvPr/>
        </p:nvSpPr>
        <p:spPr>
          <a:xfrm>
            <a:off x="132522" y="1070393"/>
            <a:ext cx="11741607" cy="4083309"/>
          </a:xfrm>
          <a:prstGeom prst="rect">
            <a:avLst/>
          </a:prstGeom>
          <a:noFill/>
          <a:ln>
            <a:noFill/>
          </a:ln>
        </p:spPr>
        <p:txBody>
          <a:bodyPr spcFirstLastPara="1" vert="horz" wrap="square" lIns="91425" tIns="45700" rIns="91425" bIns="45700" rtlCol="0" anchor="t" anchorCtr="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ts val="3200"/>
              </a:lnSpc>
              <a:spcBef>
                <a:spcPts val="0"/>
              </a:spcBef>
              <a:buNone/>
            </a:pPr>
            <a:r>
              <a:rPr lang="en-US" sz="2000" dirty="0">
                <a:ea typeface="Helvetica Neue"/>
                <a:sym typeface="Helvetica Neue"/>
              </a:rPr>
              <a:t>Some Personnel may retain email accounts provided by their employer’s (vendor or county). Such accounts are important for conducting confidential business and personnel matters. The Consortium manages and administers the CalSAWS.org email accounts to conduct project business.</a:t>
            </a:r>
          </a:p>
          <a:p>
            <a:pPr marL="0" indent="0">
              <a:lnSpc>
                <a:spcPts val="3200"/>
              </a:lnSpc>
              <a:spcBef>
                <a:spcPts val="0"/>
              </a:spcBef>
              <a:buNone/>
            </a:pPr>
            <a:endParaRPr lang="en-US" sz="2000" dirty="0">
              <a:ea typeface="Helvetica Neue"/>
              <a:sym typeface="Helvetica Neue"/>
            </a:endParaRPr>
          </a:p>
          <a:p>
            <a:pPr marL="0" indent="0">
              <a:lnSpc>
                <a:spcPts val="3200"/>
              </a:lnSpc>
              <a:spcBef>
                <a:spcPts val="0"/>
              </a:spcBef>
              <a:buNone/>
            </a:pPr>
            <a:r>
              <a:rPr lang="en-US" sz="2000" dirty="0">
                <a:ea typeface="Helvetica Neue"/>
                <a:sym typeface="Helvetica Neue"/>
              </a:rPr>
              <a:t>Personnel shall utilize their CalSAWS email accounts to conduct CalSAWS-related business. Exceptions to the use of the CalSAWS email domain include the following:</a:t>
            </a:r>
          </a:p>
          <a:p>
            <a:pPr>
              <a:lnSpc>
                <a:spcPts val="3200"/>
              </a:lnSpc>
              <a:spcBef>
                <a:spcPts val="0"/>
              </a:spcBef>
            </a:pPr>
            <a:r>
              <a:rPr lang="en-US" sz="2000" dirty="0">
                <a:ea typeface="Helvetica Neue"/>
                <a:sym typeface="Helvetica Neue"/>
              </a:rPr>
              <a:t>Non-Project communications</a:t>
            </a:r>
          </a:p>
          <a:p>
            <a:pPr>
              <a:lnSpc>
                <a:spcPts val="3200"/>
              </a:lnSpc>
              <a:spcBef>
                <a:spcPts val="0"/>
              </a:spcBef>
            </a:pPr>
            <a:r>
              <a:rPr lang="en-US" sz="2000" dirty="0">
                <a:ea typeface="Helvetica Neue"/>
                <a:sym typeface="Helvetica Neue"/>
              </a:rPr>
              <a:t>Confidential personnel matters</a:t>
            </a:r>
          </a:p>
        </p:txBody>
      </p:sp>
    </p:spTree>
    <p:extLst>
      <p:ext uri="{BB962C8B-B14F-4D97-AF65-F5344CB8AC3E}">
        <p14:creationId xmlns:p14="http://schemas.microsoft.com/office/powerpoint/2010/main" val="3796613914"/>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198784"/>
            <a:ext cx="10130207" cy="626164"/>
          </a:xfrm>
          <a:prstGeom prst="rect">
            <a:avLst/>
          </a:prstGeom>
          <a:noFill/>
          <a:ln>
            <a:noFill/>
          </a:ln>
        </p:spPr>
        <p:txBody>
          <a:bodyPr spcFirstLastPara="1" wrap="square" lIns="91425" tIns="45700" rIns="91425" bIns="45700" anchor="t" anchorCtr="0">
            <a:noAutofit/>
          </a:bodyPr>
          <a:lstStyle/>
          <a:p>
            <a:pPr marL="0" marR="0" lvl="0" indent="0" algn="l" rtl="0">
              <a:lnSpc>
                <a:spcPct val="90000"/>
              </a:lnSpc>
              <a:spcBef>
                <a:spcPts val="0"/>
              </a:spcBef>
              <a:spcAft>
                <a:spcPts val="0"/>
              </a:spcAft>
              <a:buClr>
                <a:schemeClr val="dk1"/>
              </a:buClr>
              <a:buSzPts val="4800"/>
              <a:buFont typeface="Helvetica Neue"/>
              <a:buNone/>
            </a:pPr>
            <a:r>
              <a:rPr lang="en-US" sz="3600" dirty="0">
                <a:ea typeface="Helvetica Neue"/>
                <a:sym typeface="Helvetica Neue"/>
              </a:rPr>
              <a:t>TRAINING GOALS AND OBJECTIVES - CONTINUED</a:t>
            </a:r>
            <a:br>
              <a:rPr lang="en-US" sz="4500" u="none" strike="noStrike" cap="none" dirty="0">
                <a:solidFill>
                  <a:srgbClr val="2A3965"/>
                </a:solidFill>
                <a:ea typeface="Helvetica Neue"/>
                <a:sym typeface="Helvetica Neue"/>
              </a:rPr>
            </a:br>
            <a:br>
              <a:rPr lang="en-US" sz="3200" u="none" strike="noStrike" cap="none" dirty="0">
                <a:solidFill>
                  <a:srgbClr val="2A3965"/>
                </a:solidFill>
                <a:ea typeface="Helvetica Neue"/>
                <a:sym typeface="Helvetica Neue"/>
              </a:rPr>
            </a:br>
            <a:br>
              <a:rPr lang="en-US" sz="3200" u="none" strike="noStrike" cap="none" dirty="0">
                <a:solidFill>
                  <a:srgbClr val="2A3965"/>
                </a:solidFill>
                <a:ea typeface="Helvetica Neue"/>
                <a:sym typeface="Helvetica Neue"/>
              </a:rPr>
            </a:br>
            <a:endParaRPr sz="3200" u="none" strike="noStrike" cap="none" dirty="0">
              <a:solidFill>
                <a:srgbClr val="2A3965"/>
              </a:solidFill>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a:t>
            </a:fld>
            <a:endParaRPr lang="en-US" dirty="0"/>
          </a:p>
        </p:txBody>
      </p:sp>
      <p:sp>
        <p:nvSpPr>
          <p:cNvPr id="4" name="Shape 84">
            <a:extLst>
              <a:ext uri="{FF2B5EF4-FFF2-40B4-BE49-F238E27FC236}">
                <a16:creationId xmlns:a16="http://schemas.microsoft.com/office/drawing/2014/main" id="{C7C6D5E9-AC6D-7743-9A3E-1E93BE4C2C97}"/>
              </a:ext>
            </a:extLst>
          </p:cNvPr>
          <p:cNvSpPr txBox="1">
            <a:spLocks/>
          </p:cNvSpPr>
          <p:nvPr/>
        </p:nvSpPr>
        <p:spPr>
          <a:xfrm>
            <a:off x="189449" y="1223317"/>
            <a:ext cx="11677873" cy="4893607"/>
          </a:xfrm>
          <a:prstGeom prst="rect">
            <a:avLst/>
          </a:prstGeom>
          <a:noFill/>
          <a:ln>
            <a:noFill/>
          </a:ln>
        </p:spPr>
        <p:txBody>
          <a:bodyPr spcFirstLastPara="1" vert="horz" wrap="square" lIns="91425" tIns="45700" rIns="91425" bIns="45700" rtlCol="0" anchor="t" anchorCtr="0">
            <a:sp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lnSpc>
                <a:spcPct val="100000"/>
              </a:lnSpc>
              <a:spcBef>
                <a:spcPts val="0"/>
              </a:spcBef>
              <a:buClr>
                <a:schemeClr val="dk1"/>
              </a:buClr>
              <a:buSzPct val="100000"/>
            </a:pPr>
            <a:r>
              <a:rPr lang="en-US" sz="1800" b="1" dirty="0">
                <a:solidFill>
                  <a:schemeClr val="accent5">
                    <a:lumMod val="50000"/>
                  </a:schemeClr>
                </a:solidFill>
                <a:latin typeface="Calibri Light" panose="020F0302020204030204" pitchFamily="34" charset="0"/>
                <a:cs typeface="Calibri Light" panose="020F0302020204030204" pitchFamily="34" charset="0"/>
                <a:sym typeface="Helvetica Neue"/>
              </a:rPr>
              <a:t>Goal #4 : </a:t>
            </a:r>
            <a:r>
              <a:rPr lang="en-US" sz="1800" b="1" dirty="0">
                <a:solidFill>
                  <a:schemeClr val="accent5">
                    <a:lumMod val="50000"/>
                  </a:schemeClr>
                </a:solidFill>
                <a:latin typeface="Calibri Light" panose="020F0302020204030204" pitchFamily="34" charset="0"/>
                <a:cs typeface="Calibri Light" panose="020F0302020204030204" pitchFamily="34" charset="0"/>
              </a:rPr>
              <a:t>Achieve Code of Federal Regulations Compliance for Information Systems </a:t>
            </a:r>
          </a:p>
          <a:p>
            <a:pPr algn="l">
              <a:lnSpc>
                <a:spcPct val="100000"/>
              </a:lnSpc>
              <a:spcBef>
                <a:spcPts val="0"/>
              </a:spcBef>
              <a:buClr>
                <a:schemeClr val="dk1"/>
              </a:buClr>
              <a:buSzPct val="100000"/>
            </a:pPr>
            <a:r>
              <a:rPr lang="en-US" sz="1800" b="1" dirty="0">
                <a:solidFill>
                  <a:schemeClr val="accent5">
                    <a:lumMod val="50000"/>
                  </a:schemeClr>
                </a:solidFill>
                <a:latin typeface="Calibri Light" panose="020F0302020204030204" pitchFamily="34" charset="0"/>
                <a:cs typeface="Calibri Light" panose="020F0302020204030204" pitchFamily="34" charset="0"/>
              </a:rPr>
              <a:t>Security Awareness Training</a:t>
            </a:r>
            <a:endParaRPr lang="en-US" sz="1800" b="1" dirty="0">
              <a:solidFill>
                <a:srgbClr val="FF0000"/>
              </a:solidFill>
              <a:highlight>
                <a:srgbClr val="FFFF00"/>
              </a:highlight>
              <a:latin typeface="Calibri Light" panose="020F0302020204030204" pitchFamily="34" charset="0"/>
              <a:cs typeface="Calibri Light" panose="020F0302020204030204" pitchFamily="34" charset="0"/>
              <a:sym typeface="Helvetica Neue"/>
            </a:endParaRP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OBJECTIVES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1:  Establish and provide annual privacy and security awareness training to CalSAWS users.</a:t>
            </a:r>
            <a:endParaRPr lang="en-US" sz="1600" dirty="0">
              <a:latin typeface="Calibri Light" panose="020F0302020204030204" pitchFamily="34" charset="0"/>
              <a:cs typeface="Calibri Light" panose="020F0302020204030204" pitchFamily="34" charset="0"/>
            </a:endParaRP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2:  Develop and implement metrics to track the progress of the privacy and security awareness training.</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3:  Ensure users of the system understand their responsibility in protecting and safeguarding CalSAWS information.</a:t>
            </a:r>
            <a:endParaRPr lang="en-US" sz="2400" dirty="0">
              <a:latin typeface="Calibri Light" panose="020F0302020204030204" pitchFamily="34" charset="0"/>
              <a:cs typeface="Calibri Light" panose="020F0302020204030204" pitchFamily="34" charset="0"/>
              <a:sym typeface="Helvetica Neue"/>
            </a:endParaRPr>
          </a:p>
          <a:p>
            <a:pPr algn="l">
              <a:lnSpc>
                <a:spcPct val="100000"/>
              </a:lnSpc>
              <a:spcBef>
                <a:spcPts val="0"/>
              </a:spcBef>
              <a:buClr>
                <a:schemeClr val="dk1"/>
              </a:buClr>
              <a:buSzPct val="100000"/>
            </a:pPr>
            <a:r>
              <a:rPr lang="en-US" sz="1800" b="1" dirty="0">
                <a:solidFill>
                  <a:schemeClr val="accent5">
                    <a:lumMod val="50000"/>
                  </a:schemeClr>
                </a:solidFill>
                <a:latin typeface="Calibri Light" panose="020F0302020204030204" pitchFamily="34" charset="0"/>
                <a:cs typeface="Calibri Light" panose="020F0302020204030204" pitchFamily="34" charset="0"/>
                <a:sym typeface="Helvetica Neue"/>
              </a:rPr>
              <a:t>Goal #5:  Reduce Security Threats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OBJECTIVES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1: Raise user awareness by p</a:t>
            </a:r>
            <a:r>
              <a:rPr lang="en-US" sz="1600" dirty="0">
                <a:cs typeface="Calibri Light" panose="020F0302020204030204" pitchFamily="34" charset="0"/>
                <a:sym typeface="Helvetica Neue"/>
              </a:rPr>
              <a:t>roviding rules of behavior and use case scenarios in </a:t>
            </a:r>
            <a:r>
              <a:rPr lang="en-US" sz="1600" dirty="0">
                <a:latin typeface="Calibri Light" panose="020F0302020204030204" pitchFamily="34" charset="0"/>
                <a:cs typeface="Calibri Light" panose="020F0302020204030204" pitchFamily="34" charset="0"/>
                <a:sym typeface="Helvetica Neue"/>
              </a:rPr>
              <a:t>training materials.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2: Provide users with a mechanism to report, inquire and discuss privacy and/or security concerns. </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3: Describe the common threats to access control and the countermeasures that users must practice to protect CalSAWS   </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environments and information.</a:t>
            </a:r>
          </a:p>
          <a:p>
            <a:pPr algn="l">
              <a:lnSpc>
                <a:spcPct val="100000"/>
              </a:lnSpc>
              <a:spcBef>
                <a:spcPts val="0"/>
              </a:spcBef>
              <a:buClr>
                <a:schemeClr val="dk1"/>
              </a:buClr>
              <a:buSzPct val="100000"/>
            </a:pPr>
            <a:r>
              <a:rPr lang="en-US" sz="1800" b="1" dirty="0">
                <a:solidFill>
                  <a:schemeClr val="accent5">
                    <a:lumMod val="50000"/>
                  </a:schemeClr>
                </a:solidFill>
                <a:latin typeface="Calibri Light" panose="020F0302020204030204" pitchFamily="34" charset="0"/>
                <a:cs typeface="Calibri Light" panose="020F0302020204030204" pitchFamily="34" charset="0"/>
                <a:sym typeface="Helvetica Neue"/>
              </a:rPr>
              <a:t>Goal #6:  Mitigating Risks from Security Incidents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OBJECTIVES</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1: Share the process on responding to security incidents so handling of incidents are effective and efficient.  </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2: Provide users with a mechanism to report, inquire and discuss privacy and/or security concerns. </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3: Describe the common threats to access control and the countermeasures that users must practice to protect CalSAWS   </a:t>
            </a:r>
          </a:p>
          <a:p>
            <a:pPr algn="l">
              <a:lnSpc>
                <a:spcPct val="100000"/>
              </a:lnSpc>
              <a:spcBef>
                <a:spcPts val="0"/>
              </a:spcBef>
              <a:buClr>
                <a:schemeClr val="dk1"/>
              </a:buClr>
              <a:buSzPct val="100000"/>
            </a:pPr>
            <a:r>
              <a:rPr lang="en-US" sz="1600" dirty="0">
                <a:latin typeface="Calibri Light" panose="020F0302020204030204" pitchFamily="34" charset="0"/>
                <a:cs typeface="Calibri Light" panose="020F0302020204030204" pitchFamily="34" charset="0"/>
                <a:sym typeface="Helvetica Neue"/>
              </a:rPr>
              <a:t>        environments and information.</a:t>
            </a:r>
          </a:p>
          <a:p>
            <a:pPr algn="l">
              <a:lnSpc>
                <a:spcPct val="100000"/>
              </a:lnSpc>
              <a:spcBef>
                <a:spcPts val="0"/>
              </a:spcBef>
              <a:buClr>
                <a:schemeClr val="dk1"/>
              </a:buClr>
              <a:buSzPct val="100000"/>
            </a:pPr>
            <a:endParaRPr lang="en-US" sz="1600" dirty="0">
              <a:latin typeface="Calibri Light" panose="020F0302020204030204" pitchFamily="34" charset="0"/>
              <a:cs typeface="Calibri Light" panose="020F0302020204030204" pitchFamily="34" charset="0"/>
              <a:sym typeface="Helvetica Neue"/>
            </a:endParaRPr>
          </a:p>
        </p:txBody>
      </p:sp>
    </p:spTree>
    <p:extLst>
      <p:ext uri="{BB962C8B-B14F-4D97-AF65-F5344CB8AC3E}">
        <p14:creationId xmlns:p14="http://schemas.microsoft.com/office/powerpoint/2010/main" val="2593062583"/>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40</a:t>
            </a:fld>
            <a:endParaRPr lang="en-US" dirty="0"/>
          </a:p>
        </p:txBody>
      </p:sp>
      <p:sp>
        <p:nvSpPr>
          <p:cNvPr id="4" name="Title 3">
            <a:extLst>
              <a:ext uri="{FF2B5EF4-FFF2-40B4-BE49-F238E27FC236}">
                <a16:creationId xmlns:a16="http://schemas.microsoft.com/office/drawing/2014/main" id="{C79C601F-B149-4421-9752-0ADC46DB9AFF}"/>
              </a:ext>
            </a:extLst>
          </p:cNvPr>
          <p:cNvSpPr>
            <a:spLocks noGrp="1"/>
          </p:cNvSpPr>
          <p:nvPr>
            <p:ph type="title"/>
          </p:nvPr>
        </p:nvSpPr>
        <p:spPr>
          <a:xfrm>
            <a:off x="132522" y="156404"/>
            <a:ext cx="10515600" cy="1125744"/>
          </a:xfrm>
        </p:spPr>
        <p:txBody>
          <a:bodyPr anchor="t">
            <a:normAutofit/>
          </a:bodyPr>
          <a:lstStyle/>
          <a:p>
            <a:r>
              <a:rPr lang="en-US" sz="3600" dirty="0">
                <a:ea typeface="Helvetica Neue"/>
                <a:sym typeface="Helvetica Neue"/>
              </a:rPr>
              <a:t>EMAIL ATTACHMENTS AND SPAM</a:t>
            </a:r>
            <a:endParaRPr lang="en-US" sz="3600" dirty="0">
              <a:latin typeface="+mn-lt"/>
            </a:endParaRPr>
          </a:p>
        </p:txBody>
      </p:sp>
      <p:pic>
        <p:nvPicPr>
          <p:cNvPr id="6" name="Picture 5">
            <a:extLst>
              <a:ext uri="{FF2B5EF4-FFF2-40B4-BE49-F238E27FC236}">
                <a16:creationId xmlns:a16="http://schemas.microsoft.com/office/drawing/2014/main" id="{6978C257-EB39-40E1-B66C-24E6A128E672}"/>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8" name="Shape 96">
            <a:extLst>
              <a:ext uri="{FF2B5EF4-FFF2-40B4-BE49-F238E27FC236}">
                <a16:creationId xmlns:a16="http://schemas.microsoft.com/office/drawing/2014/main" id="{6A965047-E4DA-444C-95D5-E7C110A194E7}"/>
              </a:ext>
            </a:extLst>
          </p:cNvPr>
          <p:cNvSpPr txBox="1">
            <a:spLocks/>
          </p:cNvSpPr>
          <p:nvPr/>
        </p:nvSpPr>
        <p:spPr>
          <a:xfrm>
            <a:off x="225196" y="1048980"/>
            <a:ext cx="11741607" cy="4960129"/>
          </a:xfrm>
          <a:prstGeom prst="rect">
            <a:avLst/>
          </a:prstGeom>
          <a:noFill/>
          <a:ln>
            <a:noFill/>
          </a:ln>
        </p:spPr>
        <p:txBody>
          <a:bodyPr spcFirstLastPara="1" vert="horz" wrap="square" lIns="91425" tIns="45700" rIns="91425" bIns="45700" rtlCol="0" anchor="t" anchorCtr="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ts val="3200"/>
              </a:lnSpc>
              <a:spcBef>
                <a:spcPts val="0"/>
              </a:spcBef>
              <a:buNone/>
            </a:pPr>
            <a:r>
              <a:rPr lang="en-US" sz="2000" dirty="0">
                <a:ea typeface="Helvetica Neue"/>
                <a:sym typeface="Helvetica Neue"/>
              </a:rPr>
              <a:t>Personnel must use caution when opening email attachments received from unknown senders, as they may contain viruses, worms, or Trojan horse code. Personnel should also be cautious of email from known individuals if the email subject or contents seem out of character for that individual. In such a case, Personnel should contact the sender and verify the validity of the email before opening it whenever possible.</a:t>
            </a:r>
          </a:p>
          <a:p>
            <a:pPr marL="0" indent="0">
              <a:lnSpc>
                <a:spcPts val="3200"/>
              </a:lnSpc>
              <a:spcBef>
                <a:spcPts val="0"/>
              </a:spcBef>
              <a:buNone/>
            </a:pPr>
            <a:endParaRPr lang="en-US" sz="2000" dirty="0">
              <a:ea typeface="Helvetica Neue"/>
              <a:sym typeface="Helvetica Neue"/>
            </a:endParaRPr>
          </a:p>
          <a:p>
            <a:pPr marL="0" indent="0">
              <a:lnSpc>
                <a:spcPts val="3200"/>
              </a:lnSpc>
              <a:spcBef>
                <a:spcPts val="0"/>
              </a:spcBef>
              <a:buNone/>
            </a:pPr>
            <a:r>
              <a:rPr lang="en-US" sz="2000" dirty="0">
                <a:ea typeface="Helvetica Neue"/>
                <a:sym typeface="Helvetica Neue"/>
              </a:rPr>
              <a:t>Personnel must never reply to spam or take actions as requested in the message, such as clicking on a link, doing what it says about a virus, replying, or asking to be removed. from the mailing list. “Unsubscribing” from unsolicited spam messages typically serves to alert the sender that a valid email address exists and will generally result in even more spam being sent. Spam messages should be disregarded and promptly deleted.</a:t>
            </a:r>
          </a:p>
          <a:p>
            <a:pPr marL="0" indent="0">
              <a:lnSpc>
                <a:spcPts val="3200"/>
              </a:lnSpc>
              <a:spcBef>
                <a:spcPts val="0"/>
              </a:spcBef>
              <a:buNone/>
            </a:pPr>
            <a:r>
              <a:rPr lang="en-US" sz="2000" dirty="0">
                <a:ea typeface="Helvetica Neue"/>
                <a:sym typeface="Helvetica Neue"/>
              </a:rPr>
              <a:t>Personnel should also notify technical support if the spam becomes a nuisance. </a:t>
            </a:r>
          </a:p>
          <a:p>
            <a:pPr marL="0" indent="0">
              <a:lnSpc>
                <a:spcPts val="3200"/>
              </a:lnSpc>
              <a:spcBef>
                <a:spcPts val="0"/>
              </a:spcBef>
              <a:buNone/>
            </a:pPr>
            <a:endParaRPr lang="en-US" sz="2000" dirty="0">
              <a:solidFill>
                <a:schemeClr val="accent1">
                  <a:lumMod val="50000"/>
                </a:schemeClr>
              </a:solidFill>
              <a:ea typeface="Helvetica Neue"/>
              <a:sym typeface="Helvetica Neue"/>
            </a:endParaRPr>
          </a:p>
          <a:p>
            <a:pPr marL="0" indent="0">
              <a:lnSpc>
                <a:spcPts val="3200"/>
              </a:lnSpc>
              <a:spcBef>
                <a:spcPts val="0"/>
              </a:spcBef>
              <a:buNone/>
            </a:pPr>
            <a:endParaRPr lang="en-US" sz="2000" dirty="0">
              <a:solidFill>
                <a:schemeClr val="accent1">
                  <a:lumMod val="50000"/>
                </a:schemeClr>
              </a:solidFill>
              <a:ea typeface="Helvetica Neue"/>
              <a:sym typeface="Helvetica Neue"/>
            </a:endParaRPr>
          </a:p>
        </p:txBody>
      </p:sp>
    </p:spTree>
    <p:extLst>
      <p:ext uri="{BB962C8B-B14F-4D97-AF65-F5344CB8AC3E}">
        <p14:creationId xmlns:p14="http://schemas.microsoft.com/office/powerpoint/2010/main" val="4288892778"/>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41</a:t>
            </a:fld>
            <a:endParaRPr lang="en-US" dirty="0"/>
          </a:p>
        </p:txBody>
      </p:sp>
      <p:sp>
        <p:nvSpPr>
          <p:cNvPr id="4" name="Title 3">
            <a:extLst>
              <a:ext uri="{FF2B5EF4-FFF2-40B4-BE49-F238E27FC236}">
                <a16:creationId xmlns:a16="http://schemas.microsoft.com/office/drawing/2014/main" id="{C79C601F-B149-4421-9752-0ADC46DB9AFF}"/>
              </a:ext>
            </a:extLst>
          </p:cNvPr>
          <p:cNvSpPr>
            <a:spLocks noGrp="1"/>
          </p:cNvSpPr>
          <p:nvPr>
            <p:ph type="title"/>
          </p:nvPr>
        </p:nvSpPr>
        <p:spPr>
          <a:xfrm>
            <a:off x="132522" y="156404"/>
            <a:ext cx="10515600" cy="1125744"/>
          </a:xfrm>
        </p:spPr>
        <p:txBody>
          <a:bodyPr anchor="t">
            <a:normAutofit/>
          </a:bodyPr>
          <a:lstStyle/>
          <a:p>
            <a:r>
              <a:rPr lang="en-US" sz="3600" dirty="0"/>
              <a:t>TECHNICAL SUPPORT</a:t>
            </a:r>
          </a:p>
        </p:txBody>
      </p:sp>
      <p:pic>
        <p:nvPicPr>
          <p:cNvPr id="6" name="Picture 5">
            <a:extLst>
              <a:ext uri="{FF2B5EF4-FFF2-40B4-BE49-F238E27FC236}">
                <a16:creationId xmlns:a16="http://schemas.microsoft.com/office/drawing/2014/main" id="{6978C257-EB39-40E1-B66C-24E6A128E672}"/>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8" name="Shape 96">
            <a:extLst>
              <a:ext uri="{FF2B5EF4-FFF2-40B4-BE49-F238E27FC236}">
                <a16:creationId xmlns:a16="http://schemas.microsoft.com/office/drawing/2014/main" id="{6A965047-E4DA-444C-95D5-E7C110A194E7}"/>
              </a:ext>
            </a:extLst>
          </p:cNvPr>
          <p:cNvSpPr txBox="1">
            <a:spLocks/>
          </p:cNvSpPr>
          <p:nvPr/>
        </p:nvSpPr>
        <p:spPr>
          <a:xfrm>
            <a:off x="225196" y="1048980"/>
            <a:ext cx="11741607" cy="4960129"/>
          </a:xfrm>
          <a:prstGeom prst="rect">
            <a:avLst/>
          </a:prstGeom>
          <a:noFill/>
          <a:ln>
            <a:noFill/>
          </a:ln>
        </p:spPr>
        <p:txBody>
          <a:bodyPr spcFirstLastPara="1" vert="horz" wrap="square" lIns="91425" tIns="45700" rIns="91425" bIns="45700" rtlCol="0" anchor="t" anchorCtr="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ts val="3200"/>
              </a:lnSpc>
              <a:spcBef>
                <a:spcPts val="0"/>
              </a:spcBef>
              <a:buNone/>
            </a:pPr>
            <a:r>
              <a:rPr lang="en-US" sz="2000" dirty="0">
                <a:ea typeface="Helvetica Neue"/>
                <a:sym typeface="Helvetica Neue"/>
              </a:rPr>
              <a:t>Personnel must immediately open and act on any security message sent by CalSAWS Technical Support. Failure to do so can result in system compromise or data disclosure.</a:t>
            </a:r>
          </a:p>
          <a:p>
            <a:pPr marL="0" indent="0">
              <a:lnSpc>
                <a:spcPts val="3200"/>
              </a:lnSpc>
              <a:spcBef>
                <a:spcPts val="0"/>
              </a:spcBef>
              <a:buNone/>
            </a:pPr>
            <a:endParaRPr lang="en-US" sz="2000" dirty="0">
              <a:ea typeface="Helvetica Neue"/>
              <a:sym typeface="Helvetica Neue"/>
            </a:endParaRPr>
          </a:p>
          <a:p>
            <a:pPr marL="0" indent="0">
              <a:lnSpc>
                <a:spcPts val="3200"/>
              </a:lnSpc>
              <a:spcBef>
                <a:spcPts val="0"/>
              </a:spcBef>
              <a:buNone/>
            </a:pPr>
            <a:r>
              <a:rPr lang="en-US" sz="2000" dirty="0">
                <a:ea typeface="Helvetica Neue"/>
                <a:sym typeface="Helvetica Neue"/>
              </a:rPr>
              <a:t>Unless it is received from CalSAWS Technical Support, Personnel must never take any action regarding virus notifications. Furthermore, Personnel must always let CalSAWS Technical Support handle communication to the project, remediation, and prevention. </a:t>
            </a:r>
          </a:p>
          <a:p>
            <a:pPr marL="0" indent="0">
              <a:lnSpc>
                <a:spcPts val="3200"/>
              </a:lnSpc>
              <a:spcBef>
                <a:spcPts val="0"/>
              </a:spcBef>
              <a:buNone/>
            </a:pPr>
            <a:endParaRPr lang="en-US" sz="2000" dirty="0">
              <a:ea typeface="Helvetica Neue"/>
              <a:sym typeface="Helvetica Neue"/>
            </a:endParaRPr>
          </a:p>
          <a:p>
            <a:pPr marL="0" indent="0">
              <a:lnSpc>
                <a:spcPts val="3200"/>
              </a:lnSpc>
              <a:spcBef>
                <a:spcPts val="0"/>
              </a:spcBef>
              <a:buNone/>
            </a:pPr>
            <a:r>
              <a:rPr lang="en-US" sz="2000" dirty="0">
                <a:ea typeface="Helvetica Neue"/>
                <a:sym typeface="Helvetica Neue"/>
              </a:rPr>
              <a:t>Personnel are advised that many publicly distributed emails containing virus warnings are hoaxes and following such emails can result in computer damage.</a:t>
            </a:r>
          </a:p>
        </p:txBody>
      </p:sp>
    </p:spTree>
    <p:extLst>
      <p:ext uri="{BB962C8B-B14F-4D97-AF65-F5344CB8AC3E}">
        <p14:creationId xmlns:p14="http://schemas.microsoft.com/office/powerpoint/2010/main" val="2568146219"/>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42</a:t>
            </a:fld>
            <a:endParaRPr lang="en-US" dirty="0"/>
          </a:p>
        </p:txBody>
      </p:sp>
      <p:pic>
        <p:nvPicPr>
          <p:cNvPr id="6" name="Picture 5">
            <a:extLst>
              <a:ext uri="{FF2B5EF4-FFF2-40B4-BE49-F238E27FC236}">
                <a16:creationId xmlns:a16="http://schemas.microsoft.com/office/drawing/2014/main" id="{6978C257-EB39-40E1-B66C-24E6A128E672}"/>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Title 3">
            <a:extLst>
              <a:ext uri="{FF2B5EF4-FFF2-40B4-BE49-F238E27FC236}">
                <a16:creationId xmlns:a16="http://schemas.microsoft.com/office/drawing/2014/main" id="{CD4C17C8-0AC5-5C48-8756-215BBEBAADCC}"/>
              </a:ext>
            </a:extLst>
          </p:cNvPr>
          <p:cNvSpPr txBox="1">
            <a:spLocks/>
          </p:cNvSpPr>
          <p:nvPr/>
        </p:nvSpPr>
        <p:spPr>
          <a:xfrm>
            <a:off x="198602" y="228599"/>
            <a:ext cx="7719726" cy="1125744"/>
          </a:xfrm>
          <a:prstGeom prst="rect">
            <a:avLst/>
          </a:prstGeom>
        </p:spPr>
        <p:txBody>
          <a:bodyPr vert="horz" lIns="91440" tIns="45720" rIns="91440" bIns="45720" rtlCol="0" anchor="t">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US" sz="3600" dirty="0">
                <a:ea typeface="Helvetica Neue"/>
                <a:sym typeface="Helvetica Neue"/>
              </a:rPr>
              <a:t>Freedom of Information Act (FOIA)</a:t>
            </a:r>
            <a:endParaRPr lang="en-US" sz="3600" dirty="0"/>
          </a:p>
        </p:txBody>
      </p:sp>
      <p:sp>
        <p:nvSpPr>
          <p:cNvPr id="8" name="Shape 96">
            <a:extLst>
              <a:ext uri="{FF2B5EF4-FFF2-40B4-BE49-F238E27FC236}">
                <a16:creationId xmlns:a16="http://schemas.microsoft.com/office/drawing/2014/main" id="{6A965047-E4DA-444C-95D5-E7C110A194E7}"/>
              </a:ext>
            </a:extLst>
          </p:cNvPr>
          <p:cNvSpPr txBox="1">
            <a:spLocks/>
          </p:cNvSpPr>
          <p:nvPr/>
        </p:nvSpPr>
        <p:spPr>
          <a:xfrm>
            <a:off x="198602" y="949970"/>
            <a:ext cx="11741607" cy="3696640"/>
          </a:xfrm>
          <a:prstGeom prst="rect">
            <a:avLst/>
          </a:prstGeom>
          <a:noFill/>
          <a:ln>
            <a:noFill/>
          </a:ln>
        </p:spPr>
        <p:txBody>
          <a:bodyPr spcFirstLastPara="1" vert="horz" wrap="square" lIns="91425" tIns="45700" rIns="91425" bIns="45700" rtlCol="0" anchor="t" anchorCtr="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ts val="3200"/>
              </a:lnSpc>
              <a:spcBef>
                <a:spcPts val="0"/>
              </a:spcBef>
              <a:buNone/>
            </a:pPr>
            <a:r>
              <a:rPr lang="en-US" sz="2000" dirty="0">
                <a:ea typeface="Helvetica Neue"/>
                <a:sym typeface="Helvetica Neue"/>
              </a:rPr>
              <a:t>Personnel must be aware that written communications may be subject to public disclosure pursuant to federal and state law, specifically the Freedom of Information Act (FOIA) and the California Public Records Act (CPRA). The CPRA was enacted in 1968 and codified as California Government Code § 6250 through § 6276.48. The fundamental precept of the CPRA is that government records shall be disclosed to the public, upon request, unless legally exempt from such disclosure or the public interest in nondisclosure clearly outweighs the public interest in disclosure. </a:t>
            </a:r>
          </a:p>
        </p:txBody>
      </p:sp>
    </p:spTree>
    <p:extLst>
      <p:ext uri="{BB962C8B-B14F-4D97-AF65-F5344CB8AC3E}">
        <p14:creationId xmlns:p14="http://schemas.microsoft.com/office/powerpoint/2010/main" val="2978524550"/>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43</a:t>
            </a:fld>
            <a:endParaRPr lang="en-US" dirty="0"/>
          </a:p>
        </p:txBody>
      </p:sp>
      <p:sp>
        <p:nvSpPr>
          <p:cNvPr id="4" name="Title 3">
            <a:extLst>
              <a:ext uri="{FF2B5EF4-FFF2-40B4-BE49-F238E27FC236}">
                <a16:creationId xmlns:a16="http://schemas.microsoft.com/office/drawing/2014/main" id="{C79C601F-B149-4421-9752-0ADC46DB9AFF}"/>
              </a:ext>
            </a:extLst>
          </p:cNvPr>
          <p:cNvSpPr>
            <a:spLocks noGrp="1"/>
          </p:cNvSpPr>
          <p:nvPr>
            <p:ph type="title"/>
          </p:nvPr>
        </p:nvSpPr>
        <p:spPr>
          <a:xfrm>
            <a:off x="132522" y="156404"/>
            <a:ext cx="10515600" cy="1125744"/>
          </a:xfrm>
        </p:spPr>
        <p:txBody>
          <a:bodyPr anchor="t">
            <a:normAutofit/>
          </a:bodyPr>
          <a:lstStyle/>
          <a:p>
            <a:r>
              <a:rPr lang="en-US" sz="3600" dirty="0">
                <a:ea typeface="Helvetica Neue"/>
                <a:sym typeface="Helvetica Neue"/>
              </a:rPr>
              <a:t>FOIA Exemptions</a:t>
            </a:r>
            <a:endParaRPr lang="en-US" sz="3600" dirty="0">
              <a:latin typeface="+mn-lt"/>
            </a:endParaRPr>
          </a:p>
        </p:txBody>
      </p:sp>
      <p:pic>
        <p:nvPicPr>
          <p:cNvPr id="6" name="Picture 5">
            <a:extLst>
              <a:ext uri="{FF2B5EF4-FFF2-40B4-BE49-F238E27FC236}">
                <a16:creationId xmlns:a16="http://schemas.microsoft.com/office/drawing/2014/main" id="{6978C257-EB39-40E1-B66C-24E6A128E672}"/>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8" name="Shape 96">
            <a:extLst>
              <a:ext uri="{FF2B5EF4-FFF2-40B4-BE49-F238E27FC236}">
                <a16:creationId xmlns:a16="http://schemas.microsoft.com/office/drawing/2014/main" id="{6A965047-E4DA-444C-95D5-E7C110A194E7}"/>
              </a:ext>
            </a:extLst>
          </p:cNvPr>
          <p:cNvSpPr txBox="1">
            <a:spLocks/>
          </p:cNvSpPr>
          <p:nvPr/>
        </p:nvSpPr>
        <p:spPr>
          <a:xfrm>
            <a:off x="225196" y="1072129"/>
            <a:ext cx="11741607" cy="4960129"/>
          </a:xfrm>
          <a:prstGeom prst="rect">
            <a:avLst/>
          </a:prstGeom>
          <a:noFill/>
          <a:ln>
            <a:noFill/>
          </a:ln>
        </p:spPr>
        <p:txBody>
          <a:bodyPr spcFirstLastPara="1" vert="horz" wrap="square" lIns="91425" tIns="45700" rIns="91425" bIns="45700" rtlCol="0" anchor="t" anchorCtr="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ts val="3200"/>
              </a:lnSpc>
              <a:spcBef>
                <a:spcPts val="0"/>
              </a:spcBef>
              <a:buNone/>
            </a:pPr>
            <a:r>
              <a:rPr lang="en-US" sz="2000" dirty="0">
                <a:ea typeface="Helvetica Neue"/>
                <a:sym typeface="Helvetica Neue"/>
              </a:rPr>
              <a:t>Some exemptions to public disclosure include:</a:t>
            </a:r>
          </a:p>
          <a:p>
            <a:pPr>
              <a:lnSpc>
                <a:spcPts val="3200"/>
              </a:lnSpc>
              <a:spcBef>
                <a:spcPts val="0"/>
              </a:spcBef>
            </a:pPr>
            <a:r>
              <a:rPr lang="en-US" sz="2000" dirty="0">
                <a:ea typeface="Helvetica Neue"/>
                <a:sym typeface="Helvetica Neue"/>
              </a:rPr>
              <a:t>Preliminary drafts, notes, or memoranda that are not retained by the public agency in the ordinary course of business</a:t>
            </a:r>
          </a:p>
          <a:p>
            <a:pPr>
              <a:lnSpc>
                <a:spcPts val="3200"/>
              </a:lnSpc>
              <a:spcBef>
                <a:spcPts val="0"/>
              </a:spcBef>
            </a:pPr>
            <a:r>
              <a:rPr lang="en-US" sz="2000" dirty="0">
                <a:ea typeface="Helvetica Neue"/>
                <a:sym typeface="Helvetica Neue"/>
              </a:rPr>
              <a:t>Personnel, medical records, or similar files, the disclosure of which would constitute an unwarranted invasion of personal privacy</a:t>
            </a:r>
          </a:p>
          <a:p>
            <a:pPr>
              <a:lnSpc>
                <a:spcPts val="3200"/>
              </a:lnSpc>
              <a:spcBef>
                <a:spcPts val="0"/>
              </a:spcBef>
            </a:pPr>
            <a:r>
              <a:rPr lang="en-US" sz="2000" dirty="0">
                <a:ea typeface="Helvetica Neue"/>
                <a:sym typeface="Helvetica Neue"/>
              </a:rPr>
              <a:t>Applications or records concerning any individual in connection with any form of public social services under the California Welfare &amp; Institutions Code §10850</a:t>
            </a:r>
          </a:p>
          <a:p>
            <a:pPr>
              <a:lnSpc>
                <a:spcPts val="3200"/>
              </a:lnSpc>
              <a:spcBef>
                <a:spcPts val="0"/>
              </a:spcBef>
            </a:pPr>
            <a:r>
              <a:rPr lang="en-US" sz="2000" dirty="0">
                <a:ea typeface="Helvetica Neue"/>
                <a:sym typeface="Helvetica Neue"/>
              </a:rPr>
              <a:t>Deliberative processes, discussions, or negotiations</a:t>
            </a:r>
          </a:p>
          <a:p>
            <a:pPr>
              <a:lnSpc>
                <a:spcPts val="3200"/>
              </a:lnSpc>
              <a:spcBef>
                <a:spcPts val="0"/>
              </a:spcBef>
            </a:pPr>
            <a:r>
              <a:rPr lang="en-US" sz="2000" dirty="0">
                <a:ea typeface="Helvetica Neue"/>
                <a:sym typeface="Helvetica Neue"/>
              </a:rPr>
              <a:t>Trade secrets or proprietary information</a:t>
            </a:r>
          </a:p>
          <a:p>
            <a:pPr>
              <a:lnSpc>
                <a:spcPts val="3200"/>
              </a:lnSpc>
              <a:spcBef>
                <a:spcPts val="0"/>
              </a:spcBef>
            </a:pPr>
            <a:r>
              <a:rPr lang="en-US" sz="2000" dirty="0">
                <a:ea typeface="Helvetica Neue"/>
                <a:sym typeface="Helvetica Neue"/>
              </a:rPr>
              <a:t>Attorney-client privileged communications</a:t>
            </a:r>
          </a:p>
          <a:p>
            <a:pPr>
              <a:lnSpc>
                <a:spcPts val="3200"/>
              </a:lnSpc>
              <a:spcBef>
                <a:spcPts val="0"/>
              </a:spcBef>
            </a:pPr>
            <a:r>
              <a:rPr lang="en-US" sz="2000" dirty="0">
                <a:ea typeface="Helvetica Neue"/>
                <a:sym typeface="Helvetica Neue"/>
              </a:rPr>
              <a:t>Records pertaining to pending litigation to which the agency is a party, or to claims, until the litigation or claim has been finally adjudicated or otherwise settled</a:t>
            </a:r>
          </a:p>
          <a:p>
            <a:pPr marL="0" indent="0">
              <a:lnSpc>
                <a:spcPts val="3200"/>
              </a:lnSpc>
              <a:spcBef>
                <a:spcPts val="0"/>
              </a:spcBef>
              <a:buNone/>
            </a:pPr>
            <a:endParaRPr lang="en-US" sz="2000" dirty="0">
              <a:solidFill>
                <a:schemeClr val="accent1">
                  <a:lumMod val="50000"/>
                </a:schemeClr>
              </a:solidFill>
              <a:ea typeface="Helvetica Neue"/>
              <a:sym typeface="Helvetica Neue"/>
            </a:endParaRPr>
          </a:p>
        </p:txBody>
      </p:sp>
    </p:spTree>
    <p:extLst>
      <p:ext uri="{BB962C8B-B14F-4D97-AF65-F5344CB8AC3E}">
        <p14:creationId xmlns:p14="http://schemas.microsoft.com/office/powerpoint/2010/main" val="2771792072"/>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71BC01BB-3720-4917-9C1C-EC80CEBA40B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44</a:t>
            </a:fld>
            <a:endParaRPr lang="en-US" dirty="0"/>
          </a:p>
        </p:txBody>
      </p:sp>
      <p:pic>
        <p:nvPicPr>
          <p:cNvPr id="6" name="Picture 5">
            <a:extLst>
              <a:ext uri="{FF2B5EF4-FFF2-40B4-BE49-F238E27FC236}">
                <a16:creationId xmlns:a16="http://schemas.microsoft.com/office/drawing/2014/main" id="{6978C257-EB39-40E1-B66C-24E6A128E672}"/>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Title 3">
            <a:extLst>
              <a:ext uri="{FF2B5EF4-FFF2-40B4-BE49-F238E27FC236}">
                <a16:creationId xmlns:a16="http://schemas.microsoft.com/office/drawing/2014/main" id="{CD4C17C8-0AC5-5C48-8756-215BBEBAADCC}"/>
              </a:ext>
            </a:extLst>
          </p:cNvPr>
          <p:cNvSpPr txBox="1">
            <a:spLocks/>
          </p:cNvSpPr>
          <p:nvPr/>
        </p:nvSpPr>
        <p:spPr>
          <a:xfrm>
            <a:off x="198602" y="228599"/>
            <a:ext cx="7719726" cy="1125744"/>
          </a:xfrm>
          <a:prstGeom prst="rect">
            <a:avLst/>
          </a:prstGeom>
        </p:spPr>
        <p:txBody>
          <a:bodyPr vert="horz" lIns="91440" tIns="45720" rIns="91440" bIns="45720" rtlCol="0" anchor="t">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r>
              <a:rPr lang="en-US" sz="3600" dirty="0">
                <a:ea typeface="Helvetica Neue"/>
                <a:sym typeface="Helvetica Neue"/>
              </a:rPr>
              <a:t>OTHER SECURITY RESPONSIBILITIES</a:t>
            </a:r>
            <a:endParaRPr lang="en-US" sz="3600" dirty="0"/>
          </a:p>
        </p:txBody>
      </p:sp>
      <p:sp>
        <p:nvSpPr>
          <p:cNvPr id="8" name="Shape 96">
            <a:extLst>
              <a:ext uri="{FF2B5EF4-FFF2-40B4-BE49-F238E27FC236}">
                <a16:creationId xmlns:a16="http://schemas.microsoft.com/office/drawing/2014/main" id="{6A965047-E4DA-444C-95D5-E7C110A194E7}"/>
              </a:ext>
            </a:extLst>
          </p:cNvPr>
          <p:cNvSpPr txBox="1">
            <a:spLocks/>
          </p:cNvSpPr>
          <p:nvPr/>
        </p:nvSpPr>
        <p:spPr>
          <a:xfrm>
            <a:off x="198602" y="791471"/>
            <a:ext cx="11741607" cy="3696640"/>
          </a:xfrm>
          <a:prstGeom prst="rect">
            <a:avLst/>
          </a:prstGeom>
          <a:noFill/>
          <a:ln>
            <a:noFill/>
          </a:ln>
        </p:spPr>
        <p:txBody>
          <a:bodyPr spcFirstLastPara="1" vert="horz" wrap="square" lIns="91425" tIns="45700" rIns="91425" bIns="45700" rtlCol="0" anchor="t" anchorCtr="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ts val="3200"/>
              </a:lnSpc>
              <a:spcBef>
                <a:spcPts val="0"/>
              </a:spcBef>
              <a:buNone/>
            </a:pPr>
            <a:r>
              <a:rPr lang="en-US" sz="2000" dirty="0">
                <a:ea typeface="Helvetica Neue"/>
                <a:sym typeface="Helvetica Neue"/>
              </a:rPr>
              <a:t>Personnel are responsible for the following to help maintain CalSAWS system security:</a:t>
            </a:r>
          </a:p>
          <a:p>
            <a:pPr>
              <a:lnSpc>
                <a:spcPts val="3200"/>
              </a:lnSpc>
              <a:spcBef>
                <a:spcPts val="0"/>
              </a:spcBef>
            </a:pPr>
            <a:r>
              <a:rPr lang="en-US" sz="2000" dirty="0">
                <a:ea typeface="Helvetica Neue"/>
                <a:sym typeface="Helvetica Neue"/>
              </a:rPr>
              <a:t>Personnel are prohibited from conducting unauthorized port or vulnerability scans or executing any form of unauthorized network monitoring.</a:t>
            </a:r>
          </a:p>
          <a:p>
            <a:pPr>
              <a:lnSpc>
                <a:spcPts val="3200"/>
              </a:lnSpc>
              <a:spcBef>
                <a:spcPts val="0"/>
              </a:spcBef>
            </a:pPr>
            <a:r>
              <a:rPr lang="en-US" sz="2000" dirty="0">
                <a:ea typeface="Helvetica Neue"/>
                <a:sym typeface="Helvetica Neue"/>
              </a:rPr>
              <a:t>Personnel must not tamper with or circumvent user authentication or security of any host, network, or account.</a:t>
            </a:r>
          </a:p>
          <a:p>
            <a:pPr>
              <a:lnSpc>
                <a:spcPts val="3200"/>
              </a:lnSpc>
              <a:spcBef>
                <a:spcPts val="0"/>
              </a:spcBef>
            </a:pPr>
            <a:r>
              <a:rPr lang="en-US" sz="2000" dirty="0">
                <a:ea typeface="Helvetica Neue"/>
                <a:sym typeface="Helvetica Neue"/>
              </a:rPr>
              <a:t>Personnel must maintain virus scanning utilities, personal firewalls, or other programs designed to protect systems, users, or information in good working order, with approved configurations intact.</a:t>
            </a:r>
          </a:p>
          <a:p>
            <a:pPr>
              <a:lnSpc>
                <a:spcPts val="3200"/>
              </a:lnSpc>
              <a:spcBef>
                <a:spcPts val="0"/>
              </a:spcBef>
            </a:pPr>
            <a:r>
              <a:rPr lang="en-US" sz="2000" dirty="0">
                <a:ea typeface="Helvetica Neue"/>
                <a:sym typeface="Helvetica Neue"/>
              </a:rPr>
              <a:t>Personnel may not disable or modify any legal notice or warning banners on CalSAWS systems.</a:t>
            </a:r>
          </a:p>
          <a:p>
            <a:pPr>
              <a:lnSpc>
                <a:spcPts val="3200"/>
              </a:lnSpc>
              <a:spcBef>
                <a:spcPts val="0"/>
              </a:spcBef>
            </a:pPr>
            <a:r>
              <a:rPr lang="en-US" sz="2000" dirty="0">
                <a:ea typeface="Helvetica Neue"/>
                <a:sym typeface="Helvetica Neue"/>
              </a:rPr>
              <a:t>Personnel may not tamper with or circumvent installed physical facility security measures.</a:t>
            </a:r>
          </a:p>
          <a:p>
            <a:pPr>
              <a:lnSpc>
                <a:spcPts val="3200"/>
              </a:lnSpc>
              <a:spcBef>
                <a:spcPts val="0"/>
              </a:spcBef>
            </a:pPr>
            <a:r>
              <a:rPr lang="en-US" sz="2000" dirty="0">
                <a:ea typeface="Helvetica Neue"/>
                <a:sym typeface="Helvetica Neue"/>
              </a:rPr>
              <a:t>Personnel must safeguard Sensitive Information about security designs or implementations to prevent access by unauthorized persons.</a:t>
            </a:r>
          </a:p>
        </p:txBody>
      </p:sp>
    </p:spTree>
    <p:extLst>
      <p:ext uri="{BB962C8B-B14F-4D97-AF65-F5344CB8AC3E}">
        <p14:creationId xmlns:p14="http://schemas.microsoft.com/office/powerpoint/2010/main" val="2325843972"/>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541317" y="1679713"/>
            <a:ext cx="10692740" cy="3136742"/>
          </a:xfrm>
          <a:prstGeom prst="rect">
            <a:avLst/>
          </a:prstGeom>
          <a:noFill/>
          <a:ln>
            <a:noFill/>
          </a:ln>
        </p:spPr>
        <p:txBody>
          <a:bodyPr spcFirstLastPara="1" wrap="square" lIns="91425" tIns="45700" rIns="91425" bIns="45700" anchor="b" anchorCtr="0">
            <a:noAutofit/>
          </a:bodyPr>
          <a:lstStyle/>
          <a:p>
            <a:pPr marL="0" marR="0" lvl="0" indent="0" rtl="0">
              <a:lnSpc>
                <a:spcPct val="90000"/>
              </a:lnSpc>
              <a:spcBef>
                <a:spcPts val="0"/>
              </a:spcBef>
              <a:spcAft>
                <a:spcPts val="0"/>
              </a:spcAft>
              <a:buClr>
                <a:schemeClr val="dk1"/>
              </a:buClr>
              <a:buSzPts val="4800"/>
              <a:buFont typeface="Helvetica Neue"/>
              <a:buNone/>
            </a:pPr>
            <a:r>
              <a:rPr lang="en-US" sz="3600" dirty="0">
                <a:ea typeface="Helvetica Neue"/>
                <a:sym typeface="Helvetica Neue"/>
              </a:rPr>
              <a:t>SECTION IV</a:t>
            </a:r>
            <a:br>
              <a:rPr lang="en-US" sz="3600" dirty="0">
                <a:ea typeface="Helvetica Neue"/>
                <a:sym typeface="Helvetica Neue"/>
              </a:rPr>
            </a:br>
            <a:br>
              <a:rPr lang="en-US" sz="3600" dirty="0">
                <a:ea typeface="Helvetica Neue"/>
                <a:sym typeface="Helvetica Neue"/>
              </a:rPr>
            </a:br>
            <a:r>
              <a:rPr lang="en-US" sz="3600" dirty="0">
                <a:ea typeface="Helvetica Neue"/>
                <a:sym typeface="Helvetica Neue"/>
              </a:rPr>
              <a:t>OTHER IMPORTANT REGULATIONS AND STANDARDS</a:t>
            </a:r>
            <a:br>
              <a:rPr lang="en-US" sz="4500" u="none" strike="noStrike" cap="none" dirty="0">
                <a:ea typeface="Helvetica Neue"/>
                <a:sym typeface="Helvetica Neue"/>
              </a:rPr>
            </a:br>
            <a:br>
              <a:rPr lang="en-US" sz="3200" u="none" strike="noStrike" cap="none" dirty="0">
                <a:ea typeface="Helvetica Neue"/>
                <a:sym typeface="Helvetica Neue"/>
              </a:rPr>
            </a:br>
            <a:br>
              <a:rPr lang="en-US" sz="3200" u="none" strike="noStrike" cap="none" dirty="0">
                <a:solidFill>
                  <a:srgbClr val="2A3965"/>
                </a:solidFill>
                <a:ea typeface="Helvetica Neue"/>
                <a:sym typeface="Helvetica Neue"/>
              </a:rPr>
            </a:br>
            <a:endParaRPr sz="3200" u="none" strike="noStrike" cap="none" dirty="0">
              <a:solidFill>
                <a:srgbClr val="2A3965"/>
              </a:solidFill>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45</a:t>
            </a:fld>
            <a:endParaRPr lang="en-US" dirty="0"/>
          </a:p>
        </p:txBody>
      </p:sp>
    </p:spTree>
    <p:extLst>
      <p:ext uri="{BB962C8B-B14F-4D97-AF65-F5344CB8AC3E}">
        <p14:creationId xmlns:p14="http://schemas.microsoft.com/office/powerpoint/2010/main" val="2662873782"/>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208723"/>
            <a:ext cx="9365255" cy="815007"/>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dirty="0">
                <a:ea typeface="Helvetica Neue"/>
                <a:sym typeface="Helvetica Neue"/>
              </a:rPr>
              <a:t>OTHER IMPORTANT REGULATIONS AND STANDARDS</a:t>
            </a:r>
            <a:endParaRPr sz="32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46</a:t>
            </a:fld>
            <a:endParaRPr lang="en-US" dirty="0"/>
          </a:p>
        </p:txBody>
      </p:sp>
      <p:sp>
        <p:nvSpPr>
          <p:cNvPr id="3" name="TextBox 2">
            <a:extLst>
              <a:ext uri="{FF2B5EF4-FFF2-40B4-BE49-F238E27FC236}">
                <a16:creationId xmlns:a16="http://schemas.microsoft.com/office/drawing/2014/main" id="{A37D2236-F3E3-4F10-A093-1D2DF7743356}"/>
              </a:ext>
            </a:extLst>
          </p:cNvPr>
          <p:cNvSpPr txBox="1"/>
          <p:nvPr/>
        </p:nvSpPr>
        <p:spPr>
          <a:xfrm>
            <a:off x="0" y="1212574"/>
            <a:ext cx="11744695" cy="3785652"/>
          </a:xfrm>
          <a:prstGeom prst="rect">
            <a:avLst/>
          </a:prstGeom>
          <a:noFill/>
        </p:spPr>
        <p:txBody>
          <a:bodyPr wrap="square" rtlCol="0">
            <a:spAutoFit/>
          </a:bodyPr>
          <a:lstStyle/>
          <a:p>
            <a:pPr marL="742950" lvl="1" indent="-285750">
              <a:lnSpc>
                <a:spcPct val="150000"/>
              </a:lnSpc>
              <a:buSzPct val="150000"/>
              <a:buFont typeface="Arial" panose="020B0604020202020204" pitchFamily="34" charset="0"/>
              <a:buChar char="•"/>
            </a:pPr>
            <a:r>
              <a:rPr lang="en-US" sz="2000" baseline="30000" dirty="0"/>
              <a:t>1</a:t>
            </a:r>
            <a:r>
              <a:rPr lang="en-US" sz="2000" dirty="0"/>
              <a:t> The E-Government Act of 2002 established a new Office of Electronic Government within the Office of Management and Budget.</a:t>
            </a:r>
          </a:p>
          <a:p>
            <a:pPr lvl="1">
              <a:lnSpc>
                <a:spcPct val="150000"/>
              </a:lnSpc>
              <a:buSzPct val="150000"/>
            </a:pPr>
            <a:endParaRPr lang="en-US" sz="2000" dirty="0"/>
          </a:p>
          <a:p>
            <a:pPr marL="742950" lvl="1" indent="-285750">
              <a:lnSpc>
                <a:spcPct val="150000"/>
              </a:lnSpc>
              <a:buSzPct val="150000"/>
              <a:buFont typeface="Arial" panose="020B0604020202020204" pitchFamily="34" charset="0"/>
              <a:buChar char="•"/>
            </a:pPr>
            <a:r>
              <a:rPr lang="en-US" sz="2000" baseline="30000" dirty="0"/>
              <a:t>2</a:t>
            </a:r>
            <a:r>
              <a:rPr lang="en-US" sz="2000" dirty="0"/>
              <a:t> NIST (National Institute of Standards and Technology) Special Publication 800-53, “Security and Privacy Controls for Federal Information Systems and Organizations”:</a:t>
            </a:r>
          </a:p>
          <a:p>
            <a:pPr marL="1257300" lvl="2" indent="-342900">
              <a:lnSpc>
                <a:spcPct val="150000"/>
              </a:lnSpc>
              <a:buSzPct val="150000"/>
              <a:buFont typeface="Arial" panose="020B0604020202020204" pitchFamily="34" charset="0"/>
              <a:buChar char="•"/>
            </a:pPr>
            <a:r>
              <a:rPr lang="en-US" sz="2000" dirty="0"/>
              <a:t>Control Family “AT”, Awareness and Training</a:t>
            </a:r>
          </a:p>
          <a:p>
            <a:pPr marL="1257300" lvl="2" indent="-342900">
              <a:lnSpc>
                <a:spcPct val="150000"/>
              </a:lnSpc>
              <a:buSzPct val="150000"/>
              <a:buFont typeface="Arial" panose="020B0604020202020204" pitchFamily="34" charset="0"/>
              <a:buChar char="•"/>
            </a:pPr>
            <a:r>
              <a:rPr lang="en-US" sz="2000" dirty="0"/>
              <a:t>Control Family “PS” Personnel Security</a:t>
            </a:r>
          </a:p>
          <a:p>
            <a:pPr marL="1257300" lvl="2" indent="-342900">
              <a:lnSpc>
                <a:spcPct val="150000"/>
              </a:lnSpc>
              <a:buSzPct val="150000"/>
              <a:buFont typeface="Arial" panose="020B0604020202020204" pitchFamily="34" charset="0"/>
              <a:buChar char="•"/>
            </a:pPr>
            <a:r>
              <a:rPr lang="en-US" sz="2000" dirty="0"/>
              <a:t>Control Family “PM”, Program Management</a:t>
            </a:r>
          </a:p>
        </p:txBody>
      </p:sp>
      <p:sp>
        <p:nvSpPr>
          <p:cNvPr id="7" name="TextBox 6">
            <a:extLst>
              <a:ext uri="{FF2B5EF4-FFF2-40B4-BE49-F238E27FC236}">
                <a16:creationId xmlns:a16="http://schemas.microsoft.com/office/drawing/2014/main" id="{862459DE-C1E7-46C7-BBAA-8045242E9132}"/>
              </a:ext>
            </a:extLst>
          </p:cNvPr>
          <p:cNvSpPr txBox="1"/>
          <p:nvPr/>
        </p:nvSpPr>
        <p:spPr>
          <a:xfrm>
            <a:off x="76086" y="6308079"/>
            <a:ext cx="11141766" cy="461665"/>
          </a:xfrm>
          <a:prstGeom prst="rect">
            <a:avLst/>
          </a:prstGeom>
          <a:noFill/>
        </p:spPr>
        <p:txBody>
          <a:bodyPr wrap="square" rtlCol="0">
            <a:spAutoFit/>
          </a:bodyPr>
          <a:lstStyle/>
          <a:p>
            <a:r>
              <a:rPr lang="en-US" sz="1200" baseline="30000" dirty="0"/>
              <a:t>1</a:t>
            </a:r>
            <a:r>
              <a:rPr lang="en-US" sz="1200" dirty="0"/>
              <a:t> "E-Government Act of 2002", US Government Publishing Office (GPO), 17 Dec 2002, </a:t>
            </a:r>
            <a:r>
              <a:rPr lang="en-US" sz="1200" dirty="0">
                <a:hlinkClick r:id="rId3"/>
              </a:rPr>
              <a:t>https://www.govinfo.gov/ E-Government_Act_of_2002</a:t>
            </a:r>
            <a:endParaRPr lang="en-US" sz="1200" dirty="0"/>
          </a:p>
          <a:p>
            <a:r>
              <a:rPr lang="en-US" sz="1200" dirty="0"/>
              <a:t>2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147502180"/>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209413"/>
            <a:ext cx="11754679" cy="734805"/>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baseline="30000" dirty="0">
                <a:latin typeface="+mn-lt"/>
                <a:sym typeface="Helvetica Neue"/>
              </a:rPr>
              <a:t>1</a:t>
            </a:r>
            <a:r>
              <a:rPr lang="en-US" sz="3600" dirty="0">
                <a:latin typeface="+mn-lt"/>
                <a:sym typeface="Helvetica Neue"/>
              </a:rPr>
              <a:t> </a:t>
            </a:r>
            <a:r>
              <a:rPr lang="en-US" sz="3600" dirty="0">
                <a:sym typeface="Helvetica Neue"/>
              </a:rPr>
              <a:t>E-Government Act of 2002</a:t>
            </a:r>
            <a:endParaRPr sz="3600" dirty="0">
              <a:sym typeface="Helvetica Neue"/>
            </a:endParaRPr>
          </a:p>
        </p:txBody>
      </p:sp>
      <p:sp>
        <p:nvSpPr>
          <p:cNvPr id="96" name="Shape 96"/>
          <p:cNvSpPr txBox="1">
            <a:spLocks noGrp="1"/>
          </p:cNvSpPr>
          <p:nvPr>
            <p:ph idx="1"/>
          </p:nvPr>
        </p:nvSpPr>
        <p:spPr>
          <a:xfrm>
            <a:off x="337746" y="1111132"/>
            <a:ext cx="11668723" cy="4706662"/>
          </a:xfrm>
          <a:prstGeom prst="rect">
            <a:avLst/>
          </a:prstGeom>
          <a:noFill/>
          <a:ln>
            <a:noFill/>
          </a:ln>
        </p:spPr>
        <p:txBody>
          <a:bodyPr spcFirstLastPara="1" wrap="square" lIns="91425" tIns="45700" rIns="91425" bIns="45700" anchor="t" anchorCtr="0">
            <a:noAutofit/>
          </a:bodyPr>
          <a:lstStyle/>
          <a:p>
            <a:pPr marL="0" indent="0">
              <a:lnSpc>
                <a:spcPct val="150000"/>
              </a:lnSpc>
              <a:spcBef>
                <a:spcPts val="0"/>
              </a:spcBef>
              <a:buNone/>
            </a:pPr>
            <a:r>
              <a:rPr lang="en-US" sz="2000" dirty="0">
                <a:ea typeface="Helvetica Neue"/>
                <a:sym typeface="Helvetica Neue"/>
              </a:rPr>
              <a:t>The E-Government Act of 2002 (</a:t>
            </a:r>
            <a:r>
              <a:rPr lang="en-US" sz="2000" dirty="0" err="1">
                <a:ea typeface="Helvetica Neue"/>
                <a:sym typeface="Helvetica Neue"/>
              </a:rPr>
              <a:t>Pub.L</a:t>
            </a:r>
            <a:r>
              <a:rPr lang="en-US" sz="2000" dirty="0">
                <a:ea typeface="Helvetica Neue"/>
                <a:sym typeface="Helvetica Neue"/>
              </a:rPr>
              <a:t>. 107–347, 116 Stat. 2899, 44 U.S.C. § 101, H.R. 2458/S. 803), is a United States statute enacted on December 17, 2002, with an effective date for most provisions of April 17, 2003. Its stated purpose is to improve the management and promotion of electronic government services and processes by establishing a Federal Chief Information Officer within the Office of Management and Budget, and by establishing a framework of measures that require using Internet-based information technology to improve citizen access to government information and services, and for other purposes.</a:t>
            </a:r>
          </a:p>
        </p:txBody>
      </p:sp>
      <p:sp>
        <p:nvSpPr>
          <p:cNvPr id="2" name="Slide Number Placeholder 1">
            <a:extLst>
              <a:ext uri="{FF2B5EF4-FFF2-40B4-BE49-F238E27FC236}">
                <a16:creationId xmlns:a16="http://schemas.microsoft.com/office/drawing/2014/main" id="{C41C7A82-6FCD-42F9-856A-90B9DBA58C42}"/>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47</a:t>
            </a:fld>
            <a:endParaRPr lang="en-US" dirty="0"/>
          </a:p>
        </p:txBody>
      </p:sp>
      <p:sp>
        <p:nvSpPr>
          <p:cNvPr id="3" name="TextBox 2">
            <a:extLst>
              <a:ext uri="{FF2B5EF4-FFF2-40B4-BE49-F238E27FC236}">
                <a16:creationId xmlns:a16="http://schemas.microsoft.com/office/drawing/2014/main" id="{A79D06EC-7909-48FF-A0FB-16D9A57336FC}"/>
              </a:ext>
            </a:extLst>
          </p:cNvPr>
          <p:cNvSpPr txBox="1"/>
          <p:nvPr/>
        </p:nvSpPr>
        <p:spPr>
          <a:xfrm>
            <a:off x="251791" y="6155496"/>
            <a:ext cx="10306878" cy="276999"/>
          </a:xfrm>
          <a:prstGeom prst="rect">
            <a:avLst/>
          </a:prstGeom>
          <a:noFill/>
        </p:spPr>
        <p:txBody>
          <a:bodyPr wrap="square" rtlCol="0">
            <a:spAutoFit/>
          </a:bodyPr>
          <a:lstStyle/>
          <a:p>
            <a:r>
              <a:rPr lang="en-US" sz="1200" baseline="30000" dirty="0"/>
              <a:t>1</a:t>
            </a:r>
            <a:r>
              <a:rPr lang="en-US" sz="1200" dirty="0"/>
              <a:t> "E-Government Act of 2002", US Government Publishing Office (GPO), 17 Dec 2002, </a:t>
            </a:r>
            <a:r>
              <a:rPr lang="en-US" sz="1200" dirty="0">
                <a:hlinkClick r:id="rId3"/>
              </a:rPr>
              <a:t>https://www.govinfo.gov/ E-Government_Act_of_2002</a:t>
            </a:r>
            <a:endParaRPr lang="en-US" sz="1200" dirty="0"/>
          </a:p>
        </p:txBody>
      </p:sp>
      <p:pic>
        <p:nvPicPr>
          <p:cNvPr id="7" name="Picture 6">
            <a:extLst>
              <a:ext uri="{FF2B5EF4-FFF2-40B4-BE49-F238E27FC236}">
                <a16:creationId xmlns:a16="http://schemas.microsoft.com/office/drawing/2014/main" id="{76A6F53E-173A-488E-A42C-290C2DDBF30D}"/>
              </a:ext>
            </a:extLst>
          </p:cNvPr>
          <p:cNvPicPr>
            <a:picLocks noChangeAspect="1"/>
          </p:cNvPicPr>
          <p:nvPr/>
        </p:nvPicPr>
        <p:blipFill>
          <a:blip r:embed="rId4"/>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2910618109"/>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724866"/>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Awareness and Training (AT)…</a:t>
            </a:r>
            <a:endParaRPr sz="3600" dirty="0">
              <a:sym typeface="Helvetica Neue"/>
            </a:endParaRPr>
          </a:p>
        </p:txBody>
      </p:sp>
      <p:sp>
        <p:nvSpPr>
          <p:cNvPr id="96" name="Shape 96"/>
          <p:cNvSpPr txBox="1">
            <a:spLocks noGrp="1"/>
          </p:cNvSpPr>
          <p:nvPr>
            <p:ph idx="1"/>
          </p:nvPr>
        </p:nvSpPr>
        <p:spPr>
          <a:xfrm>
            <a:off x="311150" y="1223834"/>
            <a:ext cx="11042650" cy="4706662"/>
          </a:xfrm>
          <a:prstGeom prst="rect">
            <a:avLst/>
          </a:prstGeom>
          <a:noFill/>
          <a:ln>
            <a:noFill/>
          </a:ln>
        </p:spPr>
        <p:txBody>
          <a:bodyPr spcFirstLastPara="1" wrap="square" lIns="91425" tIns="45700" rIns="91425" bIns="45700" anchor="t" anchorCtr="0">
            <a:noAutofit/>
          </a:bodyPr>
          <a:lstStyle/>
          <a:p>
            <a:pPr marL="0" lvl="0" indent="0">
              <a:lnSpc>
                <a:spcPct val="100000"/>
              </a:lnSpc>
              <a:spcBef>
                <a:spcPts val="0"/>
              </a:spcBef>
              <a:buClr>
                <a:schemeClr val="dk1"/>
              </a:buClr>
              <a:buSzPts val="2800"/>
              <a:buNone/>
            </a:pPr>
            <a:r>
              <a:rPr lang="en-US" sz="2000" dirty="0">
                <a:ea typeface="Helvetica Neue"/>
                <a:sym typeface="Helvetica Neue"/>
              </a:rPr>
              <a:t>AT-1, SECURITY AWARENESS AND TRAINING POLICY AND PROCEDURES:</a:t>
            </a:r>
          </a:p>
          <a:p>
            <a:pPr>
              <a:lnSpc>
                <a:spcPct val="100000"/>
              </a:lnSpc>
              <a:spcBef>
                <a:spcPts val="0"/>
              </a:spcBef>
              <a:buClr>
                <a:schemeClr val="accent5">
                  <a:lumMod val="50000"/>
                </a:schemeClr>
              </a:buClr>
              <a:buSzPct val="100000"/>
            </a:pPr>
            <a:r>
              <a:rPr lang="en-US" sz="2000" dirty="0">
                <a:ea typeface="Helvetica Neue"/>
                <a:sym typeface="Helvetica Neue"/>
              </a:rPr>
              <a:t>The organization develops, documents, and disseminates a security awareness and training policy that addresses purpose, scope, roles, responsibilities, management commitment, coordination among organizational entities, and compliance.</a:t>
            </a:r>
          </a:p>
          <a:p>
            <a:pPr>
              <a:lnSpc>
                <a:spcPct val="100000"/>
              </a:lnSpc>
              <a:spcBef>
                <a:spcPts val="0"/>
              </a:spcBef>
              <a:buClr>
                <a:schemeClr val="accent5">
                  <a:lumMod val="50000"/>
                </a:schemeClr>
              </a:buClr>
              <a:buSzPct val="100000"/>
            </a:pPr>
            <a:r>
              <a:rPr lang="en-US" sz="2000" dirty="0">
                <a:ea typeface="Helvetica Neue"/>
                <a:sym typeface="Helvetica Neue"/>
              </a:rPr>
              <a:t>The organization develops procedures to facilitate the implementation of the security awareness and training policy and associated security awareness and training controls.</a:t>
            </a:r>
          </a:p>
          <a:p>
            <a:pPr>
              <a:lnSpc>
                <a:spcPct val="100000"/>
              </a:lnSpc>
              <a:spcBef>
                <a:spcPts val="0"/>
              </a:spcBef>
              <a:buClr>
                <a:schemeClr val="accent5">
                  <a:lumMod val="50000"/>
                </a:schemeClr>
              </a:buClr>
              <a:buSzPct val="100000"/>
            </a:pPr>
            <a:r>
              <a:rPr lang="en-US" sz="2000" dirty="0">
                <a:ea typeface="Helvetica Neue"/>
                <a:sym typeface="Helvetica Neue"/>
              </a:rPr>
              <a:t>The organization reviews and updates the current security awareness and training policy and security awareness and training procedures.</a:t>
            </a:r>
          </a:p>
          <a:p>
            <a:pPr marL="0" lvl="0" indent="0">
              <a:lnSpc>
                <a:spcPct val="100000"/>
              </a:lnSpc>
              <a:spcBef>
                <a:spcPts val="0"/>
              </a:spcBef>
              <a:buClr>
                <a:schemeClr val="dk1"/>
              </a:buClr>
              <a:buSzPts val="2800"/>
              <a:buNone/>
            </a:pPr>
            <a:endParaRPr lang="en-US" sz="2000" u="none" strike="noStrike" cap="none" dirty="0">
              <a:ea typeface="Helvetica Neue"/>
              <a:sym typeface="Helvetica Neue"/>
            </a:endParaRPr>
          </a:p>
          <a:p>
            <a:pPr marL="0" lvl="0" indent="0">
              <a:lnSpc>
                <a:spcPct val="100000"/>
              </a:lnSpc>
              <a:spcBef>
                <a:spcPts val="0"/>
              </a:spcBef>
              <a:buClr>
                <a:schemeClr val="dk1"/>
              </a:buClr>
              <a:buSzPts val="2800"/>
              <a:buNone/>
            </a:pPr>
            <a:r>
              <a:rPr lang="en-US" sz="2000" dirty="0">
                <a:ea typeface="Helvetica Neue"/>
                <a:sym typeface="Helvetica Neue"/>
              </a:rPr>
              <a:t>AT-2, SECURITY AWARENESS TRAINING:</a:t>
            </a:r>
          </a:p>
          <a:p>
            <a:pPr>
              <a:lnSpc>
                <a:spcPct val="100000"/>
              </a:lnSpc>
              <a:spcBef>
                <a:spcPts val="0"/>
              </a:spcBef>
              <a:buClr>
                <a:schemeClr val="accent5">
                  <a:lumMod val="50000"/>
                </a:schemeClr>
              </a:buClr>
              <a:buSzPct val="100000"/>
            </a:pPr>
            <a:r>
              <a:rPr lang="en-US" sz="2000" dirty="0">
                <a:ea typeface="Helvetica Neue"/>
                <a:sym typeface="Helvetica Neue"/>
              </a:rPr>
              <a:t>The organization provides basic security awareness training to information system users (including managers, senior executives, and contractors) as part of initial onboarding, when required by system changes, and on an on-going basis.</a:t>
            </a:r>
          </a:p>
          <a:p>
            <a:pPr marL="0" lvl="0" indent="0">
              <a:lnSpc>
                <a:spcPct val="100000"/>
              </a:lnSpc>
              <a:spcBef>
                <a:spcPts val="0"/>
              </a:spcBef>
              <a:buClr>
                <a:schemeClr val="dk1"/>
              </a:buClr>
              <a:buSzPts val="2800"/>
              <a:buNone/>
            </a:pPr>
            <a:endParaRPr lang="en-US" sz="2000" u="none" strike="noStrike" cap="none"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478D160C-94E5-4BA2-8AFC-D3D07B1C864C}"/>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48</a:t>
            </a:fld>
            <a:endParaRPr lang="en-US" dirty="0"/>
          </a:p>
        </p:txBody>
      </p:sp>
      <p:sp>
        <p:nvSpPr>
          <p:cNvPr id="5" name="TextBox 4">
            <a:extLst>
              <a:ext uri="{FF2B5EF4-FFF2-40B4-BE49-F238E27FC236}">
                <a16:creationId xmlns:a16="http://schemas.microsoft.com/office/drawing/2014/main" id="{0B1000F0-9767-436D-86B7-90ADA6D0625C}"/>
              </a:ext>
            </a:extLst>
          </p:cNvPr>
          <p:cNvSpPr txBox="1"/>
          <p:nvPr/>
        </p:nvSpPr>
        <p:spPr>
          <a:xfrm>
            <a:off x="76086" y="6308079"/>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3"/>
              </a:rPr>
              <a:t>https://csrc.nist.gov/publications/detail/sp/800-53/rev-4/final</a:t>
            </a:r>
            <a:r>
              <a:rPr lang="en-US" sz="1200" dirty="0"/>
              <a:t> </a:t>
            </a:r>
          </a:p>
        </p:txBody>
      </p:sp>
      <p:pic>
        <p:nvPicPr>
          <p:cNvPr id="6" name="Picture 5">
            <a:extLst>
              <a:ext uri="{FF2B5EF4-FFF2-40B4-BE49-F238E27FC236}">
                <a16:creationId xmlns:a16="http://schemas.microsoft.com/office/drawing/2014/main" id="{973BCBD4-4C90-4221-94F9-042A3C9DACF3}"/>
              </a:ext>
            </a:extLst>
          </p:cNvPr>
          <p:cNvPicPr>
            <a:picLocks noChangeAspect="1"/>
          </p:cNvPicPr>
          <p:nvPr/>
        </p:nvPicPr>
        <p:blipFill>
          <a:blip r:embed="rId4"/>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3386271789"/>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724866"/>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Awareness and Training (AT)</a:t>
            </a:r>
            <a:endParaRPr sz="3600" dirty="0">
              <a:sym typeface="Helvetica Neue"/>
            </a:endParaRPr>
          </a:p>
        </p:txBody>
      </p:sp>
      <p:sp>
        <p:nvSpPr>
          <p:cNvPr id="96" name="Shape 96"/>
          <p:cNvSpPr txBox="1">
            <a:spLocks noGrp="1"/>
          </p:cNvSpPr>
          <p:nvPr>
            <p:ph idx="1"/>
          </p:nvPr>
        </p:nvSpPr>
        <p:spPr>
          <a:xfrm>
            <a:off x="311150" y="1223834"/>
            <a:ext cx="11042650" cy="4706662"/>
          </a:xfrm>
          <a:prstGeom prst="rect">
            <a:avLst/>
          </a:prstGeom>
          <a:noFill/>
          <a:ln>
            <a:noFill/>
          </a:ln>
        </p:spPr>
        <p:txBody>
          <a:bodyPr spcFirstLastPara="1" wrap="square" lIns="91425" tIns="45700" rIns="91425" bIns="45700" anchor="t" anchorCtr="0">
            <a:noAutofit/>
          </a:bodyPr>
          <a:lstStyle/>
          <a:p>
            <a:pPr marL="0" lvl="0" indent="0">
              <a:lnSpc>
                <a:spcPct val="100000"/>
              </a:lnSpc>
              <a:spcBef>
                <a:spcPts val="0"/>
              </a:spcBef>
              <a:buClr>
                <a:schemeClr val="dk1"/>
              </a:buClr>
              <a:buSzPts val="2800"/>
              <a:buNone/>
            </a:pPr>
            <a:r>
              <a:rPr lang="en-US" sz="2000" dirty="0">
                <a:ea typeface="Helvetica Neue"/>
                <a:sym typeface="Helvetica Neue"/>
              </a:rPr>
              <a:t>AT-3, ROLE-BASED SECURITY TRAINING:</a:t>
            </a:r>
          </a:p>
          <a:p>
            <a:pPr>
              <a:lnSpc>
                <a:spcPct val="100000"/>
              </a:lnSpc>
              <a:spcBef>
                <a:spcPts val="0"/>
              </a:spcBef>
              <a:buClr>
                <a:schemeClr val="accent5">
                  <a:lumMod val="50000"/>
                </a:schemeClr>
              </a:buClr>
              <a:buSzPct val="100000"/>
            </a:pPr>
            <a:r>
              <a:rPr lang="en-US" sz="2000" dirty="0">
                <a:ea typeface="Helvetica Neue"/>
                <a:sym typeface="Helvetica Neue"/>
              </a:rPr>
              <a:t>The organization provides role-based security training to personnel with assigned security roles and responsibilities as part of initial onboarding, when required by system changes, and on an on-going basis.</a:t>
            </a:r>
          </a:p>
          <a:p>
            <a:pPr>
              <a:lnSpc>
                <a:spcPct val="100000"/>
              </a:lnSpc>
              <a:spcBef>
                <a:spcPts val="0"/>
              </a:spcBef>
              <a:buClr>
                <a:schemeClr val="accent5">
                  <a:lumMod val="50000"/>
                </a:schemeClr>
              </a:buClr>
              <a:buSzPct val="100000"/>
            </a:pPr>
            <a:endParaRPr lang="en-US" sz="2000" u="none" strike="noStrike" cap="none" dirty="0">
              <a:ea typeface="Helvetica Neue"/>
              <a:sym typeface="Helvetica Neue"/>
            </a:endParaRPr>
          </a:p>
          <a:p>
            <a:pPr marL="0" lvl="0" indent="0">
              <a:lnSpc>
                <a:spcPct val="100000"/>
              </a:lnSpc>
              <a:spcBef>
                <a:spcPts val="0"/>
              </a:spcBef>
              <a:buClr>
                <a:schemeClr val="dk1"/>
              </a:buClr>
              <a:buSzPts val="2800"/>
              <a:buNone/>
            </a:pPr>
            <a:r>
              <a:rPr lang="en-US" sz="2000" dirty="0">
                <a:ea typeface="Helvetica Neue"/>
                <a:sym typeface="Helvetica Neue"/>
              </a:rPr>
              <a:t>AT-4, SECURITY TRAINING RECORDS:</a:t>
            </a:r>
          </a:p>
          <a:p>
            <a:pPr>
              <a:lnSpc>
                <a:spcPct val="100000"/>
              </a:lnSpc>
              <a:spcBef>
                <a:spcPts val="0"/>
              </a:spcBef>
              <a:buClr>
                <a:schemeClr val="accent5">
                  <a:lumMod val="50000"/>
                </a:schemeClr>
              </a:buClr>
              <a:buSzPct val="100000"/>
            </a:pPr>
            <a:r>
              <a:rPr lang="en-US" sz="2000" dirty="0">
                <a:ea typeface="Helvetica Neue"/>
                <a:sym typeface="Helvetica Neue"/>
              </a:rPr>
              <a:t>The organization documents and monitors individual information system security training activities including basic security awareness training and specific information system security training and retains individual training records for a specified period.</a:t>
            </a:r>
            <a:endParaRPr lang="en-US" sz="20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478D160C-94E5-4BA2-8AFC-D3D07B1C864C}"/>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49</a:t>
            </a:fld>
            <a:endParaRPr lang="en-US" dirty="0"/>
          </a:p>
        </p:txBody>
      </p:sp>
      <p:pic>
        <p:nvPicPr>
          <p:cNvPr id="6" name="Picture 5">
            <a:extLst>
              <a:ext uri="{FF2B5EF4-FFF2-40B4-BE49-F238E27FC236}">
                <a16:creationId xmlns:a16="http://schemas.microsoft.com/office/drawing/2014/main" id="{3D39A39D-6BA5-4028-9133-5E2A669B9944}"/>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TextBox 6">
            <a:extLst>
              <a:ext uri="{FF2B5EF4-FFF2-40B4-BE49-F238E27FC236}">
                <a16:creationId xmlns:a16="http://schemas.microsoft.com/office/drawing/2014/main" id="{05291E62-40FB-7142-8142-382654614EA3}"/>
              </a:ext>
            </a:extLst>
          </p:cNvPr>
          <p:cNvSpPr txBox="1"/>
          <p:nvPr/>
        </p:nvSpPr>
        <p:spPr>
          <a:xfrm>
            <a:off x="76086" y="6308079"/>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346618400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208723"/>
            <a:ext cx="9365255" cy="815007"/>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u="none" strike="noStrike" cap="none" dirty="0">
                <a:ea typeface="Helvetica Neue"/>
                <a:sym typeface="Helvetica Neue"/>
              </a:rPr>
              <a:t>FEDERAL AND STATE LAWS</a:t>
            </a:r>
            <a:endParaRPr lang="en-US" sz="32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a:t>
            </a:fld>
            <a:endParaRPr lang="en-US" dirty="0"/>
          </a:p>
        </p:txBody>
      </p:sp>
      <p:sp>
        <p:nvSpPr>
          <p:cNvPr id="4" name="Shape 84">
            <a:extLst>
              <a:ext uri="{FF2B5EF4-FFF2-40B4-BE49-F238E27FC236}">
                <a16:creationId xmlns:a16="http://schemas.microsoft.com/office/drawing/2014/main" id="{06675346-A01C-49A8-82C1-0C5DD6A4CA2C}"/>
              </a:ext>
            </a:extLst>
          </p:cNvPr>
          <p:cNvSpPr txBox="1">
            <a:spLocks/>
          </p:cNvSpPr>
          <p:nvPr/>
        </p:nvSpPr>
        <p:spPr>
          <a:xfrm>
            <a:off x="189449" y="867930"/>
            <a:ext cx="11543372" cy="5990070"/>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just">
              <a:spcBef>
                <a:spcPts val="0"/>
              </a:spcBef>
              <a:buClr>
                <a:schemeClr val="dk1"/>
              </a:buClr>
              <a:buSzPct val="150000"/>
            </a:pPr>
            <a:r>
              <a:rPr lang="en-US" sz="2000" dirty="0">
                <a:latin typeface="+mn-lt"/>
                <a:ea typeface="Helvetica Neue"/>
                <a:sym typeface="Helvetica Neue"/>
              </a:rPr>
              <a:t>Several Federal and State Laws mandate protection of consumer data.   </a:t>
            </a:r>
          </a:p>
          <a:p>
            <a:pPr algn="just">
              <a:spcBef>
                <a:spcPts val="0"/>
              </a:spcBef>
              <a:buClr>
                <a:schemeClr val="dk1"/>
              </a:buClr>
              <a:buSzPct val="150000"/>
            </a:pPr>
            <a:br>
              <a:rPr lang="en-US" sz="2000" dirty="0">
                <a:latin typeface="+mn-lt"/>
                <a:ea typeface="Helvetica Neue"/>
                <a:sym typeface="Helvetica Neue"/>
              </a:rPr>
            </a:br>
            <a:r>
              <a:rPr lang="en-US" sz="2000" dirty="0">
                <a:latin typeface="+mn-lt"/>
                <a:ea typeface="Helvetica Neue"/>
                <a:sym typeface="Helvetica Neue"/>
              </a:rPr>
              <a:t>The Consumer Privacy Protection Act of 2017, “Ensures the privacy and security of sensitive personal information, to prevent and mitigate identity theft, to provide notice of security breaches involving sensitive personal information, and to enhance law enforcement assistance and other protections against security breaches, fraudulent access, and misuse of personal information”.    </a:t>
            </a:r>
          </a:p>
          <a:p>
            <a:pPr algn="just">
              <a:spcBef>
                <a:spcPts val="0"/>
              </a:spcBef>
              <a:buClr>
                <a:schemeClr val="dk1"/>
              </a:buClr>
              <a:buSzPct val="150000"/>
            </a:pPr>
            <a:endParaRPr lang="en-US" sz="2000" dirty="0">
              <a:latin typeface="+mn-lt"/>
              <a:ea typeface="Helvetica Neue"/>
              <a:sym typeface="Helvetica Neue"/>
            </a:endParaRPr>
          </a:p>
          <a:p>
            <a:pPr algn="just">
              <a:spcBef>
                <a:spcPts val="0"/>
              </a:spcBef>
              <a:buClr>
                <a:schemeClr val="dk1"/>
              </a:buClr>
              <a:buSzPct val="150000"/>
            </a:pPr>
            <a:r>
              <a:rPr lang="en-US" sz="2000" dirty="0">
                <a:latin typeface="+mn-lt"/>
                <a:ea typeface="Helvetica Neue"/>
                <a:sym typeface="Helvetica Neue"/>
              </a:rPr>
              <a:t>The </a:t>
            </a:r>
            <a:r>
              <a:rPr lang="en-US" sz="2000" dirty="0">
                <a:latin typeface="+mn-lt"/>
                <a:ea typeface="Calibri" panose="020F0502020204030204" pitchFamily="34" charset="0"/>
                <a:cs typeface="Times New Roman" panose="02020603050405020304" pitchFamily="18" charset="0"/>
              </a:rPr>
              <a:t>Health Insurance Portability and Accountability Act of 1996 provides data privacy and security provisions for safeguarding medical information in the United States.</a:t>
            </a:r>
          </a:p>
          <a:p>
            <a:pPr algn="just">
              <a:spcBef>
                <a:spcPts val="0"/>
              </a:spcBef>
              <a:buClr>
                <a:schemeClr val="dk1"/>
              </a:buClr>
              <a:buSzPct val="150000"/>
            </a:pPr>
            <a:endParaRPr lang="en-US" sz="2000" dirty="0">
              <a:latin typeface="+mn-lt"/>
              <a:ea typeface="Helvetica Neue"/>
              <a:cs typeface="Times New Roman" panose="02020603050405020304" pitchFamily="18" charset="0"/>
              <a:sym typeface="Helvetica Neue"/>
            </a:endParaRPr>
          </a:p>
          <a:p>
            <a:pPr algn="just">
              <a:spcBef>
                <a:spcPts val="0"/>
              </a:spcBef>
              <a:buClr>
                <a:schemeClr val="dk1"/>
              </a:buClr>
              <a:buSzPct val="150000"/>
            </a:pPr>
            <a:r>
              <a:rPr lang="en-US" sz="2000" dirty="0">
                <a:latin typeface="+mn-lt"/>
                <a:ea typeface="Helvetica Neue"/>
                <a:sym typeface="Helvetica Neue"/>
              </a:rPr>
              <a:t>The California Consumer Privacy Act (CCPA) is a state statute intended to enhance privacy rights and consumer protection for residents of the state of California. </a:t>
            </a:r>
          </a:p>
          <a:p>
            <a:pPr algn="just">
              <a:spcBef>
                <a:spcPts val="0"/>
              </a:spcBef>
              <a:buClr>
                <a:schemeClr val="dk1"/>
              </a:buClr>
              <a:buSzPct val="150000"/>
            </a:pPr>
            <a:endParaRPr lang="en-US" sz="2000" dirty="0">
              <a:latin typeface="+mn-lt"/>
              <a:ea typeface="Helvetica Neue"/>
              <a:sym typeface="Helvetica Neue"/>
            </a:endParaRPr>
          </a:p>
          <a:p>
            <a:pPr algn="just">
              <a:spcBef>
                <a:spcPts val="0"/>
              </a:spcBef>
              <a:buClr>
                <a:schemeClr val="dk1"/>
              </a:buClr>
              <a:buSzPct val="150000"/>
            </a:pPr>
            <a:r>
              <a:rPr lang="en-US" sz="2000" dirty="0">
                <a:latin typeface="+mn-lt"/>
                <a:ea typeface="Helvetica Neue"/>
                <a:sym typeface="Helvetica Neue"/>
              </a:rPr>
              <a:t>The Computer Matching and Privacy Protection Act of 1988 (CMPPA) requires Federal agencies to enter into written agreements with other agencies or non-Federal entities before disclosing records for use in computer matching programs. And specifies areas to be addressed in such agreements, including justification for matching, notifying individuals (including Federal employees) whose records are to be matched, procedures for retention and destruction of data after matching, and prohibitions on disclosure of records and the compilation of data. </a:t>
            </a:r>
          </a:p>
          <a:p>
            <a:pPr algn="just">
              <a:spcBef>
                <a:spcPts val="0"/>
              </a:spcBef>
              <a:buClr>
                <a:schemeClr val="dk1"/>
              </a:buClr>
              <a:buSzPct val="150000"/>
            </a:pPr>
            <a:endParaRPr lang="en-US" sz="2000" dirty="0">
              <a:solidFill>
                <a:srgbClr val="2A3965"/>
              </a:solidFill>
              <a:ea typeface="Helvetica Neue"/>
              <a:sym typeface="Helvetica Neue"/>
            </a:endParaRPr>
          </a:p>
          <a:p>
            <a:pPr algn="just">
              <a:spcBef>
                <a:spcPts val="0"/>
              </a:spcBef>
              <a:buClr>
                <a:schemeClr val="dk1"/>
              </a:buClr>
              <a:buSzPct val="150000"/>
            </a:pPr>
            <a:endParaRPr lang="en-US" sz="2000" dirty="0">
              <a:solidFill>
                <a:srgbClr val="2A3965"/>
              </a:solidFill>
              <a:ea typeface="Helvetica Neue"/>
              <a:sym typeface="Helvetica Neue"/>
            </a:endParaRPr>
          </a:p>
          <a:p>
            <a:pPr algn="just">
              <a:spcBef>
                <a:spcPts val="0"/>
              </a:spcBef>
              <a:buClr>
                <a:schemeClr val="dk1"/>
              </a:buClr>
              <a:buSzPct val="150000"/>
            </a:pPr>
            <a:endParaRPr lang="en-US" sz="2000" dirty="0">
              <a:latin typeface="+mn-lt"/>
              <a:ea typeface="Helvetica Neue"/>
              <a:sym typeface="Helvetica Neue"/>
            </a:endParaRPr>
          </a:p>
          <a:p>
            <a:pPr marL="342900" indent="-342900" algn="just">
              <a:spcBef>
                <a:spcPts val="0"/>
              </a:spcBef>
              <a:buClr>
                <a:schemeClr val="dk1"/>
              </a:buClr>
              <a:buSzPct val="150000"/>
              <a:buFont typeface="Arial" panose="020B0604020202020204" pitchFamily="34" charset="0"/>
              <a:buChar char="•"/>
            </a:pPr>
            <a:endParaRPr lang="en-US" sz="2000" dirty="0">
              <a:solidFill>
                <a:srgbClr val="2A3965"/>
              </a:solidFill>
              <a:latin typeface="+mn-lt"/>
              <a:ea typeface="Helvetica Neue"/>
              <a:sym typeface="Helvetica Neue"/>
            </a:endParaRPr>
          </a:p>
          <a:p>
            <a:pPr algn="just">
              <a:lnSpc>
                <a:spcPct val="100000"/>
              </a:lnSpc>
              <a:spcBef>
                <a:spcPts val="0"/>
              </a:spcBef>
              <a:buClr>
                <a:schemeClr val="dk1"/>
              </a:buClr>
              <a:buSzPct val="100000"/>
            </a:pP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endParaRPr lang="en-US" sz="2000" dirty="0">
              <a:solidFill>
                <a:srgbClr val="2A3965"/>
              </a:solidFill>
              <a:latin typeface="+mn-lt"/>
              <a:ea typeface="Helvetica Neue"/>
              <a:sym typeface="Helvetica Neue"/>
            </a:endParaRPr>
          </a:p>
        </p:txBody>
      </p:sp>
    </p:spTree>
    <p:extLst>
      <p:ext uri="{BB962C8B-B14F-4D97-AF65-F5344CB8AC3E}">
        <p14:creationId xmlns:p14="http://schemas.microsoft.com/office/powerpoint/2010/main" val="1294662112"/>
      </p:ext>
    </p:extLst>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1325700"/>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Personnel Security (PS)…</a:t>
            </a:r>
            <a:endParaRPr sz="3600" dirty="0">
              <a:sym typeface="Helvetica Neue"/>
            </a:endParaRPr>
          </a:p>
        </p:txBody>
      </p:sp>
      <p:sp>
        <p:nvSpPr>
          <p:cNvPr id="96" name="Shape 96"/>
          <p:cNvSpPr txBox="1">
            <a:spLocks noGrp="1"/>
          </p:cNvSpPr>
          <p:nvPr>
            <p:ph idx="1"/>
          </p:nvPr>
        </p:nvSpPr>
        <p:spPr>
          <a:xfrm>
            <a:off x="298450" y="815009"/>
            <a:ext cx="11055350" cy="5506278"/>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PS-1, PERSONNEL SECURITY:</a:t>
            </a:r>
          </a:p>
          <a:p>
            <a:pPr>
              <a:spcBef>
                <a:spcPts val="0"/>
              </a:spcBef>
            </a:pPr>
            <a:r>
              <a:rPr lang="en-US" sz="2000" dirty="0">
                <a:ea typeface="Helvetica Neue"/>
                <a:sym typeface="Helvetica Neue"/>
              </a:rPr>
              <a:t>The organization develops, documents, and disseminates a personnel security policy that addresses purpose, scope, roles, responsibilities, management commitment, coordination among organizational entities, and compliance.</a:t>
            </a:r>
          </a:p>
          <a:p>
            <a:pPr>
              <a:spcBef>
                <a:spcPts val="0"/>
              </a:spcBef>
            </a:pPr>
            <a:r>
              <a:rPr lang="en-US" sz="2000" dirty="0">
                <a:ea typeface="Helvetica Neue"/>
                <a:sym typeface="Helvetica Neue"/>
              </a:rPr>
              <a:t>The organization develops, documents, and disseminates procedures to facilitate the implementation of the personnel security policy.</a:t>
            </a:r>
          </a:p>
          <a:p>
            <a:pPr>
              <a:spcBef>
                <a:spcPts val="0"/>
              </a:spcBef>
            </a:pPr>
            <a:r>
              <a:rPr lang="en-US" sz="2000" dirty="0">
                <a:ea typeface="Helvetica Neue"/>
                <a:sym typeface="Helvetica Neue"/>
              </a:rPr>
              <a:t>The organization reviews and updates the current personnel security policy and personnel security procedures.</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PS-2, POSITION RISK DESIGNATION:</a:t>
            </a:r>
          </a:p>
          <a:p>
            <a:pPr>
              <a:spcBef>
                <a:spcPts val="0"/>
              </a:spcBef>
            </a:pPr>
            <a:r>
              <a:rPr lang="en-US" sz="2000" dirty="0">
                <a:ea typeface="Helvetica Neue"/>
                <a:sym typeface="Helvetica Neue"/>
              </a:rPr>
              <a:t>The organization assigns a risk designation to all organizational positions, establishes screening criteria for individuals filling those positions, and reviews and updates position risk designations.</a:t>
            </a:r>
          </a:p>
          <a:p>
            <a:pPr>
              <a:spcBef>
                <a:spcPts val="0"/>
              </a:spcBef>
            </a:pPr>
            <a:endParaRPr lang="en-US" sz="2000" dirty="0">
              <a:ea typeface="Helvetica Neue"/>
              <a:sym typeface="Helvetica Neue"/>
            </a:endParaRPr>
          </a:p>
          <a:p>
            <a:pPr marL="0" indent="0">
              <a:spcBef>
                <a:spcPts val="0"/>
              </a:spcBef>
              <a:buNone/>
            </a:pPr>
            <a:r>
              <a:rPr lang="en-US" sz="2000" dirty="0">
                <a:ea typeface="Helvetica Neue"/>
                <a:sym typeface="Helvetica Neue"/>
              </a:rPr>
              <a:t>PS-3, PERSONNEL SCREENING:</a:t>
            </a:r>
          </a:p>
          <a:p>
            <a:pPr>
              <a:spcBef>
                <a:spcPts val="0"/>
              </a:spcBef>
            </a:pPr>
            <a:r>
              <a:rPr lang="en-US" sz="2000" dirty="0">
                <a:ea typeface="Helvetica Neue"/>
                <a:sym typeface="Helvetica Neue"/>
              </a:rPr>
              <a:t>The organization screens individuals prior to authorizing access to the information system, and rescreens individuals periodically.</a:t>
            </a:r>
          </a:p>
        </p:txBody>
      </p:sp>
      <p:sp>
        <p:nvSpPr>
          <p:cNvPr id="2" name="Slide Number Placeholder 1">
            <a:extLst>
              <a:ext uri="{FF2B5EF4-FFF2-40B4-BE49-F238E27FC236}">
                <a16:creationId xmlns:a16="http://schemas.microsoft.com/office/drawing/2014/main" id="{864C6C84-3B62-4C4A-8FD5-8E8DC61C70B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50</a:t>
            </a:fld>
            <a:endParaRPr lang="en-US" dirty="0"/>
          </a:p>
        </p:txBody>
      </p:sp>
      <p:pic>
        <p:nvPicPr>
          <p:cNvPr id="6" name="Picture 5">
            <a:extLst>
              <a:ext uri="{FF2B5EF4-FFF2-40B4-BE49-F238E27FC236}">
                <a16:creationId xmlns:a16="http://schemas.microsoft.com/office/drawing/2014/main" id="{23A4D70E-FB35-451D-B780-FF98F1E50A8A}"/>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8" name="TextBox 7">
            <a:extLst>
              <a:ext uri="{FF2B5EF4-FFF2-40B4-BE49-F238E27FC236}">
                <a16:creationId xmlns:a16="http://schemas.microsoft.com/office/drawing/2014/main" id="{FFFCE7FB-0028-C849-B0AE-CC1EBA4B23DC}"/>
              </a:ext>
            </a:extLst>
          </p:cNvPr>
          <p:cNvSpPr txBox="1"/>
          <p:nvPr/>
        </p:nvSpPr>
        <p:spPr>
          <a:xfrm>
            <a:off x="212034" y="6370622"/>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369400981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2" y="169656"/>
            <a:ext cx="9021418" cy="645353"/>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Personnel Security (PS)…</a:t>
            </a:r>
            <a:endParaRPr sz="3600" dirty="0">
              <a:sym typeface="Helvetica Neue"/>
            </a:endParaRPr>
          </a:p>
        </p:txBody>
      </p:sp>
      <p:sp>
        <p:nvSpPr>
          <p:cNvPr id="96" name="Shape 96"/>
          <p:cNvSpPr txBox="1">
            <a:spLocks noGrp="1"/>
          </p:cNvSpPr>
          <p:nvPr>
            <p:ph idx="1"/>
          </p:nvPr>
        </p:nvSpPr>
        <p:spPr>
          <a:xfrm>
            <a:off x="298450" y="815009"/>
            <a:ext cx="11055350" cy="5506278"/>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PS-4, PERSONNEL TERMINATION:</a:t>
            </a:r>
          </a:p>
          <a:p>
            <a:pPr>
              <a:spcBef>
                <a:spcPts val="0"/>
              </a:spcBef>
            </a:pPr>
            <a:r>
              <a:rPr lang="en-US" sz="2000" dirty="0">
                <a:ea typeface="Helvetica Neue"/>
                <a:sym typeface="Helvetica Neue"/>
              </a:rPr>
              <a:t>The organization, upon termination of individual employment:</a:t>
            </a:r>
          </a:p>
          <a:p>
            <a:pPr lvl="1">
              <a:spcBef>
                <a:spcPts val="0"/>
              </a:spcBef>
            </a:pPr>
            <a:r>
              <a:rPr lang="en-US" sz="2000" dirty="0">
                <a:ea typeface="Helvetica Neue"/>
                <a:sym typeface="Helvetica Neue"/>
              </a:rPr>
              <a:t>Disables information system access a specified time period.</a:t>
            </a:r>
          </a:p>
          <a:p>
            <a:pPr lvl="1">
              <a:spcBef>
                <a:spcPts val="0"/>
              </a:spcBef>
            </a:pPr>
            <a:r>
              <a:rPr lang="en-US" sz="2000" dirty="0">
                <a:ea typeface="Helvetica Neue"/>
                <a:sym typeface="Helvetica Neue"/>
              </a:rPr>
              <a:t>Terminates/revokes any authenticators/credentials associated with the individual.</a:t>
            </a:r>
          </a:p>
          <a:p>
            <a:pPr lvl="1">
              <a:spcBef>
                <a:spcPts val="0"/>
              </a:spcBef>
            </a:pPr>
            <a:r>
              <a:rPr lang="en-US" sz="2000" dirty="0">
                <a:ea typeface="Helvetica Neue"/>
                <a:sym typeface="Helvetica Neue"/>
              </a:rPr>
              <a:t>Conducts exit interviews that include a discussion of organization-defined information security topics.</a:t>
            </a:r>
          </a:p>
          <a:p>
            <a:pPr lvl="1">
              <a:spcBef>
                <a:spcPts val="0"/>
              </a:spcBef>
            </a:pPr>
            <a:r>
              <a:rPr lang="en-US" sz="2000" dirty="0">
                <a:ea typeface="Helvetica Neue"/>
                <a:sym typeface="Helvetica Neue"/>
              </a:rPr>
              <a:t>Retrieves all security-related organizational information system-related property.</a:t>
            </a:r>
          </a:p>
          <a:p>
            <a:pPr lvl="1">
              <a:spcBef>
                <a:spcPts val="0"/>
              </a:spcBef>
            </a:pPr>
            <a:r>
              <a:rPr lang="en-US" sz="2000" dirty="0">
                <a:ea typeface="Helvetica Neue"/>
                <a:sym typeface="Helvetica Neue"/>
              </a:rPr>
              <a:t>Retains access to organizational information and information systems formerly controlled by terminated individual.</a:t>
            </a:r>
          </a:p>
          <a:p>
            <a:pPr lvl="1">
              <a:spcBef>
                <a:spcPts val="0"/>
              </a:spcBef>
            </a:pPr>
            <a:r>
              <a:rPr lang="en-US" sz="2000" dirty="0">
                <a:ea typeface="Helvetica Neue"/>
                <a:sym typeface="Helvetica Neue"/>
              </a:rPr>
              <a:t>Notifies Human Resources and other applicable departments or individuals.</a:t>
            </a:r>
          </a:p>
          <a:p>
            <a:pPr lvl="1">
              <a:spcBef>
                <a:spcPts val="0"/>
              </a:spcBef>
            </a:pPr>
            <a:endParaRPr lang="en-US" sz="2000" dirty="0">
              <a:ea typeface="Helvetica Neue"/>
              <a:sym typeface="Helvetica Neue"/>
            </a:endParaRPr>
          </a:p>
          <a:p>
            <a:pPr marL="0" indent="0">
              <a:spcBef>
                <a:spcPts val="0"/>
              </a:spcBef>
              <a:buNone/>
            </a:pPr>
            <a:r>
              <a:rPr lang="en-US" sz="2000" dirty="0">
                <a:ea typeface="Helvetica Neue"/>
                <a:sym typeface="Helvetica Neue"/>
              </a:rPr>
              <a:t>PS-5, PERSONNEL TRANSFER:</a:t>
            </a:r>
          </a:p>
          <a:p>
            <a:pPr>
              <a:spcBef>
                <a:spcPts val="0"/>
              </a:spcBef>
            </a:pPr>
            <a:r>
              <a:rPr lang="en-US" sz="2000" dirty="0">
                <a:ea typeface="Helvetica Neue"/>
                <a:sym typeface="Helvetica Neue"/>
              </a:rPr>
              <a:t>The organization reviews and confirms whether an individual needs their current logical and physical information systems when they are reassigned or transferred to other positions within the organization.</a:t>
            </a:r>
          </a:p>
          <a:p>
            <a:pPr>
              <a:spcBef>
                <a:spcPts val="0"/>
              </a:spcBef>
            </a:pPr>
            <a:r>
              <a:rPr lang="en-US" sz="2000" dirty="0">
                <a:ea typeface="Helvetica Neue"/>
                <a:sym typeface="Helvetica Neue"/>
              </a:rPr>
              <a:t>The organization initiates the transfer within a specified time period.</a:t>
            </a:r>
          </a:p>
          <a:p>
            <a:pPr>
              <a:spcBef>
                <a:spcPts val="0"/>
              </a:spcBef>
            </a:pPr>
            <a:r>
              <a:rPr lang="en-US" sz="2000" dirty="0">
                <a:ea typeface="Helvetica Neue"/>
                <a:sym typeface="Helvetica Neue"/>
              </a:rPr>
              <a:t>The organization modifies access authorization as needed to correspond with any changes in operational need due to reassignment or transfer.</a:t>
            </a:r>
          </a:p>
          <a:p>
            <a:pPr>
              <a:spcBef>
                <a:spcPts val="0"/>
              </a:spcBef>
            </a:pPr>
            <a:r>
              <a:rPr lang="en-US" sz="2000" dirty="0">
                <a:ea typeface="Helvetica Neue"/>
                <a:sym typeface="Helvetica Neue"/>
              </a:rPr>
              <a:t>The organization notifies Human Resources and other applicable departments or individuals</a:t>
            </a:r>
          </a:p>
        </p:txBody>
      </p:sp>
      <p:sp>
        <p:nvSpPr>
          <p:cNvPr id="2" name="Slide Number Placeholder 1">
            <a:extLst>
              <a:ext uri="{FF2B5EF4-FFF2-40B4-BE49-F238E27FC236}">
                <a16:creationId xmlns:a16="http://schemas.microsoft.com/office/drawing/2014/main" id="{864C6C84-3B62-4C4A-8FD5-8E8DC61C70B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51</a:t>
            </a:fld>
            <a:endParaRPr lang="en-US" dirty="0"/>
          </a:p>
        </p:txBody>
      </p:sp>
      <p:pic>
        <p:nvPicPr>
          <p:cNvPr id="6" name="Picture 5">
            <a:extLst>
              <a:ext uri="{FF2B5EF4-FFF2-40B4-BE49-F238E27FC236}">
                <a16:creationId xmlns:a16="http://schemas.microsoft.com/office/drawing/2014/main" id="{23A4D70E-FB35-451D-B780-FF98F1E50A8A}"/>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8" name="TextBox 7">
            <a:extLst>
              <a:ext uri="{FF2B5EF4-FFF2-40B4-BE49-F238E27FC236}">
                <a16:creationId xmlns:a16="http://schemas.microsoft.com/office/drawing/2014/main" id="{98FF90F2-56E7-9541-A858-9662F39C9036}"/>
              </a:ext>
            </a:extLst>
          </p:cNvPr>
          <p:cNvSpPr txBox="1"/>
          <p:nvPr/>
        </p:nvSpPr>
        <p:spPr>
          <a:xfrm>
            <a:off x="212034" y="6400412"/>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2574277211"/>
      </p:ext>
    </p:extLst>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2" y="169656"/>
            <a:ext cx="9021418" cy="645353"/>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Personnel Security (PS)…</a:t>
            </a:r>
            <a:endParaRPr sz="3600" dirty="0">
              <a:sym typeface="Helvetica Neue"/>
            </a:endParaRPr>
          </a:p>
        </p:txBody>
      </p:sp>
      <p:sp>
        <p:nvSpPr>
          <p:cNvPr id="96" name="Shape 96"/>
          <p:cNvSpPr txBox="1">
            <a:spLocks noGrp="1"/>
          </p:cNvSpPr>
          <p:nvPr>
            <p:ph idx="1"/>
          </p:nvPr>
        </p:nvSpPr>
        <p:spPr>
          <a:xfrm>
            <a:off x="298450" y="815009"/>
            <a:ext cx="11055350" cy="5506278"/>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PS-6, ACCESS AGREEMENTS:</a:t>
            </a:r>
          </a:p>
          <a:p>
            <a:pPr>
              <a:spcBef>
                <a:spcPts val="0"/>
              </a:spcBef>
            </a:pPr>
            <a:r>
              <a:rPr lang="en-US" sz="2000" dirty="0">
                <a:ea typeface="Helvetica Neue"/>
                <a:sym typeface="Helvetica Neue"/>
              </a:rPr>
              <a:t>The organization:</a:t>
            </a:r>
          </a:p>
          <a:p>
            <a:pPr lvl="1">
              <a:spcBef>
                <a:spcPts val="0"/>
              </a:spcBef>
            </a:pPr>
            <a:r>
              <a:rPr lang="en-US" sz="2000" dirty="0">
                <a:ea typeface="Helvetica Neue"/>
                <a:sym typeface="Helvetica Neue"/>
              </a:rPr>
              <a:t>Develops and documents access agreements for organizational information systems.</a:t>
            </a:r>
          </a:p>
          <a:p>
            <a:pPr lvl="1">
              <a:spcBef>
                <a:spcPts val="0"/>
              </a:spcBef>
            </a:pPr>
            <a:r>
              <a:rPr lang="en-US" sz="2000" dirty="0">
                <a:ea typeface="Helvetica Neue"/>
                <a:sym typeface="Helvetica Neue"/>
              </a:rPr>
              <a:t>Reviews and updates the access agreements [Assignment: organization-defined frequency].</a:t>
            </a:r>
          </a:p>
          <a:p>
            <a:pPr lvl="1">
              <a:spcBef>
                <a:spcPts val="0"/>
              </a:spcBef>
            </a:pPr>
            <a:r>
              <a:rPr lang="en-US" sz="2000" dirty="0">
                <a:ea typeface="Helvetica Neue"/>
                <a:sym typeface="Helvetica Neue"/>
              </a:rPr>
              <a:t>Ensures that individuals requiring access to organizational information and information systems:</a:t>
            </a:r>
          </a:p>
          <a:p>
            <a:pPr lvl="2">
              <a:spcBef>
                <a:spcPts val="0"/>
              </a:spcBef>
            </a:pPr>
            <a:r>
              <a:rPr lang="en-US" dirty="0">
                <a:ea typeface="Helvetica Neue"/>
                <a:sym typeface="Helvetica Neue"/>
              </a:rPr>
              <a:t>Sign appropriate access agreements prior to being granted access, and</a:t>
            </a:r>
          </a:p>
          <a:p>
            <a:pPr lvl="2">
              <a:spcBef>
                <a:spcPts val="0"/>
              </a:spcBef>
            </a:pPr>
            <a:r>
              <a:rPr lang="en-US" dirty="0">
                <a:ea typeface="Helvetica Neue"/>
                <a:sym typeface="Helvetica Neue"/>
              </a:rPr>
              <a:t>Re-sign access agreements to maintain access to organizational information systems when access agreements have been updated</a:t>
            </a:r>
          </a:p>
          <a:p>
            <a:pPr lvl="2">
              <a:spcBef>
                <a:spcPts val="0"/>
              </a:spcBef>
            </a:pPr>
            <a:endParaRPr lang="en-US" dirty="0">
              <a:ea typeface="Helvetica Neue"/>
              <a:sym typeface="Helvetica Neue"/>
            </a:endParaRPr>
          </a:p>
          <a:p>
            <a:pPr marL="0" indent="0">
              <a:spcBef>
                <a:spcPts val="0"/>
              </a:spcBef>
              <a:buNone/>
            </a:pPr>
            <a:r>
              <a:rPr lang="en-US" sz="2000" dirty="0">
                <a:ea typeface="Helvetica Neue"/>
                <a:sym typeface="Helvetica Neue"/>
              </a:rPr>
              <a:t>PS-7, THIRD-PARTY PERSONNEL SECURITY:</a:t>
            </a:r>
          </a:p>
          <a:p>
            <a:pPr>
              <a:spcBef>
                <a:spcPts val="0"/>
              </a:spcBef>
            </a:pPr>
            <a:r>
              <a:rPr lang="en-US" sz="2000" dirty="0">
                <a:ea typeface="Helvetica Neue"/>
                <a:sym typeface="Helvetica Neue"/>
              </a:rPr>
              <a:t>The organization:</a:t>
            </a:r>
          </a:p>
          <a:p>
            <a:pPr lvl="1">
              <a:spcBef>
                <a:spcPts val="0"/>
              </a:spcBef>
            </a:pPr>
            <a:r>
              <a:rPr lang="en-US" sz="2000" dirty="0">
                <a:ea typeface="Helvetica Neue"/>
                <a:sym typeface="Helvetica Neue"/>
              </a:rPr>
              <a:t>Establishes personnel security requirements including security roles and responsibilities for third-party providers.</a:t>
            </a:r>
          </a:p>
          <a:p>
            <a:pPr lvl="1">
              <a:spcBef>
                <a:spcPts val="0"/>
              </a:spcBef>
            </a:pPr>
            <a:r>
              <a:rPr lang="en-US" sz="2000" dirty="0">
                <a:ea typeface="Helvetica Neue"/>
                <a:sym typeface="Helvetica Neue"/>
              </a:rPr>
              <a:t>Requires third-party providers to comply with personnel security policies and procedures established by the organization;</a:t>
            </a:r>
          </a:p>
          <a:p>
            <a:pPr lvl="1">
              <a:spcBef>
                <a:spcPts val="0"/>
              </a:spcBef>
            </a:pPr>
            <a:r>
              <a:rPr lang="en-US" sz="2000" dirty="0">
                <a:ea typeface="Helvetica Neue"/>
                <a:sym typeface="Helvetica Neue"/>
              </a:rPr>
              <a:t>Documents personnel security requirements;</a:t>
            </a:r>
          </a:p>
          <a:p>
            <a:pPr lvl="1">
              <a:spcBef>
                <a:spcPts val="0"/>
              </a:spcBef>
            </a:pPr>
            <a:r>
              <a:rPr lang="en-US" sz="2000" dirty="0">
                <a:ea typeface="Helvetica Neue"/>
                <a:sym typeface="Helvetica Neue"/>
              </a:rPr>
              <a:t>Requires third-party providers to notify the organization of any personnel transfers or terminations of third-party personnel who possess organizational credentials and/or badges, or who have information system privileges within a specified time period, and</a:t>
            </a:r>
          </a:p>
          <a:p>
            <a:pPr lvl="1">
              <a:spcBef>
                <a:spcPts val="0"/>
              </a:spcBef>
            </a:pPr>
            <a:r>
              <a:rPr lang="en-US" sz="2000" dirty="0">
                <a:ea typeface="Helvetica Neue"/>
                <a:sym typeface="Helvetica Neue"/>
              </a:rPr>
              <a:t>Monitors provider compliance.</a:t>
            </a:r>
          </a:p>
        </p:txBody>
      </p:sp>
      <p:sp>
        <p:nvSpPr>
          <p:cNvPr id="2" name="Slide Number Placeholder 1">
            <a:extLst>
              <a:ext uri="{FF2B5EF4-FFF2-40B4-BE49-F238E27FC236}">
                <a16:creationId xmlns:a16="http://schemas.microsoft.com/office/drawing/2014/main" id="{864C6C84-3B62-4C4A-8FD5-8E8DC61C70B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52</a:t>
            </a:fld>
            <a:endParaRPr lang="en-US" dirty="0"/>
          </a:p>
        </p:txBody>
      </p:sp>
      <p:pic>
        <p:nvPicPr>
          <p:cNvPr id="6" name="Picture 5">
            <a:extLst>
              <a:ext uri="{FF2B5EF4-FFF2-40B4-BE49-F238E27FC236}">
                <a16:creationId xmlns:a16="http://schemas.microsoft.com/office/drawing/2014/main" id="{23A4D70E-FB35-451D-B780-FF98F1E50A8A}"/>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9" name="TextBox 8">
            <a:extLst>
              <a:ext uri="{FF2B5EF4-FFF2-40B4-BE49-F238E27FC236}">
                <a16:creationId xmlns:a16="http://schemas.microsoft.com/office/drawing/2014/main" id="{33123018-3862-2B40-9895-930066933E97}"/>
              </a:ext>
            </a:extLst>
          </p:cNvPr>
          <p:cNvSpPr txBox="1"/>
          <p:nvPr/>
        </p:nvSpPr>
        <p:spPr>
          <a:xfrm>
            <a:off x="212034" y="6479539"/>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2441285384"/>
      </p:ext>
    </p:extLst>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2" y="169656"/>
            <a:ext cx="9021418" cy="645353"/>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Personnel Security (PS)</a:t>
            </a:r>
            <a:endParaRPr sz="3600" dirty="0">
              <a:sym typeface="Helvetica Neue"/>
            </a:endParaRPr>
          </a:p>
        </p:txBody>
      </p:sp>
      <p:sp>
        <p:nvSpPr>
          <p:cNvPr id="96" name="Shape 96"/>
          <p:cNvSpPr txBox="1">
            <a:spLocks noGrp="1"/>
          </p:cNvSpPr>
          <p:nvPr>
            <p:ph idx="1"/>
          </p:nvPr>
        </p:nvSpPr>
        <p:spPr>
          <a:xfrm>
            <a:off x="298450" y="1172817"/>
            <a:ext cx="11055350" cy="5148470"/>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PS-8, PERSONNEL SANCTIONS:</a:t>
            </a:r>
          </a:p>
          <a:p>
            <a:pPr>
              <a:spcBef>
                <a:spcPts val="0"/>
              </a:spcBef>
            </a:pPr>
            <a:r>
              <a:rPr lang="en-US" sz="2000" dirty="0">
                <a:ea typeface="Helvetica Neue"/>
                <a:sym typeface="Helvetica Neue"/>
              </a:rPr>
              <a:t>The organization:</a:t>
            </a:r>
          </a:p>
          <a:p>
            <a:pPr lvl="1">
              <a:spcBef>
                <a:spcPts val="0"/>
              </a:spcBef>
            </a:pPr>
            <a:r>
              <a:rPr lang="en-US" sz="2000" dirty="0">
                <a:ea typeface="Helvetica Neue"/>
                <a:sym typeface="Helvetica Neue"/>
              </a:rPr>
              <a:t>Employs a formal sanctions process for individuals failing to comply with established information security policies and procedures, and</a:t>
            </a:r>
          </a:p>
          <a:p>
            <a:pPr lvl="1">
              <a:spcBef>
                <a:spcPts val="0"/>
              </a:spcBef>
            </a:pPr>
            <a:r>
              <a:rPr lang="en-US" sz="2000" dirty="0">
                <a:ea typeface="Helvetica Neue"/>
                <a:sym typeface="Helvetica Neue"/>
              </a:rPr>
              <a:t>Notifies HR or other applicable departments within a specified time period when a formal employee sanctions process is initiated, identifying the individual sanctioned and the reason for the sanction.</a:t>
            </a:r>
          </a:p>
        </p:txBody>
      </p:sp>
      <p:sp>
        <p:nvSpPr>
          <p:cNvPr id="2" name="Slide Number Placeholder 1">
            <a:extLst>
              <a:ext uri="{FF2B5EF4-FFF2-40B4-BE49-F238E27FC236}">
                <a16:creationId xmlns:a16="http://schemas.microsoft.com/office/drawing/2014/main" id="{864C6C84-3B62-4C4A-8FD5-8E8DC61C70B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53</a:t>
            </a:fld>
            <a:endParaRPr lang="en-US" dirty="0"/>
          </a:p>
        </p:txBody>
      </p:sp>
      <p:pic>
        <p:nvPicPr>
          <p:cNvPr id="6" name="Picture 5">
            <a:extLst>
              <a:ext uri="{FF2B5EF4-FFF2-40B4-BE49-F238E27FC236}">
                <a16:creationId xmlns:a16="http://schemas.microsoft.com/office/drawing/2014/main" id="{23A4D70E-FB35-451D-B780-FF98F1E50A8A}"/>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TextBox 6">
            <a:extLst>
              <a:ext uri="{FF2B5EF4-FFF2-40B4-BE49-F238E27FC236}">
                <a16:creationId xmlns:a16="http://schemas.microsoft.com/office/drawing/2014/main" id="{9036D77C-2A23-9645-BAA4-B984127BBF61}"/>
              </a:ext>
            </a:extLst>
          </p:cNvPr>
          <p:cNvSpPr txBox="1"/>
          <p:nvPr/>
        </p:nvSpPr>
        <p:spPr>
          <a:xfrm>
            <a:off x="212034" y="6479539"/>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3179218704"/>
      </p:ext>
    </p:extLst>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714927"/>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Program Management (PM)…</a:t>
            </a:r>
            <a:endParaRPr sz="3600" dirty="0">
              <a:sym typeface="Helvetica Neue"/>
            </a:endParaRPr>
          </a:p>
        </p:txBody>
      </p:sp>
      <p:sp>
        <p:nvSpPr>
          <p:cNvPr id="96" name="Shape 96"/>
          <p:cNvSpPr txBox="1">
            <a:spLocks noGrp="1"/>
          </p:cNvSpPr>
          <p:nvPr>
            <p:ph idx="1"/>
          </p:nvPr>
        </p:nvSpPr>
        <p:spPr>
          <a:xfrm>
            <a:off x="251791" y="1103243"/>
            <a:ext cx="11102009" cy="5218044"/>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PM-1, INFORMATION SECURITY PROGRAM PLAN:</a:t>
            </a:r>
          </a:p>
          <a:p>
            <a:pPr>
              <a:spcBef>
                <a:spcPts val="0"/>
              </a:spcBef>
            </a:pPr>
            <a:r>
              <a:rPr lang="en-US" sz="2000" dirty="0">
                <a:ea typeface="Helvetica Neue"/>
                <a:sym typeface="Helvetica Neue"/>
              </a:rPr>
              <a:t>The organization:</a:t>
            </a:r>
          </a:p>
          <a:p>
            <a:pPr lvl="1">
              <a:spcBef>
                <a:spcPts val="0"/>
              </a:spcBef>
            </a:pPr>
            <a:r>
              <a:rPr lang="en-US" sz="2000" dirty="0">
                <a:ea typeface="Helvetica Neue"/>
                <a:sym typeface="Helvetica Neue"/>
              </a:rPr>
              <a:t>Develops and disseminates an organization-wide information security program plan that:</a:t>
            </a:r>
          </a:p>
          <a:p>
            <a:pPr lvl="2">
              <a:spcBef>
                <a:spcPts val="0"/>
              </a:spcBef>
            </a:pPr>
            <a:r>
              <a:rPr lang="en-US" dirty="0">
                <a:ea typeface="Helvetica Neue"/>
                <a:sym typeface="Helvetica Neue"/>
              </a:rPr>
              <a:t>Provides an overview of the requirements for the security program and a description of the security program management controls and common controls in place or planned for meeting those requirements.</a:t>
            </a:r>
          </a:p>
          <a:p>
            <a:pPr lvl="2">
              <a:spcBef>
                <a:spcPts val="0"/>
              </a:spcBef>
            </a:pPr>
            <a:r>
              <a:rPr lang="en-US" dirty="0">
                <a:ea typeface="Helvetica Neue"/>
                <a:sym typeface="Helvetica Neue"/>
              </a:rPr>
              <a:t>Includes the identification and assignment of roles, responsibilities, management commitment, coordination among organizational entities, and compliance.</a:t>
            </a:r>
          </a:p>
          <a:p>
            <a:pPr lvl="2">
              <a:spcBef>
                <a:spcPts val="0"/>
              </a:spcBef>
            </a:pPr>
            <a:r>
              <a:rPr lang="en-US" dirty="0">
                <a:ea typeface="Helvetica Neue"/>
                <a:sym typeface="Helvetica Neue"/>
              </a:rPr>
              <a:t>Reflects coordination among organizational entities responsible for the different aspects of information security (i.e., technical, physical, personnel, cyber-physical).</a:t>
            </a:r>
          </a:p>
          <a:p>
            <a:pPr lvl="2">
              <a:spcBef>
                <a:spcPts val="0"/>
              </a:spcBef>
            </a:pPr>
            <a:r>
              <a:rPr lang="en-US" dirty="0">
                <a:ea typeface="Helvetica Neue"/>
                <a:sym typeface="Helvetica Neue"/>
              </a:rPr>
              <a:t>Is approved by a senior official with responsibility and accountability for the risk being incurred to organizational operations (including mission, functions, image, and reputation), organizational assets, individuals, other organizations, and the Nation.</a:t>
            </a:r>
          </a:p>
          <a:p>
            <a:pPr lvl="1">
              <a:spcBef>
                <a:spcPts val="0"/>
              </a:spcBef>
            </a:pPr>
            <a:r>
              <a:rPr lang="en-US" sz="2000" dirty="0">
                <a:ea typeface="Helvetica Neue"/>
                <a:sym typeface="Helvetica Neue"/>
              </a:rPr>
              <a:t>Reviews the organization-wide information security program plan periodically.</a:t>
            </a:r>
          </a:p>
          <a:p>
            <a:pPr lvl="1">
              <a:spcBef>
                <a:spcPts val="0"/>
              </a:spcBef>
            </a:pPr>
            <a:r>
              <a:rPr lang="en-US" sz="2000" dirty="0">
                <a:ea typeface="Helvetica Neue"/>
                <a:sym typeface="Helvetica Neue"/>
              </a:rPr>
              <a:t>Updates the plan to address organizational changes and problems identified during plan implementation or security control assessments.</a:t>
            </a:r>
          </a:p>
          <a:p>
            <a:pPr lvl="1">
              <a:spcBef>
                <a:spcPts val="0"/>
              </a:spcBef>
            </a:pPr>
            <a:r>
              <a:rPr lang="en-US" sz="2000" dirty="0">
                <a:ea typeface="Helvetica Neue"/>
                <a:sym typeface="Helvetica Neue"/>
              </a:rPr>
              <a:t>Protects the information security program plan from unauthorized disclosure and modification.</a:t>
            </a:r>
            <a:endParaRPr sz="20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54</a:t>
            </a:fld>
            <a:endParaRPr lang="en-US" dirty="0"/>
          </a:p>
        </p:txBody>
      </p:sp>
      <p:pic>
        <p:nvPicPr>
          <p:cNvPr id="6" name="Picture 5">
            <a:extLst>
              <a:ext uri="{FF2B5EF4-FFF2-40B4-BE49-F238E27FC236}">
                <a16:creationId xmlns:a16="http://schemas.microsoft.com/office/drawing/2014/main" id="{5DDF9F41-8DA1-4E3E-BA49-3C4C5B4D560F}"/>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TextBox 6">
            <a:extLst>
              <a:ext uri="{FF2B5EF4-FFF2-40B4-BE49-F238E27FC236}">
                <a16:creationId xmlns:a16="http://schemas.microsoft.com/office/drawing/2014/main" id="{64F7D478-A69D-0E48-BE39-14D7D4DE8ABB}"/>
              </a:ext>
            </a:extLst>
          </p:cNvPr>
          <p:cNvSpPr txBox="1"/>
          <p:nvPr/>
        </p:nvSpPr>
        <p:spPr>
          <a:xfrm>
            <a:off x="231912" y="6413566"/>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999089338"/>
      </p:ext>
    </p:extLst>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714927"/>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Program Management (PM)…</a:t>
            </a:r>
            <a:endParaRPr sz="3600" dirty="0">
              <a:sym typeface="Helvetica Neue"/>
            </a:endParaRPr>
          </a:p>
        </p:txBody>
      </p:sp>
      <p:sp>
        <p:nvSpPr>
          <p:cNvPr id="96" name="Shape 96"/>
          <p:cNvSpPr txBox="1">
            <a:spLocks noGrp="1"/>
          </p:cNvSpPr>
          <p:nvPr>
            <p:ph idx="1"/>
          </p:nvPr>
        </p:nvSpPr>
        <p:spPr>
          <a:xfrm>
            <a:off x="251791" y="1371600"/>
            <a:ext cx="11102009" cy="4949686"/>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PM-2, SENIOR INFORMATION SECURITY OFFICER:</a:t>
            </a:r>
          </a:p>
          <a:p>
            <a:pPr>
              <a:spcBef>
                <a:spcPts val="0"/>
              </a:spcBef>
            </a:pPr>
            <a:r>
              <a:rPr lang="en-US" sz="2000" dirty="0">
                <a:ea typeface="Helvetica Neue"/>
                <a:sym typeface="Helvetica Neue"/>
              </a:rPr>
              <a:t>The organization appoints a senior information security officer with the mission and resources to coordinate, develop, implement, and maintain an organization-wide information security program.</a:t>
            </a:r>
          </a:p>
          <a:p>
            <a:pPr>
              <a:spcBef>
                <a:spcPts val="0"/>
              </a:spcBef>
            </a:pPr>
            <a:endParaRPr lang="en-US" sz="2000" u="none" strike="noStrike" cap="none" dirty="0">
              <a:ea typeface="Helvetica Neue"/>
              <a:sym typeface="Helvetica Neue"/>
            </a:endParaRPr>
          </a:p>
          <a:p>
            <a:pPr marL="0" indent="0">
              <a:spcBef>
                <a:spcPts val="0"/>
              </a:spcBef>
              <a:buNone/>
            </a:pPr>
            <a:r>
              <a:rPr lang="en-US" sz="2000" dirty="0">
                <a:ea typeface="Helvetica Neue"/>
                <a:sym typeface="Helvetica Neue"/>
              </a:rPr>
              <a:t>PM-3, INFORMATION SECURITY RESOURCES:</a:t>
            </a:r>
          </a:p>
          <a:p>
            <a:pPr>
              <a:spcBef>
                <a:spcPts val="0"/>
              </a:spcBef>
            </a:pPr>
            <a:r>
              <a:rPr lang="en-US" sz="2000" dirty="0">
                <a:ea typeface="Helvetica Neue"/>
                <a:sym typeface="Helvetica Neue"/>
              </a:rPr>
              <a:t>The organization:</a:t>
            </a:r>
          </a:p>
          <a:p>
            <a:pPr lvl="1">
              <a:spcBef>
                <a:spcPts val="0"/>
              </a:spcBef>
            </a:pPr>
            <a:r>
              <a:rPr lang="en-US" sz="2000" dirty="0">
                <a:ea typeface="Helvetica Neue"/>
                <a:sym typeface="Helvetica Neue"/>
              </a:rPr>
              <a:t>Ensures that all capital planning and investment requests include the resources needed to implement the information security program and documents all exceptions to this requirement.</a:t>
            </a:r>
          </a:p>
          <a:p>
            <a:pPr lvl="1">
              <a:spcBef>
                <a:spcPts val="0"/>
              </a:spcBef>
            </a:pPr>
            <a:r>
              <a:rPr lang="en-US" sz="2000" dirty="0">
                <a:ea typeface="Helvetica Neue"/>
                <a:sym typeface="Helvetica Neue"/>
              </a:rPr>
              <a:t>Employs a business case/Exhibit 300/Exhibit 53 to record the resources required.</a:t>
            </a:r>
          </a:p>
          <a:p>
            <a:pPr lvl="1">
              <a:spcBef>
                <a:spcPts val="0"/>
              </a:spcBef>
            </a:pPr>
            <a:r>
              <a:rPr lang="en-US" sz="2000" dirty="0">
                <a:ea typeface="Helvetica Neue"/>
                <a:sym typeface="Helvetica Neue"/>
              </a:rPr>
              <a:t>Ensures that information security resources are available for expenditure as planned.</a:t>
            </a: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55</a:t>
            </a:fld>
            <a:endParaRPr lang="en-US" dirty="0"/>
          </a:p>
        </p:txBody>
      </p:sp>
      <p:pic>
        <p:nvPicPr>
          <p:cNvPr id="6" name="Picture 5">
            <a:extLst>
              <a:ext uri="{FF2B5EF4-FFF2-40B4-BE49-F238E27FC236}">
                <a16:creationId xmlns:a16="http://schemas.microsoft.com/office/drawing/2014/main" id="{5DDF9F41-8DA1-4E3E-BA49-3C4C5B4D560F}"/>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TextBox 6">
            <a:extLst>
              <a:ext uri="{FF2B5EF4-FFF2-40B4-BE49-F238E27FC236}">
                <a16:creationId xmlns:a16="http://schemas.microsoft.com/office/drawing/2014/main" id="{C061B9C0-8004-8140-8F09-BA00653F6EB7}"/>
              </a:ext>
            </a:extLst>
          </p:cNvPr>
          <p:cNvSpPr txBox="1"/>
          <p:nvPr/>
        </p:nvSpPr>
        <p:spPr>
          <a:xfrm>
            <a:off x="251791" y="6400412"/>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3146760844"/>
      </p:ext>
    </p:extLst>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714927"/>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Program Management (PM)…</a:t>
            </a:r>
            <a:endParaRPr sz="3600" dirty="0">
              <a:sym typeface="Helvetica Neue"/>
            </a:endParaRPr>
          </a:p>
        </p:txBody>
      </p:sp>
      <p:sp>
        <p:nvSpPr>
          <p:cNvPr id="96" name="Shape 96"/>
          <p:cNvSpPr txBox="1">
            <a:spLocks noGrp="1"/>
          </p:cNvSpPr>
          <p:nvPr>
            <p:ph idx="1"/>
          </p:nvPr>
        </p:nvSpPr>
        <p:spPr>
          <a:xfrm>
            <a:off x="251791" y="943525"/>
            <a:ext cx="11102009" cy="5139223"/>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PM-4, PLAN OF ACTION AND MILESTONES PROCESS:</a:t>
            </a:r>
          </a:p>
          <a:p>
            <a:pPr>
              <a:spcBef>
                <a:spcPts val="0"/>
              </a:spcBef>
            </a:pPr>
            <a:r>
              <a:rPr lang="en-US" sz="2000" dirty="0">
                <a:ea typeface="Helvetica Neue"/>
                <a:sym typeface="Helvetica Neue"/>
              </a:rPr>
              <a:t>The organization:</a:t>
            </a:r>
          </a:p>
          <a:p>
            <a:pPr lvl="1">
              <a:spcBef>
                <a:spcPts val="0"/>
              </a:spcBef>
            </a:pPr>
            <a:r>
              <a:rPr lang="en-US" sz="2000" dirty="0">
                <a:ea typeface="Helvetica Neue"/>
                <a:sym typeface="Helvetica Neue"/>
              </a:rPr>
              <a:t>Implements a process for ensuring that plans of action and milestones for the security program and associated organizational information systems:</a:t>
            </a:r>
          </a:p>
          <a:p>
            <a:pPr lvl="2">
              <a:spcBef>
                <a:spcPts val="0"/>
              </a:spcBef>
            </a:pPr>
            <a:r>
              <a:rPr lang="en-US" dirty="0">
                <a:ea typeface="Helvetica Neue"/>
                <a:sym typeface="Helvetica Neue"/>
              </a:rPr>
              <a:t>Are developed and maintained;</a:t>
            </a:r>
          </a:p>
          <a:p>
            <a:pPr lvl="2">
              <a:spcBef>
                <a:spcPts val="0"/>
              </a:spcBef>
            </a:pPr>
            <a:r>
              <a:rPr lang="en-US" dirty="0">
                <a:ea typeface="Helvetica Neue"/>
                <a:sym typeface="Helvetica Neue"/>
              </a:rPr>
              <a:t>Document the remedial information security actions to adequately respond to risk to organizational operations and assets, individuals, other organizations, and the Nation; and</a:t>
            </a:r>
          </a:p>
          <a:p>
            <a:pPr lvl="2">
              <a:spcBef>
                <a:spcPts val="0"/>
              </a:spcBef>
            </a:pPr>
            <a:r>
              <a:rPr lang="en-US" dirty="0">
                <a:ea typeface="Helvetica Neue"/>
                <a:sym typeface="Helvetica Neue"/>
              </a:rPr>
              <a:t>Are reported in accordance with OMB FISMA reporting requirements.</a:t>
            </a:r>
          </a:p>
          <a:p>
            <a:pPr lvl="1">
              <a:spcBef>
                <a:spcPts val="0"/>
              </a:spcBef>
            </a:pPr>
            <a:r>
              <a:rPr lang="en-US" sz="2000" dirty="0">
                <a:ea typeface="Helvetica Neue"/>
                <a:sym typeface="Helvetica Neue"/>
              </a:rPr>
              <a:t>Reviews plans of action and milestones for consistency with the organizational risk management strategy and organization-wide priorities for risk response actions.</a:t>
            </a:r>
          </a:p>
          <a:p>
            <a:pPr lvl="1">
              <a:spcBef>
                <a:spcPts val="0"/>
              </a:spcBef>
            </a:pPr>
            <a:endParaRPr lang="en-US" sz="2000" dirty="0">
              <a:ea typeface="Helvetica Neue"/>
              <a:sym typeface="Helvetica Neue"/>
            </a:endParaRPr>
          </a:p>
          <a:p>
            <a:pPr marL="0" indent="0">
              <a:spcBef>
                <a:spcPts val="0"/>
              </a:spcBef>
              <a:buNone/>
            </a:pPr>
            <a:r>
              <a:rPr lang="en-US" sz="2000" dirty="0">
                <a:ea typeface="Helvetica Neue"/>
                <a:sym typeface="Helvetica Neue"/>
              </a:rPr>
              <a:t>PM-5, INFORMATION SYSTEM INVENTORY:</a:t>
            </a:r>
          </a:p>
          <a:p>
            <a:pPr>
              <a:spcBef>
                <a:spcPts val="0"/>
              </a:spcBef>
            </a:pPr>
            <a:r>
              <a:rPr lang="en-US" sz="2000" dirty="0">
                <a:ea typeface="Helvetica Neue"/>
                <a:sym typeface="Helvetica Neue"/>
              </a:rPr>
              <a:t>The organization develops and maintains an inventory of its information systems.</a:t>
            </a:r>
          </a:p>
          <a:p>
            <a:pPr>
              <a:spcBef>
                <a:spcPts val="0"/>
              </a:spcBef>
            </a:pPr>
            <a:endParaRPr lang="en-US" sz="2000" dirty="0">
              <a:ea typeface="Helvetica Neue"/>
              <a:sym typeface="Helvetica Neue"/>
            </a:endParaRPr>
          </a:p>
          <a:p>
            <a:pPr marL="0" indent="0">
              <a:spcBef>
                <a:spcPts val="0"/>
              </a:spcBef>
              <a:buNone/>
            </a:pPr>
            <a:r>
              <a:rPr lang="en-US" sz="2000" dirty="0">
                <a:ea typeface="Helvetica Neue"/>
                <a:sym typeface="Helvetica Neue"/>
              </a:rPr>
              <a:t>PM-6, INFORMATION SECURITY MEASURES OF PERFORMANCE:</a:t>
            </a:r>
          </a:p>
          <a:p>
            <a:pPr>
              <a:spcBef>
                <a:spcPts val="0"/>
              </a:spcBef>
            </a:pPr>
            <a:r>
              <a:rPr lang="en-US" sz="2000" dirty="0">
                <a:ea typeface="Helvetica Neue"/>
                <a:sym typeface="Helvetica Neue"/>
              </a:rPr>
              <a:t>The organization develops, monitors, and reports on the results of information security measures of performance.</a:t>
            </a:r>
          </a:p>
          <a:p>
            <a:pPr lvl="1">
              <a:spcBef>
                <a:spcPts val="0"/>
              </a:spcBef>
            </a:pPr>
            <a:endParaRPr lang="en-US" sz="2000" u="none" strike="noStrike" cap="none"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56</a:t>
            </a:fld>
            <a:endParaRPr lang="en-US" dirty="0"/>
          </a:p>
        </p:txBody>
      </p:sp>
      <p:pic>
        <p:nvPicPr>
          <p:cNvPr id="6" name="Picture 5">
            <a:extLst>
              <a:ext uri="{FF2B5EF4-FFF2-40B4-BE49-F238E27FC236}">
                <a16:creationId xmlns:a16="http://schemas.microsoft.com/office/drawing/2014/main" id="{5DDF9F41-8DA1-4E3E-BA49-3C4C5B4D560F}"/>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TextBox 6">
            <a:extLst>
              <a:ext uri="{FF2B5EF4-FFF2-40B4-BE49-F238E27FC236}">
                <a16:creationId xmlns:a16="http://schemas.microsoft.com/office/drawing/2014/main" id="{D79625E8-7E6C-A346-82DD-AB6FFDC91049}"/>
              </a:ext>
            </a:extLst>
          </p:cNvPr>
          <p:cNvSpPr txBox="1"/>
          <p:nvPr/>
        </p:nvSpPr>
        <p:spPr>
          <a:xfrm>
            <a:off x="231912" y="6334694"/>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1724131539"/>
      </p:ext>
    </p:extLst>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714927"/>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Program Management (PM)…</a:t>
            </a:r>
            <a:endParaRPr sz="3600" dirty="0">
              <a:sym typeface="Helvetica Neue"/>
            </a:endParaRPr>
          </a:p>
        </p:txBody>
      </p:sp>
      <p:sp>
        <p:nvSpPr>
          <p:cNvPr id="96" name="Shape 96"/>
          <p:cNvSpPr txBox="1">
            <a:spLocks noGrp="1"/>
          </p:cNvSpPr>
          <p:nvPr>
            <p:ph idx="1"/>
          </p:nvPr>
        </p:nvSpPr>
        <p:spPr>
          <a:xfrm>
            <a:off x="251791" y="943525"/>
            <a:ext cx="11102009" cy="5139223"/>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PM-7, ENTERPRISE ARCHITECTURE:</a:t>
            </a:r>
          </a:p>
          <a:p>
            <a:pPr>
              <a:spcBef>
                <a:spcPts val="0"/>
              </a:spcBef>
            </a:pPr>
            <a:r>
              <a:rPr lang="en-US" sz="2000" dirty="0">
                <a:ea typeface="Helvetica Neue"/>
                <a:sym typeface="Helvetica Neue"/>
              </a:rPr>
              <a:t>The organization develops an enterprise architecture with consideration for information security and the resulting risk to organizational operations, organizational assets, individuals, other organizations, and the Nation.</a:t>
            </a:r>
          </a:p>
          <a:p>
            <a:pPr>
              <a:spcBef>
                <a:spcPts val="0"/>
              </a:spcBef>
            </a:pPr>
            <a:endParaRPr lang="en-US" sz="2000" dirty="0">
              <a:ea typeface="Helvetica Neue"/>
              <a:sym typeface="Helvetica Neue"/>
            </a:endParaRPr>
          </a:p>
          <a:p>
            <a:pPr marL="0" indent="0">
              <a:spcBef>
                <a:spcPts val="0"/>
              </a:spcBef>
              <a:buNone/>
            </a:pPr>
            <a:r>
              <a:rPr lang="en-US" sz="2000" dirty="0">
                <a:ea typeface="Helvetica Neue"/>
                <a:sym typeface="Helvetica Neue"/>
              </a:rPr>
              <a:t>PM-8, CRITICAL INFRASTRUCTURE PLAN:</a:t>
            </a:r>
          </a:p>
          <a:p>
            <a:pPr>
              <a:spcBef>
                <a:spcPts val="0"/>
              </a:spcBef>
            </a:pPr>
            <a:r>
              <a:rPr lang="en-US" sz="2000" dirty="0">
                <a:ea typeface="Helvetica Neue"/>
                <a:sym typeface="Helvetica Neue"/>
              </a:rPr>
              <a:t>The organization addresses information security issues in the development, documentation, and updating of a critical infrastructure and key resources protection plan.</a:t>
            </a:r>
          </a:p>
          <a:p>
            <a:pPr>
              <a:spcBef>
                <a:spcPts val="0"/>
              </a:spcBef>
            </a:pPr>
            <a:endParaRPr lang="en-US" sz="2000" dirty="0">
              <a:ea typeface="Helvetica Neue"/>
              <a:sym typeface="Helvetica Neue"/>
            </a:endParaRPr>
          </a:p>
          <a:p>
            <a:pPr marL="0" indent="0">
              <a:spcBef>
                <a:spcPts val="0"/>
              </a:spcBef>
              <a:buNone/>
            </a:pPr>
            <a:r>
              <a:rPr lang="en-US" sz="2000" dirty="0">
                <a:ea typeface="Helvetica Neue"/>
                <a:sym typeface="Helvetica Neue"/>
              </a:rPr>
              <a:t>PM-9, RISK MANAGEMENT STRATEGY:</a:t>
            </a:r>
          </a:p>
          <a:p>
            <a:pPr>
              <a:spcBef>
                <a:spcPts val="0"/>
              </a:spcBef>
            </a:pPr>
            <a:r>
              <a:rPr lang="en-US" sz="2000" dirty="0">
                <a:ea typeface="Helvetica Neue"/>
                <a:sym typeface="Helvetica Neue"/>
              </a:rPr>
              <a:t>The organization:</a:t>
            </a:r>
          </a:p>
          <a:p>
            <a:pPr lvl="1">
              <a:spcBef>
                <a:spcPts val="0"/>
              </a:spcBef>
            </a:pPr>
            <a:r>
              <a:rPr lang="en-US" sz="2000" dirty="0">
                <a:ea typeface="Helvetica Neue"/>
                <a:sym typeface="Helvetica Neue"/>
              </a:rPr>
              <a:t>Develops a comprehensive strategy to manage risk to organizational operations and assets, individuals, other organizations, and the Nation associated with the operation and use of information systems.</a:t>
            </a:r>
          </a:p>
          <a:p>
            <a:pPr lvl="1">
              <a:spcBef>
                <a:spcPts val="0"/>
              </a:spcBef>
            </a:pPr>
            <a:r>
              <a:rPr lang="en-US" sz="2000" dirty="0">
                <a:ea typeface="Helvetica Neue"/>
                <a:sym typeface="Helvetica Neue"/>
              </a:rPr>
              <a:t>Implements the risk management strategy consistently across the organization.</a:t>
            </a:r>
          </a:p>
          <a:p>
            <a:pPr lvl="1">
              <a:spcBef>
                <a:spcPts val="0"/>
              </a:spcBef>
            </a:pPr>
            <a:r>
              <a:rPr lang="en-US" sz="2000" dirty="0">
                <a:ea typeface="Helvetica Neue"/>
                <a:sym typeface="Helvetica Neue"/>
              </a:rPr>
              <a:t>Reviews and updates the risk management strategy periodically or as required, to address organizational changes.</a:t>
            </a: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57</a:t>
            </a:fld>
            <a:endParaRPr lang="en-US" dirty="0"/>
          </a:p>
        </p:txBody>
      </p:sp>
      <p:pic>
        <p:nvPicPr>
          <p:cNvPr id="6" name="Picture 5">
            <a:extLst>
              <a:ext uri="{FF2B5EF4-FFF2-40B4-BE49-F238E27FC236}">
                <a16:creationId xmlns:a16="http://schemas.microsoft.com/office/drawing/2014/main" id="{5DDF9F41-8DA1-4E3E-BA49-3C4C5B4D560F}"/>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TextBox 6">
            <a:extLst>
              <a:ext uri="{FF2B5EF4-FFF2-40B4-BE49-F238E27FC236}">
                <a16:creationId xmlns:a16="http://schemas.microsoft.com/office/drawing/2014/main" id="{6A37F6DA-F031-2E4B-BFB1-3D2BDCBD09FE}"/>
              </a:ext>
            </a:extLst>
          </p:cNvPr>
          <p:cNvSpPr txBox="1"/>
          <p:nvPr/>
        </p:nvSpPr>
        <p:spPr>
          <a:xfrm>
            <a:off x="212034" y="6356350"/>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1590173716"/>
      </p:ext>
    </p:extLst>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714927"/>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…NIST 800-53: Program Management (PM)</a:t>
            </a:r>
            <a:endParaRPr sz="3600" dirty="0">
              <a:sym typeface="Helvetica Neue"/>
            </a:endParaRPr>
          </a:p>
        </p:txBody>
      </p:sp>
      <p:sp>
        <p:nvSpPr>
          <p:cNvPr id="96" name="Shape 96"/>
          <p:cNvSpPr txBox="1">
            <a:spLocks noGrp="1"/>
          </p:cNvSpPr>
          <p:nvPr>
            <p:ph idx="1"/>
          </p:nvPr>
        </p:nvSpPr>
        <p:spPr>
          <a:xfrm>
            <a:off x="251791" y="943525"/>
            <a:ext cx="11102009" cy="5139223"/>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PM-10, SECURITY AUTHORIZATION PROCESS:</a:t>
            </a:r>
          </a:p>
          <a:p>
            <a:pPr>
              <a:spcBef>
                <a:spcPts val="0"/>
              </a:spcBef>
            </a:pPr>
            <a:r>
              <a:rPr lang="en-US" sz="2000" dirty="0">
                <a:ea typeface="Helvetica Neue"/>
                <a:sym typeface="Helvetica Neue"/>
              </a:rPr>
              <a:t>The organization:</a:t>
            </a:r>
          </a:p>
          <a:p>
            <a:pPr lvl="1">
              <a:spcBef>
                <a:spcPts val="0"/>
              </a:spcBef>
            </a:pPr>
            <a:r>
              <a:rPr lang="en-US" sz="2000" dirty="0">
                <a:ea typeface="Helvetica Neue"/>
                <a:sym typeface="Helvetica Neue"/>
              </a:rPr>
              <a:t>Manages (i.e., documents, tracks, and reports) the security state of organizational information systems and the environments in which those systems operate through security authorization processes.</a:t>
            </a:r>
          </a:p>
          <a:p>
            <a:pPr lvl="1">
              <a:spcBef>
                <a:spcPts val="0"/>
              </a:spcBef>
            </a:pPr>
            <a:r>
              <a:rPr lang="en-US" sz="2000" dirty="0">
                <a:ea typeface="Helvetica Neue"/>
                <a:sym typeface="Helvetica Neue"/>
              </a:rPr>
              <a:t>Designates individuals to fulfill specific roles and responsibilities within the organizational risk management process.</a:t>
            </a:r>
          </a:p>
          <a:p>
            <a:pPr lvl="1">
              <a:spcBef>
                <a:spcPts val="0"/>
              </a:spcBef>
            </a:pPr>
            <a:r>
              <a:rPr lang="en-US" sz="2000" dirty="0">
                <a:ea typeface="Helvetica Neue"/>
                <a:sym typeface="Helvetica Neue"/>
              </a:rPr>
              <a:t>Fully integrates the security authorization processes into an organization-wide risk management program.</a:t>
            </a: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58</a:t>
            </a:fld>
            <a:endParaRPr lang="en-US" dirty="0"/>
          </a:p>
        </p:txBody>
      </p:sp>
      <p:pic>
        <p:nvPicPr>
          <p:cNvPr id="6" name="Picture 5">
            <a:extLst>
              <a:ext uri="{FF2B5EF4-FFF2-40B4-BE49-F238E27FC236}">
                <a16:creationId xmlns:a16="http://schemas.microsoft.com/office/drawing/2014/main" id="{5DDF9F41-8DA1-4E3E-BA49-3C4C5B4D560F}"/>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TextBox 6">
            <a:extLst>
              <a:ext uri="{FF2B5EF4-FFF2-40B4-BE49-F238E27FC236}">
                <a16:creationId xmlns:a16="http://schemas.microsoft.com/office/drawing/2014/main" id="{404399B9-AE72-BA4D-834C-D0BCEACD26E2}"/>
              </a:ext>
            </a:extLst>
          </p:cNvPr>
          <p:cNvSpPr txBox="1"/>
          <p:nvPr/>
        </p:nvSpPr>
        <p:spPr>
          <a:xfrm>
            <a:off x="439501" y="6261913"/>
            <a:ext cx="11141766" cy="276999"/>
          </a:xfrm>
          <a:prstGeom prst="rect">
            <a:avLst/>
          </a:prstGeom>
          <a:noFill/>
        </p:spPr>
        <p:txBody>
          <a:bodyPr wrap="square" rtlCol="0">
            <a:spAutoFit/>
          </a:bodyPr>
          <a:lstStyle/>
          <a:p>
            <a:r>
              <a:rPr lang="en-US" sz="1200" baseline="30000" dirty="0"/>
              <a:t>1</a:t>
            </a:r>
            <a:r>
              <a:rPr lang="en-US" sz="1200" dirty="0"/>
              <a:t> “NIST Special Publication 800-53, Rev 4", National Institute of Standards and Technology (NIST), 22 Jan 2015, </a:t>
            </a:r>
            <a:r>
              <a:rPr lang="en-US" sz="1200" dirty="0">
                <a:hlinkClick r:id="rId4"/>
              </a:rPr>
              <a:t>https://csrc.nist.gov/publications/detail/sp/800-53/rev-4/final</a:t>
            </a:r>
            <a:r>
              <a:rPr lang="en-US" sz="1200" dirty="0"/>
              <a:t> </a:t>
            </a:r>
          </a:p>
        </p:txBody>
      </p:sp>
    </p:spTree>
    <p:extLst>
      <p:ext uri="{BB962C8B-B14F-4D97-AF65-F5344CB8AC3E}">
        <p14:creationId xmlns:p14="http://schemas.microsoft.com/office/powerpoint/2010/main" val="3265312260"/>
      </p:ext>
    </p:extLst>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928627" y="1992923"/>
            <a:ext cx="9144000" cy="1777792"/>
          </a:xfrm>
          <a:prstGeom prst="rect">
            <a:avLst/>
          </a:prstGeom>
          <a:noFill/>
          <a:ln>
            <a:noFill/>
          </a:ln>
        </p:spPr>
        <p:txBody>
          <a:bodyPr spcFirstLastPara="1" wrap="square" lIns="91425" tIns="45700" rIns="91425" bIns="45700" anchor="b" anchorCtr="0">
            <a:noAutofit/>
          </a:bodyPr>
          <a:lstStyle/>
          <a:p>
            <a:pPr marL="0" marR="0" lvl="0" indent="0" rtl="0">
              <a:lnSpc>
                <a:spcPct val="90000"/>
              </a:lnSpc>
              <a:spcBef>
                <a:spcPts val="0"/>
              </a:spcBef>
              <a:spcAft>
                <a:spcPts val="0"/>
              </a:spcAft>
              <a:buClr>
                <a:schemeClr val="dk1"/>
              </a:buClr>
              <a:buSzPts val="4800"/>
              <a:buFont typeface="Helvetica Neue"/>
              <a:buNone/>
            </a:pPr>
            <a:r>
              <a:rPr lang="en-US" sz="3600" u="none" strike="noStrike" cap="none" dirty="0">
                <a:ea typeface="Helvetica Neue"/>
                <a:sym typeface="Helvetica Neue"/>
              </a:rPr>
              <a:t>SECTION V</a:t>
            </a:r>
            <a:br>
              <a:rPr lang="en-US" sz="3600" u="none" strike="noStrike" cap="none" dirty="0">
                <a:ea typeface="Helvetica Neue"/>
                <a:sym typeface="Helvetica Neue"/>
              </a:rPr>
            </a:br>
            <a:br>
              <a:rPr lang="en-US" sz="3600" u="none" strike="noStrike" cap="none" dirty="0">
                <a:ea typeface="Helvetica Neue"/>
                <a:sym typeface="Helvetica Neue"/>
              </a:rPr>
            </a:br>
            <a:r>
              <a:rPr lang="en-US" sz="3600" u="none" strike="noStrike" cap="none" dirty="0">
                <a:ea typeface="Helvetica Neue"/>
                <a:sym typeface="Helvetica Neue"/>
              </a:rPr>
              <a:t>SAFEGUARDING PRIVACY DATA</a:t>
            </a:r>
            <a:endParaRPr sz="36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59</a:t>
            </a:fld>
            <a:endParaRPr lang="en-US" dirty="0"/>
          </a:p>
        </p:txBody>
      </p:sp>
    </p:spTree>
    <p:extLst>
      <p:ext uri="{BB962C8B-B14F-4D97-AF65-F5344CB8AC3E}">
        <p14:creationId xmlns:p14="http://schemas.microsoft.com/office/powerpoint/2010/main" val="421118615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a:t>
            </a:fld>
            <a:endParaRPr lang="en-US" dirty="0"/>
          </a:p>
        </p:txBody>
      </p:sp>
      <p:sp>
        <p:nvSpPr>
          <p:cNvPr id="5" name="Shape 84">
            <a:extLst>
              <a:ext uri="{FF2B5EF4-FFF2-40B4-BE49-F238E27FC236}">
                <a16:creationId xmlns:a16="http://schemas.microsoft.com/office/drawing/2014/main" id="{AFB26A0E-785C-3347-BB09-9D1097384C27}"/>
              </a:ext>
            </a:extLst>
          </p:cNvPr>
          <p:cNvSpPr txBox="1">
            <a:spLocks/>
          </p:cNvSpPr>
          <p:nvPr/>
        </p:nvSpPr>
        <p:spPr>
          <a:xfrm>
            <a:off x="0" y="2286001"/>
            <a:ext cx="12192000" cy="615462"/>
          </a:xfrm>
          <a:prstGeom prst="rect">
            <a:avLst/>
          </a:prstGeom>
          <a:noFill/>
          <a:ln>
            <a:noFill/>
          </a:ln>
        </p:spPr>
        <p:txBody>
          <a:bodyPr spcFirstLastPara="1" vert="horz" wrap="square" lIns="91425" tIns="45700" rIns="91425" bIns="45700" rtlCol="0" anchor="b"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buSzPts val="4800"/>
            </a:pPr>
            <a:r>
              <a:rPr lang="en-US" sz="3600" dirty="0">
                <a:ea typeface="Helvetica Neue"/>
                <a:sym typeface="Helvetica Neue"/>
              </a:rPr>
              <a:t>SECTION III</a:t>
            </a:r>
            <a:endParaRPr lang="en-US" sz="4500" dirty="0">
              <a:ea typeface="Helvetica Neue"/>
              <a:sym typeface="Helvetica Neue"/>
            </a:endParaRPr>
          </a:p>
        </p:txBody>
      </p:sp>
      <p:sp>
        <p:nvSpPr>
          <p:cNvPr id="6" name="Shape 84">
            <a:extLst>
              <a:ext uri="{FF2B5EF4-FFF2-40B4-BE49-F238E27FC236}">
                <a16:creationId xmlns:a16="http://schemas.microsoft.com/office/drawing/2014/main" id="{9589C23F-46AF-F148-97E2-004FB3FDB4CA}"/>
              </a:ext>
            </a:extLst>
          </p:cNvPr>
          <p:cNvSpPr txBox="1">
            <a:spLocks/>
          </p:cNvSpPr>
          <p:nvPr/>
        </p:nvSpPr>
        <p:spPr>
          <a:xfrm>
            <a:off x="0" y="3429000"/>
            <a:ext cx="12192000" cy="615462"/>
          </a:xfrm>
          <a:prstGeom prst="rect">
            <a:avLst/>
          </a:prstGeom>
          <a:noFill/>
          <a:ln>
            <a:noFill/>
          </a:ln>
        </p:spPr>
        <p:txBody>
          <a:bodyPr spcFirstLastPara="1" vert="horz" wrap="square" lIns="91425" tIns="45700" rIns="91425" bIns="45700" rtlCol="0" anchor="b"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buSzPts val="4800"/>
            </a:pPr>
            <a:r>
              <a:rPr lang="en-US" sz="3600" dirty="0">
                <a:ea typeface="Helvetica Neue"/>
                <a:sym typeface="Helvetica Neue"/>
              </a:rPr>
              <a:t>PRIVACY SECURITY AGREEMENTS AND FLOW DOWN REGULATIONS</a:t>
            </a:r>
            <a:endParaRPr lang="en-US" sz="4500" dirty="0">
              <a:ea typeface="Helvetica Neue"/>
              <a:sym typeface="Helvetica Neue"/>
            </a:endParaRPr>
          </a:p>
        </p:txBody>
      </p:sp>
    </p:spTree>
    <p:extLst>
      <p:ext uri="{BB962C8B-B14F-4D97-AF65-F5344CB8AC3E}">
        <p14:creationId xmlns:p14="http://schemas.microsoft.com/office/powerpoint/2010/main" val="3340863517"/>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0035209" cy="714927"/>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ADMINISTRATIVE SAFEGUARDS </a:t>
            </a:r>
            <a:r>
              <a:rPr lang="en-US" sz="3600" baseline="30000" dirty="0">
                <a:sym typeface="Helvetica Neue"/>
              </a:rPr>
              <a:t>1</a:t>
            </a:r>
            <a:endParaRPr sz="3600" baseline="30000" dirty="0">
              <a:sym typeface="Helvetica Neue"/>
            </a:endParaRPr>
          </a:p>
        </p:txBody>
      </p:sp>
      <p:sp>
        <p:nvSpPr>
          <p:cNvPr id="96" name="Shape 96"/>
          <p:cNvSpPr txBox="1">
            <a:spLocks noGrp="1"/>
          </p:cNvSpPr>
          <p:nvPr>
            <p:ph idx="1"/>
          </p:nvPr>
        </p:nvSpPr>
        <p:spPr>
          <a:xfrm>
            <a:off x="251791" y="1043609"/>
            <a:ext cx="11102009" cy="5277678"/>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Security Management Process:</a:t>
            </a:r>
          </a:p>
          <a:p>
            <a:pPr lvl="1">
              <a:spcBef>
                <a:spcPts val="0"/>
              </a:spcBef>
            </a:pPr>
            <a:r>
              <a:rPr lang="en-US" sz="2000" dirty="0">
                <a:ea typeface="Helvetica Neue"/>
                <a:sym typeface="Helvetica Neue"/>
              </a:rPr>
              <a:t>Organizations must identify and analyze potential risks to PII and must implement security measures that reduce risks and vulnerabilities to a reasonable and appropriate level. </a:t>
            </a:r>
          </a:p>
          <a:p>
            <a:pPr>
              <a:spcBef>
                <a:spcPts val="0"/>
              </a:spcBef>
            </a:pPr>
            <a:r>
              <a:rPr lang="en-US" sz="2000" dirty="0">
                <a:ea typeface="Helvetica Neue"/>
                <a:sym typeface="Helvetica Neue"/>
              </a:rPr>
              <a:t>Security Personnel:</a:t>
            </a:r>
          </a:p>
          <a:p>
            <a:pPr lvl="1">
              <a:spcBef>
                <a:spcPts val="0"/>
              </a:spcBef>
            </a:pPr>
            <a:r>
              <a:rPr lang="en-US" sz="2000" dirty="0">
                <a:ea typeface="Helvetica Neue"/>
                <a:sym typeface="Helvetica Neue"/>
              </a:rPr>
              <a:t>Organizations must designate a security official who is responsible for developing and implementing its security policies and procedures.</a:t>
            </a:r>
          </a:p>
          <a:p>
            <a:pPr>
              <a:spcBef>
                <a:spcPts val="0"/>
              </a:spcBef>
            </a:pPr>
            <a:r>
              <a:rPr lang="en-US" sz="2000" dirty="0">
                <a:ea typeface="Helvetica Neue"/>
                <a:sym typeface="Helvetica Neue"/>
              </a:rPr>
              <a:t>Information Access Management:</a:t>
            </a:r>
          </a:p>
          <a:p>
            <a:pPr lvl="1">
              <a:spcBef>
                <a:spcPts val="0"/>
              </a:spcBef>
            </a:pPr>
            <a:r>
              <a:rPr lang="en-US" sz="2000" dirty="0">
                <a:ea typeface="Helvetica Neue"/>
                <a:sym typeface="Helvetica Neue"/>
              </a:rPr>
              <a:t>Organizations must implement policies and procedures for authorizing access to PII only when such access is appropriate based on the user or recipient's role (role-based access).</a:t>
            </a:r>
          </a:p>
          <a:p>
            <a:pPr>
              <a:spcBef>
                <a:spcPts val="0"/>
              </a:spcBef>
            </a:pPr>
            <a:r>
              <a:rPr lang="en-US" sz="2000" dirty="0">
                <a:ea typeface="Helvetica Neue"/>
                <a:sym typeface="Helvetica Neue"/>
              </a:rPr>
              <a:t>Workforce Training and Management:</a:t>
            </a:r>
          </a:p>
          <a:p>
            <a:pPr lvl="1">
              <a:spcBef>
                <a:spcPts val="0"/>
              </a:spcBef>
            </a:pPr>
            <a:r>
              <a:rPr lang="en-US" sz="2000" dirty="0">
                <a:ea typeface="Helvetica Neue"/>
                <a:sym typeface="Helvetica Neue"/>
              </a:rPr>
              <a:t>Organizations must provide for appropriate authorization and supervision of workforce members who work with PII.</a:t>
            </a:r>
          </a:p>
          <a:p>
            <a:pPr lvl="1">
              <a:spcBef>
                <a:spcPts val="0"/>
              </a:spcBef>
            </a:pPr>
            <a:r>
              <a:rPr lang="en-US" sz="2000" dirty="0">
                <a:ea typeface="Helvetica Neue"/>
                <a:sym typeface="Helvetica Neue"/>
              </a:rPr>
              <a:t>They must also train all workforce members regarding security policies and procedures and must have and apply appropriate sanctions against workforce members who violate its policies and procedures.</a:t>
            </a:r>
          </a:p>
          <a:p>
            <a:pPr>
              <a:spcBef>
                <a:spcPts val="0"/>
              </a:spcBef>
            </a:pPr>
            <a:r>
              <a:rPr lang="en-US" sz="2000" dirty="0">
                <a:ea typeface="Helvetica Neue"/>
                <a:sym typeface="Helvetica Neue"/>
              </a:rPr>
              <a:t>Evaluation:</a:t>
            </a:r>
          </a:p>
          <a:p>
            <a:pPr lvl="1">
              <a:spcBef>
                <a:spcPts val="0"/>
              </a:spcBef>
            </a:pPr>
            <a:r>
              <a:rPr lang="en-US" sz="2000" dirty="0">
                <a:ea typeface="Helvetica Neue"/>
                <a:sym typeface="Helvetica Neue"/>
              </a:rPr>
              <a:t>A covered entity must perform a periodic assessment of how well its security policies and procedures meet requirements.</a:t>
            </a:r>
            <a:endParaRPr lang="en-US" sz="20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60</a:t>
            </a:fld>
            <a:endParaRPr lang="en-US" dirty="0"/>
          </a:p>
        </p:txBody>
      </p:sp>
      <p:pic>
        <p:nvPicPr>
          <p:cNvPr id="5" name="Picture 4">
            <a:extLst>
              <a:ext uri="{FF2B5EF4-FFF2-40B4-BE49-F238E27FC236}">
                <a16:creationId xmlns:a16="http://schemas.microsoft.com/office/drawing/2014/main" id="{244B31FD-A512-43C1-A0A4-5B194DC78600}"/>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6" name="Shape 84">
            <a:extLst>
              <a:ext uri="{FF2B5EF4-FFF2-40B4-BE49-F238E27FC236}">
                <a16:creationId xmlns:a16="http://schemas.microsoft.com/office/drawing/2014/main" id="{16B87F52-6B2D-4476-B572-41AA7460E33A}"/>
              </a:ext>
            </a:extLst>
          </p:cNvPr>
          <p:cNvSpPr txBox="1">
            <a:spLocks/>
          </p:cNvSpPr>
          <p:nvPr/>
        </p:nvSpPr>
        <p:spPr>
          <a:xfrm>
            <a:off x="251791" y="6480313"/>
            <a:ext cx="11803768" cy="241162"/>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lnSpc>
                <a:spcPct val="100000"/>
              </a:lnSpc>
              <a:spcBef>
                <a:spcPts val="0"/>
              </a:spcBef>
              <a:buClr>
                <a:schemeClr val="dk1"/>
              </a:buClr>
              <a:buSzPct val="100000"/>
            </a:pPr>
            <a:r>
              <a:rPr lang="en-US" sz="1200" baseline="30000" dirty="0">
                <a:latin typeface="+mn-lt"/>
                <a:cs typeface="Calibri Light" panose="020F0302020204030204" pitchFamily="34" charset="0"/>
              </a:rPr>
              <a:t>1 </a:t>
            </a:r>
            <a:r>
              <a:rPr lang="en-US" sz="1200" dirty="0">
                <a:latin typeface="+mn-lt"/>
                <a:cs typeface="Calibri Light" panose="020F0302020204030204" pitchFamily="34" charset="0"/>
              </a:rPr>
              <a:t>“Summary of the HIPAA Privacy Rule”, HHS Office of the Secretary, Office for Civil Rights, 26 Jul 2013, </a:t>
            </a:r>
            <a:r>
              <a:rPr lang="en-US" sz="1200" dirty="0">
                <a:latin typeface="+mn-lt"/>
                <a:cs typeface="Calibri Light" panose="020F0302020204030204" pitchFamily="34" charset="0"/>
                <a:hlinkClick r:id="rId4"/>
              </a:rPr>
              <a:t>https://www.hhs.gov/hipaa/for-professionals/privacy/laws-regulations/index.html</a:t>
            </a:r>
            <a:endParaRPr lang="en-US" sz="1200" dirty="0">
              <a:latin typeface="+mn-lt"/>
              <a:cs typeface="Calibri Light" panose="020F0302020204030204" pitchFamily="34" charset="0"/>
            </a:endParaRPr>
          </a:p>
        </p:txBody>
      </p:sp>
    </p:spTree>
    <p:extLst>
      <p:ext uri="{BB962C8B-B14F-4D97-AF65-F5344CB8AC3E}">
        <p14:creationId xmlns:p14="http://schemas.microsoft.com/office/powerpoint/2010/main" val="871631464"/>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873953"/>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PHYSICAL SAFEGUARDS </a:t>
            </a:r>
            <a:r>
              <a:rPr lang="en-US" sz="3600" baseline="30000" dirty="0">
                <a:sym typeface="Helvetica Neue"/>
              </a:rPr>
              <a:t>1</a:t>
            </a:r>
            <a:endParaRPr sz="3600" dirty="0">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61</a:t>
            </a:fld>
            <a:endParaRPr lang="en-US" dirty="0"/>
          </a:p>
        </p:txBody>
      </p:sp>
      <p:pic>
        <p:nvPicPr>
          <p:cNvPr id="5" name="Picture 4">
            <a:extLst>
              <a:ext uri="{FF2B5EF4-FFF2-40B4-BE49-F238E27FC236}">
                <a16:creationId xmlns:a16="http://schemas.microsoft.com/office/drawing/2014/main" id="{673DB05A-4713-4F06-9EFF-BCB26B41F1BD}"/>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6" name="Shape 84">
            <a:extLst>
              <a:ext uri="{FF2B5EF4-FFF2-40B4-BE49-F238E27FC236}">
                <a16:creationId xmlns:a16="http://schemas.microsoft.com/office/drawing/2014/main" id="{FF0A9865-8D53-4854-B818-CDC792D2C801}"/>
              </a:ext>
            </a:extLst>
          </p:cNvPr>
          <p:cNvSpPr txBox="1">
            <a:spLocks/>
          </p:cNvSpPr>
          <p:nvPr/>
        </p:nvSpPr>
        <p:spPr>
          <a:xfrm>
            <a:off x="251791" y="6480313"/>
            <a:ext cx="11803768" cy="241162"/>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lnSpc>
                <a:spcPct val="100000"/>
              </a:lnSpc>
              <a:spcBef>
                <a:spcPts val="0"/>
              </a:spcBef>
              <a:buClr>
                <a:schemeClr val="dk1"/>
              </a:buClr>
              <a:buSzPct val="100000"/>
            </a:pPr>
            <a:r>
              <a:rPr lang="en-US" sz="1200" baseline="30000" dirty="0">
                <a:latin typeface="+mn-lt"/>
                <a:cs typeface="Calibri Light" panose="020F0302020204030204" pitchFamily="34" charset="0"/>
              </a:rPr>
              <a:t>1 </a:t>
            </a:r>
            <a:r>
              <a:rPr lang="en-US" sz="1200" dirty="0">
                <a:latin typeface="+mn-lt"/>
                <a:cs typeface="Calibri Light" panose="020F0302020204030204" pitchFamily="34" charset="0"/>
              </a:rPr>
              <a:t>“Summary of the HIPAA Privacy Rule”, HHS Office of the Secretary, Office for Civil Rights, 26 Jul 2013, </a:t>
            </a:r>
            <a:r>
              <a:rPr lang="en-US" sz="1200" dirty="0">
                <a:latin typeface="+mn-lt"/>
                <a:cs typeface="Calibri Light" panose="020F0302020204030204" pitchFamily="34" charset="0"/>
                <a:hlinkClick r:id="rId4"/>
              </a:rPr>
              <a:t>https://www.hhs.gov/hipaa/for-professionals/privacy/laws-regulations/index.html</a:t>
            </a:r>
            <a:endParaRPr lang="en-US" sz="1200" dirty="0">
              <a:latin typeface="+mn-lt"/>
              <a:cs typeface="Calibri Light" panose="020F0302020204030204" pitchFamily="34" charset="0"/>
            </a:endParaRPr>
          </a:p>
        </p:txBody>
      </p:sp>
      <p:sp>
        <p:nvSpPr>
          <p:cNvPr id="7" name="Shape 96">
            <a:extLst>
              <a:ext uri="{FF2B5EF4-FFF2-40B4-BE49-F238E27FC236}">
                <a16:creationId xmlns:a16="http://schemas.microsoft.com/office/drawing/2014/main" id="{1120F031-E8D6-4BDA-B317-2712EB6666AE}"/>
              </a:ext>
            </a:extLst>
          </p:cNvPr>
          <p:cNvSpPr txBox="1">
            <a:spLocks noGrp="1"/>
          </p:cNvSpPr>
          <p:nvPr>
            <p:ph idx="1"/>
          </p:nvPr>
        </p:nvSpPr>
        <p:spPr>
          <a:xfrm>
            <a:off x="251791" y="1043609"/>
            <a:ext cx="11102009" cy="5277678"/>
          </a:xfrm>
          <a:prstGeom prst="rect">
            <a:avLst/>
          </a:prstGeom>
          <a:noFill/>
          <a:ln>
            <a:noFill/>
          </a:ln>
        </p:spPr>
        <p:txBody>
          <a:bodyPr spcFirstLastPara="1" wrap="square" lIns="91425" tIns="45700" rIns="91425" bIns="45700" anchor="t" anchorCtr="0">
            <a:noAutofit/>
          </a:bodyPr>
          <a:lstStyle/>
          <a:p>
            <a:pPr>
              <a:spcBef>
                <a:spcPts val="0"/>
              </a:spcBef>
            </a:pPr>
            <a:r>
              <a:rPr lang="en-US" sz="2000" dirty="0">
                <a:ea typeface="Helvetica Neue"/>
                <a:sym typeface="Helvetica Neue"/>
              </a:rPr>
              <a:t>Facility Access and Control:</a:t>
            </a:r>
          </a:p>
          <a:p>
            <a:pPr lvl="1">
              <a:spcBef>
                <a:spcPts val="0"/>
              </a:spcBef>
            </a:pPr>
            <a:r>
              <a:rPr lang="en-US" sz="2000" dirty="0">
                <a:ea typeface="Helvetica Neue"/>
                <a:sym typeface="Helvetica Neue"/>
              </a:rPr>
              <a:t>Organizations must limit physical access to its facilities while ensuring that authorized access is allowed.</a:t>
            </a:r>
          </a:p>
          <a:p>
            <a:pPr>
              <a:spcBef>
                <a:spcPts val="0"/>
              </a:spcBef>
            </a:pPr>
            <a:r>
              <a:rPr lang="en-US" sz="2000" dirty="0">
                <a:ea typeface="Helvetica Neue"/>
                <a:sym typeface="Helvetica Neue"/>
              </a:rPr>
              <a:t>Workstation and Device Security:</a:t>
            </a:r>
          </a:p>
          <a:p>
            <a:pPr lvl="1">
              <a:spcBef>
                <a:spcPts val="0"/>
              </a:spcBef>
            </a:pPr>
            <a:r>
              <a:rPr lang="en-US" sz="2000" dirty="0">
                <a:ea typeface="Helvetica Neue"/>
                <a:sym typeface="Helvetica Neue"/>
              </a:rPr>
              <a:t>Organizations must implement policies and procedures to specify proper use of and access to workstations and electronic media.</a:t>
            </a:r>
          </a:p>
          <a:p>
            <a:pPr lvl="1">
              <a:spcBef>
                <a:spcPts val="0"/>
              </a:spcBef>
            </a:pPr>
            <a:r>
              <a:rPr lang="en-US" sz="2000" dirty="0">
                <a:ea typeface="Helvetica Neue"/>
                <a:sym typeface="Helvetica Neue"/>
              </a:rPr>
              <a:t>Organizations also must have in place policies and procedures regarding the transfer, removal, disposal, and re-use of electronic media, to ensure appropriate protection of PII.</a:t>
            </a:r>
            <a:endParaRPr sz="2000" u="none" strike="noStrike" cap="none" dirty="0">
              <a:ea typeface="Helvetica Neue"/>
              <a:sym typeface="Helvetica Neue"/>
            </a:endParaRPr>
          </a:p>
        </p:txBody>
      </p:sp>
    </p:spTree>
    <p:extLst>
      <p:ext uri="{BB962C8B-B14F-4D97-AF65-F5344CB8AC3E}">
        <p14:creationId xmlns:p14="http://schemas.microsoft.com/office/powerpoint/2010/main" val="2306053706"/>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9578009" cy="838890"/>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TECHNICAL SAFEGUARDS </a:t>
            </a:r>
            <a:r>
              <a:rPr lang="en-US" sz="3600" baseline="30000" dirty="0">
                <a:sym typeface="Helvetica Neue"/>
              </a:rPr>
              <a:t>1</a:t>
            </a:r>
            <a:endParaRPr sz="3600" dirty="0">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62</a:t>
            </a:fld>
            <a:endParaRPr lang="en-US" dirty="0"/>
          </a:p>
        </p:txBody>
      </p:sp>
      <p:pic>
        <p:nvPicPr>
          <p:cNvPr id="5" name="Picture 4">
            <a:extLst>
              <a:ext uri="{FF2B5EF4-FFF2-40B4-BE49-F238E27FC236}">
                <a16:creationId xmlns:a16="http://schemas.microsoft.com/office/drawing/2014/main" id="{12E13E2F-3F73-49B5-B1B8-940A6779F406}"/>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6" name="Shape 84">
            <a:extLst>
              <a:ext uri="{FF2B5EF4-FFF2-40B4-BE49-F238E27FC236}">
                <a16:creationId xmlns:a16="http://schemas.microsoft.com/office/drawing/2014/main" id="{B5144514-4245-4867-B34D-5D755856A415}"/>
              </a:ext>
            </a:extLst>
          </p:cNvPr>
          <p:cNvSpPr txBox="1">
            <a:spLocks/>
          </p:cNvSpPr>
          <p:nvPr/>
        </p:nvSpPr>
        <p:spPr>
          <a:xfrm>
            <a:off x="251791" y="6480313"/>
            <a:ext cx="11803768" cy="241162"/>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lnSpc>
                <a:spcPct val="100000"/>
              </a:lnSpc>
              <a:spcBef>
                <a:spcPts val="0"/>
              </a:spcBef>
              <a:buClr>
                <a:schemeClr val="dk1"/>
              </a:buClr>
              <a:buSzPct val="100000"/>
            </a:pPr>
            <a:r>
              <a:rPr lang="en-US" sz="1200" baseline="30000" dirty="0">
                <a:latin typeface="+mn-lt"/>
                <a:cs typeface="Calibri Light" panose="020F0302020204030204" pitchFamily="34" charset="0"/>
              </a:rPr>
              <a:t>1 </a:t>
            </a:r>
            <a:r>
              <a:rPr lang="en-US" sz="1200" dirty="0">
                <a:latin typeface="+mn-lt"/>
                <a:cs typeface="Calibri Light" panose="020F0302020204030204" pitchFamily="34" charset="0"/>
              </a:rPr>
              <a:t>“Summary of the HIPAA Privacy Rule”, HHS Office of the Secretary, Office for Civil Rights, 26 Jul 2013, </a:t>
            </a:r>
            <a:r>
              <a:rPr lang="en-US" sz="1200" dirty="0">
                <a:latin typeface="+mn-lt"/>
                <a:cs typeface="Calibri Light" panose="020F0302020204030204" pitchFamily="34" charset="0"/>
                <a:hlinkClick r:id="rId4"/>
              </a:rPr>
              <a:t>https://www.hhs.gov/hipaa/for-professionals/privacy/laws-regulations/index.html</a:t>
            </a:r>
            <a:endParaRPr lang="en-US" sz="1200" dirty="0">
              <a:latin typeface="+mn-lt"/>
              <a:cs typeface="Calibri Light" panose="020F0302020204030204" pitchFamily="34" charset="0"/>
            </a:endParaRPr>
          </a:p>
        </p:txBody>
      </p:sp>
      <p:sp>
        <p:nvSpPr>
          <p:cNvPr id="7" name="Shape 96">
            <a:extLst>
              <a:ext uri="{FF2B5EF4-FFF2-40B4-BE49-F238E27FC236}">
                <a16:creationId xmlns:a16="http://schemas.microsoft.com/office/drawing/2014/main" id="{7D5D5FF5-C4AE-4D61-BADE-EBEC6BF283F8}"/>
              </a:ext>
            </a:extLst>
          </p:cNvPr>
          <p:cNvSpPr txBox="1">
            <a:spLocks noGrp="1"/>
          </p:cNvSpPr>
          <p:nvPr>
            <p:ph idx="1"/>
          </p:nvPr>
        </p:nvSpPr>
        <p:spPr>
          <a:xfrm>
            <a:off x="251791" y="1043609"/>
            <a:ext cx="11102009" cy="5277678"/>
          </a:xfrm>
          <a:prstGeom prst="rect">
            <a:avLst/>
          </a:prstGeom>
          <a:noFill/>
          <a:ln>
            <a:noFill/>
          </a:ln>
        </p:spPr>
        <p:txBody>
          <a:bodyPr spcFirstLastPara="1" wrap="square" lIns="91425" tIns="45700" rIns="91425" bIns="45700" anchor="t" anchorCtr="0">
            <a:noAutofit/>
          </a:bodyPr>
          <a:lstStyle/>
          <a:p>
            <a:pPr>
              <a:spcBef>
                <a:spcPts val="0"/>
              </a:spcBef>
            </a:pPr>
            <a:r>
              <a:rPr lang="en-US" sz="2000" dirty="0">
                <a:ea typeface="Helvetica Neue"/>
                <a:sym typeface="Helvetica Neue"/>
              </a:rPr>
              <a:t>Access Control:</a:t>
            </a:r>
          </a:p>
          <a:p>
            <a:pPr lvl="1">
              <a:spcBef>
                <a:spcPts val="0"/>
              </a:spcBef>
            </a:pPr>
            <a:r>
              <a:rPr lang="en-US" sz="2000" dirty="0">
                <a:ea typeface="Helvetica Neue"/>
                <a:sym typeface="Helvetica Neue"/>
              </a:rPr>
              <a:t>A covered entity must implement technical policies and procedures that allow only authorized persons to access electronic PII</a:t>
            </a:r>
          </a:p>
          <a:p>
            <a:pPr>
              <a:spcBef>
                <a:spcPts val="0"/>
              </a:spcBef>
            </a:pPr>
            <a:r>
              <a:rPr lang="en-US" sz="2000" dirty="0">
                <a:ea typeface="Helvetica Neue"/>
                <a:sym typeface="Helvetica Neue"/>
              </a:rPr>
              <a:t>Audit Controls:</a:t>
            </a:r>
          </a:p>
          <a:p>
            <a:pPr lvl="1">
              <a:spcBef>
                <a:spcPts val="0"/>
              </a:spcBef>
            </a:pPr>
            <a:r>
              <a:rPr lang="en-US" sz="2000" dirty="0">
                <a:ea typeface="Helvetica Neue"/>
                <a:sym typeface="Helvetica Neue"/>
              </a:rPr>
              <a:t>Organizations must implement hardware, software, and/or procedural mechanisms to record and examine access and other activity in information systems that contain or use PII.</a:t>
            </a:r>
          </a:p>
          <a:p>
            <a:pPr>
              <a:spcBef>
                <a:spcPts val="0"/>
              </a:spcBef>
            </a:pPr>
            <a:r>
              <a:rPr lang="en-US" sz="2000" dirty="0">
                <a:ea typeface="Helvetica Neue"/>
                <a:sym typeface="Helvetica Neue"/>
              </a:rPr>
              <a:t>Integrity Controls:</a:t>
            </a:r>
          </a:p>
          <a:p>
            <a:pPr lvl="1">
              <a:spcBef>
                <a:spcPts val="0"/>
              </a:spcBef>
            </a:pPr>
            <a:r>
              <a:rPr lang="en-US" sz="2000" dirty="0">
                <a:ea typeface="Helvetica Neue"/>
                <a:sym typeface="Helvetica Neue"/>
              </a:rPr>
              <a:t>Organizations must implement policies and procedures to ensure that PII is not improperly altered or destroyed. Electronic measures must be put in place to confirm that PII has not been improperly altered or destroyed.</a:t>
            </a:r>
          </a:p>
          <a:p>
            <a:pPr>
              <a:spcBef>
                <a:spcPts val="0"/>
              </a:spcBef>
            </a:pPr>
            <a:r>
              <a:rPr lang="en-US" sz="2000" dirty="0">
                <a:ea typeface="Helvetica Neue"/>
                <a:sym typeface="Helvetica Neue"/>
              </a:rPr>
              <a:t>Transmission Security:</a:t>
            </a:r>
          </a:p>
          <a:p>
            <a:pPr lvl="1">
              <a:spcBef>
                <a:spcPts val="0"/>
              </a:spcBef>
            </a:pPr>
            <a:r>
              <a:rPr lang="en-US" sz="2000" dirty="0">
                <a:ea typeface="Helvetica Neue"/>
                <a:sym typeface="Helvetica Neue"/>
              </a:rPr>
              <a:t>A covered entity must implement technical security measures that guard against unauthorized access to PII that is being transmitted over an electronic network.</a:t>
            </a:r>
            <a:endParaRPr sz="2000" u="none" strike="noStrike" cap="none" dirty="0">
              <a:ea typeface="Helvetica Neue"/>
              <a:sym typeface="Helvetica Neue"/>
            </a:endParaRPr>
          </a:p>
        </p:txBody>
      </p:sp>
    </p:spTree>
    <p:extLst>
      <p:ext uri="{BB962C8B-B14F-4D97-AF65-F5344CB8AC3E}">
        <p14:creationId xmlns:p14="http://schemas.microsoft.com/office/powerpoint/2010/main" val="3747263575"/>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865828" y="2078596"/>
            <a:ext cx="10460343" cy="2317363"/>
          </a:xfrm>
          <a:prstGeom prst="rect">
            <a:avLst/>
          </a:prstGeom>
          <a:noFill/>
          <a:ln>
            <a:noFill/>
          </a:ln>
        </p:spPr>
        <p:txBody>
          <a:bodyPr spcFirstLastPara="1" wrap="square" lIns="91425" tIns="45700" rIns="91425" bIns="45700" anchor="b" anchorCtr="0">
            <a:noAutofit/>
          </a:bodyPr>
          <a:lstStyle/>
          <a:p>
            <a:pPr marL="0" marR="0" lvl="0" indent="0" rtl="0">
              <a:lnSpc>
                <a:spcPct val="90000"/>
              </a:lnSpc>
              <a:spcBef>
                <a:spcPts val="0"/>
              </a:spcBef>
              <a:spcAft>
                <a:spcPts val="0"/>
              </a:spcAft>
              <a:buClr>
                <a:schemeClr val="dk1"/>
              </a:buClr>
              <a:buSzPts val="4800"/>
              <a:buFont typeface="Helvetica Neue"/>
              <a:buNone/>
            </a:pPr>
            <a:r>
              <a:rPr lang="en-US" sz="3600" u="none" strike="noStrike" cap="none" dirty="0">
                <a:ea typeface="Helvetica Neue"/>
                <a:sym typeface="Helvetica Neue"/>
              </a:rPr>
              <a:t>SECTION VI</a:t>
            </a:r>
            <a:br>
              <a:rPr lang="en-US" sz="3600" u="none" strike="noStrike" cap="none" dirty="0">
                <a:ea typeface="Helvetica Neue"/>
                <a:sym typeface="Helvetica Neue"/>
              </a:rPr>
            </a:br>
            <a:br>
              <a:rPr lang="en-US" sz="3600" u="none" strike="noStrike" cap="none" dirty="0">
                <a:ea typeface="Helvetica Neue"/>
                <a:sym typeface="Helvetica Neue"/>
              </a:rPr>
            </a:br>
            <a:r>
              <a:rPr lang="en-US" sz="3600" u="none" strike="noStrike" cap="none" dirty="0">
                <a:ea typeface="Helvetica Neue"/>
                <a:sym typeface="Helvetica Neue"/>
              </a:rPr>
              <a:t>SECURITY BREACH AND DATA LOSS INCIDENT REPORTING PROCEDURES</a:t>
            </a:r>
            <a:endParaRPr sz="36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63</a:t>
            </a:fld>
            <a:endParaRPr lang="en-US" dirty="0"/>
          </a:p>
        </p:txBody>
      </p:sp>
    </p:spTree>
    <p:extLst>
      <p:ext uri="{BB962C8B-B14F-4D97-AF65-F5344CB8AC3E}">
        <p14:creationId xmlns:p14="http://schemas.microsoft.com/office/powerpoint/2010/main" val="903713800"/>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9697279" cy="655292"/>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SECURITY BREACH AGREEMENT</a:t>
            </a:r>
            <a:endParaRPr sz="3600" dirty="0">
              <a:sym typeface="Helvetica Neue"/>
            </a:endParaRPr>
          </a:p>
        </p:txBody>
      </p:sp>
      <p:sp>
        <p:nvSpPr>
          <p:cNvPr id="96" name="Shape 96"/>
          <p:cNvSpPr txBox="1">
            <a:spLocks noGrp="1"/>
          </p:cNvSpPr>
          <p:nvPr>
            <p:ph idx="1"/>
          </p:nvPr>
        </p:nvSpPr>
        <p:spPr>
          <a:xfrm>
            <a:off x="251791" y="909153"/>
            <a:ext cx="11611658" cy="5412134"/>
          </a:xfrm>
          <a:prstGeom prst="rect">
            <a:avLst/>
          </a:prstGeom>
          <a:noFill/>
          <a:ln>
            <a:noFill/>
          </a:ln>
        </p:spPr>
        <p:txBody>
          <a:bodyPr spcFirstLastPara="1" wrap="square" lIns="91425" tIns="45700" rIns="91425" bIns="45700" anchor="t" anchorCtr="0">
            <a:noAutofit/>
          </a:bodyPr>
          <a:lstStyle/>
          <a:p>
            <a:pPr marL="0" indent="0">
              <a:lnSpc>
                <a:spcPct val="150000"/>
              </a:lnSpc>
              <a:spcBef>
                <a:spcPts val="0"/>
              </a:spcBef>
              <a:buNone/>
            </a:pPr>
            <a:r>
              <a:rPr lang="en-US" sz="2000" dirty="0">
                <a:ea typeface="Helvetica Neue"/>
                <a:sym typeface="Helvetica Neue"/>
              </a:rPr>
              <a:t>The “Electronic Information Exchange Security Requirements and Procedures for State and Local Agencies Exchanging Electronic Information with the Social Security Administration” and other agreements provide procedures and guidelines for preventing, detecting and reporting security breach incidents. </a:t>
            </a:r>
            <a:r>
              <a:rPr lang="en-US" sz="2000" baseline="30000" dirty="0">
                <a:ea typeface="Helvetica Neue"/>
                <a:sym typeface="Helvetica Neue"/>
              </a:rPr>
              <a:t>1</a:t>
            </a:r>
          </a:p>
          <a:p>
            <a:pPr marL="0" indent="0">
              <a:lnSpc>
                <a:spcPct val="150000"/>
              </a:lnSpc>
              <a:spcBef>
                <a:spcPts val="0"/>
              </a:spcBef>
              <a:buNone/>
            </a:pPr>
            <a:endParaRPr lang="en-US" sz="2000" u="none" strike="noStrike" cap="none" dirty="0">
              <a:solidFill>
                <a:schemeClr val="accent5">
                  <a:lumMod val="50000"/>
                </a:schemeClr>
              </a:solidFill>
              <a:ea typeface="Helvetica Neue"/>
              <a:sym typeface="Helvetica Neue"/>
            </a:endParaRPr>
          </a:p>
          <a:p>
            <a:pPr marL="0" indent="0">
              <a:lnSpc>
                <a:spcPct val="150000"/>
              </a:lnSpc>
              <a:spcBef>
                <a:spcPts val="0"/>
              </a:spcBef>
              <a:buNone/>
            </a:pPr>
            <a:endParaRPr sz="2000" u="none" strike="noStrike" cap="none"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64</a:t>
            </a:fld>
            <a:endParaRPr lang="en-US" dirty="0"/>
          </a:p>
        </p:txBody>
      </p:sp>
      <p:pic>
        <p:nvPicPr>
          <p:cNvPr id="5" name="Picture 4">
            <a:extLst>
              <a:ext uri="{FF2B5EF4-FFF2-40B4-BE49-F238E27FC236}">
                <a16:creationId xmlns:a16="http://schemas.microsoft.com/office/drawing/2014/main" id="{C05CC0B0-AD47-47BB-8632-C72C7EB2FB6B}"/>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6" name="Shape 84">
            <a:extLst>
              <a:ext uri="{FF2B5EF4-FFF2-40B4-BE49-F238E27FC236}">
                <a16:creationId xmlns:a16="http://schemas.microsoft.com/office/drawing/2014/main" id="{1A0167E5-9645-4879-A0A5-3AC559A4B9A7}"/>
              </a:ext>
            </a:extLst>
          </p:cNvPr>
          <p:cNvSpPr txBox="1">
            <a:spLocks/>
          </p:cNvSpPr>
          <p:nvPr/>
        </p:nvSpPr>
        <p:spPr>
          <a:xfrm>
            <a:off x="189449" y="6440555"/>
            <a:ext cx="11803768" cy="280919"/>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lnSpc>
                <a:spcPct val="100000"/>
              </a:lnSpc>
              <a:spcBef>
                <a:spcPts val="0"/>
              </a:spcBef>
              <a:buClr>
                <a:schemeClr val="dk1"/>
              </a:buClr>
              <a:buSzPct val="100000"/>
            </a:pPr>
            <a:r>
              <a:rPr lang="en-US" sz="1200" baseline="30000" dirty="0">
                <a:latin typeface="+mn-lt"/>
                <a:cs typeface="Calibri Light" panose="020F0302020204030204" pitchFamily="34" charset="0"/>
              </a:rPr>
              <a:t>1 “</a:t>
            </a:r>
            <a:r>
              <a:rPr lang="en-US" sz="1200" dirty="0">
                <a:latin typeface="+mn-lt"/>
                <a:cs typeface="Calibri Light" panose="020F0302020204030204" pitchFamily="34" charset="0"/>
              </a:rPr>
              <a:t>2019 </a:t>
            </a:r>
            <a:r>
              <a:rPr lang="en-US" sz="1200" dirty="0" err="1">
                <a:latin typeface="+mn-lt"/>
                <a:cs typeface="Calibri Light" panose="020F0302020204030204" pitchFamily="34" charset="0"/>
              </a:rPr>
              <a:t>Medi</a:t>
            </a:r>
            <a:r>
              <a:rPr lang="en-US" sz="1200" dirty="0">
                <a:latin typeface="+mn-lt"/>
                <a:cs typeface="Calibri Light" panose="020F0302020204030204" pitchFamily="34" charset="0"/>
              </a:rPr>
              <a:t>-Cal PSA Exhibit A, Attachment 4, Electronic Information Exchange Security Requirements and Procedures (Technical Systems Security Requirements – TSSR)”</a:t>
            </a:r>
          </a:p>
        </p:txBody>
      </p:sp>
    </p:spTree>
    <p:extLst>
      <p:ext uri="{BB962C8B-B14F-4D97-AF65-F5344CB8AC3E}">
        <p14:creationId xmlns:p14="http://schemas.microsoft.com/office/powerpoint/2010/main" val="441179514"/>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8067261" cy="665231"/>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PRIVACY BREACH DEFINITION</a:t>
            </a:r>
            <a:endParaRPr sz="3600" dirty="0">
              <a:sym typeface="Helvetica Neue"/>
            </a:endParaRPr>
          </a:p>
        </p:txBody>
      </p:sp>
      <p:sp>
        <p:nvSpPr>
          <p:cNvPr id="96" name="Shape 96"/>
          <p:cNvSpPr txBox="1">
            <a:spLocks noGrp="1"/>
          </p:cNvSpPr>
          <p:nvPr>
            <p:ph idx="1"/>
          </p:nvPr>
        </p:nvSpPr>
        <p:spPr>
          <a:xfrm>
            <a:off x="168664" y="834887"/>
            <a:ext cx="11102009" cy="4706662"/>
          </a:xfrm>
          <a:prstGeom prst="rect">
            <a:avLst/>
          </a:prstGeom>
          <a:noFill/>
          <a:ln>
            <a:noFill/>
          </a:ln>
        </p:spPr>
        <p:txBody>
          <a:bodyPr spcFirstLastPara="1" wrap="square" lIns="91425" tIns="45700" rIns="91425" bIns="45700" anchor="t" anchorCtr="0">
            <a:noAutofit/>
          </a:bodyPr>
          <a:lstStyle/>
          <a:p>
            <a:pPr marL="0" indent="0">
              <a:lnSpc>
                <a:spcPct val="150000"/>
              </a:lnSpc>
              <a:spcBef>
                <a:spcPts val="0"/>
              </a:spcBef>
              <a:buNone/>
            </a:pPr>
            <a:r>
              <a:rPr lang="en-US" sz="2000" dirty="0">
                <a:ea typeface="Helvetica Neue"/>
                <a:sym typeface="Helvetica Neue"/>
              </a:rPr>
              <a:t>The loss of control, compromise, unauthorized disclosure, unauthorized acquisition, or any similar occurrence where</a:t>
            </a:r>
          </a:p>
          <a:p>
            <a:pPr>
              <a:lnSpc>
                <a:spcPct val="150000"/>
              </a:lnSpc>
              <a:spcBef>
                <a:spcPts val="0"/>
              </a:spcBef>
            </a:pPr>
            <a:r>
              <a:rPr lang="en-US" sz="2000" dirty="0">
                <a:ea typeface="Helvetica Neue"/>
                <a:sym typeface="Helvetica Neue"/>
              </a:rPr>
              <a:t>(1) a person other than an authorized user accesses or potentially accesses data or </a:t>
            </a:r>
          </a:p>
          <a:p>
            <a:pPr>
              <a:lnSpc>
                <a:spcPct val="150000"/>
              </a:lnSpc>
              <a:spcBef>
                <a:spcPts val="0"/>
              </a:spcBef>
            </a:pPr>
            <a:r>
              <a:rPr lang="en-US" sz="2000" dirty="0">
                <a:ea typeface="Helvetica Neue"/>
                <a:sym typeface="Helvetica Neue"/>
              </a:rPr>
              <a:t>(2) an authorized user accesses data for an other than authorized purpose. </a:t>
            </a:r>
            <a:r>
              <a:rPr lang="en-US" sz="2000" baseline="30000" dirty="0">
                <a:ea typeface="Helvetica Neue"/>
                <a:sym typeface="Helvetica Neue"/>
              </a:rPr>
              <a:t>1</a:t>
            </a:r>
            <a:endParaRPr lang="en-US" sz="2000" u="none" strike="noStrike" cap="none" baseline="30000" dirty="0">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65</a:t>
            </a:fld>
            <a:endParaRPr lang="en-US" dirty="0"/>
          </a:p>
        </p:txBody>
      </p:sp>
      <p:pic>
        <p:nvPicPr>
          <p:cNvPr id="5" name="Picture 4">
            <a:extLst>
              <a:ext uri="{FF2B5EF4-FFF2-40B4-BE49-F238E27FC236}">
                <a16:creationId xmlns:a16="http://schemas.microsoft.com/office/drawing/2014/main" id="{1C1BE629-DE0B-4AB1-80F6-9231CA1B5320}"/>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6" name="Shape 84">
            <a:extLst>
              <a:ext uri="{FF2B5EF4-FFF2-40B4-BE49-F238E27FC236}">
                <a16:creationId xmlns:a16="http://schemas.microsoft.com/office/drawing/2014/main" id="{E3667C12-FBB0-4D44-B547-3F39A5BB9C99}"/>
              </a:ext>
            </a:extLst>
          </p:cNvPr>
          <p:cNvSpPr txBox="1">
            <a:spLocks/>
          </p:cNvSpPr>
          <p:nvPr/>
        </p:nvSpPr>
        <p:spPr>
          <a:xfrm>
            <a:off x="251791" y="6241774"/>
            <a:ext cx="11803768" cy="479701"/>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lnSpc>
                <a:spcPct val="100000"/>
              </a:lnSpc>
              <a:spcBef>
                <a:spcPts val="0"/>
              </a:spcBef>
              <a:buClr>
                <a:schemeClr val="dk1"/>
              </a:buClr>
              <a:buSzPct val="100000"/>
            </a:pPr>
            <a:r>
              <a:rPr lang="en-US" sz="1200" baseline="30000" dirty="0">
                <a:latin typeface="+mn-lt"/>
                <a:cs typeface="Calibri Light" panose="020F0302020204030204" pitchFamily="34" charset="0"/>
              </a:rPr>
              <a:t>1 "</a:t>
            </a:r>
            <a:r>
              <a:rPr lang="en-US" sz="1200" dirty="0">
                <a:latin typeface="+mn-lt"/>
                <a:cs typeface="Calibri Light" panose="020F0302020204030204" pitchFamily="34" charset="0"/>
              </a:rPr>
              <a:t>NIST Privacy Framework: An Enterprise Risk Management Tool", NIST.GOV, 30-Apr-2019, https://www.nist.gov/system/files/documents/2019/04/30/nist-privacy-framework-discussion-draft.pdf</a:t>
            </a:r>
          </a:p>
        </p:txBody>
      </p:sp>
    </p:spTree>
    <p:extLst>
      <p:ext uri="{BB962C8B-B14F-4D97-AF65-F5344CB8AC3E}">
        <p14:creationId xmlns:p14="http://schemas.microsoft.com/office/powerpoint/2010/main" val="1387242888"/>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2" y="169656"/>
            <a:ext cx="6457122" cy="744744"/>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olidFill>
                  <a:srgbClr val="C00000"/>
                </a:solidFill>
                <a:sym typeface="Helvetica Neue"/>
              </a:rPr>
              <a:t>TYPES OF PRIVACY BREACHES</a:t>
            </a:r>
            <a:endParaRPr sz="3600" dirty="0">
              <a:solidFill>
                <a:srgbClr val="C00000"/>
              </a:solidFill>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66</a:t>
            </a:fld>
            <a:endParaRPr lang="en-US" dirty="0"/>
          </a:p>
        </p:txBody>
      </p:sp>
      <p:pic>
        <p:nvPicPr>
          <p:cNvPr id="5" name="Picture 4">
            <a:extLst>
              <a:ext uri="{FF2B5EF4-FFF2-40B4-BE49-F238E27FC236}">
                <a16:creationId xmlns:a16="http://schemas.microsoft.com/office/drawing/2014/main" id="{0ABAF8C8-DDC8-4400-BE98-912DA301B617}"/>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9" name="Shape 96">
            <a:extLst>
              <a:ext uri="{FF2B5EF4-FFF2-40B4-BE49-F238E27FC236}">
                <a16:creationId xmlns:a16="http://schemas.microsoft.com/office/drawing/2014/main" id="{CE9BD485-845D-8749-BDFE-B9B524852010}"/>
              </a:ext>
            </a:extLst>
          </p:cNvPr>
          <p:cNvSpPr txBox="1">
            <a:spLocks noGrp="1"/>
          </p:cNvSpPr>
          <p:nvPr>
            <p:ph idx="1"/>
          </p:nvPr>
        </p:nvSpPr>
        <p:spPr>
          <a:xfrm>
            <a:off x="251791" y="914401"/>
            <a:ext cx="11102009" cy="4958862"/>
          </a:xfrm>
          <a:prstGeom prst="rect">
            <a:avLst/>
          </a:prstGeom>
          <a:noFill/>
          <a:ln>
            <a:noFill/>
          </a:ln>
        </p:spPr>
        <p:txBody>
          <a:bodyPr spcFirstLastPara="1" wrap="square" lIns="91425" tIns="45700" rIns="91425" bIns="45700" anchor="t" anchorCtr="0">
            <a:noAutofit/>
          </a:bodyPr>
          <a:lstStyle/>
          <a:p>
            <a:pPr>
              <a:lnSpc>
                <a:spcPct val="100000"/>
              </a:lnSpc>
              <a:spcBef>
                <a:spcPts val="0"/>
              </a:spcBef>
            </a:pPr>
            <a:r>
              <a:rPr lang="en-US" sz="2000" u="none" strike="noStrike" cap="none" dirty="0">
                <a:ea typeface="Helvetica Neue"/>
                <a:sym typeface="Helvetica Neue"/>
              </a:rPr>
              <a:t>External Threat:</a:t>
            </a:r>
          </a:p>
          <a:p>
            <a:pPr lvl="1">
              <a:lnSpc>
                <a:spcPct val="100000"/>
              </a:lnSpc>
              <a:spcBef>
                <a:spcPts val="0"/>
              </a:spcBef>
            </a:pPr>
            <a:r>
              <a:rPr lang="en-US" sz="1600" dirty="0">
                <a:ea typeface="Helvetica Neue"/>
                <a:sym typeface="Helvetica Neue"/>
              </a:rPr>
              <a:t>Cyber attacks have increased in frequency and sophistication, presenting significant challenges for organizations that must defend their data and systems from capable threat actors. These actors range from individual, autonomous attackers to well-resourced groups operating in a coordinated manner as part of a criminal enterprise or on behalf of a nation-state. Threat actors can be persistent, motivated, and agile, and they use a variety of tactics, techniques, and procedures (TTPs) to compromise systems, disrupt services, commit financial fraud, and expose or steal intellectual property and other sensitive information. </a:t>
            </a:r>
            <a:r>
              <a:rPr lang="en-US" sz="1600" baseline="30000" dirty="0">
                <a:ea typeface="Helvetica Neue"/>
                <a:sym typeface="Helvetica Neue"/>
              </a:rPr>
              <a:t>1</a:t>
            </a:r>
          </a:p>
          <a:p>
            <a:pPr>
              <a:lnSpc>
                <a:spcPct val="100000"/>
              </a:lnSpc>
              <a:spcBef>
                <a:spcPts val="0"/>
              </a:spcBef>
            </a:pPr>
            <a:r>
              <a:rPr lang="en-US" sz="2000" u="none" strike="noStrike" cap="none" dirty="0">
                <a:ea typeface="Helvetica Neue"/>
                <a:sym typeface="Helvetica Neue"/>
              </a:rPr>
              <a:t>Insider Threat:</a:t>
            </a:r>
          </a:p>
          <a:p>
            <a:pPr lvl="1">
              <a:lnSpc>
                <a:spcPct val="100000"/>
              </a:lnSpc>
              <a:spcBef>
                <a:spcPts val="0"/>
              </a:spcBef>
            </a:pPr>
            <a:r>
              <a:rPr lang="en-US" sz="1600" dirty="0">
                <a:ea typeface="Helvetica Neue"/>
                <a:sym typeface="Helvetica Neue"/>
              </a:rPr>
              <a:t>The Department of Homeland Security National Cybersecurity and Communications Integration Center advises that “insider threats, to include sabotage, theft, espionage, fraud, and competitive advantage are often carried out through abusing access rights, theft of materials, and mishandling physical devices.”  Threats can also result from employee carelessness or policy violations that allow system access to malicious outsiders.  These activities typically persist over time, and occur in all types of work environments, ranging from private companies to government agencies.</a:t>
            </a:r>
            <a:r>
              <a:rPr lang="en-US" sz="1600" baseline="30000" dirty="0">
                <a:ea typeface="Helvetica Neue"/>
                <a:sym typeface="Helvetica Neue"/>
              </a:rPr>
              <a:t>2</a:t>
            </a:r>
            <a:endParaRPr lang="en-US" sz="2000" u="none" strike="noStrike" cap="none" dirty="0">
              <a:ea typeface="Helvetica Neue"/>
              <a:sym typeface="Helvetica Neue"/>
            </a:endParaRPr>
          </a:p>
          <a:p>
            <a:pPr>
              <a:lnSpc>
                <a:spcPct val="100000"/>
              </a:lnSpc>
              <a:spcBef>
                <a:spcPts val="0"/>
              </a:spcBef>
            </a:pPr>
            <a:r>
              <a:rPr lang="en-US" sz="2000" dirty="0">
                <a:ea typeface="Helvetica Neue"/>
                <a:sym typeface="Helvetica Neue"/>
              </a:rPr>
              <a:t>Medical Data Breaches:</a:t>
            </a:r>
          </a:p>
          <a:p>
            <a:pPr lvl="1">
              <a:lnSpc>
                <a:spcPct val="100000"/>
              </a:lnSpc>
              <a:spcBef>
                <a:spcPts val="0"/>
              </a:spcBef>
            </a:pPr>
            <a:r>
              <a:rPr lang="en-US" sz="1600" dirty="0">
                <a:ea typeface="Helvetica Neue"/>
                <a:sym typeface="Helvetica Neue"/>
              </a:rPr>
              <a:t>A breach is, generally, an impermissible use or disclosure under the Privacy Rule that compromises the security or privacy of the protected health information.  An impermissible use or disclosure of protected health information is presumed to be a breach unless the covered entity or business associate, as applicable, demonstrates that there is a low probability that the protected health information has been compromised based on a risk assessment </a:t>
            </a:r>
            <a:r>
              <a:rPr lang="en-US" sz="1600" baseline="30000" dirty="0">
                <a:ea typeface="Helvetica Neue"/>
                <a:sym typeface="Helvetica Neue"/>
              </a:rPr>
              <a:t>3</a:t>
            </a:r>
            <a:r>
              <a:rPr lang="en-US" sz="1600" dirty="0">
                <a:ea typeface="Helvetica Neue"/>
                <a:sym typeface="Helvetica Neue"/>
              </a:rPr>
              <a:t>.</a:t>
            </a:r>
            <a:endParaRPr lang="en-US" sz="1600" u="none" strike="noStrike" cap="none" dirty="0">
              <a:ea typeface="Helvetica Neue"/>
              <a:sym typeface="Helvetica Neue"/>
            </a:endParaRPr>
          </a:p>
        </p:txBody>
      </p:sp>
      <p:sp>
        <p:nvSpPr>
          <p:cNvPr id="10" name="Shape 84">
            <a:extLst>
              <a:ext uri="{FF2B5EF4-FFF2-40B4-BE49-F238E27FC236}">
                <a16:creationId xmlns:a16="http://schemas.microsoft.com/office/drawing/2014/main" id="{FD7BE43E-705E-5A49-A4D8-CECF9FD5C3E4}"/>
              </a:ext>
            </a:extLst>
          </p:cNvPr>
          <p:cNvSpPr txBox="1">
            <a:spLocks/>
          </p:cNvSpPr>
          <p:nvPr/>
        </p:nvSpPr>
        <p:spPr>
          <a:xfrm>
            <a:off x="251791" y="6025662"/>
            <a:ext cx="11803768" cy="695813"/>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lnSpc>
                <a:spcPct val="100000"/>
              </a:lnSpc>
              <a:spcBef>
                <a:spcPts val="0"/>
              </a:spcBef>
              <a:buClr>
                <a:schemeClr val="dk1"/>
              </a:buClr>
              <a:buSzPct val="100000"/>
            </a:pPr>
            <a:r>
              <a:rPr lang="en-US" sz="1200" baseline="30000" dirty="0">
                <a:latin typeface="+mn-lt"/>
                <a:cs typeface="Calibri Light" panose="020F0302020204030204" pitchFamily="34" charset="0"/>
              </a:rPr>
              <a:t>1 </a:t>
            </a:r>
            <a:r>
              <a:rPr lang="en-US" sz="1200" dirty="0">
                <a:latin typeface="+mn-lt"/>
                <a:cs typeface="Calibri Light" panose="020F0302020204030204" pitchFamily="34" charset="0"/>
              </a:rPr>
              <a:t>“NIST Special Publication 800-150: Guide to Cyber Threat Information Sharing”, October 2016, https://</a:t>
            </a:r>
            <a:r>
              <a:rPr lang="en-US" sz="1200" dirty="0" err="1">
                <a:latin typeface="+mn-lt"/>
                <a:cs typeface="Calibri Light" panose="020F0302020204030204" pitchFamily="34" charset="0"/>
              </a:rPr>
              <a:t>nvlpubs.nist.gov</a:t>
            </a:r>
            <a:r>
              <a:rPr lang="en-US" sz="1200" dirty="0">
                <a:latin typeface="+mn-lt"/>
                <a:cs typeface="Calibri Light" panose="020F0302020204030204" pitchFamily="34" charset="0"/>
              </a:rPr>
              <a:t>/</a:t>
            </a:r>
            <a:r>
              <a:rPr lang="en-US" sz="1200" dirty="0" err="1">
                <a:latin typeface="+mn-lt"/>
                <a:cs typeface="Calibri Light" panose="020F0302020204030204" pitchFamily="34" charset="0"/>
              </a:rPr>
              <a:t>nistpubs</a:t>
            </a:r>
            <a:r>
              <a:rPr lang="en-US" sz="1200" dirty="0">
                <a:latin typeface="+mn-lt"/>
                <a:cs typeface="Calibri Light" panose="020F0302020204030204" pitchFamily="34" charset="0"/>
              </a:rPr>
              <a:t>/</a:t>
            </a:r>
            <a:r>
              <a:rPr lang="en-US" sz="1200" dirty="0" err="1">
                <a:latin typeface="+mn-lt"/>
                <a:cs typeface="Calibri Light" panose="020F0302020204030204" pitchFamily="34" charset="0"/>
              </a:rPr>
              <a:t>SpecialPublications</a:t>
            </a:r>
            <a:r>
              <a:rPr lang="en-US" sz="1200" dirty="0">
                <a:latin typeface="+mn-lt"/>
                <a:cs typeface="Calibri Light" panose="020F0302020204030204" pitchFamily="34" charset="0"/>
              </a:rPr>
              <a:t>/NIST.SP.800-150.pdf</a:t>
            </a:r>
          </a:p>
          <a:p>
            <a:pPr algn="l">
              <a:lnSpc>
                <a:spcPct val="100000"/>
              </a:lnSpc>
              <a:spcBef>
                <a:spcPts val="0"/>
              </a:spcBef>
              <a:buClr>
                <a:schemeClr val="dk1"/>
              </a:buClr>
              <a:buSzPct val="100000"/>
            </a:pPr>
            <a:r>
              <a:rPr lang="en-US" sz="1200" baseline="30000" dirty="0">
                <a:latin typeface="+mn-lt"/>
                <a:cs typeface="Calibri Light" panose="020F0302020204030204" pitchFamily="34" charset="0"/>
              </a:rPr>
              <a:t>2 "</a:t>
            </a:r>
            <a:r>
              <a:rPr lang="en-US" sz="1200" dirty="0">
                <a:latin typeface="+mn-lt"/>
                <a:cs typeface="Calibri Light" panose="020F0302020204030204" pitchFamily="34" charset="0"/>
              </a:rPr>
              <a:t>”Insider Threat - Cyber", CISA, Cybersecurity &amp; Infrastructure Security Agency, 3 March 2019, </a:t>
            </a:r>
            <a:r>
              <a:rPr lang="en-US" sz="1200" dirty="0">
                <a:latin typeface="+mn-lt"/>
                <a:cs typeface="Calibri Light" panose="020F0302020204030204" pitchFamily="34" charset="0"/>
                <a:hlinkClick r:id="rId4"/>
              </a:rPr>
              <a:t>https://www.cisa.gov/insider-threat-cyber</a:t>
            </a:r>
            <a:endParaRPr lang="en-US" sz="1200" dirty="0">
              <a:latin typeface="+mn-lt"/>
              <a:cs typeface="Calibri Light" panose="020F0302020204030204" pitchFamily="34" charset="0"/>
            </a:endParaRPr>
          </a:p>
          <a:p>
            <a:pPr algn="l">
              <a:lnSpc>
                <a:spcPct val="100000"/>
              </a:lnSpc>
              <a:spcBef>
                <a:spcPts val="0"/>
              </a:spcBef>
              <a:buClr>
                <a:schemeClr val="dk1"/>
              </a:buClr>
              <a:buSzPct val="100000"/>
            </a:pPr>
            <a:r>
              <a:rPr lang="en-US" sz="1200" baseline="30000" dirty="0">
                <a:latin typeface="+mn-lt"/>
                <a:cs typeface="Calibri Light" panose="020F0302020204030204" pitchFamily="34" charset="0"/>
              </a:rPr>
              <a:t>3</a:t>
            </a:r>
            <a:r>
              <a:rPr lang="en-US" sz="1200" dirty="0">
                <a:latin typeface="+mn-lt"/>
                <a:cs typeface="Calibri Light" panose="020F0302020204030204" pitchFamily="34" charset="0"/>
              </a:rPr>
              <a:t> “Breach Notification Rule”, HHS Breach Notification Rule, 26 July 2013, https://</a:t>
            </a:r>
            <a:r>
              <a:rPr lang="en-US" sz="1200" dirty="0" err="1">
                <a:latin typeface="+mn-lt"/>
                <a:cs typeface="Calibri Light" panose="020F0302020204030204" pitchFamily="34" charset="0"/>
              </a:rPr>
              <a:t>www.hhs.gov</a:t>
            </a:r>
            <a:r>
              <a:rPr lang="en-US" sz="1200" dirty="0">
                <a:latin typeface="+mn-lt"/>
                <a:cs typeface="Calibri Light" panose="020F0302020204030204" pitchFamily="34" charset="0"/>
              </a:rPr>
              <a:t>/</a:t>
            </a:r>
            <a:r>
              <a:rPr lang="en-US" sz="1200" dirty="0" err="1">
                <a:latin typeface="+mn-lt"/>
                <a:cs typeface="Calibri Light" panose="020F0302020204030204" pitchFamily="34" charset="0"/>
              </a:rPr>
              <a:t>hipaa</a:t>
            </a:r>
            <a:r>
              <a:rPr lang="en-US" sz="1200" dirty="0">
                <a:latin typeface="+mn-lt"/>
                <a:cs typeface="Calibri Light" panose="020F0302020204030204" pitchFamily="34" charset="0"/>
              </a:rPr>
              <a:t>/for-professionals/breach-notification/</a:t>
            </a:r>
            <a:r>
              <a:rPr lang="en-US" sz="1200" dirty="0" err="1">
                <a:latin typeface="+mn-lt"/>
                <a:cs typeface="Calibri Light" panose="020F0302020204030204" pitchFamily="34" charset="0"/>
              </a:rPr>
              <a:t>index.html</a:t>
            </a:r>
            <a:endParaRPr lang="en-US" sz="1200" dirty="0">
              <a:latin typeface="+mn-lt"/>
              <a:cs typeface="Calibri Light" panose="020F0302020204030204" pitchFamily="34" charset="0"/>
            </a:endParaRPr>
          </a:p>
        </p:txBody>
      </p:sp>
    </p:spTree>
    <p:extLst>
      <p:ext uri="{BB962C8B-B14F-4D97-AF65-F5344CB8AC3E}">
        <p14:creationId xmlns:p14="http://schemas.microsoft.com/office/powerpoint/2010/main" val="1527227405"/>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893457" y="2016061"/>
            <a:ext cx="10248308" cy="2387700"/>
          </a:xfrm>
          <a:prstGeom prst="rect">
            <a:avLst/>
          </a:prstGeom>
          <a:noFill/>
          <a:ln>
            <a:noFill/>
          </a:ln>
        </p:spPr>
        <p:txBody>
          <a:bodyPr spcFirstLastPara="1" wrap="square" lIns="91425" tIns="45700" rIns="91425" bIns="45700" anchor="b" anchorCtr="0">
            <a:noAutofit/>
          </a:bodyPr>
          <a:lstStyle/>
          <a:p>
            <a:pPr marL="0" marR="0" lvl="0" indent="0" rtl="0">
              <a:lnSpc>
                <a:spcPct val="90000"/>
              </a:lnSpc>
              <a:spcBef>
                <a:spcPts val="0"/>
              </a:spcBef>
              <a:spcAft>
                <a:spcPts val="0"/>
              </a:spcAft>
              <a:buClr>
                <a:schemeClr val="dk1"/>
              </a:buClr>
              <a:buSzPts val="4800"/>
              <a:buFont typeface="Helvetica Neue"/>
              <a:buNone/>
            </a:pPr>
            <a:r>
              <a:rPr lang="en-US" sz="3600" u="none" strike="noStrike" cap="none" dirty="0">
                <a:ea typeface="Helvetica Neue"/>
                <a:sym typeface="Helvetica Neue"/>
              </a:rPr>
              <a:t>SECTION VII</a:t>
            </a:r>
            <a:br>
              <a:rPr lang="en-US" sz="3600" u="none" strike="noStrike" cap="none" dirty="0">
                <a:ea typeface="Helvetica Neue"/>
                <a:sym typeface="Helvetica Neue"/>
              </a:rPr>
            </a:br>
            <a:br>
              <a:rPr lang="en-US" sz="3600" u="none" strike="noStrike" cap="none" dirty="0">
                <a:ea typeface="Helvetica Neue"/>
                <a:sym typeface="Helvetica Neue"/>
              </a:rPr>
            </a:br>
            <a:r>
              <a:rPr lang="en-US" sz="3600" u="none" strike="noStrike" cap="none" dirty="0">
                <a:ea typeface="Helvetica Neue"/>
                <a:sym typeface="Helvetica Neue"/>
              </a:rPr>
              <a:t>THREATS TO ACCESS CONTROL</a:t>
            </a:r>
            <a:br>
              <a:rPr lang="en-US" sz="3600" u="none" strike="noStrike" cap="none" dirty="0">
                <a:ea typeface="Helvetica Neue"/>
                <a:sym typeface="Helvetica Neue"/>
              </a:rPr>
            </a:br>
            <a:endParaRPr sz="36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67</a:t>
            </a:fld>
            <a:endParaRPr lang="en-US" dirty="0"/>
          </a:p>
        </p:txBody>
      </p:sp>
    </p:spTree>
    <p:extLst>
      <p:ext uri="{BB962C8B-B14F-4D97-AF65-F5344CB8AC3E}">
        <p14:creationId xmlns:p14="http://schemas.microsoft.com/office/powerpoint/2010/main" val="192106667"/>
      </p:ext>
    </p:extLst>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2" y="169656"/>
            <a:ext cx="9975574" cy="635414"/>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COUNTERMEASURES</a:t>
            </a:r>
            <a:endParaRPr sz="3600" dirty="0">
              <a:sym typeface="Helvetica Neue"/>
            </a:endParaRPr>
          </a:p>
        </p:txBody>
      </p:sp>
      <p:sp>
        <p:nvSpPr>
          <p:cNvPr id="96" name="Shape 96"/>
          <p:cNvSpPr txBox="1">
            <a:spLocks noGrp="1"/>
          </p:cNvSpPr>
          <p:nvPr>
            <p:ph idx="1"/>
          </p:nvPr>
        </p:nvSpPr>
        <p:spPr>
          <a:xfrm>
            <a:off x="251791" y="993913"/>
            <a:ext cx="11102009" cy="5237922"/>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u="sng" strike="noStrike" cap="none" dirty="0">
                <a:ea typeface="Helvetica Neue"/>
                <a:sym typeface="Helvetica Neue"/>
              </a:rPr>
              <a:t>Countermeasures for Mobile Applications</a:t>
            </a:r>
          </a:p>
          <a:p>
            <a:pPr>
              <a:spcBef>
                <a:spcPts val="0"/>
              </a:spcBef>
            </a:pPr>
            <a:r>
              <a:rPr lang="en-US" sz="2000" dirty="0">
                <a:ea typeface="Helvetica Neue"/>
                <a:sym typeface="Helvetica Neue"/>
              </a:rPr>
              <a:t>Meeting mobile security standards</a:t>
            </a:r>
          </a:p>
          <a:p>
            <a:pPr>
              <a:spcBef>
                <a:spcPts val="0"/>
              </a:spcBef>
            </a:pPr>
            <a:r>
              <a:rPr lang="en-US" sz="2000" u="none" strike="noStrike" cap="none" dirty="0">
                <a:ea typeface="Helvetica Neue"/>
                <a:sym typeface="Helvetica Neue"/>
              </a:rPr>
              <a:t>Tailoring security audits to assess mobile application vulnerabilities</a:t>
            </a:r>
          </a:p>
          <a:p>
            <a:pPr>
              <a:spcBef>
                <a:spcPts val="0"/>
              </a:spcBef>
            </a:pPr>
            <a:r>
              <a:rPr lang="en-US" sz="2000" dirty="0">
                <a:ea typeface="Helvetica Neue"/>
                <a:sym typeface="Helvetica Neue"/>
              </a:rPr>
              <a:t>Secure provisioning</a:t>
            </a:r>
          </a:p>
          <a:p>
            <a:pPr>
              <a:spcBef>
                <a:spcPts val="0"/>
              </a:spcBef>
            </a:pPr>
            <a:r>
              <a:rPr lang="en-US" sz="2000" u="none" strike="noStrike" cap="none" dirty="0">
                <a:ea typeface="Helvetica Neue"/>
                <a:sym typeface="Helvetica Neue"/>
              </a:rPr>
              <a:t>Control and monitoring of application data on personal devices</a:t>
            </a:r>
          </a:p>
          <a:p>
            <a:pPr>
              <a:spcBef>
                <a:spcPts val="0"/>
              </a:spcBef>
            </a:pPr>
            <a:endParaRPr lang="en-US" sz="2000" dirty="0">
              <a:ea typeface="Helvetica Neue"/>
              <a:sym typeface="Helvetica Neue"/>
            </a:endParaRPr>
          </a:p>
          <a:p>
            <a:pPr marL="0" indent="0">
              <a:spcBef>
                <a:spcPts val="0"/>
              </a:spcBef>
              <a:buNone/>
            </a:pPr>
            <a:r>
              <a:rPr lang="en-US" sz="2000" u="sng" strike="noStrike" cap="none" dirty="0">
                <a:ea typeface="Helvetica Neue"/>
                <a:sym typeface="Helvetica Neue"/>
              </a:rPr>
              <a:t>Countermeasures for Web 2.0</a:t>
            </a:r>
          </a:p>
          <a:p>
            <a:pPr>
              <a:spcBef>
                <a:spcPts val="0"/>
              </a:spcBef>
            </a:pPr>
            <a:r>
              <a:rPr lang="en-US" sz="2000" dirty="0">
                <a:ea typeface="Helvetica Neue"/>
                <a:sym typeface="Helvetica Neue"/>
              </a:rPr>
              <a:t>Security API</a:t>
            </a:r>
          </a:p>
          <a:p>
            <a:pPr>
              <a:spcBef>
                <a:spcPts val="0"/>
              </a:spcBef>
            </a:pPr>
            <a:r>
              <a:rPr lang="en-US" sz="2000" dirty="0">
                <a:ea typeface="Helvetica Neue"/>
                <a:sym typeface="Helvetica Neue"/>
              </a:rPr>
              <a:t>CAPTCHA</a:t>
            </a:r>
          </a:p>
          <a:p>
            <a:pPr>
              <a:spcBef>
                <a:spcPts val="0"/>
              </a:spcBef>
            </a:pPr>
            <a:r>
              <a:rPr lang="en-US" sz="2000" u="none" strike="noStrike" cap="none" dirty="0">
                <a:ea typeface="Helvetica Neue"/>
                <a:sym typeface="Helvetica Neue"/>
              </a:rPr>
              <a:t>Unique security tokens</a:t>
            </a:r>
          </a:p>
          <a:p>
            <a:pPr>
              <a:spcBef>
                <a:spcPts val="0"/>
              </a:spcBef>
            </a:pPr>
            <a:r>
              <a:rPr lang="en-US" sz="2000" dirty="0">
                <a:ea typeface="Helvetica Neue"/>
                <a:sym typeface="Helvetica Neue"/>
              </a:rPr>
              <a:t>Transactional approval workflows</a:t>
            </a:r>
          </a:p>
          <a:p>
            <a:pPr>
              <a:spcBef>
                <a:spcPts val="0"/>
              </a:spcBef>
            </a:pPr>
            <a:endParaRPr lang="en-US" sz="2000" u="none" strike="noStrike" cap="none" dirty="0">
              <a:ea typeface="Helvetica Neue"/>
              <a:sym typeface="Helvetica Neue"/>
            </a:endParaRPr>
          </a:p>
          <a:p>
            <a:pPr marL="0" indent="0">
              <a:spcBef>
                <a:spcPts val="0"/>
              </a:spcBef>
              <a:buNone/>
            </a:pPr>
            <a:r>
              <a:rPr lang="en-US" sz="2000" u="sng" dirty="0">
                <a:ea typeface="Helvetica Neue"/>
                <a:sym typeface="Helvetica Neue"/>
              </a:rPr>
              <a:t>Countermeasures for Cloud Computing Services</a:t>
            </a:r>
          </a:p>
          <a:p>
            <a:pPr>
              <a:spcBef>
                <a:spcPts val="0"/>
              </a:spcBef>
            </a:pPr>
            <a:r>
              <a:rPr lang="en-US" sz="2000" u="none" strike="noStrike" cap="none" dirty="0">
                <a:ea typeface="Helvetica Neue"/>
                <a:sym typeface="Helvetica Neue"/>
              </a:rPr>
              <a:t>Cl</a:t>
            </a:r>
            <a:r>
              <a:rPr lang="en-US" sz="2000" dirty="0">
                <a:ea typeface="Helvetica Neue"/>
                <a:sym typeface="Helvetica Neue"/>
              </a:rPr>
              <a:t>oud computing security assessment</a:t>
            </a:r>
          </a:p>
          <a:p>
            <a:pPr>
              <a:spcBef>
                <a:spcPts val="0"/>
              </a:spcBef>
            </a:pPr>
            <a:r>
              <a:rPr lang="en-US" sz="2000" u="none" strike="noStrike" cap="none" dirty="0">
                <a:ea typeface="Helvetica Neue"/>
                <a:sym typeface="Helvetica Neue"/>
              </a:rPr>
              <a:t>Compliance-audit assessment on cloud computing providers</a:t>
            </a:r>
          </a:p>
          <a:p>
            <a:pPr>
              <a:spcBef>
                <a:spcPts val="0"/>
              </a:spcBef>
            </a:pPr>
            <a:r>
              <a:rPr lang="en-US" sz="2000" dirty="0">
                <a:ea typeface="Helvetica Neue"/>
                <a:sym typeface="Helvetica Neue"/>
              </a:rPr>
              <a:t>Due diligence</a:t>
            </a:r>
          </a:p>
          <a:p>
            <a:pPr>
              <a:spcBef>
                <a:spcPts val="0"/>
              </a:spcBef>
            </a:pPr>
            <a:r>
              <a:rPr lang="en-US" sz="2000" u="none" strike="noStrike" cap="none" dirty="0">
                <a:ea typeface="Helvetica Neue"/>
                <a:sym typeface="Helvetica Neue"/>
              </a:rPr>
              <a:t>Encryption in transit and at rest</a:t>
            </a:r>
          </a:p>
          <a:p>
            <a:pPr>
              <a:spcBef>
                <a:spcPts val="0"/>
              </a:spcBef>
            </a:pPr>
            <a:r>
              <a:rPr lang="en-US" sz="2000" dirty="0">
                <a:ea typeface="Helvetica Neue"/>
                <a:sym typeface="Helvetica Neue"/>
              </a:rPr>
              <a:t>Monitoring</a:t>
            </a: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68</a:t>
            </a:fld>
            <a:endParaRPr lang="en-US" dirty="0"/>
          </a:p>
        </p:txBody>
      </p:sp>
      <p:pic>
        <p:nvPicPr>
          <p:cNvPr id="5" name="Picture 4">
            <a:extLst>
              <a:ext uri="{FF2B5EF4-FFF2-40B4-BE49-F238E27FC236}">
                <a16:creationId xmlns:a16="http://schemas.microsoft.com/office/drawing/2014/main" id="{B71F4918-CE3D-4F81-B4EA-B5334915A285}"/>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3" name="TextBox 2">
            <a:extLst>
              <a:ext uri="{FF2B5EF4-FFF2-40B4-BE49-F238E27FC236}">
                <a16:creationId xmlns:a16="http://schemas.microsoft.com/office/drawing/2014/main" id="{DDED374F-33B0-447C-867E-65C8C8D51166}"/>
              </a:ext>
            </a:extLst>
          </p:cNvPr>
          <p:cNvSpPr txBox="1"/>
          <p:nvPr/>
        </p:nvSpPr>
        <p:spPr>
          <a:xfrm>
            <a:off x="162339" y="6444476"/>
            <a:ext cx="8193157" cy="276999"/>
          </a:xfrm>
          <a:prstGeom prst="rect">
            <a:avLst/>
          </a:prstGeom>
          <a:noFill/>
        </p:spPr>
        <p:txBody>
          <a:bodyPr wrap="square" rtlCol="0">
            <a:spAutoFit/>
          </a:bodyPr>
          <a:lstStyle/>
          <a:p>
            <a:r>
              <a:rPr lang="en-US" sz="1200" baseline="30000" dirty="0"/>
              <a:t>1</a:t>
            </a:r>
            <a:r>
              <a:rPr lang="en-US" sz="1200" dirty="0"/>
              <a:t> Gordon, A. (2015). Official (ISC)2 Guide to the CISSP CBK (4th ed.). Boca Raton, FL: CRC Press, Taylor &amp; Francis Group.</a:t>
            </a:r>
          </a:p>
        </p:txBody>
      </p:sp>
    </p:spTree>
    <p:extLst>
      <p:ext uri="{BB962C8B-B14F-4D97-AF65-F5344CB8AC3E}">
        <p14:creationId xmlns:p14="http://schemas.microsoft.com/office/powerpoint/2010/main" val="3460403168"/>
      </p:ext>
    </p:extLst>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2" y="169656"/>
            <a:ext cx="9160566" cy="689803"/>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BRUTE-FORCE ATTACKS</a:t>
            </a:r>
            <a:endParaRPr sz="3600" dirty="0">
              <a:sym typeface="Helvetica Neue"/>
            </a:endParaRPr>
          </a:p>
        </p:txBody>
      </p:sp>
      <p:sp>
        <p:nvSpPr>
          <p:cNvPr id="96" name="Shape 96"/>
          <p:cNvSpPr txBox="1">
            <a:spLocks noGrp="1"/>
          </p:cNvSpPr>
          <p:nvPr>
            <p:ph idx="1"/>
          </p:nvPr>
        </p:nvSpPr>
        <p:spPr>
          <a:xfrm>
            <a:off x="251791" y="859459"/>
            <a:ext cx="11102009" cy="4810539"/>
          </a:xfrm>
          <a:prstGeom prst="rect">
            <a:avLst/>
          </a:prstGeom>
          <a:noFill/>
          <a:ln>
            <a:noFill/>
          </a:ln>
        </p:spPr>
        <p:txBody>
          <a:bodyPr spcFirstLastPara="1" wrap="square" lIns="91425" tIns="45700" rIns="91425" bIns="45700" anchor="t" anchorCtr="0">
            <a:noAutofit/>
          </a:bodyPr>
          <a:lstStyle/>
          <a:p>
            <a:pPr marL="0" indent="0">
              <a:lnSpc>
                <a:spcPct val="150000"/>
              </a:lnSpc>
              <a:spcBef>
                <a:spcPts val="0"/>
              </a:spcBef>
              <a:buNone/>
            </a:pPr>
            <a:r>
              <a:rPr lang="en-US" sz="2000" u="none" strike="noStrike" cap="none" dirty="0">
                <a:ea typeface="Helvetica Neue"/>
                <a:sym typeface="Helvetica Neue"/>
              </a:rPr>
              <a:t>Brute-force attacks occur when the attacker attempts to determine an encryption key or a user’s password by (theoretically) trying every possible combination.</a:t>
            </a:r>
          </a:p>
          <a:p>
            <a:pPr marL="0" indent="0">
              <a:lnSpc>
                <a:spcPct val="150000"/>
              </a:lnSpc>
              <a:spcBef>
                <a:spcPts val="0"/>
              </a:spcBef>
              <a:buNone/>
            </a:pPr>
            <a:endParaRPr lang="en-US" sz="2000" dirty="0">
              <a:ea typeface="Helvetica Neue"/>
              <a:sym typeface="Helvetica Neue"/>
            </a:endParaRPr>
          </a:p>
          <a:p>
            <a:pPr marL="0" indent="0">
              <a:lnSpc>
                <a:spcPct val="150000"/>
              </a:lnSpc>
              <a:spcBef>
                <a:spcPts val="0"/>
              </a:spcBef>
              <a:buNone/>
            </a:pPr>
            <a:r>
              <a:rPr lang="en-US" sz="2000" dirty="0">
                <a:ea typeface="Helvetica Neue"/>
                <a:sym typeface="Helvetica Neue"/>
              </a:rPr>
              <a:t>When attempting to discover an encryption key, brute-force means trying all possible keys until one is found that decrypts the ciphertext (encrypted data).  This is why key length is such an important factor in cryptosystem strength. </a:t>
            </a:r>
            <a:r>
              <a:rPr lang="en-US" sz="2000" baseline="30000" dirty="0">
                <a:ea typeface="Helvetica Neue"/>
                <a:sym typeface="Helvetica Neue"/>
              </a:rPr>
              <a:t>1</a:t>
            </a:r>
          </a:p>
          <a:p>
            <a:pPr marL="0" indent="0">
              <a:lnSpc>
                <a:spcPct val="150000"/>
              </a:lnSpc>
              <a:spcBef>
                <a:spcPts val="0"/>
              </a:spcBef>
              <a:buNone/>
            </a:pPr>
            <a:endParaRPr lang="en-US" sz="2000" u="none" strike="noStrike" cap="none" dirty="0">
              <a:ea typeface="Helvetica Neue"/>
              <a:sym typeface="Helvetica Neue"/>
            </a:endParaRPr>
          </a:p>
          <a:p>
            <a:pPr marL="0" indent="0">
              <a:lnSpc>
                <a:spcPct val="150000"/>
              </a:lnSpc>
              <a:spcBef>
                <a:spcPts val="0"/>
              </a:spcBef>
              <a:buNone/>
            </a:pPr>
            <a:r>
              <a:rPr lang="en-US" sz="2000" dirty="0">
                <a:ea typeface="Helvetica Neue"/>
                <a:sym typeface="Helvetica Neue"/>
              </a:rPr>
              <a:t>Brute-force password attacks consist of an attacker submitting many passwords or passphrases with the hope of eventually guessing correctly. The attacker systematically checks all possible passwords and passphrases until the correct one is found. </a:t>
            </a:r>
            <a:r>
              <a:rPr lang="en-US" sz="2000" baseline="30000" dirty="0">
                <a:ea typeface="Helvetica Neue"/>
                <a:sym typeface="Helvetica Neue"/>
              </a:rPr>
              <a:t>2</a:t>
            </a:r>
            <a:endParaRPr lang="en-US" sz="2000" u="none" strike="noStrike" cap="none" baseline="30000" dirty="0">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69</a:t>
            </a:fld>
            <a:endParaRPr lang="en-US" dirty="0"/>
          </a:p>
        </p:txBody>
      </p:sp>
      <p:pic>
        <p:nvPicPr>
          <p:cNvPr id="5" name="Picture 4">
            <a:extLst>
              <a:ext uri="{FF2B5EF4-FFF2-40B4-BE49-F238E27FC236}">
                <a16:creationId xmlns:a16="http://schemas.microsoft.com/office/drawing/2014/main" id="{AC094A15-BA4D-44D2-9E31-634E4889BA23}"/>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6" name="TextBox 5">
            <a:extLst>
              <a:ext uri="{FF2B5EF4-FFF2-40B4-BE49-F238E27FC236}">
                <a16:creationId xmlns:a16="http://schemas.microsoft.com/office/drawing/2014/main" id="{D48B6188-D2F8-4ABD-AC91-FFE9672DD157}"/>
              </a:ext>
            </a:extLst>
          </p:cNvPr>
          <p:cNvSpPr txBox="1"/>
          <p:nvPr/>
        </p:nvSpPr>
        <p:spPr>
          <a:xfrm>
            <a:off x="162339" y="6259810"/>
            <a:ext cx="10056699" cy="461665"/>
          </a:xfrm>
          <a:prstGeom prst="rect">
            <a:avLst/>
          </a:prstGeom>
          <a:noFill/>
        </p:spPr>
        <p:txBody>
          <a:bodyPr wrap="square" rtlCol="0">
            <a:spAutoFit/>
          </a:bodyPr>
          <a:lstStyle/>
          <a:p>
            <a:r>
              <a:rPr lang="en-US" sz="1200" baseline="30000" dirty="0"/>
              <a:t>1</a:t>
            </a:r>
            <a:r>
              <a:rPr lang="en-US" sz="1200" dirty="0"/>
              <a:t> Gordon, A. (2015). Official (ISC)2 Guide to the CISSP CBK (4th ed.). Boca Raton, FL: CRC Press, Taylor &amp; Francis Group.</a:t>
            </a:r>
          </a:p>
          <a:p>
            <a:r>
              <a:rPr lang="en-US" sz="1200" baseline="30000" dirty="0"/>
              <a:t>2</a:t>
            </a:r>
            <a:r>
              <a:rPr lang="en-US" sz="1200" dirty="0"/>
              <a:t> "Brute-force Attack", Open Web Application Security Project (OWASP), </a:t>
            </a:r>
            <a:r>
              <a:rPr lang="en-US" sz="1200" dirty="0">
                <a:hlinkClick r:id="rId4"/>
              </a:rPr>
              <a:t>https://owasp.org/www-community/attacks/Brute_force_attack</a:t>
            </a:r>
            <a:endParaRPr lang="en-US" sz="1200" dirty="0"/>
          </a:p>
        </p:txBody>
      </p:sp>
    </p:spTree>
    <p:extLst>
      <p:ext uri="{BB962C8B-B14F-4D97-AF65-F5344CB8AC3E}">
        <p14:creationId xmlns:p14="http://schemas.microsoft.com/office/powerpoint/2010/main" val="200230154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lvl="0"/>
            <a:fld id="{00000000-1234-1234-1234-123412341234}" type="slidenum">
              <a:rPr lang="en-US" smtClean="0"/>
              <a:pPr lvl="0"/>
              <a:t>7</a:t>
            </a:fld>
            <a:endParaRPr lang="en-US" dirty="0"/>
          </a:p>
        </p:txBody>
      </p:sp>
      <p:sp>
        <p:nvSpPr>
          <p:cNvPr id="9" name="Shape 95">
            <a:extLst>
              <a:ext uri="{FF2B5EF4-FFF2-40B4-BE49-F238E27FC236}">
                <a16:creationId xmlns:a16="http://schemas.microsoft.com/office/drawing/2014/main" id="{20A588F0-CE75-40A3-89EF-3BE46574C191}"/>
              </a:ext>
            </a:extLst>
          </p:cNvPr>
          <p:cNvSpPr txBox="1">
            <a:spLocks/>
          </p:cNvSpPr>
          <p:nvPr/>
        </p:nvSpPr>
        <p:spPr>
          <a:xfrm>
            <a:off x="159026" y="159027"/>
            <a:ext cx="11194774" cy="844826"/>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spcBef>
                <a:spcPts val="0"/>
              </a:spcBef>
              <a:buClr>
                <a:schemeClr val="dk1"/>
              </a:buClr>
              <a:buSzPts val="4800"/>
              <a:buFont typeface="Helvetica Neue"/>
              <a:buNone/>
            </a:pPr>
            <a:r>
              <a:rPr lang="en-US" sz="3600" dirty="0">
                <a:ea typeface="Helvetica Neue"/>
                <a:sym typeface="Helvetica Neue"/>
              </a:rPr>
              <a:t>PRIVACY SECURITY AGREEMENTS (PSAs) AND FLOW </a:t>
            </a:r>
          </a:p>
          <a:p>
            <a:pPr algn="l">
              <a:spcBef>
                <a:spcPts val="0"/>
              </a:spcBef>
              <a:buClr>
                <a:schemeClr val="dk1"/>
              </a:buClr>
              <a:buSzPts val="4800"/>
              <a:buFont typeface="Helvetica Neue"/>
              <a:buNone/>
            </a:pPr>
            <a:r>
              <a:rPr lang="en-US" sz="3600" dirty="0">
                <a:ea typeface="Helvetica Neue"/>
                <a:sym typeface="Helvetica Neue"/>
              </a:rPr>
              <a:t>DOWN REGULATIONS</a:t>
            </a:r>
          </a:p>
        </p:txBody>
      </p:sp>
      <p:sp>
        <p:nvSpPr>
          <p:cNvPr id="10" name="Shape 96">
            <a:extLst>
              <a:ext uri="{FF2B5EF4-FFF2-40B4-BE49-F238E27FC236}">
                <a16:creationId xmlns:a16="http://schemas.microsoft.com/office/drawing/2014/main" id="{D211D2AD-FDF4-4069-ACE1-E3D6B6F99D2F}"/>
              </a:ext>
            </a:extLst>
          </p:cNvPr>
          <p:cNvSpPr txBox="1">
            <a:spLocks/>
          </p:cNvSpPr>
          <p:nvPr/>
        </p:nvSpPr>
        <p:spPr>
          <a:xfrm>
            <a:off x="159025" y="1614625"/>
            <a:ext cx="11799427" cy="4706662"/>
          </a:xfrm>
          <a:prstGeom prst="rect">
            <a:avLst/>
          </a:prstGeom>
          <a:noFill/>
          <a:ln>
            <a:noFill/>
          </a:ln>
        </p:spPr>
        <p:txBody>
          <a:bodyPr spcFirstLastPara="1" vert="horz" wrap="square" lIns="91425" tIns="45700" rIns="91425" bIns="45700" rtlCol="0" anchor="t" anchorCtr="0">
            <a:noAutofit/>
          </a:bodyPr>
          <a:lstStyle>
            <a:lvl1pPr marL="0" indent="0" algn="ctr" defTabSz="914400" rtl="0" eaLnBrk="1" latinLnBrk="0" hangingPunct="1">
              <a:lnSpc>
                <a:spcPct val="90000"/>
              </a:lnSpc>
              <a:spcBef>
                <a:spcPts val="1000"/>
              </a:spcBef>
              <a:buFont typeface="Arial" panose="020B0604020202020204" pitchFamily="34" charset="0"/>
              <a:buNone/>
              <a:defRPr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sz="1600" kern="1200">
                <a:solidFill>
                  <a:schemeClr val="tx1"/>
                </a:solidFill>
                <a:latin typeface="+mn-lt"/>
                <a:ea typeface="+mn-ea"/>
                <a:cs typeface="+mn-cs"/>
              </a:defRPr>
            </a:lvl9pPr>
          </a:lstStyle>
          <a:p>
            <a:pPr algn="l">
              <a:lnSpc>
                <a:spcPct val="150000"/>
              </a:lnSpc>
              <a:spcBef>
                <a:spcPts val="0"/>
              </a:spcBef>
              <a:buClr>
                <a:schemeClr val="dk1"/>
              </a:buClr>
              <a:buSzPts val="2800"/>
              <a:buFont typeface="Arial"/>
              <a:buNone/>
            </a:pPr>
            <a:r>
              <a:rPr lang="en-US" sz="2000" dirty="0">
                <a:ea typeface="Helvetica Neue"/>
                <a:sym typeface="Helvetica Neue"/>
              </a:rPr>
              <a:t>Training includes flow down regulations from the Privacy and Security Agreements (PSAs) between The Department of Health Care Services (DHCS) and the California Department of Social Services (CDSS) to the California Statewide Automated Welfare System Joint Powers Authority (CalSAWS Consortium). Inherited flow down regulations stem from the Social Security Administration (SSA), the Employment Development Department (EDD)  and the Department of Homeland Security (DHS).</a:t>
            </a:r>
          </a:p>
        </p:txBody>
      </p:sp>
    </p:spTree>
    <p:extLst>
      <p:ext uri="{BB962C8B-B14F-4D97-AF65-F5344CB8AC3E}">
        <p14:creationId xmlns:p14="http://schemas.microsoft.com/office/powerpoint/2010/main" val="2178441063"/>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2" y="169656"/>
            <a:ext cx="9995452" cy="714927"/>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latin typeface="+mn-lt"/>
                <a:sym typeface="Helvetica Neue"/>
              </a:rPr>
              <a:t>SPOOFING</a:t>
            </a:r>
            <a:endParaRPr sz="3600" dirty="0">
              <a:latin typeface="+mn-lt"/>
              <a:sym typeface="Helvetica Neue"/>
            </a:endParaRPr>
          </a:p>
        </p:txBody>
      </p:sp>
      <p:sp>
        <p:nvSpPr>
          <p:cNvPr id="96" name="Shape 96"/>
          <p:cNvSpPr txBox="1">
            <a:spLocks noGrp="1"/>
          </p:cNvSpPr>
          <p:nvPr>
            <p:ph idx="1"/>
          </p:nvPr>
        </p:nvSpPr>
        <p:spPr>
          <a:xfrm>
            <a:off x="156788" y="907914"/>
            <a:ext cx="11102009" cy="4706662"/>
          </a:xfrm>
          <a:prstGeom prst="rect">
            <a:avLst/>
          </a:prstGeom>
          <a:noFill/>
          <a:ln>
            <a:noFill/>
          </a:ln>
        </p:spPr>
        <p:txBody>
          <a:bodyPr spcFirstLastPara="1" wrap="square" lIns="91425" tIns="45700" rIns="91425" bIns="45700" anchor="t" anchorCtr="0">
            <a:noAutofit/>
          </a:bodyPr>
          <a:lstStyle/>
          <a:p>
            <a:pPr marL="0" indent="0">
              <a:lnSpc>
                <a:spcPct val="150000"/>
              </a:lnSpc>
              <a:spcBef>
                <a:spcPts val="0"/>
              </a:spcBef>
              <a:buNone/>
            </a:pPr>
            <a:r>
              <a:rPr lang="en-US" sz="2000" dirty="0">
                <a:ea typeface="Helvetica Neue"/>
                <a:sym typeface="Helvetica Neue"/>
              </a:rPr>
              <a:t>Email Spoofing – usually used to execute phishing attacks (see below) - occurs when an email is sent that appears to be from a legitimate sender, but is in fact from a spammer.  The most effective protection against spoofing (besides the many system tools we employ) is for you to determine whether the suspected email is plausible coming from the sender or not </a:t>
            </a:r>
            <a:r>
              <a:rPr lang="en-US" sz="2000" baseline="30000" dirty="0">
                <a:ea typeface="Helvetica Neue"/>
                <a:sym typeface="Helvetica Neue"/>
              </a:rPr>
              <a:t>1</a:t>
            </a:r>
            <a:r>
              <a:rPr lang="en-US" sz="2000" dirty="0">
                <a:ea typeface="Helvetica Neue"/>
                <a:sym typeface="Helvetica Neue"/>
              </a:rPr>
              <a:t>.  You’ve probably seen odd emails from people you know, with links to unknown websites, etc.  These are likely spoofed emails.</a:t>
            </a:r>
          </a:p>
          <a:p>
            <a:pPr marL="0" indent="0">
              <a:lnSpc>
                <a:spcPct val="150000"/>
              </a:lnSpc>
              <a:spcBef>
                <a:spcPts val="0"/>
              </a:spcBef>
              <a:buNone/>
            </a:pPr>
            <a:r>
              <a:rPr lang="en-US" sz="2000" dirty="0">
                <a:ea typeface="Helvetica Neue"/>
                <a:sym typeface="Helvetica Neue"/>
              </a:rPr>
              <a:t>If you receive such an email, please forward to the Security Team with a subject of “possible spoofing” and then permanently delete it immediately.</a:t>
            </a:r>
          </a:p>
          <a:p>
            <a:pPr marL="0" indent="0">
              <a:spcBef>
                <a:spcPts val="0"/>
              </a:spcBef>
              <a:buNone/>
            </a:pPr>
            <a:endParaRPr sz="2000" u="none" strike="noStrike" cap="none"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70</a:t>
            </a:fld>
            <a:endParaRPr lang="en-US" dirty="0"/>
          </a:p>
        </p:txBody>
      </p:sp>
      <p:pic>
        <p:nvPicPr>
          <p:cNvPr id="5" name="Picture 4">
            <a:extLst>
              <a:ext uri="{FF2B5EF4-FFF2-40B4-BE49-F238E27FC236}">
                <a16:creationId xmlns:a16="http://schemas.microsoft.com/office/drawing/2014/main" id="{89A9A219-0C26-403B-9904-9FBFA6D98AC0}"/>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6" name="TextBox 5">
            <a:extLst>
              <a:ext uri="{FF2B5EF4-FFF2-40B4-BE49-F238E27FC236}">
                <a16:creationId xmlns:a16="http://schemas.microsoft.com/office/drawing/2014/main" id="{D62D6994-2F9D-4280-AE3A-B74F0CC95513}"/>
              </a:ext>
            </a:extLst>
          </p:cNvPr>
          <p:cNvSpPr txBox="1"/>
          <p:nvPr/>
        </p:nvSpPr>
        <p:spPr>
          <a:xfrm>
            <a:off x="251791" y="6444476"/>
            <a:ext cx="8193157" cy="276999"/>
          </a:xfrm>
          <a:prstGeom prst="rect">
            <a:avLst/>
          </a:prstGeom>
          <a:noFill/>
        </p:spPr>
        <p:txBody>
          <a:bodyPr wrap="square" rtlCol="0">
            <a:spAutoFit/>
          </a:bodyPr>
          <a:lstStyle/>
          <a:p>
            <a:r>
              <a:rPr lang="en-US" sz="1200" baseline="30000" dirty="0"/>
              <a:t>1</a:t>
            </a:r>
            <a:r>
              <a:rPr lang="en-US" sz="1200" dirty="0"/>
              <a:t> Gordon, A. (2015). Official (ISC)2 Guide to the CISSP CBK (4th ed.). Boca Raton, FL: CRC Press, Taylor &amp; Francis Group</a:t>
            </a:r>
          </a:p>
        </p:txBody>
      </p:sp>
    </p:spTree>
    <p:extLst>
      <p:ext uri="{BB962C8B-B14F-4D97-AF65-F5344CB8AC3E}">
        <p14:creationId xmlns:p14="http://schemas.microsoft.com/office/powerpoint/2010/main" val="278101142"/>
      </p:ext>
    </p:extLst>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2" y="169656"/>
            <a:ext cx="9846366" cy="764622"/>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latin typeface="+mn-lt"/>
                <a:sym typeface="Helvetica Neue"/>
              </a:rPr>
              <a:t>PHISHING</a:t>
            </a:r>
            <a:endParaRPr sz="3600" dirty="0">
              <a:latin typeface="+mn-lt"/>
              <a:sym typeface="Helvetica Neue"/>
            </a:endParaRPr>
          </a:p>
        </p:txBody>
      </p:sp>
      <p:sp>
        <p:nvSpPr>
          <p:cNvPr id="96" name="Shape 96"/>
          <p:cNvSpPr txBox="1">
            <a:spLocks noGrp="1"/>
          </p:cNvSpPr>
          <p:nvPr>
            <p:ph idx="1"/>
          </p:nvPr>
        </p:nvSpPr>
        <p:spPr>
          <a:xfrm>
            <a:off x="251791" y="934278"/>
            <a:ext cx="11102009" cy="5297557"/>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Phishing is a scam in which the perpetrator sends out legitimate-looking e-mails (often from spoofed email addresses), in an effort to phish (pronounced “fish”) for personal and financial information from the recipient </a:t>
            </a:r>
            <a:r>
              <a:rPr lang="en-US" sz="2000" baseline="30000" dirty="0">
                <a:ea typeface="Helvetica Neue"/>
                <a:sym typeface="Helvetica Neue"/>
              </a:rPr>
              <a:t>1</a:t>
            </a:r>
            <a:r>
              <a:rPr lang="en-US" sz="2000" dirty="0">
                <a:ea typeface="Helvetica Neue"/>
                <a:sym typeface="Helvetica Neue"/>
              </a:rPr>
              <a:t>.  Often, these emails try to get you to click malicious links by purporting that they need your login credentials, or that they attempted to deliver a package to your house, that you are owed money, that your Netflix account is locked etc.  Clicking the links can sometimes install malicious software.  Other times, the links take you to legitimate-looking pages that ask you to enter your username and password but collect those credentials for future use.  </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For more examples of phishing scams and ways to identify them, see https://www.consumer.ftc.gov/articles/how-recognize-and-avoid-phishing-scams.</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Again, your diligence is the most effective defense against phishing.  No email should ever request credentials.  Be wary of ever clicking any links in emails unless you are 100% certain they are legitimate.  Often – as in the case of the Netflix scam - the text of the links may look legitimate (such as “Update Account Now”) but hovering over the link reveals that the URL is not from the purported sender at all.</a:t>
            </a:r>
          </a:p>
          <a:p>
            <a:pPr marL="0" indent="0">
              <a:spcBef>
                <a:spcPts val="0"/>
              </a:spcBef>
              <a:buNone/>
            </a:pPr>
            <a:r>
              <a:rPr lang="en-US" sz="2000" dirty="0">
                <a:ea typeface="Helvetica Neue"/>
                <a:sym typeface="Helvetica Neue"/>
              </a:rPr>
              <a:t>If you are unsure, often a simple internet search will reveal the email as a scam.</a:t>
            </a:r>
          </a:p>
          <a:p>
            <a:pPr marL="0" indent="0">
              <a:spcBef>
                <a:spcPts val="0"/>
              </a:spcBef>
              <a:buNone/>
            </a:pPr>
            <a:r>
              <a:rPr lang="en-US" sz="2000" dirty="0">
                <a:ea typeface="Helvetica Neue"/>
                <a:sym typeface="Helvetica Neue"/>
              </a:rPr>
              <a:t>Again, if you receive an email you suspect of being a phishing scam, please forward to the Security Team with a subject of “possible phishing scam”, and then permanently delete it immediately.</a:t>
            </a:r>
          </a:p>
          <a:p>
            <a:pPr marL="0" indent="0">
              <a:spcBef>
                <a:spcPts val="0"/>
              </a:spcBef>
              <a:buNone/>
            </a:pPr>
            <a:endParaRPr sz="2000" u="none" strike="noStrike" cap="none"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71</a:t>
            </a:fld>
            <a:endParaRPr lang="en-US" dirty="0"/>
          </a:p>
        </p:txBody>
      </p:sp>
      <p:pic>
        <p:nvPicPr>
          <p:cNvPr id="5" name="Picture 4">
            <a:extLst>
              <a:ext uri="{FF2B5EF4-FFF2-40B4-BE49-F238E27FC236}">
                <a16:creationId xmlns:a16="http://schemas.microsoft.com/office/drawing/2014/main" id="{F7A0608E-B999-4CFC-BACC-93F5DD9BD7AF}"/>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6" name="TextBox 5">
            <a:extLst>
              <a:ext uri="{FF2B5EF4-FFF2-40B4-BE49-F238E27FC236}">
                <a16:creationId xmlns:a16="http://schemas.microsoft.com/office/drawing/2014/main" id="{5EA0CF98-79AC-460B-AA90-02624B17A59B}"/>
              </a:ext>
            </a:extLst>
          </p:cNvPr>
          <p:cNvSpPr txBox="1"/>
          <p:nvPr/>
        </p:nvSpPr>
        <p:spPr>
          <a:xfrm>
            <a:off x="251791" y="6444476"/>
            <a:ext cx="8193157" cy="276999"/>
          </a:xfrm>
          <a:prstGeom prst="rect">
            <a:avLst/>
          </a:prstGeom>
          <a:noFill/>
        </p:spPr>
        <p:txBody>
          <a:bodyPr wrap="square" rtlCol="0">
            <a:spAutoFit/>
          </a:bodyPr>
          <a:lstStyle/>
          <a:p>
            <a:r>
              <a:rPr lang="en-US" sz="1200" baseline="30000" dirty="0"/>
              <a:t>1</a:t>
            </a:r>
            <a:r>
              <a:rPr lang="en-US" sz="1200" dirty="0"/>
              <a:t> Gordon, A. (2015). Official (ISC)2 Guide to the CISSP CBK (4th ed.). Boca Raton, FL: CRC Press, Taylor &amp; Francis Group</a:t>
            </a:r>
          </a:p>
        </p:txBody>
      </p:sp>
    </p:spTree>
    <p:extLst>
      <p:ext uri="{BB962C8B-B14F-4D97-AF65-F5344CB8AC3E}">
        <p14:creationId xmlns:p14="http://schemas.microsoft.com/office/powerpoint/2010/main" val="4217589966"/>
      </p:ext>
    </p:extLst>
  </p:cSld>
  <p:clrMapOvr>
    <a:masterClrMapping/>
  </p:clrMapOvr>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2" y="169656"/>
            <a:ext cx="9846366" cy="764622"/>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latin typeface="+mn-lt"/>
                <a:sym typeface="Helvetica Neue"/>
              </a:rPr>
              <a:t>PHARMING</a:t>
            </a:r>
            <a:endParaRPr sz="3600" dirty="0">
              <a:latin typeface="+mn-lt"/>
              <a:sym typeface="Helvetica Neue"/>
            </a:endParaRPr>
          </a:p>
        </p:txBody>
      </p:sp>
      <p:sp>
        <p:nvSpPr>
          <p:cNvPr id="96" name="Shape 96"/>
          <p:cNvSpPr txBox="1">
            <a:spLocks noGrp="1"/>
          </p:cNvSpPr>
          <p:nvPr>
            <p:ph idx="1"/>
          </p:nvPr>
        </p:nvSpPr>
        <p:spPr>
          <a:xfrm>
            <a:off x="251791" y="934278"/>
            <a:ext cx="11102009" cy="5297557"/>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000" dirty="0">
                <a:ea typeface="Helvetica Neue"/>
                <a:sym typeface="Helvetica Neue"/>
              </a:rPr>
              <a:t>Pharming like spoofing occurs when either a legitimate web URL is misdirected to an imposter server’s IP address, or when the URL itself is very similar to – but not identical – to a legitimate URL.</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In the first case, a virus or malware can modify system files so that the “translation” between the URL and public IP address (ex: www.CalSAWS.org) does not point to the actual CalSaws.org server, but rather directs you to a malicious server.</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In the second case, scammers may send you emails – or point to websites – with URL’s that look legitimate, but direct you to imposter websites.  This is sometimes accomplished by using symbols that look like normal letters.  </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Once again, besides many system tools we have implemented, your diligence is critical to defend against pharming attacks.  Hovering over links before clicking, determining whether emails and websites appear to be authentic, and only clicking links after you are certain of their authenticity: these are your most valuable tools.</a:t>
            </a:r>
          </a:p>
          <a:p>
            <a:pPr marL="0" indent="0">
              <a:spcBef>
                <a:spcPts val="0"/>
              </a:spcBef>
              <a:buNone/>
            </a:pPr>
            <a:endParaRPr lang="en-US" sz="2000" dirty="0">
              <a:ea typeface="Helvetica Neue"/>
              <a:sym typeface="Helvetica Neue"/>
            </a:endParaRPr>
          </a:p>
          <a:p>
            <a:pPr marL="0" indent="0">
              <a:spcBef>
                <a:spcPts val="0"/>
              </a:spcBef>
              <a:buNone/>
            </a:pPr>
            <a:r>
              <a:rPr lang="en-US" sz="2000" dirty="0">
                <a:ea typeface="Helvetica Neue"/>
                <a:sym typeface="Helvetica Neue"/>
              </a:rPr>
              <a:t>If you suspect a case of pharming, please email the Security Team with a subject of “possible pharming scam”.  If the URL was included in an email, please forward the email and then permanently delete it.  If the URL exists in a web page, please include the URL of the web page.</a:t>
            </a:r>
          </a:p>
          <a:p>
            <a:pPr marL="0" indent="0">
              <a:spcBef>
                <a:spcPts val="0"/>
              </a:spcBef>
              <a:buNone/>
            </a:pPr>
            <a:endParaRPr lang="en-US" sz="2000" u="none" strike="noStrike" cap="none"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72</a:t>
            </a:fld>
            <a:endParaRPr lang="en-US" dirty="0"/>
          </a:p>
        </p:txBody>
      </p:sp>
      <p:pic>
        <p:nvPicPr>
          <p:cNvPr id="5" name="Picture 4">
            <a:extLst>
              <a:ext uri="{FF2B5EF4-FFF2-40B4-BE49-F238E27FC236}">
                <a16:creationId xmlns:a16="http://schemas.microsoft.com/office/drawing/2014/main" id="{F7A0608E-B999-4CFC-BACC-93F5DD9BD7AF}"/>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6" name="TextBox 5">
            <a:extLst>
              <a:ext uri="{FF2B5EF4-FFF2-40B4-BE49-F238E27FC236}">
                <a16:creationId xmlns:a16="http://schemas.microsoft.com/office/drawing/2014/main" id="{5EA0CF98-79AC-460B-AA90-02624B17A59B}"/>
              </a:ext>
            </a:extLst>
          </p:cNvPr>
          <p:cNvSpPr txBox="1"/>
          <p:nvPr/>
        </p:nvSpPr>
        <p:spPr>
          <a:xfrm>
            <a:off x="251791" y="6444476"/>
            <a:ext cx="8193157" cy="276999"/>
          </a:xfrm>
          <a:prstGeom prst="rect">
            <a:avLst/>
          </a:prstGeom>
          <a:noFill/>
        </p:spPr>
        <p:txBody>
          <a:bodyPr wrap="square" rtlCol="0">
            <a:spAutoFit/>
          </a:bodyPr>
          <a:lstStyle/>
          <a:p>
            <a:r>
              <a:rPr lang="en-US" sz="1200" baseline="30000" dirty="0"/>
              <a:t>1</a:t>
            </a:r>
            <a:r>
              <a:rPr lang="en-US" sz="1200" dirty="0"/>
              <a:t> Gordon, A. (2015). Official (ISC)2 Guide to the CISSP CBK (4th ed.). Boca Raton, FL: CRC Press, Taylor &amp; Francis Group</a:t>
            </a:r>
          </a:p>
        </p:txBody>
      </p:sp>
    </p:spTree>
    <p:extLst>
      <p:ext uri="{BB962C8B-B14F-4D97-AF65-F5344CB8AC3E}">
        <p14:creationId xmlns:p14="http://schemas.microsoft.com/office/powerpoint/2010/main" val="177458108"/>
      </p:ext>
    </p:extLst>
  </p:cSld>
  <p:clrMapOvr>
    <a:masterClrMapping/>
  </p:clrMapOvr>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251791" y="169656"/>
            <a:ext cx="11754679" cy="1325700"/>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IMPORTANT TIPS WHEN TELEWORKING</a:t>
            </a:r>
          </a:p>
        </p:txBody>
      </p:sp>
      <p:sp>
        <p:nvSpPr>
          <p:cNvPr id="96" name="Shape 96"/>
          <p:cNvSpPr txBox="1">
            <a:spLocks noGrp="1"/>
          </p:cNvSpPr>
          <p:nvPr>
            <p:ph idx="1"/>
          </p:nvPr>
        </p:nvSpPr>
        <p:spPr>
          <a:xfrm>
            <a:off x="251791" y="832506"/>
            <a:ext cx="11102009" cy="4706662"/>
          </a:xfrm>
          <a:prstGeom prst="rect">
            <a:avLst/>
          </a:prstGeom>
          <a:noFill/>
          <a:ln>
            <a:noFill/>
          </a:ln>
        </p:spPr>
        <p:txBody>
          <a:bodyPr spcFirstLastPara="1" wrap="square" lIns="91425" tIns="45700" rIns="91425" bIns="45700" anchor="t" anchorCtr="0">
            <a:noAutofit/>
          </a:bodyPr>
          <a:lstStyle/>
          <a:p>
            <a:pPr>
              <a:spcBef>
                <a:spcPts val="0"/>
              </a:spcBef>
            </a:pPr>
            <a:r>
              <a:rPr lang="en-US" sz="2400" dirty="0"/>
              <a:t>Only use authorized computers for remote work. </a:t>
            </a:r>
          </a:p>
          <a:p>
            <a:pPr>
              <a:spcBef>
                <a:spcPts val="0"/>
              </a:spcBef>
            </a:pPr>
            <a:endParaRPr lang="en-US" sz="2400" dirty="0"/>
          </a:p>
          <a:p>
            <a:pPr>
              <a:spcBef>
                <a:spcPts val="0"/>
              </a:spcBef>
            </a:pPr>
            <a:r>
              <a:rPr lang="en-US" sz="2400" dirty="0"/>
              <a:t>Do not share or disclose confidential information, personal information, or sensitive information or data to anyone who is not authorized to view or access the information. </a:t>
            </a:r>
          </a:p>
          <a:p>
            <a:pPr>
              <a:spcBef>
                <a:spcPts val="0"/>
              </a:spcBef>
            </a:pPr>
            <a:endParaRPr lang="en-US" sz="2400" dirty="0"/>
          </a:p>
          <a:p>
            <a:pPr>
              <a:spcBef>
                <a:spcPts val="0"/>
              </a:spcBef>
            </a:pPr>
            <a:r>
              <a:rPr lang="en-US" sz="2400" dirty="0"/>
              <a:t>Do not share your computer with anyone not authorized to perform work for any reason.  </a:t>
            </a:r>
          </a:p>
          <a:p>
            <a:pPr>
              <a:spcBef>
                <a:spcPts val="0"/>
              </a:spcBef>
            </a:pPr>
            <a:endParaRPr lang="en-US" sz="2400" dirty="0"/>
          </a:p>
          <a:p>
            <a:pPr>
              <a:spcBef>
                <a:spcPts val="0"/>
              </a:spcBef>
            </a:pPr>
            <a:r>
              <a:rPr lang="en-US" sz="2400" dirty="0"/>
              <a:t>Personnel who work remotely must maintain the same level of security and confidentiality as the CalSAWS workplace. </a:t>
            </a:r>
          </a:p>
          <a:p>
            <a:pPr marL="0" indent="0">
              <a:spcBef>
                <a:spcPts val="0"/>
              </a:spcBef>
              <a:buNone/>
            </a:pPr>
            <a:endParaRPr u="none" strike="noStrike" cap="none" dirty="0">
              <a:solidFill>
                <a:schemeClr val="dk1"/>
              </a:solidFill>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73</a:t>
            </a:fld>
            <a:endParaRPr lang="en-US" dirty="0"/>
          </a:p>
        </p:txBody>
      </p:sp>
      <p:pic>
        <p:nvPicPr>
          <p:cNvPr id="5" name="Picture 4">
            <a:extLst>
              <a:ext uri="{FF2B5EF4-FFF2-40B4-BE49-F238E27FC236}">
                <a16:creationId xmlns:a16="http://schemas.microsoft.com/office/drawing/2014/main" id="{DF3D9D7A-C782-4D67-AAA9-102453D73265}"/>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2466751587"/>
      </p:ext>
    </p:extLst>
  </p:cSld>
  <p:clrMapOvr>
    <a:masterClrMapping/>
  </p:clrMapOvr>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297218" y="1940011"/>
            <a:ext cx="9144000" cy="2370508"/>
          </a:xfrm>
          <a:prstGeom prst="rect">
            <a:avLst/>
          </a:prstGeom>
          <a:noFill/>
          <a:ln>
            <a:noFill/>
          </a:ln>
        </p:spPr>
        <p:txBody>
          <a:bodyPr spcFirstLastPara="1" wrap="square" lIns="91425" tIns="45700" rIns="91425" bIns="45700" anchor="b" anchorCtr="0">
            <a:noAutofit/>
          </a:bodyPr>
          <a:lstStyle/>
          <a:p>
            <a:pPr marL="0" marR="0" lvl="0" indent="0" rtl="0">
              <a:lnSpc>
                <a:spcPct val="90000"/>
              </a:lnSpc>
              <a:spcBef>
                <a:spcPts val="0"/>
              </a:spcBef>
              <a:spcAft>
                <a:spcPts val="0"/>
              </a:spcAft>
              <a:buClr>
                <a:schemeClr val="dk1"/>
              </a:buClr>
              <a:buSzPts val="4800"/>
              <a:buFont typeface="Helvetica Neue"/>
              <a:buNone/>
            </a:pPr>
            <a:r>
              <a:rPr lang="en-US" sz="3600" dirty="0">
                <a:ea typeface="Helvetica Neue"/>
                <a:sym typeface="Helvetica Neue"/>
              </a:rPr>
              <a:t>SECTION VIII</a:t>
            </a:r>
            <a:br>
              <a:rPr lang="en-US" sz="3600" dirty="0">
                <a:ea typeface="Helvetica Neue"/>
                <a:sym typeface="Helvetica Neue"/>
              </a:rPr>
            </a:br>
            <a:br>
              <a:rPr lang="en-US" sz="3600" u="none" strike="noStrike" cap="none" dirty="0">
                <a:ea typeface="Helvetica Neue"/>
                <a:sym typeface="Helvetica Neue"/>
              </a:rPr>
            </a:br>
            <a:r>
              <a:rPr lang="en-US" sz="3600" u="none" strike="noStrike" cap="none" dirty="0">
                <a:ea typeface="Helvetica Neue"/>
                <a:sym typeface="Helvetica Neue"/>
              </a:rPr>
              <a:t>SANCTIONS POLICY FOR PRIVACY AND SECURITY VIOLATIONS</a:t>
            </a:r>
            <a:endParaRPr sz="36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74</a:t>
            </a:fld>
            <a:endParaRPr lang="en-US" dirty="0"/>
          </a:p>
        </p:txBody>
      </p:sp>
    </p:spTree>
    <p:extLst>
      <p:ext uri="{BB962C8B-B14F-4D97-AF65-F5344CB8AC3E}">
        <p14:creationId xmlns:p14="http://schemas.microsoft.com/office/powerpoint/2010/main" val="327720834"/>
      </p:ext>
    </p:extLst>
  </p:cSld>
  <p:clrMapOvr>
    <a:masterClrMapping/>
  </p:clrMapOvr>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93536"/>
            <a:ext cx="10220650" cy="651290"/>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SANCTIONS FOR PRIVACY AND SECURITY VIOLATIONS</a:t>
            </a:r>
            <a:endParaRPr sz="3600" dirty="0">
              <a:sym typeface="Helvetica Neue"/>
            </a:endParaRPr>
          </a:p>
        </p:txBody>
      </p:sp>
      <p:sp>
        <p:nvSpPr>
          <p:cNvPr id="96" name="Shape 96"/>
          <p:cNvSpPr txBox="1">
            <a:spLocks noGrp="1"/>
          </p:cNvSpPr>
          <p:nvPr>
            <p:ph idx="1"/>
          </p:nvPr>
        </p:nvSpPr>
        <p:spPr>
          <a:xfrm>
            <a:off x="153707" y="844826"/>
            <a:ext cx="11884585" cy="4706662"/>
          </a:xfrm>
          <a:prstGeom prst="rect">
            <a:avLst/>
          </a:prstGeom>
          <a:noFill/>
          <a:ln>
            <a:noFill/>
          </a:ln>
        </p:spPr>
        <p:txBody>
          <a:bodyPr spcFirstLastPara="1" wrap="square" lIns="91425" tIns="45700" rIns="91425" bIns="45700" anchor="t" anchorCtr="0">
            <a:noAutofit/>
          </a:bodyPr>
          <a:lstStyle/>
          <a:p>
            <a:pPr marL="0" indent="0">
              <a:spcAft>
                <a:spcPts val="600"/>
              </a:spcAft>
              <a:buNone/>
            </a:pPr>
            <a:r>
              <a:rPr lang="en-US" sz="2000" dirty="0"/>
              <a:t>Consortium employees, contractors and agents who access, use or disclose SSA, PI or PII data in a manner or purpose not authorized maybe subject to civil and criminal sanctions pursuant to applicable Federal statues.</a:t>
            </a:r>
          </a:p>
          <a:p>
            <a:pPr marL="0" indent="0">
              <a:spcAft>
                <a:spcPts val="600"/>
              </a:spcAft>
              <a:buNone/>
            </a:pPr>
            <a:r>
              <a:rPr lang="en-US" sz="2000" dirty="0"/>
              <a:t>Policy Statement (Sanctions Policy for Privacy and Security Violations)</a:t>
            </a:r>
          </a:p>
          <a:p>
            <a:pPr marL="0" lvl="0" indent="0">
              <a:spcBef>
                <a:spcPts val="0"/>
              </a:spcBef>
              <a:buNone/>
            </a:pPr>
            <a:r>
              <a:rPr lang="en-US" sz="2000" dirty="0">
                <a:ea typeface="Helvetica Neue"/>
                <a:sym typeface="Helvetica Neue"/>
              </a:rPr>
              <a:t>Consortium employees, vendors, contractors and agents must protect CalSAWS data from </a:t>
            </a:r>
            <a:r>
              <a:rPr lang="en-US" sz="2000" dirty="0"/>
              <a:t>all known security and privacy risks which include unauthorized access, use, disclosure, modification, destruction, and removal. </a:t>
            </a:r>
          </a:p>
          <a:p>
            <a:pPr marL="0" lvl="0" indent="0">
              <a:spcBef>
                <a:spcPts val="0"/>
              </a:spcBef>
              <a:buNone/>
            </a:pPr>
            <a:endParaRPr lang="en-US" sz="2000" dirty="0"/>
          </a:p>
          <a:p>
            <a:pPr marL="0" lvl="0" indent="0">
              <a:spcBef>
                <a:spcPts val="0"/>
              </a:spcBef>
              <a:buNone/>
            </a:pPr>
            <a:r>
              <a:rPr lang="en-US" sz="2000" dirty="0"/>
              <a:t>All forms of data are covered by this policy, including but not limited to paper, any systems used to capture electronic data, as well as any media used for creating, obtaining or capturing data. </a:t>
            </a:r>
            <a:endParaRPr lang="en-US" sz="2000" dirty="0">
              <a:ea typeface="Helvetica Neue"/>
              <a:sym typeface="Helvetica Neue"/>
            </a:endParaRPr>
          </a:p>
        </p:txBody>
      </p:sp>
      <p:sp>
        <p:nvSpPr>
          <p:cNvPr id="2" name="Slide Number Placeholder 1">
            <a:extLst>
              <a:ext uri="{FF2B5EF4-FFF2-40B4-BE49-F238E27FC236}">
                <a16:creationId xmlns:a16="http://schemas.microsoft.com/office/drawing/2014/main" id="{169D02F0-5F69-4984-B6F5-912105EEB196}"/>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75</a:t>
            </a:fld>
            <a:endParaRPr lang="en-US" dirty="0"/>
          </a:p>
        </p:txBody>
      </p:sp>
      <p:pic>
        <p:nvPicPr>
          <p:cNvPr id="5" name="Picture 4">
            <a:extLst>
              <a:ext uri="{FF2B5EF4-FFF2-40B4-BE49-F238E27FC236}">
                <a16:creationId xmlns:a16="http://schemas.microsoft.com/office/drawing/2014/main" id="{4F4F6287-4B0A-413F-8B4F-CB2DDB3B5885}"/>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3298581885"/>
      </p:ext>
    </p:extLst>
  </p:cSld>
  <p:clrMapOvr>
    <a:masterClrMapping/>
  </p:clrMapOvr>
</p:sld>
</file>

<file path=ppt/slides/slide76.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98855" y="509038"/>
            <a:ext cx="11907616" cy="986317"/>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ACKNLOWLEDGEMENT OF TRAINGING AND UNDERSTANDING</a:t>
            </a:r>
            <a:endParaRPr sz="3600" dirty="0">
              <a:sym typeface="Helvetica Neue"/>
            </a:endParaRPr>
          </a:p>
        </p:txBody>
      </p:sp>
      <p:sp>
        <p:nvSpPr>
          <p:cNvPr id="96" name="Shape 96"/>
          <p:cNvSpPr txBox="1">
            <a:spLocks noGrp="1"/>
          </p:cNvSpPr>
          <p:nvPr>
            <p:ph idx="1"/>
          </p:nvPr>
        </p:nvSpPr>
        <p:spPr>
          <a:xfrm>
            <a:off x="185529" y="1280518"/>
            <a:ext cx="11102009" cy="4706662"/>
          </a:xfrm>
          <a:prstGeom prst="rect">
            <a:avLst/>
          </a:prstGeom>
          <a:noFill/>
          <a:ln>
            <a:noFill/>
          </a:ln>
        </p:spPr>
        <p:txBody>
          <a:bodyPr spcFirstLastPara="1" wrap="square" lIns="91425" tIns="45700" rIns="91425" bIns="45700" anchor="t" anchorCtr="0">
            <a:noAutofit/>
          </a:bodyPr>
          <a:lstStyle/>
          <a:p>
            <a:pPr marL="0" indent="0">
              <a:spcBef>
                <a:spcPts val="0"/>
              </a:spcBef>
              <a:buNone/>
            </a:pPr>
            <a:r>
              <a:rPr lang="en-US" sz="2400" dirty="0"/>
              <a:t>Please visit the website below to begin the review of material. You will be presented with multiple choice questions to confirm your understanding of this training and will be able to download your training certificate.</a:t>
            </a:r>
            <a:endParaRPr lang="en-US" sz="2400" dirty="0">
              <a:hlinkClick r:id="rId3">
                <a:extLst>
                  <a:ext uri="{A12FA001-AC4F-418D-AE19-62706E023703}">
                    <ahyp:hlinkClr xmlns:ahyp="http://schemas.microsoft.com/office/drawing/2018/hyperlinkcolor" val="tx"/>
                  </a:ext>
                </a:extLst>
              </a:hlinkClick>
            </a:endParaRPr>
          </a:p>
          <a:p>
            <a:pPr marL="0" indent="0">
              <a:spcBef>
                <a:spcPts val="0"/>
              </a:spcBef>
              <a:buNone/>
            </a:pPr>
            <a:endParaRPr lang="en-US" sz="2000" dirty="0">
              <a:hlinkClick r:id="rId3">
                <a:extLst>
                  <a:ext uri="{A12FA001-AC4F-418D-AE19-62706E023703}">
                    <ahyp:hlinkClr xmlns:ahyp="http://schemas.microsoft.com/office/drawing/2018/hyperlinkcolor" val="tx"/>
                  </a:ext>
                </a:extLst>
              </a:hlinkClick>
            </a:endParaRPr>
          </a:p>
          <a:p>
            <a:pPr marL="0" indent="0">
              <a:spcBef>
                <a:spcPts val="0"/>
              </a:spcBef>
              <a:buNone/>
            </a:pPr>
            <a:r>
              <a:rPr lang="en-US" sz="2000" dirty="0">
                <a:solidFill>
                  <a:srgbClr val="C00000"/>
                </a:solidFill>
                <a:hlinkClick r:id="rId4">
                  <a:extLst>
                    <a:ext uri="{A12FA001-AC4F-418D-AE19-62706E023703}">
                      <ahyp:hlinkClr xmlns:ahyp="http://schemas.microsoft.com/office/drawing/2018/hyperlinkcolor" val="tx"/>
                    </a:ext>
                  </a:extLst>
                </a:hlinkClick>
              </a:rPr>
              <a:t>https://placeholder-for-calsaws-url.com</a:t>
            </a:r>
            <a:endParaRPr lang="en-US" sz="2000" dirty="0">
              <a:solidFill>
                <a:srgbClr val="C00000"/>
              </a:solidFill>
            </a:endParaRPr>
          </a:p>
          <a:p>
            <a:pPr marL="0" indent="0">
              <a:spcBef>
                <a:spcPts val="0"/>
              </a:spcBef>
              <a:buNone/>
            </a:pPr>
            <a:endParaRPr lang="en-US" sz="2000" u="none" strike="noStrike" cap="none" dirty="0">
              <a:ea typeface="Helvetica Neue"/>
              <a:sym typeface="Helvetica Neue"/>
            </a:endParaRPr>
          </a:p>
          <a:p>
            <a:pPr marL="0" indent="0">
              <a:spcBef>
                <a:spcPts val="0"/>
              </a:spcBef>
              <a:buNone/>
            </a:pPr>
            <a:r>
              <a:rPr lang="en-US" sz="2000" dirty="0">
                <a:ea typeface="Helvetica Neue"/>
                <a:sym typeface="Helvetica Neue"/>
              </a:rPr>
              <a:t>You may use this presentation while reviewing the training. </a:t>
            </a:r>
          </a:p>
          <a:p>
            <a:pPr marL="0" indent="0">
              <a:spcBef>
                <a:spcPts val="0"/>
              </a:spcBef>
              <a:buNone/>
            </a:pPr>
            <a:endParaRPr lang="en-US" sz="2000" u="none" strike="noStrike" cap="none" dirty="0">
              <a:ea typeface="Helvetica Neue"/>
              <a:sym typeface="Helvetica Neue"/>
            </a:endParaRPr>
          </a:p>
          <a:p>
            <a:pPr marL="0" indent="0">
              <a:spcBef>
                <a:spcPts val="0"/>
              </a:spcBef>
              <a:buNone/>
            </a:pPr>
            <a:r>
              <a:rPr lang="en-US" sz="2000" dirty="0">
                <a:ea typeface="Helvetica Neue"/>
                <a:sym typeface="Helvetica Neue"/>
              </a:rPr>
              <a:t>For questions or concerns regarding this training please email </a:t>
            </a:r>
            <a:r>
              <a:rPr lang="en-US" sz="2000" u="sng" dirty="0">
                <a:hlinkClick r:id="rId5">
                  <a:extLst>
                    <a:ext uri="{A12FA001-AC4F-418D-AE19-62706E023703}">
                      <ahyp:hlinkClr xmlns:ahyp="http://schemas.microsoft.com/office/drawing/2018/hyperlinkcolor" val="tx"/>
                    </a:ext>
                  </a:extLst>
                </a:hlinkClick>
              </a:rPr>
              <a:t>Consortium.Tech.Security@CalSAWS.org</a:t>
            </a:r>
            <a:endParaRPr sz="2000" u="none" strike="noStrike" cap="none" dirty="0">
              <a:ea typeface="Helvetica Neue"/>
              <a:sym typeface="Helvetica Neue"/>
            </a:endParaRPr>
          </a:p>
        </p:txBody>
      </p:sp>
      <p:sp>
        <p:nvSpPr>
          <p:cNvPr id="2" name="Slide Number Placeholder 1">
            <a:extLst>
              <a:ext uri="{FF2B5EF4-FFF2-40B4-BE49-F238E27FC236}">
                <a16:creationId xmlns:a16="http://schemas.microsoft.com/office/drawing/2014/main" id="{D952B8F2-F9D4-4C1E-94F0-D47B199825C1}"/>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76</a:t>
            </a:fld>
            <a:endParaRPr lang="en-US" dirty="0"/>
          </a:p>
        </p:txBody>
      </p:sp>
      <p:pic>
        <p:nvPicPr>
          <p:cNvPr id="5" name="Picture 4">
            <a:extLst>
              <a:ext uri="{FF2B5EF4-FFF2-40B4-BE49-F238E27FC236}">
                <a16:creationId xmlns:a16="http://schemas.microsoft.com/office/drawing/2014/main" id="{607FEB9D-6FC2-4D6C-8951-E7C3B4BA96AD}"/>
              </a:ext>
            </a:extLst>
          </p:cNvPr>
          <p:cNvPicPr>
            <a:picLocks noChangeAspect="1"/>
          </p:cNvPicPr>
          <p:nvPr/>
        </p:nvPicPr>
        <p:blipFill>
          <a:blip r:embed="rId6"/>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2691947771"/>
      </p:ext>
    </p:extLst>
  </p:cSld>
  <p:clrMapOvr>
    <a:masterClrMapping/>
  </p:clrMapOvr>
</p:sld>
</file>

<file path=ppt/slides/slide77.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49086"/>
            <a:ext cx="11194774" cy="1176613"/>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PERSONAL INFORMATION (PI)</a:t>
            </a:r>
          </a:p>
        </p:txBody>
      </p:sp>
      <p:sp>
        <p:nvSpPr>
          <p:cNvPr id="96" name="Shape 96"/>
          <p:cNvSpPr txBox="1">
            <a:spLocks noGrp="1"/>
          </p:cNvSpPr>
          <p:nvPr>
            <p:ph idx="1"/>
          </p:nvPr>
        </p:nvSpPr>
        <p:spPr>
          <a:xfrm>
            <a:off x="159026" y="1053548"/>
            <a:ext cx="11194774" cy="4740965"/>
          </a:xfrm>
          <a:prstGeom prst="rect">
            <a:avLst/>
          </a:prstGeom>
          <a:noFill/>
          <a:ln>
            <a:noFill/>
          </a:ln>
        </p:spPr>
        <p:txBody>
          <a:bodyPr spcFirstLastPara="1" wrap="square" lIns="91425" tIns="45700" rIns="91425" bIns="45700" anchor="t" anchorCtr="0">
            <a:noAutofit/>
          </a:bodyPr>
          <a:lstStyle/>
          <a:p>
            <a:pPr marL="0" lvl="0" indent="0">
              <a:lnSpc>
                <a:spcPct val="150000"/>
              </a:lnSpc>
              <a:spcBef>
                <a:spcPts val="0"/>
              </a:spcBef>
              <a:buClr>
                <a:schemeClr val="dk1"/>
              </a:buClr>
              <a:buSzPts val="2800"/>
              <a:buNone/>
            </a:pPr>
            <a:r>
              <a:rPr lang="en-US" sz="2400" dirty="0">
                <a:ea typeface="Helvetica Neue"/>
                <a:sym typeface="Helvetica Neue"/>
              </a:rPr>
              <a:t>Some sources state that Personal Information, or PI is synonymous with PII.  But a new California law (California Consumer Privacy Act </a:t>
            </a:r>
            <a:r>
              <a:rPr lang="en-US" sz="2400" baseline="30000" dirty="0">
                <a:ea typeface="Helvetica Neue"/>
                <a:sym typeface="Helvetica Neue"/>
              </a:rPr>
              <a:t>1</a:t>
            </a:r>
            <a:r>
              <a:rPr lang="en-US" sz="2400" dirty="0">
                <a:ea typeface="Helvetica Neue"/>
                <a:sym typeface="Helvetica Neue"/>
              </a:rPr>
              <a:t>) broadens the scope of personal information by identifying Personal Information as:  </a:t>
            </a:r>
            <a:r>
              <a:rPr lang="en-US" sz="2000" i="1" dirty="0">
                <a:ea typeface="Helvetica Neue"/>
                <a:sym typeface="Helvetica Neue"/>
              </a:rPr>
              <a:t>Information that identifies, relates to, describes, is reasonably capable of being associated with, or could reasonably be linked, directly or indirectly, with a particular consumer or household such as a real name, alias, postal address, unique personal identifier, online identifier, Internet Protocol address, email address, account name, social security number, driver's license number, passport number, or other similar identifiers.</a:t>
            </a:r>
          </a:p>
        </p:txBody>
      </p:sp>
      <p:sp>
        <p:nvSpPr>
          <p:cNvPr id="2" name="Slide Number Placeholder 1">
            <a:extLst>
              <a:ext uri="{FF2B5EF4-FFF2-40B4-BE49-F238E27FC236}">
                <a16:creationId xmlns:a16="http://schemas.microsoft.com/office/drawing/2014/main" id="{9A400D99-9273-4FDD-A0E7-40858ED1C903}"/>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77</a:t>
            </a:fld>
            <a:endParaRPr lang="en-US" dirty="0"/>
          </a:p>
        </p:txBody>
      </p:sp>
      <p:sp>
        <p:nvSpPr>
          <p:cNvPr id="5" name="TextBox 4">
            <a:extLst>
              <a:ext uri="{FF2B5EF4-FFF2-40B4-BE49-F238E27FC236}">
                <a16:creationId xmlns:a16="http://schemas.microsoft.com/office/drawing/2014/main" id="{493E6563-D354-4615-A69B-DE316DCA889E}"/>
              </a:ext>
            </a:extLst>
          </p:cNvPr>
          <p:cNvSpPr txBox="1"/>
          <p:nvPr/>
        </p:nvSpPr>
        <p:spPr>
          <a:xfrm>
            <a:off x="251791" y="6444476"/>
            <a:ext cx="9995453" cy="276999"/>
          </a:xfrm>
          <a:prstGeom prst="rect">
            <a:avLst/>
          </a:prstGeom>
          <a:noFill/>
        </p:spPr>
        <p:txBody>
          <a:bodyPr wrap="square" rtlCol="0">
            <a:spAutoFit/>
          </a:bodyPr>
          <a:lstStyle/>
          <a:p>
            <a:r>
              <a:rPr lang="en-US" sz="1200" baseline="30000" dirty="0"/>
              <a:t>1</a:t>
            </a:r>
            <a:r>
              <a:rPr lang="en-US" sz="1200" dirty="0"/>
              <a:t> "California Consumer Privacy Act", Wikipedia, Wikimedia Foundation, 1 Jan 2020, https://en.wikipedia.org/wiki/California_Consumer_Privacy_Act</a:t>
            </a:r>
          </a:p>
        </p:txBody>
      </p:sp>
      <p:pic>
        <p:nvPicPr>
          <p:cNvPr id="6" name="Picture 5">
            <a:extLst>
              <a:ext uri="{FF2B5EF4-FFF2-40B4-BE49-F238E27FC236}">
                <a16:creationId xmlns:a16="http://schemas.microsoft.com/office/drawing/2014/main" id="{EC886DC8-65B1-4D62-87FE-AE8E2B9C9482}"/>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1377363076"/>
      </p:ext>
    </p:extLst>
  </p:cSld>
  <p:clrMapOvr>
    <a:masterClrMapping/>
  </p:clrMapOvr>
</p:sld>
</file>

<file path=ppt/slides/slide78.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59026"/>
            <a:ext cx="11194774" cy="844826"/>
          </a:xfrm>
          <a:prstGeom prst="rect">
            <a:avLst/>
          </a:prstGeom>
          <a:noFill/>
          <a:ln>
            <a:noFill/>
          </a:ln>
        </p:spPr>
        <p:txBody>
          <a:bodyPr spcFirstLastPara="1" vert="horz" wrap="square" lIns="91425" tIns="45700" rIns="91425" bIns="45700" rtlCol="0" anchor="t" anchorCtr="0">
            <a:noAutofit/>
          </a:bodyPr>
          <a:lstStyle/>
          <a:p>
            <a:pPr>
              <a:spcBef>
                <a:spcPts val="0"/>
              </a:spcBef>
              <a:buClr>
                <a:schemeClr val="dk1"/>
              </a:buClr>
              <a:buSzPts val="4800"/>
              <a:buFont typeface="Helvetica Neue"/>
            </a:pPr>
            <a:r>
              <a:rPr lang="en-US" sz="3600" dirty="0">
                <a:sym typeface="Helvetica Neue"/>
              </a:rPr>
              <a:t>PERSONALLY IDENTIFIABLE INFORMATION (PII)</a:t>
            </a:r>
          </a:p>
        </p:txBody>
      </p:sp>
      <p:sp>
        <p:nvSpPr>
          <p:cNvPr id="96" name="Shape 96"/>
          <p:cNvSpPr txBox="1">
            <a:spLocks noGrp="1"/>
          </p:cNvSpPr>
          <p:nvPr>
            <p:ph idx="1"/>
          </p:nvPr>
        </p:nvSpPr>
        <p:spPr>
          <a:xfrm>
            <a:off x="159026" y="1015456"/>
            <a:ext cx="11194774" cy="5329289"/>
          </a:xfrm>
          <a:prstGeom prst="rect">
            <a:avLst/>
          </a:prstGeom>
          <a:noFill/>
          <a:ln>
            <a:noFill/>
          </a:ln>
        </p:spPr>
        <p:txBody>
          <a:bodyPr spcFirstLastPara="1" wrap="square" lIns="91425" tIns="45700" rIns="91425" bIns="45700" anchor="t" anchorCtr="0">
            <a:noAutofit/>
          </a:bodyPr>
          <a:lstStyle/>
          <a:p>
            <a:pPr marL="0" lvl="0" indent="0">
              <a:lnSpc>
                <a:spcPct val="150000"/>
              </a:lnSpc>
              <a:spcBef>
                <a:spcPts val="0"/>
              </a:spcBef>
              <a:buClr>
                <a:schemeClr val="dk1"/>
              </a:buClr>
              <a:buSzPts val="2800"/>
              <a:buNone/>
            </a:pPr>
            <a:r>
              <a:rPr lang="en-US" sz="2400" dirty="0"/>
              <a:t>Personally identifiable information, or PII, is any data that could potentially be used to identify a particular person. Examples include a full name, Social Security number, driver’s license number, bank account number, passport number, and email address.</a:t>
            </a:r>
            <a:endParaRPr lang="en-US" sz="2400" dirty="0">
              <a:ea typeface="Helvetica Neue"/>
              <a:sym typeface="Helvetica Neue"/>
            </a:endParaRPr>
          </a:p>
          <a:p>
            <a:pPr marL="0" marR="0" lvl="0" indent="0" algn="l" rtl="0">
              <a:lnSpc>
                <a:spcPct val="150000"/>
              </a:lnSpc>
              <a:spcBef>
                <a:spcPts val="0"/>
              </a:spcBef>
              <a:spcAft>
                <a:spcPts val="0"/>
              </a:spcAft>
              <a:buClr>
                <a:schemeClr val="dk1"/>
              </a:buClr>
              <a:buSzPts val="2800"/>
              <a:buFont typeface="Arial"/>
              <a:buNone/>
            </a:pPr>
            <a:endParaRPr lang="en-US" sz="2000"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9A400D99-9273-4FDD-A0E7-40858ED1C903}"/>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78</a:t>
            </a:fld>
            <a:endParaRPr lang="en-US" dirty="0"/>
          </a:p>
        </p:txBody>
      </p:sp>
      <p:pic>
        <p:nvPicPr>
          <p:cNvPr id="5" name="Picture 4">
            <a:extLst>
              <a:ext uri="{FF2B5EF4-FFF2-40B4-BE49-F238E27FC236}">
                <a16:creationId xmlns:a16="http://schemas.microsoft.com/office/drawing/2014/main" id="{D695D8D6-FC19-41FD-850D-EE8C2B0CB325}"/>
              </a:ext>
            </a:extLst>
          </p:cNvPr>
          <p:cNvPicPr>
            <a:picLocks noChangeAspect="1"/>
          </p:cNvPicPr>
          <p:nvPr/>
        </p:nvPicPr>
        <p:blipFill>
          <a:blip r:embed="rId3"/>
          <a:stretch>
            <a:fillRect/>
          </a:stretch>
        </p:blipFill>
        <p:spPr>
          <a:xfrm>
            <a:off x="10853347" y="228599"/>
            <a:ext cx="1140051" cy="280440"/>
          </a:xfrm>
          <a:prstGeom prst="rect">
            <a:avLst/>
          </a:prstGeom>
        </p:spPr>
      </p:pic>
    </p:spTree>
    <p:extLst>
      <p:ext uri="{BB962C8B-B14F-4D97-AF65-F5344CB8AC3E}">
        <p14:creationId xmlns:p14="http://schemas.microsoft.com/office/powerpoint/2010/main" val="1905312817"/>
      </p:ext>
    </p:extLst>
  </p:cSld>
  <p:clrMapOvr>
    <a:masterClrMapping/>
  </p:clrMapOvr>
</p:sld>
</file>

<file path=ppt/slides/slide79.xml><?xml version="1.0" encoding="utf-8"?>
<p:sld xmlns:a="http://schemas.openxmlformats.org/drawingml/2006/main" xmlns:r="http://schemas.openxmlformats.org/officeDocument/2006/relationships" xmlns:p="http://schemas.openxmlformats.org/presentationml/2006/main">
  <p:cSld>
    <p:spTree>
      <p:nvGrpSpPr>
        <p:cNvPr id="1" name="Shape 94"/>
        <p:cNvGrpSpPr/>
        <p:nvPr/>
      </p:nvGrpSpPr>
      <p:grpSpPr>
        <a:xfrm>
          <a:off x="0" y="0"/>
          <a:ext cx="0" cy="0"/>
          <a:chOff x="0" y="0"/>
          <a:chExt cx="0" cy="0"/>
        </a:xfrm>
      </p:grpSpPr>
      <p:sp>
        <p:nvSpPr>
          <p:cNvPr id="95" name="Shape 95"/>
          <p:cNvSpPr txBox="1">
            <a:spLocks noGrp="1"/>
          </p:cNvSpPr>
          <p:nvPr>
            <p:ph type="title"/>
          </p:nvPr>
        </p:nvSpPr>
        <p:spPr>
          <a:xfrm>
            <a:off x="159026" y="198784"/>
            <a:ext cx="8199783" cy="655982"/>
          </a:xfrm>
          <a:prstGeom prst="rect">
            <a:avLst/>
          </a:prstGeom>
          <a:noFill/>
          <a:ln>
            <a:noFill/>
          </a:ln>
        </p:spPr>
        <p:txBody>
          <a:bodyPr spcFirstLastPara="1" wrap="square" lIns="91425" tIns="45700" rIns="91425" bIns="45700" anchor="t" anchorCtr="0">
            <a:noAutofit/>
          </a:bodyPr>
          <a:lstStyle/>
          <a:p>
            <a:pPr lvl="0">
              <a:spcBef>
                <a:spcPts val="0"/>
              </a:spcBef>
              <a:buClr>
                <a:schemeClr val="dk1"/>
              </a:buClr>
              <a:buSzPts val="4800"/>
            </a:pPr>
            <a:r>
              <a:rPr lang="en-US" sz="3600" dirty="0">
                <a:ea typeface="Helvetica Neue"/>
                <a:sym typeface="Helvetica Neue"/>
              </a:rPr>
              <a:t>GLOSSARY OF TERMS</a:t>
            </a:r>
            <a:endParaRPr sz="3600" u="none" strike="noStrike" cap="none" dirty="0">
              <a:ea typeface="Helvetica Neue"/>
              <a:sym typeface="Helvetica Neue"/>
            </a:endParaRPr>
          </a:p>
        </p:txBody>
      </p:sp>
      <p:sp>
        <p:nvSpPr>
          <p:cNvPr id="96" name="Shape 96"/>
          <p:cNvSpPr txBox="1">
            <a:spLocks noGrp="1"/>
          </p:cNvSpPr>
          <p:nvPr>
            <p:ph idx="1"/>
          </p:nvPr>
        </p:nvSpPr>
        <p:spPr>
          <a:xfrm>
            <a:off x="139730" y="773360"/>
            <a:ext cx="3883039" cy="5783538"/>
          </a:xfrm>
          <a:prstGeom prst="rect">
            <a:avLst/>
          </a:prstGeom>
          <a:noFill/>
          <a:ln>
            <a:noFill/>
          </a:ln>
        </p:spPr>
        <p:txBody>
          <a:bodyPr spcFirstLastPara="1" wrap="square" lIns="91425" tIns="45700" rIns="91425" bIns="45700" anchor="t" anchorCtr="0">
            <a:noAutofit/>
          </a:bodyPr>
          <a:lstStyle/>
          <a:p>
            <a:pPr>
              <a:lnSpc>
                <a:spcPct val="100000"/>
              </a:lnSpc>
              <a:spcBef>
                <a:spcPts val="0"/>
              </a:spcBef>
            </a:pPr>
            <a:r>
              <a:rPr lang="en-US" sz="1400" dirty="0">
                <a:solidFill>
                  <a:schemeClr val="accent5">
                    <a:lumMod val="50000"/>
                  </a:schemeClr>
                </a:solidFill>
                <a:ea typeface="Helvetica Neue"/>
                <a:sym typeface="Helvetica Neue"/>
              </a:rPr>
              <a:t>CalSAWS Consortium: California Statewide Automated Welfare System Joint Powers Authority </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CalSAWS: California Statewide Automated Welfare System</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CDSS: California Department of Social Services</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CMA: Computer Matching Agreement</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Data:  A piece of information</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DHCS: California Department of Health Care Services</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DHS: Department of Homeland Security</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EDD: Employment Development Department</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EIEP: Electronic Information Exchange Partner</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EIES: Electronic Information Exchange Security</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Flow Down Regulations: Regulations mandated by PSAs</a:t>
            </a:r>
          </a:p>
          <a:p>
            <a:pPr marL="0" lvl="0" indent="0">
              <a:lnSpc>
                <a:spcPct val="100000"/>
              </a:lnSpc>
              <a:spcBef>
                <a:spcPts val="0"/>
              </a:spcBef>
              <a:buNone/>
            </a:pPr>
            <a:endParaRPr lang="en-US" sz="1400" dirty="0">
              <a:solidFill>
                <a:schemeClr val="accent5">
                  <a:lumMod val="50000"/>
                </a:schemeClr>
              </a:solidFill>
              <a:ea typeface="Helvetica Neue"/>
              <a:sym typeface="Helvetica Neue"/>
            </a:endParaRPr>
          </a:p>
          <a:p>
            <a:pPr marL="0" lvl="0" indent="0">
              <a:lnSpc>
                <a:spcPct val="100000"/>
              </a:lnSpc>
              <a:spcBef>
                <a:spcPts val="0"/>
              </a:spcBef>
              <a:buNone/>
            </a:pPr>
            <a:endParaRPr lang="en-US" sz="1400" dirty="0">
              <a:solidFill>
                <a:schemeClr val="accent5">
                  <a:lumMod val="50000"/>
                </a:schemeClr>
              </a:solidFill>
              <a:ea typeface="Helvetica Neue"/>
              <a:sym typeface="Helvetica Neue"/>
            </a:endParaRPr>
          </a:p>
          <a:p>
            <a:pPr marL="0" lvl="0" indent="0">
              <a:lnSpc>
                <a:spcPct val="100000"/>
              </a:lnSpc>
              <a:spcBef>
                <a:spcPts val="0"/>
              </a:spcBef>
              <a:buNone/>
            </a:pPr>
            <a:endParaRPr lang="en-US" sz="1400" dirty="0">
              <a:solidFill>
                <a:schemeClr val="accent5">
                  <a:lumMod val="50000"/>
                </a:schemeClr>
              </a:solidFill>
              <a:ea typeface="Helvetica Neue"/>
              <a:sym typeface="Helvetica Neue"/>
            </a:endParaRPr>
          </a:p>
        </p:txBody>
      </p:sp>
      <p:sp>
        <p:nvSpPr>
          <p:cNvPr id="2" name="Slide Number Placeholder 1">
            <a:extLst>
              <a:ext uri="{FF2B5EF4-FFF2-40B4-BE49-F238E27FC236}">
                <a16:creationId xmlns:a16="http://schemas.microsoft.com/office/drawing/2014/main" id="{0F80AA23-359C-4428-9B45-9ADD7BA16A9A}"/>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79</a:t>
            </a:fld>
            <a:endParaRPr lang="en-US" dirty="0"/>
          </a:p>
        </p:txBody>
      </p:sp>
      <p:pic>
        <p:nvPicPr>
          <p:cNvPr id="5" name="Picture 4">
            <a:extLst>
              <a:ext uri="{FF2B5EF4-FFF2-40B4-BE49-F238E27FC236}">
                <a16:creationId xmlns:a16="http://schemas.microsoft.com/office/drawing/2014/main" id="{1F5DFC84-62A8-4326-BDF8-10C1172867EB}"/>
              </a:ext>
            </a:extLst>
          </p:cNvPr>
          <p:cNvPicPr>
            <a:picLocks noChangeAspect="1"/>
          </p:cNvPicPr>
          <p:nvPr/>
        </p:nvPicPr>
        <p:blipFill>
          <a:blip r:embed="rId3"/>
          <a:stretch>
            <a:fillRect/>
          </a:stretch>
        </p:blipFill>
        <p:spPr>
          <a:xfrm>
            <a:off x="10853347" y="228599"/>
            <a:ext cx="1140051" cy="280440"/>
          </a:xfrm>
          <a:prstGeom prst="rect">
            <a:avLst/>
          </a:prstGeom>
        </p:spPr>
      </p:pic>
      <p:sp>
        <p:nvSpPr>
          <p:cNvPr id="7" name="Shape 96">
            <a:extLst>
              <a:ext uri="{FF2B5EF4-FFF2-40B4-BE49-F238E27FC236}">
                <a16:creationId xmlns:a16="http://schemas.microsoft.com/office/drawing/2014/main" id="{A42BAA0A-1DA8-46A9-8B0D-44A848E1DACF}"/>
              </a:ext>
            </a:extLst>
          </p:cNvPr>
          <p:cNvSpPr txBox="1">
            <a:spLocks/>
          </p:cNvSpPr>
          <p:nvPr/>
        </p:nvSpPr>
        <p:spPr>
          <a:xfrm>
            <a:off x="4149760" y="750040"/>
            <a:ext cx="4082058" cy="5783538"/>
          </a:xfrm>
          <a:prstGeom prst="rect">
            <a:avLst/>
          </a:prstGeom>
          <a:noFill/>
          <a:ln>
            <a:noFill/>
          </a:ln>
        </p:spPr>
        <p:txBody>
          <a:bodyPr spcFirstLastPara="1" vert="horz" wrap="square" lIns="91425" tIns="45700" rIns="91425" bIns="45700" rtlCol="0" anchor="t" anchorCtr="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00000"/>
              </a:lnSpc>
              <a:spcBef>
                <a:spcPts val="0"/>
              </a:spcBef>
            </a:pPr>
            <a:r>
              <a:rPr lang="en-US" sz="1400" dirty="0">
                <a:solidFill>
                  <a:schemeClr val="accent5">
                    <a:lumMod val="50000"/>
                  </a:schemeClr>
                </a:solidFill>
                <a:ea typeface="Helvetica Neue"/>
                <a:sym typeface="Helvetica Neue"/>
              </a:rPr>
              <a:t>HIPAA: Health Insurance Portability and Accountability  Act</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IEA: Information Exchange Agreement</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IEVS: Income and Eligibility Verification System </a:t>
            </a:r>
          </a:p>
          <a:p>
            <a:pPr>
              <a:lnSpc>
                <a:spcPct val="100000"/>
              </a:lnSpc>
              <a:spcBef>
                <a:spcPts val="0"/>
              </a:spcBef>
            </a:pPr>
            <a:r>
              <a:rPr lang="en-US" sz="1400" dirty="0">
                <a:solidFill>
                  <a:schemeClr val="accent5">
                    <a:lumMod val="50000"/>
                  </a:schemeClr>
                </a:solidFill>
                <a:ea typeface="Helvetica Neue"/>
                <a:sym typeface="Helvetica Neue"/>
              </a:rPr>
              <a:t>Information: Data that is accurate, specific and organized for a purpose and presented within a context that gives it meaning and relevance</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LEADER: Los Angeles Eligibility, Automated Determination, Evaluation, and Reporting System</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LRS: LEADER Replacement System</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MEDS: Medi-Cal Eligibility Data System </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PHI: Protected Health Information </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PI: Personal Information </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PII:  Personally Identifiable Information</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PSA: Privacy and Security Agreement</a:t>
            </a:r>
          </a:p>
          <a:p>
            <a:pPr marL="0" indent="0">
              <a:lnSpc>
                <a:spcPct val="100000"/>
              </a:lnSpc>
              <a:spcBef>
                <a:spcPts val="0"/>
              </a:spcBef>
              <a:buFont typeface="Arial" panose="020B0604020202020204" pitchFamily="34" charset="0"/>
              <a:buNone/>
            </a:pPr>
            <a:endParaRPr lang="en-US" sz="1400" dirty="0">
              <a:solidFill>
                <a:schemeClr val="accent5">
                  <a:lumMod val="50000"/>
                </a:schemeClr>
              </a:solidFill>
              <a:ea typeface="Helvetica Neue"/>
              <a:sym typeface="Helvetica Neue"/>
            </a:endParaRPr>
          </a:p>
          <a:p>
            <a:pPr marL="0" indent="0">
              <a:lnSpc>
                <a:spcPct val="100000"/>
              </a:lnSpc>
              <a:spcBef>
                <a:spcPts val="0"/>
              </a:spcBef>
              <a:buFont typeface="Arial" panose="020B0604020202020204" pitchFamily="34" charset="0"/>
              <a:buNone/>
            </a:pPr>
            <a:endParaRPr lang="en-US" sz="1400" dirty="0">
              <a:solidFill>
                <a:schemeClr val="accent5">
                  <a:lumMod val="50000"/>
                </a:schemeClr>
              </a:solidFill>
              <a:ea typeface="Helvetica Neue"/>
              <a:sym typeface="Helvetica Neue"/>
            </a:endParaRPr>
          </a:p>
          <a:p>
            <a:pPr marL="0" indent="0">
              <a:lnSpc>
                <a:spcPct val="100000"/>
              </a:lnSpc>
              <a:spcBef>
                <a:spcPts val="0"/>
              </a:spcBef>
              <a:buFont typeface="Arial" panose="020B0604020202020204" pitchFamily="34" charset="0"/>
              <a:buNone/>
            </a:pPr>
            <a:endParaRPr lang="en-US" sz="1400" dirty="0">
              <a:solidFill>
                <a:schemeClr val="accent5">
                  <a:lumMod val="50000"/>
                </a:schemeClr>
              </a:solidFill>
              <a:ea typeface="Helvetica Neue"/>
              <a:sym typeface="Helvetica Neue"/>
            </a:endParaRPr>
          </a:p>
        </p:txBody>
      </p:sp>
      <p:sp>
        <p:nvSpPr>
          <p:cNvPr id="8" name="Shape 96">
            <a:extLst>
              <a:ext uri="{FF2B5EF4-FFF2-40B4-BE49-F238E27FC236}">
                <a16:creationId xmlns:a16="http://schemas.microsoft.com/office/drawing/2014/main" id="{19180668-BE2D-42E4-8E90-41C498F3DABB}"/>
              </a:ext>
            </a:extLst>
          </p:cNvPr>
          <p:cNvSpPr txBox="1">
            <a:spLocks/>
          </p:cNvSpPr>
          <p:nvPr/>
        </p:nvSpPr>
        <p:spPr>
          <a:xfrm>
            <a:off x="8179503" y="744963"/>
            <a:ext cx="3813895" cy="5783538"/>
          </a:xfrm>
          <a:prstGeom prst="rect">
            <a:avLst/>
          </a:prstGeom>
          <a:noFill/>
          <a:ln>
            <a:noFill/>
          </a:ln>
        </p:spPr>
        <p:txBody>
          <a:bodyPr spcFirstLastPara="1" vert="horz" wrap="square" lIns="91425" tIns="45700" rIns="91425" bIns="45700" rtlCol="0" anchor="t" anchorCtr="0">
            <a:no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a:lnSpc>
                <a:spcPct val="100000"/>
              </a:lnSpc>
              <a:spcBef>
                <a:spcPts val="0"/>
              </a:spcBef>
            </a:pPr>
            <a:r>
              <a:rPr lang="en-US" sz="1400" dirty="0">
                <a:solidFill>
                  <a:schemeClr val="accent5">
                    <a:lumMod val="50000"/>
                  </a:schemeClr>
                </a:solidFill>
                <a:ea typeface="Helvetica Neue"/>
                <a:sym typeface="Helvetica Neue"/>
              </a:rPr>
              <a:t>Sanctions: Penalty, punishment, deterrent; punitive action, discipline</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SAVE: Systematic Alien Verification for Entitlements (Program)</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SDI:  State Disability Insurance</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SNAP:  Supplemental Nutrition Assistance Program </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SSA:  Social Security Administration</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SSN: Social Security Number</a:t>
            </a:r>
          </a:p>
          <a:p>
            <a:pPr>
              <a:lnSpc>
                <a:spcPct val="100000"/>
              </a:lnSpc>
              <a:spcBef>
                <a:spcPts val="0"/>
              </a:spcBef>
            </a:pPr>
            <a:endParaRPr lang="en-US" sz="1400" dirty="0">
              <a:solidFill>
                <a:schemeClr val="accent5">
                  <a:lumMod val="50000"/>
                </a:schemeClr>
              </a:solidFill>
              <a:ea typeface="Helvetica Neue"/>
              <a:sym typeface="Helvetica Neue"/>
            </a:endParaRPr>
          </a:p>
          <a:p>
            <a:pPr>
              <a:lnSpc>
                <a:spcPct val="100000"/>
              </a:lnSpc>
              <a:spcBef>
                <a:spcPts val="0"/>
              </a:spcBef>
            </a:pPr>
            <a:r>
              <a:rPr lang="en-US" sz="1400" dirty="0">
                <a:solidFill>
                  <a:schemeClr val="accent5">
                    <a:lumMod val="50000"/>
                  </a:schemeClr>
                </a:solidFill>
                <a:ea typeface="Helvetica Neue"/>
                <a:sym typeface="Helvetica Neue"/>
              </a:rPr>
              <a:t>TANF:  Temporary Assistance to Needy Families </a:t>
            </a:r>
          </a:p>
          <a:p>
            <a:pPr>
              <a:lnSpc>
                <a:spcPct val="100000"/>
              </a:lnSpc>
              <a:spcBef>
                <a:spcPts val="0"/>
              </a:spcBef>
            </a:pPr>
            <a:r>
              <a:rPr lang="en-US" sz="1400" dirty="0">
                <a:solidFill>
                  <a:schemeClr val="accent5">
                    <a:lumMod val="50000"/>
                  </a:schemeClr>
                </a:solidFill>
                <a:ea typeface="Helvetica Neue"/>
                <a:sym typeface="Helvetica Neue"/>
              </a:rPr>
              <a:t>UI:  Unemployment Insurance</a:t>
            </a:r>
          </a:p>
          <a:p>
            <a:pPr>
              <a:lnSpc>
                <a:spcPct val="100000"/>
              </a:lnSpc>
              <a:spcBef>
                <a:spcPts val="0"/>
              </a:spcBef>
            </a:pPr>
            <a:r>
              <a:rPr lang="en-US" sz="1400" dirty="0">
                <a:solidFill>
                  <a:schemeClr val="accent5">
                    <a:lumMod val="50000"/>
                  </a:schemeClr>
                </a:solidFill>
                <a:ea typeface="Helvetica Neue"/>
                <a:sym typeface="Helvetica Neue"/>
              </a:rPr>
              <a:t>Workforce Individual: A person in the workforce</a:t>
            </a:r>
          </a:p>
          <a:p>
            <a:pPr>
              <a:lnSpc>
                <a:spcPct val="100000"/>
              </a:lnSpc>
              <a:spcBef>
                <a:spcPts val="0"/>
              </a:spcBef>
            </a:pPr>
            <a:r>
              <a:rPr lang="en-US" sz="1400" dirty="0">
                <a:solidFill>
                  <a:schemeClr val="accent5">
                    <a:lumMod val="50000"/>
                  </a:schemeClr>
                </a:solidFill>
                <a:ea typeface="Helvetica Neue"/>
                <a:sym typeface="Helvetica Neue"/>
              </a:rPr>
              <a:t>Workforce: Consortium employees, vendors, contractors and sub-contractors </a:t>
            </a:r>
          </a:p>
          <a:p>
            <a:pPr marL="0" indent="0">
              <a:lnSpc>
                <a:spcPct val="100000"/>
              </a:lnSpc>
              <a:spcBef>
                <a:spcPts val="0"/>
              </a:spcBef>
              <a:buFont typeface="Arial" panose="020B0604020202020204" pitchFamily="34" charset="0"/>
              <a:buNone/>
            </a:pPr>
            <a:endParaRPr lang="en-US" sz="1400" dirty="0">
              <a:solidFill>
                <a:schemeClr val="accent5">
                  <a:lumMod val="50000"/>
                </a:schemeClr>
              </a:solidFill>
              <a:ea typeface="Helvetica Neue"/>
              <a:sym typeface="Helvetica Neue"/>
            </a:endParaRPr>
          </a:p>
        </p:txBody>
      </p:sp>
    </p:spTree>
    <p:extLst>
      <p:ext uri="{BB962C8B-B14F-4D97-AF65-F5344CB8AC3E}">
        <p14:creationId xmlns:p14="http://schemas.microsoft.com/office/powerpoint/2010/main" val="1591353086"/>
      </p:ext>
    </p:extLst>
  </p:cSld>
  <p:clrMapOvr>
    <a:overrideClrMapping bg1="lt1" tx1="dk1" bg2="lt2" tx2="dk2" accent1="accent1" accent2="accent2" accent3="accent3" accent4="accent4" accent5="accent5" accent6="accent6" hlink="hlink" folHlink="folHlink"/>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84" name="Shape 84"/>
          <p:cNvSpPr txBox="1">
            <a:spLocks noGrp="1"/>
          </p:cNvSpPr>
          <p:nvPr>
            <p:ph type="ctrTitle"/>
          </p:nvPr>
        </p:nvSpPr>
        <p:spPr>
          <a:xfrm>
            <a:off x="189449" y="403761"/>
            <a:ext cx="11769003" cy="2873829"/>
          </a:xfrm>
          <a:prstGeom prst="rect">
            <a:avLst/>
          </a:prstGeom>
          <a:noFill/>
          <a:ln>
            <a:noFill/>
          </a:ln>
        </p:spPr>
        <p:txBody>
          <a:bodyPr spcFirstLastPara="1" wrap="square" lIns="91425" tIns="45700" rIns="91425" bIns="45700" anchor="t" anchorCtr="0">
            <a:noAutofit/>
          </a:bodyPr>
          <a:lstStyle/>
          <a:p>
            <a:pPr lvl="0" algn="l">
              <a:spcBef>
                <a:spcPts val="0"/>
              </a:spcBef>
              <a:buClr>
                <a:schemeClr val="dk1"/>
              </a:buClr>
              <a:buSzPts val="4800"/>
            </a:pPr>
            <a:r>
              <a:rPr lang="en-US" sz="3600" u="none" strike="noStrike" cap="none" dirty="0">
                <a:solidFill>
                  <a:srgbClr val="2A3965"/>
                </a:solidFill>
                <a:ea typeface="Helvetica Neue"/>
                <a:sym typeface="Helvetica Neue"/>
              </a:rPr>
              <a:t>FLOW DOWN REGULATIONS</a:t>
            </a:r>
            <a:r>
              <a:rPr lang="en-US" sz="3600" dirty="0">
                <a:solidFill>
                  <a:srgbClr val="2A3965"/>
                </a:solidFill>
                <a:ea typeface="Helvetica Neue"/>
                <a:sym typeface="Helvetica Neue"/>
              </a:rPr>
              <a:t> APPLICABILITY</a:t>
            </a:r>
            <a:br>
              <a:rPr lang="en-US" sz="4500" u="none" strike="noStrike" cap="none"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2000" dirty="0">
                <a:solidFill>
                  <a:schemeClr val="accent1">
                    <a:lumMod val="50000"/>
                  </a:schemeClr>
                </a:solidFill>
                <a:latin typeface="+mn-lt"/>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1600" dirty="0">
                <a:solidFill>
                  <a:srgbClr val="2A3965"/>
                </a:solidFill>
                <a:ea typeface="Helvetica Neue"/>
                <a:sym typeface="Helvetica Neue"/>
              </a:rPr>
            </a:br>
            <a:br>
              <a:rPr lang="en-US" sz="3200" u="none" strike="noStrike" cap="none" dirty="0">
                <a:solidFill>
                  <a:srgbClr val="2A3965"/>
                </a:solidFill>
                <a:ea typeface="Helvetica Neue"/>
                <a:sym typeface="Helvetica Neue"/>
              </a:rPr>
            </a:br>
            <a:endParaRPr sz="3200" u="none" strike="noStrike" cap="none" dirty="0">
              <a:solidFill>
                <a:srgbClr val="2A3965"/>
              </a:solidFill>
              <a:ea typeface="Helvetica Neue"/>
              <a:sym typeface="Helvetica Neue"/>
            </a:endParaRPr>
          </a:p>
        </p:txBody>
      </p:sp>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8</a:t>
            </a:fld>
            <a:endParaRPr lang="en-US" dirty="0"/>
          </a:p>
        </p:txBody>
      </p:sp>
      <p:sp>
        <p:nvSpPr>
          <p:cNvPr id="4" name="Shape 84">
            <a:extLst>
              <a:ext uri="{FF2B5EF4-FFF2-40B4-BE49-F238E27FC236}">
                <a16:creationId xmlns:a16="http://schemas.microsoft.com/office/drawing/2014/main" id="{1C30F002-8795-4934-86DB-79E019DA6BC4}"/>
              </a:ext>
            </a:extLst>
          </p:cNvPr>
          <p:cNvSpPr txBox="1">
            <a:spLocks/>
          </p:cNvSpPr>
          <p:nvPr/>
        </p:nvSpPr>
        <p:spPr>
          <a:xfrm>
            <a:off x="189449" y="997527"/>
            <a:ext cx="11626500" cy="5142016"/>
          </a:xfrm>
          <a:prstGeom prst="rect">
            <a:avLst/>
          </a:prstGeom>
          <a:noFill/>
          <a:ln>
            <a:noFill/>
          </a:ln>
        </p:spPr>
        <p:txBody>
          <a:bodyPr spcFirstLastPara="1" vert="horz" wrap="square" lIns="91425" tIns="45700" rIns="91425" bIns="45700" rtlCol="0" anchor="t"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lgn="l">
              <a:spcBef>
                <a:spcPts val="0"/>
              </a:spcBef>
              <a:buClr>
                <a:schemeClr val="dk1"/>
              </a:buClr>
              <a:buSzPts val="4800"/>
            </a:pPr>
            <a:br>
              <a:rPr lang="en-US" sz="2000" dirty="0">
                <a:latin typeface="+mn-lt"/>
                <a:ea typeface="Helvetica Neue"/>
                <a:sym typeface="Helvetica Neue"/>
              </a:rPr>
            </a:br>
            <a:br>
              <a:rPr lang="en-US" sz="2000" dirty="0">
                <a:latin typeface="+mn-lt"/>
                <a:ea typeface="Helvetica Neue"/>
                <a:sym typeface="Helvetica Neue"/>
              </a:rPr>
            </a:br>
            <a:r>
              <a:rPr lang="en-US" sz="2000" dirty="0">
                <a:latin typeface="+mn-lt"/>
                <a:ea typeface="Helvetica Neue"/>
                <a:sym typeface="Helvetica Neue"/>
              </a:rPr>
              <a:t>SSA requires CalSAWS to certify that each employee, contractor and agent who views SSA-provided information certify that they understand the potential criminal, civil and administrative sanctions or penalties for unlawful access and/or disclosure. </a:t>
            </a:r>
            <a:br>
              <a:rPr lang="en-US" sz="2000" dirty="0">
                <a:latin typeface="+mn-lt"/>
                <a:ea typeface="Helvetica Neue"/>
                <a:sym typeface="Helvetica Neue"/>
              </a:rPr>
            </a:br>
            <a:br>
              <a:rPr lang="en-US" sz="2000" dirty="0">
                <a:latin typeface="+mn-lt"/>
                <a:ea typeface="Helvetica Neue"/>
                <a:sym typeface="Helvetica Neue"/>
              </a:rPr>
            </a:br>
            <a:r>
              <a:rPr lang="en-US" sz="2000" dirty="0">
                <a:latin typeface="+mn-lt"/>
                <a:ea typeface="Helvetica Neue"/>
                <a:sym typeface="Helvetica Neue"/>
              </a:rPr>
              <a:t>Federal and State laws require that security and privacy awareness and sanctions be formally communicated and acknowledged by consortium employees, vendors, contractors and sub-contractors (herein referred to as individual or workforce) accessing CalSAWS information (herein referred to as information) and CalSAWS data (herein referred to as data).</a:t>
            </a:r>
            <a:br>
              <a:rPr lang="en-US" sz="2000" dirty="0">
                <a:latin typeface="+mn-lt"/>
                <a:ea typeface="Helvetica Neue"/>
                <a:sym typeface="Helvetica Neue"/>
              </a:rPr>
            </a:br>
            <a:br>
              <a:rPr lang="en-US" sz="2000" dirty="0">
                <a:latin typeface="+mn-lt"/>
                <a:ea typeface="Helvetica Neue"/>
                <a:sym typeface="Helvetica Neue"/>
              </a:rPr>
            </a:br>
            <a:r>
              <a:rPr lang="en-US" sz="2000" dirty="0">
                <a:latin typeface="+mn-lt"/>
                <a:ea typeface="Helvetica Neue"/>
                <a:sym typeface="Helvetica Neue"/>
              </a:rPr>
              <a:t>SSA flow down regulations applicable to the CalSAWS workforce include “Security Awareness Training, Employee and End User Sanctions Policy and Incident Response Policy”. </a:t>
            </a:r>
            <a:br>
              <a:rPr lang="en-US" sz="2000" dirty="0">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br>
              <a:rPr lang="en-US" sz="2000" dirty="0">
                <a:solidFill>
                  <a:srgbClr val="2A3965"/>
                </a:solidFill>
                <a:latin typeface="+mn-lt"/>
                <a:ea typeface="Helvetica Neue"/>
                <a:sym typeface="Helvetica Neue"/>
              </a:rPr>
            </a:br>
            <a:endParaRPr lang="en-US" sz="2000" dirty="0">
              <a:solidFill>
                <a:srgbClr val="2A3965"/>
              </a:solidFill>
              <a:latin typeface="+mn-lt"/>
              <a:ea typeface="Helvetica Neue"/>
              <a:sym typeface="Helvetica Neue"/>
            </a:endParaRPr>
          </a:p>
        </p:txBody>
      </p:sp>
    </p:spTree>
    <p:extLst>
      <p:ext uri="{BB962C8B-B14F-4D97-AF65-F5344CB8AC3E}">
        <p14:creationId xmlns:p14="http://schemas.microsoft.com/office/powerpoint/2010/main" val="280191002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83"/>
        <p:cNvGrpSpPr/>
        <p:nvPr/>
      </p:nvGrpSpPr>
      <p:grpSpPr>
        <a:xfrm>
          <a:off x="0" y="0"/>
          <a:ext cx="0" cy="0"/>
          <a:chOff x="0" y="0"/>
          <a:chExt cx="0" cy="0"/>
        </a:xfrm>
      </p:grpSpPr>
      <p:sp>
        <p:nvSpPr>
          <p:cNvPr id="2" name="Slide Number Placeholder 1">
            <a:extLst>
              <a:ext uri="{FF2B5EF4-FFF2-40B4-BE49-F238E27FC236}">
                <a16:creationId xmlns:a16="http://schemas.microsoft.com/office/drawing/2014/main" id="{8C295EA6-68BB-4189-B618-3F03D68CF5FE}"/>
              </a:ext>
            </a:extLst>
          </p:cNvPr>
          <p:cNvSpPr>
            <a:spLocks noGrp="1"/>
          </p:cNvSpPr>
          <p:nvPr>
            <p:ph type="sldNum" sz="quarter" idx="12"/>
          </p:nvPr>
        </p:nvSpPr>
        <p:spPr/>
        <p:txBody>
          <a:bodyPr/>
          <a:lstStyle/>
          <a:p>
            <a:pPr marL="0" lvl="0" indent="0">
              <a:spcBef>
                <a:spcPts val="0"/>
              </a:spcBef>
              <a:spcAft>
                <a:spcPts val="0"/>
              </a:spcAft>
              <a:buNone/>
            </a:pPr>
            <a:fld id="{00000000-1234-1234-1234-123412341234}" type="slidenum">
              <a:rPr lang="en-US" smtClean="0"/>
              <a:t>9</a:t>
            </a:fld>
            <a:endParaRPr lang="en-US" dirty="0"/>
          </a:p>
        </p:txBody>
      </p:sp>
      <p:sp>
        <p:nvSpPr>
          <p:cNvPr id="4" name="Shape 84">
            <a:extLst>
              <a:ext uri="{FF2B5EF4-FFF2-40B4-BE49-F238E27FC236}">
                <a16:creationId xmlns:a16="http://schemas.microsoft.com/office/drawing/2014/main" id="{9055ADE0-DAEE-6740-A942-E5CF78CC75FE}"/>
              </a:ext>
            </a:extLst>
          </p:cNvPr>
          <p:cNvSpPr txBox="1">
            <a:spLocks/>
          </p:cNvSpPr>
          <p:nvPr/>
        </p:nvSpPr>
        <p:spPr>
          <a:xfrm>
            <a:off x="0" y="2286001"/>
            <a:ext cx="12192000" cy="615462"/>
          </a:xfrm>
          <a:prstGeom prst="rect">
            <a:avLst/>
          </a:prstGeom>
          <a:noFill/>
          <a:ln>
            <a:noFill/>
          </a:ln>
        </p:spPr>
        <p:txBody>
          <a:bodyPr spcFirstLastPara="1" vert="horz" wrap="square" lIns="91425" tIns="45700" rIns="91425" bIns="45700" rtlCol="0" anchor="b" anchorCtr="0">
            <a:noAutofit/>
          </a:bodyPr>
          <a:lstStyle>
            <a:lvl1pPr algn="ctr" defTabSz="914400" rtl="0" eaLnBrk="1" latinLnBrk="0" hangingPunct="1">
              <a:lnSpc>
                <a:spcPct val="90000"/>
              </a:lnSpc>
              <a:spcBef>
                <a:spcPct val="0"/>
              </a:spcBef>
              <a:buNone/>
              <a:defRPr sz="6000" kern="1200">
                <a:solidFill>
                  <a:schemeClr val="tx1"/>
                </a:solidFill>
                <a:latin typeface="+mj-lt"/>
                <a:ea typeface="+mj-ea"/>
                <a:cs typeface="+mj-cs"/>
              </a:defRPr>
            </a:lvl1pPr>
          </a:lstStyle>
          <a:p>
            <a:pPr>
              <a:buSzPts val="4800"/>
            </a:pPr>
            <a:r>
              <a:rPr lang="en-US" sz="3600" dirty="0">
                <a:ea typeface="Helvetica Neue"/>
                <a:sym typeface="Helvetica Neue"/>
              </a:rPr>
              <a:t>CalSAWS SYSTEM, MISSION AND CORE PROGRAMS</a:t>
            </a:r>
            <a:endParaRPr lang="en-US" sz="4500" dirty="0">
              <a:ea typeface="Helvetica Neue"/>
              <a:sym typeface="Helvetica Neue"/>
            </a:endParaRPr>
          </a:p>
        </p:txBody>
      </p:sp>
    </p:spTree>
    <p:extLst>
      <p:ext uri="{BB962C8B-B14F-4D97-AF65-F5344CB8AC3E}">
        <p14:creationId xmlns:p14="http://schemas.microsoft.com/office/powerpoint/2010/main" val="34159868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 ma:contentTypeID="0x0101002630FC41FE3C55459AC324E99837370A" ma:contentTypeVersion="11" ma:contentTypeDescription="Create a new document." ma:contentTypeScope="" ma:versionID="372210ac6bfbb2a6d483d5947951a089">
  <xsd:schema xmlns:xsd="http://www.w3.org/2001/XMLSchema" xmlns:xs="http://www.w3.org/2001/XMLSchema" xmlns:p="http://schemas.microsoft.com/office/2006/metadata/properties" xmlns:ns2="f6b1d80a-5717-428b-b7f8-dfb6a276f7b9" xmlns:ns3="a95294eb-a4c5-40e2-ad3e-58f03d734da7" targetNamespace="http://schemas.microsoft.com/office/2006/metadata/properties" ma:root="true" ma:fieldsID="e752311c40e54cde23d398a66ee11ff0" ns2:_="" ns3:_="">
    <xsd:import namespace="f6b1d80a-5717-428b-b7f8-dfb6a276f7b9"/>
    <xsd:import namespace="a95294eb-a4c5-40e2-ad3e-58f03d734da7"/>
    <xsd:element name="properties">
      <xsd:complexType>
        <xsd:sequence>
          <xsd:element name="documentManagement">
            <xsd:complexType>
              <xsd:all>
                <xsd:element ref="ns2:SharedWithUsers" minOccurs="0"/>
                <xsd:element ref="ns2:SharedWithDetails" minOccurs="0"/>
                <xsd:element ref="ns3:MediaServiceMetadata" minOccurs="0"/>
                <xsd:element ref="ns3:MediaServiceFastMetadata" minOccurs="0"/>
                <xsd:element ref="ns3:MediaServiceAutoKeyPoints" minOccurs="0"/>
                <xsd:element ref="ns3:MediaServiceKeyPoints" minOccurs="0"/>
                <xsd:element ref="ns3:MediaServiceAutoTags" minOccurs="0"/>
                <xsd:element ref="ns3:MediaServiceOCR" minOccurs="0"/>
                <xsd:element ref="ns3:MediaServiceGenerationTime" minOccurs="0"/>
                <xsd:element ref="ns3: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f6b1d80a-5717-428b-b7f8-dfb6a276f7b9" elementFormDefault="qualified">
    <xsd:import namespace="http://schemas.microsoft.com/office/2006/documentManagement/types"/>
    <xsd:import namespace="http://schemas.microsoft.com/office/infopath/2007/PartnerControls"/>
    <xsd:element name="SharedWithUsers" ma:index="8"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9" nillable="true" ma:displayName="Shared With Details" ma:internalName="SharedWithDetail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a95294eb-a4c5-40e2-ad3e-58f03d734da7" elementFormDefault="qualified">
    <xsd:import namespace="http://schemas.microsoft.com/office/2006/documentManagement/types"/>
    <xsd:import namespace="http://schemas.microsoft.com/office/infopath/2007/PartnerControls"/>
    <xsd:element name="MediaServiceMetadata" ma:index="10" nillable="true" ma:displayName="MediaServiceMetadata" ma:hidden="true" ma:internalName="MediaServiceMetadata" ma:readOnly="true">
      <xsd:simpleType>
        <xsd:restriction base="dms:Note"/>
      </xsd:simpleType>
    </xsd:element>
    <xsd:element name="MediaServiceFastMetadata" ma:index="11" nillable="true" ma:displayName="MediaServiceFastMetadata" ma:hidden="true" ma:internalName="MediaServiceFastMetadata" ma:readOnly="true">
      <xsd:simpleType>
        <xsd:restriction base="dms:Note"/>
      </xsd:simpleType>
    </xsd:element>
    <xsd:element name="MediaServiceAutoKeyPoints" ma:index="12" nillable="true" ma:displayName="MediaServiceAutoKeyPoints" ma:hidden="true" ma:internalName="MediaServiceAutoKeyPoints" ma:readOnly="true">
      <xsd:simpleType>
        <xsd:restriction base="dms:Note"/>
      </xsd:simpleType>
    </xsd:element>
    <xsd:element name="MediaServiceKeyPoints" ma:index="13" nillable="true" ma:displayName="KeyPoints" ma:internalName="MediaServiceKeyPoints" ma:readOnly="true">
      <xsd:simpleType>
        <xsd:restriction base="dms:Note">
          <xsd:maxLength value="255"/>
        </xsd:restriction>
      </xsd:simpleType>
    </xsd:element>
    <xsd:element name="MediaServiceAutoTags" ma:index="14" nillable="true" ma:displayName="Tags" ma:internalName="MediaServiceAutoTags" ma:readOnly="true">
      <xsd:simpleType>
        <xsd:restriction base="dms:Text"/>
      </xsd:simpleType>
    </xsd:element>
    <xsd:element name="MediaServiceOCR" ma:index="15" nillable="true" ma:displayName="Extracted Text" ma:internalName="MediaServiceOCR" ma:readOnly="true">
      <xsd:simpleType>
        <xsd:restriction base="dms:Note">
          <xsd:maxLength value="255"/>
        </xsd:restriction>
      </xsd:simpleType>
    </xsd:element>
    <xsd:element name="MediaServiceGenerationTime" ma:index="16" nillable="true" ma:displayName="MediaServiceGenerationTime" ma:hidden="true" ma:internalName="MediaServiceGenerationTime" ma:readOnly="true">
      <xsd:simpleType>
        <xsd:restriction base="dms:Text"/>
      </xsd:simpleType>
    </xsd:element>
    <xsd:element name="MediaServiceEventHashCode" ma:index="17" nillable="true" ma:displayName="MediaServiceEventHashCode" ma:hidden="true" ma:internalName="MediaServiceEventHashCode" ma:readOnly="true">
      <xsd:simpleType>
        <xsd:restriction base="dms:Text"/>
      </xsd:simple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p:properties>
</file>

<file path=customXml/itemProps1.xml><?xml version="1.0" encoding="utf-8"?>
<ds:datastoreItem xmlns:ds="http://schemas.openxmlformats.org/officeDocument/2006/customXml" ds:itemID="{A3AA9FF3-F19A-416C-9223-663598122402}">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f6b1d80a-5717-428b-b7f8-dfb6a276f7b9"/>
    <ds:schemaRef ds:uri="a95294eb-a4c5-40e2-ad3e-58f03d734da7"/>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B2AE1778-F263-427A-AFE9-77CD2625BD32}">
  <ds:schemaRefs>
    <ds:schemaRef ds:uri="http://schemas.microsoft.com/sharepoint/v3/contenttype/forms"/>
  </ds:schemaRefs>
</ds:datastoreItem>
</file>

<file path=customXml/itemProps3.xml><?xml version="1.0" encoding="utf-8"?>
<ds:datastoreItem xmlns:ds="http://schemas.openxmlformats.org/officeDocument/2006/customXml" ds:itemID="{425778B4-DEA2-4922-AEA8-4963611CC263}">
  <ds:schemaRefs>
    <ds:schemaRef ds:uri="http://purl.org/dc/terms/"/>
    <ds:schemaRef ds:uri="http://purl.org/dc/dcmitype/"/>
    <ds:schemaRef ds:uri="http://schemas.microsoft.com/office/infopath/2007/PartnerControls"/>
    <ds:schemaRef ds:uri="http://schemas.openxmlformats.org/package/2006/metadata/core-properties"/>
    <ds:schemaRef ds:uri="http://www.w3.org/XML/1998/namespace"/>
    <ds:schemaRef ds:uri="http://purl.org/dc/elements/1.1/"/>
    <ds:schemaRef ds:uri="http://schemas.microsoft.com/office/2006/documentManagement/types"/>
    <ds:schemaRef ds:uri="a95294eb-a4c5-40e2-ad3e-58f03d734da7"/>
    <ds:schemaRef ds:uri="f6b1d80a-5717-428b-b7f8-dfb6a276f7b9"/>
    <ds:schemaRef ds:uri="http://schemas.microsoft.com/office/2006/metadata/properties"/>
  </ds:schemaRefs>
</ds:datastoreItem>
</file>

<file path=docProps/app.xml><?xml version="1.0" encoding="utf-8"?>
<Properties xmlns="http://schemas.openxmlformats.org/officeDocument/2006/extended-properties" xmlns:vt="http://schemas.openxmlformats.org/officeDocument/2006/docPropsVTypes">
  <Template/>
  <TotalTime>17684</TotalTime>
  <Words>10123</Words>
  <Application>Microsoft Macintosh PowerPoint</Application>
  <PresentationFormat>Widescreen</PresentationFormat>
  <Paragraphs>694</Paragraphs>
  <Slides>79</Slides>
  <Notes>79</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79</vt:i4>
      </vt:variant>
    </vt:vector>
  </HeadingPairs>
  <TitlesOfParts>
    <vt:vector size="85" baseType="lpstr">
      <vt:lpstr>Arial</vt:lpstr>
      <vt:lpstr>Calibri</vt:lpstr>
      <vt:lpstr>Calibri Light</vt:lpstr>
      <vt:lpstr>Helvetica Neue</vt:lpstr>
      <vt:lpstr>Wingdings</vt:lpstr>
      <vt:lpstr>Office Theme</vt:lpstr>
      <vt:lpstr>PowerPoint Presentation</vt:lpstr>
      <vt:lpstr>INTRODUCTION  Training is designed to provide users of the CalSAWS system the knowledge to protect information systems and sensitive data from internal and external threats.  This course fulfills the Privacy and Security Agreement flow down policies for safeguarding data required by the Social Security Administration, the Federal Information Security Management Act of 2002 (FISMA) and the Consumer Privacy Protection Act of 2017.      TRAINING FORMAT AND SECTIONS  I. Federal and State Laws II. Flow Down Regulations III. PII and PI IV. Other Important Regulations and Standards V. Safeguarding Privacy Data VI. Security Breach and Data Loss Incident Reporting Procedures VII. Threats to Access Control VIII. Sanctions Policy for Privacy and Security Violations</vt:lpstr>
      <vt:lpstr>TRAINING GOALS AND OBJECTIVES   </vt:lpstr>
      <vt:lpstr>TRAINING GOALS AND OBJECTIVES - CONTINUED   </vt:lpstr>
      <vt:lpstr>FEDERAL AND STATE LAWS</vt:lpstr>
      <vt:lpstr>PowerPoint Presentation</vt:lpstr>
      <vt:lpstr>PowerPoint Presentation</vt:lpstr>
      <vt:lpstr>FLOW DOWN REGULATIONS APPLICABILITY            </vt:lpstr>
      <vt:lpstr>PowerPoint Presentation</vt:lpstr>
      <vt:lpstr>MISSION</vt:lpstr>
      <vt:lpstr>MISSION - CONTINUED</vt:lpstr>
      <vt:lpstr>SYSTEM</vt:lpstr>
      <vt:lpstr>CORE PROGRAMS</vt:lpstr>
      <vt:lpstr>PowerPoint Presentation</vt:lpstr>
      <vt:lpstr>TERMS, CONDITIONS AND SAFEGUARDS</vt:lpstr>
      <vt:lpstr>NON-DISCLOSURE AND ATTESTATION REQUIREMENTS</vt:lpstr>
      <vt:lpstr>CalSAWS CONSORTIUM REQUIREMENTS</vt:lpstr>
      <vt:lpstr>WORKFORCE REQUIREMENTS</vt:lpstr>
      <vt:lpstr>THE SOCIAL SECURITY ADMINISTRATION </vt:lpstr>
      <vt:lpstr>WHAT IS SSA DATA?   “SSA Data” means information under the control of SSA provided to an external entity  under the terms of an information exchange agreement (IEA) with SSA.  “SSA Data” also includes information provided to the Electronic Information Exchange Partner (EIEP) by a source other than SSA, but which the EIEP:  ●  Attests to that SSA verified it, or  ●  The EIEP couples the information with data from SSA to certify    the accuracy of the information.         </vt:lpstr>
      <vt:lpstr>THE TWO FORMS OF SSA DATA IN CalSAWS  Data provided • SSA provided date of death;  • SSA Title II (Disability Insurance Program) benefit and eligibility data;  • SSA Title XVI (Supplemental Security Income (SSI) Program) benefit and  eligibility data; • SSA Citizenship verification.   Data verified by SSA and evidence of the verification • SSN and associated SSA verification indicator displayed together on a screen,  file, or report; or  • DOB and associated SSA verification indicator displayed together on a screen,   file, or report.          </vt:lpstr>
      <vt:lpstr>EXAMPLES OF SSA DATA            </vt:lpstr>
      <vt:lpstr>SSA DATA IN THE CalSAWS SYSTEM</vt:lpstr>
      <vt:lpstr>PROTECTING SSA DATA</vt:lpstr>
      <vt:lpstr>ACCESSING SSA DATA</vt:lpstr>
      <vt:lpstr>USE AND DISCLOSURE OF SSA DATA</vt:lpstr>
      <vt:lpstr>SSA DATA – ACCEPTABLE USE</vt:lpstr>
      <vt:lpstr>SSA DATA – NOT PERMITTED</vt:lpstr>
      <vt:lpstr>INDIVIDUAL RESPONSIBILITY</vt:lpstr>
      <vt:lpstr>SECTION III  PERSONAL INFORMATION (PI) AND  PERSONALLY IDENTIFIABLE INFORMATION (PII)   </vt:lpstr>
      <vt:lpstr>THE PRIVACY ACT OF 1974</vt:lpstr>
      <vt:lpstr>CALIFORNIA CONSUMER PRIVACY ACT (CCPA)</vt:lpstr>
      <vt:lpstr>WHO IS COVERED?</vt:lpstr>
      <vt:lpstr>RECORDS SUBJECT TO CCPA</vt:lpstr>
      <vt:lpstr>PENALTIES FOR VIOLATION</vt:lpstr>
      <vt:lpstr>RULES OF BEHAVIOR   </vt:lpstr>
      <vt:lpstr>HANDLING PERSONAL INFORMATION</vt:lpstr>
      <vt:lpstr>RESPONSIBILITIES UNDER THE PRIVACY ACT</vt:lpstr>
      <vt:lpstr>EMAIL RESPONSIBILITIES</vt:lpstr>
      <vt:lpstr>EMAIL ATTACHMENTS AND SPAM</vt:lpstr>
      <vt:lpstr>TECHNICAL SUPPORT</vt:lpstr>
      <vt:lpstr>PowerPoint Presentation</vt:lpstr>
      <vt:lpstr>FOIA Exemptions</vt:lpstr>
      <vt:lpstr>PowerPoint Presentation</vt:lpstr>
      <vt:lpstr>SECTION IV  OTHER IMPORTANT REGULATIONS AND STANDARDS   </vt:lpstr>
      <vt:lpstr>OTHER IMPORTANT REGULATIONS AND STANDARDS</vt:lpstr>
      <vt:lpstr>1 E-Government Act of 2002</vt:lpstr>
      <vt:lpstr>NIST 800-53: Awareness and Training (AT)…</vt:lpstr>
      <vt:lpstr>…NIST 800-53: Awareness and Training (AT)</vt:lpstr>
      <vt:lpstr>NIST 800-53: Personnel Security (PS)…</vt:lpstr>
      <vt:lpstr>…NIST 800-53: Personnel Security (PS)…</vt:lpstr>
      <vt:lpstr>…NIST 800-53: Personnel Security (PS)…</vt:lpstr>
      <vt:lpstr>…NIST 800-53: Personnel Security (PS)</vt:lpstr>
      <vt:lpstr>NIST 800-53: Program Management (PM)…</vt:lpstr>
      <vt:lpstr>…NIST 800-53: Program Management (PM)…</vt:lpstr>
      <vt:lpstr>…NIST 800-53: Program Management (PM)…</vt:lpstr>
      <vt:lpstr>…NIST 800-53: Program Management (PM)…</vt:lpstr>
      <vt:lpstr>…NIST 800-53: Program Management (PM)</vt:lpstr>
      <vt:lpstr>SECTION V  SAFEGUARDING PRIVACY DATA</vt:lpstr>
      <vt:lpstr>ADMINISTRATIVE SAFEGUARDS 1</vt:lpstr>
      <vt:lpstr>PHYSICAL SAFEGUARDS 1</vt:lpstr>
      <vt:lpstr>TECHNICAL SAFEGUARDS 1</vt:lpstr>
      <vt:lpstr>SECTION VI  SECURITY BREACH AND DATA LOSS INCIDENT REPORTING PROCEDURES</vt:lpstr>
      <vt:lpstr>SECURITY BREACH AGREEMENT</vt:lpstr>
      <vt:lpstr>PRIVACY BREACH DEFINITION</vt:lpstr>
      <vt:lpstr>TYPES OF PRIVACY BREACHES</vt:lpstr>
      <vt:lpstr>SECTION VII  THREATS TO ACCESS CONTROL </vt:lpstr>
      <vt:lpstr>COUNTERMEASURES</vt:lpstr>
      <vt:lpstr>BRUTE-FORCE ATTACKS</vt:lpstr>
      <vt:lpstr>SPOOFING</vt:lpstr>
      <vt:lpstr>PHISHING</vt:lpstr>
      <vt:lpstr>PHARMING</vt:lpstr>
      <vt:lpstr>IMPORTANT TIPS WHEN TELEWORKING</vt:lpstr>
      <vt:lpstr>SECTION VIII  SANCTIONS POLICY FOR PRIVACY AND SECURITY VIOLATIONS</vt:lpstr>
      <vt:lpstr>SANCTIONS FOR PRIVACY AND SECURITY VIOLATIONS</vt:lpstr>
      <vt:lpstr>ACKNLOWLEDGEMENT OF TRAINGING AND UNDERSTANDING</vt:lpstr>
      <vt:lpstr>PERSONAL INFORMATION (PI)</vt:lpstr>
      <vt:lpstr>PERSONALLY IDENTIFIABLE INFORMATION (PII)</vt:lpstr>
      <vt:lpstr>GLOSSARY OF TERMS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CalSAWS Privacy and Security Awareness Training</dc:title>
  <dc:creator>Belinda Ramirez</dc:creator>
  <cp:lastModifiedBy>Belinda Ramirez</cp:lastModifiedBy>
  <cp:revision>107</cp:revision>
  <cp:lastPrinted>2020-01-09T00:06:18Z</cp:lastPrinted>
  <dcterms:created xsi:type="dcterms:W3CDTF">2019-11-19T19:52:09Z</dcterms:created>
  <dcterms:modified xsi:type="dcterms:W3CDTF">2020-06-15T19:08:02Z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0x0101002630FC41FE3C55459AC324E99837370A</vt:lpwstr>
  </property>
</Properties>
</file>