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sldIdLst>
    <p:sldId id="272" r:id="rId5"/>
    <p:sldId id="273" r:id="rId6"/>
    <p:sldId id="267" r:id="rId7"/>
    <p:sldId id="268" r:id="rId8"/>
    <p:sldId id="269" r:id="rId9"/>
    <p:sldId id="270" r:id="rId10"/>
    <p:sldId id="27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bby Darrah" initials="AD" lastIdx="37" clrIdx="0">
    <p:extLst>
      <p:ext uri="{19B8F6BF-5375-455C-9EA6-DF929625EA0E}">
        <p15:presenceInfo xmlns:p15="http://schemas.microsoft.com/office/powerpoint/2012/main" userId="S::DarrahA@CalACES.org::1a66b4b4-c330-4060-be24-e01f187c9119" providerId="AD"/>
      </p:ext>
    </p:extLst>
  </p:cmAuthor>
  <p:cmAuthor id="2" name="Yong Vangbliayang" initials="YV" lastIdx="5" clrIdx="1">
    <p:extLst>
      <p:ext uri="{19B8F6BF-5375-455C-9EA6-DF929625EA0E}">
        <p15:presenceInfo xmlns:p15="http://schemas.microsoft.com/office/powerpoint/2012/main" userId="S::vangbliayangy@calaces.org::f0cf0a1a-bfff-473c-a961-6c371f877c78" providerId="AD"/>
      </p:ext>
    </p:extLst>
  </p:cmAuthor>
  <p:cmAuthor id="3" name="Alec Christianson" initials="AC" lastIdx="54" clrIdx="2">
    <p:extLst>
      <p:ext uri="{19B8F6BF-5375-455C-9EA6-DF929625EA0E}">
        <p15:presenceInfo xmlns:p15="http://schemas.microsoft.com/office/powerpoint/2012/main" userId="S::ChristiansonA@CalACES.org::69e1e6d6-5d82-4f33-b244-29361a0b7818" providerId="AD"/>
      </p:ext>
    </p:extLst>
  </p:cmAuthor>
  <p:cmAuthor id="4" name="Wendy Battermann" initials="WB" lastIdx="2" clrIdx="3">
    <p:extLst>
      <p:ext uri="{19B8F6BF-5375-455C-9EA6-DF929625EA0E}">
        <p15:presenceInfo xmlns:p15="http://schemas.microsoft.com/office/powerpoint/2012/main" userId="S::battermannw@calaces.org::11194bc8-4bdd-412c-b26b-9361468a753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8AF4B"/>
    <a:srgbClr val="FFFFFF"/>
    <a:srgbClr val="1A3292"/>
    <a:srgbClr val="262626"/>
    <a:srgbClr val="FAFAFA"/>
    <a:srgbClr val="BFBFBF"/>
    <a:srgbClr val="FCD02F"/>
    <a:srgbClr val="5C739C"/>
    <a:srgbClr val="C00000"/>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F2E7FEA-3324-4EC4-B561-8FC14AE167ED}" v="39" dt="2021-05-12T22:01:22.6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2"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commentAuthors" Target="commentAuthor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48FE3E-3CE8-40A1-A286-58FA0D04ACA3}" type="datetimeFigureOut">
              <a:rPr lang="en-US" smtClean="0"/>
              <a:t>5/20/2021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2A01138-878F-4F37-80F1-523E22FFF146}" type="slidenum">
              <a:rPr lang="en-US" smtClean="0"/>
              <a:t>‹#›</a:t>
            </a:fld>
            <a:endParaRPr lang="en-US"/>
          </a:p>
        </p:txBody>
      </p:sp>
    </p:spTree>
    <p:extLst>
      <p:ext uri="{BB962C8B-B14F-4D97-AF65-F5344CB8AC3E}">
        <p14:creationId xmlns:p14="http://schemas.microsoft.com/office/powerpoint/2010/main" val="29968098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A01138-878F-4F37-80F1-523E22FFF146}" type="slidenum">
              <a:rPr lang="en-US" smtClean="0"/>
              <a:t>1</a:t>
            </a:fld>
            <a:endParaRPr lang="en-US"/>
          </a:p>
        </p:txBody>
      </p:sp>
    </p:spTree>
    <p:extLst>
      <p:ext uri="{BB962C8B-B14F-4D97-AF65-F5344CB8AC3E}">
        <p14:creationId xmlns:p14="http://schemas.microsoft.com/office/powerpoint/2010/main" val="3175748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80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D2A01138-878F-4F37-80F1-523E22FFF146}" type="slidenum">
              <a:rPr lang="en-US" smtClean="0"/>
              <a:t>2</a:t>
            </a:fld>
            <a:endParaRPr lang="en-US"/>
          </a:p>
        </p:txBody>
      </p:sp>
    </p:spTree>
    <p:extLst>
      <p:ext uri="{BB962C8B-B14F-4D97-AF65-F5344CB8AC3E}">
        <p14:creationId xmlns:p14="http://schemas.microsoft.com/office/powerpoint/2010/main" val="38771347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D2A01138-878F-4F37-80F1-523E22FFF146}" type="slidenum">
              <a:rPr lang="en-US" smtClean="0"/>
              <a:t>3</a:t>
            </a:fld>
            <a:endParaRPr lang="en-US"/>
          </a:p>
        </p:txBody>
      </p:sp>
    </p:spTree>
    <p:extLst>
      <p:ext uri="{BB962C8B-B14F-4D97-AF65-F5344CB8AC3E}">
        <p14:creationId xmlns:p14="http://schemas.microsoft.com/office/powerpoint/2010/main" val="27098062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b="0">
              <a:effectLst/>
              <a:latin typeface="Arial" panose="020B0604020202020204" pitchFamily="34" charset="0"/>
            </a:endParaRPr>
          </a:p>
        </p:txBody>
      </p:sp>
      <p:sp>
        <p:nvSpPr>
          <p:cNvPr id="4" name="Slide Number Placeholder 3"/>
          <p:cNvSpPr>
            <a:spLocks noGrp="1"/>
          </p:cNvSpPr>
          <p:nvPr>
            <p:ph type="sldNum" sz="quarter" idx="5"/>
          </p:nvPr>
        </p:nvSpPr>
        <p:spPr/>
        <p:txBody>
          <a:bodyPr/>
          <a:lstStyle/>
          <a:p>
            <a:fld id="{D2A01138-878F-4F37-80F1-523E22FFF146}" type="slidenum">
              <a:rPr lang="en-US" smtClean="0"/>
              <a:t>4</a:t>
            </a:fld>
            <a:endParaRPr lang="en-US"/>
          </a:p>
        </p:txBody>
      </p:sp>
    </p:spTree>
    <p:extLst>
      <p:ext uri="{BB962C8B-B14F-4D97-AF65-F5344CB8AC3E}">
        <p14:creationId xmlns:p14="http://schemas.microsoft.com/office/powerpoint/2010/main" val="406749385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2A01138-878F-4F37-80F1-523E22FFF146}" type="slidenum">
              <a:rPr lang="en-US" smtClean="0"/>
              <a:t>5</a:t>
            </a:fld>
            <a:endParaRPr lang="en-US"/>
          </a:p>
        </p:txBody>
      </p:sp>
    </p:spTree>
    <p:extLst>
      <p:ext uri="{BB962C8B-B14F-4D97-AF65-F5344CB8AC3E}">
        <p14:creationId xmlns:p14="http://schemas.microsoft.com/office/powerpoint/2010/main" val="35107907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0"/>
          </a:p>
        </p:txBody>
      </p:sp>
      <p:sp>
        <p:nvSpPr>
          <p:cNvPr id="4" name="Slide Number Placeholder 3"/>
          <p:cNvSpPr>
            <a:spLocks noGrp="1"/>
          </p:cNvSpPr>
          <p:nvPr>
            <p:ph type="sldNum" sz="quarter" idx="5"/>
          </p:nvPr>
        </p:nvSpPr>
        <p:spPr/>
        <p:txBody>
          <a:bodyPr/>
          <a:lstStyle/>
          <a:p>
            <a:fld id="{D2A01138-878F-4F37-80F1-523E22FFF146}" type="slidenum">
              <a:rPr lang="en-US" smtClean="0"/>
              <a:t>6</a:t>
            </a:fld>
            <a:endParaRPr lang="en-US"/>
          </a:p>
        </p:txBody>
      </p:sp>
    </p:spTree>
    <p:extLst>
      <p:ext uri="{BB962C8B-B14F-4D97-AF65-F5344CB8AC3E}">
        <p14:creationId xmlns:p14="http://schemas.microsoft.com/office/powerpoint/2010/main" val="2816218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CD58B-3D7B-1F49-BCD5-4559A1E1802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231148A-6DC4-264F-8CFD-7DA6EA0939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758892B-445C-3846-B9E8-98FBC76C7823}"/>
              </a:ext>
            </a:extLst>
          </p:cNvPr>
          <p:cNvSpPr>
            <a:spLocks noGrp="1"/>
          </p:cNvSpPr>
          <p:nvPr>
            <p:ph type="dt" sz="half" idx="10"/>
          </p:nvPr>
        </p:nvSpPr>
        <p:spPr/>
        <p:txBody>
          <a:bodyPr/>
          <a:lstStyle/>
          <a:p>
            <a:fld id="{5209434A-5898-5349-ADC7-D310BB96E360}" type="datetimeFigureOut">
              <a:rPr lang="en-US" smtClean="0"/>
              <a:t>5/20/2021</a:t>
            </a:fld>
            <a:endParaRPr lang="en-US"/>
          </a:p>
        </p:txBody>
      </p:sp>
      <p:sp>
        <p:nvSpPr>
          <p:cNvPr id="5" name="Footer Placeholder 4">
            <a:extLst>
              <a:ext uri="{FF2B5EF4-FFF2-40B4-BE49-F238E27FC236}">
                <a16:creationId xmlns:a16="http://schemas.microsoft.com/office/drawing/2014/main" id="{E82A4C80-C810-1B4A-B1FC-D0C200C949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17E909-EAEA-884C-95CC-827BBF2E96F6}"/>
              </a:ext>
            </a:extLst>
          </p:cNvPr>
          <p:cNvSpPr>
            <a:spLocks noGrp="1"/>
          </p:cNvSpPr>
          <p:nvPr>
            <p:ph type="sldNum" sz="quarter" idx="12"/>
          </p:nvPr>
        </p:nvSpPr>
        <p:spPr/>
        <p:txBody>
          <a:bodyPr/>
          <a:lstStyle/>
          <a:p>
            <a:fld id="{FA7D7FD7-6580-0B4A-8B29-6AF502BDAE6C}" type="slidenum">
              <a:rPr lang="en-US" smtClean="0"/>
              <a:t>‹#›</a:t>
            </a:fld>
            <a:endParaRPr lang="en-US"/>
          </a:p>
        </p:txBody>
      </p:sp>
    </p:spTree>
    <p:extLst>
      <p:ext uri="{BB962C8B-B14F-4D97-AF65-F5344CB8AC3E}">
        <p14:creationId xmlns:p14="http://schemas.microsoft.com/office/powerpoint/2010/main" val="15521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34938B-BDC3-D44E-BCE8-8DC374596F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5125CF3-688D-BC4A-BF08-65F05BA8BAE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16ECE84-2740-C246-A546-820C159F541C}"/>
              </a:ext>
            </a:extLst>
          </p:cNvPr>
          <p:cNvSpPr>
            <a:spLocks noGrp="1"/>
          </p:cNvSpPr>
          <p:nvPr>
            <p:ph type="dt" sz="half" idx="10"/>
          </p:nvPr>
        </p:nvSpPr>
        <p:spPr/>
        <p:txBody>
          <a:bodyPr/>
          <a:lstStyle/>
          <a:p>
            <a:fld id="{5209434A-5898-5349-ADC7-D310BB96E360}" type="datetimeFigureOut">
              <a:rPr lang="en-US" smtClean="0"/>
              <a:t>5/20/2021</a:t>
            </a:fld>
            <a:endParaRPr lang="en-US"/>
          </a:p>
        </p:txBody>
      </p:sp>
      <p:sp>
        <p:nvSpPr>
          <p:cNvPr id="5" name="Footer Placeholder 4">
            <a:extLst>
              <a:ext uri="{FF2B5EF4-FFF2-40B4-BE49-F238E27FC236}">
                <a16:creationId xmlns:a16="http://schemas.microsoft.com/office/drawing/2014/main" id="{85784B19-7145-DE4E-83A1-3AF13667183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80009AD-5BAA-E649-8985-FD991F9E45BE}"/>
              </a:ext>
            </a:extLst>
          </p:cNvPr>
          <p:cNvSpPr>
            <a:spLocks noGrp="1"/>
          </p:cNvSpPr>
          <p:nvPr>
            <p:ph type="sldNum" sz="quarter" idx="12"/>
          </p:nvPr>
        </p:nvSpPr>
        <p:spPr/>
        <p:txBody>
          <a:bodyPr/>
          <a:lstStyle/>
          <a:p>
            <a:fld id="{FA7D7FD7-6580-0B4A-8B29-6AF502BDAE6C}" type="slidenum">
              <a:rPr lang="en-US" smtClean="0"/>
              <a:t>‹#›</a:t>
            </a:fld>
            <a:endParaRPr lang="en-US"/>
          </a:p>
        </p:txBody>
      </p:sp>
    </p:spTree>
    <p:extLst>
      <p:ext uri="{BB962C8B-B14F-4D97-AF65-F5344CB8AC3E}">
        <p14:creationId xmlns:p14="http://schemas.microsoft.com/office/powerpoint/2010/main" val="33861527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809E93D-65D9-A84E-B1DF-A476CD08187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483476-4C98-DB41-A9CA-44CD1C3E87B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E8C796-E3E8-0A4A-8864-4BC99FB8D7C2}"/>
              </a:ext>
            </a:extLst>
          </p:cNvPr>
          <p:cNvSpPr>
            <a:spLocks noGrp="1"/>
          </p:cNvSpPr>
          <p:nvPr>
            <p:ph type="dt" sz="half" idx="10"/>
          </p:nvPr>
        </p:nvSpPr>
        <p:spPr/>
        <p:txBody>
          <a:bodyPr/>
          <a:lstStyle/>
          <a:p>
            <a:fld id="{5209434A-5898-5349-ADC7-D310BB96E360}" type="datetimeFigureOut">
              <a:rPr lang="en-US" smtClean="0"/>
              <a:t>5/20/2021</a:t>
            </a:fld>
            <a:endParaRPr lang="en-US"/>
          </a:p>
        </p:txBody>
      </p:sp>
      <p:sp>
        <p:nvSpPr>
          <p:cNvPr id="5" name="Footer Placeholder 4">
            <a:extLst>
              <a:ext uri="{FF2B5EF4-FFF2-40B4-BE49-F238E27FC236}">
                <a16:creationId xmlns:a16="http://schemas.microsoft.com/office/drawing/2014/main" id="{65D41ABA-6599-2B41-BAD4-0CDAB02DD78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BEAD0D8-376A-5A4A-9C69-1C2CBB16B920}"/>
              </a:ext>
            </a:extLst>
          </p:cNvPr>
          <p:cNvSpPr>
            <a:spLocks noGrp="1"/>
          </p:cNvSpPr>
          <p:nvPr>
            <p:ph type="sldNum" sz="quarter" idx="12"/>
          </p:nvPr>
        </p:nvSpPr>
        <p:spPr/>
        <p:txBody>
          <a:bodyPr/>
          <a:lstStyle/>
          <a:p>
            <a:fld id="{FA7D7FD7-6580-0B4A-8B29-6AF502BDAE6C}" type="slidenum">
              <a:rPr lang="en-US" smtClean="0"/>
              <a:t>‹#›</a:t>
            </a:fld>
            <a:endParaRPr lang="en-US"/>
          </a:p>
        </p:txBody>
      </p:sp>
    </p:spTree>
    <p:extLst>
      <p:ext uri="{BB962C8B-B14F-4D97-AF65-F5344CB8AC3E}">
        <p14:creationId xmlns:p14="http://schemas.microsoft.com/office/powerpoint/2010/main" val="2196897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B5390-D7F3-4543-A63E-44F70F8E629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2BEDB0-ABC6-A549-B17C-65176BA5F9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144CC32-8D60-6246-91A1-F5768228AE39}"/>
              </a:ext>
            </a:extLst>
          </p:cNvPr>
          <p:cNvSpPr>
            <a:spLocks noGrp="1"/>
          </p:cNvSpPr>
          <p:nvPr>
            <p:ph type="dt" sz="half" idx="10"/>
          </p:nvPr>
        </p:nvSpPr>
        <p:spPr/>
        <p:txBody>
          <a:bodyPr/>
          <a:lstStyle/>
          <a:p>
            <a:fld id="{5209434A-5898-5349-ADC7-D310BB96E360}" type="datetimeFigureOut">
              <a:rPr lang="en-US" smtClean="0"/>
              <a:t>5/20/2021</a:t>
            </a:fld>
            <a:endParaRPr lang="en-US"/>
          </a:p>
        </p:txBody>
      </p:sp>
      <p:sp>
        <p:nvSpPr>
          <p:cNvPr id="5" name="Footer Placeholder 4">
            <a:extLst>
              <a:ext uri="{FF2B5EF4-FFF2-40B4-BE49-F238E27FC236}">
                <a16:creationId xmlns:a16="http://schemas.microsoft.com/office/drawing/2014/main" id="{340D00B3-D0A8-984A-B3AF-4A176C2849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D200C7-C48A-FE40-A7B0-FD32FD85D9DD}"/>
              </a:ext>
            </a:extLst>
          </p:cNvPr>
          <p:cNvSpPr>
            <a:spLocks noGrp="1"/>
          </p:cNvSpPr>
          <p:nvPr>
            <p:ph type="sldNum" sz="quarter" idx="12"/>
          </p:nvPr>
        </p:nvSpPr>
        <p:spPr/>
        <p:txBody>
          <a:bodyPr/>
          <a:lstStyle/>
          <a:p>
            <a:fld id="{FA7D7FD7-6580-0B4A-8B29-6AF502BDAE6C}" type="slidenum">
              <a:rPr lang="en-US" smtClean="0"/>
              <a:t>‹#›</a:t>
            </a:fld>
            <a:endParaRPr lang="en-US"/>
          </a:p>
        </p:txBody>
      </p:sp>
    </p:spTree>
    <p:extLst>
      <p:ext uri="{BB962C8B-B14F-4D97-AF65-F5344CB8AC3E}">
        <p14:creationId xmlns:p14="http://schemas.microsoft.com/office/powerpoint/2010/main" val="14467626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030312-2461-0A46-AC04-0E1FA1231A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A5D54D1-D685-AA4C-B7C7-8F9D78D0131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6172ECE-FA0D-B741-B24B-EA0DA1802266}"/>
              </a:ext>
            </a:extLst>
          </p:cNvPr>
          <p:cNvSpPr>
            <a:spLocks noGrp="1"/>
          </p:cNvSpPr>
          <p:nvPr>
            <p:ph type="dt" sz="half" idx="10"/>
          </p:nvPr>
        </p:nvSpPr>
        <p:spPr/>
        <p:txBody>
          <a:bodyPr/>
          <a:lstStyle/>
          <a:p>
            <a:fld id="{5209434A-5898-5349-ADC7-D310BB96E360}" type="datetimeFigureOut">
              <a:rPr lang="en-US" smtClean="0"/>
              <a:t>5/20/2021</a:t>
            </a:fld>
            <a:endParaRPr lang="en-US"/>
          </a:p>
        </p:txBody>
      </p:sp>
      <p:sp>
        <p:nvSpPr>
          <p:cNvPr id="5" name="Footer Placeholder 4">
            <a:extLst>
              <a:ext uri="{FF2B5EF4-FFF2-40B4-BE49-F238E27FC236}">
                <a16:creationId xmlns:a16="http://schemas.microsoft.com/office/drawing/2014/main" id="{EC573C40-FA7D-6348-A220-55936DF37D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205398-015B-3F40-ACD3-133C64E15D9D}"/>
              </a:ext>
            </a:extLst>
          </p:cNvPr>
          <p:cNvSpPr>
            <a:spLocks noGrp="1"/>
          </p:cNvSpPr>
          <p:nvPr>
            <p:ph type="sldNum" sz="quarter" idx="12"/>
          </p:nvPr>
        </p:nvSpPr>
        <p:spPr/>
        <p:txBody>
          <a:bodyPr/>
          <a:lstStyle/>
          <a:p>
            <a:fld id="{FA7D7FD7-6580-0B4A-8B29-6AF502BDAE6C}" type="slidenum">
              <a:rPr lang="en-US" smtClean="0"/>
              <a:t>‹#›</a:t>
            </a:fld>
            <a:endParaRPr lang="en-US"/>
          </a:p>
        </p:txBody>
      </p:sp>
    </p:spTree>
    <p:extLst>
      <p:ext uri="{BB962C8B-B14F-4D97-AF65-F5344CB8AC3E}">
        <p14:creationId xmlns:p14="http://schemas.microsoft.com/office/powerpoint/2010/main" val="22526998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CA61A0-8259-2A44-AF45-AD13A670A22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590FD40-EA99-5D4B-9DF1-4FEDC69CAF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7B0A16A-4927-784C-A92C-95650ED4FCF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0B1EE30-BBD4-AE4B-A477-14BFFC9E307C}"/>
              </a:ext>
            </a:extLst>
          </p:cNvPr>
          <p:cNvSpPr>
            <a:spLocks noGrp="1"/>
          </p:cNvSpPr>
          <p:nvPr>
            <p:ph type="dt" sz="half" idx="10"/>
          </p:nvPr>
        </p:nvSpPr>
        <p:spPr/>
        <p:txBody>
          <a:bodyPr/>
          <a:lstStyle/>
          <a:p>
            <a:fld id="{5209434A-5898-5349-ADC7-D310BB96E360}" type="datetimeFigureOut">
              <a:rPr lang="en-US" smtClean="0"/>
              <a:t>5/20/2021</a:t>
            </a:fld>
            <a:endParaRPr lang="en-US"/>
          </a:p>
        </p:txBody>
      </p:sp>
      <p:sp>
        <p:nvSpPr>
          <p:cNvPr id="6" name="Footer Placeholder 5">
            <a:extLst>
              <a:ext uri="{FF2B5EF4-FFF2-40B4-BE49-F238E27FC236}">
                <a16:creationId xmlns:a16="http://schemas.microsoft.com/office/drawing/2014/main" id="{649FBE68-C971-904E-84CD-8508F16278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79D433B-A926-CA43-954B-FA92449D5CA7}"/>
              </a:ext>
            </a:extLst>
          </p:cNvPr>
          <p:cNvSpPr>
            <a:spLocks noGrp="1"/>
          </p:cNvSpPr>
          <p:nvPr>
            <p:ph type="sldNum" sz="quarter" idx="12"/>
          </p:nvPr>
        </p:nvSpPr>
        <p:spPr/>
        <p:txBody>
          <a:bodyPr/>
          <a:lstStyle/>
          <a:p>
            <a:fld id="{FA7D7FD7-6580-0B4A-8B29-6AF502BDAE6C}" type="slidenum">
              <a:rPr lang="en-US" smtClean="0"/>
              <a:t>‹#›</a:t>
            </a:fld>
            <a:endParaRPr lang="en-US"/>
          </a:p>
        </p:txBody>
      </p:sp>
    </p:spTree>
    <p:extLst>
      <p:ext uri="{BB962C8B-B14F-4D97-AF65-F5344CB8AC3E}">
        <p14:creationId xmlns:p14="http://schemas.microsoft.com/office/powerpoint/2010/main" val="3656226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951807-5868-EF48-B017-C437385A5D8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88B08CD-638F-724C-917A-FEB2070A01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1B23BAD-FE9B-4046-B340-D3899A4D09E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9B98E7E-E55D-5C44-85C5-BB19FC4423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40D5A64-2C5F-DA49-8CD3-C65BB4445A1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2A1D6CE-3F90-AD48-B17C-7DE0ECCD1462}"/>
              </a:ext>
            </a:extLst>
          </p:cNvPr>
          <p:cNvSpPr>
            <a:spLocks noGrp="1"/>
          </p:cNvSpPr>
          <p:nvPr>
            <p:ph type="dt" sz="half" idx="10"/>
          </p:nvPr>
        </p:nvSpPr>
        <p:spPr/>
        <p:txBody>
          <a:bodyPr/>
          <a:lstStyle/>
          <a:p>
            <a:fld id="{5209434A-5898-5349-ADC7-D310BB96E360}" type="datetimeFigureOut">
              <a:rPr lang="en-US" smtClean="0"/>
              <a:t>5/20/2021</a:t>
            </a:fld>
            <a:endParaRPr lang="en-US"/>
          </a:p>
        </p:txBody>
      </p:sp>
      <p:sp>
        <p:nvSpPr>
          <p:cNvPr id="8" name="Footer Placeholder 7">
            <a:extLst>
              <a:ext uri="{FF2B5EF4-FFF2-40B4-BE49-F238E27FC236}">
                <a16:creationId xmlns:a16="http://schemas.microsoft.com/office/drawing/2014/main" id="{E41244C8-A3BA-BF4F-8C37-E426974BD03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65BA812-C095-0545-95BC-69266F2A8C19}"/>
              </a:ext>
            </a:extLst>
          </p:cNvPr>
          <p:cNvSpPr>
            <a:spLocks noGrp="1"/>
          </p:cNvSpPr>
          <p:nvPr>
            <p:ph type="sldNum" sz="quarter" idx="12"/>
          </p:nvPr>
        </p:nvSpPr>
        <p:spPr/>
        <p:txBody>
          <a:bodyPr/>
          <a:lstStyle/>
          <a:p>
            <a:fld id="{FA7D7FD7-6580-0B4A-8B29-6AF502BDAE6C}" type="slidenum">
              <a:rPr lang="en-US" smtClean="0"/>
              <a:t>‹#›</a:t>
            </a:fld>
            <a:endParaRPr lang="en-US"/>
          </a:p>
        </p:txBody>
      </p:sp>
    </p:spTree>
    <p:extLst>
      <p:ext uri="{BB962C8B-B14F-4D97-AF65-F5344CB8AC3E}">
        <p14:creationId xmlns:p14="http://schemas.microsoft.com/office/powerpoint/2010/main" val="11580766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746AA2-A31F-2C45-A912-C5612529881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5BDC053-97B9-2543-92FE-274800AC3C58}"/>
              </a:ext>
            </a:extLst>
          </p:cNvPr>
          <p:cNvSpPr>
            <a:spLocks noGrp="1"/>
          </p:cNvSpPr>
          <p:nvPr>
            <p:ph type="dt" sz="half" idx="10"/>
          </p:nvPr>
        </p:nvSpPr>
        <p:spPr/>
        <p:txBody>
          <a:bodyPr/>
          <a:lstStyle/>
          <a:p>
            <a:fld id="{5209434A-5898-5349-ADC7-D310BB96E360}" type="datetimeFigureOut">
              <a:rPr lang="en-US" smtClean="0"/>
              <a:t>5/20/2021</a:t>
            </a:fld>
            <a:endParaRPr lang="en-US"/>
          </a:p>
        </p:txBody>
      </p:sp>
      <p:sp>
        <p:nvSpPr>
          <p:cNvPr id="4" name="Footer Placeholder 3">
            <a:extLst>
              <a:ext uri="{FF2B5EF4-FFF2-40B4-BE49-F238E27FC236}">
                <a16:creationId xmlns:a16="http://schemas.microsoft.com/office/drawing/2014/main" id="{D20C2771-27DC-6643-8C20-9087588E55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E7C63CB-F2FA-CC46-9884-829FCA905BF4}"/>
              </a:ext>
            </a:extLst>
          </p:cNvPr>
          <p:cNvSpPr>
            <a:spLocks noGrp="1"/>
          </p:cNvSpPr>
          <p:nvPr>
            <p:ph type="sldNum" sz="quarter" idx="12"/>
          </p:nvPr>
        </p:nvSpPr>
        <p:spPr/>
        <p:txBody>
          <a:bodyPr/>
          <a:lstStyle/>
          <a:p>
            <a:fld id="{FA7D7FD7-6580-0B4A-8B29-6AF502BDAE6C}" type="slidenum">
              <a:rPr lang="en-US" smtClean="0"/>
              <a:t>‹#›</a:t>
            </a:fld>
            <a:endParaRPr lang="en-US"/>
          </a:p>
        </p:txBody>
      </p:sp>
    </p:spTree>
    <p:extLst>
      <p:ext uri="{BB962C8B-B14F-4D97-AF65-F5344CB8AC3E}">
        <p14:creationId xmlns:p14="http://schemas.microsoft.com/office/powerpoint/2010/main" val="3055091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7EF08E3-E84A-BE4F-BA08-5EA203CE8682}"/>
              </a:ext>
            </a:extLst>
          </p:cNvPr>
          <p:cNvSpPr>
            <a:spLocks noGrp="1"/>
          </p:cNvSpPr>
          <p:nvPr>
            <p:ph type="dt" sz="half" idx="10"/>
          </p:nvPr>
        </p:nvSpPr>
        <p:spPr/>
        <p:txBody>
          <a:bodyPr/>
          <a:lstStyle/>
          <a:p>
            <a:fld id="{5209434A-5898-5349-ADC7-D310BB96E360}" type="datetimeFigureOut">
              <a:rPr lang="en-US" smtClean="0"/>
              <a:t>5/20/2021</a:t>
            </a:fld>
            <a:endParaRPr lang="en-US"/>
          </a:p>
        </p:txBody>
      </p:sp>
      <p:sp>
        <p:nvSpPr>
          <p:cNvPr id="3" name="Footer Placeholder 2">
            <a:extLst>
              <a:ext uri="{FF2B5EF4-FFF2-40B4-BE49-F238E27FC236}">
                <a16:creationId xmlns:a16="http://schemas.microsoft.com/office/drawing/2014/main" id="{79F80CD3-44E2-4940-917B-06FDBFE35136}"/>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D647FE9-55C4-094E-9785-13886066A729}"/>
              </a:ext>
            </a:extLst>
          </p:cNvPr>
          <p:cNvSpPr>
            <a:spLocks noGrp="1"/>
          </p:cNvSpPr>
          <p:nvPr>
            <p:ph type="sldNum" sz="quarter" idx="12"/>
          </p:nvPr>
        </p:nvSpPr>
        <p:spPr/>
        <p:txBody>
          <a:bodyPr/>
          <a:lstStyle/>
          <a:p>
            <a:fld id="{FA7D7FD7-6580-0B4A-8B29-6AF502BDAE6C}" type="slidenum">
              <a:rPr lang="en-US" smtClean="0"/>
              <a:t>‹#›</a:t>
            </a:fld>
            <a:endParaRPr lang="en-US"/>
          </a:p>
        </p:txBody>
      </p:sp>
    </p:spTree>
    <p:extLst>
      <p:ext uri="{BB962C8B-B14F-4D97-AF65-F5344CB8AC3E}">
        <p14:creationId xmlns:p14="http://schemas.microsoft.com/office/powerpoint/2010/main" val="359549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1A0C1-24AF-2944-A0BD-DFA465B3D1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0ACE46-BFF7-5943-A972-2E1F28924D1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59A848-A670-9E42-BB22-9FB743643C1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E60E42-3B59-9F4F-B66F-7B470B0D78DA}"/>
              </a:ext>
            </a:extLst>
          </p:cNvPr>
          <p:cNvSpPr>
            <a:spLocks noGrp="1"/>
          </p:cNvSpPr>
          <p:nvPr>
            <p:ph type="dt" sz="half" idx="10"/>
          </p:nvPr>
        </p:nvSpPr>
        <p:spPr/>
        <p:txBody>
          <a:bodyPr/>
          <a:lstStyle/>
          <a:p>
            <a:fld id="{5209434A-5898-5349-ADC7-D310BB96E360}" type="datetimeFigureOut">
              <a:rPr lang="en-US" smtClean="0"/>
              <a:t>5/20/2021</a:t>
            </a:fld>
            <a:endParaRPr lang="en-US"/>
          </a:p>
        </p:txBody>
      </p:sp>
      <p:sp>
        <p:nvSpPr>
          <p:cNvPr id="6" name="Footer Placeholder 5">
            <a:extLst>
              <a:ext uri="{FF2B5EF4-FFF2-40B4-BE49-F238E27FC236}">
                <a16:creationId xmlns:a16="http://schemas.microsoft.com/office/drawing/2014/main" id="{B8B84C4F-7BBF-BA42-97D5-5BBCAD9FC38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EAD010-0D26-F141-913E-DC97F2B4CF24}"/>
              </a:ext>
            </a:extLst>
          </p:cNvPr>
          <p:cNvSpPr>
            <a:spLocks noGrp="1"/>
          </p:cNvSpPr>
          <p:nvPr>
            <p:ph type="sldNum" sz="quarter" idx="12"/>
          </p:nvPr>
        </p:nvSpPr>
        <p:spPr/>
        <p:txBody>
          <a:bodyPr/>
          <a:lstStyle/>
          <a:p>
            <a:fld id="{FA7D7FD7-6580-0B4A-8B29-6AF502BDAE6C}" type="slidenum">
              <a:rPr lang="en-US" smtClean="0"/>
              <a:t>‹#›</a:t>
            </a:fld>
            <a:endParaRPr lang="en-US"/>
          </a:p>
        </p:txBody>
      </p:sp>
    </p:spTree>
    <p:extLst>
      <p:ext uri="{BB962C8B-B14F-4D97-AF65-F5344CB8AC3E}">
        <p14:creationId xmlns:p14="http://schemas.microsoft.com/office/powerpoint/2010/main" val="1732520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1851A8-C6AE-DA49-9DDD-C884E00D5DC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0C261C2-0F6D-7747-96CF-8BD23982F7E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738DC44-B402-5345-BAB8-125187B48D3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AA069E3-1CF0-1D40-8F66-2689864AEBD4}"/>
              </a:ext>
            </a:extLst>
          </p:cNvPr>
          <p:cNvSpPr>
            <a:spLocks noGrp="1"/>
          </p:cNvSpPr>
          <p:nvPr>
            <p:ph type="dt" sz="half" idx="10"/>
          </p:nvPr>
        </p:nvSpPr>
        <p:spPr/>
        <p:txBody>
          <a:bodyPr/>
          <a:lstStyle/>
          <a:p>
            <a:fld id="{5209434A-5898-5349-ADC7-D310BB96E360}" type="datetimeFigureOut">
              <a:rPr lang="en-US" smtClean="0"/>
              <a:t>5/20/2021</a:t>
            </a:fld>
            <a:endParaRPr lang="en-US"/>
          </a:p>
        </p:txBody>
      </p:sp>
      <p:sp>
        <p:nvSpPr>
          <p:cNvPr id="6" name="Footer Placeholder 5">
            <a:extLst>
              <a:ext uri="{FF2B5EF4-FFF2-40B4-BE49-F238E27FC236}">
                <a16:creationId xmlns:a16="http://schemas.microsoft.com/office/drawing/2014/main" id="{44384767-29FD-F64B-8D8E-DB37D41206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E21E7A-27E4-3741-BEE7-F8DC6981AF7F}"/>
              </a:ext>
            </a:extLst>
          </p:cNvPr>
          <p:cNvSpPr>
            <a:spLocks noGrp="1"/>
          </p:cNvSpPr>
          <p:nvPr>
            <p:ph type="sldNum" sz="quarter" idx="12"/>
          </p:nvPr>
        </p:nvSpPr>
        <p:spPr/>
        <p:txBody>
          <a:bodyPr/>
          <a:lstStyle/>
          <a:p>
            <a:fld id="{FA7D7FD7-6580-0B4A-8B29-6AF502BDAE6C}" type="slidenum">
              <a:rPr lang="en-US" smtClean="0"/>
              <a:t>‹#›</a:t>
            </a:fld>
            <a:endParaRPr lang="en-US"/>
          </a:p>
        </p:txBody>
      </p:sp>
    </p:spTree>
    <p:extLst>
      <p:ext uri="{BB962C8B-B14F-4D97-AF65-F5344CB8AC3E}">
        <p14:creationId xmlns:p14="http://schemas.microsoft.com/office/powerpoint/2010/main" val="40996625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C0D3D5A-C62F-1E40-B732-0CD6665F40C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C35FC78-2796-D644-A20C-56E2533F73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88D384-DACC-E34B-807E-7C53E3E199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09434A-5898-5349-ADC7-D310BB96E360}" type="datetimeFigureOut">
              <a:rPr lang="en-US" smtClean="0"/>
              <a:t>5/20/2021</a:t>
            </a:fld>
            <a:endParaRPr lang="en-US"/>
          </a:p>
        </p:txBody>
      </p:sp>
      <p:sp>
        <p:nvSpPr>
          <p:cNvPr id="5" name="Footer Placeholder 4">
            <a:extLst>
              <a:ext uri="{FF2B5EF4-FFF2-40B4-BE49-F238E27FC236}">
                <a16:creationId xmlns:a16="http://schemas.microsoft.com/office/drawing/2014/main" id="{085AA2F3-63F0-9342-A4AB-B791C61563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4D4BAB8-B029-8845-BC25-AEFF1725A8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A7D7FD7-6580-0B4A-8B29-6AF502BDAE6C}" type="slidenum">
              <a:rPr lang="en-US" smtClean="0"/>
              <a:t>‹#›</a:t>
            </a:fld>
            <a:endParaRPr lang="en-US"/>
          </a:p>
        </p:txBody>
      </p:sp>
    </p:spTree>
    <p:extLst>
      <p:ext uri="{BB962C8B-B14F-4D97-AF65-F5344CB8AC3E}">
        <p14:creationId xmlns:p14="http://schemas.microsoft.com/office/powerpoint/2010/main" val="3588555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hyperlink" Target="https://calacesorg.sharepoint.com/:p:/r/sites/MigWebPortal/Resources/CalSAWS%20Migration/Implementation/Project%20Readiness%20Area%20and%20Category%20Definitions.pptx?d=w65f15281a5f74ad59647ffe36ae85dba&amp;csf=1&amp;web=1&amp;e=hctRcR"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3" Type="http://schemas.openxmlformats.org/officeDocument/2006/relationships/hyperlink" Target="https://calacesorg.sharepoint.com/:f:/r/sites/MigWebPortal/Resources/CalSAWS%20Migration/Implementation/IPOC%20Reference%20Materials/County-Specific%20Checklists/Region%205/Imperial?csf=1&amp;web=1&amp;e=zZkrio" TargetMode="External"/><Relationship Id="rId18" Type="http://schemas.openxmlformats.org/officeDocument/2006/relationships/hyperlink" Target="https://calacesorg.sharepoint.com/:f:/r/sites/MigWebPortal/Resources/CalSAWS%20Migration/Implementation/IPOC%20Reference%20Materials/County-Specific%20Checklists/Region%203/Lassen?csf=1&amp;web=1&amp;e=Gi8Nt7" TargetMode="External"/><Relationship Id="rId26" Type="http://schemas.openxmlformats.org/officeDocument/2006/relationships/hyperlink" Target="https://calacesorg.sharepoint.com/:f:/r/sites/MigWebPortal/Resources/CalSAWS%20Migration/Implementation/IPOC%20Reference%20Materials/County-Specific%20Checklists/Region%201/Monterey?csf=1&amp;web=1&amp;e=zzw9FI" TargetMode="External"/><Relationship Id="rId39" Type="http://schemas.openxmlformats.org/officeDocument/2006/relationships/hyperlink" Target="https://calacesorg.sharepoint.com/:f:/r/sites/MigWebPortal/Resources/CalSAWS%20Migration/Implementation/IPOC%20Reference%20Materials/County-Specific%20Checklists/Region%203/Tehama?csf=1&amp;web=1&amp;e=KPD5TB" TargetMode="External"/><Relationship Id="rId21" Type="http://schemas.openxmlformats.org/officeDocument/2006/relationships/hyperlink" Target="https://calacesorg.sharepoint.com/:f:/r/sites/MigWebPortal/Resources/CalSAWS%20Migration/Implementation/IPOC%20Reference%20Materials/County-Specific%20Checklists/Region%204/Mariposa?csf=1&amp;web=1&amp;e=uvF0Uz" TargetMode="External"/><Relationship Id="rId34" Type="http://schemas.openxmlformats.org/officeDocument/2006/relationships/hyperlink" Target="https://calacesorg.sharepoint.com/:f:/r/sites/MigWebPortal/Resources/CalSAWS%20Migration/Implementation/IPOC%20Reference%20Materials/County-Specific%20Checklists/Region%203/Shasta?csf=1&amp;web=1&amp;e=YlmzeV" TargetMode="External"/><Relationship Id="rId7" Type="http://schemas.openxmlformats.org/officeDocument/2006/relationships/hyperlink" Target="https://calacesorg.sharepoint.com/:f:/r/sites/MigWebPortal/Resources/CalSAWS%20Migration/Implementation/IPOC%20Reference%20Materials/County-Specific%20Checklists/Region%202/Calaveras?csf=1&amp;web=1&amp;e=y4qSMc" TargetMode="External"/><Relationship Id="rId2" Type="http://schemas.openxmlformats.org/officeDocument/2006/relationships/notesSlide" Target="../notesSlides/notesSlide3.xml"/><Relationship Id="rId16" Type="http://schemas.openxmlformats.org/officeDocument/2006/relationships/hyperlink" Target="https://calacesorg.sharepoint.com/:f:/r/sites/MigWebPortal/Resources/CalSAWS%20Migration/Implementation/IPOC%20Reference%20Materials/County-Specific%20Checklists/Region%204/Kings?csf=1&amp;web=1&amp;e=7g8zjr" TargetMode="External"/><Relationship Id="rId20" Type="http://schemas.openxmlformats.org/officeDocument/2006/relationships/hyperlink" Target="https://calacesorg.sharepoint.com/:f:/r/sites/MigWebPortal/Resources/CalSAWS%20Migration/Implementation/IPOC%20Reference%20Materials/County-Specific%20Checklists/Region%201/Marin?csf=1&amp;web=1&amp;e=yDQVQK" TargetMode="External"/><Relationship Id="rId29" Type="http://schemas.openxmlformats.org/officeDocument/2006/relationships/hyperlink" Target="https://calacesorg.sharepoint.com/:f:/r/sites/MigWebPortal/Resources/CalSAWS%20Migration/Implementation/IPOC%20Reference%20Materials/County-Specific%20Checklists/Region%203/Plumas?csf=1&amp;web=1&amp;e=0loohs" TargetMode="External"/><Relationship Id="rId41" Type="http://schemas.openxmlformats.org/officeDocument/2006/relationships/hyperlink" Target="https://calacesorg.sharepoint.com/:f:/r/sites/MigWebPortal/Resources/CalSAWS%20Migration/Implementation/IPOC%20Reference%20Materials/County-Specific%20Checklists/Region%202/Tuolumne?csf=1&amp;web=1&amp;e=mubypz" TargetMode="External"/><Relationship Id="rId1" Type="http://schemas.openxmlformats.org/officeDocument/2006/relationships/slideLayout" Target="../slideLayouts/slideLayout7.xml"/><Relationship Id="rId6" Type="http://schemas.openxmlformats.org/officeDocument/2006/relationships/hyperlink" Target="https://calacesorg.sharepoint.com/:f:/r/sites/MigWebPortal/Resources/CalSAWS%20Migration/Implementation/IPOC%20Reference%20Materials/County-Specific%20Checklists/Region%202/Yuba?csf=1&amp;web=1&amp;e=95JQ8y" TargetMode="External"/><Relationship Id="rId11" Type="http://schemas.openxmlformats.org/officeDocument/2006/relationships/hyperlink" Target="https://calacesorg.sharepoint.com/:f:/r/sites/MigWebPortal/Resources/CalSAWS%20Migration/Implementation/IPOC%20Reference%20Materials/County-Specific%20Checklists/Region%203/Glenn?csf=1&amp;web=1&amp;e=sVDa3B" TargetMode="External"/><Relationship Id="rId24" Type="http://schemas.openxmlformats.org/officeDocument/2006/relationships/hyperlink" Target="https://calacesorg.sharepoint.com/:f:/r/sites/MigWebPortal/Resources/CalSAWS%20Migration/Implementation/IPOC%20Reference%20Materials/County-Specific%20Checklists/Region%203/Modoc?csf=1&amp;web=1&amp;e=knbc25" TargetMode="External"/><Relationship Id="rId32" Type="http://schemas.openxmlformats.org/officeDocument/2006/relationships/hyperlink" Target="https://calacesorg.sharepoint.com/:f:/r/sites/MigWebPortal/Resources/CalSAWS%20Migration/Implementation/IPOC%20Reference%20Materials/County-Specific%20Checklists/Region%205/San%20Bernardino?csf=1&amp;web=1&amp;e=aMOaQN" TargetMode="External"/><Relationship Id="rId37" Type="http://schemas.openxmlformats.org/officeDocument/2006/relationships/hyperlink" Target="https://calacesorg.sharepoint.com/:f:/r/sites/MigWebPortal/Resources/CalSAWS%20Migration/Implementation/IPOC%20Reference%20Materials/County-Specific%20Checklists/Region%204/Stanislaus?csf=1&amp;web=1&amp;e=lImfnd" TargetMode="External"/><Relationship Id="rId40" Type="http://schemas.openxmlformats.org/officeDocument/2006/relationships/hyperlink" Target="https://calacesorg.sharepoint.com/:f:/r/sites/MigWebPortal/Resources/CalSAWS%20Migration/Implementation/IPOC%20Reference%20Materials/County-Specific%20Checklists/Region%203/Trinity?csf=1&amp;web=1&amp;e=l9uRHb" TargetMode="External"/><Relationship Id="rId5" Type="http://schemas.openxmlformats.org/officeDocument/2006/relationships/hyperlink" Target="https://calacesorg.sharepoint.com/:f:/r/sites/MigWebPortal/Resources/CalSAWS%20Migration/Implementation/IPOC%20Reference%20Materials/County-Specific%20Checklists/Region%202/Amador?csf=1&amp;web=1&amp;e=IiLLXL" TargetMode="External"/><Relationship Id="rId15" Type="http://schemas.openxmlformats.org/officeDocument/2006/relationships/hyperlink" Target="https://calacesorg.sharepoint.com/:f:/r/sites/MigWebPortal/Resources/CalSAWS%20Migration/Implementation/IPOC%20Reference%20Materials/County-Specific%20Checklists/Region%204/Kern?csf=1&amp;web=1&amp;e=Uu170L" TargetMode="External"/><Relationship Id="rId23" Type="http://schemas.openxmlformats.org/officeDocument/2006/relationships/hyperlink" Target="https://calacesorg.sharepoint.com/:f:/r/sites/MigWebPortal/Resources/CalSAWS%20Migration/Implementation/IPOC%20Reference%20Materials/County-Specific%20Checklists/Region%204/Merced?csf=1&amp;web=1&amp;e=PSNcWR" TargetMode="External"/><Relationship Id="rId28" Type="http://schemas.openxmlformats.org/officeDocument/2006/relationships/hyperlink" Target="https://calacesorg.sharepoint.com/:f:/r/sites/MigWebPortal/Resources/CalSAWS%20Migration/Implementation/IPOC%20Reference%20Materials/County-Specific%20Checklists/Region%202/Nevada?csf=1&amp;web=1&amp;e=XHjgMI" TargetMode="External"/><Relationship Id="rId36" Type="http://schemas.openxmlformats.org/officeDocument/2006/relationships/hyperlink" Target="https://calacesorg.sharepoint.com/:f:/r/sites/MigWebPortal/Resources/CalSAWS%20Migration/Implementation/IPOC%20Reference%20Materials/County-Specific%20Checklists/Region%203/Siskiyou?csf=1&amp;web=1&amp;e=VRHVsT" TargetMode="External"/><Relationship Id="rId10" Type="http://schemas.openxmlformats.org/officeDocument/2006/relationships/hyperlink" Target="https://calacesorg.sharepoint.com/:f:/r/sites/MigWebPortal/Resources/CalSAWS%20Migration/Implementation/IPOC%20Reference%20Materials/County-Specific%20Checklists/Region%202/El%20Dorado?csf=1&amp;web=1&amp;e=Pa5Iln" TargetMode="External"/><Relationship Id="rId19" Type="http://schemas.openxmlformats.org/officeDocument/2006/relationships/hyperlink" Target="https://calacesorg.sharepoint.com/:f:/r/sites/MigWebPortal/Resources/CalSAWS%20Migration/Implementation/IPOC%20Reference%20Materials/County-Specific%20Checklists/Region%204/Madera?csf=1&amp;web=1&amp;e=vvtXgf" TargetMode="External"/><Relationship Id="rId31" Type="http://schemas.openxmlformats.org/officeDocument/2006/relationships/hyperlink" Target="https://calacesorg.sharepoint.com/:f:/r/sites/MigWebPortal/Resources/CalSAWS%20Migration/Implementation/IPOC%20Reference%20Materials/County-Specific%20Checklists/Region%201/San%20Benito?csf=1&amp;web=1&amp;e=hGKRKk" TargetMode="External"/><Relationship Id="rId4" Type="http://schemas.openxmlformats.org/officeDocument/2006/relationships/hyperlink" Target="https://calacesorg.sharepoint.com/:f:/r/sites/MigWebPortal/Resources/CalSAWS%20Migration/Implementation/IPOC%20Reference%20Materials/County-Specific%20Checklists/Region%202/Alpine?csf=1&amp;web=1&amp;e=rkvdvu" TargetMode="External"/><Relationship Id="rId9" Type="http://schemas.openxmlformats.org/officeDocument/2006/relationships/hyperlink" Target="https://calacesorg.sharepoint.com/:f:/r/sites/MigWebPortal/Resources/CalSAWS%20Migration/Implementation/IPOC%20Reference%20Materials/County-Specific%20Checklists/Region%203/Del%20Norte?csf=1&amp;web=1&amp;e=ZIy8fH" TargetMode="External"/><Relationship Id="rId14" Type="http://schemas.openxmlformats.org/officeDocument/2006/relationships/hyperlink" Target="https://calacesorg.sharepoint.com/:f:/r/sites/MigWebPortal/Resources/CalSAWS%20Migration/Implementation/IPOC%20Reference%20Materials/County-Specific%20Checklists/Region%204/Inyo?csf=1&amp;web=1&amp;e=h6j0Kf" TargetMode="External"/><Relationship Id="rId22" Type="http://schemas.openxmlformats.org/officeDocument/2006/relationships/hyperlink" Target="https://calacesorg.sharepoint.com/:f:/r/sites/MigWebPortal/Resources/CalSAWS%20Migration/Implementation/IPOC%20Reference%20Materials/County-Specific%20Checklists/Region%203/Mendocino?csf=1&amp;web=1&amp;e=UrcCtD" TargetMode="External"/><Relationship Id="rId27" Type="http://schemas.openxmlformats.org/officeDocument/2006/relationships/hyperlink" Target="https://calacesorg.sharepoint.com/:f:/r/sites/MigWebPortal/Resources/CalSAWS%20Migration/Implementation/IPOC%20Reference%20Materials/County-Specific%20Checklists/Region%201/Napa?csf=1&amp;web=1&amp;e=qgcmnb" TargetMode="External"/><Relationship Id="rId30" Type="http://schemas.openxmlformats.org/officeDocument/2006/relationships/hyperlink" Target="https://calacesorg.sharepoint.com/:f:/r/sites/MigWebPortal/Resources/CalSAWS%20Migration/Implementation/IPOC%20Reference%20Materials/County-Specific%20Checklists/Region%205/Riverside?csf=1&amp;web=1&amp;e=sskoas" TargetMode="External"/><Relationship Id="rId35" Type="http://schemas.openxmlformats.org/officeDocument/2006/relationships/hyperlink" Target="https://calacesorg.sharepoint.com/:f:/r/sites/MigWebPortal/Resources/CalSAWS%20Migration/Implementation/IPOC%20Reference%20Materials/County-Specific%20Checklists/Region%202/Sierra?csf=1&amp;web=1&amp;e=nKM0Cb" TargetMode="External"/><Relationship Id="rId8" Type="http://schemas.openxmlformats.org/officeDocument/2006/relationships/hyperlink" Target="https://calacesorg.sharepoint.com/:f:/r/sites/MigWebPortal/Resources/CalSAWS%20Migration/Implementation/IPOC%20Reference%20Materials/County-Specific%20Checklists/Region%203/Colusa?csf=1&amp;web=1&amp;e=DRFZTN" TargetMode="External"/><Relationship Id="rId3" Type="http://schemas.openxmlformats.org/officeDocument/2006/relationships/hyperlink" Target="https://calacesorg.sharepoint.com/:p:/r/sites/MigWebPortal/Resources/CalSAWS%20Migration/Implementation/Project%20Readiness%20Area%20and%20Category%20Definitions.pptx?d=w65f15281a5f74ad59647ffe36ae85dba&amp;csf=1&amp;web=1&amp;e=hctRcR" TargetMode="External"/><Relationship Id="rId12" Type="http://schemas.openxmlformats.org/officeDocument/2006/relationships/hyperlink" Target="https://calacesorg.sharepoint.com/:f:/r/sites/MigWebPortal/Resources/CalSAWS%20Migration/Implementation/IPOC%20Reference%20Materials/County-Specific%20Checklists/Region%203/Humboldt?csf=1&amp;web=1&amp;e=hQ4LrQ" TargetMode="External"/><Relationship Id="rId17" Type="http://schemas.openxmlformats.org/officeDocument/2006/relationships/hyperlink" Target="https://calacesorg.sharepoint.com/:f:/r/sites/MigWebPortal/Resources/CalSAWS%20Migration/Implementation/IPOC%20Reference%20Materials/County-Specific%20Checklists/Region%203/Lake?csf=1&amp;web=1&amp;e=Eol0Rb" TargetMode="External"/><Relationship Id="rId25" Type="http://schemas.openxmlformats.org/officeDocument/2006/relationships/hyperlink" Target="https://calacesorg.sharepoint.com/:f:/r/sites/MigWebPortal/Resources/CalSAWS%20Migration/Implementation/IPOC%20Reference%20Materials/County-Specific%20Checklists/Region%202/Mono?csf=1&amp;web=1&amp;e=1opJaE" TargetMode="External"/><Relationship Id="rId33" Type="http://schemas.openxmlformats.org/officeDocument/2006/relationships/hyperlink" Target="https://calacesorg.sharepoint.com/:f:/r/sites/MigWebPortal/Resources/CalSAWS%20Migration/Implementation/IPOC%20Reference%20Materials/County-Specific%20Checklists/Region%204/San%20Joaquin?csf=1&amp;web=1&amp;e=yTkZ0E" TargetMode="External"/><Relationship Id="rId38" Type="http://schemas.openxmlformats.org/officeDocument/2006/relationships/hyperlink" Target="https://calacesorg.sharepoint.com/:f:/r/sites/MigWebPortal/Resources/CalSAWS%20Migration/Implementation/IPOC%20Reference%20Materials/County-Specific%20Checklists/Region%202/Sutter?csf=1&amp;web=1&amp;e=sA4RqV"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5.xml"/><Relationship Id="rId1" Type="http://schemas.openxmlformats.org/officeDocument/2006/relationships/slideLayout" Target="../slideLayouts/slideLayout7.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7.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image" Target="../media/image17.png"/><Relationship Id="rId1" Type="http://schemas.openxmlformats.org/officeDocument/2006/relationships/slideLayout" Target="../slideLayouts/slideLayout7.xml"/><Relationship Id="rId5" Type="http://schemas.openxmlformats.org/officeDocument/2006/relationships/image" Target="../media/image20.png"/><Relationship Id="rId4" Type="http://schemas.openxmlformats.org/officeDocument/2006/relationships/image" Target="../media/image19.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B568860-A5D2-454B-BD46-5AC9D2F20CB0}"/>
              </a:ext>
            </a:extLst>
          </p:cNvPr>
          <p:cNvPicPr/>
          <p:nvPr/>
        </p:nvPicPr>
        <p:blipFill>
          <a:blip r:embed="rId3">
            <a:extLst>
              <a:ext uri="{28A0092B-C50C-407E-A947-70E740481C1C}">
                <a14:useLocalDpi xmlns:a14="http://schemas.microsoft.com/office/drawing/2010/main" val="0"/>
              </a:ext>
            </a:extLst>
          </a:blip>
          <a:stretch>
            <a:fillRect/>
          </a:stretch>
        </p:blipFill>
        <p:spPr>
          <a:xfrm>
            <a:off x="1324" y="0"/>
            <a:ext cx="1828800" cy="6858000"/>
          </a:xfrm>
          <a:prstGeom prst="rect">
            <a:avLst/>
          </a:prstGeom>
        </p:spPr>
      </p:pic>
      <p:sp>
        <p:nvSpPr>
          <p:cNvPr id="3" name="Text Box 292">
            <a:extLst>
              <a:ext uri="{FF2B5EF4-FFF2-40B4-BE49-F238E27FC236}">
                <a16:creationId xmlns:a16="http://schemas.microsoft.com/office/drawing/2014/main" id="{2140B1E3-9D8F-DD48-94BF-B127F553E161}"/>
              </a:ext>
            </a:extLst>
          </p:cNvPr>
          <p:cNvSpPr txBox="1"/>
          <p:nvPr/>
        </p:nvSpPr>
        <p:spPr>
          <a:xfrm>
            <a:off x="714789" y="155691"/>
            <a:ext cx="3240405" cy="732386"/>
          </a:xfrm>
          <a:prstGeom prst="rect">
            <a:avLst/>
          </a:prstGeom>
          <a:noFill/>
          <a:ln>
            <a:noFill/>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marL="0" marR="0">
              <a:lnSpc>
                <a:spcPct val="107000"/>
              </a:lnSpc>
              <a:spcBef>
                <a:spcPts val="0"/>
              </a:spcBef>
              <a:spcAft>
                <a:spcPts val="0"/>
              </a:spcAft>
            </a:pPr>
            <a:r>
              <a:rPr lang="en-US" sz="4800">
                <a:ln>
                  <a:noFill/>
                </a:ln>
                <a:solidFill>
                  <a:srgbClr val="1A3292"/>
                </a:solidFill>
                <a:effectLst/>
                <a:latin typeface="Century Gothic" panose="020B0502020202020204" pitchFamily="34" charset="0"/>
                <a:ea typeface="Calibri" panose="020F0502020204030204" pitchFamily="34" charset="0"/>
                <a:cs typeface="Arial" panose="020B0604020202020204" pitchFamily="34" charset="0"/>
              </a:rPr>
              <a:t>Cal</a:t>
            </a:r>
            <a:r>
              <a:rPr lang="en-US" sz="4800" b="1">
                <a:ln>
                  <a:noFill/>
                </a:ln>
                <a:solidFill>
                  <a:srgbClr val="1A3292"/>
                </a:solidFill>
                <a:effectLst/>
                <a:latin typeface="Century Gothic" panose="020B0502020202020204" pitchFamily="34" charset="0"/>
                <a:ea typeface="Calibri" panose="020F0502020204030204" pitchFamily="34" charset="0"/>
                <a:cs typeface="Arial" panose="020B0604020202020204" pitchFamily="34" charset="0"/>
              </a:rPr>
              <a:t>SAWS </a:t>
            </a:r>
            <a:endParaRPr lang="en-US" sz="1100">
              <a:solidFill>
                <a:srgbClr val="1A3292"/>
              </a:solidFill>
              <a:effectLst/>
              <a:latin typeface="Century Gothic" panose="020B0502020202020204" pitchFamily="34" charset="0"/>
              <a:ea typeface="Calibri" panose="020F050202020403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164D233A-C407-C248-81CA-0920A9AEBE0A}"/>
              </a:ext>
            </a:extLst>
          </p:cNvPr>
          <p:cNvSpPr/>
          <p:nvPr/>
        </p:nvSpPr>
        <p:spPr>
          <a:xfrm>
            <a:off x="714789" y="846553"/>
            <a:ext cx="4564337" cy="671915"/>
          </a:xfrm>
          <a:prstGeom prst="rect">
            <a:avLst/>
          </a:prstGeom>
        </p:spPr>
        <p:txBody>
          <a:bodyPr wrap="square">
            <a:spAutoFit/>
          </a:bodyPr>
          <a:lstStyle/>
          <a:p>
            <a:pPr>
              <a:lnSpc>
                <a:spcPct val="107000"/>
              </a:lnSpc>
            </a:pPr>
            <a:r>
              <a:rPr lang="en-US">
                <a:solidFill>
                  <a:srgbClr val="1A3292"/>
                </a:solidFill>
                <a:latin typeface="Century Gothic" panose="020B0502020202020204" pitchFamily="34" charset="0"/>
                <a:ea typeface="Calibri" panose="020F0502020204030204" pitchFamily="34" charset="0"/>
                <a:cs typeface="Arial" panose="020B0604020202020204" pitchFamily="34" charset="0"/>
              </a:rPr>
              <a:t>Implementation Readiness Dashboard</a:t>
            </a:r>
            <a:br>
              <a:rPr lang="en-US" sz="900">
                <a:solidFill>
                  <a:srgbClr val="99BB44"/>
                </a:solidFill>
                <a:latin typeface="Century Gothic" panose="020B0502020202020204" pitchFamily="34" charset="0"/>
                <a:ea typeface="Calibri" panose="020F0502020204030204" pitchFamily="34" charset="0"/>
                <a:cs typeface="Arial" panose="020B0604020202020204" pitchFamily="34" charset="0"/>
              </a:rPr>
            </a:br>
            <a:r>
              <a:rPr lang="en-US" sz="1200" b="1">
                <a:ln>
                  <a:noFill/>
                </a:ln>
                <a:solidFill>
                  <a:srgbClr val="88AF4B"/>
                </a:solidFill>
                <a:effectLst/>
                <a:latin typeface="Century Gothic" panose="020B0502020202020204" pitchFamily="34" charset="0"/>
                <a:ea typeface="Calibri" panose="020F0502020204030204" pitchFamily="34" charset="0"/>
                <a:cs typeface="Arial" panose="020B0604020202020204" pitchFamily="34" charset="0"/>
              </a:rPr>
              <a:t>May 2021</a:t>
            </a:r>
            <a:r>
              <a:rPr lang="en-US">
                <a:solidFill>
                  <a:srgbClr val="88AF4B"/>
                </a:solidFill>
                <a:effectLst/>
                <a:latin typeface="Century Gothic" panose="020B0502020202020204" pitchFamily="34" charset="0"/>
              </a:rPr>
              <a:t> </a:t>
            </a:r>
            <a:endParaRPr lang="en-US">
              <a:solidFill>
                <a:srgbClr val="88AF4B"/>
              </a:solidFill>
              <a:latin typeface="Century Gothic" panose="020B0502020202020204" pitchFamily="34" charset="0"/>
            </a:endParaRPr>
          </a:p>
        </p:txBody>
      </p:sp>
      <p:sp>
        <p:nvSpPr>
          <p:cNvPr id="6" name="Text Box 2">
            <a:extLst>
              <a:ext uri="{FF2B5EF4-FFF2-40B4-BE49-F238E27FC236}">
                <a16:creationId xmlns:a16="http://schemas.microsoft.com/office/drawing/2014/main" id="{9EB52E3D-33B9-514B-BC26-B14B55631C3A}"/>
              </a:ext>
            </a:extLst>
          </p:cNvPr>
          <p:cNvSpPr txBox="1">
            <a:spLocks noChangeArrowheads="1"/>
          </p:cNvSpPr>
          <p:nvPr/>
        </p:nvSpPr>
        <p:spPr bwMode="auto">
          <a:xfrm>
            <a:off x="1918059" y="1417764"/>
            <a:ext cx="2822285" cy="4138006"/>
          </a:xfrm>
          <a:prstGeom prst="rect">
            <a:avLst/>
          </a:prstGeom>
          <a:noFill/>
          <a:ln w="9525">
            <a:noFill/>
            <a:miter lim="800000"/>
            <a:headEnd/>
            <a:tailEnd/>
          </a:ln>
        </p:spPr>
        <p:txBody>
          <a:bodyPr rot="0" vert="horz" wrap="square" lIns="91440" tIns="45720" rIns="91440" bIns="45720" anchor="t" anchorCtr="0">
            <a:noAutofit/>
          </a:bodyPr>
          <a:lstStyle/>
          <a:p>
            <a:pPr algn="just">
              <a:lnSpc>
                <a:spcPct val="107000"/>
              </a:lnSpc>
              <a:spcAft>
                <a:spcPts val="800"/>
              </a:spcAft>
            </a:pPr>
            <a:r>
              <a:rPr lang="en-US" sz="1200">
                <a:solidFill>
                  <a:srgbClr val="1A3292"/>
                </a:solidFill>
                <a:effectLst/>
                <a:latin typeface="Century Gothic" panose="020B0502020202020204" pitchFamily="34" charset="0"/>
                <a:ea typeface="Calibri" panose="020F0502020204030204" pitchFamily="34" charset="0"/>
                <a:cs typeface="Segoe UI" panose="020B0502040204020203" pitchFamily="34" charset="0"/>
              </a:rPr>
              <a:t>The </a:t>
            </a:r>
            <a:r>
              <a:rPr lang="en-US" sz="1200" b="1">
                <a:solidFill>
                  <a:srgbClr val="1A3292"/>
                </a:solidFill>
                <a:effectLst/>
                <a:latin typeface="Century Gothic" panose="020B0502020202020204" pitchFamily="34" charset="0"/>
                <a:ea typeface="Calibri" panose="020F0502020204030204" pitchFamily="34" charset="0"/>
                <a:cs typeface="Segoe UI" panose="020B0502040204020203" pitchFamily="34" charset="0"/>
              </a:rPr>
              <a:t>Implementation Readiness Dashboard</a:t>
            </a:r>
            <a:r>
              <a:rPr lang="en-US" sz="1200">
                <a:solidFill>
                  <a:srgbClr val="1A3292"/>
                </a:solidFill>
                <a:effectLst/>
                <a:latin typeface="Century Gothic" panose="020B0502020202020204" pitchFamily="34" charset="0"/>
                <a:ea typeface="Calibri" panose="020F0502020204030204" pitchFamily="34" charset="0"/>
                <a:cs typeface="Segoe UI" panose="020B0502040204020203" pitchFamily="34" charset="0"/>
              </a:rPr>
              <a:t> presents a </a:t>
            </a:r>
            <a:r>
              <a:rPr lang="en-US" sz="1200" b="1">
                <a:solidFill>
                  <a:srgbClr val="1A3292"/>
                </a:solidFill>
                <a:effectLst/>
                <a:latin typeface="Century Gothic" panose="020B0502020202020204" pitchFamily="34" charset="0"/>
                <a:ea typeface="Calibri" panose="020F0502020204030204" pitchFamily="34" charset="0"/>
                <a:cs typeface="Segoe UI" panose="020B0502040204020203" pitchFamily="34" charset="0"/>
              </a:rPr>
              <a:t>high-level view of Project Readiness</a:t>
            </a:r>
            <a:r>
              <a:rPr lang="en-US" sz="1200">
                <a:solidFill>
                  <a:srgbClr val="1A3292"/>
                </a:solidFill>
                <a:effectLst/>
                <a:latin typeface="Century Gothic" panose="020B0502020202020204" pitchFamily="34" charset="0"/>
                <a:ea typeface="Calibri" panose="020F0502020204030204" pitchFamily="34" charset="0"/>
                <a:cs typeface="Segoe UI" panose="020B0502040204020203" pitchFamily="34" charset="0"/>
              </a:rPr>
              <a:t> in the form of a stop light indicator for the previous and current reporting period. Readiness statuses are presented for each Readiness Area. The status of each Readiness Area is determined by timely Milestone completion (see Key below). Project Milestones are identified by project team leads and CalSAWS Project leadership. More detail on C-IV Migration and BenefitsCal progress can be found in the Implementation Readiness Packet. The information reflects data as of May 7, 2021.</a:t>
            </a:r>
          </a:p>
          <a:p>
            <a:pPr marL="0" marR="0">
              <a:lnSpc>
                <a:spcPct val="107000"/>
              </a:lnSpc>
              <a:spcBef>
                <a:spcPts val="0"/>
              </a:spcBef>
              <a:spcAft>
                <a:spcPts val="800"/>
              </a:spcAft>
            </a:pPr>
            <a:r>
              <a:rPr lang="en-US" sz="900">
                <a:solidFill>
                  <a:srgbClr val="1A3292"/>
                </a:solidFill>
                <a:effectLst/>
                <a:latin typeface="Century Gothic" panose="020B0502020202020204" pitchFamily="34" charset="0"/>
                <a:ea typeface="Calibri" panose="020F0502020204030204" pitchFamily="34" charset="0"/>
                <a:cs typeface="Arial" panose="020B0604020202020204" pitchFamily="34" charset="0"/>
              </a:rPr>
              <a:t>*An Implementation Readiness Milestone is a critical-path activity for the C-IV Migration and BenefitsCal Go-Live in September 2021.</a:t>
            </a:r>
            <a:endParaRPr lang="en-US" sz="1100">
              <a:solidFill>
                <a:srgbClr val="1A3292"/>
              </a:solidFill>
              <a:effectLst/>
              <a:latin typeface="Century Gothic" panose="020B0502020202020204" pitchFamily="34" charset="0"/>
              <a:ea typeface="Calibri" panose="020F0502020204030204" pitchFamily="34" charset="0"/>
              <a:cs typeface="Arial" panose="020B0604020202020204" pitchFamily="34" charset="0"/>
            </a:endParaRPr>
          </a:p>
          <a:p>
            <a:pPr marL="0" marR="0" algn="just">
              <a:lnSpc>
                <a:spcPct val="107000"/>
              </a:lnSpc>
              <a:spcBef>
                <a:spcPts val="0"/>
              </a:spcBef>
              <a:spcAft>
                <a:spcPts val="800"/>
              </a:spcAft>
            </a:pPr>
            <a:r>
              <a:rPr lang="en-US" sz="1100">
                <a:solidFill>
                  <a:srgbClr val="1A3292"/>
                </a:solidFill>
                <a:effectLst/>
                <a:latin typeface="Century Gothic" panose="020B0502020202020204" pitchFamily="34" charset="0"/>
                <a:ea typeface="Calibri" panose="020F0502020204030204" pitchFamily="34" charset="0"/>
                <a:cs typeface="Arial" panose="020B0604020202020204" pitchFamily="34" charset="0"/>
              </a:rPr>
              <a:t> </a:t>
            </a:r>
          </a:p>
          <a:p>
            <a:pPr marL="0" marR="0">
              <a:lnSpc>
                <a:spcPct val="107000"/>
              </a:lnSpc>
              <a:spcBef>
                <a:spcPts val="0"/>
              </a:spcBef>
              <a:spcAft>
                <a:spcPts val="800"/>
              </a:spcAft>
            </a:pPr>
            <a:r>
              <a:rPr lang="en-US" sz="1100">
                <a:solidFill>
                  <a:srgbClr val="1A3292"/>
                </a:solidFill>
                <a:effectLst/>
                <a:latin typeface="Century Gothic" panose="020B0502020202020204" pitchFamily="34" charset="0"/>
                <a:ea typeface="Calibri" panose="020F0502020204030204" pitchFamily="34" charset="0"/>
                <a:cs typeface="Arial" panose="020B0604020202020204" pitchFamily="34" charset="0"/>
              </a:rPr>
              <a:t> </a:t>
            </a:r>
          </a:p>
          <a:p>
            <a:pPr marL="0" marR="0">
              <a:lnSpc>
                <a:spcPct val="107000"/>
              </a:lnSpc>
              <a:spcBef>
                <a:spcPts val="0"/>
              </a:spcBef>
              <a:spcAft>
                <a:spcPts val="800"/>
              </a:spcAft>
            </a:pPr>
            <a:r>
              <a:rPr lang="en-US" sz="1100">
                <a:solidFill>
                  <a:srgbClr val="1A3292"/>
                </a:solidFill>
                <a:effectLst/>
                <a:latin typeface="Century Gothic" panose="020B0502020202020204" pitchFamily="34" charset="0"/>
                <a:ea typeface="Calibri" panose="020F0502020204030204" pitchFamily="34" charset="0"/>
                <a:cs typeface="Arial" panose="020B0604020202020204" pitchFamily="34" charset="0"/>
              </a:rPr>
              <a:t> </a:t>
            </a:r>
          </a:p>
          <a:p>
            <a:pPr marL="0" marR="0" algn="just">
              <a:lnSpc>
                <a:spcPct val="107000"/>
              </a:lnSpc>
              <a:spcBef>
                <a:spcPts val="0"/>
              </a:spcBef>
              <a:spcAft>
                <a:spcPts val="800"/>
              </a:spcAft>
            </a:pPr>
            <a:r>
              <a:rPr lang="en-US" sz="1000">
                <a:solidFill>
                  <a:srgbClr val="1A3292"/>
                </a:solidFill>
                <a:effectLst/>
                <a:latin typeface="Century Gothic" panose="020B0502020202020204" pitchFamily="34" charset="0"/>
                <a:ea typeface="Calibri" panose="020F0502020204030204" pitchFamily="34" charset="0"/>
                <a:cs typeface="Arial" panose="020B0604020202020204" pitchFamily="34" charset="0"/>
              </a:rPr>
              <a:t> </a:t>
            </a:r>
            <a:endParaRPr lang="en-US" sz="1100">
              <a:solidFill>
                <a:srgbClr val="1A3292"/>
              </a:solidFill>
              <a:effectLst/>
              <a:latin typeface="Century Gothic" panose="020B0502020202020204" pitchFamily="34" charset="0"/>
              <a:ea typeface="Calibri" panose="020F050202020403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A9B3AF20-1AC8-8448-8BA6-F0BD7167DC52}"/>
              </a:ext>
            </a:extLst>
          </p:cNvPr>
          <p:cNvSpPr/>
          <p:nvPr/>
        </p:nvSpPr>
        <p:spPr>
          <a:xfrm>
            <a:off x="1963837" y="5582833"/>
            <a:ext cx="2687781" cy="1154911"/>
          </a:xfrm>
          <a:prstGeom prst="rect">
            <a:avLst/>
          </a:prstGeom>
          <a:solidFill>
            <a:srgbClr val="1A329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pic>
        <p:nvPicPr>
          <p:cNvPr id="7" name="Picture 6">
            <a:extLst>
              <a:ext uri="{FF2B5EF4-FFF2-40B4-BE49-F238E27FC236}">
                <a16:creationId xmlns:a16="http://schemas.microsoft.com/office/drawing/2014/main" id="{C430CAB9-DDE1-944C-824C-17AB144A4B7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677756" y="5682492"/>
            <a:ext cx="1259941" cy="955592"/>
          </a:xfrm>
          <a:prstGeom prst="rect">
            <a:avLst/>
          </a:prstGeom>
          <a:noFill/>
          <a:ln>
            <a:noFill/>
          </a:ln>
        </p:spPr>
      </p:pic>
      <p:graphicFrame>
        <p:nvGraphicFramePr>
          <p:cNvPr id="10" name="Table 10">
            <a:extLst>
              <a:ext uri="{FF2B5EF4-FFF2-40B4-BE49-F238E27FC236}">
                <a16:creationId xmlns:a16="http://schemas.microsoft.com/office/drawing/2014/main" id="{FCD27616-0A87-2F4C-8CBC-86AFE8A8404E}"/>
              </a:ext>
            </a:extLst>
          </p:cNvPr>
          <p:cNvGraphicFramePr>
            <a:graphicFrameLocks noGrp="1"/>
          </p:cNvGraphicFramePr>
          <p:nvPr>
            <p:extLst>
              <p:ext uri="{D42A27DB-BD31-4B8C-83A1-F6EECF244321}">
                <p14:modId xmlns:p14="http://schemas.microsoft.com/office/powerpoint/2010/main" val="634262785"/>
              </p:ext>
            </p:extLst>
          </p:nvPr>
        </p:nvGraphicFramePr>
        <p:xfrm>
          <a:off x="5279126" y="6280544"/>
          <a:ext cx="6586471" cy="457200"/>
        </p:xfrm>
        <a:graphic>
          <a:graphicData uri="http://schemas.openxmlformats.org/drawingml/2006/table">
            <a:tbl>
              <a:tblPr firstRow="1" bandRow="1">
                <a:tableStyleId>{5C22544A-7EE6-4342-B048-85BDC9FD1C3A}</a:tableStyleId>
              </a:tblPr>
              <a:tblGrid>
                <a:gridCol w="654341">
                  <a:extLst>
                    <a:ext uri="{9D8B030D-6E8A-4147-A177-3AD203B41FA5}">
                      <a16:colId xmlns:a16="http://schemas.microsoft.com/office/drawing/2014/main" val="4224805775"/>
                    </a:ext>
                  </a:extLst>
                </a:gridCol>
                <a:gridCol w="654341">
                  <a:extLst>
                    <a:ext uri="{9D8B030D-6E8A-4147-A177-3AD203B41FA5}">
                      <a16:colId xmlns:a16="http://schemas.microsoft.com/office/drawing/2014/main" val="182719288"/>
                    </a:ext>
                  </a:extLst>
                </a:gridCol>
                <a:gridCol w="654341">
                  <a:extLst>
                    <a:ext uri="{9D8B030D-6E8A-4147-A177-3AD203B41FA5}">
                      <a16:colId xmlns:a16="http://schemas.microsoft.com/office/drawing/2014/main" val="2403769047"/>
                    </a:ext>
                  </a:extLst>
                </a:gridCol>
                <a:gridCol w="654341">
                  <a:extLst>
                    <a:ext uri="{9D8B030D-6E8A-4147-A177-3AD203B41FA5}">
                      <a16:colId xmlns:a16="http://schemas.microsoft.com/office/drawing/2014/main" val="3133822401"/>
                    </a:ext>
                  </a:extLst>
                </a:gridCol>
                <a:gridCol w="654341">
                  <a:extLst>
                    <a:ext uri="{9D8B030D-6E8A-4147-A177-3AD203B41FA5}">
                      <a16:colId xmlns:a16="http://schemas.microsoft.com/office/drawing/2014/main" val="658198608"/>
                    </a:ext>
                  </a:extLst>
                </a:gridCol>
                <a:gridCol w="654341">
                  <a:extLst>
                    <a:ext uri="{9D8B030D-6E8A-4147-A177-3AD203B41FA5}">
                      <a16:colId xmlns:a16="http://schemas.microsoft.com/office/drawing/2014/main" val="1828504824"/>
                    </a:ext>
                  </a:extLst>
                </a:gridCol>
                <a:gridCol w="654341">
                  <a:extLst>
                    <a:ext uri="{9D8B030D-6E8A-4147-A177-3AD203B41FA5}">
                      <a16:colId xmlns:a16="http://schemas.microsoft.com/office/drawing/2014/main" val="963963104"/>
                    </a:ext>
                  </a:extLst>
                </a:gridCol>
                <a:gridCol w="654341">
                  <a:extLst>
                    <a:ext uri="{9D8B030D-6E8A-4147-A177-3AD203B41FA5}">
                      <a16:colId xmlns:a16="http://schemas.microsoft.com/office/drawing/2014/main" val="1514204077"/>
                    </a:ext>
                  </a:extLst>
                </a:gridCol>
                <a:gridCol w="654341">
                  <a:extLst>
                    <a:ext uri="{9D8B030D-6E8A-4147-A177-3AD203B41FA5}">
                      <a16:colId xmlns:a16="http://schemas.microsoft.com/office/drawing/2014/main" val="1330512396"/>
                    </a:ext>
                  </a:extLst>
                </a:gridCol>
                <a:gridCol w="697402">
                  <a:extLst>
                    <a:ext uri="{9D8B030D-6E8A-4147-A177-3AD203B41FA5}">
                      <a16:colId xmlns:a16="http://schemas.microsoft.com/office/drawing/2014/main" val="2456267037"/>
                    </a:ext>
                  </a:extLst>
                </a:gridCol>
              </a:tblGrid>
              <a:tr h="187883">
                <a:tc>
                  <a:txBody>
                    <a:bodyPr/>
                    <a:lstStyle/>
                    <a:p>
                      <a:pPr algn="ctr"/>
                      <a:r>
                        <a:rPr lang="en-US" sz="1000">
                          <a:solidFill>
                            <a:srgbClr val="262626"/>
                          </a:solidFill>
                          <a:latin typeface="Century Gothic" panose="020B0502020202020204" pitchFamily="34" charset="0"/>
                        </a:rPr>
                        <a:t>NS</a:t>
                      </a:r>
                    </a:p>
                  </a:txBody>
                  <a:tcPr anchor="ctr">
                    <a:lnL w="12700" cap="flat" cmpd="sng" algn="ctr">
                      <a:solidFill>
                        <a:srgbClr val="BFBFB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BFBFBF"/>
                    </a:solidFill>
                  </a:tcPr>
                </a:tc>
                <a:tc>
                  <a:txBody>
                    <a:bodyPr/>
                    <a:lstStyle/>
                    <a:p>
                      <a:pPr algn="ctr"/>
                      <a:r>
                        <a:rPr lang="en-US" sz="800">
                          <a:solidFill>
                            <a:srgbClr val="262626"/>
                          </a:solidFill>
                          <a:latin typeface="Century Gothic" panose="020B0502020202020204" pitchFamily="34" charset="0"/>
                        </a:rPr>
                        <a:t>Not Started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Century Gothic" panose="020B0502020202020204" pitchFamily="34" charset="0"/>
                        </a:rPr>
                        <a:t>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88AF4B"/>
                    </a:solidFill>
                  </a:tcPr>
                </a:tc>
                <a:tc>
                  <a:txBody>
                    <a:bodyPr/>
                    <a:lstStyle/>
                    <a:p>
                      <a:pPr algn="ctr"/>
                      <a:r>
                        <a:rPr lang="en-US" sz="800">
                          <a:solidFill>
                            <a:srgbClr val="262626"/>
                          </a:solidFill>
                          <a:latin typeface="Century Gothic" panose="020B0502020202020204" pitchFamily="34" charset="0"/>
                        </a:rPr>
                        <a:t>On Schedule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solidFill>
                            <a:srgbClr val="262626"/>
                          </a:solidFill>
                          <a:latin typeface="Century Gothic" panose="020B0502020202020204" pitchFamily="34" charset="0"/>
                        </a:rPr>
                        <a:t>Y</a:t>
                      </a:r>
                      <a:endParaRPr lang="en-US" sz="700">
                        <a:solidFill>
                          <a:srgbClr val="262626"/>
                        </a:solidFill>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CD02F"/>
                    </a:solidFill>
                  </a:tcPr>
                </a:tc>
                <a:tc>
                  <a:txBody>
                    <a:bodyPr/>
                    <a:lstStyle/>
                    <a:p>
                      <a:pPr algn="ctr"/>
                      <a:r>
                        <a:rPr lang="en-US" sz="800">
                          <a:solidFill>
                            <a:srgbClr val="262626"/>
                          </a:solidFill>
                          <a:latin typeface="Century Gothic" panose="020B0502020202020204" pitchFamily="34" charset="0"/>
                        </a:rPr>
                        <a:t>&lt;14 Days Late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Century Gothic" panose="020B0502020202020204" pitchFamily="34" charset="0"/>
                        </a:rPr>
                        <a:t>R</a:t>
                      </a:r>
                      <a:endParaRPr lang="en-US" sz="70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algn="ctr"/>
                      <a:r>
                        <a:rPr lang="en-US" sz="800">
                          <a:solidFill>
                            <a:srgbClr val="262626"/>
                          </a:solidFill>
                          <a:latin typeface="Century Gothic" panose="020B0502020202020204" pitchFamily="34" charset="0"/>
                        </a:rPr>
                        <a:t>&gt;=14 Days Late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000">
                          <a:latin typeface="Century Gothic" panose="020B0502020202020204" pitchFamily="34" charset="0"/>
                        </a:rPr>
                        <a:t>C</a:t>
                      </a:r>
                      <a:endParaRPr lang="en-US" sz="900">
                        <a:latin typeface="Century Gothic" panose="020B0502020202020204" pitchFamily="34" charset="0"/>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1A3292"/>
                    </a:solidFill>
                  </a:tcPr>
                </a:tc>
                <a:tc>
                  <a:txBody>
                    <a:bodyPr/>
                    <a:lstStyle/>
                    <a:p>
                      <a:pPr algn="ctr"/>
                      <a:r>
                        <a:rPr lang="en-US" sz="800">
                          <a:solidFill>
                            <a:srgbClr val="262626"/>
                          </a:solidFill>
                          <a:latin typeface="Century Gothic" panose="020B0502020202020204" pitchFamily="34" charset="0"/>
                        </a:rPr>
                        <a:t>Complete</a:t>
                      </a:r>
                    </a:p>
                  </a:txBody>
                  <a:tcPr anchor="ctr">
                    <a:lnL w="12700" cap="flat" cmpd="sng" algn="ctr">
                      <a:no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904161"/>
                  </a:ext>
                </a:extLst>
              </a:tr>
            </a:tbl>
          </a:graphicData>
        </a:graphic>
      </p:graphicFrame>
      <p:sp>
        <p:nvSpPr>
          <p:cNvPr id="11" name="Rectangle 10">
            <a:extLst>
              <a:ext uri="{FF2B5EF4-FFF2-40B4-BE49-F238E27FC236}">
                <a16:creationId xmlns:a16="http://schemas.microsoft.com/office/drawing/2014/main" id="{C3B6E20E-BBB3-2545-A774-49996DFCDB80}"/>
              </a:ext>
            </a:extLst>
          </p:cNvPr>
          <p:cNvSpPr/>
          <p:nvPr/>
        </p:nvSpPr>
        <p:spPr>
          <a:xfrm>
            <a:off x="5279127" y="448097"/>
            <a:ext cx="6586470" cy="802640"/>
          </a:xfrm>
          <a:prstGeom prst="rect">
            <a:avLst/>
          </a:prstGeom>
          <a:solidFill>
            <a:srgbClr val="1A3292"/>
          </a:solidFill>
          <a:ln>
            <a:solidFill>
              <a:srgbClr val="1A3292"/>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marL="0" marR="0" algn="ctr">
              <a:lnSpc>
                <a:spcPct val="107000"/>
              </a:lnSpc>
              <a:spcBef>
                <a:spcPts val="0"/>
              </a:spcBef>
              <a:spcAft>
                <a:spcPts val="800"/>
              </a:spcAft>
            </a:pPr>
            <a:r>
              <a:rPr lang="en-US" sz="2200">
                <a:effectLst/>
                <a:latin typeface="Century Gothic" panose="020B0502020202020204" pitchFamily="34" charset="0"/>
                <a:ea typeface="Calibri" panose="020F0502020204030204" pitchFamily="34" charset="0"/>
                <a:cs typeface="Arial" panose="020B0604020202020204" pitchFamily="34" charset="0"/>
              </a:rPr>
              <a:t> CalSAWS and BenefitsCal Readiness Summary</a:t>
            </a:r>
          </a:p>
        </p:txBody>
      </p:sp>
      <p:graphicFrame>
        <p:nvGraphicFramePr>
          <p:cNvPr id="31" name="Table 30">
            <a:extLst>
              <a:ext uri="{FF2B5EF4-FFF2-40B4-BE49-F238E27FC236}">
                <a16:creationId xmlns:a16="http://schemas.microsoft.com/office/drawing/2014/main" id="{94CB70FC-D807-41A6-A989-50C3F79E21D3}"/>
              </a:ext>
            </a:extLst>
          </p:cNvPr>
          <p:cNvGraphicFramePr>
            <a:graphicFrameLocks noGrp="1"/>
          </p:cNvGraphicFramePr>
          <p:nvPr>
            <p:extLst>
              <p:ext uri="{D42A27DB-BD31-4B8C-83A1-F6EECF244321}">
                <p14:modId xmlns:p14="http://schemas.microsoft.com/office/powerpoint/2010/main" val="262758306"/>
              </p:ext>
            </p:extLst>
          </p:nvPr>
        </p:nvGraphicFramePr>
        <p:xfrm>
          <a:off x="5279128" y="1417764"/>
          <a:ext cx="6586467" cy="4589115"/>
        </p:xfrm>
        <a:graphic>
          <a:graphicData uri="http://schemas.openxmlformats.org/drawingml/2006/table">
            <a:tbl>
              <a:tblPr/>
              <a:tblGrid>
                <a:gridCol w="1324428">
                  <a:extLst>
                    <a:ext uri="{9D8B030D-6E8A-4147-A177-3AD203B41FA5}">
                      <a16:colId xmlns:a16="http://schemas.microsoft.com/office/drawing/2014/main" val="3554544703"/>
                    </a:ext>
                  </a:extLst>
                </a:gridCol>
                <a:gridCol w="1371004">
                  <a:extLst>
                    <a:ext uri="{9D8B030D-6E8A-4147-A177-3AD203B41FA5}">
                      <a16:colId xmlns:a16="http://schemas.microsoft.com/office/drawing/2014/main" val="918786887"/>
                    </a:ext>
                  </a:extLst>
                </a:gridCol>
                <a:gridCol w="679187">
                  <a:extLst>
                    <a:ext uri="{9D8B030D-6E8A-4147-A177-3AD203B41FA5}">
                      <a16:colId xmlns:a16="http://schemas.microsoft.com/office/drawing/2014/main" val="3898710439"/>
                    </a:ext>
                  </a:extLst>
                </a:gridCol>
                <a:gridCol w="813099">
                  <a:extLst>
                    <a:ext uri="{9D8B030D-6E8A-4147-A177-3AD203B41FA5}">
                      <a16:colId xmlns:a16="http://schemas.microsoft.com/office/drawing/2014/main" val="3149306185"/>
                    </a:ext>
                  </a:extLst>
                </a:gridCol>
                <a:gridCol w="2398749">
                  <a:extLst>
                    <a:ext uri="{9D8B030D-6E8A-4147-A177-3AD203B41FA5}">
                      <a16:colId xmlns:a16="http://schemas.microsoft.com/office/drawing/2014/main" val="1489485061"/>
                    </a:ext>
                  </a:extLst>
                </a:gridCol>
              </a:tblGrid>
              <a:tr h="187802">
                <a:tc>
                  <a:txBody>
                    <a:bodyPr/>
                    <a:lstStyle/>
                    <a:p>
                      <a:pPr marL="0" marR="0" algn="ctr">
                        <a:lnSpc>
                          <a:spcPct val="107000"/>
                        </a:lnSpc>
                        <a:spcBef>
                          <a:spcPts val="0"/>
                        </a:spcBef>
                        <a:spcAft>
                          <a:spcPts val="0"/>
                        </a:spcAft>
                      </a:pPr>
                      <a:r>
                        <a:rPr lang="en-US" sz="1050" b="1" u="none" kern="1200">
                          <a:solidFill>
                            <a:srgbClr val="FFFFFF"/>
                          </a:solidFill>
                          <a:effectLst/>
                          <a:latin typeface="Century Gothic"/>
                          <a:ea typeface="Times New Roman" panose="02020603050405020304" pitchFamily="18" charset="0"/>
                          <a:cs typeface="Century Gothic" panose="020B0502020202020204" pitchFamily="34" charset="0"/>
                        </a:rPr>
                        <a:t>Area</a:t>
                      </a:r>
                      <a:endParaRPr lang="en-US" sz="1200" u="none">
                        <a:effectLst/>
                        <a:latin typeface="Century Gothic"/>
                        <a:ea typeface="Calibri" panose="020F0502020204030204" pitchFamily="34" charset="0"/>
                        <a:cs typeface="Arial" panose="020B0604020202020204" pitchFamily="34" charset="0"/>
                      </a:endParaRPr>
                    </a:p>
                  </a:txBody>
                  <a:tcPr marL="43859" marR="43859" marT="22120" marB="22120" anchor="b">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0"/>
                        </a:spcAft>
                      </a:pPr>
                      <a:r>
                        <a:rPr lang="en-US" sz="1050" b="1" u="none" kern="1200">
                          <a:solidFill>
                            <a:srgbClr val="FFFFFF"/>
                          </a:solidFill>
                          <a:effectLst/>
                          <a:latin typeface="Century Gothic"/>
                          <a:ea typeface="Times New Roman" panose="02020603050405020304" pitchFamily="18" charset="0"/>
                          <a:cs typeface="Century Gothic" panose="020B0502020202020204" pitchFamily="34" charset="0"/>
                        </a:rPr>
                        <a:t>Category</a:t>
                      </a:r>
                      <a:endParaRPr lang="en-US" sz="1200" u="none">
                        <a:effectLst/>
                        <a:latin typeface="Century Gothic"/>
                        <a:ea typeface="Calibri" panose="020F0502020204030204" pitchFamily="34" charset="0"/>
                        <a:cs typeface="Arial" panose="020B0604020202020204" pitchFamily="34" charset="0"/>
                      </a:endParaRPr>
                    </a:p>
                  </a:txBody>
                  <a:tcPr marL="43859" marR="43859" marT="22120" marB="22120" anchor="b">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0"/>
                        </a:spcAft>
                      </a:pPr>
                      <a:r>
                        <a:rPr lang="en-US" sz="1050" b="1" u="none" kern="1200">
                          <a:solidFill>
                            <a:srgbClr val="FFFFFF"/>
                          </a:solidFill>
                          <a:effectLst/>
                          <a:latin typeface="Century Gothic"/>
                          <a:ea typeface="Times New Roman" panose="02020603050405020304" pitchFamily="18" charset="0"/>
                          <a:cs typeface="Century Gothic" panose="020B0502020202020204" pitchFamily="34" charset="0"/>
                        </a:rPr>
                        <a:t>CalSAWS</a:t>
                      </a:r>
                      <a:endParaRPr lang="en-US" sz="1200" u="none">
                        <a:effectLst/>
                        <a:latin typeface="Century Gothic"/>
                        <a:ea typeface="Calibri" panose="020F0502020204030204" pitchFamily="34" charset="0"/>
                        <a:cs typeface="Arial" panose="020B0604020202020204" pitchFamily="34" charset="0"/>
                      </a:endParaRPr>
                    </a:p>
                  </a:txBody>
                  <a:tcPr marL="43859" marR="43859" marT="22120" marB="22120" anchor="b">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0"/>
                        </a:spcAft>
                      </a:pPr>
                      <a:r>
                        <a:rPr lang="en-US" sz="1050" b="1" u="none" kern="1200">
                          <a:solidFill>
                            <a:srgbClr val="FFFFFF"/>
                          </a:solidFill>
                          <a:effectLst/>
                          <a:latin typeface="Century Gothic"/>
                          <a:ea typeface="Times New Roman" panose="02020603050405020304" pitchFamily="18" charset="0"/>
                          <a:cs typeface="Century Gothic" panose="020B0502020202020204" pitchFamily="34" charset="0"/>
                        </a:rPr>
                        <a:t>BenefitsCal</a:t>
                      </a:r>
                      <a:endParaRPr lang="en-US" sz="1200" u="none">
                        <a:effectLst/>
                        <a:latin typeface="Century Gothic"/>
                        <a:ea typeface="Calibri" panose="020F0502020204030204" pitchFamily="34" charset="0"/>
                        <a:cs typeface="Arial" panose="020B0604020202020204" pitchFamily="34" charset="0"/>
                      </a:endParaRPr>
                    </a:p>
                  </a:txBody>
                  <a:tcPr marL="43859" marR="43859" marT="22120" marB="22120" anchor="b">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0"/>
                        </a:spcAft>
                      </a:pPr>
                      <a:r>
                        <a:rPr lang="en-US" sz="1050" b="1" u="none" kern="1200">
                          <a:solidFill>
                            <a:srgbClr val="FFFFFF"/>
                          </a:solidFill>
                          <a:effectLst/>
                          <a:latin typeface="Century Gothic"/>
                          <a:ea typeface="Times New Roman" panose="02020603050405020304" pitchFamily="18" charset="0"/>
                          <a:cs typeface="Century Gothic" panose="020B0502020202020204" pitchFamily="34" charset="0"/>
                        </a:rPr>
                        <a:t>Comments</a:t>
                      </a:r>
                      <a:endParaRPr lang="en-US" sz="1200" u="none">
                        <a:effectLst/>
                        <a:latin typeface="Century Gothic"/>
                        <a:ea typeface="Calibri" panose="020F0502020204030204" pitchFamily="34" charset="0"/>
                        <a:cs typeface="Arial" panose="020B0604020202020204" pitchFamily="34" charset="0"/>
                      </a:endParaRPr>
                    </a:p>
                  </a:txBody>
                  <a:tcPr marL="43859" marR="43859" marT="22120" marB="22120" anchor="b">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extLst>
                  <a:ext uri="{0D108BD9-81ED-4DB2-BD59-A6C34878D82A}">
                    <a16:rowId xmlns:a16="http://schemas.microsoft.com/office/drawing/2014/main" val="1294003327"/>
                  </a:ext>
                </a:extLst>
              </a:tr>
              <a:tr h="194906">
                <a:tc rowSpan="5">
                  <a:txBody>
                    <a:bodyPr/>
                    <a:lstStyle/>
                    <a:p>
                      <a:pPr marL="0" marR="0">
                        <a:lnSpc>
                          <a:spcPct val="107000"/>
                        </a:lnSpc>
                        <a:spcBef>
                          <a:spcPts val="0"/>
                        </a:spcBef>
                        <a:spcAft>
                          <a:spcPts val="0"/>
                        </a:spcAft>
                      </a:pP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Software that performs a specific function directly for an end user or, in some cases, for another application. An application can be self-contained or a group of programs. The program is a set of operations that runs the application for the user.">
                            <a:extLst>
                              <a:ext uri="{A12FA001-AC4F-418D-AE19-62706E023703}">
                                <ahyp:hlinkClr xmlns:ahyp="http://schemas.microsoft.com/office/drawing/2018/hyperlinkcolor" val="tx"/>
                              </a:ext>
                            </a:extLst>
                          </a:hlinkClick>
                        </a:rPr>
                        <a:t>Application</a:t>
                      </a:r>
                      <a:endParaRPr lang="en-US" sz="1000" b="1"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creation of plans, schematics, wire frames, and documentation to communicate the design of the application and its component or interfacing parts.">
                            <a:extLst>
                              <a:ext uri="{A12FA001-AC4F-418D-AE19-62706E023703}">
                                <ahyp:hlinkClr xmlns:ahyp="http://schemas.microsoft.com/office/drawing/2018/hyperlinkcolor" val="tx"/>
                              </a:ext>
                            </a:extLst>
                          </a:hlinkClick>
                        </a:rPr>
                        <a:t>Desi</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g</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creation of plans, schematics, wire frames, and documentation to communicate the design of the application and its component or interfacing parts.">
                            <a:extLst>
                              <a:ext uri="{A12FA001-AC4F-418D-AE19-62706E023703}">
                                <ahyp:hlinkClr xmlns:ahyp="http://schemas.microsoft.com/office/drawing/2018/hyperlinkcolor" val="tx"/>
                              </a:ext>
                            </a:extLst>
                          </a:hlinkClick>
                        </a:rPr>
                        <a:t>n</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C</a:t>
                      </a:r>
                      <a:endParaRPr lang="en-US" sz="1000" u="none">
                        <a:solidFill>
                          <a:srgbClr val="FFFFFF"/>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C</a:t>
                      </a:r>
                      <a:endParaRPr lang="en-US" sz="1000" u="none">
                        <a:solidFill>
                          <a:srgbClr val="FFFFFF"/>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nSpc>
                          <a:spcPct val="107000"/>
                        </a:lnSpc>
                        <a:spcBef>
                          <a:spcPts val="0"/>
                        </a:spcBef>
                        <a:spcAft>
                          <a:spcPts val="0"/>
                        </a:spcAft>
                      </a:pPr>
                      <a:endParaRPr lang="en-US" sz="800" u="none">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1530327957"/>
                  </a:ext>
                </a:extLst>
              </a:tr>
              <a:tr h="194906">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coding and assembly of modules per approved design to create system functionality and interoperability.">
                            <a:extLst>
                              <a:ext uri="{A12FA001-AC4F-418D-AE19-62706E023703}">
                                <ahyp:hlinkClr xmlns:ahyp="http://schemas.microsoft.com/office/drawing/2018/hyperlinkcolor" val="tx"/>
                              </a:ext>
                            </a:extLst>
                          </a:hlinkClick>
                        </a:rPr>
                        <a:t>Development</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solidFill>
                          <a:srgbClr val="FFFFFF"/>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solidFill>
                          <a:srgbClr val="FFFFFF"/>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2770641580"/>
                  </a:ext>
                </a:extLst>
              </a:tr>
              <a:tr h="194906">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testing of the individual and integrated modules to validate that the system meets requirements and works collectively and functions per design.">
                            <a:extLst>
                              <a:ext uri="{A12FA001-AC4F-418D-AE19-62706E023703}">
                                <ahyp:hlinkClr xmlns:ahyp="http://schemas.microsoft.com/office/drawing/2018/hyperlinkcolor" val="tx"/>
                              </a:ext>
                            </a:extLst>
                          </a:hlinkClick>
                        </a:rPr>
                        <a:t>System Test</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solidFill>
                          <a:srgbClr val="FFFFFF"/>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solidFill>
                          <a:srgbClr val="FFFFFF"/>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843889518"/>
                  </a:ext>
                </a:extLst>
              </a:tr>
              <a:tr h="153874">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end user testing of the system in an end-to-end fashion to validate that the system meets requirements and operates as it will be used to support the business.">
                            <a:extLst>
                              <a:ext uri="{A12FA001-AC4F-418D-AE19-62706E023703}">
                                <ahyp:hlinkClr xmlns:ahyp="http://schemas.microsoft.com/office/drawing/2018/hyperlinkcolor" val="tx"/>
                              </a:ext>
                            </a:extLst>
                          </a:hlinkClick>
                        </a:rPr>
                        <a:t>User Acceptance Test</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solidFill>
                          <a:srgbClr val="FFFFFF"/>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kern="1200">
                          <a:solidFill>
                            <a:schemeClr val="bg1"/>
                          </a:solidFill>
                          <a:effectLst/>
                          <a:latin typeface="Century Gothic"/>
                          <a:ea typeface="Open Sans" panose="020B0606030504020204" pitchFamily="34" charset="0"/>
                          <a:cs typeface="Open Sans" panose="020B0606030504020204" pitchFamily="34" charset="0"/>
                        </a:rPr>
                        <a:t>G</a:t>
                      </a:r>
                      <a:endParaRPr lang="en-US" sz="1000" u="none">
                        <a:solidFill>
                          <a:schemeClr val="bg1"/>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31070263"/>
                  </a:ext>
                </a:extLst>
              </a:tr>
              <a:tr h="195021">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testing of the system to validate that it adheres to Section 503 (ADA) requirements.">
                            <a:extLst>
                              <a:ext uri="{A12FA001-AC4F-418D-AE19-62706E023703}">
                                <ahyp:hlinkClr xmlns:ahyp="http://schemas.microsoft.com/office/drawing/2018/hyperlinkcolor" val="tx"/>
                              </a:ext>
                            </a:extLst>
                          </a:hlinkClick>
                        </a:rPr>
                        <a:t>Usabilit</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y</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testing of the system to validate that it adheres to Section 503 (ADA) requirements.">
                            <a:extLst>
                              <a:ext uri="{A12FA001-AC4F-418D-AE19-62706E023703}">
                                <ahyp:hlinkClr xmlns:ahyp="http://schemas.microsoft.com/office/drawing/2018/hyperlinkcolor" val="tx"/>
                              </a:ext>
                            </a:extLst>
                          </a:hlinkClick>
                        </a:rPr>
                        <a:t> Test</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N/A</a:t>
                      </a:r>
                      <a:endParaRPr lang="en-US" sz="1000" b="1" u="none">
                        <a:solidFill>
                          <a:srgbClr val="FFFFFF"/>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262626"/>
                    </a:solidFill>
                  </a:tcPr>
                </a:tc>
                <a:tc>
                  <a:txBody>
                    <a:bodyPr/>
                    <a:lstStyle/>
                    <a:p>
                      <a:pPr marL="0" marR="0" algn="ctr">
                        <a:lnSpc>
                          <a:spcPct val="107000"/>
                        </a:lnSpc>
                        <a:spcBef>
                          <a:spcPts val="0"/>
                        </a:spcBef>
                        <a:spcAft>
                          <a:spcPts val="0"/>
                        </a:spcAft>
                      </a:pPr>
                      <a:r>
                        <a:rPr lang="en-US" sz="1000" b="1" u="none" kern="1200">
                          <a:solidFill>
                            <a:schemeClr val="bg1"/>
                          </a:solidFill>
                          <a:effectLst/>
                          <a:latin typeface="Century Gothic"/>
                          <a:ea typeface="Open Sans" panose="020B0606030504020204" pitchFamily="34" charset="0"/>
                          <a:cs typeface="Open Sans" panose="020B0606030504020204" pitchFamily="34" charset="0"/>
                        </a:rPr>
                        <a:t>G</a:t>
                      </a:r>
                      <a:endParaRPr lang="en-US" sz="1000" u="none">
                        <a:solidFill>
                          <a:schemeClr val="bg1"/>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2611393930"/>
                  </a:ext>
                </a:extLst>
              </a:tr>
              <a:tr h="194906">
                <a:tc rowSpan="4">
                  <a:txBody>
                    <a:bodyPr/>
                    <a:lstStyle/>
                    <a:p>
                      <a:pPr marL="0" marR="0">
                        <a:lnSpc>
                          <a:spcPct val="107000"/>
                        </a:lnSpc>
                        <a:spcBef>
                          <a:spcPts val="0"/>
                        </a:spcBef>
                        <a:spcAft>
                          <a:spcPts val="0"/>
                        </a:spcAft>
                      </a:pP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bringing together of separate applications or systems to work together to support a joint function.  CalSAWS and BenefitsCal are being integrated to collectively support customers in applying for and receiving benefits.">
                            <a:extLst>
                              <a:ext uri="{A12FA001-AC4F-418D-AE19-62706E023703}">
                                <ahyp:hlinkClr xmlns:ahyp="http://schemas.microsoft.com/office/drawing/2018/hyperlinkcolor" val="tx"/>
                              </a:ext>
                            </a:extLst>
                          </a:hlinkClick>
                        </a:rPr>
                        <a:t>Inte</a:t>
                      </a: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rPr>
                        <a:t>g</a:t>
                      </a: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bringing together of separate applications or systems to work together to support a joint function.  CalSAWS and BenefitsCal are being integrated to collectively support customers in applying for and receiving benefits.">
                            <a:extLst>
                              <a:ext uri="{A12FA001-AC4F-418D-AE19-62706E023703}">
                                <ahyp:hlinkClr xmlns:ahyp="http://schemas.microsoft.com/office/drawing/2018/hyperlinkcolor" val="tx"/>
                              </a:ext>
                            </a:extLst>
                          </a:hlinkClick>
                        </a:rPr>
                        <a:t>ration</a:t>
                      </a:r>
                      <a:endParaRPr lang="en-US" sz="10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creation of plans, schematics, wire frames, and documentation to communicate specifically the design of the Application Interface Protocols (APIs) between CalSAWS and BenefitsCal.">
                            <a:extLst>
                              <a:ext uri="{A12FA001-AC4F-418D-AE19-62706E023703}">
                                <ahyp:hlinkClr xmlns:ahyp="http://schemas.microsoft.com/office/drawing/2018/hyperlinkcolor" val="tx"/>
                              </a:ext>
                            </a:extLst>
                          </a:hlinkClick>
                        </a:rPr>
                        <a:t>Desi</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g</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creation of plans, schematics, wire frames, and documentation to communicate specifically the design of the Application Interface Protocols (APIs) between CalSAWS and BenefitsCal.">
                            <a:extLst>
                              <a:ext uri="{A12FA001-AC4F-418D-AE19-62706E023703}">
                                <ahyp:hlinkClr xmlns:ahyp="http://schemas.microsoft.com/office/drawing/2018/hyperlinkcolor" val="tx"/>
                              </a:ext>
                            </a:extLst>
                          </a:hlinkClick>
                        </a:rPr>
                        <a:t>n</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C</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0"/>
                        </a:spcAft>
                      </a:pPr>
                      <a:r>
                        <a:rPr lang="en-US" sz="1000" b="1" u="none" kern="1200">
                          <a:solidFill>
                            <a:schemeClr val="bg1"/>
                          </a:solidFill>
                          <a:effectLst/>
                          <a:latin typeface="Century Gothic"/>
                          <a:ea typeface="Open Sans" panose="020B0606030504020204" pitchFamily="34" charset="0"/>
                          <a:cs typeface="Open Sans" panose="020B0606030504020204" pitchFamily="34" charset="0"/>
                        </a:rPr>
                        <a:t>C</a:t>
                      </a:r>
                      <a:endParaRPr lang="en-US" sz="1000" u="none">
                        <a:solidFill>
                          <a:schemeClr val="bg1"/>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nSpc>
                          <a:spcPct val="107000"/>
                        </a:lnSpc>
                        <a:spcBef>
                          <a:spcPts val="0"/>
                        </a:spcBef>
                        <a:spcAft>
                          <a:spcPts val="0"/>
                        </a:spcAft>
                      </a:pPr>
                      <a:endParaRPr lang="en-US" sz="800" u="none">
                        <a:solidFill>
                          <a:schemeClr val="tx1"/>
                        </a:solidFill>
                        <a:effectLst/>
                        <a:latin typeface="Calibri" panose="020F0502020204030204" pitchFamily="34" charset="0"/>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643294765"/>
                  </a:ext>
                </a:extLst>
              </a:tr>
              <a:tr h="194906">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coding and assembly of modules per approved design to create APIs and interoperability between CalSAWS and BenefitsCal.">
                            <a:extLst>
                              <a:ext uri="{A12FA001-AC4F-418D-AE19-62706E023703}">
                                <ahyp:hlinkClr xmlns:ahyp="http://schemas.microsoft.com/office/drawing/2018/hyperlinkcolor" val="tx"/>
                              </a:ext>
                            </a:extLst>
                          </a:hlinkClick>
                        </a:rPr>
                        <a:t>Development</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kern="1200">
                          <a:solidFill>
                            <a:schemeClr val="bg1"/>
                          </a:solidFill>
                          <a:effectLst/>
                          <a:latin typeface="Century Gothic"/>
                          <a:ea typeface="Open Sans" panose="020B0606030504020204" pitchFamily="34" charset="0"/>
                          <a:cs typeface="Open Sans" panose="020B0606030504020204" pitchFamily="34" charset="0"/>
                        </a:rPr>
                        <a:t>G</a:t>
                      </a:r>
                      <a:endParaRPr lang="en-US" sz="1000" u="none">
                        <a:solidFill>
                          <a:schemeClr val="bg1"/>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2351931548"/>
                  </a:ext>
                </a:extLst>
              </a:tr>
              <a:tr h="103055">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testing of the individual and integrated modules to validate that the APIs and functionality between CalSAWS and BenefitsCal  meets requirements and works collectively and functions per design.">
                            <a:extLst>
                              <a:ext uri="{A12FA001-AC4F-418D-AE19-62706E023703}">
                                <ahyp:hlinkClr xmlns:ahyp="http://schemas.microsoft.com/office/drawing/2018/hyperlinkcolor" val="tx"/>
                              </a:ext>
                            </a:extLst>
                          </a:hlinkClick>
                        </a:rPr>
                        <a:t>System Test</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a:solidFill>
                            <a:srgbClr val="FFFFFF"/>
                          </a:solidFill>
                          <a:effectLst/>
                          <a:latin typeface="Century Gothic"/>
                          <a:ea typeface="Open Sans" panose="020B0606030504020204" pitchFamily="34" charset="0"/>
                          <a:cs typeface="Open Sans" panose="020B0606030504020204" pitchFamily="34" charset="0"/>
                        </a:rPr>
                        <a:t>G</a:t>
                      </a:r>
                      <a:endParaRPr lang="en-US" sz="1000" u="none">
                        <a:solidFill>
                          <a:srgbClr val="FFFFFF"/>
                        </a:solidFill>
                        <a:effectLst/>
                        <a:latin typeface="Century Gothic"/>
                        <a:ea typeface="Calibri" panose="020F0502020204030204" pitchFamily="34" charset="0"/>
                        <a:cs typeface="Times New Roman"/>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a:solidFill>
                            <a:schemeClr val="bg1"/>
                          </a:solidFill>
                          <a:effectLst/>
                          <a:latin typeface="Century Gothic"/>
                          <a:ea typeface="Open Sans" panose="020B0606030504020204" pitchFamily="34" charset="0"/>
                          <a:cs typeface="Open Sans" panose="020B0606030504020204" pitchFamily="34" charset="0"/>
                        </a:rPr>
                        <a:t>G</a:t>
                      </a:r>
                      <a:endParaRPr lang="en-US" sz="1000" u="none">
                        <a:solidFill>
                          <a:schemeClr val="bg1"/>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1825911412"/>
                  </a:ext>
                </a:extLst>
              </a:tr>
              <a:tr h="0">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testing of external interfaces between Interface Partners (e.g., MEDS, DMV) and CalSAWS and/or BenefitsCal.">
                            <a:extLst>
                              <a:ext uri="{A12FA001-AC4F-418D-AE19-62706E023703}">
                                <ahyp:hlinkClr xmlns:ahyp="http://schemas.microsoft.com/office/drawing/2018/hyperlinkcolor" val="tx"/>
                              </a:ext>
                            </a:extLst>
                          </a:hlinkClick>
                        </a:rPr>
                        <a:t>Interface Partner Test</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kern="1200">
                          <a:solidFill>
                            <a:schemeClr val="bg1"/>
                          </a:solidFill>
                          <a:effectLst/>
                          <a:latin typeface="Century Gothic"/>
                          <a:ea typeface="Open Sans" panose="020B0606030504020204" pitchFamily="34" charset="0"/>
                          <a:cs typeface="Open Sans" panose="020B0606030504020204" pitchFamily="34" charset="0"/>
                        </a:rPr>
                        <a:t>G</a:t>
                      </a:r>
                      <a:endParaRPr lang="en-US" sz="1000" u="none">
                        <a:solidFill>
                          <a:schemeClr val="bg1"/>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721097061"/>
                  </a:ext>
                </a:extLst>
              </a:tr>
              <a:tr h="194906">
                <a:tc rowSpan="3">
                  <a:txBody>
                    <a:bodyPr/>
                    <a:lstStyle/>
                    <a:p>
                      <a:pPr marL="0" marR="0">
                        <a:lnSpc>
                          <a:spcPct val="107000"/>
                        </a:lnSpc>
                        <a:spcBef>
                          <a:spcPts val="0"/>
                        </a:spcBef>
                        <a:spcAft>
                          <a:spcPts val="0"/>
                        </a:spcAft>
                      </a:pP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components and services required to support the secure and effective operations of the CalSAWS and BenefitsCal.">
                            <a:extLst>
                              <a:ext uri="{A12FA001-AC4F-418D-AE19-62706E023703}">
                                <ahyp:hlinkClr xmlns:ahyp="http://schemas.microsoft.com/office/drawing/2018/hyperlinkcolor" val="tx"/>
                              </a:ext>
                            </a:extLst>
                          </a:hlinkClick>
                        </a:rPr>
                        <a:t>Technical</a:t>
                      </a:r>
                      <a:endParaRPr lang="en-US" sz="10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technology components or services being installed to support the production operations of the system.">
                            <a:extLst>
                              <a:ext uri="{A12FA001-AC4F-418D-AE19-62706E023703}">
                                <ahyp:hlinkClr xmlns:ahyp="http://schemas.microsoft.com/office/drawing/2018/hyperlinkcolor" val="tx"/>
                              </a:ext>
                            </a:extLst>
                          </a:hlinkClick>
                        </a:rPr>
                        <a:t>Infrastructure</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a:solidFill>
                            <a:schemeClr val="tx1"/>
                          </a:solidFill>
                          <a:effectLst/>
                          <a:latin typeface="Century Gothic"/>
                          <a:ea typeface="Calibri" panose="020F0502020204030204" pitchFamily="34" charset="0"/>
                          <a:cs typeface="Arial" panose="020B0604020202020204" pitchFamily="34" charset="0"/>
                        </a:rPr>
                        <a:t>NS</a:t>
                      </a: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BFBFBF"/>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1695756331"/>
                  </a:ext>
                </a:extLst>
              </a:tr>
              <a:tr h="194906">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ongoing testing of the system to validate that it meets all security requirements and addresses system vulnerabilities, if any.">
                            <a:extLst>
                              <a:ext uri="{A12FA001-AC4F-418D-AE19-62706E023703}">
                                <ahyp:hlinkClr xmlns:ahyp="http://schemas.microsoft.com/office/drawing/2018/hyperlinkcolor" val="tx"/>
                              </a:ext>
                            </a:extLst>
                          </a:hlinkClick>
                        </a:rPr>
                        <a:t>Securit</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y</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ongoing testing of the system to validate that it meets all security requirements and addresses system vulnerabilities, if any.">
                            <a:extLst>
                              <a:ext uri="{A12FA001-AC4F-418D-AE19-62706E023703}">
                                <ahyp:hlinkClr xmlns:ahyp="http://schemas.microsoft.com/office/drawing/2018/hyperlinkcolor" val="tx"/>
                              </a:ext>
                            </a:extLst>
                          </a:hlinkClick>
                        </a:rPr>
                        <a:t> Testin</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g</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a:solidFill>
                            <a:schemeClr val="bg1"/>
                          </a:solidFill>
                          <a:effectLst/>
                          <a:latin typeface="Century Gothic"/>
                          <a:ea typeface="Calibri" panose="020F0502020204030204" pitchFamily="34" charset="0"/>
                          <a:cs typeface="Arial" panose="020B0604020202020204" pitchFamily="34" charset="0"/>
                        </a:rPr>
                        <a:t>G</a:t>
                      </a: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3620588938"/>
                  </a:ext>
                </a:extLst>
              </a:tr>
              <a:tr h="194906">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testing of the system’s performance to validate that it can meet the performance requirements identified in the Service Level Agreements (SLA) under maximum user load. ">
                            <a:extLst>
                              <a:ext uri="{A12FA001-AC4F-418D-AE19-62706E023703}">
                                <ahyp:hlinkClr xmlns:ahyp="http://schemas.microsoft.com/office/drawing/2018/hyperlinkcolor" val="tx"/>
                              </a:ext>
                            </a:extLst>
                          </a:hlinkClick>
                        </a:rPr>
                        <a:t>Performance Testin</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g</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kern="1200">
                          <a:solidFill>
                            <a:schemeClr val="bg1"/>
                          </a:solidFill>
                          <a:effectLst/>
                          <a:latin typeface="Century Gothic"/>
                          <a:ea typeface="Open Sans" panose="020B0606030504020204" pitchFamily="34" charset="0"/>
                          <a:cs typeface="Open Sans" panose="020B0606030504020204" pitchFamily="34" charset="0"/>
                        </a:rPr>
                        <a:t>G</a:t>
                      </a:r>
                      <a:endParaRPr lang="en-US" sz="1000" u="none">
                        <a:solidFill>
                          <a:schemeClr val="bg1"/>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1910978467"/>
                  </a:ext>
                </a:extLst>
              </a:tr>
              <a:tr h="194906">
                <a:tc rowSpan="2">
                  <a:txBody>
                    <a:bodyPr/>
                    <a:lstStyle/>
                    <a:p>
                      <a:pPr marL="0" marR="0">
                        <a:lnSpc>
                          <a:spcPct val="107000"/>
                        </a:lnSpc>
                        <a:spcBef>
                          <a:spcPts val="0"/>
                        </a:spcBef>
                        <a:spcAft>
                          <a:spcPts val="0"/>
                        </a:spcAft>
                      </a:pP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preparation and migration of data from legacy system(s) (i.e., CalWIN, portals, and ancillary systems) to CalSAWS and BenefitsCal.">
                            <a:extLst>
                              <a:ext uri="{A12FA001-AC4F-418D-AE19-62706E023703}">
                                <ahyp:hlinkClr xmlns:ahyp="http://schemas.microsoft.com/office/drawing/2018/hyperlinkcolor" val="tx"/>
                              </a:ext>
                            </a:extLst>
                          </a:hlinkClick>
                        </a:rPr>
                        <a:t>Conversion</a:t>
                      </a:r>
                      <a:endParaRPr lang="en-US" sz="10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Preparation of systems’ databases to support the Extract, Transform, and Load (ETL) activities to migrate data from legacy system(s) to CalSAWS within a set timeframe while minimizing the manual effort to clean up data after conversion.">
                            <a:extLst>
                              <a:ext uri="{A12FA001-AC4F-418D-AE19-62706E023703}">
                                <ahyp:hlinkClr xmlns:ahyp="http://schemas.microsoft.com/office/drawing/2018/hyperlinkcolor" val="tx"/>
                              </a:ext>
                            </a:extLst>
                          </a:hlinkClick>
                        </a:rPr>
                        <a:t>Conversion Readiness</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a:solidFill>
                            <a:schemeClr val="tx1"/>
                          </a:solidFill>
                          <a:effectLst/>
                          <a:latin typeface="Century Gothic"/>
                          <a:ea typeface="Calibri" panose="020F0502020204030204" pitchFamily="34" charset="0"/>
                          <a:cs typeface="Arial" panose="020B0604020202020204" pitchFamily="34" charset="0"/>
                        </a:rPr>
                        <a:t>NS</a:t>
                      </a: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BFBFBF"/>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1968759752"/>
                  </a:ext>
                </a:extLst>
              </a:tr>
              <a:tr h="194906">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side-by-side testing of data converted from the legacy system(s) to CalSAWS to validate accuracy of data migration and identify anything that needs to be updated in the database, rules engine, and/or ETL scripts prior to cutover.">
                            <a:extLst>
                              <a:ext uri="{A12FA001-AC4F-418D-AE19-62706E023703}">
                                <ahyp:hlinkClr xmlns:ahyp="http://schemas.microsoft.com/office/drawing/2018/hyperlinkcolor" val="tx"/>
                              </a:ext>
                            </a:extLst>
                          </a:hlinkClick>
                        </a:rPr>
                        <a:t>Converted Data Test</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a:solidFill>
                            <a:schemeClr val="bg1"/>
                          </a:solidFill>
                          <a:effectLst/>
                          <a:latin typeface="Century Gothic"/>
                          <a:ea typeface="Calibri" panose="020F0502020204030204" pitchFamily="34" charset="0"/>
                          <a:cs typeface="Arial" panose="020B0604020202020204" pitchFamily="34" charset="0"/>
                        </a:rPr>
                        <a:t>G</a:t>
                      </a: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1732046899"/>
                  </a:ext>
                </a:extLst>
              </a:tr>
              <a:tr h="194906">
                <a:tc rowSpan="3">
                  <a:txBody>
                    <a:bodyPr/>
                    <a:lstStyle/>
                    <a:p>
                      <a:pPr marL="0" marR="0">
                        <a:lnSpc>
                          <a:spcPct val="107000"/>
                        </a:lnSpc>
                        <a:spcBef>
                          <a:spcPts val="0"/>
                        </a:spcBef>
                        <a:spcAft>
                          <a:spcPts val="0"/>
                        </a:spcAft>
                      </a:pP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creation and delivery of materials to prepare users to utilize the features of CalSAWS and BenefitsCal.">
                            <a:extLst>
                              <a:ext uri="{A12FA001-AC4F-418D-AE19-62706E023703}">
                                <ahyp:hlinkClr xmlns:ahyp="http://schemas.microsoft.com/office/drawing/2018/hyperlinkcolor" val="tx"/>
                              </a:ext>
                            </a:extLst>
                          </a:hlinkClick>
                        </a:rPr>
                        <a:t>Trainin</a:t>
                      </a: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rPr>
                        <a:t>g</a:t>
                      </a:r>
                      <a:endParaRPr lang="en-US" sz="10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Document that contains the methodology, approach, timelines, resources, etc., to create and delivery training to the counties. CalSAWS and BenefitsCal have separate training plans.">
                            <a:extLst>
                              <a:ext uri="{A12FA001-AC4F-418D-AE19-62706E023703}">
                                <ahyp:hlinkClr xmlns:ahyp="http://schemas.microsoft.com/office/drawing/2018/hyperlinkcolor" val="tx"/>
                              </a:ext>
                            </a:extLst>
                          </a:hlinkClick>
                        </a:rPr>
                        <a:t>Trainin</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g</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Document that contains the methodology, approach, timelines, resources, etc., to create and delivery training to the counties. CalSAWS and BenefitsCal have separate training plans.">
                            <a:extLst>
                              <a:ext uri="{A12FA001-AC4F-418D-AE19-62706E023703}">
                                <ahyp:hlinkClr xmlns:ahyp="http://schemas.microsoft.com/office/drawing/2018/hyperlinkcolor" val="tx"/>
                              </a:ext>
                            </a:extLst>
                          </a:hlinkClick>
                        </a:rPr>
                        <a:t> Plan</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a:solidFill>
                            <a:srgbClr val="FFFFFF"/>
                          </a:solidFill>
                          <a:effectLst/>
                          <a:latin typeface="Century Gothic"/>
                          <a:ea typeface="Times New Roman" panose="02020603050405020304" pitchFamily="18" charset="0"/>
                          <a:cs typeface="Times New Roman"/>
                        </a:rPr>
                        <a:t>C</a:t>
                      </a:r>
                      <a:endParaRPr lang="en-US" sz="1000" u="none">
                        <a:effectLst/>
                        <a:latin typeface="Century Gothic"/>
                        <a:ea typeface="Calibri" panose="020F0502020204030204" pitchFamily="34" charset="0"/>
                        <a:cs typeface="Times New Roman"/>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0"/>
                        </a:spcAft>
                      </a:pPr>
                      <a:r>
                        <a:rPr lang="en-US" sz="1000" b="1" u="none">
                          <a:solidFill>
                            <a:schemeClr val="bg1"/>
                          </a:solidFill>
                          <a:effectLst/>
                          <a:latin typeface="Century Gothic"/>
                          <a:ea typeface="Calibri" panose="020F0502020204030204" pitchFamily="34" charset="0"/>
                          <a:cs typeface="Arial"/>
                        </a:rPr>
                        <a:t>G</a:t>
                      </a:r>
                      <a:endParaRPr lang="en-US" sz="1000" u="none">
                        <a:solidFill>
                          <a:schemeClr val="bg1"/>
                        </a:solidFill>
                        <a:effectLst/>
                        <a:latin typeface="Century Gothic"/>
                        <a:ea typeface="Calibri" panose="020F0502020204030204" pitchFamily="34" charset="0"/>
                        <a:cs typeface="Arial"/>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3311399357"/>
                  </a:ext>
                </a:extLst>
              </a:tr>
              <a:tr h="194906">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raining Materials include trainer guides, training courses, Web Based Training (WBT), job aids, and other documentation and presentations used to train county staff and/or end users on the use of CalSAWS or BenefitsCal.">
                            <a:extLst>
                              <a:ext uri="{A12FA001-AC4F-418D-AE19-62706E023703}">
                                <ahyp:hlinkClr xmlns:ahyp="http://schemas.microsoft.com/office/drawing/2018/hyperlinkcolor" val="tx"/>
                              </a:ext>
                            </a:extLst>
                          </a:hlinkClick>
                        </a:rPr>
                        <a:t>Trainin</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g</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raining Materials include trainer guides, training courses, Web Based Training (WBT), job aids, and other documentation and presentations used to train county staff and/or end users on the use of CalSAWS or BenefitsCal.">
                            <a:extLst>
                              <a:ext uri="{A12FA001-AC4F-418D-AE19-62706E023703}">
                                <ahyp:hlinkClr xmlns:ahyp="http://schemas.microsoft.com/office/drawing/2018/hyperlinkcolor" val="tx"/>
                              </a:ext>
                            </a:extLst>
                          </a:hlinkClick>
                        </a:rPr>
                        <a:t> Materials</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a:solidFill>
                            <a:schemeClr val="bg1"/>
                          </a:solidFill>
                          <a:effectLst/>
                          <a:latin typeface="Century Gothic"/>
                          <a:ea typeface="Calibri" panose="020F0502020204030204" pitchFamily="34" charset="0"/>
                          <a:cs typeface="Arial"/>
                        </a:rPr>
                        <a:t>G</a:t>
                      </a:r>
                      <a:endParaRPr lang="en-US" sz="1000" u="none">
                        <a:solidFill>
                          <a:schemeClr val="bg1"/>
                        </a:solidFill>
                        <a:effectLst/>
                        <a:latin typeface="Century Gothic"/>
                        <a:ea typeface="Calibri" panose="020F0502020204030204" pitchFamily="34" charset="0"/>
                        <a:cs typeface="Arial"/>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2571412571"/>
                  </a:ext>
                </a:extLst>
              </a:tr>
              <a:tr h="194906">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Conducting classes, providing WBT and self-paced training modules, job aids, and online to prepare county staff and end users to use the system.">
                            <a:extLst>
                              <a:ext uri="{A12FA001-AC4F-418D-AE19-62706E023703}">
                                <ahyp:hlinkClr xmlns:ahyp="http://schemas.microsoft.com/office/drawing/2018/hyperlinkcolor" val="tx"/>
                              </a:ext>
                            </a:extLst>
                          </a:hlinkClick>
                        </a:rPr>
                        <a:t>Trainin</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g</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Conducting classes, providing WBT and self-paced training modules, job aids, and online to prepare county staff and end users to use the system.">
                            <a:extLst>
                              <a:ext uri="{A12FA001-AC4F-418D-AE19-62706E023703}">
                                <ahyp:hlinkClr xmlns:ahyp="http://schemas.microsoft.com/office/drawing/2018/hyperlinkcolor" val="tx"/>
                              </a:ext>
                            </a:extLst>
                          </a:hlinkClick>
                        </a:rPr>
                        <a:t> Deliver</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y</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kern="1200">
                          <a:solidFill>
                            <a:srgbClr val="000000"/>
                          </a:solidFill>
                          <a:effectLst/>
                          <a:latin typeface="Century Gothic"/>
                          <a:ea typeface="Open Sans" panose="020B0606030504020204" pitchFamily="34" charset="0"/>
                          <a:cs typeface="Open Sans" panose="020B0606030504020204" pitchFamily="34" charset="0"/>
                        </a:rPr>
                        <a:t>NS</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BFBFBF"/>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3864613473"/>
                  </a:ext>
                </a:extLst>
              </a:tr>
              <a:tr h="194906">
                <a:tc rowSpan="3">
                  <a:txBody>
                    <a:bodyPr/>
                    <a:lstStyle/>
                    <a:p>
                      <a:pPr marL="0" marR="0">
                        <a:lnSpc>
                          <a:spcPct val="107000"/>
                        </a:lnSpc>
                        <a:spcBef>
                          <a:spcPts val="0"/>
                        </a:spcBef>
                        <a:spcAft>
                          <a:spcPts val="0"/>
                        </a:spcAft>
                      </a:pP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preparation for and rollout of a system into production. Implementation includes post go-live support.">
                            <a:extLst>
                              <a:ext uri="{A12FA001-AC4F-418D-AE19-62706E023703}">
                                <ahyp:hlinkClr xmlns:ahyp="http://schemas.microsoft.com/office/drawing/2018/hyperlinkcolor" val="tx"/>
                              </a:ext>
                            </a:extLst>
                          </a:hlinkClick>
                        </a:rPr>
                        <a:t>Implementation</a:t>
                      </a:r>
                      <a:endParaRPr lang="en-US" sz="10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Service Desk provides first-level help to end users by resolving minor issues (e.g., password reset), helping users through pages, logging defects, and routing defects to the appropriate help desk level.">
                            <a:extLst>
                              <a:ext uri="{A12FA001-AC4F-418D-AE19-62706E023703}">
                                <ahyp:hlinkClr xmlns:ahyp="http://schemas.microsoft.com/office/drawing/2018/hyperlinkcolor" val="tx"/>
                              </a:ext>
                            </a:extLst>
                          </a:hlinkClick>
                        </a:rPr>
                        <a:t>Service Desk</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C</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0"/>
                        </a:spcAft>
                      </a:pPr>
                      <a:r>
                        <a:rPr lang="en-US" sz="1000" b="1" u="none" kern="1200">
                          <a:solidFill>
                            <a:srgbClr val="000000"/>
                          </a:solidFill>
                          <a:effectLst/>
                          <a:latin typeface="Century Gothic"/>
                          <a:ea typeface="Open Sans" panose="020B0606030504020204" pitchFamily="34" charset="0"/>
                          <a:cs typeface="Open Sans" panose="020B0606030504020204" pitchFamily="34" charset="0"/>
                        </a:rPr>
                        <a:t>NS</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BFBFBF"/>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2573903988"/>
                  </a:ext>
                </a:extLst>
              </a:tr>
              <a:tr h="194906">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administration and operation of CalSAWS or BenefitsCal, including staffing, services, equipment, facilities, and applications.">
                            <a:extLst>
                              <a:ext uri="{A12FA001-AC4F-418D-AE19-62706E023703}">
                                <ahyp:hlinkClr xmlns:ahyp="http://schemas.microsoft.com/office/drawing/2018/hyperlinkcolor" val="tx"/>
                              </a:ext>
                            </a:extLst>
                          </a:hlinkClick>
                        </a:rPr>
                        <a:t>S</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y</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administration and operation of CalSAWS or BenefitsCal, including staffing, services, equipment, facilities, and applications.">
                            <a:extLst>
                              <a:ext uri="{A12FA001-AC4F-418D-AE19-62706E023703}">
                                <ahyp:hlinkClr xmlns:ahyp="http://schemas.microsoft.com/office/drawing/2018/hyperlinkcolor" val="tx"/>
                              </a:ext>
                            </a:extLst>
                          </a:hlinkClick>
                        </a:rPr>
                        <a:t>stem Operations</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kern="1200">
                          <a:solidFill>
                            <a:schemeClr val="bg1"/>
                          </a:solidFill>
                          <a:effectLst/>
                          <a:latin typeface="Century Gothic"/>
                          <a:ea typeface="Open Sans" panose="020B0606030504020204" pitchFamily="34" charset="0"/>
                          <a:cs typeface="Open Sans" panose="020B0606030504020204" pitchFamily="34" charset="0"/>
                        </a:rPr>
                        <a:t>G</a:t>
                      </a:r>
                      <a:endParaRPr lang="en-US" sz="1000" u="none">
                        <a:solidFill>
                          <a:schemeClr val="bg1"/>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2269089815"/>
                  </a:ext>
                </a:extLst>
              </a:tr>
              <a:tr h="145669">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Documents that contain the methodology, approach, steps, schedule, staff, environments, services, and criteria to deploy CalSAWS or BenefitsCal into production.">
                            <a:extLst>
                              <a:ext uri="{A12FA001-AC4F-418D-AE19-62706E023703}">
                                <ahyp:hlinkClr xmlns:ahyp="http://schemas.microsoft.com/office/drawing/2018/hyperlinkcolor" val="tx"/>
                              </a:ext>
                            </a:extLst>
                          </a:hlinkClick>
                        </a:rPr>
                        <a:t>Prod Deplo</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y</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Documents that contain the methodology, approach, steps, schedule, staff, environments, services, and criteria to deploy CalSAWS or BenefitsCal into production.">
                            <a:extLst>
                              <a:ext uri="{A12FA001-AC4F-418D-AE19-62706E023703}">
                                <ahyp:hlinkClr xmlns:ahyp="http://schemas.microsoft.com/office/drawing/2018/hyperlinkcolor" val="tx"/>
                              </a:ext>
                            </a:extLst>
                          </a:hlinkClick>
                        </a:rPr>
                        <a:t>ment Plans</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a:solidFill>
                            <a:schemeClr val="bg1"/>
                          </a:solidFill>
                          <a:effectLst/>
                          <a:latin typeface="Century Gothic"/>
                          <a:ea typeface="Calibri" panose="020F0502020204030204" pitchFamily="34" charset="0"/>
                          <a:cs typeface="Arial"/>
                        </a:rPr>
                        <a:t>G</a:t>
                      </a:r>
                      <a:endParaRPr lang="en-US" sz="1000" u="none">
                        <a:solidFill>
                          <a:schemeClr val="bg1"/>
                        </a:solidFill>
                        <a:effectLst/>
                        <a:latin typeface="Century Gothic"/>
                        <a:ea typeface="Calibri" panose="020F0502020204030204" pitchFamily="34" charset="0"/>
                        <a:cs typeface="Arial"/>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1620932307"/>
                  </a:ext>
                </a:extLst>
              </a:tr>
              <a:tr h="194906">
                <a:tc rowSpan="2">
                  <a:txBody>
                    <a:bodyPr/>
                    <a:lstStyle/>
                    <a:p>
                      <a:pPr marL="0" marR="0">
                        <a:lnSpc>
                          <a:spcPct val="107000"/>
                        </a:lnSpc>
                        <a:spcBef>
                          <a:spcPts val="0"/>
                        </a:spcBef>
                        <a:spcAft>
                          <a:spcPts val="0"/>
                        </a:spcAft>
                      </a:pP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preparation of users for new business processes associated with implementing a new system.">
                            <a:extLst>
                              <a:ext uri="{A12FA001-AC4F-418D-AE19-62706E023703}">
                                <ahyp:hlinkClr xmlns:ahyp="http://schemas.microsoft.com/office/drawing/2018/hyperlinkcolor" val="tx"/>
                              </a:ext>
                            </a:extLst>
                          </a:hlinkClick>
                        </a:rPr>
                        <a:t>Chan</a:t>
                      </a: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rPr>
                        <a:t>g</a:t>
                      </a: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preparation of users for new business processes associated with implementing a new system.">
                            <a:extLst>
                              <a:ext uri="{A12FA001-AC4F-418D-AE19-62706E023703}">
                                <ahyp:hlinkClr xmlns:ahyp="http://schemas.microsoft.com/office/drawing/2018/hyperlinkcolor" val="tx"/>
                              </a:ext>
                            </a:extLst>
                          </a:hlinkClick>
                        </a:rPr>
                        <a:t>e</a:t>
                      </a:r>
                      <a:r>
                        <a:rPr lang="en-US" sz="1000" b="1" u="none" baseline="0">
                          <a:solidFill>
                            <a:srgbClr val="262626"/>
                          </a:solidFill>
                          <a:effectLst/>
                          <a:uFill>
                            <a:solidFill>
                              <a:srgbClr val="FFFFFF"/>
                            </a:solidFill>
                          </a:uFill>
                          <a:latin typeface="Century Gothic"/>
                          <a:ea typeface="Times New Roman" panose="02020603050405020304" pitchFamily="18" charset="0"/>
                          <a:cs typeface="Times New Roman"/>
                        </a:rPr>
                        <a:t> </a:t>
                      </a:r>
                      <a:endParaRPr lang="en-US" sz="1000" u="none" baseline="0">
                        <a:solidFill>
                          <a:srgbClr val="262626"/>
                        </a:solidFill>
                        <a:effectLst/>
                        <a:uFill>
                          <a:solidFill>
                            <a:srgbClr val="FFFFFF"/>
                          </a:solidFill>
                        </a:uFill>
                        <a:latin typeface="Calibri" panose="020F0502020204030204" pitchFamily="34" charset="0"/>
                        <a:ea typeface="Calibri" panose="020F0502020204030204" pitchFamily="34" charset="0"/>
                        <a:cs typeface="Arial" panose="020B0604020202020204" pitchFamily="34" charset="0"/>
                      </a:endParaRPr>
                    </a:p>
                  </a:txBody>
                  <a:tcPr marL="43859" marR="43859" marT="22120" marB="221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The media, content, plans, and schedules for communicating information about the project, upcoming changes, system usage, etc., to stakeholders, counties, and users.">
                            <a:extLst>
                              <a:ext uri="{A12FA001-AC4F-418D-AE19-62706E023703}">
                                <ahyp:hlinkClr xmlns:ahyp="http://schemas.microsoft.com/office/drawing/2018/hyperlinkcolor" val="tx"/>
                              </a:ext>
                            </a:extLst>
                          </a:hlinkClick>
                        </a:rPr>
                        <a:t>Communications</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kern="1200">
                          <a:solidFill>
                            <a:srgbClr val="FFFFFF"/>
                          </a:solidFill>
                          <a:effectLst/>
                          <a:latin typeface="Century Gothic"/>
                          <a:ea typeface="Open Sans" panose="020B0606030504020204" pitchFamily="34" charset="0"/>
                          <a:cs typeface="Open Sans" panose="020B0606030504020204" pitchFamily="34" charset="0"/>
                        </a:rPr>
                        <a:t>G</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gn="ctr">
                        <a:lnSpc>
                          <a:spcPct val="107000"/>
                        </a:lnSpc>
                        <a:spcBef>
                          <a:spcPts val="0"/>
                        </a:spcBef>
                        <a:spcAft>
                          <a:spcPts val="0"/>
                        </a:spcAft>
                      </a:pPr>
                      <a:r>
                        <a:rPr lang="en-US" sz="1000" b="1" u="none" kern="1200">
                          <a:solidFill>
                            <a:schemeClr val="bg1"/>
                          </a:solidFill>
                          <a:effectLst/>
                          <a:latin typeface="Century Gothic"/>
                          <a:ea typeface="Open Sans" panose="020B0606030504020204" pitchFamily="34" charset="0"/>
                          <a:cs typeface="Open Sans" panose="020B0606030504020204" pitchFamily="34" charset="0"/>
                        </a:rPr>
                        <a:t>G</a:t>
                      </a:r>
                      <a:endParaRPr lang="en-US" sz="1000" u="none">
                        <a:solidFill>
                          <a:schemeClr val="bg1"/>
                        </a:solidFill>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590588406"/>
                  </a:ext>
                </a:extLst>
              </a:tr>
              <a:tr h="271489">
                <a:tc vMerge="1">
                  <a:txBody>
                    <a:bodyPr/>
                    <a:lstStyle/>
                    <a:p>
                      <a:endParaRPr lang="en-US"/>
                    </a:p>
                  </a:txBody>
                  <a:tcPr/>
                </a:tc>
                <a:tc>
                  <a:txBody>
                    <a:bodyPr/>
                    <a:lstStyle/>
                    <a:p>
                      <a:pPr marL="0" marR="0">
                        <a:lnSpc>
                          <a:spcPct val="107000"/>
                        </a:lnSpc>
                        <a:spcBef>
                          <a:spcPts val="0"/>
                        </a:spcBef>
                        <a:spcAft>
                          <a:spcPts val="0"/>
                        </a:spcAft>
                      </a:pP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Readiness status of organizations (counties, CBOs, interface partners, etc.) that are external to the project and on which go-live is reliant for also being ready.">
                            <a:extLst>
                              <a:ext uri="{A12FA001-AC4F-418D-AE19-62706E023703}">
                                <ahyp:hlinkClr xmlns:ahyp="http://schemas.microsoft.com/office/drawing/2018/hyperlinkcolor" val="tx"/>
                              </a:ext>
                            </a:extLst>
                          </a:hlinkClick>
                        </a:rPr>
                        <a:t>Partner Readiness </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Readiness status of organizations (counties, CBOs, interface partners, etc.) that are external to the project and on which go-live is reliant for also being ready.">
                            <a:extLst>
                              <a:ext uri="{A12FA001-AC4F-418D-AE19-62706E023703}">
                                <ahyp:hlinkClr xmlns:ahyp="http://schemas.microsoft.com/office/drawing/2018/hyperlinkcolor" val="tx"/>
                              </a:ext>
                            </a:extLst>
                          </a:hlinkClick>
                        </a:rPr>
                        <a:t>Count</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y</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hlinkClick r:id="rId5" tooltip="Readiness status of organizations (counties, CBOs, interface partners, etc.) that are external to the project and on which go-live is reliant for also being ready.">
                            <a:extLst>
                              <a:ext uri="{A12FA001-AC4F-418D-AE19-62706E023703}">
                                <ahyp:hlinkClr xmlns:ahyp="http://schemas.microsoft.com/office/drawing/2018/hyperlinkcolor" val="tx"/>
                              </a:ext>
                            </a:extLst>
                          </a:hlinkClick>
                        </a:rPr>
                        <a:t>, etc.</a:t>
                      </a:r>
                      <a:r>
                        <a:rPr lang="en-US" sz="800" u="none" baseline="0">
                          <a:solidFill>
                            <a:srgbClr val="262626"/>
                          </a:solidFill>
                          <a:effectLst/>
                          <a:uFill>
                            <a:solidFill>
                              <a:srgbClr val="FFFFFF"/>
                            </a:solidFill>
                          </a:uFill>
                          <a:latin typeface="Century Gothic"/>
                          <a:ea typeface="Times New Roman" panose="02020603050405020304" pitchFamily="18" charset="0"/>
                          <a:cs typeface="Times New Roman"/>
                        </a:rPr>
                        <a:t>)</a:t>
                      </a:r>
                      <a:endParaRPr lang="en-US" sz="800" u="none" baseline="0">
                        <a:solidFill>
                          <a:srgbClr val="262626"/>
                        </a:solidFill>
                        <a:effectLst/>
                        <a:uFill>
                          <a:solidFill>
                            <a:srgbClr val="FFFFFF"/>
                          </a:solidFill>
                        </a:uFill>
                        <a:latin typeface="Century Gothic"/>
                        <a:ea typeface="Calibri" panose="020F0502020204030204" pitchFamily="34" charset="0"/>
                        <a:cs typeface="Times New Roman"/>
                      </a:endParaRPr>
                    </a:p>
                  </a:txBody>
                  <a:tcPr marL="43859" marR="43859" marT="22120" marB="221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u="none">
                          <a:solidFill>
                            <a:srgbClr val="FFFFFF"/>
                          </a:solidFill>
                          <a:effectLst/>
                          <a:latin typeface="Century Gothic"/>
                          <a:ea typeface="Times New Roman" panose="02020603050405020304" pitchFamily="18" charset="0"/>
                          <a:cs typeface="Times New Roman"/>
                        </a:rPr>
                        <a:t>N/A</a:t>
                      </a:r>
                      <a:endParaRPr lang="en-US" sz="1000" b="1" u="none">
                        <a:solidFill>
                          <a:srgbClr val="FFFFFF"/>
                        </a:solidFill>
                        <a:effectLst/>
                        <a:latin typeface="Century Gothic"/>
                        <a:ea typeface="Calibri" panose="020F0502020204030204" pitchFamily="34" charset="0"/>
                        <a:cs typeface="Times New Roman"/>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262626"/>
                    </a:solidFill>
                  </a:tcPr>
                </a:tc>
                <a:tc>
                  <a:txBody>
                    <a:bodyPr/>
                    <a:lstStyle/>
                    <a:p>
                      <a:pPr marL="0" marR="0" algn="ctr">
                        <a:lnSpc>
                          <a:spcPct val="107000"/>
                        </a:lnSpc>
                        <a:spcBef>
                          <a:spcPts val="0"/>
                        </a:spcBef>
                        <a:spcAft>
                          <a:spcPts val="0"/>
                        </a:spcAft>
                      </a:pPr>
                      <a:r>
                        <a:rPr lang="en-US" sz="1000" b="1" u="none" kern="1200">
                          <a:solidFill>
                            <a:srgbClr val="000000"/>
                          </a:solidFill>
                          <a:effectLst/>
                          <a:latin typeface="Century Gothic"/>
                          <a:ea typeface="Open Sans" panose="020B0606030504020204" pitchFamily="34" charset="0"/>
                          <a:cs typeface="Open Sans" panose="020B0606030504020204" pitchFamily="34" charset="0"/>
                        </a:rPr>
                        <a:t>NS</a:t>
                      </a:r>
                      <a:endParaRPr lang="en-US" sz="1000" u="none">
                        <a:effectLst/>
                        <a:latin typeface="Century Gothic"/>
                        <a:ea typeface="Calibri" panose="020F0502020204030204" pitchFamily="34" charset="0"/>
                        <a:cs typeface="Arial" panose="020B0604020202020204" pitchFamily="34" charset="0"/>
                      </a:endParaRPr>
                    </a:p>
                  </a:txBody>
                  <a:tcPr marL="43859" marR="43859" marT="22120" marB="221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BFBFBF"/>
                    </a:solidFill>
                  </a:tcPr>
                </a:tc>
                <a:tc>
                  <a:txBody>
                    <a:bodyPr/>
                    <a:lstStyle/>
                    <a:p>
                      <a:pPr marL="0" marR="0">
                        <a:lnSpc>
                          <a:spcPct val="107000"/>
                        </a:lnSpc>
                        <a:spcBef>
                          <a:spcPts val="0"/>
                        </a:spcBef>
                        <a:spcAft>
                          <a:spcPts val="0"/>
                        </a:spcAft>
                      </a:pPr>
                      <a:endParaRPr lang="en-US" sz="800" u="none">
                        <a:solidFill>
                          <a:schemeClr val="tx1"/>
                        </a:solidFill>
                        <a:effectLst/>
                        <a:latin typeface="Century Gothic"/>
                        <a:ea typeface="Calibri" panose="020F0502020204030204" pitchFamily="34" charset="0"/>
                        <a:cs typeface="Arial" panose="020B0604020202020204" pitchFamily="34" charset="0"/>
                      </a:endParaRPr>
                    </a:p>
                  </a:txBody>
                  <a:tcPr marL="43859" marR="43859" marT="22120" marB="221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2452031340"/>
                  </a:ext>
                </a:extLst>
              </a:tr>
            </a:tbl>
          </a:graphicData>
        </a:graphic>
      </p:graphicFrame>
    </p:spTree>
    <p:extLst>
      <p:ext uri="{BB962C8B-B14F-4D97-AF65-F5344CB8AC3E}">
        <p14:creationId xmlns:p14="http://schemas.microsoft.com/office/powerpoint/2010/main" val="20606880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8726910-DB41-5544-8C01-9502B2741421}"/>
              </a:ext>
            </a:extLst>
          </p:cNvPr>
          <p:cNvSpPr/>
          <p:nvPr/>
        </p:nvSpPr>
        <p:spPr>
          <a:xfrm>
            <a:off x="0" y="0"/>
            <a:ext cx="659683" cy="6858000"/>
          </a:xfrm>
          <a:prstGeom prst="rect">
            <a:avLst/>
          </a:prstGeom>
          <a:solidFill>
            <a:srgbClr val="1A32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62626"/>
              </a:solidFill>
              <a:latin typeface="Century Gothic" panose="020B0502020202020204" pitchFamily="34" charset="0"/>
            </a:endParaRPr>
          </a:p>
        </p:txBody>
      </p:sp>
      <p:sp>
        <p:nvSpPr>
          <p:cNvPr id="3" name="TextBox 2">
            <a:extLst>
              <a:ext uri="{FF2B5EF4-FFF2-40B4-BE49-F238E27FC236}">
                <a16:creationId xmlns:a16="http://schemas.microsoft.com/office/drawing/2014/main" id="{6A53BDF0-02B7-094A-9CC6-02B50490A5EE}"/>
              </a:ext>
            </a:extLst>
          </p:cNvPr>
          <p:cNvSpPr txBox="1"/>
          <p:nvPr/>
        </p:nvSpPr>
        <p:spPr>
          <a:xfrm rot="16200000">
            <a:off x="-2702311" y="3198167"/>
            <a:ext cx="6096541" cy="461665"/>
          </a:xfrm>
          <a:prstGeom prst="rect">
            <a:avLst/>
          </a:prstGeom>
          <a:noFill/>
        </p:spPr>
        <p:txBody>
          <a:bodyPr wrap="none" rtlCol="0">
            <a:spAutoFit/>
          </a:bodyPr>
          <a:lstStyle/>
          <a:p>
            <a:r>
              <a:rPr lang="en-US" sz="2400">
                <a:solidFill>
                  <a:srgbClr val="FFFFFF"/>
                </a:solidFill>
                <a:latin typeface="Century Gothic" panose="020B0502020202020204" pitchFamily="34" charset="0"/>
              </a:rPr>
              <a:t>Project Milestones/Tasks and Issues/Risks</a:t>
            </a:r>
          </a:p>
        </p:txBody>
      </p:sp>
      <p:sp>
        <p:nvSpPr>
          <p:cNvPr id="4" name="Rectangle 3">
            <a:extLst>
              <a:ext uri="{FF2B5EF4-FFF2-40B4-BE49-F238E27FC236}">
                <a16:creationId xmlns:a16="http://schemas.microsoft.com/office/drawing/2014/main" id="{A876AC8A-2537-1948-80C3-BAD2BE8CE233}"/>
              </a:ext>
            </a:extLst>
          </p:cNvPr>
          <p:cNvSpPr/>
          <p:nvPr/>
        </p:nvSpPr>
        <p:spPr>
          <a:xfrm>
            <a:off x="838199" y="110836"/>
            <a:ext cx="4937760" cy="484909"/>
          </a:xfrm>
          <a:prstGeom prst="rect">
            <a:avLst/>
          </a:prstGeom>
          <a:solidFill>
            <a:srgbClr val="1A32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atin typeface="Century Gothic" panose="020B0502020202020204" pitchFamily="34" charset="0"/>
              </a:rPr>
              <a:t>Key Project Milestones/Tasks</a:t>
            </a:r>
          </a:p>
        </p:txBody>
      </p:sp>
      <p:sp>
        <p:nvSpPr>
          <p:cNvPr id="7" name="Rectangle 6">
            <a:extLst>
              <a:ext uri="{FF2B5EF4-FFF2-40B4-BE49-F238E27FC236}">
                <a16:creationId xmlns:a16="http://schemas.microsoft.com/office/drawing/2014/main" id="{77F68B0F-68C9-3D43-82A8-DDDF5335441F}"/>
              </a:ext>
            </a:extLst>
          </p:cNvPr>
          <p:cNvSpPr/>
          <p:nvPr/>
        </p:nvSpPr>
        <p:spPr>
          <a:xfrm>
            <a:off x="6096000" y="110835"/>
            <a:ext cx="5918125" cy="484909"/>
          </a:xfrm>
          <a:prstGeom prst="rect">
            <a:avLst/>
          </a:prstGeom>
          <a:solidFill>
            <a:srgbClr val="FCD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rgbClr val="262626"/>
                </a:solidFill>
                <a:latin typeface="Century Gothic" panose="020B0502020202020204" pitchFamily="34" charset="0"/>
              </a:rPr>
              <a:t>Key Open Readiness Risks</a:t>
            </a:r>
          </a:p>
        </p:txBody>
      </p:sp>
      <p:graphicFrame>
        <p:nvGraphicFramePr>
          <p:cNvPr id="9" name="Table 8">
            <a:extLst>
              <a:ext uri="{FF2B5EF4-FFF2-40B4-BE49-F238E27FC236}">
                <a16:creationId xmlns:a16="http://schemas.microsoft.com/office/drawing/2014/main" id="{0858A3DA-5C1A-C146-8CF8-F553A19217C3}"/>
              </a:ext>
            </a:extLst>
          </p:cNvPr>
          <p:cNvGraphicFramePr>
            <a:graphicFrameLocks noGrp="1"/>
          </p:cNvGraphicFramePr>
          <p:nvPr>
            <p:extLst>
              <p:ext uri="{D42A27DB-BD31-4B8C-83A1-F6EECF244321}">
                <p14:modId xmlns:p14="http://schemas.microsoft.com/office/powerpoint/2010/main" val="3090073843"/>
              </p:ext>
            </p:extLst>
          </p:nvPr>
        </p:nvGraphicFramePr>
        <p:xfrm>
          <a:off x="6096000" y="665862"/>
          <a:ext cx="5918124" cy="5504718"/>
        </p:xfrm>
        <a:graphic>
          <a:graphicData uri="http://schemas.openxmlformats.org/drawingml/2006/table">
            <a:tbl>
              <a:tblPr>
                <a:tableStyleId>{5C22544A-7EE6-4342-B048-85BDC9FD1C3A}</a:tableStyleId>
              </a:tblPr>
              <a:tblGrid>
                <a:gridCol w="628494">
                  <a:extLst>
                    <a:ext uri="{9D8B030D-6E8A-4147-A177-3AD203B41FA5}">
                      <a16:colId xmlns:a16="http://schemas.microsoft.com/office/drawing/2014/main" val="1200786378"/>
                    </a:ext>
                  </a:extLst>
                </a:gridCol>
                <a:gridCol w="2333537">
                  <a:extLst>
                    <a:ext uri="{9D8B030D-6E8A-4147-A177-3AD203B41FA5}">
                      <a16:colId xmlns:a16="http://schemas.microsoft.com/office/drawing/2014/main" val="2394051078"/>
                    </a:ext>
                  </a:extLst>
                </a:gridCol>
                <a:gridCol w="2956093">
                  <a:extLst>
                    <a:ext uri="{9D8B030D-6E8A-4147-A177-3AD203B41FA5}">
                      <a16:colId xmlns:a16="http://schemas.microsoft.com/office/drawing/2014/main" val="1775744893"/>
                    </a:ext>
                  </a:extLst>
                </a:gridCol>
              </a:tblGrid>
              <a:tr h="384586">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rPr>
                        <a:t>Risk  No. &amp; Level</a:t>
                      </a:r>
                      <a:endPar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rPr>
                        <a:t>Risk Summary</a:t>
                      </a:r>
                      <a:endPar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rPr>
                        <a:t>Status</a:t>
                      </a:r>
                      <a:endPar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extLst>
                  <a:ext uri="{0D108BD9-81ED-4DB2-BD59-A6C34878D82A}">
                    <a16:rowId xmlns:a16="http://schemas.microsoft.com/office/drawing/2014/main" val="1549301345"/>
                  </a:ext>
                </a:extLst>
              </a:tr>
              <a:tr h="765912">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t>226</a:t>
                      </a:r>
                      <a:b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br>
                      <a: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t>High</a:t>
                      </a:r>
                    </a:p>
                  </a:txBody>
                  <a:tcPr marL="45720" marR="45720">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C00000"/>
                    </a:solidFill>
                  </a:tcPr>
                </a:tc>
                <a:tc>
                  <a:txBody>
                    <a:bodyPr/>
                    <a:lstStyle/>
                    <a:p>
                      <a:pPr marL="0" marR="0">
                        <a:lnSpc>
                          <a:spcPct val="107000"/>
                        </a:lnSpc>
                        <a:spcBef>
                          <a:spcPts val="0"/>
                        </a:spcBef>
                        <a:spcAft>
                          <a:spcPts val="800"/>
                        </a:spcAft>
                      </a:pPr>
                      <a:r>
                        <a:rPr lang="en-US" sz="900" kern="1200">
                          <a:solidFill>
                            <a:srgbClr val="262626"/>
                          </a:solidFill>
                          <a:effectLst/>
                          <a:latin typeface="Century Gothic" panose="020B0502020202020204" pitchFamily="34" charset="0"/>
                          <a:ea typeface="+mn-ea"/>
                          <a:cs typeface="+mn-cs"/>
                        </a:rPr>
                        <a:t>COVID-19 relief efforts may impact CalSAWS DD&amp;I schedule.</a:t>
                      </a: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r>
                        <a:rPr lang="en-US" sz="900" kern="1200">
                          <a:solidFill>
                            <a:srgbClr val="262626"/>
                          </a:solidFill>
                          <a:effectLst/>
                          <a:latin typeface="Century Gothic" panose="020B0502020202020204" pitchFamily="34" charset="0"/>
                          <a:ea typeface="+mn-ea"/>
                          <a:cs typeface="+mn-cs"/>
                        </a:rPr>
                        <a:t>The priority for the CalSAWS Project is responding to emergency and policy updates related to COVID-19. ​</a:t>
                      </a:r>
                    </a:p>
                    <a:p>
                      <a:r>
                        <a:rPr lang="en-US" sz="900" kern="1200">
                          <a:solidFill>
                            <a:srgbClr val="262626"/>
                          </a:solidFill>
                          <a:effectLst/>
                          <a:latin typeface="Century Gothic" panose="020B0502020202020204" pitchFamily="34" charset="0"/>
                          <a:ea typeface="+mn-ea"/>
                          <a:cs typeface="+mn-cs"/>
                        </a:rPr>
                        <a:t>The SAWS will provide feedback on approach and timelines.</a:t>
                      </a:r>
                    </a:p>
                  </a:txBody>
                  <a:tcPr marL="45720" marR="457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1018084130"/>
                  </a:ext>
                </a:extLst>
              </a:tr>
              <a:tr h="802018">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t>231</a:t>
                      </a:r>
                      <a:b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br>
                      <a: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t>High</a:t>
                      </a:r>
                    </a:p>
                  </a:txBody>
                  <a:tcPr marL="45720" marR="45720">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C00000"/>
                    </a:solidFill>
                  </a:tcPr>
                </a:tc>
                <a:tc>
                  <a:txBody>
                    <a:bodyPr/>
                    <a:lstStyle/>
                    <a:p>
                      <a:pPr marL="0" marR="0">
                        <a:lnSpc>
                          <a:spcPct val="107000"/>
                        </a:lnSpc>
                        <a:spcBef>
                          <a:spcPts val="0"/>
                        </a:spcBef>
                        <a:spcAft>
                          <a:spcPts val="800"/>
                        </a:spcAft>
                      </a:pPr>
                      <a:r>
                        <a:rPr lang="en-US" sz="900" kern="1200">
                          <a:solidFill>
                            <a:srgbClr val="262626"/>
                          </a:solidFill>
                          <a:effectLst/>
                          <a:latin typeface="Century Gothic" panose="020B0502020202020204" pitchFamily="34" charset="0"/>
                          <a:ea typeface="+mn-ea"/>
                          <a:cs typeface="+mn-cs"/>
                        </a:rPr>
                        <a:t>Delay of Web Browser compliance may impact users who do not use MS Internet Explorer</a:t>
                      </a: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900" kern="1200">
                          <a:solidFill>
                            <a:srgbClr val="262626"/>
                          </a:solidFill>
                          <a:effectLst/>
                          <a:latin typeface="Century Gothic" panose="020B0502020202020204" pitchFamily="34" charset="0"/>
                          <a:ea typeface="+mn-ea"/>
                          <a:cs typeface="+mn-cs"/>
                        </a:rPr>
                        <a:t>AEM meets the basic requirement of rendering forms in HTML5 and providing compatibility with Chrome and Edge browsers. Validation completed with all identified types of forms and threshold languages.</a:t>
                      </a:r>
                    </a:p>
                  </a:txBody>
                  <a:tcPr marL="45720" marR="457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3874537928"/>
                  </a:ext>
                </a:extLst>
              </a:tr>
              <a:tr h="630751">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t>236</a:t>
                      </a:r>
                      <a:b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br>
                      <a: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t>High</a:t>
                      </a:r>
                    </a:p>
                  </a:txBody>
                  <a:tcPr marL="45720" marR="45720">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C00000"/>
                    </a:solidFill>
                  </a:tcPr>
                </a:tc>
                <a:tc>
                  <a:txBody>
                    <a:bodyPr/>
                    <a:lstStyle/>
                    <a:p>
                      <a:pPr marL="0" marR="0">
                        <a:lnSpc>
                          <a:spcPct val="107000"/>
                        </a:lnSpc>
                        <a:spcBef>
                          <a:spcPts val="0"/>
                        </a:spcBef>
                        <a:spcAft>
                          <a:spcPts val="800"/>
                        </a:spcAft>
                      </a:pPr>
                      <a:r>
                        <a:rPr lang="en-US" sz="900" kern="1200">
                          <a:solidFill>
                            <a:srgbClr val="262626"/>
                          </a:solidFill>
                          <a:effectLst/>
                          <a:latin typeface="Century Gothic" panose="020B0502020202020204" pitchFamily="34" charset="0"/>
                          <a:ea typeface="+mn-ea"/>
                          <a:cs typeface="+mn-cs"/>
                        </a:rPr>
                        <a:t>The scaling of Analytics Dashboards for 58 Counties may have an impact on system performance</a:t>
                      </a: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r>
                        <a:rPr lang="en-US" sz="900" b="0" kern="1200">
                          <a:solidFill>
                            <a:srgbClr val="262626"/>
                          </a:solidFill>
                          <a:effectLst/>
                          <a:latin typeface="Century Gothic" panose="020B0502020202020204" pitchFamily="34" charset="0"/>
                          <a:ea typeface="+mn-ea"/>
                          <a:cs typeface="+mn-cs"/>
                        </a:rPr>
                        <a:t>Action Item #1: In Progress</a:t>
                      </a:r>
                    </a:p>
                    <a:p>
                      <a:r>
                        <a:rPr lang="en-US" sz="900" b="0" kern="1200">
                          <a:solidFill>
                            <a:srgbClr val="262626"/>
                          </a:solidFill>
                          <a:effectLst/>
                          <a:latin typeface="Century Gothic" panose="020B0502020202020204" pitchFamily="34" charset="0"/>
                          <a:ea typeface="+mn-ea"/>
                          <a:cs typeface="+mn-cs"/>
                        </a:rPr>
                        <a:t>Action Item #2: Complete</a:t>
                      </a:r>
                    </a:p>
                    <a:p>
                      <a:r>
                        <a:rPr lang="en-US" sz="900" b="0" kern="1200">
                          <a:solidFill>
                            <a:srgbClr val="262626"/>
                          </a:solidFill>
                          <a:effectLst/>
                          <a:latin typeface="Century Gothic" panose="020B0502020202020204" pitchFamily="34" charset="0"/>
                          <a:ea typeface="+mn-ea"/>
                          <a:cs typeface="+mn-cs"/>
                        </a:rPr>
                        <a:t>Action Item #3: In Progress</a:t>
                      </a:r>
                    </a:p>
                    <a:p>
                      <a:r>
                        <a:rPr lang="en-US" sz="900" b="0" kern="1200">
                          <a:solidFill>
                            <a:srgbClr val="262626"/>
                          </a:solidFill>
                          <a:effectLst/>
                          <a:latin typeface="Century Gothic" panose="020B0502020202020204" pitchFamily="34" charset="0"/>
                          <a:ea typeface="+mn-ea"/>
                          <a:cs typeface="+mn-cs"/>
                        </a:rPr>
                        <a:t>Action Item #4: Not Started</a:t>
                      </a:r>
                    </a:p>
                  </a:txBody>
                  <a:tcPr marL="45720" marR="457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323946163"/>
                  </a:ext>
                </a:extLst>
              </a:tr>
              <a:tr h="605903">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t>237</a:t>
                      </a:r>
                      <a:b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br>
                      <a:r>
                        <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rPr>
                        <a:t> High</a:t>
                      </a:r>
                    </a:p>
                  </a:txBody>
                  <a:tcPr marL="45720" marR="45720">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C00000"/>
                    </a:solidFill>
                  </a:tcPr>
                </a:tc>
                <a:tc>
                  <a:txBody>
                    <a:bodyPr/>
                    <a:lstStyle/>
                    <a:p>
                      <a:pPr marL="0" marR="0">
                        <a:lnSpc>
                          <a:spcPct val="107000"/>
                        </a:lnSpc>
                        <a:spcBef>
                          <a:spcPts val="0"/>
                        </a:spcBef>
                        <a:spcAft>
                          <a:spcPts val="800"/>
                        </a:spcAft>
                      </a:pPr>
                      <a:r>
                        <a:rPr lang="en-US" sz="900" kern="1200">
                          <a:solidFill>
                            <a:srgbClr val="262626"/>
                          </a:solidFill>
                          <a:effectLst/>
                          <a:latin typeface="Century Gothic" panose="020B0502020202020204" pitchFamily="34" charset="0"/>
                          <a:ea typeface="+mn-ea"/>
                          <a:cs typeface="+mn-cs"/>
                        </a:rPr>
                        <a:t>The scaling of Batch for 58 Counties may have an impact on system performance</a:t>
                      </a: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900" kern="1200">
                          <a:solidFill>
                            <a:srgbClr val="262626"/>
                          </a:solidFill>
                          <a:effectLst/>
                          <a:latin typeface="Century Gothic" panose="020B0502020202020204" pitchFamily="34" charset="0"/>
                          <a:ea typeface="+mn-ea"/>
                          <a:cs typeface="+mn-cs"/>
                        </a:rPr>
                        <a:t>Continue to monitor the trend analysis of batch performance tuning efforts in CalSAWS. </a:t>
                      </a:r>
                    </a:p>
                  </a:txBody>
                  <a:tcPr marL="45720" marR="457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2992830894"/>
                  </a:ext>
                </a:extLst>
              </a:tr>
              <a:tr h="657407">
                <a:tc>
                  <a:txBody>
                    <a:bodyPr/>
                    <a:lstStyle/>
                    <a:p>
                      <a:pPr marL="0" marR="0" algn="ctr">
                        <a:lnSpc>
                          <a:spcPct val="107000"/>
                        </a:lnSpc>
                        <a:spcBef>
                          <a:spcPts val="0"/>
                        </a:spcBef>
                        <a:spcAft>
                          <a:spcPts val="800"/>
                        </a:spcAft>
                      </a:pPr>
                      <a:r>
                        <a:rPr lang="en-US" sz="900" b="1">
                          <a:solidFill>
                            <a:srgbClr val="262626"/>
                          </a:solidFill>
                          <a:effectLst/>
                          <a:latin typeface="Century Gothic" panose="020B0502020202020204" pitchFamily="34" charset="0"/>
                          <a:ea typeface="Calibri" panose="020F0502020204030204" pitchFamily="34" charset="0"/>
                          <a:cs typeface="Arial" panose="020B0604020202020204" pitchFamily="34" charset="0"/>
                        </a:rPr>
                        <a:t>208 </a:t>
                      </a:r>
                      <a:br>
                        <a:rPr lang="en-US" sz="900" b="1">
                          <a:solidFill>
                            <a:srgbClr val="262626"/>
                          </a:solidFill>
                          <a:effectLst/>
                          <a:latin typeface="Century Gothic" panose="020B0502020202020204" pitchFamily="34" charset="0"/>
                          <a:ea typeface="Calibri" panose="020F0502020204030204" pitchFamily="34" charset="0"/>
                          <a:cs typeface="Arial" panose="020B0604020202020204" pitchFamily="34" charset="0"/>
                        </a:rPr>
                      </a:br>
                      <a:r>
                        <a:rPr lang="en-US" sz="900" b="1">
                          <a:solidFill>
                            <a:srgbClr val="262626"/>
                          </a:solidFill>
                          <a:effectLst/>
                          <a:latin typeface="Century Gothic" panose="020B0502020202020204" pitchFamily="34" charset="0"/>
                          <a:ea typeface="Calibri" panose="020F0502020204030204" pitchFamily="34" charset="0"/>
                          <a:cs typeface="Arial" panose="020B0604020202020204" pitchFamily="34" charset="0"/>
                        </a:rPr>
                        <a:t>Medium</a:t>
                      </a:r>
                    </a:p>
                  </a:txBody>
                  <a:tcPr marL="45720" marR="45720">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CD02F"/>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900" kern="1200">
                          <a:solidFill>
                            <a:srgbClr val="262626"/>
                          </a:solidFill>
                          <a:effectLst/>
                          <a:latin typeface="Century Gothic" panose="020B0502020202020204" pitchFamily="34" charset="0"/>
                          <a:ea typeface="+mn-ea"/>
                          <a:cs typeface="+mn-cs"/>
                        </a:rPr>
                        <a:t>CalHEERS release readiness delays may negatively impact CalSAWS delivery timelines, slowing critical updates to counties</a:t>
                      </a: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900" kern="1200">
                          <a:solidFill>
                            <a:srgbClr val="262626"/>
                          </a:solidFill>
                          <a:effectLst/>
                          <a:latin typeface="Century Gothic" panose="020B0502020202020204" pitchFamily="34" charset="0"/>
                          <a:ea typeface="+mn-ea"/>
                          <a:cs typeface="+mn-cs"/>
                        </a:rPr>
                        <a:t>Will continue to collaborate with the CalHEERS team as they transition to a new M&amp;O vendor focusing on potential release impacts.</a:t>
                      </a:r>
                    </a:p>
                  </a:txBody>
                  <a:tcPr marL="45720" marR="457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3875475962"/>
                  </a:ext>
                </a:extLst>
              </a:tr>
              <a:tr h="802018">
                <a:tc>
                  <a:txBody>
                    <a:bodyPr/>
                    <a:lstStyle/>
                    <a:p>
                      <a:pPr marL="0" marR="0" algn="ctr">
                        <a:lnSpc>
                          <a:spcPct val="107000"/>
                        </a:lnSpc>
                        <a:spcBef>
                          <a:spcPts val="0"/>
                        </a:spcBef>
                        <a:spcAft>
                          <a:spcPts val="800"/>
                        </a:spcAft>
                      </a:pPr>
                      <a:r>
                        <a:rPr lang="en-US" sz="900" b="1">
                          <a:solidFill>
                            <a:srgbClr val="262626"/>
                          </a:solidFill>
                          <a:effectLst/>
                          <a:latin typeface="Century Gothic" panose="020B0502020202020204" pitchFamily="34" charset="0"/>
                          <a:ea typeface="Calibri" panose="020F0502020204030204" pitchFamily="34" charset="0"/>
                          <a:cs typeface="Arial" panose="020B0604020202020204" pitchFamily="34" charset="0"/>
                        </a:rPr>
                        <a:t>235 </a:t>
                      </a:r>
                      <a:br>
                        <a:rPr lang="en-US" sz="900" b="1">
                          <a:solidFill>
                            <a:srgbClr val="262626"/>
                          </a:solidFill>
                          <a:effectLst/>
                          <a:latin typeface="Century Gothic" panose="020B0502020202020204" pitchFamily="34" charset="0"/>
                          <a:ea typeface="Calibri" panose="020F0502020204030204" pitchFamily="34" charset="0"/>
                          <a:cs typeface="Arial" panose="020B0604020202020204" pitchFamily="34" charset="0"/>
                        </a:rPr>
                      </a:br>
                      <a:r>
                        <a:rPr lang="en-US" sz="900" b="1">
                          <a:solidFill>
                            <a:srgbClr val="262626"/>
                          </a:solidFill>
                          <a:effectLst/>
                          <a:latin typeface="Century Gothic" panose="020B0502020202020204" pitchFamily="34" charset="0"/>
                          <a:ea typeface="Calibri" panose="020F0502020204030204" pitchFamily="34" charset="0"/>
                          <a:cs typeface="Arial" panose="020B0604020202020204" pitchFamily="34" charset="0"/>
                        </a:rPr>
                        <a:t>Medium</a:t>
                      </a:r>
                    </a:p>
                  </a:txBody>
                  <a:tcPr marL="45720" marR="45720">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CD02F"/>
                    </a:solidFill>
                  </a:tcPr>
                </a:tc>
                <a:tc>
                  <a:txBody>
                    <a:bodyPr/>
                    <a:lstStyle/>
                    <a:p>
                      <a:pPr marL="0" marR="0">
                        <a:lnSpc>
                          <a:spcPct val="107000"/>
                        </a:lnSpc>
                        <a:spcBef>
                          <a:spcPts val="0"/>
                        </a:spcBef>
                        <a:spcAft>
                          <a:spcPts val="800"/>
                        </a:spcAft>
                      </a:pPr>
                      <a:r>
                        <a:rPr lang="en-US" sz="900" kern="1200">
                          <a:solidFill>
                            <a:srgbClr val="262626"/>
                          </a:solidFill>
                          <a:effectLst/>
                          <a:latin typeface="Century Gothic" panose="020B0502020202020204" pitchFamily="34" charset="0"/>
                          <a:ea typeface="+mn-ea"/>
                          <a:cs typeface="+mn-cs"/>
                        </a:rPr>
                        <a:t>The BenefitsCal Project Release 1.0 may be delayed due to integration with the CalSAWS Interface</a:t>
                      </a: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900" kern="1200">
                          <a:solidFill>
                            <a:srgbClr val="262626"/>
                          </a:solidFill>
                          <a:effectLst/>
                          <a:latin typeface="Century Gothic" panose="020B0502020202020204" pitchFamily="34" charset="0"/>
                          <a:ea typeface="+mn-ea"/>
                          <a:cs typeface="+mn-cs"/>
                        </a:rPr>
                        <a:t>BenefitsCal phase 1 is split into two releases.  Release 1 functionality equals/exceeds what is currently available in C4Yourself and deploying with the CalSAWS C-IV cutover in September 2021.</a:t>
                      </a:r>
                    </a:p>
                  </a:txBody>
                  <a:tcPr marL="45720" marR="457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59347386"/>
                  </a:ext>
                </a:extLst>
              </a:tr>
              <a:tr h="765912">
                <a:tc>
                  <a:txBody>
                    <a:bodyPr/>
                    <a:lstStyle/>
                    <a:p>
                      <a:pPr marL="0" marR="0" algn="ctr">
                        <a:lnSpc>
                          <a:spcPct val="107000"/>
                        </a:lnSpc>
                        <a:spcBef>
                          <a:spcPts val="0"/>
                        </a:spcBef>
                        <a:spcAft>
                          <a:spcPts val="800"/>
                        </a:spcAft>
                      </a:pPr>
                      <a:r>
                        <a:rPr lang="en-US" sz="900" b="1">
                          <a:solidFill>
                            <a:srgbClr val="262626"/>
                          </a:solidFill>
                          <a:effectLst/>
                          <a:latin typeface="Century Gothic" panose="020B0502020202020204" pitchFamily="34" charset="0"/>
                          <a:ea typeface="Calibri" panose="020F0502020204030204" pitchFamily="34" charset="0"/>
                          <a:cs typeface="Arial" panose="020B0604020202020204" pitchFamily="34" charset="0"/>
                        </a:rPr>
                        <a:t>241 </a:t>
                      </a:r>
                      <a:br>
                        <a:rPr lang="en-US" sz="900" b="1">
                          <a:solidFill>
                            <a:srgbClr val="262626"/>
                          </a:solidFill>
                          <a:effectLst/>
                          <a:latin typeface="Century Gothic" panose="020B0502020202020204" pitchFamily="34" charset="0"/>
                          <a:ea typeface="Calibri" panose="020F0502020204030204" pitchFamily="34" charset="0"/>
                          <a:cs typeface="Arial" panose="020B0604020202020204" pitchFamily="34" charset="0"/>
                        </a:rPr>
                      </a:br>
                      <a:r>
                        <a:rPr lang="en-US" sz="900" b="1">
                          <a:solidFill>
                            <a:srgbClr val="262626"/>
                          </a:solidFill>
                          <a:effectLst/>
                          <a:latin typeface="Century Gothic" panose="020B0502020202020204" pitchFamily="34" charset="0"/>
                          <a:ea typeface="Calibri" panose="020F0502020204030204" pitchFamily="34" charset="0"/>
                          <a:cs typeface="Arial" panose="020B0604020202020204" pitchFamily="34" charset="0"/>
                        </a:rPr>
                        <a:t>Medium</a:t>
                      </a:r>
                    </a:p>
                  </a:txBody>
                  <a:tcPr marL="45720" marR="45720">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CD02F"/>
                    </a:solidFill>
                  </a:tcPr>
                </a:tc>
                <a:tc>
                  <a:txBody>
                    <a:bodyPr/>
                    <a:lstStyle/>
                    <a:p>
                      <a:pPr marL="0" marR="0">
                        <a:lnSpc>
                          <a:spcPct val="107000"/>
                        </a:lnSpc>
                        <a:spcBef>
                          <a:spcPts val="0"/>
                        </a:spcBef>
                        <a:spcAft>
                          <a:spcPts val="800"/>
                        </a:spcAft>
                      </a:pPr>
                      <a:r>
                        <a:rPr lang="en-US" sz="900" kern="1200">
                          <a:solidFill>
                            <a:schemeClr val="dk1"/>
                          </a:solidFill>
                          <a:effectLst/>
                          <a:latin typeface="Century Gothic" panose="020B0502020202020204" pitchFamily="34" charset="0"/>
                          <a:ea typeface="+mn-ea"/>
                          <a:cs typeface="+mn-cs"/>
                        </a:rPr>
                        <a:t>If production services/operations are not expanded to support 58 counties, CalSAWS may not be ready to support a multi-county and multi-vendor production environment</a:t>
                      </a: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AFAFA"/>
                    </a:solidFill>
                  </a:tcPr>
                </a:tc>
                <a:tc>
                  <a:txBody>
                    <a:bodyPr/>
                    <a:lstStyle/>
                    <a:p>
                      <a:r>
                        <a:rPr lang="en-US" sz="900" kern="1200">
                          <a:solidFill>
                            <a:schemeClr val="dk1"/>
                          </a:solidFill>
                          <a:effectLst/>
                          <a:latin typeface="Century Gothic" panose="020B0502020202020204" pitchFamily="34" charset="0"/>
                          <a:ea typeface="+mn-ea"/>
                          <a:cs typeface="+mn-cs"/>
                        </a:rPr>
                        <a:t>Assessed current processes &amp; procedures to determine next steps for production operations to support multi-county, multi-vendor set of services and implement outcomes prior to the C-IV cutover. </a:t>
                      </a:r>
                    </a:p>
                  </a:txBody>
                  <a:tcPr marL="45720" marR="457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634641111"/>
                  </a:ext>
                </a:extLst>
              </a:tr>
            </a:tbl>
          </a:graphicData>
        </a:graphic>
      </p:graphicFrame>
      <p:graphicFrame>
        <p:nvGraphicFramePr>
          <p:cNvPr id="11" name="Table 11">
            <a:extLst>
              <a:ext uri="{FF2B5EF4-FFF2-40B4-BE49-F238E27FC236}">
                <a16:creationId xmlns:a16="http://schemas.microsoft.com/office/drawing/2014/main" id="{B3803467-FEC5-7849-BBEF-DD2A31CD1E97}"/>
              </a:ext>
            </a:extLst>
          </p:cNvPr>
          <p:cNvGraphicFramePr>
            <a:graphicFrameLocks noGrp="1"/>
          </p:cNvGraphicFramePr>
          <p:nvPr>
            <p:extLst>
              <p:ext uri="{D42A27DB-BD31-4B8C-83A1-F6EECF244321}">
                <p14:modId xmlns:p14="http://schemas.microsoft.com/office/powerpoint/2010/main" val="723234182"/>
              </p:ext>
            </p:extLst>
          </p:nvPr>
        </p:nvGraphicFramePr>
        <p:xfrm>
          <a:off x="838199" y="665862"/>
          <a:ext cx="4937760" cy="5969000"/>
        </p:xfrm>
        <a:graphic>
          <a:graphicData uri="http://schemas.openxmlformats.org/drawingml/2006/table">
            <a:tbl>
              <a:tblPr firstRow="1" bandRow="1">
                <a:tableStyleId>{5C22544A-7EE6-4342-B048-85BDC9FD1C3A}</a:tableStyleId>
              </a:tblPr>
              <a:tblGrid>
                <a:gridCol w="1808748">
                  <a:extLst>
                    <a:ext uri="{9D8B030D-6E8A-4147-A177-3AD203B41FA5}">
                      <a16:colId xmlns:a16="http://schemas.microsoft.com/office/drawing/2014/main" val="1496312967"/>
                    </a:ext>
                  </a:extLst>
                </a:gridCol>
                <a:gridCol w="714996">
                  <a:extLst>
                    <a:ext uri="{9D8B030D-6E8A-4147-A177-3AD203B41FA5}">
                      <a16:colId xmlns:a16="http://schemas.microsoft.com/office/drawing/2014/main" val="4237416297"/>
                    </a:ext>
                  </a:extLst>
                </a:gridCol>
                <a:gridCol w="804672">
                  <a:extLst>
                    <a:ext uri="{9D8B030D-6E8A-4147-A177-3AD203B41FA5}">
                      <a16:colId xmlns:a16="http://schemas.microsoft.com/office/drawing/2014/main" val="2888090924"/>
                    </a:ext>
                  </a:extLst>
                </a:gridCol>
                <a:gridCol w="804672">
                  <a:extLst>
                    <a:ext uri="{9D8B030D-6E8A-4147-A177-3AD203B41FA5}">
                      <a16:colId xmlns:a16="http://schemas.microsoft.com/office/drawing/2014/main" val="2901297132"/>
                    </a:ext>
                  </a:extLst>
                </a:gridCol>
                <a:gridCol w="804672">
                  <a:extLst>
                    <a:ext uri="{9D8B030D-6E8A-4147-A177-3AD203B41FA5}">
                      <a16:colId xmlns:a16="http://schemas.microsoft.com/office/drawing/2014/main" val="765366813"/>
                    </a:ext>
                  </a:extLst>
                </a:gridCol>
              </a:tblGrid>
              <a:tr h="370840">
                <a:tc>
                  <a:txBody>
                    <a:bodyPr/>
                    <a:lstStyle/>
                    <a:p>
                      <a:pPr algn="ctr"/>
                      <a:r>
                        <a:rPr lang="en-US" sz="1000">
                          <a:latin typeface="Century Gothic" panose="020B0502020202020204" pitchFamily="34" charset="0"/>
                        </a:rPr>
                        <a:t>Milestone/Task</a:t>
                      </a:r>
                    </a:p>
                  </a:txBody>
                  <a:tcPr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1A3292"/>
                    </a:solidFill>
                  </a:tcPr>
                </a:tc>
                <a:tc>
                  <a:txBody>
                    <a:bodyPr/>
                    <a:lstStyle/>
                    <a:p>
                      <a:pPr algn="ctr"/>
                      <a:r>
                        <a:rPr lang="en-US" sz="1000">
                          <a:latin typeface="Century Gothic" panose="020B0502020202020204" pitchFamily="34" charset="0"/>
                        </a:rPr>
                        <a:t>Status</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1A3292"/>
                    </a:solidFill>
                  </a:tcPr>
                </a:tc>
                <a:tc>
                  <a:txBody>
                    <a:bodyPr/>
                    <a:lstStyle/>
                    <a:p>
                      <a:pPr algn="ctr"/>
                      <a:r>
                        <a:rPr lang="en-US" sz="1000">
                          <a:latin typeface="Century Gothic" panose="020B0502020202020204" pitchFamily="34" charset="0"/>
                        </a:rPr>
                        <a:t>Target Start Date</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1A3292"/>
                    </a:solidFill>
                  </a:tcPr>
                </a:tc>
                <a:tc>
                  <a:txBody>
                    <a:bodyPr/>
                    <a:lstStyle/>
                    <a:p>
                      <a:pPr algn="ctr"/>
                      <a:r>
                        <a:rPr lang="en-US" sz="1000">
                          <a:latin typeface="Century Gothic" panose="020B0502020202020204" pitchFamily="34" charset="0"/>
                        </a:rPr>
                        <a:t>Target End Date</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1A3292"/>
                    </a:solidFill>
                  </a:tcPr>
                </a:tc>
                <a:tc>
                  <a:txBody>
                    <a:bodyPr/>
                    <a:lstStyle/>
                    <a:p>
                      <a:pPr algn="ctr"/>
                      <a:r>
                        <a:rPr lang="en-US" sz="1000">
                          <a:latin typeface="Century Gothic" panose="020B0502020202020204" pitchFamily="34" charset="0"/>
                        </a:rPr>
                        <a:t>Percent Complete</a:t>
                      </a:r>
                    </a:p>
                  </a:txBody>
                  <a:tcPr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1A3292"/>
                    </a:solidFill>
                  </a:tcPr>
                </a:tc>
                <a:extLst>
                  <a:ext uri="{0D108BD9-81ED-4DB2-BD59-A6C34878D82A}">
                    <a16:rowId xmlns:a16="http://schemas.microsoft.com/office/drawing/2014/main" val="1562834217"/>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Application Development and System Test</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Complete</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3/14/2019</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1/25/2021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1" i="0" u="none" strike="noStrike">
                          <a:solidFill>
                            <a:srgbClr val="FFFFFF"/>
                          </a:solidFill>
                          <a:effectLst/>
                          <a:latin typeface="Century Gothic" panose="020B0502020202020204" pitchFamily="34" charset="0"/>
                        </a:rPr>
                        <a:t>100%</a:t>
                      </a: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1A3292"/>
                    </a:solidFill>
                  </a:tcPr>
                </a:tc>
                <a:extLst>
                  <a:ext uri="{0D108BD9-81ED-4DB2-BD59-A6C34878D82A}">
                    <a16:rowId xmlns:a16="http://schemas.microsoft.com/office/drawing/2014/main" val="481534604"/>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BenefitsCal Phase 1 Design Complete</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Complete</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12/1/2020</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3/26/2021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1" i="0" u="none" strike="noStrike">
                          <a:solidFill>
                            <a:srgbClr val="FFFFFF"/>
                          </a:solidFill>
                          <a:effectLst/>
                          <a:latin typeface="Century Gothic" panose="020B0502020202020204" pitchFamily="34" charset="0"/>
                        </a:rPr>
                        <a:t>100%</a:t>
                      </a: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1A3292"/>
                    </a:solidFill>
                  </a:tcPr>
                </a:tc>
                <a:extLst>
                  <a:ext uri="{0D108BD9-81ED-4DB2-BD59-A6C34878D82A}">
                    <a16:rowId xmlns:a16="http://schemas.microsoft.com/office/drawing/2014/main" val="1453269705"/>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Converted Data Test</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Complete</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7/13/2020</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4/30/2021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1" i="0" u="none" strike="noStrike">
                          <a:solidFill>
                            <a:srgbClr val="FFFFFF"/>
                          </a:solidFill>
                          <a:effectLst/>
                          <a:latin typeface="Century Gothic" panose="020B0502020202020204" pitchFamily="34" charset="0"/>
                        </a:rPr>
                        <a:t>100%</a:t>
                      </a: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1A3292"/>
                    </a:solidFill>
                  </a:tcPr>
                </a:tc>
                <a:extLst>
                  <a:ext uri="{0D108BD9-81ED-4DB2-BD59-A6C34878D82A}">
                    <a16:rowId xmlns:a16="http://schemas.microsoft.com/office/drawing/2014/main" val="3616008056"/>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CalSAWS and BenefitsCal UAT County Preparation Begins</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In </a:t>
                      </a:r>
                      <a:br>
                        <a:rPr lang="en-US" sz="1000" b="0" i="0" u="none" strike="noStrike">
                          <a:solidFill>
                            <a:srgbClr val="262626"/>
                          </a:solidFill>
                          <a:effectLst/>
                          <a:latin typeface="Century Gothic" panose="020B0502020202020204" pitchFamily="34" charset="0"/>
                        </a:rPr>
                      </a:br>
                      <a:r>
                        <a:rPr lang="en-US" sz="1000" b="0" i="0" u="none" strike="noStrike">
                          <a:solidFill>
                            <a:srgbClr val="262626"/>
                          </a:solidFill>
                          <a:effectLst/>
                          <a:latin typeface="Century Gothic" panose="020B0502020202020204" pitchFamily="34" charset="0"/>
                        </a:rPr>
                        <a:t>Progress</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3/18/2021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5/21/2021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1" i="0" u="none" strike="noStrike">
                          <a:solidFill>
                            <a:srgbClr val="FFFFFF"/>
                          </a:solidFill>
                          <a:effectLst/>
                          <a:latin typeface="Century Gothic" panose="020B0502020202020204" pitchFamily="34" charset="0"/>
                        </a:rPr>
                        <a:t>74%</a:t>
                      </a: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1282526389"/>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Mock Conversions</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In </a:t>
                      </a:r>
                      <a:br>
                        <a:rPr lang="en-US" sz="1000" b="0" i="0" u="none" strike="noStrike">
                          <a:solidFill>
                            <a:srgbClr val="262626"/>
                          </a:solidFill>
                          <a:effectLst/>
                          <a:latin typeface="Century Gothic" panose="020B0502020202020204" pitchFamily="34" charset="0"/>
                        </a:rPr>
                      </a:br>
                      <a:r>
                        <a:rPr lang="en-US" sz="1000" b="0" i="0" u="none" strike="noStrike">
                          <a:solidFill>
                            <a:srgbClr val="262626"/>
                          </a:solidFill>
                          <a:effectLst/>
                          <a:latin typeface="Century Gothic" panose="020B0502020202020204" pitchFamily="34" charset="0"/>
                        </a:rPr>
                        <a:t>Progress</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5/3/2021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8/27/2021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kumimoji="0" lang="en-US" sz="1000" b="1" i="0" u="none" strike="noStrike" kern="1200" cap="none" spc="0" normalizeH="0" baseline="0" noProof="0">
                          <a:ln>
                            <a:noFill/>
                          </a:ln>
                          <a:solidFill>
                            <a:srgbClr val="FFFFFF"/>
                          </a:solidFill>
                          <a:effectLst/>
                          <a:uLnTx/>
                          <a:uFillTx/>
                          <a:latin typeface="Century Gothic" panose="020B0502020202020204" pitchFamily="34" charset="0"/>
                          <a:ea typeface="+mn-ea"/>
                          <a:cs typeface="+mn-cs"/>
                        </a:rPr>
                        <a:t>15%</a:t>
                      </a:r>
                      <a:endParaRPr lang="en-US" sz="1000" b="1" i="0" u="none" strike="noStrike">
                        <a:solidFill>
                          <a:srgbClr val="FFFFFF"/>
                        </a:solidFill>
                        <a:effectLst/>
                        <a:latin typeface="Century Gothic" panose="020B0502020202020204" pitchFamily="34" charset="0"/>
                      </a:endParaRP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689071021"/>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Training – Install LMS, Load Courses, Test Reports</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In </a:t>
                      </a:r>
                      <a:br>
                        <a:rPr lang="en-US" sz="1000" b="0" i="0" u="none" strike="noStrike">
                          <a:solidFill>
                            <a:srgbClr val="262626"/>
                          </a:solidFill>
                          <a:effectLst/>
                          <a:latin typeface="Century Gothic" panose="020B0502020202020204" pitchFamily="34" charset="0"/>
                        </a:rPr>
                      </a:br>
                      <a:r>
                        <a:rPr lang="en-US" sz="1000" b="0" i="0" u="none" strike="noStrike">
                          <a:solidFill>
                            <a:srgbClr val="262626"/>
                          </a:solidFill>
                          <a:effectLst/>
                          <a:latin typeface="Century Gothic" panose="020B0502020202020204" pitchFamily="34" charset="0"/>
                        </a:rPr>
                        <a:t>Progress</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9/3/2019</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9/24/2021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1" i="0" u="none" strike="noStrike">
                          <a:solidFill>
                            <a:srgbClr val="FFFFFF"/>
                          </a:solidFill>
                          <a:effectLst/>
                          <a:latin typeface="Century Gothic" panose="020B0502020202020204" pitchFamily="34" charset="0"/>
                        </a:rPr>
                        <a:t>54%</a:t>
                      </a: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3367668517"/>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Implementation Readiness Preparation</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In </a:t>
                      </a:r>
                      <a:br>
                        <a:rPr lang="en-US" sz="1000" b="0" i="0" u="none" strike="noStrike">
                          <a:solidFill>
                            <a:srgbClr val="262626"/>
                          </a:solidFill>
                          <a:effectLst/>
                          <a:latin typeface="Century Gothic" panose="020B0502020202020204" pitchFamily="34" charset="0"/>
                        </a:rPr>
                      </a:br>
                      <a:r>
                        <a:rPr lang="en-US" sz="1000" b="0" i="0" u="none" strike="noStrike">
                          <a:solidFill>
                            <a:srgbClr val="262626"/>
                          </a:solidFill>
                          <a:effectLst/>
                          <a:latin typeface="Century Gothic" panose="020B0502020202020204" pitchFamily="34" charset="0"/>
                        </a:rPr>
                        <a:t>Progress</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4/6/2020</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9/27/2021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1" i="0" u="none" strike="noStrike">
                          <a:solidFill>
                            <a:srgbClr val="FFFFFF"/>
                          </a:solidFill>
                          <a:effectLst/>
                          <a:latin typeface="Century Gothic" panose="020B0502020202020204" pitchFamily="34" charset="0"/>
                        </a:rPr>
                        <a:t>66%</a:t>
                      </a: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2335381831"/>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State and C-IV County Interface Testing</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Not </a:t>
                      </a:r>
                      <a:br>
                        <a:rPr lang="en-US" sz="1000" b="0" i="0" u="none" strike="noStrike">
                          <a:solidFill>
                            <a:srgbClr val="262626"/>
                          </a:solidFill>
                          <a:effectLst/>
                          <a:latin typeface="Century Gothic" panose="020B0502020202020204" pitchFamily="34" charset="0"/>
                        </a:rPr>
                      </a:br>
                      <a:r>
                        <a:rPr lang="en-US" sz="1000" b="0" i="0" u="none" strike="noStrike">
                          <a:solidFill>
                            <a:srgbClr val="262626"/>
                          </a:solidFill>
                          <a:effectLst/>
                          <a:latin typeface="Century Gothic" panose="020B0502020202020204" pitchFamily="34" charset="0"/>
                        </a:rPr>
                        <a:t>Started</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6/1/2021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7/30/2021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1" i="0" u="none" strike="noStrike">
                          <a:solidFill>
                            <a:srgbClr val="262626"/>
                          </a:solidFill>
                          <a:effectLst/>
                          <a:latin typeface="Century Gothic" panose="020B0502020202020204" pitchFamily="34" charset="0"/>
                        </a:rPr>
                        <a:t>0%</a:t>
                      </a: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2124369026"/>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Batch Performance Testing</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Not </a:t>
                      </a:r>
                      <a:br>
                        <a:rPr lang="en-US" sz="1000" b="0" i="0" u="none" strike="noStrike">
                          <a:solidFill>
                            <a:srgbClr val="262626"/>
                          </a:solidFill>
                          <a:effectLst/>
                          <a:latin typeface="Century Gothic" panose="020B0502020202020204" pitchFamily="34" charset="0"/>
                        </a:rPr>
                      </a:br>
                      <a:r>
                        <a:rPr lang="en-US" sz="1000" b="0" i="0" u="none" strike="noStrike">
                          <a:solidFill>
                            <a:srgbClr val="262626"/>
                          </a:solidFill>
                          <a:effectLst/>
                          <a:latin typeface="Century Gothic" panose="020B0502020202020204" pitchFamily="34" charset="0"/>
                        </a:rPr>
                        <a:t>Started</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7/1/2021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7/30/2021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kumimoji="0" lang="en-US" sz="1000" b="1" i="0" u="none" strike="noStrike" kern="1200" cap="none" spc="0" normalizeH="0" baseline="0" noProof="0">
                          <a:ln>
                            <a:noFill/>
                          </a:ln>
                          <a:solidFill>
                            <a:srgbClr val="262626"/>
                          </a:solidFill>
                          <a:effectLst/>
                          <a:uLnTx/>
                          <a:uFillTx/>
                          <a:latin typeface="Century Gothic" panose="020B0502020202020204" pitchFamily="34" charset="0"/>
                          <a:ea typeface="+mn-ea"/>
                          <a:cs typeface="+mn-cs"/>
                        </a:rPr>
                        <a:t>0%</a:t>
                      </a:r>
                      <a:endParaRPr lang="en-US" sz="1000" b="1" i="0" u="none" strike="noStrike">
                        <a:solidFill>
                          <a:srgbClr val="262626"/>
                        </a:solidFill>
                        <a:effectLst/>
                        <a:latin typeface="Century Gothic" panose="020B0502020202020204" pitchFamily="34" charset="0"/>
                      </a:endParaRP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1841609686"/>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User Acceptance Test (UAT)</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Not </a:t>
                      </a:r>
                      <a:br>
                        <a:rPr lang="en-US" sz="1000" b="0" i="0" u="none" strike="noStrike">
                          <a:solidFill>
                            <a:srgbClr val="262626"/>
                          </a:solidFill>
                          <a:effectLst/>
                          <a:latin typeface="Century Gothic" panose="020B0502020202020204" pitchFamily="34" charset="0"/>
                        </a:rPr>
                      </a:br>
                      <a:r>
                        <a:rPr lang="en-US" sz="1000" b="0" i="0" u="none" strike="noStrike">
                          <a:solidFill>
                            <a:srgbClr val="262626"/>
                          </a:solidFill>
                          <a:effectLst/>
                          <a:latin typeface="Century Gothic" panose="020B0502020202020204" pitchFamily="34" charset="0"/>
                        </a:rPr>
                        <a:t>Started</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6/14/2021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9/3/2021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1" i="0" u="none" strike="noStrike">
                          <a:solidFill>
                            <a:srgbClr val="262626"/>
                          </a:solidFill>
                          <a:effectLst/>
                          <a:latin typeface="Century Gothic" panose="020B0502020202020204" pitchFamily="34" charset="0"/>
                        </a:rPr>
                        <a:t>0%</a:t>
                      </a: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1756534026"/>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Training Support</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Not</a:t>
                      </a:r>
                      <a:br>
                        <a:rPr lang="en-US" sz="1000" b="0" i="0" u="none" strike="noStrike">
                          <a:solidFill>
                            <a:srgbClr val="262626"/>
                          </a:solidFill>
                          <a:effectLst/>
                          <a:latin typeface="Century Gothic" panose="020B0502020202020204" pitchFamily="34" charset="0"/>
                        </a:rPr>
                      </a:br>
                      <a:r>
                        <a:rPr lang="en-US" sz="1000" b="0" i="0" u="none" strike="noStrike">
                          <a:solidFill>
                            <a:srgbClr val="262626"/>
                          </a:solidFill>
                          <a:effectLst/>
                          <a:latin typeface="Century Gothic" panose="020B0502020202020204" pitchFamily="34" charset="0"/>
                        </a:rPr>
                        <a:t> Started</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7/5/2021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9/24/2021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kumimoji="0" lang="en-US" sz="1000" b="1" i="0" u="none" strike="noStrike" kern="1200" cap="none" spc="0" normalizeH="0" baseline="0" noProof="0">
                          <a:ln>
                            <a:noFill/>
                          </a:ln>
                          <a:solidFill>
                            <a:srgbClr val="262626"/>
                          </a:solidFill>
                          <a:effectLst/>
                          <a:uLnTx/>
                          <a:uFillTx/>
                          <a:latin typeface="Century Gothic" panose="020B0502020202020204" pitchFamily="34" charset="0"/>
                          <a:ea typeface="+mn-ea"/>
                          <a:cs typeface="+mn-cs"/>
                        </a:rPr>
                        <a:t>0%</a:t>
                      </a:r>
                      <a:endParaRPr lang="en-US" sz="1000" b="1" i="0" u="none" strike="noStrike">
                        <a:solidFill>
                          <a:srgbClr val="262626"/>
                        </a:solidFill>
                        <a:effectLst/>
                        <a:latin typeface="Century Gothic" panose="020B0502020202020204" pitchFamily="34" charset="0"/>
                      </a:endParaRP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354760893"/>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C-IV County Go-Live</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Not </a:t>
                      </a:r>
                      <a:br>
                        <a:rPr lang="en-US" sz="1000" b="0" i="0" u="none" strike="noStrike">
                          <a:solidFill>
                            <a:srgbClr val="262626"/>
                          </a:solidFill>
                          <a:effectLst/>
                          <a:latin typeface="Century Gothic" panose="020B0502020202020204" pitchFamily="34" charset="0"/>
                        </a:rPr>
                      </a:br>
                      <a:r>
                        <a:rPr lang="en-US" sz="1000" b="0" i="0" u="none" strike="noStrike">
                          <a:solidFill>
                            <a:srgbClr val="262626"/>
                          </a:solidFill>
                          <a:effectLst/>
                          <a:latin typeface="Century Gothic" panose="020B0502020202020204" pitchFamily="34" charset="0"/>
                        </a:rPr>
                        <a:t>Started</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9/27/2021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9/27/2021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kumimoji="0" lang="en-US" sz="1000" b="1" i="0" u="none" strike="noStrike" kern="1200" cap="none" spc="0" normalizeH="0" baseline="0" noProof="0">
                          <a:ln>
                            <a:noFill/>
                          </a:ln>
                          <a:solidFill>
                            <a:srgbClr val="262626"/>
                          </a:solidFill>
                          <a:effectLst/>
                          <a:uLnTx/>
                          <a:uFillTx/>
                          <a:latin typeface="Century Gothic" panose="020B0502020202020204" pitchFamily="34" charset="0"/>
                          <a:ea typeface="+mn-ea"/>
                          <a:cs typeface="+mn-cs"/>
                        </a:rPr>
                        <a:t>0%</a:t>
                      </a:r>
                      <a:endParaRPr lang="en-US" sz="1000" b="1" i="0" u="none" strike="noStrike">
                        <a:solidFill>
                          <a:srgbClr val="262626"/>
                        </a:solidFill>
                        <a:effectLst/>
                        <a:latin typeface="Century Gothic" panose="020B0502020202020204" pitchFamily="34" charset="0"/>
                      </a:endParaRP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3890078400"/>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Implementation Support</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000000"/>
                          </a:solidFill>
                          <a:effectLst/>
                          <a:latin typeface="Century Gothic" panose="020B0502020202020204" pitchFamily="34" charset="0"/>
                        </a:rPr>
                        <a:t>Not </a:t>
                      </a:r>
                      <a:br>
                        <a:rPr lang="en-US" sz="1000" b="0" i="0" u="none" strike="noStrike">
                          <a:solidFill>
                            <a:srgbClr val="000000"/>
                          </a:solidFill>
                          <a:effectLst/>
                          <a:latin typeface="Century Gothic" panose="020B0502020202020204" pitchFamily="34" charset="0"/>
                        </a:rPr>
                      </a:br>
                      <a:r>
                        <a:rPr lang="en-US" sz="1000" b="0" i="0" u="none" strike="noStrike">
                          <a:solidFill>
                            <a:srgbClr val="000000"/>
                          </a:solidFill>
                          <a:effectLst/>
                          <a:latin typeface="Century Gothic" panose="020B0502020202020204" pitchFamily="34" charset="0"/>
                        </a:rPr>
                        <a:t>Started</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000000"/>
                          </a:solidFill>
                          <a:effectLst/>
                          <a:latin typeface="Century Gothic" panose="020B0502020202020204" pitchFamily="34" charset="0"/>
                        </a:rPr>
                        <a:t>9/28/2021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000000"/>
                          </a:solidFill>
                          <a:effectLst/>
                          <a:latin typeface="Century Gothic" panose="020B0502020202020204" pitchFamily="34" charset="0"/>
                        </a:rPr>
                        <a:t>11/5/2021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kumimoji="0" lang="en-US" sz="1000" b="1" i="0" u="none" strike="noStrike" kern="1200" cap="none" spc="0" normalizeH="0" baseline="0" noProof="0">
                          <a:ln>
                            <a:noFill/>
                          </a:ln>
                          <a:solidFill>
                            <a:srgbClr val="262626"/>
                          </a:solidFill>
                          <a:effectLst/>
                          <a:uLnTx/>
                          <a:uFillTx/>
                          <a:latin typeface="Century Gothic" panose="020B0502020202020204" pitchFamily="34" charset="0"/>
                          <a:ea typeface="+mn-ea"/>
                          <a:cs typeface="+mn-cs"/>
                        </a:rPr>
                        <a:t>0%</a:t>
                      </a:r>
                      <a:endParaRPr lang="en-US" sz="1000" b="1" i="0" u="none" strike="noStrike">
                        <a:solidFill>
                          <a:srgbClr val="262626"/>
                        </a:solidFill>
                        <a:effectLst/>
                        <a:latin typeface="Century Gothic" panose="020B0502020202020204" pitchFamily="34" charset="0"/>
                      </a:endParaRP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1412534103"/>
                  </a:ext>
                </a:extLst>
              </a:tr>
              <a:tr h="370840">
                <a:tc>
                  <a:txBody>
                    <a:bodyPr/>
                    <a:lstStyle/>
                    <a:p>
                      <a:pPr algn="l" rtl="0" fontAlgn="ctr"/>
                      <a:r>
                        <a:rPr lang="en-US" sz="1000" b="0" i="0" u="none" strike="noStrike">
                          <a:solidFill>
                            <a:srgbClr val="262626"/>
                          </a:solidFill>
                          <a:effectLst/>
                          <a:latin typeface="Century Gothic" panose="020B0502020202020204" pitchFamily="34" charset="0"/>
                        </a:rPr>
                        <a:t>State Report County Support</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Not </a:t>
                      </a:r>
                      <a:br>
                        <a:rPr lang="en-US" sz="1000" b="0" i="0" u="none" strike="noStrike">
                          <a:solidFill>
                            <a:srgbClr val="262626"/>
                          </a:solidFill>
                          <a:effectLst/>
                          <a:latin typeface="Century Gothic" panose="020B0502020202020204" pitchFamily="34" charset="0"/>
                        </a:rPr>
                      </a:br>
                      <a:r>
                        <a:rPr lang="en-US" sz="1000" b="0" i="0" u="none" strike="noStrike">
                          <a:solidFill>
                            <a:srgbClr val="262626"/>
                          </a:solidFill>
                          <a:effectLst/>
                          <a:latin typeface="Century Gothic" panose="020B0502020202020204" pitchFamily="34" charset="0"/>
                        </a:rPr>
                        <a:t>Started</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9/27/2021</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0" i="0" u="none" strike="noStrike">
                          <a:solidFill>
                            <a:srgbClr val="262626"/>
                          </a:solidFill>
                          <a:effectLst/>
                          <a:latin typeface="Century Gothic" panose="020B0502020202020204" pitchFamily="34" charset="0"/>
                        </a:rPr>
                        <a:t>10/31/2023</a:t>
                      </a:r>
                    </a:p>
                  </a:txBody>
                  <a:tcPr marL="7620" marR="7620" marT="7620" marB="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FAFAFA"/>
                    </a:solidFill>
                  </a:tcPr>
                </a:tc>
                <a:tc>
                  <a:txBody>
                    <a:bodyPr/>
                    <a:lstStyle/>
                    <a:p>
                      <a:pPr algn="ctr" rtl="0" fontAlgn="ctr"/>
                      <a:r>
                        <a:rPr lang="en-US" sz="1000" b="1" i="0" u="none" strike="noStrike">
                          <a:solidFill>
                            <a:srgbClr val="262626"/>
                          </a:solidFill>
                          <a:effectLst/>
                          <a:latin typeface="Century Gothic" panose="020B0502020202020204" pitchFamily="34" charset="0"/>
                        </a:rPr>
                        <a:t>0%</a:t>
                      </a:r>
                    </a:p>
                  </a:txBody>
                  <a:tcPr marL="7620" marR="7620" marT="7620" marB="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1579012717"/>
                  </a:ext>
                </a:extLst>
              </a:tr>
            </a:tbl>
          </a:graphicData>
        </a:graphic>
      </p:graphicFrame>
      <p:sp>
        <p:nvSpPr>
          <p:cNvPr id="5" name="TextBox 4">
            <a:extLst>
              <a:ext uri="{FF2B5EF4-FFF2-40B4-BE49-F238E27FC236}">
                <a16:creationId xmlns:a16="http://schemas.microsoft.com/office/drawing/2014/main" id="{6961B6F9-49F2-4AB9-AD98-B373CF832276}"/>
              </a:ext>
            </a:extLst>
          </p:cNvPr>
          <p:cNvSpPr txBox="1"/>
          <p:nvPr/>
        </p:nvSpPr>
        <p:spPr>
          <a:xfrm>
            <a:off x="6096000" y="6531030"/>
            <a:ext cx="4065639" cy="230832"/>
          </a:xfrm>
          <a:prstGeom prst="rect">
            <a:avLst/>
          </a:prstGeom>
          <a:noFill/>
        </p:spPr>
        <p:txBody>
          <a:bodyPr wrap="square" rtlCol="0">
            <a:spAutoFit/>
          </a:bodyPr>
          <a:lstStyle/>
          <a:p>
            <a:r>
              <a:rPr lang="en-US" sz="900">
                <a:solidFill>
                  <a:srgbClr val="262626"/>
                </a:solidFill>
                <a:latin typeface="Century Gothic" panose="020B0502020202020204" pitchFamily="34" charset="0"/>
              </a:rPr>
              <a:t>There are no Late Project Milestones/Tasks as of April 2021.</a:t>
            </a:r>
          </a:p>
        </p:txBody>
      </p:sp>
      <p:sp>
        <p:nvSpPr>
          <p:cNvPr id="10" name="Rectangle 9">
            <a:extLst>
              <a:ext uri="{FF2B5EF4-FFF2-40B4-BE49-F238E27FC236}">
                <a16:creationId xmlns:a16="http://schemas.microsoft.com/office/drawing/2014/main" id="{3EA9730C-CB8F-AA4A-9BDB-B37665D7A73F}"/>
              </a:ext>
            </a:extLst>
          </p:cNvPr>
          <p:cNvSpPr/>
          <p:nvPr/>
        </p:nvSpPr>
        <p:spPr>
          <a:xfrm>
            <a:off x="6095999" y="6227646"/>
            <a:ext cx="5918125" cy="303384"/>
          </a:xfrm>
          <a:prstGeom prst="rect">
            <a:avLst/>
          </a:prstGeom>
          <a:solidFill>
            <a:srgbClr val="88AF4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solidFill>
                  <a:schemeClr val="bg1"/>
                </a:solidFill>
                <a:latin typeface="Century Gothic" panose="020B0502020202020204" pitchFamily="34" charset="0"/>
              </a:rPr>
              <a:t>Late Project Milestones/Tasks</a:t>
            </a:r>
            <a:endParaRPr lang="en-US" sz="1000">
              <a:solidFill>
                <a:schemeClr val="bg1"/>
              </a:solidFill>
              <a:latin typeface="Century Gothic" panose="020B0502020202020204" pitchFamily="34" charset="0"/>
            </a:endParaRPr>
          </a:p>
        </p:txBody>
      </p:sp>
    </p:spTree>
    <p:extLst>
      <p:ext uri="{BB962C8B-B14F-4D97-AF65-F5344CB8AC3E}">
        <p14:creationId xmlns:p14="http://schemas.microsoft.com/office/powerpoint/2010/main" val="20394926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ECFD362-F973-194F-B83D-FF25B4C7B86C}"/>
              </a:ext>
            </a:extLst>
          </p:cNvPr>
          <p:cNvSpPr/>
          <p:nvPr/>
        </p:nvSpPr>
        <p:spPr>
          <a:xfrm>
            <a:off x="0" y="0"/>
            <a:ext cx="659683" cy="6858000"/>
          </a:xfrm>
          <a:prstGeom prst="rect">
            <a:avLst/>
          </a:prstGeom>
          <a:solidFill>
            <a:srgbClr val="1A32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262626"/>
              </a:solidFill>
              <a:latin typeface="Century Gothic" panose="020B0502020202020204" pitchFamily="34" charset="0"/>
            </a:endParaRPr>
          </a:p>
        </p:txBody>
      </p:sp>
      <p:sp>
        <p:nvSpPr>
          <p:cNvPr id="3" name="TextBox 2">
            <a:extLst>
              <a:ext uri="{FF2B5EF4-FFF2-40B4-BE49-F238E27FC236}">
                <a16:creationId xmlns:a16="http://schemas.microsoft.com/office/drawing/2014/main" id="{695F10B3-5BBD-5941-BDC5-F0B57E9BB924}"/>
              </a:ext>
            </a:extLst>
          </p:cNvPr>
          <p:cNvSpPr txBox="1"/>
          <p:nvPr/>
        </p:nvSpPr>
        <p:spPr>
          <a:xfrm rot="16200000">
            <a:off x="-1102602" y="3039282"/>
            <a:ext cx="2864887" cy="461665"/>
          </a:xfrm>
          <a:prstGeom prst="rect">
            <a:avLst/>
          </a:prstGeom>
          <a:noFill/>
        </p:spPr>
        <p:txBody>
          <a:bodyPr wrap="none" rtlCol="0">
            <a:spAutoFit/>
          </a:bodyPr>
          <a:lstStyle/>
          <a:p>
            <a:r>
              <a:rPr lang="en-US" sz="2400">
                <a:solidFill>
                  <a:srgbClr val="FFFFFF"/>
                </a:solidFill>
                <a:latin typeface="Century Gothic" panose="020B0502020202020204" pitchFamily="34" charset="0"/>
              </a:rPr>
              <a:t>County Readiness</a:t>
            </a:r>
          </a:p>
        </p:txBody>
      </p:sp>
      <p:graphicFrame>
        <p:nvGraphicFramePr>
          <p:cNvPr id="5" name="Table 4">
            <a:extLst>
              <a:ext uri="{FF2B5EF4-FFF2-40B4-BE49-F238E27FC236}">
                <a16:creationId xmlns:a16="http://schemas.microsoft.com/office/drawing/2014/main" id="{947E19E8-D179-4844-9ABF-2E46EFA11002}"/>
              </a:ext>
            </a:extLst>
          </p:cNvPr>
          <p:cNvGraphicFramePr>
            <a:graphicFrameLocks noGrp="1"/>
          </p:cNvGraphicFramePr>
          <p:nvPr>
            <p:extLst>
              <p:ext uri="{D42A27DB-BD31-4B8C-83A1-F6EECF244321}">
                <p14:modId xmlns:p14="http://schemas.microsoft.com/office/powerpoint/2010/main" val="3021312414"/>
              </p:ext>
            </p:extLst>
          </p:nvPr>
        </p:nvGraphicFramePr>
        <p:xfrm>
          <a:off x="865847" y="698500"/>
          <a:ext cx="7100628" cy="3269577"/>
        </p:xfrm>
        <a:graphic>
          <a:graphicData uri="http://schemas.openxmlformats.org/drawingml/2006/table">
            <a:tbl>
              <a:tblPr>
                <a:tableStyleId>{5C22544A-7EE6-4342-B048-85BDC9FD1C3A}</a:tableStyleId>
              </a:tblPr>
              <a:tblGrid>
                <a:gridCol w="1236856">
                  <a:extLst>
                    <a:ext uri="{9D8B030D-6E8A-4147-A177-3AD203B41FA5}">
                      <a16:colId xmlns:a16="http://schemas.microsoft.com/office/drawing/2014/main" val="877318891"/>
                    </a:ext>
                  </a:extLst>
                </a:gridCol>
                <a:gridCol w="972457">
                  <a:extLst>
                    <a:ext uri="{9D8B030D-6E8A-4147-A177-3AD203B41FA5}">
                      <a16:colId xmlns:a16="http://schemas.microsoft.com/office/drawing/2014/main" val="367307617"/>
                    </a:ext>
                  </a:extLst>
                </a:gridCol>
                <a:gridCol w="4891315">
                  <a:extLst>
                    <a:ext uri="{9D8B030D-6E8A-4147-A177-3AD203B41FA5}">
                      <a16:colId xmlns:a16="http://schemas.microsoft.com/office/drawing/2014/main" val="1367130635"/>
                    </a:ext>
                  </a:extLst>
                </a:gridCol>
              </a:tblGrid>
              <a:tr h="608281">
                <a:tc>
                  <a:txBody>
                    <a:bodyPr/>
                    <a:lstStyle/>
                    <a:p>
                      <a:pPr marL="0" marR="0" algn="ctr">
                        <a:lnSpc>
                          <a:spcPct val="107000"/>
                        </a:lnSpc>
                        <a:spcBef>
                          <a:spcPts val="0"/>
                        </a:spcBef>
                        <a:spcAft>
                          <a:spcPts val="0"/>
                        </a:spcAft>
                      </a:pPr>
                      <a:r>
                        <a:rPr lang="en-US" sz="1100" b="1" kern="1200">
                          <a:solidFill>
                            <a:schemeClr val="bg1"/>
                          </a:solidFill>
                          <a:effectLst/>
                          <a:latin typeface="Century Gothic" panose="020B0502020202020204" pitchFamily="34" charset="0"/>
                        </a:rPr>
                        <a:t>Area</a:t>
                      </a:r>
                      <a:endParaRPr lang="en-US" sz="14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0"/>
                        </a:spcAft>
                      </a:pPr>
                      <a:r>
                        <a:rPr lang="en-US" sz="1100" b="1" kern="1200">
                          <a:solidFill>
                            <a:schemeClr val="bg1"/>
                          </a:solidFill>
                          <a:effectLst/>
                          <a:latin typeface="Century Gothic" panose="020B0502020202020204" pitchFamily="34" charset="0"/>
                        </a:rPr>
                        <a:t>Status</a:t>
                      </a:r>
                      <a:endParaRPr lang="en-US" sz="14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0"/>
                        </a:spcAft>
                      </a:pPr>
                      <a:r>
                        <a:rPr lang="en-US" sz="1100" b="1" kern="1200">
                          <a:solidFill>
                            <a:schemeClr val="bg1"/>
                          </a:solidFill>
                          <a:effectLst/>
                          <a:latin typeface="Century Gothic" panose="020B0502020202020204" pitchFamily="34" charset="0"/>
                          <a:ea typeface="Calibri" panose="020F0502020204030204" pitchFamily="34" charset="0"/>
                          <a:cs typeface="Arial" panose="020B0604020202020204" pitchFamily="34" charset="0"/>
                        </a:rPr>
                        <a:t>Counties</a:t>
                      </a:r>
                      <a:endParaRPr lang="en-US" sz="14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extLst>
                  <a:ext uri="{0D108BD9-81ED-4DB2-BD59-A6C34878D82A}">
                    <a16:rowId xmlns:a16="http://schemas.microsoft.com/office/drawing/2014/main" val="3805838657"/>
                  </a:ext>
                </a:extLst>
              </a:tr>
              <a:tr h="446206">
                <a:tc>
                  <a:txBody>
                    <a:bodyPr/>
                    <a:lstStyle/>
                    <a:p>
                      <a:pPr marL="6350" indent="0">
                        <a:tabLst/>
                      </a:pPr>
                      <a:r>
                        <a:rPr lang="en-US" sz="1100" b="1" u="none" kern="1200" baseline="0">
                          <a:solidFill>
                            <a:srgbClr val="262626"/>
                          </a:solidFill>
                          <a:effectLst/>
                          <a:uFill>
                            <a:solidFill>
                              <a:srgbClr val="FAFAFA"/>
                            </a:solidFill>
                          </a:uFill>
                          <a:latin typeface="Century Gothic" panose="020B0502020202020204" pitchFamily="34" charset="0"/>
                          <a:ea typeface="+mn-ea"/>
                          <a:cs typeface="+mn-cs"/>
                          <a:hlinkClick r:id="rId3" tooltip="Software that performs a specific function directly for an end user or, in some cases, for another application. An application can be self-contained or a group of programs. The program is a set of operations that runs the application for the user.">
                            <a:extLst>
                              <a:ext uri="{A12FA001-AC4F-418D-AE19-62706E023703}">
                                <ahyp:hlinkClr xmlns:ahyp="http://schemas.microsoft.com/office/drawing/2018/hyperlinkcolor" val="tx"/>
                              </a:ext>
                            </a:extLst>
                          </a:hlinkClick>
                        </a:rPr>
                        <a:t>Application</a:t>
                      </a:r>
                      <a:endParaRPr lang="en-US" sz="1100" b="1" u="none" kern="1200" baseline="0">
                        <a:solidFill>
                          <a:srgbClr val="262626"/>
                        </a:solidFill>
                        <a:effectLst/>
                        <a:uFill>
                          <a:solidFill>
                            <a:srgbClr val="FAFAFA"/>
                          </a:solidFill>
                        </a:uFill>
                        <a:latin typeface="Century Gothic" panose="020B0502020202020204" pitchFamily="34" charset="0"/>
                        <a:ea typeface="+mn-ea"/>
                        <a:cs typeface="+mn-cs"/>
                      </a:endParaRPr>
                    </a:p>
                  </a:txBody>
                  <a:tcPr marL="45720" marR="457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0"/>
                        </a:spcAft>
                      </a:pPr>
                      <a:r>
                        <a:rPr lang="en-US" sz="1100" b="1">
                          <a:solidFill>
                            <a:schemeClr val="bg1"/>
                          </a:solidFill>
                          <a:effectLst/>
                          <a:latin typeface="Century Gothic" panose="020B0502020202020204" pitchFamily="34" charset="0"/>
                        </a:rPr>
                        <a:t>G</a:t>
                      </a:r>
                      <a:endParaRPr lang="en-US" sz="11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100">
                          <a:solidFill>
                            <a:srgbClr val="262626"/>
                          </a:solidFill>
                          <a:latin typeface="Century Gothic" panose="020B0502020202020204" pitchFamily="34" charset="0"/>
                        </a:rPr>
                        <a:t>39 of 39 counties</a:t>
                      </a:r>
                    </a:p>
                  </a:txBody>
                  <a:tcPr marL="45720" marR="4572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3842014116"/>
                  </a:ext>
                </a:extLst>
              </a:tr>
              <a:tr h="443018">
                <a:tc>
                  <a:txBody>
                    <a:bodyPr/>
                    <a:lstStyle/>
                    <a:p>
                      <a:pPr marL="0" marR="0">
                        <a:lnSpc>
                          <a:spcPct val="107000"/>
                        </a:lnSpc>
                        <a:spcBef>
                          <a:spcPts val="0"/>
                        </a:spcBef>
                        <a:spcAft>
                          <a:spcPts val="0"/>
                        </a:spcAft>
                      </a:pPr>
                      <a:r>
                        <a:rPr lang="en-US" sz="1100" b="1" u="none" baseline="0">
                          <a:solidFill>
                            <a:srgbClr val="262626"/>
                          </a:solidFill>
                          <a:effectLst/>
                          <a:uFill>
                            <a:solidFill>
                              <a:srgbClr val="FAFAFA"/>
                            </a:solidFill>
                          </a:uFill>
                          <a:latin typeface="Century Gothic" panose="020B0502020202020204" pitchFamily="34" charset="0"/>
                          <a:hlinkClick r:id="rId3" tooltip="The components and services required to support the secure and effective operations of the CalSAWS and BenefitsCal.">
                            <a:extLst>
                              <a:ext uri="{A12FA001-AC4F-418D-AE19-62706E023703}">
                                <ahyp:hlinkClr xmlns:ahyp="http://schemas.microsoft.com/office/drawing/2018/hyperlinkcolor" val="tx"/>
                              </a:ext>
                            </a:extLst>
                          </a:hlinkClick>
                        </a:rPr>
                        <a:t>Technical</a:t>
                      </a:r>
                      <a:endParaRPr lang="en-US" sz="1100" b="1" u="none" baseline="0">
                        <a:solidFill>
                          <a:srgbClr val="262626"/>
                        </a:solidFill>
                        <a:effectLst/>
                        <a:uFill>
                          <a:solidFill>
                            <a:srgbClr val="FAFAFA"/>
                          </a:solidFill>
                        </a:uFill>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0"/>
                        </a:spcAft>
                      </a:pPr>
                      <a:r>
                        <a:rPr lang="en-US" sz="1100" b="1">
                          <a:solidFill>
                            <a:schemeClr val="bg1"/>
                          </a:solidFill>
                          <a:effectLst/>
                          <a:latin typeface="Century Gothic" panose="020B0502020202020204" pitchFamily="34" charset="0"/>
                        </a:rPr>
                        <a:t>G</a:t>
                      </a:r>
                      <a:endParaRPr lang="en-US" sz="11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100">
                          <a:solidFill>
                            <a:srgbClr val="262626"/>
                          </a:solidFill>
                          <a:latin typeface="Century Gothic" panose="020B0502020202020204" pitchFamily="34" charset="0"/>
                        </a:rPr>
                        <a:t>39 of 39 counties</a:t>
                      </a:r>
                    </a:p>
                  </a:txBody>
                  <a:tcPr marL="45720" marR="4572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462571475"/>
                  </a:ext>
                </a:extLst>
              </a:tr>
              <a:tr h="443018">
                <a:tc>
                  <a:txBody>
                    <a:bodyPr/>
                    <a:lstStyle/>
                    <a:p>
                      <a:pPr marL="0" marR="0">
                        <a:lnSpc>
                          <a:spcPct val="107000"/>
                        </a:lnSpc>
                        <a:spcBef>
                          <a:spcPts val="0"/>
                        </a:spcBef>
                        <a:spcAft>
                          <a:spcPts val="0"/>
                        </a:spcAft>
                      </a:pPr>
                      <a:r>
                        <a:rPr lang="en-US" sz="1100" b="1" u="none" baseline="0">
                          <a:solidFill>
                            <a:srgbClr val="262626"/>
                          </a:solidFill>
                          <a:effectLst/>
                          <a:uFill>
                            <a:solidFill>
                              <a:srgbClr val="FAFAFA"/>
                            </a:solidFill>
                          </a:uFill>
                          <a:latin typeface="Century Gothic" panose="020B0502020202020204" pitchFamily="34" charset="0"/>
                          <a:hlinkClick r:id="rId3" tooltip="The preparation and migration of data from legacy system(s) (i.e., CalWIN, portals, and ancillary systems) to CalSAWS and BenefitsCal.">
                            <a:extLst>
                              <a:ext uri="{A12FA001-AC4F-418D-AE19-62706E023703}">
                                <ahyp:hlinkClr xmlns:ahyp="http://schemas.microsoft.com/office/drawing/2018/hyperlinkcolor" val="tx"/>
                              </a:ext>
                            </a:extLst>
                          </a:hlinkClick>
                        </a:rPr>
                        <a:t>Conversion</a:t>
                      </a:r>
                      <a:endParaRPr lang="en-US" sz="1100" b="1" u="none" baseline="0">
                        <a:solidFill>
                          <a:srgbClr val="262626"/>
                        </a:solidFill>
                        <a:effectLst/>
                        <a:uFill>
                          <a:solidFill>
                            <a:srgbClr val="FAFAFA"/>
                          </a:solidFill>
                        </a:uFill>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0"/>
                        </a:spcAft>
                      </a:pPr>
                      <a:r>
                        <a:rPr lang="en-US" sz="1100" b="1">
                          <a:solidFill>
                            <a:schemeClr val="bg1"/>
                          </a:solidFill>
                          <a:effectLst/>
                          <a:latin typeface="Century Gothic" panose="020B0502020202020204" pitchFamily="34" charset="0"/>
                        </a:rPr>
                        <a:t>G</a:t>
                      </a:r>
                      <a:endParaRPr lang="en-US" sz="11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100">
                          <a:solidFill>
                            <a:srgbClr val="262626"/>
                          </a:solidFill>
                          <a:latin typeface="Century Gothic" panose="020B0502020202020204" pitchFamily="34" charset="0"/>
                        </a:rPr>
                        <a:t>39 of 39 counties</a:t>
                      </a:r>
                    </a:p>
                  </a:txBody>
                  <a:tcPr marL="45720" marR="4572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569466461"/>
                  </a:ext>
                </a:extLst>
              </a:tr>
              <a:tr h="443018">
                <a:tc>
                  <a:txBody>
                    <a:bodyPr/>
                    <a:lstStyle/>
                    <a:p>
                      <a:pPr marL="0" marR="0">
                        <a:lnSpc>
                          <a:spcPct val="107000"/>
                        </a:lnSpc>
                        <a:spcBef>
                          <a:spcPts val="0"/>
                        </a:spcBef>
                        <a:spcAft>
                          <a:spcPts val="0"/>
                        </a:spcAft>
                      </a:pPr>
                      <a:r>
                        <a:rPr lang="en-US" sz="1100" b="1" u="none" baseline="0">
                          <a:solidFill>
                            <a:srgbClr val="262626"/>
                          </a:solidFill>
                          <a:effectLst/>
                          <a:uFill>
                            <a:solidFill>
                              <a:srgbClr val="FAFAFA"/>
                            </a:solidFill>
                          </a:uFill>
                          <a:latin typeface="Century Gothic" panose="020B0502020202020204" pitchFamily="34" charset="0"/>
                          <a:hlinkClick r:id="rId3" tooltip="The creation and delivery of materials to prepare users to utilize the features of CalSAWS and BenefitsCal.">
                            <a:extLst>
                              <a:ext uri="{A12FA001-AC4F-418D-AE19-62706E023703}">
                                <ahyp:hlinkClr xmlns:ahyp="http://schemas.microsoft.com/office/drawing/2018/hyperlinkcolor" val="tx"/>
                              </a:ext>
                            </a:extLst>
                          </a:hlinkClick>
                        </a:rPr>
                        <a:t>Trainin</a:t>
                      </a:r>
                      <a:r>
                        <a:rPr lang="en-US" sz="1100" b="1" u="none" baseline="0">
                          <a:solidFill>
                            <a:srgbClr val="262626"/>
                          </a:solidFill>
                          <a:effectLst/>
                          <a:uFill>
                            <a:solidFill>
                              <a:srgbClr val="FAFAFA"/>
                            </a:solidFill>
                          </a:uFill>
                          <a:latin typeface="Century Gothic" panose="020B0502020202020204" pitchFamily="34" charset="0"/>
                        </a:rPr>
                        <a:t>g</a:t>
                      </a:r>
                      <a:endParaRPr lang="en-US" sz="1100" b="1" u="none" baseline="0">
                        <a:solidFill>
                          <a:srgbClr val="262626"/>
                        </a:solidFill>
                        <a:effectLst/>
                        <a:uFill>
                          <a:solidFill>
                            <a:srgbClr val="FAFAFA"/>
                          </a:solidFill>
                        </a:uFill>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0"/>
                        </a:spcAft>
                      </a:pPr>
                      <a:r>
                        <a:rPr lang="en-US" sz="1100" b="1">
                          <a:solidFill>
                            <a:schemeClr val="bg1"/>
                          </a:solidFill>
                          <a:effectLst/>
                          <a:latin typeface="Century Gothic" panose="020B0502020202020204" pitchFamily="34" charset="0"/>
                        </a:rPr>
                        <a:t>G</a:t>
                      </a:r>
                      <a:endParaRPr lang="en-US" sz="11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100">
                          <a:solidFill>
                            <a:srgbClr val="262626"/>
                          </a:solidFill>
                          <a:latin typeface="Century Gothic" panose="020B0502020202020204" pitchFamily="34" charset="0"/>
                        </a:rPr>
                        <a:t>39 of 39 counties</a:t>
                      </a:r>
                    </a:p>
                  </a:txBody>
                  <a:tcPr marL="45720" marR="4572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2306210848"/>
                  </a:ext>
                </a:extLst>
              </a:tr>
              <a:tr h="443018">
                <a:tc>
                  <a:txBody>
                    <a:bodyPr/>
                    <a:lstStyle/>
                    <a:p>
                      <a:pPr marL="0" marR="0">
                        <a:lnSpc>
                          <a:spcPct val="107000"/>
                        </a:lnSpc>
                        <a:spcBef>
                          <a:spcPts val="0"/>
                        </a:spcBef>
                        <a:spcAft>
                          <a:spcPts val="0"/>
                        </a:spcAft>
                      </a:pPr>
                      <a:r>
                        <a:rPr lang="en-US" sz="1100" b="1" u="none" baseline="0">
                          <a:solidFill>
                            <a:srgbClr val="262626"/>
                          </a:solidFill>
                          <a:effectLst/>
                          <a:uFill>
                            <a:solidFill>
                              <a:srgbClr val="FAFAFA"/>
                            </a:solidFill>
                          </a:uFill>
                          <a:latin typeface="Century Gothic" panose="020B0502020202020204" pitchFamily="34" charset="0"/>
                          <a:hlinkClick r:id="rId3" tooltip="The preparation for and rollout of a system into production. Implementation includes post go-live support.">
                            <a:extLst>
                              <a:ext uri="{A12FA001-AC4F-418D-AE19-62706E023703}">
                                <ahyp:hlinkClr xmlns:ahyp="http://schemas.microsoft.com/office/drawing/2018/hyperlinkcolor" val="tx"/>
                              </a:ext>
                            </a:extLst>
                          </a:hlinkClick>
                        </a:rPr>
                        <a:t>Implementation</a:t>
                      </a:r>
                      <a:endParaRPr lang="en-US" sz="1100" b="1" u="none" baseline="0">
                        <a:solidFill>
                          <a:srgbClr val="262626"/>
                        </a:solidFill>
                        <a:effectLst/>
                        <a:uFill>
                          <a:solidFill>
                            <a:srgbClr val="FAFAFA"/>
                          </a:solidFill>
                        </a:uFill>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0"/>
                        </a:spcAft>
                      </a:pPr>
                      <a:r>
                        <a:rPr lang="en-US" sz="1100" b="1">
                          <a:solidFill>
                            <a:schemeClr val="bg1"/>
                          </a:solidFill>
                          <a:effectLst/>
                          <a:latin typeface="Century Gothic" panose="020B0502020202020204" pitchFamily="34" charset="0"/>
                        </a:rPr>
                        <a:t>G</a:t>
                      </a:r>
                      <a:endParaRPr lang="en-US" sz="11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88AF4B"/>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100">
                          <a:solidFill>
                            <a:srgbClr val="262626"/>
                          </a:solidFill>
                          <a:latin typeface="Century Gothic" panose="020B0502020202020204" pitchFamily="34" charset="0"/>
                        </a:rPr>
                        <a:t>39 of 39 counties</a:t>
                      </a:r>
                    </a:p>
                  </a:txBody>
                  <a:tcPr marL="45720" marR="4572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367230973"/>
                  </a:ext>
                </a:extLst>
              </a:tr>
              <a:tr h="443018">
                <a:tc>
                  <a:txBody>
                    <a:bodyPr/>
                    <a:lstStyle/>
                    <a:p>
                      <a:pPr marL="0" marR="0">
                        <a:lnSpc>
                          <a:spcPct val="107000"/>
                        </a:lnSpc>
                        <a:spcBef>
                          <a:spcPts val="0"/>
                        </a:spcBef>
                        <a:spcAft>
                          <a:spcPts val="0"/>
                        </a:spcAft>
                      </a:pPr>
                      <a:r>
                        <a:rPr lang="en-US" sz="1100" b="1" u="none" baseline="0">
                          <a:solidFill>
                            <a:srgbClr val="262626"/>
                          </a:solidFill>
                          <a:effectLst/>
                          <a:uFill>
                            <a:solidFill>
                              <a:srgbClr val="FAFAFA"/>
                            </a:solidFill>
                          </a:uFill>
                          <a:latin typeface="Century Gothic" panose="020B0502020202020204" pitchFamily="34" charset="0"/>
                          <a:hlinkClick r:id="rId3" tooltip="The preparation of users for new business processes associated with implementing a new system.">
                            <a:extLst>
                              <a:ext uri="{A12FA001-AC4F-418D-AE19-62706E023703}">
                                <ahyp:hlinkClr xmlns:ahyp="http://schemas.microsoft.com/office/drawing/2018/hyperlinkcolor" val="tx"/>
                              </a:ext>
                            </a:extLst>
                          </a:hlinkClick>
                        </a:rPr>
                        <a:t>Chan</a:t>
                      </a:r>
                      <a:r>
                        <a:rPr lang="en-US" sz="1100" b="1" u="none" baseline="0">
                          <a:solidFill>
                            <a:srgbClr val="262626"/>
                          </a:solidFill>
                          <a:effectLst/>
                          <a:uFill>
                            <a:solidFill>
                              <a:srgbClr val="FAFAFA"/>
                            </a:solidFill>
                          </a:uFill>
                          <a:latin typeface="Century Gothic" panose="020B0502020202020204" pitchFamily="34" charset="0"/>
                        </a:rPr>
                        <a:t>g</a:t>
                      </a:r>
                      <a:r>
                        <a:rPr lang="en-US" sz="1100" b="1" u="none" baseline="0">
                          <a:solidFill>
                            <a:srgbClr val="262626"/>
                          </a:solidFill>
                          <a:effectLst/>
                          <a:uFill>
                            <a:solidFill>
                              <a:srgbClr val="FAFAFA"/>
                            </a:solidFill>
                          </a:uFill>
                          <a:latin typeface="Century Gothic" panose="020B0502020202020204" pitchFamily="34" charset="0"/>
                          <a:hlinkClick r:id="rId3" tooltip="The preparation of users for new business processes associated with implementing a new system.">
                            <a:extLst>
                              <a:ext uri="{A12FA001-AC4F-418D-AE19-62706E023703}">
                                <ahyp:hlinkClr xmlns:ahyp="http://schemas.microsoft.com/office/drawing/2018/hyperlinkcolor" val="tx"/>
                              </a:ext>
                            </a:extLst>
                          </a:hlinkClick>
                        </a:rPr>
                        <a:t>e</a:t>
                      </a:r>
                      <a:r>
                        <a:rPr lang="en-US" sz="1100" b="1" u="none" baseline="0">
                          <a:solidFill>
                            <a:srgbClr val="262626"/>
                          </a:solidFill>
                          <a:effectLst/>
                          <a:uFill>
                            <a:solidFill>
                              <a:srgbClr val="FAFAFA"/>
                            </a:solidFill>
                          </a:uFill>
                          <a:latin typeface="Century Gothic" panose="020B0502020202020204" pitchFamily="34" charset="0"/>
                        </a:rPr>
                        <a:t> </a:t>
                      </a:r>
                      <a:endParaRPr lang="en-US" sz="1100" b="1" u="none" baseline="0">
                        <a:solidFill>
                          <a:srgbClr val="262626"/>
                        </a:solidFill>
                        <a:effectLst/>
                        <a:uFill>
                          <a:solidFill>
                            <a:srgbClr val="FAFAFA"/>
                          </a:solidFill>
                        </a:uFill>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0"/>
                        </a:spcAft>
                      </a:pPr>
                      <a:r>
                        <a:rPr lang="en-US" sz="1100" b="1">
                          <a:solidFill>
                            <a:schemeClr val="bg1"/>
                          </a:solidFill>
                          <a:effectLst/>
                          <a:latin typeface="Century Gothic" panose="020B0502020202020204" pitchFamily="34" charset="0"/>
                        </a:rPr>
                        <a:t>G</a:t>
                      </a:r>
                      <a:endParaRPr lang="en-US" sz="11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88AF4B"/>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100">
                          <a:solidFill>
                            <a:srgbClr val="262626"/>
                          </a:solidFill>
                          <a:latin typeface="Century Gothic" panose="020B0502020202020204" pitchFamily="34" charset="0"/>
                        </a:rPr>
                        <a:t>39 of 39 counties</a:t>
                      </a:r>
                    </a:p>
                  </a:txBody>
                  <a:tcPr marL="45720" marR="4572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4278477482"/>
                  </a:ext>
                </a:extLst>
              </a:tr>
            </a:tbl>
          </a:graphicData>
        </a:graphic>
      </p:graphicFrame>
      <p:sp>
        <p:nvSpPr>
          <p:cNvPr id="6" name="Rectangle 5">
            <a:extLst>
              <a:ext uri="{FF2B5EF4-FFF2-40B4-BE49-F238E27FC236}">
                <a16:creationId xmlns:a16="http://schemas.microsoft.com/office/drawing/2014/main" id="{72CB240B-894B-1440-9D36-32C9939E0700}"/>
              </a:ext>
            </a:extLst>
          </p:cNvPr>
          <p:cNvSpPr/>
          <p:nvPr/>
        </p:nvSpPr>
        <p:spPr>
          <a:xfrm>
            <a:off x="8089900" y="141662"/>
            <a:ext cx="3860800" cy="485516"/>
          </a:xfrm>
          <a:prstGeom prst="rect">
            <a:avLst/>
          </a:prstGeom>
          <a:solidFill>
            <a:srgbClr val="88AF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atin typeface="Century Gothic" panose="020B0502020202020204" pitchFamily="34" charset="0"/>
              </a:rPr>
              <a:t>Quick Links to County Checklists</a:t>
            </a:r>
          </a:p>
        </p:txBody>
      </p:sp>
      <p:sp>
        <p:nvSpPr>
          <p:cNvPr id="10" name="TextBox 9">
            <a:extLst>
              <a:ext uri="{FF2B5EF4-FFF2-40B4-BE49-F238E27FC236}">
                <a16:creationId xmlns:a16="http://schemas.microsoft.com/office/drawing/2014/main" id="{D56DDD7D-BBE6-1B40-A623-1F0417C997E9}"/>
              </a:ext>
            </a:extLst>
          </p:cNvPr>
          <p:cNvSpPr txBox="1"/>
          <p:nvPr/>
        </p:nvSpPr>
        <p:spPr>
          <a:xfrm>
            <a:off x="8301127" y="1058863"/>
            <a:ext cx="1582224" cy="4939814"/>
          </a:xfrm>
          <a:prstGeom prst="rect">
            <a:avLst/>
          </a:prstGeom>
          <a:noFill/>
        </p:spPr>
        <p:txBody>
          <a:bodyPr wrap="square" lIns="91440" tIns="45720" rIns="91440" bIns="45720" numCol="1" spcCol="0" rtlCol="0" anchor="t">
            <a:spAutoFit/>
          </a:bodyPr>
          <a:lstStyle/>
          <a:p>
            <a:pPr>
              <a:spcBef>
                <a:spcPts val="300"/>
              </a:spcBef>
              <a:spcAft>
                <a:spcPts val="300"/>
              </a:spcAft>
            </a:pPr>
            <a:r>
              <a:rPr lang="en-US" sz="1100" u="sng">
                <a:solidFill>
                  <a:srgbClr val="1A3292"/>
                </a:solidFill>
                <a:latin typeface="Century Gothic" panose="020B0502020202020204" pitchFamily="34" charset="0"/>
                <a:hlinkClick r:id="rId4" tooltip="Alpine County Implementation Readiness Checklist">
                  <a:extLst>
                    <a:ext uri="{A12FA001-AC4F-418D-AE19-62706E023703}">
                      <ahyp:hlinkClr xmlns:ahyp="http://schemas.microsoft.com/office/drawing/2018/hyperlinkcolor" val="tx"/>
                    </a:ext>
                  </a:extLst>
                </a:hlinkClick>
              </a:rPr>
              <a:t>Alpine</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5" tooltip="Amador County Implementation Readiness Checklist">
                  <a:extLst>
                    <a:ext uri="{A12FA001-AC4F-418D-AE19-62706E023703}">
                      <ahyp:hlinkClr xmlns:ahyp="http://schemas.microsoft.com/office/drawing/2018/hyperlinkcolor" val="tx"/>
                    </a:ext>
                  </a:extLst>
                </a:hlinkClick>
              </a:rPr>
              <a:t>Amador</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6" tooltip="Butte County Implementation Readiness Checklist">
                  <a:extLst>
                    <a:ext uri="{A12FA001-AC4F-418D-AE19-62706E023703}">
                      <ahyp:hlinkClr xmlns:ahyp="http://schemas.microsoft.com/office/drawing/2018/hyperlinkcolor" val="tx"/>
                    </a:ext>
                  </a:extLst>
                </a:hlinkClick>
              </a:rPr>
              <a:t>Butte</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7" tooltip="Calaveras County Implementation Readiness Checklist">
                  <a:extLst>
                    <a:ext uri="{A12FA001-AC4F-418D-AE19-62706E023703}">
                      <ahyp:hlinkClr xmlns:ahyp="http://schemas.microsoft.com/office/drawing/2018/hyperlinkcolor" val="tx"/>
                    </a:ext>
                  </a:extLst>
                </a:hlinkClick>
              </a:rPr>
              <a:t>Calaveras</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8" tooltip="Colusa County Implementation Readiness Checklist">
                  <a:extLst>
                    <a:ext uri="{A12FA001-AC4F-418D-AE19-62706E023703}">
                      <ahyp:hlinkClr xmlns:ahyp="http://schemas.microsoft.com/office/drawing/2018/hyperlinkcolor" val="tx"/>
                    </a:ext>
                  </a:extLst>
                </a:hlinkClick>
              </a:rPr>
              <a:t>Colusa</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9" tooltip="Del Norte County Implementation Readiness Checklist">
                  <a:extLst>
                    <a:ext uri="{A12FA001-AC4F-418D-AE19-62706E023703}">
                      <ahyp:hlinkClr xmlns:ahyp="http://schemas.microsoft.com/office/drawing/2018/hyperlinkcolor" val="tx"/>
                    </a:ext>
                  </a:extLst>
                </a:hlinkClick>
              </a:rPr>
              <a:t>Del Norte</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10" tooltip="El Dorado County Implementation Readiness Checklist">
                  <a:extLst>
                    <a:ext uri="{A12FA001-AC4F-418D-AE19-62706E023703}">
                      <ahyp:hlinkClr xmlns:ahyp="http://schemas.microsoft.com/office/drawing/2018/hyperlinkcolor" val="tx"/>
                    </a:ext>
                  </a:extLst>
                </a:hlinkClick>
              </a:rPr>
              <a:t>El Dorado</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11" tooltip="Glenn County Implementation Readiness Checklist">
                  <a:extLst>
                    <a:ext uri="{A12FA001-AC4F-418D-AE19-62706E023703}">
                      <ahyp:hlinkClr xmlns:ahyp="http://schemas.microsoft.com/office/drawing/2018/hyperlinkcolor" val="tx"/>
                    </a:ext>
                  </a:extLst>
                </a:hlinkClick>
              </a:rPr>
              <a:t>Glenn</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12" tooltip="Humboldt County Implementation Readiness Checklist">
                  <a:extLst>
                    <a:ext uri="{A12FA001-AC4F-418D-AE19-62706E023703}">
                      <ahyp:hlinkClr xmlns:ahyp="http://schemas.microsoft.com/office/drawing/2018/hyperlinkcolor" val="tx"/>
                    </a:ext>
                  </a:extLst>
                </a:hlinkClick>
              </a:rPr>
              <a:t>Humboldt</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13" tooltip="Imperial County Implementation Readiness Checklist">
                  <a:extLst>
                    <a:ext uri="{A12FA001-AC4F-418D-AE19-62706E023703}">
                      <ahyp:hlinkClr xmlns:ahyp="http://schemas.microsoft.com/office/drawing/2018/hyperlinkcolor" val="tx"/>
                    </a:ext>
                  </a:extLst>
                </a:hlinkClick>
              </a:rPr>
              <a:t>Imperial</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14" tooltip="Inyo County Implementation Readiness Checklist">
                  <a:extLst>
                    <a:ext uri="{A12FA001-AC4F-418D-AE19-62706E023703}">
                      <ahyp:hlinkClr xmlns:ahyp="http://schemas.microsoft.com/office/drawing/2018/hyperlinkcolor" val="tx"/>
                    </a:ext>
                  </a:extLst>
                </a:hlinkClick>
              </a:rPr>
              <a:t>Inyo</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15" tooltip="Kern County Implementation Readiness Checklist">
                  <a:extLst>
                    <a:ext uri="{A12FA001-AC4F-418D-AE19-62706E023703}">
                      <ahyp:hlinkClr xmlns:ahyp="http://schemas.microsoft.com/office/drawing/2018/hyperlinkcolor" val="tx"/>
                    </a:ext>
                  </a:extLst>
                </a:hlinkClick>
              </a:rPr>
              <a:t>Kern</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16" tooltip="Kings County Implementation Readiness Checklist">
                  <a:extLst>
                    <a:ext uri="{A12FA001-AC4F-418D-AE19-62706E023703}">
                      <ahyp:hlinkClr xmlns:ahyp="http://schemas.microsoft.com/office/drawing/2018/hyperlinkcolor" val="tx"/>
                    </a:ext>
                  </a:extLst>
                </a:hlinkClick>
              </a:rPr>
              <a:t>Kings</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17" tooltip="Lake County Implementation Readiness Checklist">
                  <a:extLst>
                    <a:ext uri="{A12FA001-AC4F-418D-AE19-62706E023703}">
                      <ahyp:hlinkClr xmlns:ahyp="http://schemas.microsoft.com/office/drawing/2018/hyperlinkcolor" val="tx"/>
                    </a:ext>
                  </a:extLst>
                </a:hlinkClick>
              </a:rPr>
              <a:t>Lake</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18" tooltip="Lassen County Implementation Readiness Checklist">
                  <a:extLst>
                    <a:ext uri="{A12FA001-AC4F-418D-AE19-62706E023703}">
                      <ahyp:hlinkClr xmlns:ahyp="http://schemas.microsoft.com/office/drawing/2018/hyperlinkcolor" val="tx"/>
                    </a:ext>
                  </a:extLst>
                </a:hlinkClick>
              </a:rPr>
              <a:t>Lassen</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19" tooltip="Madera County Implementation Readiness Checklist">
                  <a:extLst>
                    <a:ext uri="{A12FA001-AC4F-418D-AE19-62706E023703}">
                      <ahyp:hlinkClr xmlns:ahyp="http://schemas.microsoft.com/office/drawing/2018/hyperlinkcolor" val="tx"/>
                    </a:ext>
                  </a:extLst>
                </a:hlinkClick>
              </a:rPr>
              <a:t>Madera</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20" tooltip="Marin County Implementation Readiness Checklist">
                  <a:extLst>
                    <a:ext uri="{A12FA001-AC4F-418D-AE19-62706E023703}">
                      <ahyp:hlinkClr xmlns:ahyp="http://schemas.microsoft.com/office/drawing/2018/hyperlinkcolor" val="tx"/>
                    </a:ext>
                  </a:extLst>
                </a:hlinkClick>
              </a:rPr>
              <a:t>Marin</a:t>
            </a:r>
            <a:endParaRPr lang="en-US" sz="1100" u="sng">
              <a:solidFill>
                <a:srgbClr val="1A3292"/>
              </a:solidFill>
              <a:latin typeface="Century Gothic" panose="020B0502020202020204" pitchFamily="34" charset="0"/>
              <a:hlinkClick r:id="rId20">
                <a:extLst>
                  <a:ext uri="{A12FA001-AC4F-418D-AE19-62706E023703}">
                    <ahyp:hlinkClr xmlns:ahyp="http://schemas.microsoft.com/office/drawing/2018/hyperlinkcolor" val="tx"/>
                  </a:ext>
                </a:extLst>
              </a:hlinkClick>
            </a:endParaRPr>
          </a:p>
          <a:p>
            <a:pPr>
              <a:spcBef>
                <a:spcPts val="300"/>
              </a:spcBef>
              <a:spcAft>
                <a:spcPts val="300"/>
              </a:spcAft>
            </a:pPr>
            <a:r>
              <a:rPr lang="en-US" sz="1100" u="sng">
                <a:solidFill>
                  <a:srgbClr val="1A3292"/>
                </a:solidFill>
                <a:latin typeface="Century Gothic" panose="020B0502020202020204" pitchFamily="34" charset="0"/>
                <a:hlinkClick r:id="rId21" tooltip="Mariposa County Implementation Readiness Checklist">
                  <a:extLst>
                    <a:ext uri="{A12FA001-AC4F-418D-AE19-62706E023703}">
                      <ahyp:hlinkClr xmlns:ahyp="http://schemas.microsoft.com/office/drawing/2018/hyperlinkcolor" val="tx"/>
                    </a:ext>
                  </a:extLst>
                </a:hlinkClick>
              </a:rPr>
              <a:t>Mariposa</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22" tooltip="Mendocino County Implementation Readiness Checklist">
                  <a:extLst>
                    <a:ext uri="{A12FA001-AC4F-418D-AE19-62706E023703}">
                      <ahyp:hlinkClr xmlns:ahyp="http://schemas.microsoft.com/office/drawing/2018/hyperlinkcolor" val="tx"/>
                    </a:ext>
                  </a:extLst>
                </a:hlinkClick>
              </a:rPr>
              <a:t>Mendocino</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23" tooltip="Merced County Implementation Readiness Checklist">
                  <a:extLst>
                    <a:ext uri="{A12FA001-AC4F-418D-AE19-62706E023703}">
                      <ahyp:hlinkClr xmlns:ahyp="http://schemas.microsoft.com/office/drawing/2018/hyperlinkcolor" val="tx"/>
                    </a:ext>
                  </a:extLst>
                </a:hlinkClick>
              </a:rPr>
              <a:t>Merced</a:t>
            </a:r>
            <a:endParaRPr lang="en-US" sz="1100" u="sng">
              <a:solidFill>
                <a:srgbClr val="1A3292"/>
              </a:solidFill>
              <a:latin typeface="Century Gothic" panose="020B0502020202020204" pitchFamily="34" charset="0"/>
            </a:endParaRPr>
          </a:p>
        </p:txBody>
      </p:sp>
      <p:sp>
        <p:nvSpPr>
          <p:cNvPr id="12" name="TextBox 11">
            <a:extLst>
              <a:ext uri="{FF2B5EF4-FFF2-40B4-BE49-F238E27FC236}">
                <a16:creationId xmlns:a16="http://schemas.microsoft.com/office/drawing/2014/main" id="{CC894485-094C-E844-A0CE-529E6301E296}"/>
              </a:ext>
            </a:extLst>
          </p:cNvPr>
          <p:cNvSpPr txBox="1"/>
          <p:nvPr/>
        </p:nvSpPr>
        <p:spPr>
          <a:xfrm>
            <a:off x="10368404" y="1058863"/>
            <a:ext cx="1582224" cy="4693593"/>
          </a:xfrm>
          <a:prstGeom prst="rect">
            <a:avLst/>
          </a:prstGeom>
          <a:noFill/>
        </p:spPr>
        <p:txBody>
          <a:bodyPr wrap="square" lIns="91440" tIns="45720" rIns="91440" bIns="45720" rtlCol="0" anchor="t">
            <a:spAutoFit/>
          </a:bodyPr>
          <a:lstStyle/>
          <a:p>
            <a:pPr>
              <a:spcBef>
                <a:spcPts val="300"/>
              </a:spcBef>
              <a:spcAft>
                <a:spcPts val="300"/>
              </a:spcAft>
            </a:pPr>
            <a:r>
              <a:rPr lang="en-US" sz="1100" u="sng">
                <a:solidFill>
                  <a:srgbClr val="1A3292"/>
                </a:solidFill>
                <a:latin typeface="Century Gothic" panose="020B0502020202020204" pitchFamily="34" charset="0"/>
                <a:hlinkClick r:id="rId24" tooltip="Modoc County Implementation Readiness Checklist">
                  <a:extLst>
                    <a:ext uri="{A12FA001-AC4F-418D-AE19-62706E023703}">
                      <ahyp:hlinkClr xmlns:ahyp="http://schemas.microsoft.com/office/drawing/2018/hyperlinkcolor" val="tx"/>
                    </a:ext>
                  </a:extLst>
                </a:hlinkClick>
              </a:rPr>
              <a:t>Modoc</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25" tooltip="Mono County Implementation Readiness Checklist">
                  <a:extLst>
                    <a:ext uri="{A12FA001-AC4F-418D-AE19-62706E023703}">
                      <ahyp:hlinkClr xmlns:ahyp="http://schemas.microsoft.com/office/drawing/2018/hyperlinkcolor" val="tx"/>
                    </a:ext>
                  </a:extLst>
                </a:hlinkClick>
              </a:rPr>
              <a:t>Mono</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26" tooltip="Monterey County Implementation Readiness Checklist">
                  <a:extLst>
                    <a:ext uri="{A12FA001-AC4F-418D-AE19-62706E023703}">
                      <ahyp:hlinkClr xmlns:ahyp="http://schemas.microsoft.com/office/drawing/2018/hyperlinkcolor" val="tx"/>
                    </a:ext>
                  </a:extLst>
                </a:hlinkClick>
              </a:rPr>
              <a:t>Monterey</a:t>
            </a:r>
            <a:endParaRPr lang="en-US" sz="1100" u="sng">
              <a:solidFill>
                <a:srgbClr val="1A3292"/>
              </a:solidFill>
              <a:latin typeface="Century Gothic" panose="020B0502020202020204" pitchFamily="34" charset="0"/>
              <a:hlinkClick r:id="rId26">
                <a:extLst>
                  <a:ext uri="{A12FA001-AC4F-418D-AE19-62706E023703}">
                    <ahyp:hlinkClr xmlns:ahyp="http://schemas.microsoft.com/office/drawing/2018/hyperlinkcolor" val="tx"/>
                  </a:ext>
                </a:extLst>
              </a:hlinkClick>
            </a:endParaRPr>
          </a:p>
          <a:p>
            <a:pPr>
              <a:spcBef>
                <a:spcPts val="300"/>
              </a:spcBef>
              <a:spcAft>
                <a:spcPts val="300"/>
              </a:spcAft>
            </a:pPr>
            <a:r>
              <a:rPr lang="en-US" sz="1100" u="sng">
                <a:solidFill>
                  <a:srgbClr val="1A3292"/>
                </a:solidFill>
                <a:latin typeface="Century Gothic" panose="020B0502020202020204" pitchFamily="34" charset="0"/>
                <a:hlinkClick r:id="rId27" tooltip="Napa County Implementation Readiness Checklist">
                  <a:extLst>
                    <a:ext uri="{A12FA001-AC4F-418D-AE19-62706E023703}">
                      <ahyp:hlinkClr xmlns:ahyp="http://schemas.microsoft.com/office/drawing/2018/hyperlinkcolor" val="tx"/>
                    </a:ext>
                  </a:extLst>
                </a:hlinkClick>
              </a:rPr>
              <a:t>Napa</a:t>
            </a:r>
            <a:endParaRPr lang="en-US" sz="1100" u="sng">
              <a:solidFill>
                <a:srgbClr val="1A3292"/>
              </a:solidFill>
              <a:latin typeface="Century Gothic" panose="020B0502020202020204" pitchFamily="34" charset="0"/>
              <a:hlinkClick r:id="rId27">
                <a:extLst>
                  <a:ext uri="{A12FA001-AC4F-418D-AE19-62706E023703}">
                    <ahyp:hlinkClr xmlns:ahyp="http://schemas.microsoft.com/office/drawing/2018/hyperlinkcolor" val="tx"/>
                  </a:ext>
                </a:extLst>
              </a:hlinkClick>
            </a:endParaRPr>
          </a:p>
          <a:p>
            <a:pPr>
              <a:spcBef>
                <a:spcPts val="300"/>
              </a:spcBef>
              <a:spcAft>
                <a:spcPts val="300"/>
              </a:spcAft>
            </a:pPr>
            <a:r>
              <a:rPr lang="en-US" sz="1100" u="sng">
                <a:solidFill>
                  <a:srgbClr val="1A3292"/>
                </a:solidFill>
                <a:latin typeface="Century Gothic" panose="020B0502020202020204" pitchFamily="34" charset="0"/>
                <a:hlinkClick r:id="rId28" tooltip="Nevada County Implementation Readiness Checklist">
                  <a:extLst>
                    <a:ext uri="{A12FA001-AC4F-418D-AE19-62706E023703}">
                      <ahyp:hlinkClr xmlns:ahyp="http://schemas.microsoft.com/office/drawing/2018/hyperlinkcolor" val="tx"/>
                    </a:ext>
                  </a:extLst>
                </a:hlinkClick>
              </a:rPr>
              <a:t>Nevada</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29" tooltip="Plumas County Implementation Readiness Checklist">
                  <a:extLst>
                    <a:ext uri="{A12FA001-AC4F-418D-AE19-62706E023703}">
                      <ahyp:hlinkClr xmlns:ahyp="http://schemas.microsoft.com/office/drawing/2018/hyperlinkcolor" val="tx"/>
                    </a:ext>
                  </a:extLst>
                </a:hlinkClick>
              </a:rPr>
              <a:t>Plumas</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30" tooltip="Riverside County Implementation Readiness Checklist">
                  <a:extLst>
                    <a:ext uri="{A12FA001-AC4F-418D-AE19-62706E023703}">
                      <ahyp:hlinkClr xmlns:ahyp="http://schemas.microsoft.com/office/drawing/2018/hyperlinkcolor" val="tx"/>
                    </a:ext>
                  </a:extLst>
                </a:hlinkClick>
              </a:rPr>
              <a:t>Riverside</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31" tooltip="San Benito County Implementation Readiness Checklist">
                  <a:extLst>
                    <a:ext uri="{A12FA001-AC4F-418D-AE19-62706E023703}">
                      <ahyp:hlinkClr xmlns:ahyp="http://schemas.microsoft.com/office/drawing/2018/hyperlinkcolor" val="tx"/>
                    </a:ext>
                  </a:extLst>
                </a:hlinkClick>
              </a:rPr>
              <a:t>San Benito</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32" tooltip="San Bernardino County Implementation Readiness Checklist">
                  <a:extLst>
                    <a:ext uri="{A12FA001-AC4F-418D-AE19-62706E023703}">
                      <ahyp:hlinkClr xmlns:ahyp="http://schemas.microsoft.com/office/drawing/2018/hyperlinkcolor" val="tx"/>
                    </a:ext>
                  </a:extLst>
                </a:hlinkClick>
              </a:rPr>
              <a:t>San Bernardino</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33" tooltip="San Joaquin County Implementation Readiness Checklist">
                  <a:extLst>
                    <a:ext uri="{A12FA001-AC4F-418D-AE19-62706E023703}">
                      <ahyp:hlinkClr xmlns:ahyp="http://schemas.microsoft.com/office/drawing/2018/hyperlinkcolor" val="tx"/>
                    </a:ext>
                  </a:extLst>
                </a:hlinkClick>
              </a:rPr>
              <a:t>San Joaquin</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34" tooltip="Shasta County Implementation Readiness Checklist">
                  <a:extLst>
                    <a:ext uri="{A12FA001-AC4F-418D-AE19-62706E023703}">
                      <ahyp:hlinkClr xmlns:ahyp="http://schemas.microsoft.com/office/drawing/2018/hyperlinkcolor" val="tx"/>
                    </a:ext>
                  </a:extLst>
                </a:hlinkClick>
              </a:rPr>
              <a:t>Shasta</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35" tooltip="Sierra County Implementation Readiness Checklist">
                  <a:extLst>
                    <a:ext uri="{A12FA001-AC4F-418D-AE19-62706E023703}">
                      <ahyp:hlinkClr xmlns:ahyp="http://schemas.microsoft.com/office/drawing/2018/hyperlinkcolor" val="tx"/>
                    </a:ext>
                  </a:extLst>
                </a:hlinkClick>
              </a:rPr>
              <a:t>Sierra</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36" tooltip="Siskiyou County Implementation Readiness Checklist">
                  <a:extLst>
                    <a:ext uri="{A12FA001-AC4F-418D-AE19-62706E023703}">
                      <ahyp:hlinkClr xmlns:ahyp="http://schemas.microsoft.com/office/drawing/2018/hyperlinkcolor" val="tx"/>
                    </a:ext>
                  </a:extLst>
                </a:hlinkClick>
              </a:rPr>
              <a:t>Siskiyou</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37" tooltip="Stanislaus County Implementation Readiness Checklist">
                  <a:extLst>
                    <a:ext uri="{A12FA001-AC4F-418D-AE19-62706E023703}">
                      <ahyp:hlinkClr xmlns:ahyp="http://schemas.microsoft.com/office/drawing/2018/hyperlinkcolor" val="tx"/>
                    </a:ext>
                  </a:extLst>
                </a:hlinkClick>
              </a:rPr>
              <a:t>Stanislaus</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38" tooltip="Sutter County Implementation Readiness Checklist">
                  <a:extLst>
                    <a:ext uri="{A12FA001-AC4F-418D-AE19-62706E023703}">
                      <ahyp:hlinkClr xmlns:ahyp="http://schemas.microsoft.com/office/drawing/2018/hyperlinkcolor" val="tx"/>
                    </a:ext>
                  </a:extLst>
                </a:hlinkClick>
              </a:rPr>
              <a:t>Sutter</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39" tooltip="Tehama County Implementation Readiness Checklist">
                  <a:extLst>
                    <a:ext uri="{A12FA001-AC4F-418D-AE19-62706E023703}">
                      <ahyp:hlinkClr xmlns:ahyp="http://schemas.microsoft.com/office/drawing/2018/hyperlinkcolor" val="tx"/>
                    </a:ext>
                  </a:extLst>
                </a:hlinkClick>
              </a:rPr>
              <a:t>Tehama</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40" tooltip="Trinity County Implementation Readiness Checklist">
                  <a:extLst>
                    <a:ext uri="{A12FA001-AC4F-418D-AE19-62706E023703}">
                      <ahyp:hlinkClr xmlns:ahyp="http://schemas.microsoft.com/office/drawing/2018/hyperlinkcolor" val="tx"/>
                    </a:ext>
                  </a:extLst>
                </a:hlinkClick>
              </a:rPr>
              <a:t>Trinity</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41" tooltip="Tuolumne County Implementation Readiness Checklist">
                  <a:extLst>
                    <a:ext uri="{A12FA001-AC4F-418D-AE19-62706E023703}">
                      <ahyp:hlinkClr xmlns:ahyp="http://schemas.microsoft.com/office/drawing/2018/hyperlinkcolor" val="tx"/>
                    </a:ext>
                  </a:extLst>
                </a:hlinkClick>
              </a:rPr>
              <a:t>Tuolumne</a:t>
            </a:r>
            <a:endParaRPr lang="en-US" sz="1100" u="sng">
              <a:solidFill>
                <a:srgbClr val="1A3292"/>
              </a:solidFill>
              <a:latin typeface="Century Gothic" panose="020B0502020202020204" pitchFamily="34" charset="0"/>
            </a:endParaRPr>
          </a:p>
          <a:p>
            <a:pPr>
              <a:spcBef>
                <a:spcPts val="300"/>
              </a:spcBef>
              <a:spcAft>
                <a:spcPts val="300"/>
              </a:spcAft>
            </a:pPr>
            <a:r>
              <a:rPr lang="en-US" sz="1100" u="sng">
                <a:solidFill>
                  <a:srgbClr val="1A3292"/>
                </a:solidFill>
                <a:latin typeface="Century Gothic" panose="020B0502020202020204" pitchFamily="34" charset="0"/>
                <a:hlinkClick r:id="rId6" tooltip="Yuba County Implementation Readiness Checklist">
                  <a:extLst>
                    <a:ext uri="{A12FA001-AC4F-418D-AE19-62706E023703}">
                      <ahyp:hlinkClr xmlns:ahyp="http://schemas.microsoft.com/office/drawing/2018/hyperlinkcolor" val="tx"/>
                    </a:ext>
                  </a:extLst>
                </a:hlinkClick>
              </a:rPr>
              <a:t>Yuba</a:t>
            </a:r>
            <a:endParaRPr lang="en-US" sz="1100" u="sng">
              <a:solidFill>
                <a:srgbClr val="1A3292"/>
              </a:solidFill>
              <a:latin typeface="Century Gothic" panose="020B0502020202020204" pitchFamily="34" charset="0"/>
            </a:endParaRPr>
          </a:p>
        </p:txBody>
      </p:sp>
      <p:sp>
        <p:nvSpPr>
          <p:cNvPr id="13" name="Rectangle 12">
            <a:extLst>
              <a:ext uri="{FF2B5EF4-FFF2-40B4-BE49-F238E27FC236}">
                <a16:creationId xmlns:a16="http://schemas.microsoft.com/office/drawing/2014/main" id="{CC244DF4-47C5-9B4B-90D1-EF89A9A17110}"/>
              </a:ext>
            </a:extLst>
          </p:cNvPr>
          <p:cNvSpPr/>
          <p:nvPr/>
        </p:nvSpPr>
        <p:spPr>
          <a:xfrm>
            <a:off x="8089900" y="6094042"/>
            <a:ext cx="3860800" cy="639596"/>
          </a:xfrm>
          <a:prstGeom prst="rect">
            <a:avLst/>
          </a:prstGeom>
          <a:solidFill>
            <a:srgbClr val="88AF4B"/>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US" sz="1400" b="1">
                <a:latin typeface="Century Gothic" panose="020B0502020202020204" pitchFamily="34" charset="0"/>
              </a:rPr>
              <a:t>Questions?</a:t>
            </a:r>
          </a:p>
          <a:p>
            <a:r>
              <a:rPr lang="en-US" sz="1050">
                <a:latin typeface="Century Gothic" panose="020B0502020202020204" pitchFamily="34" charset="0"/>
              </a:rPr>
              <a:t>Contact your Regional Manager, IPOC, or TPOC for more insight on each readiness area.</a:t>
            </a:r>
          </a:p>
        </p:txBody>
      </p:sp>
      <p:sp>
        <p:nvSpPr>
          <p:cNvPr id="15" name="Rectangle 14">
            <a:extLst>
              <a:ext uri="{FF2B5EF4-FFF2-40B4-BE49-F238E27FC236}">
                <a16:creationId xmlns:a16="http://schemas.microsoft.com/office/drawing/2014/main" id="{52BEB438-F240-8443-A30B-33DDD7D93739}"/>
              </a:ext>
            </a:extLst>
          </p:cNvPr>
          <p:cNvSpPr/>
          <p:nvPr/>
        </p:nvSpPr>
        <p:spPr>
          <a:xfrm>
            <a:off x="865842" y="4785483"/>
            <a:ext cx="7100628" cy="304800"/>
          </a:xfrm>
          <a:prstGeom prst="rect">
            <a:avLst/>
          </a:prstGeom>
          <a:solidFill>
            <a:srgbClr val="FCD02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a:solidFill>
                  <a:srgbClr val="262626"/>
                </a:solidFill>
                <a:latin typeface="Century Gothic" panose="020B0502020202020204" pitchFamily="34" charset="0"/>
              </a:rPr>
              <a:t>Top County Readiness Issues and Risks</a:t>
            </a:r>
          </a:p>
        </p:txBody>
      </p:sp>
      <p:graphicFrame>
        <p:nvGraphicFramePr>
          <p:cNvPr id="16" name="Table 10">
            <a:extLst>
              <a:ext uri="{FF2B5EF4-FFF2-40B4-BE49-F238E27FC236}">
                <a16:creationId xmlns:a16="http://schemas.microsoft.com/office/drawing/2014/main" id="{5FB6AD1C-8E35-E94C-BBFC-28F183F68D7E}"/>
              </a:ext>
            </a:extLst>
          </p:cNvPr>
          <p:cNvGraphicFramePr>
            <a:graphicFrameLocks noGrp="1"/>
          </p:cNvGraphicFramePr>
          <p:nvPr>
            <p:extLst>
              <p:ext uri="{D42A27DB-BD31-4B8C-83A1-F6EECF244321}">
                <p14:modId xmlns:p14="http://schemas.microsoft.com/office/powerpoint/2010/main" val="2876489817"/>
              </p:ext>
            </p:extLst>
          </p:nvPr>
        </p:nvGraphicFramePr>
        <p:xfrm>
          <a:off x="865842" y="4132105"/>
          <a:ext cx="7100440" cy="426720"/>
        </p:xfrm>
        <a:graphic>
          <a:graphicData uri="http://schemas.openxmlformats.org/drawingml/2006/table">
            <a:tbl>
              <a:tblPr firstRow="1" bandRow="1">
                <a:tableStyleId>{5C22544A-7EE6-4342-B048-85BDC9FD1C3A}</a:tableStyleId>
              </a:tblPr>
              <a:tblGrid>
                <a:gridCol w="887555">
                  <a:extLst>
                    <a:ext uri="{9D8B030D-6E8A-4147-A177-3AD203B41FA5}">
                      <a16:colId xmlns:a16="http://schemas.microsoft.com/office/drawing/2014/main" val="4224805775"/>
                    </a:ext>
                  </a:extLst>
                </a:gridCol>
                <a:gridCol w="887555">
                  <a:extLst>
                    <a:ext uri="{9D8B030D-6E8A-4147-A177-3AD203B41FA5}">
                      <a16:colId xmlns:a16="http://schemas.microsoft.com/office/drawing/2014/main" val="182719288"/>
                    </a:ext>
                  </a:extLst>
                </a:gridCol>
                <a:gridCol w="887555">
                  <a:extLst>
                    <a:ext uri="{9D8B030D-6E8A-4147-A177-3AD203B41FA5}">
                      <a16:colId xmlns:a16="http://schemas.microsoft.com/office/drawing/2014/main" val="2403769047"/>
                    </a:ext>
                  </a:extLst>
                </a:gridCol>
                <a:gridCol w="887555">
                  <a:extLst>
                    <a:ext uri="{9D8B030D-6E8A-4147-A177-3AD203B41FA5}">
                      <a16:colId xmlns:a16="http://schemas.microsoft.com/office/drawing/2014/main" val="3133822401"/>
                    </a:ext>
                  </a:extLst>
                </a:gridCol>
                <a:gridCol w="887555">
                  <a:extLst>
                    <a:ext uri="{9D8B030D-6E8A-4147-A177-3AD203B41FA5}">
                      <a16:colId xmlns:a16="http://schemas.microsoft.com/office/drawing/2014/main" val="658198608"/>
                    </a:ext>
                  </a:extLst>
                </a:gridCol>
                <a:gridCol w="887555">
                  <a:extLst>
                    <a:ext uri="{9D8B030D-6E8A-4147-A177-3AD203B41FA5}">
                      <a16:colId xmlns:a16="http://schemas.microsoft.com/office/drawing/2014/main" val="1828504824"/>
                    </a:ext>
                  </a:extLst>
                </a:gridCol>
                <a:gridCol w="887555">
                  <a:extLst>
                    <a:ext uri="{9D8B030D-6E8A-4147-A177-3AD203B41FA5}">
                      <a16:colId xmlns:a16="http://schemas.microsoft.com/office/drawing/2014/main" val="963963104"/>
                    </a:ext>
                  </a:extLst>
                </a:gridCol>
                <a:gridCol w="887555">
                  <a:extLst>
                    <a:ext uri="{9D8B030D-6E8A-4147-A177-3AD203B41FA5}">
                      <a16:colId xmlns:a16="http://schemas.microsoft.com/office/drawing/2014/main" val="1514204077"/>
                    </a:ext>
                  </a:extLst>
                </a:gridCol>
              </a:tblGrid>
              <a:tr h="197489">
                <a:tc>
                  <a:txBody>
                    <a:bodyPr/>
                    <a:lstStyle/>
                    <a:p>
                      <a:pPr algn="ctr"/>
                      <a:r>
                        <a:rPr lang="en-US" sz="1100">
                          <a:solidFill>
                            <a:schemeClr val="tx1"/>
                          </a:solidFill>
                          <a:latin typeface="Century Gothic" panose="020B0502020202020204" pitchFamily="34" charset="0"/>
                        </a:rPr>
                        <a:t>NS</a:t>
                      </a:r>
                    </a:p>
                  </a:txBody>
                  <a:tcPr anchor="ctr">
                    <a:lnL w="12700" cap="flat" cmpd="sng" algn="ctr">
                      <a:solidFill>
                        <a:srgbClr val="BFBFBF"/>
                      </a:solid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BFBFBF"/>
                    </a:solidFill>
                  </a:tcPr>
                </a:tc>
                <a:tc>
                  <a:txBody>
                    <a:bodyPr/>
                    <a:lstStyle/>
                    <a:p>
                      <a:pPr algn="ctr"/>
                      <a:r>
                        <a:rPr lang="en-US" sz="1100">
                          <a:solidFill>
                            <a:schemeClr val="tx1"/>
                          </a:solidFill>
                          <a:latin typeface="Century Gothic" panose="020B0502020202020204" pitchFamily="34" charset="0"/>
                        </a:rPr>
                        <a:t>Not Started</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latin typeface="Century Gothic" panose="020B0502020202020204" pitchFamily="34" charset="0"/>
                        </a:rPr>
                        <a:t>G</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88AF4B"/>
                    </a:solidFill>
                  </a:tcPr>
                </a:tc>
                <a:tc>
                  <a:txBody>
                    <a:bodyPr/>
                    <a:lstStyle/>
                    <a:p>
                      <a:pPr algn="ctr"/>
                      <a:r>
                        <a:rPr lang="en-US" sz="1100">
                          <a:solidFill>
                            <a:schemeClr val="tx1"/>
                          </a:solidFill>
                          <a:latin typeface="Century Gothic" panose="020B0502020202020204" pitchFamily="34" charset="0"/>
                        </a:rPr>
                        <a:t>On Schedule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solidFill>
                            <a:schemeClr val="tx1"/>
                          </a:solidFill>
                          <a:latin typeface="Century Gothic" panose="020B0502020202020204" pitchFamily="34" charset="0"/>
                        </a:rPr>
                        <a:t>Y</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FCD02F"/>
                    </a:solidFill>
                  </a:tcPr>
                </a:tc>
                <a:tc>
                  <a:txBody>
                    <a:bodyPr/>
                    <a:lstStyle/>
                    <a:p>
                      <a:pPr algn="ctr"/>
                      <a:r>
                        <a:rPr lang="en-US" sz="1100">
                          <a:solidFill>
                            <a:schemeClr val="tx1"/>
                          </a:solidFill>
                          <a:latin typeface="Century Gothic" panose="020B0502020202020204" pitchFamily="34" charset="0"/>
                        </a:rPr>
                        <a:t>&lt;14 Days Late</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100">
                          <a:latin typeface="Century Gothic" panose="020B0502020202020204" pitchFamily="34" charset="0"/>
                        </a:rPr>
                        <a:t>R</a:t>
                      </a: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solidFill>
                      <a:srgbClr val="C00000"/>
                    </a:solidFill>
                  </a:tcPr>
                </a:tc>
                <a:tc>
                  <a:txBody>
                    <a:bodyPr/>
                    <a:lstStyle/>
                    <a:p>
                      <a:pPr algn="ctr"/>
                      <a:r>
                        <a:rPr lang="en-US" sz="1100">
                          <a:solidFill>
                            <a:schemeClr val="tx1"/>
                          </a:solidFill>
                          <a:latin typeface="Century Gothic" panose="020B0502020202020204" pitchFamily="34" charset="0"/>
                        </a:rPr>
                        <a:t>&gt;=14 Days Late</a:t>
                      </a:r>
                    </a:p>
                  </a:txBody>
                  <a:tcPr anchor="ctr">
                    <a:lnL w="12700" cap="flat" cmpd="sng" algn="ctr">
                      <a:noFill/>
                      <a:prstDash val="solid"/>
                      <a:round/>
                      <a:headEnd type="none" w="med" len="med"/>
                      <a:tailEnd type="none" w="med" len="med"/>
                    </a:lnL>
                    <a:lnR w="12700" cap="flat" cmpd="sng" algn="ctr">
                      <a:solidFill>
                        <a:srgbClr val="BFBFBF"/>
                      </a:solidFill>
                      <a:prstDash val="solid"/>
                      <a:round/>
                      <a:headEnd type="none" w="med" len="med"/>
                      <a:tailEnd type="none" w="med" len="med"/>
                    </a:lnR>
                    <a:lnT w="12700" cap="flat" cmpd="sng" algn="ctr">
                      <a:solidFill>
                        <a:srgbClr val="BFBFBF"/>
                      </a:solidFill>
                      <a:prstDash val="solid"/>
                      <a:round/>
                      <a:headEnd type="none" w="med" len="med"/>
                      <a:tailEnd type="none" w="med" len="med"/>
                    </a:lnT>
                    <a:lnB w="12700" cap="flat" cmpd="sng" algn="ctr">
                      <a:solidFill>
                        <a:srgbClr val="BFBFBF"/>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904161"/>
                  </a:ext>
                </a:extLst>
              </a:tr>
            </a:tbl>
          </a:graphicData>
        </a:graphic>
      </p:graphicFrame>
      <p:sp>
        <p:nvSpPr>
          <p:cNvPr id="17" name="Rectangle 16">
            <a:extLst>
              <a:ext uri="{FF2B5EF4-FFF2-40B4-BE49-F238E27FC236}">
                <a16:creationId xmlns:a16="http://schemas.microsoft.com/office/drawing/2014/main" id="{E3EB63EE-0DF7-494D-987F-E81B287D1622}"/>
              </a:ext>
            </a:extLst>
          </p:cNvPr>
          <p:cNvSpPr/>
          <p:nvPr/>
        </p:nvSpPr>
        <p:spPr>
          <a:xfrm>
            <a:off x="866031" y="141661"/>
            <a:ext cx="7100444" cy="485517"/>
          </a:xfrm>
          <a:prstGeom prst="rect">
            <a:avLst/>
          </a:prstGeom>
          <a:solidFill>
            <a:srgbClr val="1A329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atin typeface="Century Gothic" panose="020B0502020202020204" pitchFamily="34" charset="0"/>
              </a:rPr>
              <a:t>County Readiness Summary</a:t>
            </a:r>
          </a:p>
        </p:txBody>
      </p:sp>
      <p:sp>
        <p:nvSpPr>
          <p:cNvPr id="19" name="TextBox 18">
            <a:extLst>
              <a:ext uri="{FF2B5EF4-FFF2-40B4-BE49-F238E27FC236}">
                <a16:creationId xmlns:a16="http://schemas.microsoft.com/office/drawing/2014/main" id="{FE3E5231-A950-9B45-AB60-6CF57713A76F}"/>
              </a:ext>
            </a:extLst>
          </p:cNvPr>
          <p:cNvSpPr txBox="1"/>
          <p:nvPr/>
        </p:nvSpPr>
        <p:spPr>
          <a:xfrm>
            <a:off x="8089900" y="613698"/>
            <a:ext cx="3860800" cy="461665"/>
          </a:xfrm>
          <a:prstGeom prst="rect">
            <a:avLst/>
          </a:prstGeom>
          <a:noFill/>
        </p:spPr>
        <p:txBody>
          <a:bodyPr wrap="square" rtlCol="0">
            <a:spAutoFit/>
          </a:bodyPr>
          <a:lstStyle/>
          <a:p>
            <a:r>
              <a:rPr lang="en-US" sz="1200">
                <a:latin typeface="Century Gothic" panose="020B0502020202020204" pitchFamily="34" charset="0"/>
              </a:rPr>
              <a:t>Click the links below to view the detailed checklist for your county:</a:t>
            </a:r>
          </a:p>
        </p:txBody>
      </p:sp>
      <p:graphicFrame>
        <p:nvGraphicFramePr>
          <p:cNvPr id="20" name="Table 19">
            <a:extLst>
              <a:ext uri="{FF2B5EF4-FFF2-40B4-BE49-F238E27FC236}">
                <a16:creationId xmlns:a16="http://schemas.microsoft.com/office/drawing/2014/main" id="{6396604B-0156-EA4E-810C-B15D547D6D4F}"/>
              </a:ext>
            </a:extLst>
          </p:cNvPr>
          <p:cNvGraphicFramePr>
            <a:graphicFrameLocks noGrp="1"/>
          </p:cNvGraphicFramePr>
          <p:nvPr>
            <p:extLst>
              <p:ext uri="{D42A27DB-BD31-4B8C-83A1-F6EECF244321}">
                <p14:modId xmlns:p14="http://schemas.microsoft.com/office/powerpoint/2010/main" val="1326056840"/>
              </p:ext>
            </p:extLst>
          </p:nvPr>
        </p:nvGraphicFramePr>
        <p:xfrm>
          <a:off x="877946" y="5203793"/>
          <a:ext cx="7076231" cy="1520850"/>
        </p:xfrm>
        <a:graphic>
          <a:graphicData uri="http://schemas.openxmlformats.org/drawingml/2006/table">
            <a:tbl>
              <a:tblPr>
                <a:tableStyleId>{5C22544A-7EE6-4342-B048-85BDC9FD1C3A}</a:tableStyleId>
              </a:tblPr>
              <a:tblGrid>
                <a:gridCol w="459056">
                  <a:extLst>
                    <a:ext uri="{9D8B030D-6E8A-4147-A177-3AD203B41FA5}">
                      <a16:colId xmlns:a16="http://schemas.microsoft.com/office/drawing/2014/main" val="3804732768"/>
                    </a:ext>
                  </a:extLst>
                </a:gridCol>
                <a:gridCol w="2388900">
                  <a:extLst>
                    <a:ext uri="{9D8B030D-6E8A-4147-A177-3AD203B41FA5}">
                      <a16:colId xmlns:a16="http://schemas.microsoft.com/office/drawing/2014/main" val="2394051078"/>
                    </a:ext>
                  </a:extLst>
                </a:gridCol>
                <a:gridCol w="982414">
                  <a:extLst>
                    <a:ext uri="{9D8B030D-6E8A-4147-A177-3AD203B41FA5}">
                      <a16:colId xmlns:a16="http://schemas.microsoft.com/office/drawing/2014/main" val="3661682551"/>
                    </a:ext>
                  </a:extLst>
                </a:gridCol>
                <a:gridCol w="832695">
                  <a:extLst>
                    <a:ext uri="{9D8B030D-6E8A-4147-A177-3AD203B41FA5}">
                      <a16:colId xmlns:a16="http://schemas.microsoft.com/office/drawing/2014/main" val="2996937976"/>
                    </a:ext>
                  </a:extLst>
                </a:gridCol>
                <a:gridCol w="2413166">
                  <a:extLst>
                    <a:ext uri="{9D8B030D-6E8A-4147-A177-3AD203B41FA5}">
                      <a16:colId xmlns:a16="http://schemas.microsoft.com/office/drawing/2014/main" val="1775744893"/>
                    </a:ext>
                  </a:extLst>
                </a:gridCol>
              </a:tblGrid>
              <a:tr h="121092">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rPr>
                        <a:t>No.</a:t>
                      </a:r>
                      <a:endPar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rPr>
                        <a:t>Summary</a:t>
                      </a:r>
                      <a:endPar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rPr>
                        <a:t>Risk/Issue Level</a:t>
                      </a:r>
                      <a:endPar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rPr>
                        <a:t>Due Date</a:t>
                      </a:r>
                      <a:endPar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marL="0" marR="0" algn="ctr">
                        <a:lnSpc>
                          <a:spcPct val="107000"/>
                        </a:lnSpc>
                        <a:spcBef>
                          <a:spcPts val="0"/>
                        </a:spcBef>
                        <a:spcAft>
                          <a:spcPts val="800"/>
                        </a:spcAft>
                      </a:pPr>
                      <a:r>
                        <a:rPr lang="en-US" sz="900" b="1">
                          <a:solidFill>
                            <a:schemeClr val="bg1"/>
                          </a:solidFill>
                          <a:effectLst/>
                          <a:latin typeface="Century Gothic" panose="020B0502020202020204" pitchFamily="34" charset="0"/>
                        </a:rPr>
                        <a:t>Remediation Plan</a:t>
                      </a:r>
                      <a:endParaRPr lang="en-US" sz="900" b="1">
                        <a:solidFill>
                          <a:schemeClr val="bg1"/>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extLst>
                  <a:ext uri="{0D108BD9-81ED-4DB2-BD59-A6C34878D82A}">
                    <a16:rowId xmlns:a16="http://schemas.microsoft.com/office/drawing/2014/main" val="1549301345"/>
                  </a:ext>
                </a:extLst>
              </a:tr>
              <a:tr h="206151">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nSpc>
                          <a:spcPct val="107000"/>
                        </a:lnSpc>
                        <a:spcBef>
                          <a:spcPts val="0"/>
                        </a:spcBef>
                        <a:spcAft>
                          <a:spcPts val="800"/>
                        </a:spcAft>
                      </a:pPr>
                      <a:r>
                        <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rPr>
                        <a:t>None identified as of April 2021.</a:t>
                      </a: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1018084130"/>
                  </a:ext>
                </a:extLst>
              </a:tr>
              <a:tr h="355841">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3874537928"/>
                  </a:ext>
                </a:extLst>
              </a:tr>
              <a:tr h="355841">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tc>
                  <a:txBody>
                    <a:bodyPr/>
                    <a:lstStyle/>
                    <a:p>
                      <a:pPr marL="0" marR="0">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2772229799"/>
                  </a:ext>
                </a:extLst>
              </a:tr>
              <a:tr h="355841">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AFAFA"/>
                    </a:solidFill>
                  </a:tcPr>
                </a:tc>
                <a:tc>
                  <a:txBody>
                    <a:bodyPr/>
                    <a:lstStyle/>
                    <a:p>
                      <a:pPr marL="0" marR="0">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AFAFA"/>
                    </a:solidFill>
                  </a:tcPr>
                </a:tc>
                <a:tc>
                  <a:txBody>
                    <a:bodyPr/>
                    <a:lstStyle/>
                    <a:p>
                      <a:pPr marL="0" marR="0" algn="ctr">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AFAFA"/>
                    </a:solidFill>
                  </a:tcPr>
                </a:tc>
                <a:tc>
                  <a:txBody>
                    <a:bodyPr/>
                    <a:lstStyle/>
                    <a:p>
                      <a:pPr marL="0" marR="0">
                        <a:lnSpc>
                          <a:spcPct val="107000"/>
                        </a:lnSpc>
                        <a:spcBef>
                          <a:spcPts val="0"/>
                        </a:spcBef>
                        <a:spcAft>
                          <a:spcPts val="800"/>
                        </a:spcAft>
                      </a:pPr>
                      <a:endParaRPr lang="en-US" sz="900">
                        <a:solidFill>
                          <a:srgbClr val="262626"/>
                        </a:solidFill>
                        <a:effectLst/>
                        <a:latin typeface="Century Gothic" panose="020B0502020202020204" pitchFamily="34" charset="0"/>
                        <a:ea typeface="Calibri" panose="020F0502020204030204" pitchFamily="34" charset="0"/>
                        <a:cs typeface="Arial" panose="020B0604020202020204" pitchFamily="34" charset="0"/>
                      </a:endParaRPr>
                    </a:p>
                  </a:txBody>
                  <a:tcPr marL="45720" marR="45720">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AFAFA"/>
                    </a:solidFill>
                  </a:tcPr>
                </a:tc>
                <a:extLst>
                  <a:ext uri="{0D108BD9-81ED-4DB2-BD59-A6C34878D82A}">
                    <a16:rowId xmlns:a16="http://schemas.microsoft.com/office/drawing/2014/main" val="2663405099"/>
                  </a:ext>
                </a:extLst>
              </a:tr>
            </a:tbl>
          </a:graphicData>
        </a:graphic>
      </p:graphicFrame>
      <p:sp>
        <p:nvSpPr>
          <p:cNvPr id="7" name="TextBox 6">
            <a:extLst>
              <a:ext uri="{FF2B5EF4-FFF2-40B4-BE49-F238E27FC236}">
                <a16:creationId xmlns:a16="http://schemas.microsoft.com/office/drawing/2014/main" id="{7752E913-491F-4698-B735-0CE9E07B49B7}"/>
              </a:ext>
            </a:extLst>
          </p:cNvPr>
          <p:cNvSpPr txBox="1"/>
          <p:nvPr/>
        </p:nvSpPr>
        <p:spPr>
          <a:xfrm>
            <a:off x="9847385" y="5837260"/>
            <a:ext cx="2103315" cy="253916"/>
          </a:xfrm>
          <a:prstGeom prst="rect">
            <a:avLst/>
          </a:prstGeom>
          <a:noFill/>
        </p:spPr>
        <p:txBody>
          <a:bodyPr wrap="square" rtlCol="0">
            <a:spAutoFit/>
          </a:bodyPr>
          <a:lstStyle/>
          <a:p>
            <a:r>
              <a:rPr lang="en-US" sz="1000">
                <a:solidFill>
                  <a:srgbClr val="1A3292"/>
                </a:solidFill>
                <a:effectLst/>
                <a:latin typeface="Century Gothic" panose="020B0502020202020204" pitchFamily="34" charset="0"/>
                <a:ea typeface="Calibri" panose="020F0502020204030204" pitchFamily="34" charset="0"/>
                <a:cs typeface="Arial" panose="020B0604020202020204" pitchFamily="34" charset="0"/>
              </a:rPr>
              <a:t>*Web Portal access is required</a:t>
            </a:r>
            <a:endParaRPr lang="en-US" sz="1400">
              <a:latin typeface="Century Gothic" panose="020B0502020202020204" pitchFamily="34" charset="0"/>
            </a:endParaRPr>
          </a:p>
        </p:txBody>
      </p:sp>
    </p:spTree>
    <p:extLst>
      <p:ext uri="{BB962C8B-B14F-4D97-AF65-F5344CB8AC3E}">
        <p14:creationId xmlns:p14="http://schemas.microsoft.com/office/powerpoint/2010/main" val="2802853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35B90711-A36F-4731-929F-EFF0052163D2}"/>
              </a:ext>
            </a:extLst>
          </p:cNvPr>
          <p:cNvGraphicFramePr>
            <a:graphicFrameLocks noGrp="1"/>
          </p:cNvGraphicFramePr>
          <p:nvPr>
            <p:extLst>
              <p:ext uri="{D42A27DB-BD31-4B8C-83A1-F6EECF244321}">
                <p14:modId xmlns:p14="http://schemas.microsoft.com/office/powerpoint/2010/main" val="1017206382"/>
              </p:ext>
            </p:extLst>
          </p:nvPr>
        </p:nvGraphicFramePr>
        <p:xfrm>
          <a:off x="659685" y="0"/>
          <a:ext cx="11532315" cy="6851276"/>
        </p:xfrm>
        <a:graphic>
          <a:graphicData uri="http://schemas.openxmlformats.org/drawingml/2006/table">
            <a:tbl>
              <a:tblPr firstRow="1" bandRow="1">
                <a:tableStyleId>{5C22544A-7EE6-4342-B048-85BDC9FD1C3A}</a:tableStyleId>
              </a:tblPr>
              <a:tblGrid>
                <a:gridCol w="3844105">
                  <a:extLst>
                    <a:ext uri="{9D8B030D-6E8A-4147-A177-3AD203B41FA5}">
                      <a16:colId xmlns:a16="http://schemas.microsoft.com/office/drawing/2014/main" val="1195697146"/>
                    </a:ext>
                  </a:extLst>
                </a:gridCol>
                <a:gridCol w="3844105">
                  <a:extLst>
                    <a:ext uri="{9D8B030D-6E8A-4147-A177-3AD203B41FA5}">
                      <a16:colId xmlns:a16="http://schemas.microsoft.com/office/drawing/2014/main" val="2501798998"/>
                    </a:ext>
                  </a:extLst>
                </a:gridCol>
                <a:gridCol w="3844105">
                  <a:extLst>
                    <a:ext uri="{9D8B030D-6E8A-4147-A177-3AD203B41FA5}">
                      <a16:colId xmlns:a16="http://schemas.microsoft.com/office/drawing/2014/main" val="4001701284"/>
                    </a:ext>
                  </a:extLst>
                </a:gridCol>
              </a:tblGrid>
              <a:tr h="6851276">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1537693665"/>
                  </a:ext>
                </a:extLst>
              </a:tr>
            </a:tbl>
          </a:graphicData>
        </a:graphic>
      </p:graphicFrame>
      <p:pic>
        <p:nvPicPr>
          <p:cNvPr id="12" name="Picture 11">
            <a:extLst>
              <a:ext uri="{FF2B5EF4-FFF2-40B4-BE49-F238E27FC236}">
                <a16:creationId xmlns:a16="http://schemas.microsoft.com/office/drawing/2014/main" id="{EF6803C9-9301-4C9F-BB25-E1A5279C9D9F}"/>
              </a:ext>
            </a:extLst>
          </p:cNvPr>
          <p:cNvPicPr>
            <a:picLocks noChangeAspect="1"/>
          </p:cNvPicPr>
          <p:nvPr/>
        </p:nvPicPr>
        <p:blipFill>
          <a:blip r:embed="rId3"/>
          <a:stretch>
            <a:fillRect/>
          </a:stretch>
        </p:blipFill>
        <p:spPr>
          <a:xfrm>
            <a:off x="1350448" y="2950756"/>
            <a:ext cx="3057274" cy="1624552"/>
          </a:xfrm>
          <a:prstGeom prst="rect">
            <a:avLst/>
          </a:prstGeom>
        </p:spPr>
      </p:pic>
      <p:sp>
        <p:nvSpPr>
          <p:cNvPr id="11" name="TextBox 10">
            <a:extLst>
              <a:ext uri="{FF2B5EF4-FFF2-40B4-BE49-F238E27FC236}">
                <a16:creationId xmlns:a16="http://schemas.microsoft.com/office/drawing/2014/main" id="{B4E635DA-15B5-FF4B-A540-883520392117}"/>
              </a:ext>
            </a:extLst>
          </p:cNvPr>
          <p:cNvSpPr txBox="1"/>
          <p:nvPr/>
        </p:nvSpPr>
        <p:spPr>
          <a:xfrm>
            <a:off x="831967" y="8549"/>
            <a:ext cx="2396810" cy="338554"/>
          </a:xfrm>
          <a:prstGeom prst="rect">
            <a:avLst/>
          </a:prstGeom>
          <a:noFill/>
        </p:spPr>
        <p:txBody>
          <a:bodyPr wrap="square" rtlCol="0">
            <a:spAutoFit/>
          </a:bodyPr>
          <a:lstStyle/>
          <a:p>
            <a:r>
              <a:rPr lang="en-US" sz="1600">
                <a:solidFill>
                  <a:srgbClr val="1A3292"/>
                </a:solidFill>
                <a:latin typeface="Century Gothic" panose="020B0502020202020204" pitchFamily="34" charset="0"/>
              </a:rPr>
              <a:t>Application Readiness</a:t>
            </a:r>
          </a:p>
        </p:txBody>
      </p:sp>
      <p:sp>
        <p:nvSpPr>
          <p:cNvPr id="14" name="TextBox 13">
            <a:extLst>
              <a:ext uri="{FF2B5EF4-FFF2-40B4-BE49-F238E27FC236}">
                <a16:creationId xmlns:a16="http://schemas.microsoft.com/office/drawing/2014/main" id="{5D290CBD-4C33-7D48-A706-D930480CC609}"/>
              </a:ext>
            </a:extLst>
          </p:cNvPr>
          <p:cNvSpPr txBox="1"/>
          <p:nvPr/>
        </p:nvSpPr>
        <p:spPr>
          <a:xfrm>
            <a:off x="8523085" y="13351"/>
            <a:ext cx="2199641" cy="338554"/>
          </a:xfrm>
          <a:prstGeom prst="rect">
            <a:avLst/>
          </a:prstGeom>
          <a:noFill/>
        </p:spPr>
        <p:txBody>
          <a:bodyPr wrap="square" rtlCol="0">
            <a:spAutoFit/>
          </a:bodyPr>
          <a:lstStyle/>
          <a:p>
            <a:r>
              <a:rPr lang="en-US" sz="1600">
                <a:solidFill>
                  <a:srgbClr val="1A3292"/>
                </a:solidFill>
                <a:latin typeface="Century Gothic" panose="020B0502020202020204" pitchFamily="34" charset="0"/>
              </a:rPr>
              <a:t>Technical Readiness</a:t>
            </a:r>
          </a:p>
        </p:txBody>
      </p:sp>
      <p:sp>
        <p:nvSpPr>
          <p:cNvPr id="24" name="TextBox 23">
            <a:extLst>
              <a:ext uri="{FF2B5EF4-FFF2-40B4-BE49-F238E27FC236}">
                <a16:creationId xmlns:a16="http://schemas.microsoft.com/office/drawing/2014/main" id="{FF9F325B-7CD9-024A-B691-DFBCCF3721C0}"/>
              </a:ext>
            </a:extLst>
          </p:cNvPr>
          <p:cNvSpPr txBox="1"/>
          <p:nvPr/>
        </p:nvSpPr>
        <p:spPr>
          <a:xfrm>
            <a:off x="4697076" y="9141"/>
            <a:ext cx="2356735" cy="338554"/>
          </a:xfrm>
          <a:prstGeom prst="rect">
            <a:avLst/>
          </a:prstGeom>
          <a:noFill/>
        </p:spPr>
        <p:txBody>
          <a:bodyPr wrap="square" rtlCol="0">
            <a:spAutoFit/>
          </a:bodyPr>
          <a:lstStyle/>
          <a:p>
            <a:r>
              <a:rPr lang="en-US" sz="1600">
                <a:solidFill>
                  <a:srgbClr val="1A3292"/>
                </a:solidFill>
                <a:latin typeface="Century Gothic" panose="020B0502020202020204" pitchFamily="34" charset="0"/>
              </a:rPr>
              <a:t>Conversion Readiness</a:t>
            </a:r>
          </a:p>
        </p:txBody>
      </p:sp>
      <p:sp>
        <p:nvSpPr>
          <p:cNvPr id="31" name="Rectangle 30">
            <a:extLst>
              <a:ext uri="{FF2B5EF4-FFF2-40B4-BE49-F238E27FC236}">
                <a16:creationId xmlns:a16="http://schemas.microsoft.com/office/drawing/2014/main" id="{7818F23C-E59D-9242-951F-3B6E4663818A}"/>
              </a:ext>
            </a:extLst>
          </p:cNvPr>
          <p:cNvSpPr/>
          <p:nvPr/>
        </p:nvSpPr>
        <p:spPr>
          <a:xfrm>
            <a:off x="0" y="0"/>
            <a:ext cx="659683" cy="6858000"/>
          </a:xfrm>
          <a:prstGeom prst="rect">
            <a:avLst/>
          </a:prstGeom>
          <a:solidFill>
            <a:srgbClr val="1A32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2" name="TextBox 31">
            <a:extLst>
              <a:ext uri="{FF2B5EF4-FFF2-40B4-BE49-F238E27FC236}">
                <a16:creationId xmlns:a16="http://schemas.microsoft.com/office/drawing/2014/main" id="{E839FE7F-EF4F-4742-9CBA-B02B649E8FCC}"/>
              </a:ext>
            </a:extLst>
          </p:cNvPr>
          <p:cNvSpPr txBox="1"/>
          <p:nvPr/>
        </p:nvSpPr>
        <p:spPr>
          <a:xfrm rot="16200000">
            <a:off x="-1230042" y="3039282"/>
            <a:ext cx="3119765" cy="461665"/>
          </a:xfrm>
          <a:prstGeom prst="rect">
            <a:avLst/>
          </a:prstGeom>
          <a:noFill/>
        </p:spPr>
        <p:txBody>
          <a:bodyPr wrap="square" rtlCol="0">
            <a:spAutoFit/>
          </a:bodyPr>
          <a:lstStyle/>
          <a:p>
            <a:r>
              <a:rPr lang="en-US" sz="2400">
                <a:solidFill>
                  <a:schemeClr val="bg1"/>
                </a:solidFill>
                <a:latin typeface="Century Gothic" panose="020B0502020202020204" pitchFamily="34" charset="0"/>
              </a:rPr>
              <a:t>CalSAWS Readiness</a:t>
            </a:r>
          </a:p>
        </p:txBody>
      </p:sp>
      <p:sp>
        <p:nvSpPr>
          <p:cNvPr id="43" name="TextBox 42">
            <a:extLst>
              <a:ext uri="{FF2B5EF4-FFF2-40B4-BE49-F238E27FC236}">
                <a16:creationId xmlns:a16="http://schemas.microsoft.com/office/drawing/2014/main" id="{5053136F-0867-CC4D-8E2E-BB51E1550602}"/>
              </a:ext>
            </a:extLst>
          </p:cNvPr>
          <p:cNvSpPr txBox="1"/>
          <p:nvPr/>
        </p:nvSpPr>
        <p:spPr>
          <a:xfrm>
            <a:off x="816690" y="5489259"/>
            <a:ext cx="3200400" cy="1015663"/>
          </a:xfrm>
          <a:prstGeom prst="rect">
            <a:avLst/>
          </a:prstGeom>
          <a:noFill/>
        </p:spPr>
        <p:txBody>
          <a:bodyPr wrap="square" rtlCol="0">
            <a:spAutoFit/>
          </a:bodyPr>
          <a:lstStyle/>
          <a:p>
            <a:r>
              <a:rPr lang="en-US" sz="1000" b="1">
                <a:solidFill>
                  <a:srgbClr val="1A3292"/>
                </a:solidFill>
                <a:latin typeface="Century Gothic" panose="020B0502020202020204" pitchFamily="34" charset="0"/>
              </a:rPr>
              <a:t>Key Dates:</a:t>
            </a:r>
          </a:p>
          <a:p>
            <a:r>
              <a:rPr lang="en-US" sz="1000">
                <a:solidFill>
                  <a:srgbClr val="1A3292"/>
                </a:solidFill>
                <a:latin typeface="Century Gothic" panose="020B0502020202020204" pitchFamily="34" charset="0"/>
              </a:rPr>
              <a:t>Kickoff &amp; Scenario Prep:  03/18/2021 – 04/16/2021</a:t>
            </a:r>
          </a:p>
          <a:p>
            <a:r>
              <a:rPr lang="en-US" sz="1000">
                <a:solidFill>
                  <a:srgbClr val="1A3292"/>
                </a:solidFill>
                <a:latin typeface="Century Gothic" panose="020B0502020202020204" pitchFamily="34" charset="0"/>
              </a:rPr>
              <a:t>County Scenario Review: 4/19/21 – 5/21/21</a:t>
            </a:r>
          </a:p>
          <a:p>
            <a:r>
              <a:rPr lang="en-US" sz="1000">
                <a:solidFill>
                  <a:srgbClr val="1A3292"/>
                </a:solidFill>
                <a:latin typeface="Century Gothic" panose="020B0502020202020204" pitchFamily="34" charset="0"/>
              </a:rPr>
              <a:t>UAT Orientation: 06/07/2021</a:t>
            </a:r>
          </a:p>
          <a:p>
            <a:r>
              <a:rPr lang="en-US" sz="1000">
                <a:solidFill>
                  <a:srgbClr val="1A3292"/>
                </a:solidFill>
                <a:latin typeface="Century Gothic" panose="020B0502020202020204" pitchFamily="34" charset="0"/>
              </a:rPr>
              <a:t>CalSAWS UAT Execution Start: 06/14/2021</a:t>
            </a:r>
          </a:p>
          <a:p>
            <a:r>
              <a:rPr lang="en-US" sz="1000">
                <a:solidFill>
                  <a:srgbClr val="1A3292"/>
                </a:solidFill>
                <a:latin typeface="Century Gothic" panose="020B0502020202020204" pitchFamily="34" charset="0"/>
              </a:rPr>
              <a:t>CalSAWS UAT Execution End:  09/03/2021</a:t>
            </a:r>
          </a:p>
        </p:txBody>
      </p:sp>
      <p:sp>
        <p:nvSpPr>
          <p:cNvPr id="49" name="TextBox 48">
            <a:extLst>
              <a:ext uri="{FF2B5EF4-FFF2-40B4-BE49-F238E27FC236}">
                <a16:creationId xmlns:a16="http://schemas.microsoft.com/office/drawing/2014/main" id="{8D38C4DC-1D70-414A-9820-B80FF86D33AE}"/>
              </a:ext>
            </a:extLst>
          </p:cNvPr>
          <p:cNvSpPr txBox="1"/>
          <p:nvPr/>
        </p:nvSpPr>
        <p:spPr>
          <a:xfrm>
            <a:off x="4697078" y="309281"/>
            <a:ext cx="3551932" cy="1169551"/>
          </a:xfrm>
          <a:prstGeom prst="rect">
            <a:avLst/>
          </a:prstGeom>
          <a:noFill/>
        </p:spPr>
        <p:txBody>
          <a:bodyPr wrap="square" rtlCol="0">
            <a:spAutoFit/>
          </a:bodyPr>
          <a:lstStyle/>
          <a:p>
            <a:r>
              <a:rPr lang="en-US" sz="1000" b="1">
                <a:solidFill>
                  <a:srgbClr val="1A3292"/>
                </a:solidFill>
                <a:latin typeface="Century Gothic" panose="020B0502020202020204" pitchFamily="34" charset="0"/>
              </a:rPr>
              <a:t>Key Dates:</a:t>
            </a:r>
          </a:p>
          <a:p>
            <a:r>
              <a:rPr lang="en-US" sz="1000">
                <a:solidFill>
                  <a:srgbClr val="1A3292"/>
                </a:solidFill>
                <a:latin typeface="Century Gothic" panose="020B0502020202020204" pitchFamily="34" charset="0"/>
              </a:rPr>
              <a:t>Mock Conversion #1 Part B: 05/10/2021 – 05/14/2021</a:t>
            </a:r>
          </a:p>
          <a:p>
            <a:r>
              <a:rPr lang="en-US" sz="1000">
                <a:solidFill>
                  <a:srgbClr val="1A3292"/>
                </a:solidFill>
                <a:latin typeface="Century Gothic" panose="020B0502020202020204" pitchFamily="34" charset="0"/>
              </a:rPr>
              <a:t>Mock Conversion #2 Part A: 06/09/2021 – 06/10/2021</a:t>
            </a:r>
          </a:p>
          <a:p>
            <a:r>
              <a:rPr lang="en-US" sz="1000">
                <a:solidFill>
                  <a:srgbClr val="1A3292"/>
                </a:solidFill>
                <a:latin typeface="Century Gothic" panose="020B0502020202020204" pitchFamily="34" charset="0"/>
              </a:rPr>
              <a:t>Mock Conversion #2 Part B: 06/13/2021 – 06/16/2021</a:t>
            </a:r>
          </a:p>
          <a:p>
            <a:r>
              <a:rPr lang="en-US" sz="1000">
                <a:solidFill>
                  <a:srgbClr val="1A3292"/>
                </a:solidFill>
                <a:latin typeface="Century Gothic" panose="020B0502020202020204" pitchFamily="34" charset="0"/>
              </a:rPr>
              <a:t>Golden Data Set #4 Ready:  05/20/2021</a:t>
            </a:r>
          </a:p>
          <a:p>
            <a:r>
              <a:rPr lang="en-US" sz="1000">
                <a:solidFill>
                  <a:srgbClr val="1A3292"/>
                </a:solidFill>
                <a:latin typeface="Century Gothic" panose="020B0502020202020204" pitchFamily="34" charset="0"/>
              </a:rPr>
              <a:t>Cutover 1A:  08/28/2021 – 08/29/2021</a:t>
            </a:r>
          </a:p>
          <a:p>
            <a:r>
              <a:rPr lang="en-US" sz="1000">
                <a:solidFill>
                  <a:srgbClr val="1A3292"/>
                </a:solidFill>
                <a:latin typeface="Century Gothic" panose="020B0502020202020204" pitchFamily="34" charset="0"/>
              </a:rPr>
              <a:t>Cutover 1B: 09/23/2021 – 09/27/2021</a:t>
            </a:r>
          </a:p>
        </p:txBody>
      </p:sp>
      <p:sp>
        <p:nvSpPr>
          <p:cNvPr id="89" name="TextBox 88">
            <a:extLst>
              <a:ext uri="{FF2B5EF4-FFF2-40B4-BE49-F238E27FC236}">
                <a16:creationId xmlns:a16="http://schemas.microsoft.com/office/drawing/2014/main" id="{7AEBC040-BB59-6443-A229-BEAAFDFE8508}"/>
              </a:ext>
            </a:extLst>
          </p:cNvPr>
          <p:cNvSpPr txBox="1"/>
          <p:nvPr/>
        </p:nvSpPr>
        <p:spPr>
          <a:xfrm>
            <a:off x="8536601" y="3823556"/>
            <a:ext cx="3204671" cy="707886"/>
          </a:xfrm>
          <a:prstGeom prst="rect">
            <a:avLst/>
          </a:prstGeom>
          <a:noFill/>
        </p:spPr>
        <p:txBody>
          <a:bodyPr wrap="square" rtlCol="0">
            <a:spAutoFit/>
          </a:bodyPr>
          <a:lstStyle/>
          <a:p>
            <a:r>
              <a:rPr lang="en-US" sz="1000" b="1">
                <a:solidFill>
                  <a:srgbClr val="1A3292"/>
                </a:solidFill>
                <a:latin typeface="Century Gothic" panose="020B0502020202020204" pitchFamily="34" charset="0"/>
              </a:rPr>
              <a:t>Extranet Enablement </a:t>
            </a:r>
            <a:r>
              <a:rPr lang="en-US" sz="1000">
                <a:solidFill>
                  <a:srgbClr val="1A3292"/>
                </a:solidFill>
                <a:latin typeface="Century Gothic" panose="020B0502020202020204" pitchFamily="34" charset="0"/>
              </a:rPr>
              <a:t>aims to build a future state of connectivity for all counties to access AWS hosted services.</a:t>
            </a:r>
            <a:r>
              <a:rPr lang="en-US" sz="1000">
                <a:solidFill>
                  <a:srgbClr val="1A3292"/>
                </a:solidFill>
                <a:effectLst/>
                <a:latin typeface="Century Gothic" panose="020B0502020202020204" pitchFamily="34" charset="0"/>
              </a:rPr>
              <a:t> </a:t>
            </a:r>
            <a:r>
              <a:rPr lang="en-US" sz="1000">
                <a:solidFill>
                  <a:srgbClr val="1A3292"/>
                </a:solidFill>
                <a:latin typeface="Century Gothic" panose="020B0502020202020204" pitchFamily="34" charset="0"/>
              </a:rPr>
              <a:t>To date, 122 sites are complete (96%). </a:t>
            </a:r>
          </a:p>
        </p:txBody>
      </p:sp>
      <p:graphicFrame>
        <p:nvGraphicFramePr>
          <p:cNvPr id="5" name="Table 4">
            <a:extLst>
              <a:ext uri="{FF2B5EF4-FFF2-40B4-BE49-F238E27FC236}">
                <a16:creationId xmlns:a16="http://schemas.microsoft.com/office/drawing/2014/main" id="{828EF5AD-104D-461A-ACEB-54576047EFB7}"/>
              </a:ext>
            </a:extLst>
          </p:cNvPr>
          <p:cNvGraphicFramePr>
            <a:graphicFrameLocks noGrp="1"/>
          </p:cNvGraphicFramePr>
          <p:nvPr>
            <p:extLst>
              <p:ext uri="{D42A27DB-BD31-4B8C-83A1-F6EECF244321}">
                <p14:modId xmlns:p14="http://schemas.microsoft.com/office/powerpoint/2010/main" val="543633950"/>
              </p:ext>
            </p:extLst>
          </p:nvPr>
        </p:nvGraphicFramePr>
        <p:xfrm>
          <a:off x="8536601" y="4604740"/>
          <a:ext cx="3204671" cy="1140616"/>
        </p:xfrm>
        <a:graphic>
          <a:graphicData uri="http://schemas.openxmlformats.org/drawingml/2006/table">
            <a:tbl>
              <a:tblPr/>
              <a:tblGrid>
                <a:gridCol w="1355443">
                  <a:extLst>
                    <a:ext uri="{9D8B030D-6E8A-4147-A177-3AD203B41FA5}">
                      <a16:colId xmlns:a16="http://schemas.microsoft.com/office/drawing/2014/main" val="1335278972"/>
                    </a:ext>
                  </a:extLst>
                </a:gridCol>
                <a:gridCol w="846842">
                  <a:extLst>
                    <a:ext uri="{9D8B030D-6E8A-4147-A177-3AD203B41FA5}">
                      <a16:colId xmlns:a16="http://schemas.microsoft.com/office/drawing/2014/main" val="2833270251"/>
                    </a:ext>
                  </a:extLst>
                </a:gridCol>
                <a:gridCol w="1002386">
                  <a:extLst>
                    <a:ext uri="{9D8B030D-6E8A-4147-A177-3AD203B41FA5}">
                      <a16:colId xmlns:a16="http://schemas.microsoft.com/office/drawing/2014/main" val="2062005240"/>
                    </a:ext>
                  </a:extLst>
                </a:gridCol>
              </a:tblGrid>
              <a:tr h="285154">
                <a:tc>
                  <a:txBody>
                    <a:bodyPr/>
                    <a:lstStyle/>
                    <a:p>
                      <a:pPr marL="0" marR="0" algn="ctr">
                        <a:lnSpc>
                          <a:spcPct val="107000"/>
                        </a:lnSpc>
                        <a:spcBef>
                          <a:spcPts val="0"/>
                        </a:spcBef>
                        <a:spcAft>
                          <a:spcPts val="0"/>
                        </a:spcAft>
                      </a:pPr>
                      <a:r>
                        <a:rPr lang="en-US" sz="1000" b="1" kern="1200">
                          <a:solidFill>
                            <a:srgbClr val="FFFFFF"/>
                          </a:solidFill>
                          <a:effectLst/>
                          <a:latin typeface="Century Gothic" panose="020B0502020202020204" pitchFamily="34" charset="0"/>
                          <a:ea typeface="Times New Roman" panose="02020603050405020304" pitchFamily="18" charset="0"/>
                          <a:cs typeface="Century Gothic" panose="020B0502020202020204" pitchFamily="34" charset="0"/>
                        </a:rPr>
                        <a:t>Status</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1A3292"/>
                    </a:solidFill>
                  </a:tcPr>
                </a:tc>
                <a:tc>
                  <a:txBody>
                    <a:bodyPr/>
                    <a:lstStyle/>
                    <a:p>
                      <a:pPr marL="0" marR="0" algn="ctr">
                        <a:lnSpc>
                          <a:spcPct val="107000"/>
                        </a:lnSpc>
                        <a:spcBef>
                          <a:spcPts val="0"/>
                        </a:spcBef>
                        <a:spcAft>
                          <a:spcPts val="0"/>
                        </a:spcAft>
                      </a:pPr>
                      <a:r>
                        <a:rPr lang="en-US" sz="1000" b="1" kern="1200">
                          <a:solidFill>
                            <a:srgbClr val="FFFFFF"/>
                          </a:solidFill>
                          <a:effectLst/>
                          <a:latin typeface="Century Gothic" panose="020B0502020202020204" pitchFamily="34" charset="0"/>
                          <a:ea typeface="Times New Roman" panose="02020603050405020304" pitchFamily="18" charset="0"/>
                          <a:cs typeface="Century Gothic" panose="020B0502020202020204" pitchFamily="34" charset="0"/>
                        </a:rPr>
                        <a:t>Count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1A3292"/>
                    </a:solidFill>
                  </a:tcPr>
                </a:tc>
                <a:tc>
                  <a:txBody>
                    <a:bodyPr/>
                    <a:lstStyle/>
                    <a:p>
                      <a:pPr marL="0" marR="0" algn="ctr">
                        <a:lnSpc>
                          <a:spcPct val="107000"/>
                        </a:lnSpc>
                        <a:spcBef>
                          <a:spcPts val="0"/>
                        </a:spcBef>
                        <a:spcAft>
                          <a:spcPts val="0"/>
                        </a:spcAft>
                      </a:pPr>
                      <a:r>
                        <a:rPr lang="en-US" sz="1000" b="1" kern="1200">
                          <a:solidFill>
                            <a:srgbClr val="FFFFFF"/>
                          </a:solidFill>
                          <a:effectLst/>
                          <a:latin typeface="Century Gothic" panose="020B0502020202020204" pitchFamily="34" charset="0"/>
                          <a:ea typeface="Times New Roman" panose="02020603050405020304" pitchFamily="18" charset="0"/>
                          <a:cs typeface="Century Gothic" panose="020B0502020202020204" pitchFamily="34" charset="0"/>
                        </a:rPr>
                        <a:t>Percent</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lnTlToBr w="12700" cmpd="sng">
                      <a:noFill/>
                      <a:prstDash val="solid"/>
                    </a:lnTlToBr>
                    <a:lnBlToTr w="12700" cmpd="sng">
                      <a:noFill/>
                      <a:prstDash val="solid"/>
                    </a:lnBlToTr>
                    <a:solidFill>
                      <a:srgbClr val="1A3292"/>
                    </a:solidFill>
                  </a:tcPr>
                </a:tc>
                <a:extLst>
                  <a:ext uri="{0D108BD9-81ED-4DB2-BD59-A6C34878D82A}">
                    <a16:rowId xmlns:a16="http://schemas.microsoft.com/office/drawing/2014/main" val="346108792"/>
                  </a:ext>
                </a:extLst>
              </a:tr>
              <a:tr h="285154">
                <a:tc>
                  <a:txBody>
                    <a:bodyPr/>
                    <a:lstStyle/>
                    <a:p>
                      <a:pPr marL="0" marR="0" algn="ctr">
                        <a:lnSpc>
                          <a:spcPct val="107000"/>
                        </a:lnSpc>
                        <a:spcBef>
                          <a:spcPts val="0"/>
                        </a:spcBef>
                        <a:spcAft>
                          <a:spcPts val="0"/>
                        </a:spcAft>
                      </a:pPr>
                      <a:r>
                        <a:rPr lang="en-US" sz="1000" b="1" kern="1200">
                          <a:solidFill>
                            <a:srgbClr val="262626"/>
                          </a:solidFill>
                          <a:effectLst/>
                          <a:latin typeface="Century Gothic" panose="020B0502020202020204" pitchFamily="34" charset="0"/>
                          <a:ea typeface="Times New Roman" panose="02020603050405020304" pitchFamily="18" charset="0"/>
                          <a:cs typeface="Century Gothic" panose="020B0502020202020204" pitchFamily="34" charset="0"/>
                        </a:rPr>
                        <a:t>Completed</a:t>
                      </a:r>
                      <a:endParaRPr lang="en-US" sz="1100">
                        <a:solidFill>
                          <a:srgbClr val="262626"/>
                        </a:solidFill>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19050" cap="flat" cmpd="sng" algn="ctr">
                      <a:solidFill>
                        <a:srgbClr val="2F5496"/>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200">
                          <a:solidFill>
                            <a:srgbClr val="262626"/>
                          </a:solidFill>
                          <a:effectLst/>
                          <a:latin typeface="Century Gothic" panose="020B0502020202020204" pitchFamily="34" charset="0"/>
                          <a:ea typeface="Times New Roman" panose="02020603050405020304" pitchFamily="18" charset="0"/>
                          <a:cs typeface="Century Gothic" panose="020B0502020202020204" pitchFamily="34" charset="0"/>
                        </a:rPr>
                        <a:t>122</a:t>
                      </a:r>
                      <a:endParaRPr lang="en-US" sz="1100">
                        <a:solidFill>
                          <a:srgbClr val="262626"/>
                        </a:solidFill>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200">
                          <a:solidFill>
                            <a:srgbClr val="262626"/>
                          </a:solidFill>
                          <a:effectLst/>
                          <a:latin typeface="Century Gothic" panose="020B0502020202020204" pitchFamily="34" charset="0"/>
                          <a:ea typeface="Times New Roman" panose="02020603050405020304" pitchFamily="18" charset="0"/>
                          <a:cs typeface="Century Gothic" panose="020B0502020202020204" pitchFamily="34" charset="0"/>
                        </a:rPr>
                        <a:t>96%</a:t>
                      </a:r>
                      <a:endParaRPr lang="en-US" sz="1100">
                        <a:solidFill>
                          <a:srgbClr val="262626"/>
                        </a:solidFill>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6350" cap="flat" cmpd="sng" algn="ctr">
                      <a:solidFill>
                        <a:srgbClr val="1A3292"/>
                      </a:solidFill>
                      <a:prstDash val="solid"/>
                      <a:round/>
                      <a:headEnd type="none" w="med" len="med"/>
                      <a:tailEnd type="none" w="med" len="med"/>
                    </a:lnL>
                    <a:lnR w="19050" cap="flat" cmpd="sng" algn="ctr">
                      <a:solidFill>
                        <a:srgbClr val="2F5496"/>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3420834018"/>
                  </a:ext>
                </a:extLst>
              </a:tr>
              <a:tr h="285154">
                <a:tc>
                  <a:txBody>
                    <a:bodyPr/>
                    <a:lstStyle/>
                    <a:p>
                      <a:pPr marL="0" marR="0" algn="ctr">
                        <a:lnSpc>
                          <a:spcPct val="107000"/>
                        </a:lnSpc>
                        <a:spcBef>
                          <a:spcPts val="0"/>
                        </a:spcBef>
                        <a:spcAft>
                          <a:spcPts val="0"/>
                        </a:spcAft>
                      </a:pPr>
                      <a:r>
                        <a:rPr lang="en-US" sz="1000" b="1" kern="1200">
                          <a:solidFill>
                            <a:srgbClr val="262626"/>
                          </a:solidFill>
                          <a:effectLst/>
                          <a:latin typeface="Century Gothic" panose="020B0502020202020204" pitchFamily="34" charset="0"/>
                          <a:ea typeface="Times New Roman" panose="02020603050405020304" pitchFamily="18" charset="0"/>
                          <a:cs typeface="Century Gothic" panose="020B0502020202020204" pitchFamily="34" charset="0"/>
                        </a:rPr>
                        <a:t>In Progress </a:t>
                      </a:r>
                      <a:endParaRPr lang="en-US" sz="1100">
                        <a:solidFill>
                          <a:srgbClr val="262626"/>
                        </a:solidFill>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19050" cap="flat" cmpd="sng" algn="ctr">
                      <a:solidFill>
                        <a:srgbClr val="2F5496"/>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200">
                          <a:solidFill>
                            <a:srgbClr val="262626"/>
                          </a:solidFill>
                          <a:effectLst/>
                          <a:latin typeface="Century Gothic" panose="020B0502020202020204" pitchFamily="34" charset="0"/>
                          <a:ea typeface="Times New Roman" panose="02020603050405020304" pitchFamily="18" charset="0"/>
                          <a:cs typeface="Century Gothic" panose="020B0502020202020204" pitchFamily="34" charset="0"/>
                        </a:rPr>
                        <a:t>3</a:t>
                      </a:r>
                      <a:endParaRPr lang="en-US" sz="1100">
                        <a:solidFill>
                          <a:srgbClr val="262626"/>
                        </a:solidFill>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200">
                          <a:solidFill>
                            <a:srgbClr val="262626"/>
                          </a:solidFill>
                          <a:effectLst/>
                          <a:latin typeface="Century Gothic" panose="020B0502020202020204" pitchFamily="34" charset="0"/>
                          <a:ea typeface="Times New Roman" panose="02020603050405020304" pitchFamily="18" charset="0"/>
                          <a:cs typeface="Century Gothic" panose="020B0502020202020204" pitchFamily="34" charset="0"/>
                        </a:rPr>
                        <a:t>2%</a:t>
                      </a:r>
                      <a:endParaRPr lang="en-US" sz="1100">
                        <a:solidFill>
                          <a:srgbClr val="262626"/>
                        </a:solidFill>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6350" cap="flat" cmpd="sng" algn="ctr">
                      <a:solidFill>
                        <a:srgbClr val="1A3292"/>
                      </a:solidFill>
                      <a:prstDash val="solid"/>
                      <a:round/>
                      <a:headEnd type="none" w="med" len="med"/>
                      <a:tailEnd type="none" w="med" len="med"/>
                    </a:lnL>
                    <a:lnR w="19050" cap="flat" cmpd="sng" algn="ctr">
                      <a:solidFill>
                        <a:srgbClr val="2F5496"/>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tcPr>
                </a:tc>
                <a:extLst>
                  <a:ext uri="{0D108BD9-81ED-4DB2-BD59-A6C34878D82A}">
                    <a16:rowId xmlns:a16="http://schemas.microsoft.com/office/drawing/2014/main" val="509373338"/>
                  </a:ext>
                </a:extLst>
              </a:tr>
              <a:tr h="285154">
                <a:tc>
                  <a:txBody>
                    <a:bodyPr/>
                    <a:lstStyle/>
                    <a:p>
                      <a:pPr marL="0" marR="0" algn="ctr">
                        <a:lnSpc>
                          <a:spcPct val="107000"/>
                        </a:lnSpc>
                        <a:spcBef>
                          <a:spcPts val="0"/>
                        </a:spcBef>
                        <a:spcAft>
                          <a:spcPts val="0"/>
                        </a:spcAft>
                      </a:pPr>
                      <a:r>
                        <a:rPr lang="en-US" sz="1000" b="1" kern="1200">
                          <a:solidFill>
                            <a:srgbClr val="262626"/>
                          </a:solidFill>
                          <a:effectLst/>
                          <a:latin typeface="Century Gothic" panose="020B0502020202020204" pitchFamily="34" charset="0"/>
                          <a:ea typeface="Times New Roman" panose="02020603050405020304" pitchFamily="18" charset="0"/>
                          <a:cs typeface="Century Gothic" panose="020B0502020202020204" pitchFamily="34" charset="0"/>
                        </a:rPr>
                        <a:t>On Hold</a:t>
                      </a:r>
                      <a:endParaRPr lang="en-US" sz="1100">
                        <a:solidFill>
                          <a:srgbClr val="262626"/>
                        </a:solidFill>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19050" cap="flat" cmpd="sng" algn="ctr">
                      <a:solidFill>
                        <a:srgbClr val="2F5496"/>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9050" cap="flat" cmpd="sng" algn="ctr">
                      <a:solidFill>
                        <a:srgbClr val="2F5496"/>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200">
                          <a:solidFill>
                            <a:srgbClr val="262626"/>
                          </a:solidFill>
                          <a:effectLst/>
                          <a:latin typeface="Century Gothic" panose="020B0502020202020204" pitchFamily="34" charset="0"/>
                          <a:ea typeface="Times New Roman" panose="02020603050405020304" pitchFamily="18" charset="0"/>
                          <a:cs typeface="Century Gothic" panose="020B0502020202020204" pitchFamily="34" charset="0"/>
                        </a:rPr>
                        <a:t>2</a:t>
                      </a:r>
                      <a:endParaRPr lang="en-US" sz="1100">
                        <a:solidFill>
                          <a:srgbClr val="262626"/>
                        </a:solidFill>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9050" cap="flat" cmpd="sng" algn="ctr">
                      <a:solidFill>
                        <a:srgbClr val="2F5496"/>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000" b="1" kern="1200">
                          <a:solidFill>
                            <a:srgbClr val="262626"/>
                          </a:solidFill>
                          <a:effectLst/>
                          <a:latin typeface="Century Gothic" panose="020B0502020202020204" pitchFamily="34" charset="0"/>
                          <a:ea typeface="Times New Roman" panose="02020603050405020304" pitchFamily="18" charset="0"/>
                          <a:cs typeface="Century Gothic" panose="020B0502020202020204" pitchFamily="34" charset="0"/>
                        </a:rPr>
                        <a:t>2%</a:t>
                      </a:r>
                      <a:endParaRPr lang="en-US" sz="1100">
                        <a:solidFill>
                          <a:srgbClr val="262626"/>
                        </a:solidFill>
                        <a:effectLst/>
                        <a:latin typeface="Calibri" panose="020F0502020204030204" pitchFamily="34" charset="0"/>
                        <a:ea typeface="Calibri" panose="020F0502020204030204" pitchFamily="34" charset="0"/>
                        <a:cs typeface="Arial" panose="020B0604020202020204" pitchFamily="34" charset="0"/>
                      </a:endParaRPr>
                    </a:p>
                  </a:txBody>
                  <a:tcPr marL="73025" marR="73025" marT="36830" marB="36830" anchor="ctr">
                    <a:lnL w="6350" cap="flat" cmpd="sng" algn="ctr">
                      <a:solidFill>
                        <a:srgbClr val="1A3292"/>
                      </a:solidFill>
                      <a:prstDash val="solid"/>
                      <a:round/>
                      <a:headEnd type="none" w="med" len="med"/>
                      <a:tailEnd type="none" w="med" len="med"/>
                    </a:lnL>
                    <a:lnR w="19050" cap="flat" cmpd="sng" algn="ctr">
                      <a:solidFill>
                        <a:srgbClr val="2F5496"/>
                      </a:solidFill>
                      <a:prstDash val="solid"/>
                      <a:round/>
                      <a:headEnd type="none" w="med" len="med"/>
                      <a:tailEnd type="none" w="med" len="med"/>
                    </a:lnR>
                    <a:lnT w="6350" cap="flat" cmpd="sng" algn="ctr">
                      <a:solidFill>
                        <a:srgbClr val="1A3292"/>
                      </a:solidFill>
                      <a:prstDash val="solid"/>
                      <a:round/>
                      <a:headEnd type="none" w="med" len="med"/>
                      <a:tailEnd type="none" w="med" len="med"/>
                    </a:lnT>
                    <a:lnB w="19050" cap="flat" cmpd="sng" algn="ctr">
                      <a:solidFill>
                        <a:srgbClr val="2F5496"/>
                      </a:solidFill>
                      <a:prstDash val="solid"/>
                      <a:round/>
                      <a:headEnd type="none" w="med" len="med"/>
                      <a:tailEnd type="none" w="med" len="med"/>
                    </a:lnB>
                  </a:tcPr>
                </a:tc>
                <a:extLst>
                  <a:ext uri="{0D108BD9-81ED-4DB2-BD59-A6C34878D82A}">
                    <a16:rowId xmlns:a16="http://schemas.microsoft.com/office/drawing/2014/main" val="1288108127"/>
                  </a:ext>
                </a:extLst>
              </a:tr>
            </a:tbl>
          </a:graphicData>
        </a:graphic>
      </p:graphicFrame>
      <p:sp>
        <p:nvSpPr>
          <p:cNvPr id="54" name="TextBox 53">
            <a:extLst>
              <a:ext uri="{FF2B5EF4-FFF2-40B4-BE49-F238E27FC236}">
                <a16:creationId xmlns:a16="http://schemas.microsoft.com/office/drawing/2014/main" id="{BFB00934-FDF9-4F99-9609-3838F2BC3B1C}"/>
              </a:ext>
            </a:extLst>
          </p:cNvPr>
          <p:cNvSpPr txBox="1"/>
          <p:nvPr/>
        </p:nvSpPr>
        <p:spPr>
          <a:xfrm>
            <a:off x="8537393" y="658465"/>
            <a:ext cx="3200400" cy="400110"/>
          </a:xfrm>
          <a:prstGeom prst="rect">
            <a:avLst/>
          </a:prstGeom>
          <a:noFill/>
        </p:spPr>
        <p:txBody>
          <a:bodyPr wrap="square" rtlCol="0">
            <a:spAutoFit/>
          </a:bodyPr>
          <a:lstStyle/>
          <a:p>
            <a:r>
              <a:rPr lang="en-US" sz="1000">
                <a:solidFill>
                  <a:srgbClr val="1A3292"/>
                </a:solidFill>
                <a:latin typeface="Century Gothic" panose="020B0502020202020204" pitchFamily="34" charset="0"/>
              </a:rPr>
              <a:t>Start Date: 11/05/2019</a:t>
            </a:r>
          </a:p>
          <a:p>
            <a:r>
              <a:rPr lang="en-US" sz="1000">
                <a:solidFill>
                  <a:srgbClr val="1A3292"/>
                </a:solidFill>
                <a:latin typeface="Century Gothic" panose="020B0502020202020204" pitchFamily="34" charset="0"/>
              </a:rPr>
              <a:t>End Date: 09/24/2021</a:t>
            </a:r>
          </a:p>
        </p:txBody>
      </p:sp>
      <p:sp>
        <p:nvSpPr>
          <p:cNvPr id="55" name="TextBox 54">
            <a:extLst>
              <a:ext uri="{FF2B5EF4-FFF2-40B4-BE49-F238E27FC236}">
                <a16:creationId xmlns:a16="http://schemas.microsoft.com/office/drawing/2014/main" id="{4FBF1F8C-841D-47BD-93ED-4BC7810217E1}"/>
              </a:ext>
            </a:extLst>
          </p:cNvPr>
          <p:cNvSpPr txBox="1"/>
          <p:nvPr/>
        </p:nvSpPr>
        <p:spPr>
          <a:xfrm>
            <a:off x="8537393" y="1522976"/>
            <a:ext cx="3200400" cy="400110"/>
          </a:xfrm>
          <a:prstGeom prst="rect">
            <a:avLst/>
          </a:prstGeom>
          <a:noFill/>
        </p:spPr>
        <p:txBody>
          <a:bodyPr wrap="square" rtlCol="0">
            <a:spAutoFit/>
          </a:bodyPr>
          <a:lstStyle/>
          <a:p>
            <a:r>
              <a:rPr lang="en-US" sz="1000">
                <a:solidFill>
                  <a:srgbClr val="1A3292"/>
                </a:solidFill>
                <a:latin typeface="Century Gothic" panose="020B0502020202020204" pitchFamily="34" charset="0"/>
              </a:rPr>
              <a:t>Start Date: 05/01/2019</a:t>
            </a:r>
          </a:p>
          <a:p>
            <a:r>
              <a:rPr lang="en-US" sz="1000">
                <a:solidFill>
                  <a:srgbClr val="1A3292"/>
                </a:solidFill>
                <a:latin typeface="Century Gothic" panose="020B0502020202020204" pitchFamily="34" charset="0"/>
              </a:rPr>
              <a:t>End Date: 09/24/2021</a:t>
            </a:r>
          </a:p>
        </p:txBody>
      </p:sp>
      <p:graphicFrame>
        <p:nvGraphicFramePr>
          <p:cNvPr id="7" name="Table 7">
            <a:extLst>
              <a:ext uri="{FF2B5EF4-FFF2-40B4-BE49-F238E27FC236}">
                <a16:creationId xmlns:a16="http://schemas.microsoft.com/office/drawing/2014/main" id="{3D1F92BF-C163-4DB5-BFD3-4A0A1DCF34E4}"/>
              </a:ext>
            </a:extLst>
          </p:cNvPr>
          <p:cNvGraphicFramePr>
            <a:graphicFrameLocks noGrp="1"/>
          </p:cNvGraphicFramePr>
          <p:nvPr>
            <p:extLst>
              <p:ext uri="{D42A27DB-BD31-4B8C-83A1-F6EECF244321}">
                <p14:modId xmlns:p14="http://schemas.microsoft.com/office/powerpoint/2010/main" val="3971767995"/>
              </p:ext>
            </p:extLst>
          </p:nvPr>
        </p:nvGraphicFramePr>
        <p:xfrm>
          <a:off x="827979" y="396228"/>
          <a:ext cx="3200400" cy="27432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1112781764"/>
                    </a:ext>
                  </a:extLst>
                </a:gridCol>
                <a:gridCol w="160020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Design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tc>
                  <a:txBody>
                    <a:bodyPr/>
                    <a:lstStyle/>
                    <a:p>
                      <a:pPr algn="r"/>
                      <a:r>
                        <a:rPr lang="en-US" sz="1200" b="0">
                          <a:latin typeface="Century Gothic" panose="020B0502020202020204" pitchFamily="34" charset="0"/>
                        </a:rPr>
                        <a:t>Complete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extLst>
                  <a:ext uri="{0D108BD9-81ED-4DB2-BD59-A6C34878D82A}">
                    <a16:rowId xmlns:a16="http://schemas.microsoft.com/office/drawing/2014/main" val="895199311"/>
                  </a:ext>
                </a:extLst>
              </a:tr>
            </a:tbl>
          </a:graphicData>
        </a:graphic>
      </p:graphicFrame>
      <p:sp>
        <p:nvSpPr>
          <p:cNvPr id="33" name="TextBox 32">
            <a:extLst>
              <a:ext uri="{FF2B5EF4-FFF2-40B4-BE49-F238E27FC236}">
                <a16:creationId xmlns:a16="http://schemas.microsoft.com/office/drawing/2014/main" id="{50902581-7AD9-FE48-B337-1AB48E495D9E}"/>
              </a:ext>
            </a:extLst>
          </p:cNvPr>
          <p:cNvSpPr txBox="1"/>
          <p:nvPr/>
        </p:nvSpPr>
        <p:spPr>
          <a:xfrm>
            <a:off x="814045" y="4093801"/>
            <a:ext cx="2414732" cy="1015663"/>
          </a:xfrm>
          <a:prstGeom prst="rect">
            <a:avLst/>
          </a:prstGeom>
          <a:noFill/>
        </p:spPr>
        <p:txBody>
          <a:bodyPr wrap="square" rtlCol="0">
            <a:spAutoFit/>
          </a:bodyPr>
          <a:lstStyle/>
          <a:p>
            <a:r>
              <a:rPr lang="en-US" sz="1000">
                <a:solidFill>
                  <a:srgbClr val="1A3292"/>
                </a:solidFill>
                <a:latin typeface="Century Gothic" panose="020B0502020202020204" pitchFamily="34" charset="0"/>
              </a:rPr>
              <a:t>Release: 21.05</a:t>
            </a:r>
          </a:p>
          <a:p>
            <a:r>
              <a:rPr lang="en-US" sz="1000">
                <a:solidFill>
                  <a:srgbClr val="1A3292"/>
                </a:solidFill>
                <a:latin typeface="Century Gothic" panose="020B0502020202020204" pitchFamily="34" charset="0"/>
              </a:rPr>
              <a:t>Start: 03/26/2021</a:t>
            </a:r>
          </a:p>
          <a:p>
            <a:r>
              <a:rPr lang="en-US" sz="1000">
                <a:solidFill>
                  <a:srgbClr val="1A3292"/>
                </a:solidFill>
                <a:latin typeface="Century Gothic" panose="020B0502020202020204" pitchFamily="34" charset="0"/>
              </a:rPr>
              <a:t>End: 05/24/2021</a:t>
            </a:r>
          </a:p>
          <a:p>
            <a:r>
              <a:rPr lang="en-US" sz="1000">
                <a:solidFill>
                  <a:srgbClr val="1A3292"/>
                </a:solidFill>
                <a:latin typeface="Century Gothic" panose="020B0502020202020204" pitchFamily="34" charset="0"/>
              </a:rPr>
              <a:t>Open Defects as of 05/07/2021: 142</a:t>
            </a:r>
          </a:p>
          <a:p>
            <a:r>
              <a:rPr lang="en-US" sz="1000">
                <a:solidFill>
                  <a:srgbClr val="1A3292"/>
                </a:solidFill>
                <a:latin typeface="Century Gothic" panose="020B0502020202020204" pitchFamily="34" charset="0"/>
              </a:rPr>
              <a:t>Target Pass Rate: 75%</a:t>
            </a:r>
          </a:p>
          <a:p>
            <a:r>
              <a:rPr lang="en-US" sz="1000">
                <a:solidFill>
                  <a:srgbClr val="1A3292"/>
                </a:solidFill>
                <a:latin typeface="Century Gothic" panose="020B0502020202020204" pitchFamily="34" charset="0"/>
              </a:rPr>
              <a:t>Actual Pass Rate: 96%</a:t>
            </a:r>
          </a:p>
        </p:txBody>
      </p:sp>
      <p:graphicFrame>
        <p:nvGraphicFramePr>
          <p:cNvPr id="52" name="Table 7">
            <a:extLst>
              <a:ext uri="{FF2B5EF4-FFF2-40B4-BE49-F238E27FC236}">
                <a16:creationId xmlns:a16="http://schemas.microsoft.com/office/drawing/2014/main" id="{6276AD90-1393-44C9-B808-7BA706489304}"/>
              </a:ext>
            </a:extLst>
          </p:cNvPr>
          <p:cNvGraphicFramePr>
            <a:graphicFrameLocks noGrp="1"/>
          </p:cNvGraphicFramePr>
          <p:nvPr>
            <p:extLst>
              <p:ext uri="{D42A27DB-BD31-4B8C-83A1-F6EECF244321}">
                <p14:modId xmlns:p14="http://schemas.microsoft.com/office/powerpoint/2010/main" val="4065548128"/>
              </p:ext>
            </p:extLst>
          </p:nvPr>
        </p:nvGraphicFramePr>
        <p:xfrm>
          <a:off x="827979" y="1249968"/>
          <a:ext cx="3200400" cy="27432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1112781764"/>
                    </a:ext>
                  </a:extLst>
                </a:gridCol>
                <a:gridCol w="160020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Development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6" name="Table 7">
            <a:extLst>
              <a:ext uri="{FF2B5EF4-FFF2-40B4-BE49-F238E27FC236}">
                <a16:creationId xmlns:a16="http://schemas.microsoft.com/office/drawing/2014/main" id="{26BA8FB2-B5F5-47D3-98D7-74E5652A2FB6}"/>
              </a:ext>
            </a:extLst>
          </p:cNvPr>
          <p:cNvGraphicFramePr>
            <a:graphicFrameLocks noGrp="1"/>
          </p:cNvGraphicFramePr>
          <p:nvPr>
            <p:extLst>
              <p:ext uri="{D42A27DB-BD31-4B8C-83A1-F6EECF244321}">
                <p14:modId xmlns:p14="http://schemas.microsoft.com/office/powerpoint/2010/main" val="2262694007"/>
              </p:ext>
            </p:extLst>
          </p:nvPr>
        </p:nvGraphicFramePr>
        <p:xfrm>
          <a:off x="825712" y="2536273"/>
          <a:ext cx="3197970" cy="274320"/>
        </p:xfrm>
        <a:graphic>
          <a:graphicData uri="http://schemas.openxmlformats.org/drawingml/2006/table">
            <a:tbl>
              <a:tblPr firstRow="1" bandRow="1">
                <a:tableStyleId>{5C22544A-7EE6-4342-B048-85BDC9FD1C3A}</a:tableStyleId>
              </a:tblPr>
              <a:tblGrid>
                <a:gridCol w="1598985">
                  <a:extLst>
                    <a:ext uri="{9D8B030D-6E8A-4147-A177-3AD203B41FA5}">
                      <a16:colId xmlns:a16="http://schemas.microsoft.com/office/drawing/2014/main" val="1112781764"/>
                    </a:ext>
                  </a:extLst>
                </a:gridCol>
                <a:gridCol w="1598985">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System Test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7" name="Table 7">
            <a:extLst>
              <a:ext uri="{FF2B5EF4-FFF2-40B4-BE49-F238E27FC236}">
                <a16:creationId xmlns:a16="http://schemas.microsoft.com/office/drawing/2014/main" id="{BFB8F1C9-7E9D-4271-95DB-56B8662F6AB1}"/>
              </a:ext>
            </a:extLst>
          </p:cNvPr>
          <p:cNvGraphicFramePr>
            <a:graphicFrameLocks noGrp="1"/>
          </p:cNvGraphicFramePr>
          <p:nvPr>
            <p:extLst>
              <p:ext uri="{D42A27DB-BD31-4B8C-83A1-F6EECF244321}">
                <p14:modId xmlns:p14="http://schemas.microsoft.com/office/powerpoint/2010/main" val="28592191"/>
              </p:ext>
            </p:extLst>
          </p:nvPr>
        </p:nvGraphicFramePr>
        <p:xfrm>
          <a:off x="827979" y="5158589"/>
          <a:ext cx="3200400" cy="27432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1112781764"/>
                    </a:ext>
                  </a:extLst>
                </a:gridCol>
                <a:gridCol w="160020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UAT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8" name="Table 7">
            <a:extLst>
              <a:ext uri="{FF2B5EF4-FFF2-40B4-BE49-F238E27FC236}">
                <a16:creationId xmlns:a16="http://schemas.microsoft.com/office/drawing/2014/main" id="{8CE7D84E-F56B-4F71-821D-F83D1482FE97}"/>
              </a:ext>
            </a:extLst>
          </p:cNvPr>
          <p:cNvGraphicFramePr>
            <a:graphicFrameLocks noGrp="1"/>
          </p:cNvGraphicFramePr>
          <p:nvPr>
            <p:extLst>
              <p:ext uri="{D42A27DB-BD31-4B8C-83A1-F6EECF244321}">
                <p14:modId xmlns:p14="http://schemas.microsoft.com/office/powerpoint/2010/main" val="1087945744"/>
              </p:ext>
            </p:extLst>
          </p:nvPr>
        </p:nvGraphicFramePr>
        <p:xfrm>
          <a:off x="4699632" y="1675913"/>
          <a:ext cx="3200400" cy="274320"/>
        </p:xfrm>
        <a:graphic>
          <a:graphicData uri="http://schemas.openxmlformats.org/drawingml/2006/table">
            <a:tbl>
              <a:tblPr firstRow="1" bandRow="1">
                <a:tableStyleId>{5C22544A-7EE6-4342-B048-85BDC9FD1C3A}</a:tableStyleId>
              </a:tblPr>
              <a:tblGrid>
                <a:gridCol w="2032475">
                  <a:extLst>
                    <a:ext uri="{9D8B030D-6E8A-4147-A177-3AD203B41FA5}">
                      <a16:colId xmlns:a16="http://schemas.microsoft.com/office/drawing/2014/main" val="1112781764"/>
                    </a:ext>
                  </a:extLst>
                </a:gridCol>
                <a:gridCol w="1167925">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Conversion Readiness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9" name="Table 7">
            <a:extLst>
              <a:ext uri="{FF2B5EF4-FFF2-40B4-BE49-F238E27FC236}">
                <a16:creationId xmlns:a16="http://schemas.microsoft.com/office/drawing/2014/main" id="{7076078E-6AD4-45B5-A184-5898A39B996F}"/>
              </a:ext>
            </a:extLst>
          </p:cNvPr>
          <p:cNvGraphicFramePr>
            <a:graphicFrameLocks noGrp="1"/>
          </p:cNvGraphicFramePr>
          <p:nvPr>
            <p:extLst>
              <p:ext uri="{D42A27DB-BD31-4B8C-83A1-F6EECF244321}">
                <p14:modId xmlns:p14="http://schemas.microsoft.com/office/powerpoint/2010/main" val="3702372949"/>
              </p:ext>
            </p:extLst>
          </p:nvPr>
        </p:nvGraphicFramePr>
        <p:xfrm>
          <a:off x="4699632" y="3263809"/>
          <a:ext cx="3200400" cy="274320"/>
        </p:xfrm>
        <a:graphic>
          <a:graphicData uri="http://schemas.openxmlformats.org/drawingml/2006/table">
            <a:tbl>
              <a:tblPr firstRow="1" bandRow="1">
                <a:tableStyleId>{5C22544A-7EE6-4342-B048-85BDC9FD1C3A}</a:tableStyleId>
              </a:tblPr>
              <a:tblGrid>
                <a:gridCol w="1922549">
                  <a:extLst>
                    <a:ext uri="{9D8B030D-6E8A-4147-A177-3AD203B41FA5}">
                      <a16:colId xmlns:a16="http://schemas.microsoft.com/office/drawing/2014/main" val="1112781764"/>
                    </a:ext>
                  </a:extLst>
                </a:gridCol>
                <a:gridCol w="1277851">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Converted Data Test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60" name="Table 7">
            <a:extLst>
              <a:ext uri="{FF2B5EF4-FFF2-40B4-BE49-F238E27FC236}">
                <a16:creationId xmlns:a16="http://schemas.microsoft.com/office/drawing/2014/main" id="{BB49707C-4A21-4197-92F3-B9D1F43008D8}"/>
              </a:ext>
            </a:extLst>
          </p:cNvPr>
          <p:cNvGraphicFramePr>
            <a:graphicFrameLocks noGrp="1"/>
          </p:cNvGraphicFramePr>
          <p:nvPr>
            <p:extLst>
              <p:ext uri="{D42A27DB-BD31-4B8C-83A1-F6EECF244321}">
                <p14:modId xmlns:p14="http://schemas.microsoft.com/office/powerpoint/2010/main" val="1336643220"/>
              </p:ext>
            </p:extLst>
          </p:nvPr>
        </p:nvGraphicFramePr>
        <p:xfrm>
          <a:off x="8540873" y="401959"/>
          <a:ext cx="3200400" cy="27432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1112781764"/>
                    </a:ext>
                  </a:extLst>
                </a:gridCol>
                <a:gridCol w="160020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Security Test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61" name="Table 7">
            <a:extLst>
              <a:ext uri="{FF2B5EF4-FFF2-40B4-BE49-F238E27FC236}">
                <a16:creationId xmlns:a16="http://schemas.microsoft.com/office/drawing/2014/main" id="{6BA5E649-4293-4D73-B539-C13B2CEBED40}"/>
              </a:ext>
            </a:extLst>
          </p:cNvPr>
          <p:cNvGraphicFramePr>
            <a:graphicFrameLocks noGrp="1"/>
          </p:cNvGraphicFramePr>
          <p:nvPr>
            <p:extLst>
              <p:ext uri="{D42A27DB-BD31-4B8C-83A1-F6EECF244321}">
                <p14:modId xmlns:p14="http://schemas.microsoft.com/office/powerpoint/2010/main" val="4220074362"/>
              </p:ext>
            </p:extLst>
          </p:nvPr>
        </p:nvGraphicFramePr>
        <p:xfrm>
          <a:off x="8537393" y="1243836"/>
          <a:ext cx="3200400" cy="274320"/>
        </p:xfrm>
        <a:graphic>
          <a:graphicData uri="http://schemas.openxmlformats.org/drawingml/2006/table">
            <a:tbl>
              <a:tblPr firstRow="1" bandRow="1">
                <a:tableStyleId>{5C22544A-7EE6-4342-B048-85BDC9FD1C3A}</a:tableStyleId>
              </a:tblPr>
              <a:tblGrid>
                <a:gridCol w="1600200">
                  <a:extLst>
                    <a:ext uri="{9D8B030D-6E8A-4147-A177-3AD203B41FA5}">
                      <a16:colId xmlns:a16="http://schemas.microsoft.com/office/drawing/2014/main" val="1112781764"/>
                    </a:ext>
                  </a:extLst>
                </a:gridCol>
                <a:gridCol w="160020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Performance Test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62" name="Table 7">
            <a:extLst>
              <a:ext uri="{FF2B5EF4-FFF2-40B4-BE49-F238E27FC236}">
                <a16:creationId xmlns:a16="http://schemas.microsoft.com/office/drawing/2014/main" id="{4B9B858D-EAD8-4E26-B5C8-DD71CF9ECFE5}"/>
              </a:ext>
            </a:extLst>
          </p:cNvPr>
          <p:cNvGraphicFramePr>
            <a:graphicFrameLocks noGrp="1"/>
          </p:cNvGraphicFramePr>
          <p:nvPr>
            <p:extLst>
              <p:ext uri="{D42A27DB-BD31-4B8C-83A1-F6EECF244321}">
                <p14:modId xmlns:p14="http://schemas.microsoft.com/office/powerpoint/2010/main" val="351116704"/>
              </p:ext>
            </p:extLst>
          </p:nvPr>
        </p:nvGraphicFramePr>
        <p:xfrm>
          <a:off x="8537392" y="2536273"/>
          <a:ext cx="3206834" cy="274320"/>
        </p:xfrm>
        <a:graphic>
          <a:graphicData uri="http://schemas.openxmlformats.org/drawingml/2006/table">
            <a:tbl>
              <a:tblPr firstRow="1" bandRow="1">
                <a:tableStyleId>{5C22544A-7EE6-4342-B048-85BDC9FD1C3A}</a:tableStyleId>
              </a:tblPr>
              <a:tblGrid>
                <a:gridCol w="1603417">
                  <a:extLst>
                    <a:ext uri="{9D8B030D-6E8A-4147-A177-3AD203B41FA5}">
                      <a16:colId xmlns:a16="http://schemas.microsoft.com/office/drawing/2014/main" val="1112781764"/>
                    </a:ext>
                  </a:extLst>
                </a:gridCol>
                <a:gridCol w="1603417">
                  <a:extLst>
                    <a:ext uri="{9D8B030D-6E8A-4147-A177-3AD203B41FA5}">
                      <a16:colId xmlns:a16="http://schemas.microsoft.com/office/drawing/2014/main" val="3218693504"/>
                    </a:ext>
                  </a:extLst>
                </a:gridCol>
              </a:tblGrid>
              <a:tr h="261357">
                <a:tc>
                  <a:txBody>
                    <a:bodyPr/>
                    <a:lstStyle/>
                    <a:p>
                      <a:r>
                        <a:rPr lang="en-US" sz="1200" b="0">
                          <a:latin typeface="Century Gothic" panose="020B0502020202020204" pitchFamily="34" charset="0"/>
                        </a:rPr>
                        <a:t>Infrastructure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sp>
        <p:nvSpPr>
          <p:cNvPr id="51" name="TextBox 50">
            <a:extLst>
              <a:ext uri="{FF2B5EF4-FFF2-40B4-BE49-F238E27FC236}">
                <a16:creationId xmlns:a16="http://schemas.microsoft.com/office/drawing/2014/main" id="{33DF6ECC-292D-41C5-987A-3B9F75D283DB}"/>
              </a:ext>
            </a:extLst>
          </p:cNvPr>
          <p:cNvSpPr txBox="1"/>
          <p:nvPr/>
        </p:nvSpPr>
        <p:spPr>
          <a:xfrm>
            <a:off x="8536602" y="5851547"/>
            <a:ext cx="3184518" cy="861774"/>
          </a:xfrm>
          <a:prstGeom prst="rect">
            <a:avLst/>
          </a:prstGeom>
          <a:noFill/>
        </p:spPr>
        <p:txBody>
          <a:bodyPr wrap="square" rtlCol="0">
            <a:spAutoFit/>
          </a:bodyPr>
          <a:lstStyle/>
          <a:p>
            <a:r>
              <a:rPr lang="en-US" sz="1000" b="1">
                <a:solidFill>
                  <a:srgbClr val="1A3292"/>
                </a:solidFill>
                <a:effectLst/>
                <a:latin typeface="Century Gothic" panose="020B0502020202020204" pitchFamily="34" charset="0"/>
                <a:ea typeface="Calibri" panose="020F0502020204030204" pitchFamily="34" charset="0"/>
                <a:cs typeface="Arial" panose="020B0604020202020204" pitchFamily="34" charset="0"/>
              </a:rPr>
              <a:t>SD-WAN</a:t>
            </a:r>
            <a:r>
              <a:rPr lang="en-US" sz="1000">
                <a:solidFill>
                  <a:srgbClr val="1A3292"/>
                </a:solidFill>
                <a:effectLst/>
                <a:latin typeface="Century Gothic" panose="020B0502020202020204" pitchFamily="34" charset="0"/>
                <a:ea typeface="Calibri" panose="020F0502020204030204" pitchFamily="34" charset="0"/>
                <a:cs typeface="Arial" panose="020B0604020202020204" pitchFamily="34" charset="0"/>
              </a:rPr>
              <a:t> is Software-Defined Wide Area Network and is essentially a virtual WAN architecture that supports organizations to </a:t>
            </a:r>
            <a:r>
              <a:rPr lang="en-US" sz="1000" b="1">
                <a:solidFill>
                  <a:srgbClr val="1A3292"/>
                </a:solidFill>
                <a:effectLst/>
                <a:latin typeface="Century Gothic" panose="020B0502020202020204" pitchFamily="34" charset="0"/>
                <a:ea typeface="Calibri" panose="020F0502020204030204" pitchFamily="34" charset="0"/>
                <a:cs typeface="Arial" panose="020B0604020202020204" pitchFamily="34" charset="0"/>
              </a:rPr>
              <a:t>securely connect users to applications</a:t>
            </a:r>
            <a:r>
              <a:rPr lang="en-US" sz="1000">
                <a:solidFill>
                  <a:srgbClr val="1A3292"/>
                </a:solidFill>
                <a:effectLst/>
                <a:latin typeface="Century Gothic" panose="020B0502020202020204" pitchFamily="34" charset="0"/>
                <a:ea typeface="Calibri" panose="020F0502020204030204" pitchFamily="34" charset="0"/>
                <a:cs typeface="Arial" panose="020B0604020202020204" pitchFamily="34" charset="0"/>
              </a:rPr>
              <a:t>.</a:t>
            </a:r>
            <a:r>
              <a:rPr lang="en-US" sz="1000">
                <a:solidFill>
                  <a:srgbClr val="1A3292"/>
                </a:solidFill>
                <a:effectLst/>
                <a:latin typeface="Century Gothic" panose="020B0502020202020204" pitchFamily="34" charset="0"/>
              </a:rPr>
              <a:t> A</a:t>
            </a:r>
            <a:r>
              <a:rPr lang="en-US" sz="1000">
                <a:solidFill>
                  <a:srgbClr val="1A3292"/>
                </a:solidFill>
                <a:latin typeface="Century Gothic" panose="020B0502020202020204" pitchFamily="34" charset="0"/>
              </a:rPr>
              <a:t>ll 133 sites are complete (100%). </a:t>
            </a:r>
          </a:p>
        </p:txBody>
      </p:sp>
      <p:pic>
        <p:nvPicPr>
          <p:cNvPr id="16" name="Picture 15">
            <a:extLst>
              <a:ext uri="{FF2B5EF4-FFF2-40B4-BE49-F238E27FC236}">
                <a16:creationId xmlns:a16="http://schemas.microsoft.com/office/drawing/2014/main" id="{3CC8EF3F-6D85-42DF-82AE-D49467FC5F83}"/>
              </a:ext>
            </a:extLst>
          </p:cNvPr>
          <p:cNvPicPr>
            <a:picLocks noChangeAspect="1"/>
          </p:cNvPicPr>
          <p:nvPr/>
        </p:nvPicPr>
        <p:blipFill>
          <a:blip r:embed="rId4"/>
          <a:stretch>
            <a:fillRect/>
          </a:stretch>
        </p:blipFill>
        <p:spPr>
          <a:xfrm>
            <a:off x="814045" y="1549625"/>
            <a:ext cx="3191378" cy="906145"/>
          </a:xfrm>
          <a:prstGeom prst="rect">
            <a:avLst/>
          </a:prstGeom>
        </p:spPr>
      </p:pic>
      <p:pic>
        <p:nvPicPr>
          <p:cNvPr id="29" name="Picture 28">
            <a:extLst>
              <a:ext uri="{FF2B5EF4-FFF2-40B4-BE49-F238E27FC236}">
                <a16:creationId xmlns:a16="http://schemas.microsoft.com/office/drawing/2014/main" id="{164A5182-F0C9-433C-9E9C-43ADF490EA70}"/>
              </a:ext>
            </a:extLst>
          </p:cNvPr>
          <p:cNvPicPr>
            <a:picLocks noChangeAspect="1"/>
          </p:cNvPicPr>
          <p:nvPr/>
        </p:nvPicPr>
        <p:blipFill>
          <a:blip r:embed="rId5"/>
          <a:stretch>
            <a:fillRect/>
          </a:stretch>
        </p:blipFill>
        <p:spPr>
          <a:xfrm>
            <a:off x="8536601" y="2907476"/>
            <a:ext cx="3195676" cy="878907"/>
          </a:xfrm>
          <a:prstGeom prst="rect">
            <a:avLst/>
          </a:prstGeom>
        </p:spPr>
      </p:pic>
      <p:sp>
        <p:nvSpPr>
          <p:cNvPr id="50" name="TextBox 49">
            <a:extLst>
              <a:ext uri="{FF2B5EF4-FFF2-40B4-BE49-F238E27FC236}">
                <a16:creationId xmlns:a16="http://schemas.microsoft.com/office/drawing/2014/main" id="{E59F717A-CC2F-4790-AB84-E047E492637F}"/>
              </a:ext>
            </a:extLst>
          </p:cNvPr>
          <p:cNvSpPr txBox="1"/>
          <p:nvPr/>
        </p:nvSpPr>
        <p:spPr>
          <a:xfrm>
            <a:off x="4697077" y="3540813"/>
            <a:ext cx="3202956" cy="400110"/>
          </a:xfrm>
          <a:prstGeom prst="rect">
            <a:avLst/>
          </a:prstGeom>
          <a:noFill/>
        </p:spPr>
        <p:txBody>
          <a:bodyPr wrap="square" rtlCol="0">
            <a:spAutoFit/>
          </a:bodyPr>
          <a:lstStyle/>
          <a:p>
            <a:r>
              <a:rPr lang="en-US" sz="1000">
                <a:solidFill>
                  <a:srgbClr val="1A3292"/>
                </a:solidFill>
                <a:latin typeface="Century Gothic" panose="020B0502020202020204" pitchFamily="34" charset="0"/>
              </a:rPr>
              <a:t>Start Date: 12/30/2020</a:t>
            </a:r>
          </a:p>
          <a:p>
            <a:r>
              <a:rPr lang="en-US" sz="1000">
                <a:solidFill>
                  <a:srgbClr val="1A3292"/>
                </a:solidFill>
                <a:latin typeface="Century Gothic" panose="020B0502020202020204" pitchFamily="34" charset="0"/>
              </a:rPr>
              <a:t>End Date: 04/30/2021</a:t>
            </a:r>
          </a:p>
        </p:txBody>
      </p:sp>
      <p:pic>
        <p:nvPicPr>
          <p:cNvPr id="35" name="Picture 34">
            <a:extLst>
              <a:ext uri="{FF2B5EF4-FFF2-40B4-BE49-F238E27FC236}">
                <a16:creationId xmlns:a16="http://schemas.microsoft.com/office/drawing/2014/main" id="{1A407BE7-DDE9-4417-B72E-01BC561E26F2}"/>
              </a:ext>
            </a:extLst>
          </p:cNvPr>
          <p:cNvPicPr>
            <a:picLocks noChangeAspect="1"/>
          </p:cNvPicPr>
          <p:nvPr/>
        </p:nvPicPr>
        <p:blipFill>
          <a:blip r:embed="rId6"/>
          <a:stretch>
            <a:fillRect/>
          </a:stretch>
        </p:blipFill>
        <p:spPr>
          <a:xfrm>
            <a:off x="4696186" y="2005774"/>
            <a:ext cx="3206835" cy="1060998"/>
          </a:xfrm>
          <a:prstGeom prst="rect">
            <a:avLst/>
          </a:prstGeom>
        </p:spPr>
      </p:pic>
      <p:pic>
        <p:nvPicPr>
          <p:cNvPr id="38" name="Picture 37">
            <a:extLst>
              <a:ext uri="{FF2B5EF4-FFF2-40B4-BE49-F238E27FC236}">
                <a16:creationId xmlns:a16="http://schemas.microsoft.com/office/drawing/2014/main" id="{C275D033-12D9-4132-92A9-DCDF3D047312}"/>
              </a:ext>
            </a:extLst>
          </p:cNvPr>
          <p:cNvPicPr>
            <a:picLocks noChangeAspect="1"/>
          </p:cNvPicPr>
          <p:nvPr/>
        </p:nvPicPr>
        <p:blipFill>
          <a:blip r:embed="rId7"/>
          <a:stretch>
            <a:fillRect/>
          </a:stretch>
        </p:blipFill>
        <p:spPr>
          <a:xfrm>
            <a:off x="4696186" y="3960266"/>
            <a:ext cx="3206835" cy="2608091"/>
          </a:xfrm>
          <a:prstGeom prst="rect">
            <a:avLst/>
          </a:prstGeom>
        </p:spPr>
      </p:pic>
      <p:pic>
        <p:nvPicPr>
          <p:cNvPr id="6" name="Picture 5">
            <a:extLst>
              <a:ext uri="{FF2B5EF4-FFF2-40B4-BE49-F238E27FC236}">
                <a16:creationId xmlns:a16="http://schemas.microsoft.com/office/drawing/2014/main" id="{237569FA-C8D1-4D69-A2CC-FD914A6F36A3}"/>
              </a:ext>
            </a:extLst>
          </p:cNvPr>
          <p:cNvPicPr>
            <a:picLocks noChangeAspect="1"/>
          </p:cNvPicPr>
          <p:nvPr/>
        </p:nvPicPr>
        <p:blipFill>
          <a:blip r:embed="rId8"/>
          <a:stretch>
            <a:fillRect/>
          </a:stretch>
        </p:blipFill>
        <p:spPr>
          <a:xfrm>
            <a:off x="813787" y="786452"/>
            <a:ext cx="3209895" cy="339281"/>
          </a:xfrm>
          <a:prstGeom prst="rect">
            <a:avLst/>
          </a:prstGeom>
        </p:spPr>
      </p:pic>
    </p:spTree>
    <p:extLst>
      <p:ext uri="{BB962C8B-B14F-4D97-AF65-F5344CB8AC3E}">
        <p14:creationId xmlns:p14="http://schemas.microsoft.com/office/powerpoint/2010/main" val="4127009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4">
            <a:extLst>
              <a:ext uri="{FF2B5EF4-FFF2-40B4-BE49-F238E27FC236}">
                <a16:creationId xmlns:a16="http://schemas.microsoft.com/office/drawing/2014/main" id="{1081C310-DA2C-4AE3-86F2-2A9490967B5E}"/>
              </a:ext>
            </a:extLst>
          </p:cNvPr>
          <p:cNvGraphicFramePr>
            <a:graphicFrameLocks noGrp="1"/>
          </p:cNvGraphicFramePr>
          <p:nvPr/>
        </p:nvGraphicFramePr>
        <p:xfrm>
          <a:off x="659680" y="-1"/>
          <a:ext cx="11532318" cy="6858000"/>
        </p:xfrm>
        <a:graphic>
          <a:graphicData uri="http://schemas.openxmlformats.org/drawingml/2006/table">
            <a:tbl>
              <a:tblPr firstRow="1" bandRow="1">
                <a:tableStyleId>{5C22544A-7EE6-4342-B048-85BDC9FD1C3A}</a:tableStyleId>
              </a:tblPr>
              <a:tblGrid>
                <a:gridCol w="5766159">
                  <a:extLst>
                    <a:ext uri="{9D8B030D-6E8A-4147-A177-3AD203B41FA5}">
                      <a16:colId xmlns:a16="http://schemas.microsoft.com/office/drawing/2014/main" val="3281099372"/>
                    </a:ext>
                  </a:extLst>
                </a:gridCol>
                <a:gridCol w="5766159">
                  <a:extLst>
                    <a:ext uri="{9D8B030D-6E8A-4147-A177-3AD203B41FA5}">
                      <a16:colId xmlns:a16="http://schemas.microsoft.com/office/drawing/2014/main" val="3326640540"/>
                    </a:ext>
                  </a:extLst>
                </a:gridCol>
              </a:tblGrid>
              <a:tr h="3429000">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650721619"/>
                  </a:ext>
                </a:extLst>
              </a:tr>
              <a:tr h="3429000">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bg1">
                        <a:lumMod val="95000"/>
                      </a:schemeClr>
                    </a:solidFill>
                  </a:tcPr>
                </a:tc>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1841998190"/>
                  </a:ext>
                </a:extLst>
              </a:tr>
            </a:tbl>
          </a:graphicData>
        </a:graphic>
      </p:graphicFrame>
      <p:sp>
        <p:nvSpPr>
          <p:cNvPr id="12" name="TextBox 11">
            <a:extLst>
              <a:ext uri="{FF2B5EF4-FFF2-40B4-BE49-F238E27FC236}">
                <a16:creationId xmlns:a16="http://schemas.microsoft.com/office/drawing/2014/main" id="{467E7675-AE81-8D4F-A35A-F69D3E07E2FB}"/>
              </a:ext>
            </a:extLst>
          </p:cNvPr>
          <p:cNvSpPr txBox="1"/>
          <p:nvPr/>
        </p:nvSpPr>
        <p:spPr>
          <a:xfrm>
            <a:off x="809354" y="10059"/>
            <a:ext cx="2323072" cy="338554"/>
          </a:xfrm>
          <a:prstGeom prst="rect">
            <a:avLst/>
          </a:prstGeom>
          <a:noFill/>
        </p:spPr>
        <p:txBody>
          <a:bodyPr wrap="none" rtlCol="0">
            <a:spAutoFit/>
          </a:bodyPr>
          <a:lstStyle/>
          <a:p>
            <a:r>
              <a:rPr lang="en-US" sz="1600">
                <a:solidFill>
                  <a:srgbClr val="1A3292"/>
                </a:solidFill>
                <a:latin typeface="Century Gothic" panose="020B0502020202020204" pitchFamily="34" charset="0"/>
              </a:rPr>
              <a:t>Integration Readiness</a:t>
            </a:r>
          </a:p>
        </p:txBody>
      </p:sp>
      <p:sp>
        <p:nvSpPr>
          <p:cNvPr id="31" name="Rectangle 30">
            <a:extLst>
              <a:ext uri="{FF2B5EF4-FFF2-40B4-BE49-F238E27FC236}">
                <a16:creationId xmlns:a16="http://schemas.microsoft.com/office/drawing/2014/main" id="{7818F23C-E59D-9242-951F-3B6E4663818A}"/>
              </a:ext>
            </a:extLst>
          </p:cNvPr>
          <p:cNvSpPr/>
          <p:nvPr/>
        </p:nvSpPr>
        <p:spPr>
          <a:xfrm>
            <a:off x="0" y="0"/>
            <a:ext cx="659683" cy="6858000"/>
          </a:xfrm>
          <a:prstGeom prst="rect">
            <a:avLst/>
          </a:prstGeom>
          <a:solidFill>
            <a:srgbClr val="1A32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2" name="TextBox 31">
            <a:extLst>
              <a:ext uri="{FF2B5EF4-FFF2-40B4-BE49-F238E27FC236}">
                <a16:creationId xmlns:a16="http://schemas.microsoft.com/office/drawing/2014/main" id="{E839FE7F-EF4F-4742-9CBA-B02B649E8FCC}"/>
              </a:ext>
            </a:extLst>
          </p:cNvPr>
          <p:cNvSpPr txBox="1"/>
          <p:nvPr/>
        </p:nvSpPr>
        <p:spPr>
          <a:xfrm rot="16200000">
            <a:off x="-1230042" y="3039282"/>
            <a:ext cx="3119765" cy="461665"/>
          </a:xfrm>
          <a:prstGeom prst="rect">
            <a:avLst/>
          </a:prstGeom>
          <a:noFill/>
        </p:spPr>
        <p:txBody>
          <a:bodyPr wrap="none" rtlCol="0">
            <a:spAutoFit/>
          </a:bodyPr>
          <a:lstStyle/>
          <a:p>
            <a:r>
              <a:rPr lang="en-US" sz="2400">
                <a:solidFill>
                  <a:schemeClr val="bg1"/>
                </a:solidFill>
                <a:latin typeface="Century Gothic" panose="020B0502020202020204" pitchFamily="34" charset="0"/>
              </a:rPr>
              <a:t>CalSAWS Readiness</a:t>
            </a:r>
          </a:p>
        </p:txBody>
      </p:sp>
      <p:sp>
        <p:nvSpPr>
          <p:cNvPr id="50" name="TextBox 49">
            <a:extLst>
              <a:ext uri="{FF2B5EF4-FFF2-40B4-BE49-F238E27FC236}">
                <a16:creationId xmlns:a16="http://schemas.microsoft.com/office/drawing/2014/main" id="{AE58341B-BA63-CD4F-8C9D-0B5BD1FF379A}"/>
              </a:ext>
            </a:extLst>
          </p:cNvPr>
          <p:cNvSpPr txBox="1"/>
          <p:nvPr/>
        </p:nvSpPr>
        <p:spPr>
          <a:xfrm>
            <a:off x="809354" y="3423779"/>
            <a:ext cx="2000869" cy="338554"/>
          </a:xfrm>
          <a:prstGeom prst="rect">
            <a:avLst/>
          </a:prstGeom>
          <a:noFill/>
        </p:spPr>
        <p:txBody>
          <a:bodyPr wrap="none" rtlCol="0">
            <a:spAutoFit/>
          </a:bodyPr>
          <a:lstStyle/>
          <a:p>
            <a:r>
              <a:rPr lang="en-US" sz="1600">
                <a:solidFill>
                  <a:srgbClr val="1A3292"/>
                </a:solidFill>
                <a:latin typeface="Century Gothic" panose="020B0502020202020204" pitchFamily="34" charset="0"/>
              </a:rPr>
              <a:t>Training Readiness</a:t>
            </a:r>
          </a:p>
        </p:txBody>
      </p:sp>
      <p:sp>
        <p:nvSpPr>
          <p:cNvPr id="62" name="TextBox 61">
            <a:extLst>
              <a:ext uri="{FF2B5EF4-FFF2-40B4-BE49-F238E27FC236}">
                <a16:creationId xmlns:a16="http://schemas.microsoft.com/office/drawing/2014/main" id="{A6B7A8FC-DCA5-B44B-8FA6-E9CEE115E3EA}"/>
              </a:ext>
            </a:extLst>
          </p:cNvPr>
          <p:cNvSpPr txBox="1"/>
          <p:nvPr/>
        </p:nvSpPr>
        <p:spPr>
          <a:xfrm>
            <a:off x="4286754" y="4537650"/>
            <a:ext cx="2046739" cy="400110"/>
          </a:xfrm>
          <a:prstGeom prst="rect">
            <a:avLst/>
          </a:prstGeom>
          <a:noFill/>
        </p:spPr>
        <p:txBody>
          <a:bodyPr wrap="square" rtlCol="0">
            <a:spAutoFit/>
          </a:bodyPr>
          <a:lstStyle/>
          <a:p>
            <a:r>
              <a:rPr lang="en-US" sz="1000">
                <a:solidFill>
                  <a:srgbClr val="1A3292"/>
                </a:solidFill>
                <a:latin typeface="Century Gothic" panose="020B0502020202020204" pitchFamily="34" charset="0"/>
              </a:rPr>
              <a:t>Start Date: 09/03/2019</a:t>
            </a:r>
          </a:p>
          <a:p>
            <a:r>
              <a:rPr lang="en-US" sz="1000">
                <a:solidFill>
                  <a:srgbClr val="1A3292"/>
                </a:solidFill>
                <a:latin typeface="Century Gothic" panose="020B0502020202020204" pitchFamily="34" charset="0"/>
              </a:rPr>
              <a:t>End Date: 09/17/2021</a:t>
            </a:r>
          </a:p>
        </p:txBody>
      </p:sp>
      <p:sp>
        <p:nvSpPr>
          <p:cNvPr id="69" name="TextBox 68">
            <a:extLst>
              <a:ext uri="{FF2B5EF4-FFF2-40B4-BE49-F238E27FC236}">
                <a16:creationId xmlns:a16="http://schemas.microsoft.com/office/drawing/2014/main" id="{59061EB1-9614-5C4A-B1A7-32D2B4B494B9}"/>
              </a:ext>
            </a:extLst>
          </p:cNvPr>
          <p:cNvSpPr txBox="1"/>
          <p:nvPr/>
        </p:nvSpPr>
        <p:spPr>
          <a:xfrm>
            <a:off x="6608099" y="-10471"/>
            <a:ext cx="5303520" cy="338554"/>
          </a:xfrm>
          <a:prstGeom prst="rect">
            <a:avLst/>
          </a:prstGeom>
          <a:noFill/>
        </p:spPr>
        <p:txBody>
          <a:bodyPr wrap="square" rtlCol="0">
            <a:spAutoFit/>
          </a:bodyPr>
          <a:lstStyle/>
          <a:p>
            <a:r>
              <a:rPr lang="en-US" sz="1600">
                <a:solidFill>
                  <a:srgbClr val="1A3292"/>
                </a:solidFill>
                <a:latin typeface="Century Gothic" panose="020B0502020202020204" pitchFamily="34" charset="0"/>
              </a:rPr>
              <a:t>Implementation Readiness</a:t>
            </a:r>
          </a:p>
        </p:txBody>
      </p:sp>
      <p:sp>
        <p:nvSpPr>
          <p:cNvPr id="70" name="TextBox 69">
            <a:extLst>
              <a:ext uri="{FF2B5EF4-FFF2-40B4-BE49-F238E27FC236}">
                <a16:creationId xmlns:a16="http://schemas.microsoft.com/office/drawing/2014/main" id="{06563D65-7C84-E140-825B-2AAE7F80FA92}"/>
              </a:ext>
            </a:extLst>
          </p:cNvPr>
          <p:cNvSpPr txBox="1"/>
          <p:nvPr/>
        </p:nvSpPr>
        <p:spPr>
          <a:xfrm>
            <a:off x="6608099" y="3431400"/>
            <a:ext cx="2066591" cy="338554"/>
          </a:xfrm>
          <a:prstGeom prst="rect">
            <a:avLst/>
          </a:prstGeom>
          <a:noFill/>
        </p:spPr>
        <p:txBody>
          <a:bodyPr wrap="square" rtlCol="0">
            <a:spAutoFit/>
          </a:bodyPr>
          <a:lstStyle/>
          <a:p>
            <a:r>
              <a:rPr lang="en-US" sz="1600">
                <a:solidFill>
                  <a:srgbClr val="1A3292"/>
                </a:solidFill>
                <a:latin typeface="Century Gothic" panose="020B0502020202020204" pitchFamily="34" charset="0"/>
              </a:rPr>
              <a:t>Change Readiness</a:t>
            </a:r>
          </a:p>
        </p:txBody>
      </p:sp>
      <p:sp>
        <p:nvSpPr>
          <p:cNvPr id="73" name="TextBox 72">
            <a:extLst>
              <a:ext uri="{FF2B5EF4-FFF2-40B4-BE49-F238E27FC236}">
                <a16:creationId xmlns:a16="http://schemas.microsoft.com/office/drawing/2014/main" id="{E1070955-BCD8-FC4F-8AA6-0481D833D2F5}"/>
              </a:ext>
            </a:extLst>
          </p:cNvPr>
          <p:cNvSpPr txBox="1"/>
          <p:nvPr/>
        </p:nvSpPr>
        <p:spPr>
          <a:xfrm>
            <a:off x="3535678" y="2120475"/>
            <a:ext cx="2560320" cy="400110"/>
          </a:xfrm>
          <a:prstGeom prst="rect">
            <a:avLst/>
          </a:prstGeom>
          <a:noFill/>
        </p:spPr>
        <p:txBody>
          <a:bodyPr wrap="square" rtlCol="0">
            <a:spAutoFit/>
          </a:bodyPr>
          <a:lstStyle/>
          <a:p>
            <a:r>
              <a:rPr lang="en-US" sz="1000">
                <a:solidFill>
                  <a:srgbClr val="1A3292"/>
                </a:solidFill>
                <a:latin typeface="Century Gothic" panose="020B0502020202020204" pitchFamily="34" charset="0"/>
              </a:rPr>
              <a:t>Start Date: 04/26/2021</a:t>
            </a:r>
          </a:p>
          <a:p>
            <a:r>
              <a:rPr lang="en-US" sz="1000">
                <a:solidFill>
                  <a:srgbClr val="1A3292"/>
                </a:solidFill>
                <a:latin typeface="Century Gothic" panose="020B0502020202020204" pitchFamily="34" charset="0"/>
              </a:rPr>
              <a:t>Start Date: 07/16/2021</a:t>
            </a:r>
          </a:p>
        </p:txBody>
      </p:sp>
      <p:sp>
        <p:nvSpPr>
          <p:cNvPr id="75" name="TextBox 74">
            <a:extLst>
              <a:ext uri="{FF2B5EF4-FFF2-40B4-BE49-F238E27FC236}">
                <a16:creationId xmlns:a16="http://schemas.microsoft.com/office/drawing/2014/main" id="{27F280FF-4B59-024C-A383-2F4E0ACF8910}"/>
              </a:ext>
            </a:extLst>
          </p:cNvPr>
          <p:cNvSpPr txBox="1"/>
          <p:nvPr/>
        </p:nvSpPr>
        <p:spPr>
          <a:xfrm>
            <a:off x="6608099" y="2841754"/>
            <a:ext cx="5309290" cy="400110"/>
          </a:xfrm>
          <a:prstGeom prst="rect">
            <a:avLst/>
          </a:prstGeom>
          <a:noFill/>
        </p:spPr>
        <p:txBody>
          <a:bodyPr wrap="square" rtlCol="0">
            <a:spAutoFit/>
          </a:bodyPr>
          <a:lstStyle/>
          <a:p>
            <a:r>
              <a:rPr lang="en-US" sz="1000">
                <a:solidFill>
                  <a:srgbClr val="1A3292"/>
                </a:solidFill>
                <a:latin typeface="Century Gothic" panose="020B0502020202020204" pitchFamily="34" charset="0"/>
              </a:rPr>
              <a:t>Start Date: 12/01/2019</a:t>
            </a:r>
          </a:p>
          <a:p>
            <a:r>
              <a:rPr lang="en-US" sz="1000">
                <a:solidFill>
                  <a:srgbClr val="1A3292"/>
                </a:solidFill>
                <a:latin typeface="Century Gothic" panose="020B0502020202020204" pitchFamily="34" charset="0"/>
              </a:rPr>
              <a:t>End Date: 08/27/2019</a:t>
            </a:r>
          </a:p>
        </p:txBody>
      </p:sp>
      <p:sp>
        <p:nvSpPr>
          <p:cNvPr id="76" name="TextBox 75">
            <a:extLst>
              <a:ext uri="{FF2B5EF4-FFF2-40B4-BE49-F238E27FC236}">
                <a16:creationId xmlns:a16="http://schemas.microsoft.com/office/drawing/2014/main" id="{C43059CE-EA4D-4749-9E6E-696DB351B0F1}"/>
              </a:ext>
            </a:extLst>
          </p:cNvPr>
          <p:cNvSpPr txBox="1"/>
          <p:nvPr/>
        </p:nvSpPr>
        <p:spPr>
          <a:xfrm>
            <a:off x="807163" y="2128170"/>
            <a:ext cx="1555234" cy="400110"/>
          </a:xfrm>
          <a:prstGeom prst="rect">
            <a:avLst/>
          </a:prstGeom>
          <a:noFill/>
        </p:spPr>
        <p:txBody>
          <a:bodyPr wrap="none" rtlCol="0">
            <a:spAutoFit/>
          </a:bodyPr>
          <a:lstStyle/>
          <a:p>
            <a:r>
              <a:rPr lang="en-US" sz="1000">
                <a:solidFill>
                  <a:srgbClr val="1A3292"/>
                </a:solidFill>
                <a:latin typeface="Century Gothic" panose="020B0502020202020204" pitchFamily="34" charset="0"/>
              </a:rPr>
              <a:t>Start Date: 02/25/2021</a:t>
            </a:r>
          </a:p>
          <a:p>
            <a:r>
              <a:rPr lang="en-US" sz="1000">
                <a:solidFill>
                  <a:srgbClr val="1A3292"/>
                </a:solidFill>
                <a:latin typeface="Century Gothic" panose="020B0502020202020204" pitchFamily="34" charset="0"/>
              </a:rPr>
              <a:t>End Date: 06/11/2021</a:t>
            </a:r>
          </a:p>
        </p:txBody>
      </p:sp>
      <p:sp>
        <p:nvSpPr>
          <p:cNvPr id="91" name="TextBox 90">
            <a:extLst>
              <a:ext uri="{FF2B5EF4-FFF2-40B4-BE49-F238E27FC236}">
                <a16:creationId xmlns:a16="http://schemas.microsoft.com/office/drawing/2014/main" id="{3857E3FF-0F0D-7144-BFC1-21CDE4662C11}"/>
              </a:ext>
            </a:extLst>
          </p:cNvPr>
          <p:cNvSpPr txBox="1"/>
          <p:nvPr/>
        </p:nvSpPr>
        <p:spPr>
          <a:xfrm>
            <a:off x="6608099" y="6222776"/>
            <a:ext cx="5303520"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See County Readiness</a:t>
            </a:r>
          </a:p>
        </p:txBody>
      </p:sp>
      <p:sp>
        <p:nvSpPr>
          <p:cNvPr id="98" name="TextBox 97">
            <a:extLst>
              <a:ext uri="{FF2B5EF4-FFF2-40B4-BE49-F238E27FC236}">
                <a16:creationId xmlns:a16="http://schemas.microsoft.com/office/drawing/2014/main" id="{A0CC8D71-80A8-1B49-9BC7-8AC4137A3528}"/>
              </a:ext>
            </a:extLst>
          </p:cNvPr>
          <p:cNvSpPr txBox="1"/>
          <p:nvPr/>
        </p:nvSpPr>
        <p:spPr>
          <a:xfrm>
            <a:off x="6613870" y="659687"/>
            <a:ext cx="4330394" cy="400110"/>
          </a:xfrm>
          <a:prstGeom prst="rect">
            <a:avLst/>
          </a:prstGeom>
          <a:noFill/>
        </p:spPr>
        <p:txBody>
          <a:bodyPr wrap="square" rtlCol="0">
            <a:spAutoFit/>
          </a:bodyPr>
          <a:lstStyle/>
          <a:p>
            <a:r>
              <a:rPr lang="en-US" sz="1000">
                <a:solidFill>
                  <a:srgbClr val="1A3292"/>
                </a:solidFill>
                <a:latin typeface="Century Gothic" panose="020B0502020202020204" pitchFamily="34" charset="0"/>
              </a:rPr>
              <a:t>Start Date: 01/01/2021</a:t>
            </a:r>
          </a:p>
          <a:p>
            <a:r>
              <a:rPr lang="en-US" sz="1000">
                <a:solidFill>
                  <a:srgbClr val="1A3292"/>
                </a:solidFill>
                <a:latin typeface="Century Gothic" panose="020B0502020202020204" pitchFamily="34" charset="0"/>
              </a:rPr>
              <a:t>End Date: 04/30/2021</a:t>
            </a:r>
          </a:p>
        </p:txBody>
      </p:sp>
      <p:sp>
        <p:nvSpPr>
          <p:cNvPr id="100" name="TextBox 99">
            <a:extLst>
              <a:ext uri="{FF2B5EF4-FFF2-40B4-BE49-F238E27FC236}">
                <a16:creationId xmlns:a16="http://schemas.microsoft.com/office/drawing/2014/main" id="{D9C45FD5-4039-0746-87B9-7CD208C1F416}"/>
              </a:ext>
            </a:extLst>
          </p:cNvPr>
          <p:cNvSpPr txBox="1"/>
          <p:nvPr/>
        </p:nvSpPr>
        <p:spPr>
          <a:xfrm>
            <a:off x="10961627" y="1430514"/>
            <a:ext cx="1247732" cy="861774"/>
          </a:xfrm>
          <a:prstGeom prst="rect">
            <a:avLst/>
          </a:prstGeom>
          <a:noFill/>
        </p:spPr>
        <p:txBody>
          <a:bodyPr wrap="square" rtlCol="0">
            <a:spAutoFit/>
          </a:bodyPr>
          <a:lstStyle/>
          <a:p>
            <a:r>
              <a:rPr lang="en-US" sz="1000">
                <a:solidFill>
                  <a:srgbClr val="1A3292"/>
                </a:solidFill>
                <a:latin typeface="Century Gothic" panose="020B0502020202020204" pitchFamily="34" charset="0"/>
              </a:rPr>
              <a:t>Sandbox usage:</a:t>
            </a:r>
          </a:p>
          <a:p>
            <a:pPr marL="171450" indent="-171450">
              <a:buFont typeface="Arial" panose="020B0604020202020204" pitchFamily="34" charset="0"/>
              <a:buChar char="•"/>
            </a:pPr>
            <a:r>
              <a:rPr lang="en-US" sz="1000">
                <a:solidFill>
                  <a:srgbClr val="1A3292"/>
                </a:solidFill>
                <a:latin typeface="Century Gothic" panose="020B0502020202020204" pitchFamily="34" charset="0"/>
              </a:rPr>
              <a:t>25 counties in Apr 2021</a:t>
            </a:r>
          </a:p>
          <a:p>
            <a:pPr marL="171450" indent="-171450">
              <a:buFont typeface="Arial" panose="020B0604020202020204" pitchFamily="34" charset="0"/>
              <a:buChar char="•"/>
            </a:pPr>
            <a:r>
              <a:rPr lang="en-US" sz="1000">
                <a:solidFill>
                  <a:srgbClr val="1A3292"/>
                </a:solidFill>
                <a:latin typeface="Century Gothic" panose="020B0502020202020204" pitchFamily="34" charset="0"/>
              </a:rPr>
              <a:t>Avg of 20 counties/mo.</a:t>
            </a:r>
          </a:p>
        </p:txBody>
      </p:sp>
      <p:graphicFrame>
        <p:nvGraphicFramePr>
          <p:cNvPr id="4" name="Table 4">
            <a:extLst>
              <a:ext uri="{FF2B5EF4-FFF2-40B4-BE49-F238E27FC236}">
                <a16:creationId xmlns:a16="http://schemas.microsoft.com/office/drawing/2014/main" id="{8D328B02-1577-4919-9855-EAD4A034FBDC}"/>
              </a:ext>
            </a:extLst>
          </p:cNvPr>
          <p:cNvGraphicFramePr>
            <a:graphicFrameLocks noGrp="1"/>
          </p:cNvGraphicFramePr>
          <p:nvPr>
            <p:extLst>
              <p:ext uri="{D42A27DB-BD31-4B8C-83A1-F6EECF244321}">
                <p14:modId xmlns:p14="http://schemas.microsoft.com/office/powerpoint/2010/main" val="3733647879"/>
              </p:ext>
            </p:extLst>
          </p:nvPr>
        </p:nvGraphicFramePr>
        <p:xfrm>
          <a:off x="814189" y="5911955"/>
          <a:ext cx="3962072" cy="914400"/>
        </p:xfrm>
        <a:graphic>
          <a:graphicData uri="http://schemas.openxmlformats.org/drawingml/2006/table">
            <a:tbl>
              <a:tblPr firstRow="1" bandRow="1">
                <a:tableStyleId>{5C22544A-7EE6-4342-B048-85BDC9FD1C3A}</a:tableStyleId>
              </a:tblPr>
              <a:tblGrid>
                <a:gridCol w="1040941">
                  <a:extLst>
                    <a:ext uri="{9D8B030D-6E8A-4147-A177-3AD203B41FA5}">
                      <a16:colId xmlns:a16="http://schemas.microsoft.com/office/drawing/2014/main" val="756475065"/>
                    </a:ext>
                  </a:extLst>
                </a:gridCol>
                <a:gridCol w="963191">
                  <a:extLst>
                    <a:ext uri="{9D8B030D-6E8A-4147-A177-3AD203B41FA5}">
                      <a16:colId xmlns:a16="http://schemas.microsoft.com/office/drawing/2014/main" val="3728280881"/>
                    </a:ext>
                  </a:extLst>
                </a:gridCol>
                <a:gridCol w="500380">
                  <a:extLst>
                    <a:ext uri="{9D8B030D-6E8A-4147-A177-3AD203B41FA5}">
                      <a16:colId xmlns:a16="http://schemas.microsoft.com/office/drawing/2014/main" val="488028553"/>
                    </a:ext>
                  </a:extLst>
                </a:gridCol>
                <a:gridCol w="413067">
                  <a:extLst>
                    <a:ext uri="{9D8B030D-6E8A-4147-A177-3AD203B41FA5}">
                      <a16:colId xmlns:a16="http://schemas.microsoft.com/office/drawing/2014/main" val="4009224297"/>
                    </a:ext>
                  </a:extLst>
                </a:gridCol>
                <a:gridCol w="370205">
                  <a:extLst>
                    <a:ext uri="{9D8B030D-6E8A-4147-A177-3AD203B41FA5}">
                      <a16:colId xmlns:a16="http://schemas.microsoft.com/office/drawing/2014/main" val="1669800511"/>
                    </a:ext>
                  </a:extLst>
                </a:gridCol>
                <a:gridCol w="674288">
                  <a:extLst>
                    <a:ext uri="{9D8B030D-6E8A-4147-A177-3AD203B41FA5}">
                      <a16:colId xmlns:a16="http://schemas.microsoft.com/office/drawing/2014/main" val="2213197771"/>
                    </a:ext>
                  </a:extLst>
                </a:gridCol>
              </a:tblGrid>
              <a:tr h="222803">
                <a:tc>
                  <a:txBody>
                    <a:bodyPr/>
                    <a:lstStyle/>
                    <a:p>
                      <a:pPr algn="ctr"/>
                      <a:r>
                        <a:rPr lang="en-US" sz="700">
                          <a:latin typeface="Century Gothic" panose="020B0502020202020204" pitchFamily="34" charset="0"/>
                        </a:rPr>
                        <a:t>Training Material Type</a:t>
                      </a:r>
                    </a:p>
                  </a:txBody>
                  <a:tcPr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algn="ctr"/>
                      <a:r>
                        <a:rPr lang="en-US" sz="700">
                          <a:latin typeface="Century Gothic" panose="020B0502020202020204" pitchFamily="34" charset="0"/>
                        </a:rPr>
                        <a:t>Number of Training Materials</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algn="ctr"/>
                      <a:r>
                        <a:rPr lang="en-US" sz="700">
                          <a:latin typeface="Century Gothic" panose="020B0502020202020204" pitchFamily="34" charset="0"/>
                        </a:rPr>
                        <a:t>Design</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algn="ctr"/>
                      <a:r>
                        <a:rPr lang="en-US" sz="700">
                          <a:latin typeface="Century Gothic" panose="020B0502020202020204" pitchFamily="34" charset="0"/>
                        </a:rPr>
                        <a:t>Build</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algn="ctr"/>
                      <a:r>
                        <a:rPr lang="en-US" sz="700">
                          <a:latin typeface="Century Gothic" panose="020B0502020202020204" pitchFamily="34" charset="0"/>
                        </a:rPr>
                        <a:t>Test</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algn="ctr"/>
                      <a:r>
                        <a:rPr lang="en-US" sz="700">
                          <a:latin typeface="Century Gothic" panose="020B0502020202020204" pitchFamily="34" charset="0"/>
                        </a:rPr>
                        <a:t>Complete</a:t>
                      </a:r>
                    </a:p>
                  </a:txBody>
                  <a:tcPr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extLst>
                  <a:ext uri="{0D108BD9-81ED-4DB2-BD59-A6C34878D82A}">
                    <a16:rowId xmlns:a16="http://schemas.microsoft.com/office/drawing/2014/main" val="1467828303"/>
                  </a:ext>
                </a:extLst>
              </a:tr>
              <a:tr h="222803">
                <a:tc>
                  <a:txBody>
                    <a:bodyPr/>
                    <a:lstStyle/>
                    <a:p>
                      <a:r>
                        <a:rPr lang="en-US" sz="700" b="1">
                          <a:solidFill>
                            <a:srgbClr val="262626"/>
                          </a:solidFill>
                          <a:latin typeface="Century Gothic" panose="020B0502020202020204" pitchFamily="34" charset="0"/>
                        </a:rPr>
                        <a:t>Web-based Trainings (WBTs)</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FFFFF"/>
                    </a:solidFill>
                  </a:tcPr>
                </a:tc>
                <a:tc>
                  <a:txBody>
                    <a:bodyPr/>
                    <a:lstStyle/>
                    <a:p>
                      <a:pPr algn="ctr"/>
                      <a:r>
                        <a:rPr lang="en-US" sz="700" b="1">
                          <a:solidFill>
                            <a:srgbClr val="262626"/>
                          </a:solidFill>
                          <a:latin typeface="Century Gothic" panose="020B0502020202020204" pitchFamily="34" charset="0"/>
                        </a:rPr>
                        <a:t>29</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FFFFF"/>
                    </a:solidFill>
                  </a:tcPr>
                </a:tc>
                <a:tc>
                  <a:txBody>
                    <a:bodyPr/>
                    <a:lstStyle/>
                    <a:p>
                      <a:pPr algn="ctr"/>
                      <a:r>
                        <a:rPr lang="en-US" sz="700" b="1">
                          <a:solidFill>
                            <a:srgbClr val="262626"/>
                          </a:solidFill>
                          <a:latin typeface="Century Gothic" panose="020B0502020202020204" pitchFamily="34" charset="0"/>
                        </a:rPr>
                        <a:t>2</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FFFFF"/>
                    </a:solidFill>
                  </a:tcPr>
                </a:tc>
                <a:tc>
                  <a:txBody>
                    <a:bodyPr/>
                    <a:lstStyle/>
                    <a:p>
                      <a:pPr algn="ctr"/>
                      <a:r>
                        <a:rPr lang="en-US" sz="700" b="1">
                          <a:solidFill>
                            <a:srgbClr val="262626"/>
                          </a:solidFill>
                          <a:latin typeface="Century Gothic" panose="020B0502020202020204" pitchFamily="34" charset="0"/>
                        </a:rPr>
                        <a:t>26</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FFFFF"/>
                    </a:solidFill>
                  </a:tcPr>
                </a:tc>
                <a:tc>
                  <a:txBody>
                    <a:bodyPr/>
                    <a:lstStyle/>
                    <a:p>
                      <a:pPr algn="ctr"/>
                      <a:r>
                        <a:rPr lang="en-US" sz="700" b="1">
                          <a:solidFill>
                            <a:srgbClr val="262626"/>
                          </a:solidFill>
                          <a:latin typeface="Century Gothic" panose="020B0502020202020204" pitchFamily="34" charset="0"/>
                        </a:rPr>
                        <a:t>0</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FFFFF"/>
                    </a:solidFill>
                  </a:tcPr>
                </a:tc>
                <a:tc>
                  <a:txBody>
                    <a:bodyPr/>
                    <a:lstStyle/>
                    <a:p>
                      <a:pPr algn="ctr"/>
                      <a:r>
                        <a:rPr lang="en-US" sz="700" b="1">
                          <a:solidFill>
                            <a:srgbClr val="262626"/>
                          </a:solidFill>
                          <a:latin typeface="Century Gothic" panose="020B0502020202020204" pitchFamily="34" charset="0"/>
                        </a:rPr>
                        <a:t>1</a:t>
                      </a:r>
                    </a:p>
                  </a:txBody>
                  <a:tcPr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FFFFFF"/>
                    </a:solidFill>
                  </a:tcPr>
                </a:tc>
                <a:extLst>
                  <a:ext uri="{0D108BD9-81ED-4DB2-BD59-A6C34878D82A}">
                    <a16:rowId xmlns:a16="http://schemas.microsoft.com/office/drawing/2014/main" val="1194303403"/>
                  </a:ext>
                </a:extLst>
              </a:tr>
              <a:tr h="222803">
                <a:tc>
                  <a:txBody>
                    <a:bodyPr/>
                    <a:lstStyle/>
                    <a:p>
                      <a:r>
                        <a:rPr lang="en-US" sz="700" b="1">
                          <a:solidFill>
                            <a:srgbClr val="262626"/>
                          </a:solidFill>
                          <a:latin typeface="Century Gothic" panose="020B0502020202020204" pitchFamily="34" charset="0"/>
                        </a:rPr>
                        <a:t>Quick/Reference Guides</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FFFFF"/>
                    </a:solidFill>
                  </a:tcPr>
                </a:tc>
                <a:tc>
                  <a:txBody>
                    <a:bodyPr/>
                    <a:lstStyle/>
                    <a:p>
                      <a:pPr algn="ctr"/>
                      <a:r>
                        <a:rPr lang="en-US" sz="700" b="1">
                          <a:solidFill>
                            <a:srgbClr val="262626"/>
                          </a:solidFill>
                          <a:latin typeface="Century Gothic" panose="020B0502020202020204" pitchFamily="34" charset="0"/>
                        </a:rPr>
                        <a:t>69</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FFFFF"/>
                    </a:solidFill>
                  </a:tcPr>
                </a:tc>
                <a:tc>
                  <a:txBody>
                    <a:bodyPr/>
                    <a:lstStyle/>
                    <a:p>
                      <a:pPr algn="ctr"/>
                      <a:r>
                        <a:rPr lang="en-US" sz="700" b="1">
                          <a:solidFill>
                            <a:srgbClr val="262626"/>
                          </a:solidFill>
                          <a:latin typeface="Century Gothic" panose="020B0502020202020204" pitchFamily="34" charset="0"/>
                        </a:rPr>
                        <a:t>12</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FFFFF"/>
                    </a:solidFill>
                  </a:tcPr>
                </a:tc>
                <a:tc>
                  <a:txBody>
                    <a:bodyPr/>
                    <a:lstStyle/>
                    <a:p>
                      <a:pPr algn="ctr"/>
                      <a:r>
                        <a:rPr lang="en-US" sz="700" b="1">
                          <a:solidFill>
                            <a:srgbClr val="262626"/>
                          </a:solidFill>
                          <a:latin typeface="Century Gothic" panose="020B0502020202020204" pitchFamily="34" charset="0"/>
                        </a:rPr>
                        <a:t>9</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FFFFF"/>
                    </a:solidFill>
                  </a:tcPr>
                </a:tc>
                <a:tc>
                  <a:txBody>
                    <a:bodyPr/>
                    <a:lstStyle/>
                    <a:p>
                      <a:pPr algn="ctr"/>
                      <a:r>
                        <a:rPr lang="en-US" sz="700" b="1">
                          <a:solidFill>
                            <a:srgbClr val="262626"/>
                          </a:solidFill>
                          <a:latin typeface="Century Gothic" panose="020B0502020202020204" pitchFamily="34" charset="0"/>
                        </a:rPr>
                        <a:t>0</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FFFFF"/>
                    </a:solidFill>
                  </a:tcPr>
                </a:tc>
                <a:tc>
                  <a:txBody>
                    <a:bodyPr/>
                    <a:lstStyle/>
                    <a:p>
                      <a:pPr algn="ctr"/>
                      <a:r>
                        <a:rPr lang="en-US" sz="700" b="1">
                          <a:solidFill>
                            <a:srgbClr val="262626"/>
                          </a:solidFill>
                          <a:latin typeface="Century Gothic" panose="020B0502020202020204" pitchFamily="34" charset="0"/>
                        </a:rPr>
                        <a:t>48</a:t>
                      </a:r>
                    </a:p>
                  </a:txBody>
                  <a:tcPr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solidFill>
                      <a:srgbClr val="FFFFFF"/>
                    </a:solidFill>
                  </a:tcPr>
                </a:tc>
                <a:extLst>
                  <a:ext uri="{0D108BD9-81ED-4DB2-BD59-A6C34878D82A}">
                    <a16:rowId xmlns:a16="http://schemas.microsoft.com/office/drawing/2014/main" val="1046228638"/>
                  </a:ext>
                </a:extLst>
              </a:tr>
            </a:tbl>
          </a:graphicData>
        </a:graphic>
      </p:graphicFrame>
      <p:graphicFrame>
        <p:nvGraphicFramePr>
          <p:cNvPr id="43" name="Table 7">
            <a:extLst>
              <a:ext uri="{FF2B5EF4-FFF2-40B4-BE49-F238E27FC236}">
                <a16:creationId xmlns:a16="http://schemas.microsoft.com/office/drawing/2014/main" id="{1FA297FA-C550-4FFC-9663-43D0ED97B63F}"/>
              </a:ext>
            </a:extLst>
          </p:cNvPr>
          <p:cNvGraphicFramePr>
            <a:graphicFrameLocks noGrp="1"/>
          </p:cNvGraphicFramePr>
          <p:nvPr>
            <p:extLst>
              <p:ext uri="{D42A27DB-BD31-4B8C-83A1-F6EECF244321}">
                <p14:modId xmlns:p14="http://schemas.microsoft.com/office/powerpoint/2010/main" val="832564027"/>
              </p:ext>
            </p:extLst>
          </p:nvPr>
        </p:nvGraphicFramePr>
        <p:xfrm>
          <a:off x="809354" y="393398"/>
          <a:ext cx="5303520" cy="274320"/>
        </p:xfrm>
        <a:graphic>
          <a:graphicData uri="http://schemas.openxmlformats.org/drawingml/2006/table">
            <a:tbl>
              <a:tblPr firstRow="1" bandRow="1">
                <a:tableStyleId>{5C22544A-7EE6-4342-B048-85BDC9FD1C3A}</a:tableStyleId>
              </a:tblPr>
              <a:tblGrid>
                <a:gridCol w="2651760">
                  <a:extLst>
                    <a:ext uri="{9D8B030D-6E8A-4147-A177-3AD203B41FA5}">
                      <a16:colId xmlns:a16="http://schemas.microsoft.com/office/drawing/2014/main" val="1112781764"/>
                    </a:ext>
                  </a:extLst>
                </a:gridCol>
                <a:gridCol w="26517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Design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Complete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extLst>
                  <a:ext uri="{0D108BD9-81ED-4DB2-BD59-A6C34878D82A}">
                    <a16:rowId xmlns:a16="http://schemas.microsoft.com/office/drawing/2014/main" val="895199311"/>
                  </a:ext>
                </a:extLst>
              </a:tr>
            </a:tbl>
          </a:graphicData>
        </a:graphic>
      </p:graphicFrame>
      <p:graphicFrame>
        <p:nvGraphicFramePr>
          <p:cNvPr id="44" name="Table 7">
            <a:extLst>
              <a:ext uri="{FF2B5EF4-FFF2-40B4-BE49-F238E27FC236}">
                <a16:creationId xmlns:a16="http://schemas.microsoft.com/office/drawing/2014/main" id="{69511DF1-0460-40D4-82C9-F0D4E377ED18}"/>
              </a:ext>
            </a:extLst>
          </p:cNvPr>
          <p:cNvGraphicFramePr>
            <a:graphicFrameLocks noGrp="1"/>
          </p:cNvGraphicFramePr>
          <p:nvPr>
            <p:extLst>
              <p:ext uri="{D42A27DB-BD31-4B8C-83A1-F6EECF244321}">
                <p14:modId xmlns:p14="http://schemas.microsoft.com/office/powerpoint/2010/main" val="4213659000"/>
              </p:ext>
            </p:extLst>
          </p:nvPr>
        </p:nvGraphicFramePr>
        <p:xfrm>
          <a:off x="809766" y="4206826"/>
          <a:ext cx="5303520" cy="274320"/>
        </p:xfrm>
        <a:graphic>
          <a:graphicData uri="http://schemas.openxmlformats.org/drawingml/2006/table">
            <a:tbl>
              <a:tblPr firstRow="1" bandRow="1">
                <a:tableStyleId>{5C22544A-7EE6-4342-B048-85BDC9FD1C3A}</a:tableStyleId>
              </a:tblPr>
              <a:tblGrid>
                <a:gridCol w="2651760">
                  <a:extLst>
                    <a:ext uri="{9D8B030D-6E8A-4147-A177-3AD203B41FA5}">
                      <a16:colId xmlns:a16="http://schemas.microsoft.com/office/drawing/2014/main" val="1112781764"/>
                    </a:ext>
                  </a:extLst>
                </a:gridCol>
                <a:gridCol w="26517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Training Delivery</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45" name="Table 7">
            <a:extLst>
              <a:ext uri="{FF2B5EF4-FFF2-40B4-BE49-F238E27FC236}">
                <a16:creationId xmlns:a16="http://schemas.microsoft.com/office/drawing/2014/main" id="{F882B0C9-8616-4CC5-9B87-930D7DB4910F}"/>
              </a:ext>
            </a:extLst>
          </p:cNvPr>
          <p:cNvGraphicFramePr>
            <a:graphicFrameLocks noGrp="1"/>
          </p:cNvGraphicFramePr>
          <p:nvPr>
            <p:extLst>
              <p:ext uri="{D42A27DB-BD31-4B8C-83A1-F6EECF244321}">
                <p14:modId xmlns:p14="http://schemas.microsoft.com/office/powerpoint/2010/main" val="747579044"/>
              </p:ext>
            </p:extLst>
          </p:nvPr>
        </p:nvGraphicFramePr>
        <p:xfrm>
          <a:off x="802718" y="3789001"/>
          <a:ext cx="5303520" cy="274320"/>
        </p:xfrm>
        <a:graphic>
          <a:graphicData uri="http://schemas.openxmlformats.org/drawingml/2006/table">
            <a:tbl>
              <a:tblPr firstRow="1" bandRow="1">
                <a:tableStyleId>{5C22544A-7EE6-4342-B048-85BDC9FD1C3A}</a:tableStyleId>
              </a:tblPr>
              <a:tblGrid>
                <a:gridCol w="2651760">
                  <a:extLst>
                    <a:ext uri="{9D8B030D-6E8A-4147-A177-3AD203B41FA5}">
                      <a16:colId xmlns:a16="http://schemas.microsoft.com/office/drawing/2014/main" val="1112781764"/>
                    </a:ext>
                  </a:extLst>
                </a:gridCol>
                <a:gridCol w="26517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Training Plan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Complete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extLst>
                  <a:ext uri="{0D108BD9-81ED-4DB2-BD59-A6C34878D82A}">
                    <a16:rowId xmlns:a16="http://schemas.microsoft.com/office/drawing/2014/main" val="895199311"/>
                  </a:ext>
                </a:extLst>
              </a:tr>
            </a:tbl>
          </a:graphicData>
        </a:graphic>
      </p:graphicFrame>
      <p:graphicFrame>
        <p:nvGraphicFramePr>
          <p:cNvPr id="46" name="Table 7">
            <a:extLst>
              <a:ext uri="{FF2B5EF4-FFF2-40B4-BE49-F238E27FC236}">
                <a16:creationId xmlns:a16="http://schemas.microsoft.com/office/drawing/2014/main" id="{8160E272-9E6B-4207-B94B-E8C7C0AFE400}"/>
              </a:ext>
            </a:extLst>
          </p:cNvPr>
          <p:cNvGraphicFramePr>
            <a:graphicFrameLocks noGrp="1"/>
          </p:cNvGraphicFramePr>
          <p:nvPr/>
        </p:nvGraphicFramePr>
        <p:xfrm>
          <a:off x="812958" y="2567435"/>
          <a:ext cx="5303520" cy="274320"/>
        </p:xfrm>
        <a:graphic>
          <a:graphicData uri="http://schemas.openxmlformats.org/drawingml/2006/table">
            <a:tbl>
              <a:tblPr firstRow="1" bandRow="1">
                <a:tableStyleId>{5C22544A-7EE6-4342-B048-85BDC9FD1C3A}</a:tableStyleId>
              </a:tblPr>
              <a:tblGrid>
                <a:gridCol w="2651760">
                  <a:extLst>
                    <a:ext uri="{9D8B030D-6E8A-4147-A177-3AD203B41FA5}">
                      <a16:colId xmlns:a16="http://schemas.microsoft.com/office/drawing/2014/main" val="1112781764"/>
                    </a:ext>
                  </a:extLst>
                </a:gridCol>
                <a:gridCol w="26517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Interface Partner Test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47" name="Table 7">
            <a:extLst>
              <a:ext uri="{FF2B5EF4-FFF2-40B4-BE49-F238E27FC236}">
                <a16:creationId xmlns:a16="http://schemas.microsoft.com/office/drawing/2014/main" id="{A8095D8A-70EE-48E2-B1D4-A5817D28A487}"/>
              </a:ext>
            </a:extLst>
          </p:cNvPr>
          <p:cNvGraphicFramePr>
            <a:graphicFrameLocks noGrp="1"/>
          </p:cNvGraphicFramePr>
          <p:nvPr/>
        </p:nvGraphicFramePr>
        <p:xfrm>
          <a:off x="812958" y="5581131"/>
          <a:ext cx="5303520" cy="274320"/>
        </p:xfrm>
        <a:graphic>
          <a:graphicData uri="http://schemas.openxmlformats.org/drawingml/2006/table">
            <a:tbl>
              <a:tblPr firstRow="1" bandRow="1">
                <a:tableStyleId>{5C22544A-7EE6-4342-B048-85BDC9FD1C3A}</a:tableStyleId>
              </a:tblPr>
              <a:tblGrid>
                <a:gridCol w="2651760">
                  <a:extLst>
                    <a:ext uri="{9D8B030D-6E8A-4147-A177-3AD203B41FA5}">
                      <a16:colId xmlns:a16="http://schemas.microsoft.com/office/drawing/2014/main" val="1112781764"/>
                    </a:ext>
                  </a:extLst>
                </a:gridCol>
                <a:gridCol w="2651760">
                  <a:extLst>
                    <a:ext uri="{9D8B030D-6E8A-4147-A177-3AD203B41FA5}">
                      <a16:colId xmlns:a16="http://schemas.microsoft.com/office/drawing/2014/main" val="3218693504"/>
                    </a:ext>
                  </a:extLst>
                </a:gridCol>
              </a:tblGrid>
              <a:tr h="274320">
                <a:tc>
                  <a:txBody>
                    <a:bodyPr/>
                    <a:lstStyle/>
                    <a:p>
                      <a:r>
                        <a:rPr lang="en-US" sz="1200" b="0">
                          <a:solidFill>
                            <a:srgbClr val="FFFFFF"/>
                          </a:solidFill>
                          <a:latin typeface="Century Gothic" panose="020B0502020202020204" pitchFamily="34" charset="0"/>
                        </a:rPr>
                        <a:t>Training Materials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48" name="Table 7">
            <a:extLst>
              <a:ext uri="{FF2B5EF4-FFF2-40B4-BE49-F238E27FC236}">
                <a16:creationId xmlns:a16="http://schemas.microsoft.com/office/drawing/2014/main" id="{66586D14-6C85-4386-9479-8DCA2AAD7921}"/>
              </a:ext>
            </a:extLst>
          </p:cNvPr>
          <p:cNvGraphicFramePr>
            <a:graphicFrameLocks noGrp="1"/>
          </p:cNvGraphicFramePr>
          <p:nvPr>
            <p:extLst>
              <p:ext uri="{D42A27DB-BD31-4B8C-83A1-F6EECF244321}">
                <p14:modId xmlns:p14="http://schemas.microsoft.com/office/powerpoint/2010/main" val="3681138533"/>
              </p:ext>
            </p:extLst>
          </p:nvPr>
        </p:nvGraphicFramePr>
        <p:xfrm>
          <a:off x="6609657" y="5948456"/>
          <a:ext cx="5303520" cy="274320"/>
        </p:xfrm>
        <a:graphic>
          <a:graphicData uri="http://schemas.openxmlformats.org/drawingml/2006/table">
            <a:tbl>
              <a:tblPr firstRow="1" bandRow="1">
                <a:tableStyleId>{5C22544A-7EE6-4342-B048-85BDC9FD1C3A}</a:tableStyleId>
              </a:tblPr>
              <a:tblGrid>
                <a:gridCol w="2651760">
                  <a:extLst>
                    <a:ext uri="{9D8B030D-6E8A-4147-A177-3AD203B41FA5}">
                      <a16:colId xmlns:a16="http://schemas.microsoft.com/office/drawing/2014/main" val="1112781764"/>
                    </a:ext>
                  </a:extLst>
                </a:gridCol>
                <a:gridCol w="26517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Partner Readiness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49" name="Table 7">
            <a:extLst>
              <a:ext uri="{FF2B5EF4-FFF2-40B4-BE49-F238E27FC236}">
                <a16:creationId xmlns:a16="http://schemas.microsoft.com/office/drawing/2014/main" id="{099587F3-B431-4092-9777-A26CE6EAB632}"/>
              </a:ext>
            </a:extLst>
          </p:cNvPr>
          <p:cNvGraphicFramePr>
            <a:graphicFrameLocks noGrp="1"/>
          </p:cNvGraphicFramePr>
          <p:nvPr/>
        </p:nvGraphicFramePr>
        <p:xfrm>
          <a:off x="6609657" y="3784559"/>
          <a:ext cx="5303520" cy="274320"/>
        </p:xfrm>
        <a:graphic>
          <a:graphicData uri="http://schemas.openxmlformats.org/drawingml/2006/table">
            <a:tbl>
              <a:tblPr firstRow="1" bandRow="1">
                <a:tableStyleId>{5C22544A-7EE6-4342-B048-85BDC9FD1C3A}</a:tableStyleId>
              </a:tblPr>
              <a:tblGrid>
                <a:gridCol w="2651760">
                  <a:extLst>
                    <a:ext uri="{9D8B030D-6E8A-4147-A177-3AD203B41FA5}">
                      <a16:colId xmlns:a16="http://schemas.microsoft.com/office/drawing/2014/main" val="1112781764"/>
                    </a:ext>
                  </a:extLst>
                </a:gridCol>
                <a:gridCol w="26517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Communications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4" name="Table 7">
            <a:extLst>
              <a:ext uri="{FF2B5EF4-FFF2-40B4-BE49-F238E27FC236}">
                <a16:creationId xmlns:a16="http://schemas.microsoft.com/office/drawing/2014/main" id="{E2C2A6D1-5B3C-4BA0-8992-990309D83094}"/>
              </a:ext>
            </a:extLst>
          </p:cNvPr>
          <p:cNvGraphicFramePr>
            <a:graphicFrameLocks noGrp="1"/>
          </p:cNvGraphicFramePr>
          <p:nvPr/>
        </p:nvGraphicFramePr>
        <p:xfrm>
          <a:off x="6609657" y="2568603"/>
          <a:ext cx="5303520" cy="274320"/>
        </p:xfrm>
        <a:graphic>
          <a:graphicData uri="http://schemas.openxmlformats.org/drawingml/2006/table">
            <a:tbl>
              <a:tblPr firstRow="1" bandRow="1">
                <a:tableStyleId>{5C22544A-7EE6-4342-B048-85BDC9FD1C3A}</a:tableStyleId>
              </a:tblPr>
              <a:tblGrid>
                <a:gridCol w="2651760">
                  <a:extLst>
                    <a:ext uri="{9D8B030D-6E8A-4147-A177-3AD203B41FA5}">
                      <a16:colId xmlns:a16="http://schemas.microsoft.com/office/drawing/2014/main" val="1112781764"/>
                    </a:ext>
                  </a:extLst>
                </a:gridCol>
                <a:gridCol w="26517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Systems Operations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5" name="Table 7">
            <a:extLst>
              <a:ext uri="{FF2B5EF4-FFF2-40B4-BE49-F238E27FC236}">
                <a16:creationId xmlns:a16="http://schemas.microsoft.com/office/drawing/2014/main" id="{623740B2-EFEA-43FF-8EEF-F1A58B6410CC}"/>
              </a:ext>
            </a:extLst>
          </p:cNvPr>
          <p:cNvGraphicFramePr>
            <a:graphicFrameLocks noGrp="1"/>
          </p:cNvGraphicFramePr>
          <p:nvPr/>
        </p:nvGraphicFramePr>
        <p:xfrm>
          <a:off x="6613870" y="1037581"/>
          <a:ext cx="5303520" cy="274320"/>
        </p:xfrm>
        <a:graphic>
          <a:graphicData uri="http://schemas.openxmlformats.org/drawingml/2006/table">
            <a:tbl>
              <a:tblPr firstRow="1" bandRow="1">
                <a:tableStyleId>{5C22544A-7EE6-4342-B048-85BDC9FD1C3A}</a:tableStyleId>
              </a:tblPr>
              <a:tblGrid>
                <a:gridCol w="2651760">
                  <a:extLst>
                    <a:ext uri="{9D8B030D-6E8A-4147-A177-3AD203B41FA5}">
                      <a16:colId xmlns:a16="http://schemas.microsoft.com/office/drawing/2014/main" val="1112781764"/>
                    </a:ext>
                  </a:extLst>
                </a:gridCol>
                <a:gridCol w="26517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Prod Deployment Plans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6" name="Table 7">
            <a:extLst>
              <a:ext uri="{FF2B5EF4-FFF2-40B4-BE49-F238E27FC236}">
                <a16:creationId xmlns:a16="http://schemas.microsoft.com/office/drawing/2014/main" id="{EAB7FEB8-39F5-4037-A506-6CB8ADD8409C}"/>
              </a:ext>
            </a:extLst>
          </p:cNvPr>
          <p:cNvGraphicFramePr>
            <a:graphicFrameLocks noGrp="1"/>
          </p:cNvGraphicFramePr>
          <p:nvPr>
            <p:extLst>
              <p:ext uri="{D42A27DB-BD31-4B8C-83A1-F6EECF244321}">
                <p14:modId xmlns:p14="http://schemas.microsoft.com/office/powerpoint/2010/main" val="1650627104"/>
              </p:ext>
            </p:extLst>
          </p:nvPr>
        </p:nvGraphicFramePr>
        <p:xfrm>
          <a:off x="6613870" y="387389"/>
          <a:ext cx="5303520" cy="274320"/>
        </p:xfrm>
        <a:graphic>
          <a:graphicData uri="http://schemas.openxmlformats.org/drawingml/2006/table">
            <a:tbl>
              <a:tblPr firstRow="1" bandRow="1">
                <a:tableStyleId>{5C22544A-7EE6-4342-B048-85BDC9FD1C3A}</a:tableStyleId>
              </a:tblPr>
              <a:tblGrid>
                <a:gridCol w="2651760">
                  <a:extLst>
                    <a:ext uri="{9D8B030D-6E8A-4147-A177-3AD203B41FA5}">
                      <a16:colId xmlns:a16="http://schemas.microsoft.com/office/drawing/2014/main" val="1112781764"/>
                    </a:ext>
                  </a:extLst>
                </a:gridCol>
                <a:gridCol w="26517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Service Desk</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Complete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extLst>
                  <a:ext uri="{0D108BD9-81ED-4DB2-BD59-A6C34878D82A}">
                    <a16:rowId xmlns:a16="http://schemas.microsoft.com/office/drawing/2014/main" val="895199311"/>
                  </a:ext>
                </a:extLst>
              </a:tr>
            </a:tbl>
          </a:graphicData>
        </a:graphic>
      </p:graphicFrame>
      <p:graphicFrame>
        <p:nvGraphicFramePr>
          <p:cNvPr id="57" name="Table 7">
            <a:extLst>
              <a:ext uri="{FF2B5EF4-FFF2-40B4-BE49-F238E27FC236}">
                <a16:creationId xmlns:a16="http://schemas.microsoft.com/office/drawing/2014/main" id="{078918F1-6896-458F-A397-91492D667E7E}"/>
              </a:ext>
            </a:extLst>
          </p:cNvPr>
          <p:cNvGraphicFramePr>
            <a:graphicFrameLocks noGrp="1"/>
          </p:cNvGraphicFramePr>
          <p:nvPr>
            <p:extLst>
              <p:ext uri="{D42A27DB-BD31-4B8C-83A1-F6EECF244321}">
                <p14:modId xmlns:p14="http://schemas.microsoft.com/office/powerpoint/2010/main" val="2130280428"/>
              </p:ext>
            </p:extLst>
          </p:nvPr>
        </p:nvGraphicFramePr>
        <p:xfrm>
          <a:off x="809354" y="2828854"/>
          <a:ext cx="5303520" cy="548640"/>
        </p:xfrm>
        <a:graphic>
          <a:graphicData uri="http://schemas.openxmlformats.org/drawingml/2006/table">
            <a:tbl>
              <a:tblPr firstRow="1" bandRow="1">
                <a:tableStyleId>{5C22544A-7EE6-4342-B048-85BDC9FD1C3A}</a:tableStyleId>
              </a:tblPr>
              <a:tblGrid>
                <a:gridCol w="2714896">
                  <a:extLst>
                    <a:ext uri="{9D8B030D-6E8A-4147-A177-3AD203B41FA5}">
                      <a16:colId xmlns:a16="http://schemas.microsoft.com/office/drawing/2014/main" val="1112781764"/>
                    </a:ext>
                  </a:extLst>
                </a:gridCol>
                <a:gridCol w="2588624">
                  <a:extLst>
                    <a:ext uri="{9D8B030D-6E8A-4147-A177-3AD203B41FA5}">
                      <a16:colId xmlns:a16="http://schemas.microsoft.com/office/drawing/2014/main" val="3218693504"/>
                    </a:ext>
                  </a:extLst>
                </a:gridCol>
              </a:tblGrid>
              <a:tr h="274320">
                <a:tc>
                  <a:txBody>
                    <a:bodyPr/>
                    <a:lstStyle/>
                    <a:p>
                      <a:r>
                        <a:rPr lang="en-US" sz="1000" b="0">
                          <a:solidFill>
                            <a:srgbClr val="1A3292"/>
                          </a:solidFill>
                          <a:latin typeface="Century Gothic" panose="020B0502020202020204" pitchFamily="34" charset="0"/>
                        </a:rPr>
                        <a:t>Testing in progress with MEDS, EBT, Child Support Interface, CalWIN </a:t>
                      </a:r>
                      <a:r>
                        <a:rPr lang="en-US" sz="1000" b="0" err="1">
                          <a:solidFill>
                            <a:srgbClr val="1A3292"/>
                          </a:solidFill>
                          <a:latin typeface="Century Gothic" panose="020B0502020202020204" pitchFamily="34" charset="0"/>
                        </a:rPr>
                        <a:t>eICT</a:t>
                      </a:r>
                      <a:r>
                        <a:rPr lang="en-US" sz="1000" b="0">
                          <a:solidFill>
                            <a:srgbClr val="1A3292"/>
                          </a:solidFill>
                          <a:latin typeface="Century Gothic" panose="020B0502020202020204" pitchFamily="34" charset="0"/>
                        </a:rPr>
                        <a:t>, &amp; CalHEERS.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l"/>
                      <a:r>
                        <a:rPr lang="en-US" sz="1000" b="0">
                          <a:solidFill>
                            <a:srgbClr val="1A3292"/>
                          </a:solidFill>
                          <a:latin typeface="Century Gothic" panose="020B0502020202020204" pitchFamily="34" charset="0"/>
                        </a:rPr>
                        <a:t>Start Date: 03/01/2021</a:t>
                      </a:r>
                    </a:p>
                    <a:p>
                      <a:pPr algn="l"/>
                      <a:r>
                        <a:rPr lang="en-US" sz="1000" b="0">
                          <a:solidFill>
                            <a:srgbClr val="1A3292"/>
                          </a:solidFill>
                          <a:latin typeface="Century Gothic" panose="020B0502020202020204" pitchFamily="34" charset="0"/>
                        </a:rPr>
                        <a:t>End Date: 08/27/2021</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895199311"/>
                  </a:ext>
                </a:extLst>
              </a:tr>
            </a:tbl>
          </a:graphicData>
        </a:graphic>
      </p:graphicFrame>
      <p:graphicFrame>
        <p:nvGraphicFramePr>
          <p:cNvPr id="60" name="Table 7">
            <a:extLst>
              <a:ext uri="{FF2B5EF4-FFF2-40B4-BE49-F238E27FC236}">
                <a16:creationId xmlns:a16="http://schemas.microsoft.com/office/drawing/2014/main" id="{519B288F-667C-45D3-BA0B-68AB3DBC7AD4}"/>
              </a:ext>
            </a:extLst>
          </p:cNvPr>
          <p:cNvGraphicFramePr>
            <a:graphicFrameLocks noGrp="1"/>
          </p:cNvGraphicFramePr>
          <p:nvPr>
            <p:extLst>
              <p:ext uri="{D42A27DB-BD31-4B8C-83A1-F6EECF244321}">
                <p14:modId xmlns:p14="http://schemas.microsoft.com/office/powerpoint/2010/main" val="87074023"/>
              </p:ext>
            </p:extLst>
          </p:nvPr>
        </p:nvGraphicFramePr>
        <p:xfrm>
          <a:off x="3535678" y="1851752"/>
          <a:ext cx="2560320" cy="274320"/>
        </p:xfrm>
        <a:graphic>
          <a:graphicData uri="http://schemas.openxmlformats.org/drawingml/2006/table">
            <a:tbl>
              <a:tblPr firstRow="1" bandRow="1">
                <a:tableStyleId>{5C22544A-7EE6-4342-B048-85BDC9FD1C3A}</a:tableStyleId>
              </a:tblPr>
              <a:tblGrid>
                <a:gridCol w="1280160">
                  <a:extLst>
                    <a:ext uri="{9D8B030D-6E8A-4147-A177-3AD203B41FA5}">
                      <a16:colId xmlns:a16="http://schemas.microsoft.com/office/drawing/2014/main" val="1112781764"/>
                    </a:ext>
                  </a:extLst>
                </a:gridCol>
                <a:gridCol w="12801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System Test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63" name="Table 7">
            <a:extLst>
              <a:ext uri="{FF2B5EF4-FFF2-40B4-BE49-F238E27FC236}">
                <a16:creationId xmlns:a16="http://schemas.microsoft.com/office/drawing/2014/main" id="{455F67CB-628A-48D3-B774-3F11C7E75F00}"/>
              </a:ext>
            </a:extLst>
          </p:cNvPr>
          <p:cNvGraphicFramePr>
            <a:graphicFrameLocks noGrp="1"/>
          </p:cNvGraphicFramePr>
          <p:nvPr/>
        </p:nvGraphicFramePr>
        <p:xfrm>
          <a:off x="809354" y="1851752"/>
          <a:ext cx="2560320" cy="274320"/>
        </p:xfrm>
        <a:graphic>
          <a:graphicData uri="http://schemas.openxmlformats.org/drawingml/2006/table">
            <a:tbl>
              <a:tblPr firstRow="1" bandRow="1">
                <a:tableStyleId>{5C22544A-7EE6-4342-B048-85BDC9FD1C3A}</a:tableStyleId>
              </a:tblPr>
              <a:tblGrid>
                <a:gridCol w="1280160">
                  <a:extLst>
                    <a:ext uri="{9D8B030D-6E8A-4147-A177-3AD203B41FA5}">
                      <a16:colId xmlns:a16="http://schemas.microsoft.com/office/drawing/2014/main" val="1112781764"/>
                    </a:ext>
                  </a:extLst>
                </a:gridCol>
                <a:gridCol w="12801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Development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pic>
        <p:nvPicPr>
          <p:cNvPr id="13" name="Picture 12">
            <a:extLst>
              <a:ext uri="{FF2B5EF4-FFF2-40B4-BE49-F238E27FC236}">
                <a16:creationId xmlns:a16="http://schemas.microsoft.com/office/drawing/2014/main" id="{FD8F7002-2844-4CB2-871D-E3C691275411}"/>
              </a:ext>
            </a:extLst>
          </p:cNvPr>
          <p:cNvPicPr>
            <a:picLocks noChangeAspect="1"/>
          </p:cNvPicPr>
          <p:nvPr/>
        </p:nvPicPr>
        <p:blipFill>
          <a:blip r:embed="rId3"/>
          <a:stretch>
            <a:fillRect/>
          </a:stretch>
        </p:blipFill>
        <p:spPr>
          <a:xfrm>
            <a:off x="807163" y="999752"/>
            <a:ext cx="5058761" cy="826554"/>
          </a:xfrm>
          <a:prstGeom prst="rect">
            <a:avLst/>
          </a:prstGeom>
        </p:spPr>
      </p:pic>
      <p:pic>
        <p:nvPicPr>
          <p:cNvPr id="6" name="Picture 5">
            <a:extLst>
              <a:ext uri="{FF2B5EF4-FFF2-40B4-BE49-F238E27FC236}">
                <a16:creationId xmlns:a16="http://schemas.microsoft.com/office/drawing/2014/main" id="{401DCBD9-1CE1-41C3-9BC8-9BF5C8658701}"/>
              </a:ext>
            </a:extLst>
          </p:cNvPr>
          <p:cNvPicPr>
            <a:picLocks noChangeAspect="1"/>
          </p:cNvPicPr>
          <p:nvPr/>
        </p:nvPicPr>
        <p:blipFill>
          <a:blip r:embed="rId4"/>
          <a:stretch>
            <a:fillRect/>
          </a:stretch>
        </p:blipFill>
        <p:spPr>
          <a:xfrm>
            <a:off x="809353" y="4546923"/>
            <a:ext cx="3477401" cy="977704"/>
          </a:xfrm>
          <a:prstGeom prst="rect">
            <a:avLst/>
          </a:prstGeom>
        </p:spPr>
      </p:pic>
      <p:pic>
        <p:nvPicPr>
          <p:cNvPr id="8" name="Picture 7">
            <a:extLst>
              <a:ext uri="{FF2B5EF4-FFF2-40B4-BE49-F238E27FC236}">
                <a16:creationId xmlns:a16="http://schemas.microsoft.com/office/drawing/2014/main" id="{E2268908-CE2B-4C36-8388-36B260F8CBAC}"/>
              </a:ext>
            </a:extLst>
          </p:cNvPr>
          <p:cNvPicPr>
            <a:picLocks noChangeAspect="1"/>
          </p:cNvPicPr>
          <p:nvPr/>
        </p:nvPicPr>
        <p:blipFill>
          <a:blip r:embed="rId5"/>
          <a:stretch>
            <a:fillRect/>
          </a:stretch>
        </p:blipFill>
        <p:spPr>
          <a:xfrm>
            <a:off x="6608099" y="1377293"/>
            <a:ext cx="4212191" cy="1140186"/>
          </a:xfrm>
          <a:prstGeom prst="rect">
            <a:avLst/>
          </a:prstGeom>
        </p:spPr>
      </p:pic>
      <p:graphicFrame>
        <p:nvGraphicFramePr>
          <p:cNvPr id="17" name="Table 17">
            <a:extLst>
              <a:ext uri="{FF2B5EF4-FFF2-40B4-BE49-F238E27FC236}">
                <a16:creationId xmlns:a16="http://schemas.microsoft.com/office/drawing/2014/main" id="{52953B52-0113-46CA-B26F-A78D83E31913}"/>
              </a:ext>
            </a:extLst>
          </p:cNvPr>
          <p:cNvGraphicFramePr>
            <a:graphicFrameLocks noGrp="1"/>
          </p:cNvGraphicFramePr>
          <p:nvPr>
            <p:extLst>
              <p:ext uri="{D42A27DB-BD31-4B8C-83A1-F6EECF244321}">
                <p14:modId xmlns:p14="http://schemas.microsoft.com/office/powerpoint/2010/main" val="289133959"/>
              </p:ext>
            </p:extLst>
          </p:nvPr>
        </p:nvGraphicFramePr>
        <p:xfrm>
          <a:off x="9189491" y="4118091"/>
          <a:ext cx="2722128" cy="1737360"/>
        </p:xfrm>
        <a:graphic>
          <a:graphicData uri="http://schemas.openxmlformats.org/drawingml/2006/table">
            <a:tbl>
              <a:tblPr firstRow="1" bandRow="1">
                <a:tableStyleId>{5C22544A-7EE6-4342-B048-85BDC9FD1C3A}</a:tableStyleId>
              </a:tblPr>
              <a:tblGrid>
                <a:gridCol w="1317127">
                  <a:extLst>
                    <a:ext uri="{9D8B030D-6E8A-4147-A177-3AD203B41FA5}">
                      <a16:colId xmlns:a16="http://schemas.microsoft.com/office/drawing/2014/main" val="373733123"/>
                    </a:ext>
                  </a:extLst>
                </a:gridCol>
                <a:gridCol w="704424">
                  <a:extLst>
                    <a:ext uri="{9D8B030D-6E8A-4147-A177-3AD203B41FA5}">
                      <a16:colId xmlns:a16="http://schemas.microsoft.com/office/drawing/2014/main" val="2418484295"/>
                    </a:ext>
                  </a:extLst>
                </a:gridCol>
                <a:gridCol w="700577">
                  <a:extLst>
                    <a:ext uri="{9D8B030D-6E8A-4147-A177-3AD203B41FA5}">
                      <a16:colId xmlns:a16="http://schemas.microsoft.com/office/drawing/2014/main" val="1336292124"/>
                    </a:ext>
                  </a:extLst>
                </a:gridCol>
              </a:tblGrid>
              <a:tr h="161449">
                <a:tc>
                  <a:txBody>
                    <a:bodyPr/>
                    <a:lstStyle/>
                    <a:p>
                      <a:pPr algn="ctr"/>
                      <a:r>
                        <a:rPr lang="en-US" sz="900">
                          <a:latin typeface="Century Gothic" panose="020B0502020202020204" pitchFamily="34" charset="0"/>
                        </a:rPr>
                        <a:t>Type</a:t>
                      </a:r>
                    </a:p>
                  </a:txBody>
                  <a:tcPr anchor="ct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algn="ctr"/>
                      <a:r>
                        <a:rPr lang="en-US" sz="900">
                          <a:latin typeface="Century Gothic" panose="020B0502020202020204" pitchFamily="34" charset="0"/>
                        </a:rPr>
                        <a:t>Current Progress</a:t>
                      </a:r>
                    </a:p>
                  </a:txBody>
                  <a:tcPr anchor="ct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tc>
                  <a:txBody>
                    <a:bodyPr/>
                    <a:lstStyle/>
                    <a:p>
                      <a:pPr algn="ctr"/>
                      <a:r>
                        <a:rPr lang="en-US" sz="900">
                          <a:latin typeface="Century Gothic" panose="020B0502020202020204" pitchFamily="34" charset="0"/>
                        </a:rPr>
                        <a:t>Total Planned</a:t>
                      </a:r>
                    </a:p>
                  </a:txBody>
                  <a:tcPr anchor="ct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1270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solidFill>
                      <a:srgbClr val="1A3292"/>
                    </a:solidFill>
                  </a:tcPr>
                </a:tc>
                <a:extLst>
                  <a:ext uri="{0D108BD9-81ED-4DB2-BD59-A6C34878D82A}">
                    <a16:rowId xmlns:a16="http://schemas.microsoft.com/office/drawing/2014/main" val="2924646494"/>
                  </a:ext>
                </a:extLst>
              </a:tr>
              <a:tr h="161449">
                <a:tc>
                  <a:txBody>
                    <a:bodyPr/>
                    <a:lstStyle/>
                    <a:p>
                      <a:r>
                        <a:rPr lang="en-US" sz="900">
                          <a:latin typeface="Century Gothic" panose="020B0502020202020204" pitchFamily="34" charset="0"/>
                        </a:rPr>
                        <a:t>Infographics</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8</a:t>
                      </a:r>
                    </a:p>
                  </a:txBody>
                  <a:tcP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9+</a:t>
                      </a:r>
                    </a:p>
                  </a:txBody>
                  <a:tcP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extLst>
                  <a:ext uri="{0D108BD9-81ED-4DB2-BD59-A6C34878D82A}">
                    <a16:rowId xmlns:a16="http://schemas.microsoft.com/office/drawing/2014/main" val="2886421532"/>
                  </a:ext>
                </a:extLst>
              </a:tr>
              <a:tr h="161449">
                <a:tc>
                  <a:txBody>
                    <a:bodyPr/>
                    <a:lstStyle/>
                    <a:p>
                      <a:r>
                        <a:rPr lang="en-US" sz="900">
                          <a:latin typeface="Century Gothic" panose="020B0502020202020204" pitchFamily="34" charset="0"/>
                        </a:rPr>
                        <a:t>News Blasts</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3</a:t>
                      </a:r>
                    </a:p>
                  </a:txBody>
                  <a:tcP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4</a:t>
                      </a:r>
                    </a:p>
                  </a:txBody>
                  <a:tcP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extLst>
                  <a:ext uri="{0D108BD9-81ED-4DB2-BD59-A6C34878D82A}">
                    <a16:rowId xmlns:a16="http://schemas.microsoft.com/office/drawing/2014/main" val="317176040"/>
                  </a:ext>
                </a:extLst>
              </a:tr>
              <a:tr h="174119">
                <a:tc>
                  <a:txBody>
                    <a:bodyPr/>
                    <a:lstStyle/>
                    <a:p>
                      <a:r>
                        <a:rPr lang="en-US" sz="900">
                          <a:latin typeface="Century Gothic" panose="020B0502020202020204" pitchFamily="34" charset="0"/>
                        </a:rPr>
                        <a:t>Demo Videos</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6</a:t>
                      </a:r>
                    </a:p>
                  </a:txBody>
                  <a:tcP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6+</a:t>
                      </a:r>
                    </a:p>
                  </a:txBody>
                  <a:tcP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extLst>
                  <a:ext uri="{0D108BD9-81ED-4DB2-BD59-A6C34878D82A}">
                    <a16:rowId xmlns:a16="http://schemas.microsoft.com/office/drawing/2014/main" val="1084731591"/>
                  </a:ext>
                </a:extLst>
              </a:tr>
              <a:tr h="161449">
                <a:tc>
                  <a:txBody>
                    <a:bodyPr/>
                    <a:lstStyle/>
                    <a:p>
                      <a:r>
                        <a:rPr lang="en-US" sz="900">
                          <a:latin typeface="Century Gothic" panose="020B0502020202020204" pitchFamily="34" charset="0"/>
                        </a:rPr>
                        <a:t>Targeted Topics</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10</a:t>
                      </a:r>
                    </a:p>
                  </a:txBody>
                  <a:tcP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10</a:t>
                      </a:r>
                    </a:p>
                  </a:txBody>
                  <a:tcP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extLst>
                  <a:ext uri="{0D108BD9-81ED-4DB2-BD59-A6C34878D82A}">
                    <a16:rowId xmlns:a16="http://schemas.microsoft.com/office/drawing/2014/main" val="574513889"/>
                  </a:ext>
                </a:extLst>
              </a:tr>
              <a:tr h="161449">
                <a:tc>
                  <a:txBody>
                    <a:bodyPr/>
                    <a:lstStyle/>
                    <a:p>
                      <a:r>
                        <a:rPr lang="en-US" sz="900">
                          <a:latin typeface="Century Gothic" panose="020B0502020202020204" pitchFamily="34" charset="0"/>
                        </a:rPr>
                        <a:t>CNC Meetings</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6</a:t>
                      </a:r>
                    </a:p>
                  </a:txBody>
                  <a:tcP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11</a:t>
                      </a:r>
                    </a:p>
                  </a:txBody>
                  <a:tcP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6350" cap="flat" cmpd="sng" algn="ctr">
                      <a:solidFill>
                        <a:srgbClr val="1A3292"/>
                      </a:solidFill>
                      <a:prstDash val="solid"/>
                      <a:round/>
                      <a:headEnd type="none" w="med" len="med"/>
                      <a:tailEnd type="none" w="med" len="med"/>
                    </a:lnB>
                    <a:noFill/>
                  </a:tcPr>
                </a:tc>
                <a:extLst>
                  <a:ext uri="{0D108BD9-81ED-4DB2-BD59-A6C34878D82A}">
                    <a16:rowId xmlns:a16="http://schemas.microsoft.com/office/drawing/2014/main" val="4139431257"/>
                  </a:ext>
                </a:extLst>
              </a:tr>
              <a:tr h="161449">
                <a:tc>
                  <a:txBody>
                    <a:bodyPr/>
                    <a:lstStyle/>
                    <a:p>
                      <a:r>
                        <a:rPr lang="en-US" sz="900">
                          <a:latin typeface="Century Gothic" panose="020B0502020202020204" pitchFamily="34" charset="0"/>
                        </a:rPr>
                        <a:t>Just-in-Time Demos</a:t>
                      </a:r>
                    </a:p>
                  </a:txBody>
                  <a:tcPr>
                    <a:lnL w="1270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0</a:t>
                      </a:r>
                    </a:p>
                  </a:txBody>
                  <a:tcPr>
                    <a:lnL w="6350" cap="flat" cmpd="sng" algn="ctr">
                      <a:solidFill>
                        <a:srgbClr val="1A3292"/>
                      </a:solidFill>
                      <a:prstDash val="solid"/>
                      <a:round/>
                      <a:headEnd type="none" w="med" len="med"/>
                      <a:tailEnd type="none" w="med" len="med"/>
                    </a:lnL>
                    <a:lnR w="635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noFill/>
                  </a:tcPr>
                </a:tc>
                <a:tc>
                  <a:txBody>
                    <a:bodyPr/>
                    <a:lstStyle/>
                    <a:p>
                      <a:r>
                        <a:rPr lang="en-US" sz="900">
                          <a:latin typeface="Century Gothic" panose="020B0502020202020204" pitchFamily="34" charset="0"/>
                        </a:rPr>
                        <a:t>5</a:t>
                      </a:r>
                    </a:p>
                  </a:txBody>
                  <a:tcPr>
                    <a:lnL w="6350" cap="flat" cmpd="sng" algn="ctr">
                      <a:solidFill>
                        <a:srgbClr val="1A3292"/>
                      </a:solidFill>
                      <a:prstDash val="solid"/>
                      <a:round/>
                      <a:headEnd type="none" w="med" len="med"/>
                      <a:tailEnd type="none" w="med" len="med"/>
                    </a:lnL>
                    <a:lnR w="12700" cap="flat" cmpd="sng" algn="ctr">
                      <a:solidFill>
                        <a:srgbClr val="1A3292"/>
                      </a:solidFill>
                      <a:prstDash val="solid"/>
                      <a:round/>
                      <a:headEnd type="none" w="med" len="med"/>
                      <a:tailEnd type="none" w="med" len="med"/>
                    </a:lnR>
                    <a:lnT w="6350" cap="flat" cmpd="sng" algn="ctr">
                      <a:solidFill>
                        <a:srgbClr val="1A3292"/>
                      </a:solidFill>
                      <a:prstDash val="solid"/>
                      <a:round/>
                      <a:headEnd type="none" w="med" len="med"/>
                      <a:tailEnd type="none" w="med" len="med"/>
                    </a:lnT>
                    <a:lnB w="12700" cap="flat" cmpd="sng" algn="ctr">
                      <a:solidFill>
                        <a:srgbClr val="1A3292"/>
                      </a:solidFill>
                      <a:prstDash val="solid"/>
                      <a:round/>
                      <a:headEnd type="none" w="med" len="med"/>
                      <a:tailEnd type="none" w="med" len="med"/>
                    </a:lnB>
                    <a:noFill/>
                  </a:tcPr>
                </a:tc>
                <a:extLst>
                  <a:ext uri="{0D108BD9-81ED-4DB2-BD59-A6C34878D82A}">
                    <a16:rowId xmlns:a16="http://schemas.microsoft.com/office/drawing/2014/main" val="2763374462"/>
                  </a:ext>
                </a:extLst>
              </a:tr>
            </a:tbl>
          </a:graphicData>
        </a:graphic>
      </p:graphicFrame>
      <p:pic>
        <p:nvPicPr>
          <p:cNvPr id="19" name="Picture 18">
            <a:extLst>
              <a:ext uri="{FF2B5EF4-FFF2-40B4-BE49-F238E27FC236}">
                <a16:creationId xmlns:a16="http://schemas.microsoft.com/office/drawing/2014/main" id="{1237529C-4DC8-476B-B004-5C924AE390D9}"/>
              </a:ext>
            </a:extLst>
          </p:cNvPr>
          <p:cNvPicPr>
            <a:picLocks noChangeAspect="1"/>
          </p:cNvPicPr>
          <p:nvPr/>
        </p:nvPicPr>
        <p:blipFill>
          <a:blip r:embed="rId6"/>
          <a:stretch>
            <a:fillRect/>
          </a:stretch>
        </p:blipFill>
        <p:spPr>
          <a:xfrm>
            <a:off x="6613870" y="4481146"/>
            <a:ext cx="2482382" cy="846703"/>
          </a:xfrm>
          <a:prstGeom prst="rect">
            <a:avLst/>
          </a:prstGeom>
        </p:spPr>
      </p:pic>
      <p:sp>
        <p:nvSpPr>
          <p:cNvPr id="51" name="TextBox 50">
            <a:extLst>
              <a:ext uri="{FF2B5EF4-FFF2-40B4-BE49-F238E27FC236}">
                <a16:creationId xmlns:a16="http://schemas.microsoft.com/office/drawing/2014/main" id="{58589825-A896-4C11-81B0-002F34100A06}"/>
              </a:ext>
            </a:extLst>
          </p:cNvPr>
          <p:cNvSpPr txBox="1"/>
          <p:nvPr/>
        </p:nvSpPr>
        <p:spPr>
          <a:xfrm>
            <a:off x="797396" y="671485"/>
            <a:ext cx="5315478" cy="400110"/>
          </a:xfrm>
          <a:prstGeom prst="rect">
            <a:avLst/>
          </a:prstGeom>
          <a:noFill/>
        </p:spPr>
        <p:txBody>
          <a:bodyPr wrap="square" rtlCol="0">
            <a:spAutoFit/>
          </a:bodyPr>
          <a:lstStyle/>
          <a:p>
            <a:r>
              <a:rPr lang="en-US" sz="1000">
                <a:solidFill>
                  <a:srgbClr val="1A3292"/>
                </a:solidFill>
                <a:latin typeface="Century Gothic" panose="020B0502020202020204" pitchFamily="34" charset="0"/>
              </a:rPr>
              <a:t>Start Date: 01/27/2021</a:t>
            </a:r>
          </a:p>
          <a:p>
            <a:r>
              <a:rPr lang="en-US" sz="1000">
                <a:solidFill>
                  <a:srgbClr val="1A3292"/>
                </a:solidFill>
                <a:latin typeface="Century Gothic" panose="020B0502020202020204" pitchFamily="34" charset="0"/>
              </a:rPr>
              <a:t>End Date: 03/10/2021</a:t>
            </a:r>
          </a:p>
        </p:txBody>
      </p:sp>
      <p:sp>
        <p:nvSpPr>
          <p:cNvPr id="52" name="TextBox 51">
            <a:extLst>
              <a:ext uri="{FF2B5EF4-FFF2-40B4-BE49-F238E27FC236}">
                <a16:creationId xmlns:a16="http://schemas.microsoft.com/office/drawing/2014/main" id="{F75BFBBC-4B82-4368-BEF5-712A05C46CF6}"/>
              </a:ext>
            </a:extLst>
          </p:cNvPr>
          <p:cNvSpPr txBox="1"/>
          <p:nvPr/>
        </p:nvSpPr>
        <p:spPr>
          <a:xfrm>
            <a:off x="4815839" y="5906221"/>
            <a:ext cx="1604012" cy="400110"/>
          </a:xfrm>
          <a:prstGeom prst="rect">
            <a:avLst/>
          </a:prstGeom>
          <a:noFill/>
        </p:spPr>
        <p:txBody>
          <a:bodyPr wrap="square" rtlCol="0">
            <a:spAutoFit/>
          </a:bodyPr>
          <a:lstStyle/>
          <a:p>
            <a:r>
              <a:rPr lang="en-US" sz="1000">
                <a:solidFill>
                  <a:srgbClr val="1A3292"/>
                </a:solidFill>
                <a:latin typeface="Century Gothic" panose="020B0502020202020204" pitchFamily="34" charset="0"/>
              </a:rPr>
              <a:t>Start Date: 01/01/2019</a:t>
            </a:r>
          </a:p>
          <a:p>
            <a:r>
              <a:rPr lang="en-US" sz="1000">
                <a:solidFill>
                  <a:srgbClr val="1A3292"/>
                </a:solidFill>
                <a:latin typeface="Century Gothic" panose="020B0502020202020204" pitchFamily="34" charset="0"/>
              </a:rPr>
              <a:t>End Date: 08/01/2021</a:t>
            </a:r>
          </a:p>
        </p:txBody>
      </p:sp>
      <p:sp>
        <p:nvSpPr>
          <p:cNvPr id="53" name="TextBox 52">
            <a:extLst>
              <a:ext uri="{FF2B5EF4-FFF2-40B4-BE49-F238E27FC236}">
                <a16:creationId xmlns:a16="http://schemas.microsoft.com/office/drawing/2014/main" id="{D6042661-2734-4289-AF2C-018F5045725C}"/>
              </a:ext>
            </a:extLst>
          </p:cNvPr>
          <p:cNvSpPr txBox="1"/>
          <p:nvPr/>
        </p:nvSpPr>
        <p:spPr>
          <a:xfrm>
            <a:off x="6608098" y="4057986"/>
            <a:ext cx="2482383" cy="400110"/>
          </a:xfrm>
          <a:prstGeom prst="rect">
            <a:avLst/>
          </a:prstGeom>
          <a:noFill/>
        </p:spPr>
        <p:txBody>
          <a:bodyPr wrap="square" rtlCol="0">
            <a:spAutoFit/>
          </a:bodyPr>
          <a:lstStyle/>
          <a:p>
            <a:r>
              <a:rPr lang="en-US" sz="1000">
                <a:solidFill>
                  <a:srgbClr val="1A3292"/>
                </a:solidFill>
                <a:latin typeface="Century Gothic" panose="020B0502020202020204" pitchFamily="34" charset="0"/>
              </a:rPr>
              <a:t>Start Date: 05/04/2020</a:t>
            </a:r>
          </a:p>
          <a:p>
            <a:r>
              <a:rPr lang="en-US" sz="1000">
                <a:solidFill>
                  <a:srgbClr val="1A3292"/>
                </a:solidFill>
                <a:latin typeface="Century Gothic" panose="020B0502020202020204" pitchFamily="34" charset="0"/>
              </a:rPr>
              <a:t>End Date: 09/06/2021</a:t>
            </a:r>
          </a:p>
        </p:txBody>
      </p:sp>
    </p:spTree>
    <p:extLst>
      <p:ext uri="{BB962C8B-B14F-4D97-AF65-F5344CB8AC3E}">
        <p14:creationId xmlns:p14="http://schemas.microsoft.com/office/powerpoint/2010/main" val="3360408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3">
            <a:extLst>
              <a:ext uri="{FF2B5EF4-FFF2-40B4-BE49-F238E27FC236}">
                <a16:creationId xmlns:a16="http://schemas.microsoft.com/office/drawing/2014/main" id="{DDB66784-40FC-424F-9D4A-A24DAD6941E3}"/>
              </a:ext>
            </a:extLst>
          </p:cNvPr>
          <p:cNvGraphicFramePr>
            <a:graphicFrameLocks noGrp="1"/>
          </p:cNvGraphicFramePr>
          <p:nvPr/>
        </p:nvGraphicFramePr>
        <p:xfrm>
          <a:off x="659683" y="-2"/>
          <a:ext cx="6805878" cy="6858002"/>
        </p:xfrm>
        <a:graphic>
          <a:graphicData uri="http://schemas.openxmlformats.org/drawingml/2006/table">
            <a:tbl>
              <a:tblPr firstRow="1" bandRow="1">
                <a:tableStyleId>{5C22544A-7EE6-4342-B048-85BDC9FD1C3A}</a:tableStyleId>
              </a:tblPr>
              <a:tblGrid>
                <a:gridCol w="6805878">
                  <a:extLst>
                    <a:ext uri="{9D8B030D-6E8A-4147-A177-3AD203B41FA5}">
                      <a16:colId xmlns:a16="http://schemas.microsoft.com/office/drawing/2014/main" val="623013822"/>
                    </a:ext>
                  </a:extLst>
                </a:gridCol>
              </a:tblGrid>
              <a:tr h="6858002">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772828664"/>
                  </a:ext>
                </a:extLst>
              </a:tr>
            </a:tbl>
          </a:graphicData>
        </a:graphic>
      </p:graphicFrame>
      <p:graphicFrame>
        <p:nvGraphicFramePr>
          <p:cNvPr id="2" name="Table 2">
            <a:extLst>
              <a:ext uri="{FF2B5EF4-FFF2-40B4-BE49-F238E27FC236}">
                <a16:creationId xmlns:a16="http://schemas.microsoft.com/office/drawing/2014/main" id="{BE2AE56C-30E4-47A2-938E-9FB38F11DA27}"/>
              </a:ext>
            </a:extLst>
          </p:cNvPr>
          <p:cNvGraphicFramePr>
            <a:graphicFrameLocks noGrp="1"/>
          </p:cNvGraphicFramePr>
          <p:nvPr/>
        </p:nvGraphicFramePr>
        <p:xfrm>
          <a:off x="7465561" y="-2"/>
          <a:ext cx="4726439" cy="6858002"/>
        </p:xfrm>
        <a:graphic>
          <a:graphicData uri="http://schemas.openxmlformats.org/drawingml/2006/table">
            <a:tbl>
              <a:tblPr firstRow="1" bandRow="1">
                <a:tableStyleId>{5C22544A-7EE6-4342-B048-85BDC9FD1C3A}</a:tableStyleId>
              </a:tblPr>
              <a:tblGrid>
                <a:gridCol w="4726439">
                  <a:extLst>
                    <a:ext uri="{9D8B030D-6E8A-4147-A177-3AD203B41FA5}">
                      <a16:colId xmlns:a16="http://schemas.microsoft.com/office/drawing/2014/main" val="3337526026"/>
                    </a:ext>
                  </a:extLst>
                </a:gridCol>
              </a:tblGrid>
              <a:tr h="3429001">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FAFAFA"/>
                    </a:solidFill>
                  </a:tcPr>
                </a:tc>
                <a:extLst>
                  <a:ext uri="{0D108BD9-81ED-4DB2-BD59-A6C34878D82A}">
                    <a16:rowId xmlns:a16="http://schemas.microsoft.com/office/drawing/2014/main" val="4003216494"/>
                  </a:ext>
                </a:extLst>
              </a:tr>
              <a:tr h="3429001">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4856824"/>
                  </a:ext>
                </a:extLst>
              </a:tr>
            </a:tbl>
          </a:graphicData>
        </a:graphic>
      </p:graphicFrame>
      <p:sp>
        <p:nvSpPr>
          <p:cNvPr id="11" name="TextBox 10">
            <a:extLst>
              <a:ext uri="{FF2B5EF4-FFF2-40B4-BE49-F238E27FC236}">
                <a16:creationId xmlns:a16="http://schemas.microsoft.com/office/drawing/2014/main" id="{B4E635DA-15B5-FF4B-A540-883520392117}"/>
              </a:ext>
            </a:extLst>
          </p:cNvPr>
          <p:cNvSpPr txBox="1"/>
          <p:nvPr/>
        </p:nvSpPr>
        <p:spPr>
          <a:xfrm>
            <a:off x="692592" y="1324"/>
            <a:ext cx="2396810" cy="338554"/>
          </a:xfrm>
          <a:prstGeom prst="rect">
            <a:avLst/>
          </a:prstGeom>
          <a:noFill/>
        </p:spPr>
        <p:txBody>
          <a:bodyPr wrap="none" rtlCol="0">
            <a:spAutoFit/>
          </a:bodyPr>
          <a:lstStyle/>
          <a:p>
            <a:r>
              <a:rPr lang="en-US" sz="1600">
                <a:solidFill>
                  <a:srgbClr val="1A3292"/>
                </a:solidFill>
                <a:latin typeface="Century Gothic" panose="020B0502020202020204" pitchFamily="34" charset="0"/>
              </a:rPr>
              <a:t>Application Readiness</a:t>
            </a:r>
          </a:p>
        </p:txBody>
      </p:sp>
      <p:sp>
        <p:nvSpPr>
          <p:cNvPr id="14" name="TextBox 13">
            <a:extLst>
              <a:ext uri="{FF2B5EF4-FFF2-40B4-BE49-F238E27FC236}">
                <a16:creationId xmlns:a16="http://schemas.microsoft.com/office/drawing/2014/main" id="{5D290CBD-4C33-7D48-A706-D930480CC609}"/>
              </a:ext>
            </a:extLst>
          </p:cNvPr>
          <p:cNvSpPr txBox="1"/>
          <p:nvPr/>
        </p:nvSpPr>
        <p:spPr>
          <a:xfrm>
            <a:off x="7564568" y="3431552"/>
            <a:ext cx="2199641" cy="338554"/>
          </a:xfrm>
          <a:prstGeom prst="rect">
            <a:avLst/>
          </a:prstGeom>
          <a:noFill/>
        </p:spPr>
        <p:txBody>
          <a:bodyPr wrap="none" rtlCol="0">
            <a:spAutoFit/>
          </a:bodyPr>
          <a:lstStyle/>
          <a:p>
            <a:r>
              <a:rPr lang="en-US" sz="1600">
                <a:solidFill>
                  <a:srgbClr val="1A3292"/>
                </a:solidFill>
                <a:latin typeface="Century Gothic" panose="020B0502020202020204" pitchFamily="34" charset="0"/>
              </a:rPr>
              <a:t>Technical Readiness</a:t>
            </a:r>
          </a:p>
        </p:txBody>
      </p:sp>
      <p:sp>
        <p:nvSpPr>
          <p:cNvPr id="24" name="TextBox 23">
            <a:extLst>
              <a:ext uri="{FF2B5EF4-FFF2-40B4-BE49-F238E27FC236}">
                <a16:creationId xmlns:a16="http://schemas.microsoft.com/office/drawing/2014/main" id="{FF9F325B-7CD9-024A-B691-DFBCCF3721C0}"/>
              </a:ext>
            </a:extLst>
          </p:cNvPr>
          <p:cNvSpPr txBox="1"/>
          <p:nvPr/>
        </p:nvSpPr>
        <p:spPr>
          <a:xfrm>
            <a:off x="7498470" y="6692"/>
            <a:ext cx="2356735" cy="338554"/>
          </a:xfrm>
          <a:prstGeom prst="rect">
            <a:avLst/>
          </a:prstGeom>
          <a:noFill/>
        </p:spPr>
        <p:txBody>
          <a:bodyPr wrap="none" rtlCol="0">
            <a:spAutoFit/>
          </a:bodyPr>
          <a:lstStyle/>
          <a:p>
            <a:r>
              <a:rPr lang="en-US" sz="1600">
                <a:solidFill>
                  <a:srgbClr val="1A3292"/>
                </a:solidFill>
                <a:latin typeface="Century Gothic" panose="020B0502020202020204" pitchFamily="34" charset="0"/>
              </a:rPr>
              <a:t>Conversion Readiness</a:t>
            </a:r>
          </a:p>
        </p:txBody>
      </p:sp>
      <p:sp>
        <p:nvSpPr>
          <p:cNvPr id="31" name="Rectangle 30">
            <a:extLst>
              <a:ext uri="{FF2B5EF4-FFF2-40B4-BE49-F238E27FC236}">
                <a16:creationId xmlns:a16="http://schemas.microsoft.com/office/drawing/2014/main" id="{7818F23C-E59D-9242-951F-3B6E4663818A}"/>
              </a:ext>
            </a:extLst>
          </p:cNvPr>
          <p:cNvSpPr/>
          <p:nvPr/>
        </p:nvSpPr>
        <p:spPr>
          <a:xfrm>
            <a:off x="0" y="0"/>
            <a:ext cx="659683" cy="6858000"/>
          </a:xfrm>
          <a:prstGeom prst="rect">
            <a:avLst/>
          </a:prstGeom>
          <a:solidFill>
            <a:srgbClr val="1A32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2" name="TextBox 31">
            <a:extLst>
              <a:ext uri="{FF2B5EF4-FFF2-40B4-BE49-F238E27FC236}">
                <a16:creationId xmlns:a16="http://schemas.microsoft.com/office/drawing/2014/main" id="{E839FE7F-EF4F-4742-9CBA-B02B649E8FCC}"/>
              </a:ext>
            </a:extLst>
          </p:cNvPr>
          <p:cNvSpPr txBox="1"/>
          <p:nvPr/>
        </p:nvSpPr>
        <p:spPr>
          <a:xfrm rot="16200000">
            <a:off x="-1387935" y="3039282"/>
            <a:ext cx="3435556" cy="461665"/>
          </a:xfrm>
          <a:prstGeom prst="rect">
            <a:avLst/>
          </a:prstGeom>
          <a:noFill/>
        </p:spPr>
        <p:txBody>
          <a:bodyPr wrap="none" rtlCol="0">
            <a:spAutoFit/>
          </a:bodyPr>
          <a:lstStyle/>
          <a:p>
            <a:r>
              <a:rPr lang="en-US" sz="2400">
                <a:solidFill>
                  <a:schemeClr val="bg1"/>
                </a:solidFill>
                <a:latin typeface="Century Gothic" panose="020B0502020202020204" pitchFamily="34" charset="0"/>
              </a:rPr>
              <a:t>BenefitsCal Readiness</a:t>
            </a:r>
          </a:p>
        </p:txBody>
      </p:sp>
      <p:sp>
        <p:nvSpPr>
          <p:cNvPr id="43" name="TextBox 42">
            <a:extLst>
              <a:ext uri="{FF2B5EF4-FFF2-40B4-BE49-F238E27FC236}">
                <a16:creationId xmlns:a16="http://schemas.microsoft.com/office/drawing/2014/main" id="{5053136F-0867-CC4D-8E2E-BB51E1550602}"/>
              </a:ext>
            </a:extLst>
          </p:cNvPr>
          <p:cNvSpPr txBox="1"/>
          <p:nvPr/>
        </p:nvSpPr>
        <p:spPr>
          <a:xfrm>
            <a:off x="4129277" y="4070962"/>
            <a:ext cx="3328790" cy="1169552"/>
          </a:xfrm>
          <a:prstGeom prst="rect">
            <a:avLst/>
          </a:prstGeom>
          <a:noFill/>
        </p:spPr>
        <p:txBody>
          <a:bodyPr wrap="square" rtlCol="0">
            <a:spAutoFit/>
          </a:bodyPr>
          <a:lstStyle/>
          <a:p>
            <a:r>
              <a:rPr lang="en-US" sz="1000" b="1">
                <a:solidFill>
                  <a:srgbClr val="1A3292"/>
                </a:solidFill>
                <a:latin typeface="Century Gothic" panose="020B0502020202020204" pitchFamily="34" charset="0"/>
              </a:rPr>
              <a:t>Key Dates:</a:t>
            </a:r>
          </a:p>
          <a:p>
            <a:r>
              <a:rPr lang="en-US" sz="1000">
                <a:solidFill>
                  <a:srgbClr val="1A3292"/>
                </a:solidFill>
                <a:latin typeface="Century Gothic" panose="020B0502020202020204" pitchFamily="34" charset="0"/>
              </a:rPr>
              <a:t>Kickoff and Scenario Preparation:  03/18/2021 – 04/16/2021</a:t>
            </a:r>
          </a:p>
          <a:p>
            <a:r>
              <a:rPr lang="en-US" sz="1000">
                <a:solidFill>
                  <a:srgbClr val="1A3292"/>
                </a:solidFill>
                <a:latin typeface="Century Gothic" panose="020B0502020202020204" pitchFamily="34" charset="0"/>
              </a:rPr>
              <a:t>County Scenario Review: 04/20/2021 – 05/02/2021</a:t>
            </a:r>
          </a:p>
          <a:p>
            <a:r>
              <a:rPr lang="en-US" sz="1000">
                <a:solidFill>
                  <a:srgbClr val="1A3292"/>
                </a:solidFill>
                <a:latin typeface="Century Gothic" panose="020B0502020202020204" pitchFamily="34" charset="0"/>
              </a:rPr>
              <a:t>UAT Orientation: 06/07/2021</a:t>
            </a:r>
          </a:p>
          <a:p>
            <a:r>
              <a:rPr lang="en-US" sz="1000">
                <a:solidFill>
                  <a:srgbClr val="1A3292"/>
                </a:solidFill>
                <a:latin typeface="Century Gothic" panose="020B0502020202020204" pitchFamily="34" charset="0"/>
              </a:rPr>
              <a:t>CalSAWS UAT Execution Start: 6/14/2021</a:t>
            </a:r>
          </a:p>
          <a:p>
            <a:r>
              <a:rPr lang="en-US" sz="1000">
                <a:solidFill>
                  <a:srgbClr val="1A3292"/>
                </a:solidFill>
                <a:latin typeface="Century Gothic" panose="020B0502020202020204" pitchFamily="34" charset="0"/>
              </a:rPr>
              <a:t>CalSAWS UAT Execution End:  09/03/2021</a:t>
            </a:r>
          </a:p>
        </p:txBody>
      </p:sp>
      <p:sp>
        <p:nvSpPr>
          <p:cNvPr id="77" name="TextBox 76">
            <a:extLst>
              <a:ext uri="{FF2B5EF4-FFF2-40B4-BE49-F238E27FC236}">
                <a16:creationId xmlns:a16="http://schemas.microsoft.com/office/drawing/2014/main" id="{CBE9B380-6166-9144-8611-D6775FE973B3}"/>
              </a:ext>
            </a:extLst>
          </p:cNvPr>
          <p:cNvSpPr txBox="1"/>
          <p:nvPr/>
        </p:nvSpPr>
        <p:spPr>
          <a:xfrm>
            <a:off x="7656107" y="618003"/>
            <a:ext cx="4170817"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09/27/2021</a:t>
            </a:r>
          </a:p>
        </p:txBody>
      </p:sp>
      <p:sp>
        <p:nvSpPr>
          <p:cNvPr id="94" name="TextBox 93">
            <a:extLst>
              <a:ext uri="{FF2B5EF4-FFF2-40B4-BE49-F238E27FC236}">
                <a16:creationId xmlns:a16="http://schemas.microsoft.com/office/drawing/2014/main" id="{EF5D6DBE-E7DC-1A43-883D-6B1C3EA78F24}"/>
              </a:ext>
            </a:extLst>
          </p:cNvPr>
          <p:cNvSpPr txBox="1"/>
          <p:nvPr/>
        </p:nvSpPr>
        <p:spPr>
          <a:xfrm>
            <a:off x="7623340" y="1447355"/>
            <a:ext cx="4193106"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07/16/2021</a:t>
            </a:r>
          </a:p>
        </p:txBody>
      </p:sp>
      <p:sp>
        <p:nvSpPr>
          <p:cNvPr id="97" name="TextBox 96">
            <a:extLst>
              <a:ext uri="{FF2B5EF4-FFF2-40B4-BE49-F238E27FC236}">
                <a16:creationId xmlns:a16="http://schemas.microsoft.com/office/drawing/2014/main" id="{2721C35A-822C-DE48-97C0-6EC3C895FDCB}"/>
              </a:ext>
            </a:extLst>
          </p:cNvPr>
          <p:cNvSpPr txBox="1"/>
          <p:nvPr/>
        </p:nvSpPr>
        <p:spPr>
          <a:xfrm>
            <a:off x="4119933" y="5714268"/>
            <a:ext cx="3154302"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09/03/2021</a:t>
            </a:r>
          </a:p>
        </p:txBody>
      </p:sp>
      <p:sp>
        <p:nvSpPr>
          <p:cNvPr id="106" name="TextBox 105">
            <a:extLst>
              <a:ext uri="{FF2B5EF4-FFF2-40B4-BE49-F238E27FC236}">
                <a16:creationId xmlns:a16="http://schemas.microsoft.com/office/drawing/2014/main" id="{D6F4D9A4-0904-004A-BE1E-78F29E4050A9}"/>
              </a:ext>
            </a:extLst>
          </p:cNvPr>
          <p:cNvSpPr txBox="1"/>
          <p:nvPr/>
        </p:nvSpPr>
        <p:spPr>
          <a:xfrm>
            <a:off x="7629410" y="6581688"/>
            <a:ext cx="4206240"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09/24/2021</a:t>
            </a:r>
          </a:p>
        </p:txBody>
      </p:sp>
      <p:sp>
        <p:nvSpPr>
          <p:cNvPr id="107" name="TextBox 106">
            <a:extLst>
              <a:ext uri="{FF2B5EF4-FFF2-40B4-BE49-F238E27FC236}">
                <a16:creationId xmlns:a16="http://schemas.microsoft.com/office/drawing/2014/main" id="{0081C5E3-7EA3-154E-9824-3A965A2C85B1}"/>
              </a:ext>
            </a:extLst>
          </p:cNvPr>
          <p:cNvSpPr txBox="1"/>
          <p:nvPr/>
        </p:nvSpPr>
        <p:spPr>
          <a:xfrm>
            <a:off x="7632578" y="4079556"/>
            <a:ext cx="4194346"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Target End Date: 08/06/2021</a:t>
            </a:r>
          </a:p>
        </p:txBody>
      </p:sp>
      <p:sp>
        <p:nvSpPr>
          <p:cNvPr id="108" name="TextBox 107">
            <a:extLst>
              <a:ext uri="{FF2B5EF4-FFF2-40B4-BE49-F238E27FC236}">
                <a16:creationId xmlns:a16="http://schemas.microsoft.com/office/drawing/2014/main" id="{387E3843-7D0B-ED47-89A8-E177DA1DCA01}"/>
              </a:ext>
            </a:extLst>
          </p:cNvPr>
          <p:cNvSpPr txBox="1"/>
          <p:nvPr/>
        </p:nvSpPr>
        <p:spPr>
          <a:xfrm>
            <a:off x="7636116" y="5764332"/>
            <a:ext cx="4194346"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09/03/2021</a:t>
            </a:r>
          </a:p>
        </p:txBody>
      </p:sp>
      <p:graphicFrame>
        <p:nvGraphicFramePr>
          <p:cNvPr id="49" name="Table 7">
            <a:extLst>
              <a:ext uri="{FF2B5EF4-FFF2-40B4-BE49-F238E27FC236}">
                <a16:creationId xmlns:a16="http://schemas.microsoft.com/office/drawing/2014/main" id="{D5CCF71F-EA2A-4EA0-AF62-6FFD24E49A46}"/>
              </a:ext>
            </a:extLst>
          </p:cNvPr>
          <p:cNvGraphicFramePr>
            <a:graphicFrameLocks noGrp="1"/>
          </p:cNvGraphicFramePr>
          <p:nvPr/>
        </p:nvGraphicFramePr>
        <p:xfrm>
          <a:off x="816034" y="353272"/>
          <a:ext cx="6454370" cy="274320"/>
        </p:xfrm>
        <a:graphic>
          <a:graphicData uri="http://schemas.openxmlformats.org/drawingml/2006/table">
            <a:tbl>
              <a:tblPr firstRow="1" bandRow="1">
                <a:tableStyleId>{5C22544A-7EE6-4342-B048-85BDC9FD1C3A}</a:tableStyleId>
              </a:tblPr>
              <a:tblGrid>
                <a:gridCol w="3227185">
                  <a:extLst>
                    <a:ext uri="{9D8B030D-6E8A-4147-A177-3AD203B41FA5}">
                      <a16:colId xmlns:a16="http://schemas.microsoft.com/office/drawing/2014/main" val="1112781764"/>
                    </a:ext>
                  </a:extLst>
                </a:gridCol>
                <a:gridCol w="3227185">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Design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tc>
                  <a:txBody>
                    <a:bodyPr/>
                    <a:lstStyle/>
                    <a:p>
                      <a:pPr algn="r"/>
                      <a:r>
                        <a:rPr lang="en-US" sz="1200" b="0">
                          <a:latin typeface="Century Gothic" panose="020B0502020202020204" pitchFamily="34" charset="0"/>
                        </a:rPr>
                        <a:t>Complete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extLst>
                  <a:ext uri="{0D108BD9-81ED-4DB2-BD59-A6C34878D82A}">
                    <a16:rowId xmlns:a16="http://schemas.microsoft.com/office/drawing/2014/main" val="895199311"/>
                  </a:ext>
                </a:extLst>
              </a:tr>
            </a:tbl>
          </a:graphicData>
        </a:graphic>
      </p:graphicFrame>
      <p:graphicFrame>
        <p:nvGraphicFramePr>
          <p:cNvPr id="51" name="Table 7">
            <a:extLst>
              <a:ext uri="{FF2B5EF4-FFF2-40B4-BE49-F238E27FC236}">
                <a16:creationId xmlns:a16="http://schemas.microsoft.com/office/drawing/2014/main" id="{122D5996-161E-4D9B-B74E-B64DFB346F92}"/>
              </a:ext>
            </a:extLst>
          </p:cNvPr>
          <p:cNvGraphicFramePr>
            <a:graphicFrameLocks noGrp="1"/>
          </p:cNvGraphicFramePr>
          <p:nvPr/>
        </p:nvGraphicFramePr>
        <p:xfrm>
          <a:off x="812507" y="2045402"/>
          <a:ext cx="6454370" cy="274320"/>
        </p:xfrm>
        <a:graphic>
          <a:graphicData uri="http://schemas.openxmlformats.org/drawingml/2006/table">
            <a:tbl>
              <a:tblPr firstRow="1" bandRow="1">
                <a:tableStyleId>{5C22544A-7EE6-4342-B048-85BDC9FD1C3A}</a:tableStyleId>
              </a:tblPr>
              <a:tblGrid>
                <a:gridCol w="3227185">
                  <a:extLst>
                    <a:ext uri="{9D8B030D-6E8A-4147-A177-3AD203B41FA5}">
                      <a16:colId xmlns:a16="http://schemas.microsoft.com/office/drawing/2014/main" val="1112781764"/>
                    </a:ext>
                  </a:extLst>
                </a:gridCol>
                <a:gridCol w="3227185">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Development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5" name="Table 7">
            <a:extLst>
              <a:ext uri="{FF2B5EF4-FFF2-40B4-BE49-F238E27FC236}">
                <a16:creationId xmlns:a16="http://schemas.microsoft.com/office/drawing/2014/main" id="{CF4B0A5F-111B-4681-82B0-0FE3D79EE3CA}"/>
              </a:ext>
            </a:extLst>
          </p:cNvPr>
          <p:cNvGraphicFramePr>
            <a:graphicFrameLocks noGrp="1"/>
          </p:cNvGraphicFramePr>
          <p:nvPr/>
        </p:nvGraphicFramePr>
        <p:xfrm>
          <a:off x="4125260" y="3810914"/>
          <a:ext cx="3149754" cy="274320"/>
        </p:xfrm>
        <a:graphic>
          <a:graphicData uri="http://schemas.openxmlformats.org/drawingml/2006/table">
            <a:tbl>
              <a:tblPr firstRow="1" bandRow="1">
                <a:tableStyleId>{5C22544A-7EE6-4342-B048-85BDC9FD1C3A}</a:tableStyleId>
              </a:tblPr>
              <a:tblGrid>
                <a:gridCol w="1574877">
                  <a:extLst>
                    <a:ext uri="{9D8B030D-6E8A-4147-A177-3AD203B41FA5}">
                      <a16:colId xmlns:a16="http://schemas.microsoft.com/office/drawing/2014/main" val="1112781764"/>
                    </a:ext>
                  </a:extLst>
                </a:gridCol>
                <a:gridCol w="1574877">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UAT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6" name="Table 7">
            <a:extLst>
              <a:ext uri="{FF2B5EF4-FFF2-40B4-BE49-F238E27FC236}">
                <a16:creationId xmlns:a16="http://schemas.microsoft.com/office/drawing/2014/main" id="{E70FC2C5-7592-48D2-8188-53793116E24D}"/>
              </a:ext>
            </a:extLst>
          </p:cNvPr>
          <p:cNvGraphicFramePr>
            <a:graphicFrameLocks noGrp="1"/>
          </p:cNvGraphicFramePr>
          <p:nvPr/>
        </p:nvGraphicFramePr>
        <p:xfrm>
          <a:off x="4124481" y="5439948"/>
          <a:ext cx="3149754" cy="274320"/>
        </p:xfrm>
        <a:graphic>
          <a:graphicData uri="http://schemas.openxmlformats.org/drawingml/2006/table">
            <a:tbl>
              <a:tblPr firstRow="1" bandRow="1">
                <a:tableStyleId>{5C22544A-7EE6-4342-B048-85BDC9FD1C3A}</a:tableStyleId>
              </a:tblPr>
              <a:tblGrid>
                <a:gridCol w="1574877">
                  <a:extLst>
                    <a:ext uri="{9D8B030D-6E8A-4147-A177-3AD203B41FA5}">
                      <a16:colId xmlns:a16="http://schemas.microsoft.com/office/drawing/2014/main" val="1112781764"/>
                    </a:ext>
                  </a:extLst>
                </a:gridCol>
                <a:gridCol w="1574877">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Usability Test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7" name="Table 7">
            <a:extLst>
              <a:ext uri="{FF2B5EF4-FFF2-40B4-BE49-F238E27FC236}">
                <a16:creationId xmlns:a16="http://schemas.microsoft.com/office/drawing/2014/main" id="{12CAEA41-513B-45F4-8116-F10D2BC9CC1F}"/>
              </a:ext>
            </a:extLst>
          </p:cNvPr>
          <p:cNvGraphicFramePr>
            <a:graphicFrameLocks noGrp="1"/>
          </p:cNvGraphicFramePr>
          <p:nvPr/>
        </p:nvGraphicFramePr>
        <p:xfrm>
          <a:off x="7635480" y="353272"/>
          <a:ext cx="4206240" cy="27432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112781764"/>
                    </a:ext>
                  </a:extLst>
                </a:gridCol>
                <a:gridCol w="210312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Conversion Readiness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BFBFBF"/>
                    </a:solidFill>
                  </a:tcPr>
                </a:tc>
                <a:tc>
                  <a:txBody>
                    <a:bodyPr/>
                    <a:lstStyle/>
                    <a:p>
                      <a:pPr algn="r"/>
                      <a:r>
                        <a:rPr lang="en-US" sz="1200" b="0">
                          <a:latin typeface="Century Gothic" panose="020B0502020202020204" pitchFamily="34" charset="0"/>
                        </a:rPr>
                        <a:t>Not Started</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895199311"/>
                  </a:ext>
                </a:extLst>
              </a:tr>
            </a:tbl>
          </a:graphicData>
        </a:graphic>
      </p:graphicFrame>
      <p:graphicFrame>
        <p:nvGraphicFramePr>
          <p:cNvPr id="58" name="Table 7">
            <a:extLst>
              <a:ext uri="{FF2B5EF4-FFF2-40B4-BE49-F238E27FC236}">
                <a16:creationId xmlns:a16="http://schemas.microsoft.com/office/drawing/2014/main" id="{0CBB3105-E9E1-49E4-90B3-EF99CC753066}"/>
              </a:ext>
            </a:extLst>
          </p:cNvPr>
          <p:cNvGraphicFramePr>
            <a:graphicFrameLocks noGrp="1"/>
          </p:cNvGraphicFramePr>
          <p:nvPr>
            <p:extLst>
              <p:ext uri="{D42A27DB-BD31-4B8C-83A1-F6EECF244321}">
                <p14:modId xmlns:p14="http://schemas.microsoft.com/office/powerpoint/2010/main" val="1545775008"/>
              </p:ext>
            </p:extLst>
          </p:nvPr>
        </p:nvGraphicFramePr>
        <p:xfrm>
          <a:off x="7629410" y="1171024"/>
          <a:ext cx="4206240" cy="27432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112781764"/>
                    </a:ext>
                  </a:extLst>
                </a:gridCol>
                <a:gridCol w="210312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Converted Data Test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9" name="Table 7">
            <a:extLst>
              <a:ext uri="{FF2B5EF4-FFF2-40B4-BE49-F238E27FC236}">
                <a16:creationId xmlns:a16="http://schemas.microsoft.com/office/drawing/2014/main" id="{D2B58173-0656-4F70-A948-08E88C8ADFD8}"/>
              </a:ext>
            </a:extLst>
          </p:cNvPr>
          <p:cNvGraphicFramePr>
            <a:graphicFrameLocks noGrp="1"/>
          </p:cNvGraphicFramePr>
          <p:nvPr/>
        </p:nvGraphicFramePr>
        <p:xfrm>
          <a:off x="7629442" y="3805236"/>
          <a:ext cx="4206240" cy="27432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112781764"/>
                    </a:ext>
                  </a:extLst>
                </a:gridCol>
                <a:gridCol w="210312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Security Testing</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60" name="Table 7">
            <a:extLst>
              <a:ext uri="{FF2B5EF4-FFF2-40B4-BE49-F238E27FC236}">
                <a16:creationId xmlns:a16="http://schemas.microsoft.com/office/drawing/2014/main" id="{BE0A1C0F-446F-4CB2-99DD-EE3DC9534E22}"/>
              </a:ext>
            </a:extLst>
          </p:cNvPr>
          <p:cNvGraphicFramePr>
            <a:graphicFrameLocks noGrp="1"/>
          </p:cNvGraphicFramePr>
          <p:nvPr>
            <p:extLst>
              <p:ext uri="{D42A27DB-BD31-4B8C-83A1-F6EECF244321}">
                <p14:modId xmlns:p14="http://schemas.microsoft.com/office/powerpoint/2010/main" val="1029180901"/>
              </p:ext>
            </p:extLst>
          </p:nvPr>
        </p:nvGraphicFramePr>
        <p:xfrm>
          <a:off x="7636116" y="5490012"/>
          <a:ext cx="4206240" cy="27432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112781764"/>
                    </a:ext>
                  </a:extLst>
                </a:gridCol>
                <a:gridCol w="210312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Performance Testing</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61" name="Table 7">
            <a:extLst>
              <a:ext uri="{FF2B5EF4-FFF2-40B4-BE49-F238E27FC236}">
                <a16:creationId xmlns:a16="http://schemas.microsoft.com/office/drawing/2014/main" id="{3CEA414D-847B-4E1B-8AC3-F7856DD8F118}"/>
              </a:ext>
            </a:extLst>
          </p:cNvPr>
          <p:cNvGraphicFramePr>
            <a:graphicFrameLocks noGrp="1"/>
          </p:cNvGraphicFramePr>
          <p:nvPr>
            <p:extLst>
              <p:ext uri="{D42A27DB-BD31-4B8C-83A1-F6EECF244321}">
                <p14:modId xmlns:p14="http://schemas.microsoft.com/office/powerpoint/2010/main" val="1448277217"/>
              </p:ext>
            </p:extLst>
          </p:nvPr>
        </p:nvGraphicFramePr>
        <p:xfrm>
          <a:off x="7633957" y="6307368"/>
          <a:ext cx="4206240" cy="274320"/>
        </p:xfrm>
        <a:graphic>
          <a:graphicData uri="http://schemas.openxmlformats.org/drawingml/2006/table">
            <a:tbl>
              <a:tblPr firstRow="1" bandRow="1">
                <a:tableStyleId>{5C22544A-7EE6-4342-B048-85BDC9FD1C3A}</a:tableStyleId>
              </a:tblPr>
              <a:tblGrid>
                <a:gridCol w="2103120">
                  <a:extLst>
                    <a:ext uri="{9D8B030D-6E8A-4147-A177-3AD203B41FA5}">
                      <a16:colId xmlns:a16="http://schemas.microsoft.com/office/drawing/2014/main" val="1112781764"/>
                    </a:ext>
                  </a:extLst>
                </a:gridCol>
                <a:gridCol w="210312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Infrastructure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BFBFBF"/>
                    </a:solidFill>
                  </a:tcPr>
                </a:tc>
                <a:tc>
                  <a:txBody>
                    <a:bodyPr/>
                    <a:lstStyle/>
                    <a:p>
                      <a:pPr algn="r"/>
                      <a:r>
                        <a:rPr lang="en-US" sz="1200" b="0">
                          <a:latin typeface="Century Gothic" panose="020B0502020202020204" pitchFamily="34" charset="0"/>
                        </a:rPr>
                        <a:t>Not Started</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895199311"/>
                  </a:ext>
                </a:extLst>
              </a:tr>
            </a:tbl>
          </a:graphicData>
        </a:graphic>
      </p:graphicFrame>
      <p:sp>
        <p:nvSpPr>
          <p:cNvPr id="34" name="TextBox 33">
            <a:extLst>
              <a:ext uri="{FF2B5EF4-FFF2-40B4-BE49-F238E27FC236}">
                <a16:creationId xmlns:a16="http://schemas.microsoft.com/office/drawing/2014/main" id="{8E7079FD-FE0B-4F34-8B6C-ABF710CF1090}"/>
              </a:ext>
            </a:extLst>
          </p:cNvPr>
          <p:cNvSpPr txBox="1"/>
          <p:nvPr/>
        </p:nvSpPr>
        <p:spPr>
          <a:xfrm>
            <a:off x="812506" y="627592"/>
            <a:ext cx="3474720"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03/10/2021</a:t>
            </a:r>
          </a:p>
        </p:txBody>
      </p:sp>
      <p:pic>
        <p:nvPicPr>
          <p:cNvPr id="35" name="Picture 34">
            <a:extLst>
              <a:ext uri="{FF2B5EF4-FFF2-40B4-BE49-F238E27FC236}">
                <a16:creationId xmlns:a16="http://schemas.microsoft.com/office/drawing/2014/main" id="{140EB22E-21CF-443D-BF02-805DDC6C0E57}"/>
              </a:ext>
            </a:extLst>
          </p:cNvPr>
          <p:cNvPicPr>
            <a:picLocks noChangeAspect="1"/>
          </p:cNvPicPr>
          <p:nvPr/>
        </p:nvPicPr>
        <p:blipFill>
          <a:blip r:embed="rId3"/>
          <a:stretch>
            <a:fillRect/>
          </a:stretch>
        </p:blipFill>
        <p:spPr>
          <a:xfrm>
            <a:off x="812506" y="2565145"/>
            <a:ext cx="6005913" cy="1181860"/>
          </a:xfrm>
          <a:prstGeom prst="rect">
            <a:avLst/>
          </a:prstGeom>
        </p:spPr>
      </p:pic>
      <p:graphicFrame>
        <p:nvGraphicFramePr>
          <p:cNvPr id="52" name="Table 7">
            <a:extLst>
              <a:ext uri="{FF2B5EF4-FFF2-40B4-BE49-F238E27FC236}">
                <a16:creationId xmlns:a16="http://schemas.microsoft.com/office/drawing/2014/main" id="{851BA212-D268-48A2-B028-C129C7AE8507}"/>
              </a:ext>
            </a:extLst>
          </p:cNvPr>
          <p:cNvGraphicFramePr>
            <a:graphicFrameLocks noGrp="1"/>
          </p:cNvGraphicFramePr>
          <p:nvPr/>
        </p:nvGraphicFramePr>
        <p:xfrm>
          <a:off x="812506" y="3810914"/>
          <a:ext cx="3149754" cy="274320"/>
        </p:xfrm>
        <a:graphic>
          <a:graphicData uri="http://schemas.openxmlformats.org/drawingml/2006/table">
            <a:tbl>
              <a:tblPr firstRow="1" bandRow="1">
                <a:tableStyleId>{5C22544A-7EE6-4342-B048-85BDC9FD1C3A}</a:tableStyleId>
              </a:tblPr>
              <a:tblGrid>
                <a:gridCol w="1574877">
                  <a:extLst>
                    <a:ext uri="{9D8B030D-6E8A-4147-A177-3AD203B41FA5}">
                      <a16:colId xmlns:a16="http://schemas.microsoft.com/office/drawing/2014/main" val="1112781764"/>
                    </a:ext>
                  </a:extLst>
                </a:gridCol>
                <a:gridCol w="1574877">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System Test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pic>
        <p:nvPicPr>
          <p:cNvPr id="9" name="Picture 8">
            <a:extLst>
              <a:ext uri="{FF2B5EF4-FFF2-40B4-BE49-F238E27FC236}">
                <a16:creationId xmlns:a16="http://schemas.microsoft.com/office/drawing/2014/main" id="{83EBDCBC-20F2-4D50-8A35-0DC8E38F045C}"/>
              </a:ext>
            </a:extLst>
          </p:cNvPr>
          <p:cNvPicPr>
            <a:picLocks noChangeAspect="1"/>
          </p:cNvPicPr>
          <p:nvPr/>
        </p:nvPicPr>
        <p:blipFill>
          <a:blip r:embed="rId4"/>
          <a:stretch>
            <a:fillRect/>
          </a:stretch>
        </p:blipFill>
        <p:spPr>
          <a:xfrm>
            <a:off x="1638376" y="4202666"/>
            <a:ext cx="2199642" cy="1994032"/>
          </a:xfrm>
          <a:prstGeom prst="rect">
            <a:avLst/>
          </a:prstGeom>
        </p:spPr>
      </p:pic>
      <p:sp>
        <p:nvSpPr>
          <p:cNvPr id="33" name="TextBox 32">
            <a:extLst>
              <a:ext uri="{FF2B5EF4-FFF2-40B4-BE49-F238E27FC236}">
                <a16:creationId xmlns:a16="http://schemas.microsoft.com/office/drawing/2014/main" id="{50902581-7AD9-FE48-B337-1AB48E495D9E}"/>
              </a:ext>
            </a:extLst>
          </p:cNvPr>
          <p:cNvSpPr txBox="1"/>
          <p:nvPr/>
        </p:nvSpPr>
        <p:spPr>
          <a:xfrm>
            <a:off x="819602" y="5828993"/>
            <a:ext cx="3145207" cy="861774"/>
          </a:xfrm>
          <a:prstGeom prst="rect">
            <a:avLst/>
          </a:prstGeom>
          <a:noFill/>
        </p:spPr>
        <p:txBody>
          <a:bodyPr wrap="square" rtlCol="0">
            <a:spAutoFit/>
          </a:bodyPr>
          <a:lstStyle/>
          <a:p>
            <a:r>
              <a:rPr lang="en-US" sz="1000">
                <a:solidFill>
                  <a:srgbClr val="1A3292"/>
                </a:solidFill>
                <a:latin typeface="Century Gothic" panose="020B0502020202020204" pitchFamily="34" charset="0"/>
              </a:rPr>
              <a:t>Release: 1</a:t>
            </a:r>
          </a:p>
          <a:p>
            <a:r>
              <a:rPr lang="en-US" sz="1000">
                <a:solidFill>
                  <a:srgbClr val="1A3292"/>
                </a:solidFill>
                <a:latin typeface="Century Gothic" panose="020B0502020202020204" pitchFamily="34" charset="0"/>
              </a:rPr>
              <a:t>Start: 03/01/2021</a:t>
            </a:r>
          </a:p>
          <a:p>
            <a:r>
              <a:rPr lang="en-US" sz="1000">
                <a:solidFill>
                  <a:srgbClr val="1A3292"/>
                </a:solidFill>
                <a:latin typeface="Century Gothic" panose="020B0502020202020204" pitchFamily="34" charset="0"/>
              </a:rPr>
              <a:t>End: 10/31/2021</a:t>
            </a:r>
          </a:p>
          <a:p>
            <a:r>
              <a:rPr lang="en-US" sz="1000">
                <a:solidFill>
                  <a:srgbClr val="1A3292"/>
                </a:solidFill>
                <a:latin typeface="Century Gothic" panose="020B0502020202020204" pitchFamily="34" charset="0"/>
              </a:rPr>
              <a:t>Target Pass Rate: 90%</a:t>
            </a:r>
          </a:p>
          <a:p>
            <a:r>
              <a:rPr lang="en-US" sz="1000">
                <a:solidFill>
                  <a:srgbClr val="1A3292"/>
                </a:solidFill>
                <a:latin typeface="Century Gothic" panose="020B0502020202020204" pitchFamily="34" charset="0"/>
              </a:rPr>
              <a:t>Actual Pass Rate: 100%</a:t>
            </a:r>
          </a:p>
        </p:txBody>
      </p:sp>
      <p:pic>
        <p:nvPicPr>
          <p:cNvPr id="12" name="Picture 11">
            <a:extLst>
              <a:ext uri="{FF2B5EF4-FFF2-40B4-BE49-F238E27FC236}">
                <a16:creationId xmlns:a16="http://schemas.microsoft.com/office/drawing/2014/main" id="{10D78A8B-6045-44F3-BEC9-8A67F0E6E4D7}"/>
              </a:ext>
            </a:extLst>
          </p:cNvPr>
          <p:cNvPicPr>
            <a:picLocks noChangeAspect="1"/>
          </p:cNvPicPr>
          <p:nvPr/>
        </p:nvPicPr>
        <p:blipFill>
          <a:blip r:embed="rId5"/>
          <a:stretch>
            <a:fillRect/>
          </a:stretch>
        </p:blipFill>
        <p:spPr>
          <a:xfrm>
            <a:off x="7625084" y="4331308"/>
            <a:ext cx="4110523" cy="1074719"/>
          </a:xfrm>
          <a:prstGeom prst="rect">
            <a:avLst/>
          </a:prstGeom>
        </p:spPr>
      </p:pic>
      <p:sp>
        <p:nvSpPr>
          <p:cNvPr id="37" name="TextBox 36">
            <a:extLst>
              <a:ext uri="{FF2B5EF4-FFF2-40B4-BE49-F238E27FC236}">
                <a16:creationId xmlns:a16="http://schemas.microsoft.com/office/drawing/2014/main" id="{3F55DBC5-888E-48C3-AE57-16A5E287708B}"/>
              </a:ext>
            </a:extLst>
          </p:cNvPr>
          <p:cNvSpPr txBox="1"/>
          <p:nvPr/>
        </p:nvSpPr>
        <p:spPr>
          <a:xfrm>
            <a:off x="819602" y="2320535"/>
            <a:ext cx="4170817"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06/11/2021</a:t>
            </a:r>
          </a:p>
        </p:txBody>
      </p:sp>
      <p:pic>
        <p:nvPicPr>
          <p:cNvPr id="5" name="Picture 4">
            <a:extLst>
              <a:ext uri="{FF2B5EF4-FFF2-40B4-BE49-F238E27FC236}">
                <a16:creationId xmlns:a16="http://schemas.microsoft.com/office/drawing/2014/main" id="{F057094B-67EC-4FD2-A5C2-671C8100D709}"/>
              </a:ext>
            </a:extLst>
          </p:cNvPr>
          <p:cNvPicPr>
            <a:picLocks noChangeAspect="1"/>
          </p:cNvPicPr>
          <p:nvPr/>
        </p:nvPicPr>
        <p:blipFill>
          <a:blip r:embed="rId6"/>
          <a:stretch>
            <a:fillRect/>
          </a:stretch>
        </p:blipFill>
        <p:spPr>
          <a:xfrm>
            <a:off x="7632577" y="1793430"/>
            <a:ext cx="4294511" cy="1002255"/>
          </a:xfrm>
          <a:prstGeom prst="rect">
            <a:avLst/>
          </a:prstGeom>
        </p:spPr>
      </p:pic>
    </p:spTree>
    <p:extLst>
      <p:ext uri="{BB962C8B-B14F-4D97-AF65-F5344CB8AC3E}">
        <p14:creationId xmlns:p14="http://schemas.microsoft.com/office/powerpoint/2010/main" val="2750543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8463B6E3-2B2C-417E-AD15-CF65494CC207}"/>
              </a:ext>
            </a:extLst>
          </p:cNvPr>
          <p:cNvGraphicFramePr>
            <a:graphicFrameLocks noGrp="1"/>
          </p:cNvGraphicFramePr>
          <p:nvPr/>
        </p:nvGraphicFramePr>
        <p:xfrm>
          <a:off x="659492" y="0"/>
          <a:ext cx="11532507" cy="6858000"/>
        </p:xfrm>
        <a:graphic>
          <a:graphicData uri="http://schemas.openxmlformats.org/drawingml/2006/table">
            <a:tbl>
              <a:tblPr firstRow="1" bandRow="1">
                <a:tableStyleId>{5C22544A-7EE6-4342-B048-85BDC9FD1C3A}</a:tableStyleId>
              </a:tblPr>
              <a:tblGrid>
                <a:gridCol w="3844169">
                  <a:extLst>
                    <a:ext uri="{9D8B030D-6E8A-4147-A177-3AD203B41FA5}">
                      <a16:colId xmlns:a16="http://schemas.microsoft.com/office/drawing/2014/main" val="495126358"/>
                    </a:ext>
                  </a:extLst>
                </a:gridCol>
                <a:gridCol w="3844169">
                  <a:extLst>
                    <a:ext uri="{9D8B030D-6E8A-4147-A177-3AD203B41FA5}">
                      <a16:colId xmlns:a16="http://schemas.microsoft.com/office/drawing/2014/main" val="2174011618"/>
                    </a:ext>
                  </a:extLst>
                </a:gridCol>
                <a:gridCol w="3844169">
                  <a:extLst>
                    <a:ext uri="{9D8B030D-6E8A-4147-A177-3AD203B41FA5}">
                      <a16:colId xmlns:a16="http://schemas.microsoft.com/office/drawing/2014/main" val="3557969397"/>
                    </a:ext>
                  </a:extLst>
                </a:gridCol>
              </a:tblGrid>
              <a:tr h="3429000">
                <a:tc rowSpan="2">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rgbClr val="FAFAFA"/>
                    </a:solidFill>
                  </a:tcPr>
                </a:tc>
                <a:tc>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noFill/>
                  </a:tcPr>
                </a:tc>
                <a:extLst>
                  <a:ext uri="{0D108BD9-81ED-4DB2-BD59-A6C34878D82A}">
                    <a16:rowId xmlns:a16="http://schemas.microsoft.com/office/drawing/2014/main" val="541098749"/>
                  </a:ext>
                </a:extLst>
              </a:tr>
              <a:tr h="3429000">
                <a:tc vMerge="1">
                  <a:txBody>
                    <a:bodyPr/>
                    <a:lstStyle/>
                    <a:p>
                      <a:endParaRPr lang="en-US"/>
                    </a:p>
                  </a:txBody>
                  <a:tcPr/>
                </a:tc>
                <a:tc gridSpan="2">
                  <a:txBody>
                    <a:bodyPr/>
                    <a:lstStyle/>
                    <a:p>
                      <a:endParaRPr lang="en-US"/>
                    </a:p>
                  </a:txBody>
                  <a:tcPr>
                    <a:lnL w="12700" cap="flat" cmpd="sng" algn="ctr">
                      <a:solidFill>
                        <a:srgbClr val="002060"/>
                      </a:solidFill>
                      <a:prstDash val="solid"/>
                      <a:round/>
                      <a:headEnd type="none" w="med" len="med"/>
                      <a:tailEnd type="none" w="med" len="med"/>
                    </a:lnL>
                    <a:lnR w="12700" cap="flat" cmpd="sng" algn="ctr">
                      <a:solidFill>
                        <a:srgbClr val="002060"/>
                      </a:solidFill>
                      <a:prstDash val="solid"/>
                      <a:round/>
                      <a:headEnd type="none" w="med" len="med"/>
                      <a:tailEnd type="none" w="med" len="med"/>
                    </a:lnR>
                    <a:lnT w="12700" cap="flat" cmpd="sng" algn="ctr">
                      <a:solidFill>
                        <a:srgbClr val="002060"/>
                      </a:solidFill>
                      <a:prstDash val="solid"/>
                      <a:round/>
                      <a:headEnd type="none" w="med" len="med"/>
                      <a:tailEnd type="none" w="med" len="med"/>
                    </a:lnT>
                    <a:lnB w="12700" cap="flat" cmpd="sng" algn="ctr">
                      <a:solidFill>
                        <a:srgbClr val="002060"/>
                      </a:solidFill>
                      <a:prstDash val="solid"/>
                      <a:round/>
                      <a:headEnd type="none" w="med" len="med"/>
                      <a:tailEnd type="none" w="med" len="med"/>
                    </a:lnB>
                    <a:solidFill>
                      <a:schemeClr val="bg1">
                        <a:lumMod val="95000"/>
                      </a:schemeClr>
                    </a:solidFill>
                  </a:tcPr>
                </a:tc>
                <a:tc hMerge="1">
                  <a:txBody>
                    <a:bodyPr/>
                    <a:lstStyle/>
                    <a:p>
                      <a:endParaRPr lang="en-US"/>
                    </a:p>
                  </a:txBody>
                  <a:tcPr/>
                </a:tc>
                <a:extLst>
                  <a:ext uri="{0D108BD9-81ED-4DB2-BD59-A6C34878D82A}">
                    <a16:rowId xmlns:a16="http://schemas.microsoft.com/office/drawing/2014/main" val="3268245016"/>
                  </a:ext>
                </a:extLst>
              </a:tr>
            </a:tbl>
          </a:graphicData>
        </a:graphic>
      </p:graphicFrame>
      <p:sp>
        <p:nvSpPr>
          <p:cNvPr id="12" name="TextBox 11">
            <a:extLst>
              <a:ext uri="{FF2B5EF4-FFF2-40B4-BE49-F238E27FC236}">
                <a16:creationId xmlns:a16="http://schemas.microsoft.com/office/drawing/2014/main" id="{467E7675-AE81-8D4F-A35A-F69D3E07E2FB}"/>
              </a:ext>
            </a:extLst>
          </p:cNvPr>
          <p:cNvSpPr txBox="1"/>
          <p:nvPr/>
        </p:nvSpPr>
        <p:spPr>
          <a:xfrm>
            <a:off x="724184" y="14572"/>
            <a:ext cx="2323072" cy="338554"/>
          </a:xfrm>
          <a:prstGeom prst="rect">
            <a:avLst/>
          </a:prstGeom>
          <a:noFill/>
        </p:spPr>
        <p:txBody>
          <a:bodyPr wrap="square" rtlCol="0">
            <a:spAutoFit/>
          </a:bodyPr>
          <a:lstStyle/>
          <a:p>
            <a:r>
              <a:rPr lang="en-US" sz="1600">
                <a:solidFill>
                  <a:srgbClr val="1A3292"/>
                </a:solidFill>
                <a:latin typeface="Century Gothic" panose="020B0502020202020204" pitchFamily="34" charset="0"/>
              </a:rPr>
              <a:t>Integration Readiness</a:t>
            </a:r>
          </a:p>
        </p:txBody>
      </p:sp>
      <p:sp>
        <p:nvSpPr>
          <p:cNvPr id="14" name="TextBox 13">
            <a:extLst>
              <a:ext uri="{FF2B5EF4-FFF2-40B4-BE49-F238E27FC236}">
                <a16:creationId xmlns:a16="http://schemas.microsoft.com/office/drawing/2014/main" id="{5D290CBD-4C33-7D48-A706-D930480CC609}"/>
              </a:ext>
            </a:extLst>
          </p:cNvPr>
          <p:cNvSpPr txBox="1"/>
          <p:nvPr/>
        </p:nvSpPr>
        <p:spPr>
          <a:xfrm>
            <a:off x="4664543" y="3523844"/>
            <a:ext cx="2000869" cy="338554"/>
          </a:xfrm>
          <a:prstGeom prst="rect">
            <a:avLst/>
          </a:prstGeom>
          <a:noFill/>
        </p:spPr>
        <p:txBody>
          <a:bodyPr wrap="none" rtlCol="0">
            <a:spAutoFit/>
          </a:bodyPr>
          <a:lstStyle/>
          <a:p>
            <a:r>
              <a:rPr lang="en-US" sz="1600">
                <a:solidFill>
                  <a:srgbClr val="1A3292"/>
                </a:solidFill>
                <a:latin typeface="Century Gothic" panose="020B0502020202020204" pitchFamily="34" charset="0"/>
              </a:rPr>
              <a:t>Training Readiness</a:t>
            </a:r>
          </a:p>
        </p:txBody>
      </p:sp>
      <p:sp>
        <p:nvSpPr>
          <p:cNvPr id="31" name="Rectangle 30">
            <a:extLst>
              <a:ext uri="{FF2B5EF4-FFF2-40B4-BE49-F238E27FC236}">
                <a16:creationId xmlns:a16="http://schemas.microsoft.com/office/drawing/2014/main" id="{7818F23C-E59D-9242-951F-3B6E4663818A}"/>
              </a:ext>
            </a:extLst>
          </p:cNvPr>
          <p:cNvSpPr/>
          <p:nvPr/>
        </p:nvSpPr>
        <p:spPr>
          <a:xfrm>
            <a:off x="0" y="0"/>
            <a:ext cx="659683" cy="6858000"/>
          </a:xfrm>
          <a:prstGeom prst="rect">
            <a:avLst/>
          </a:prstGeom>
          <a:solidFill>
            <a:srgbClr val="1A32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entury Gothic" panose="020B0502020202020204" pitchFamily="34" charset="0"/>
            </a:endParaRPr>
          </a:p>
        </p:txBody>
      </p:sp>
      <p:sp>
        <p:nvSpPr>
          <p:cNvPr id="32" name="TextBox 31">
            <a:extLst>
              <a:ext uri="{FF2B5EF4-FFF2-40B4-BE49-F238E27FC236}">
                <a16:creationId xmlns:a16="http://schemas.microsoft.com/office/drawing/2014/main" id="{E839FE7F-EF4F-4742-9CBA-B02B649E8FCC}"/>
              </a:ext>
            </a:extLst>
          </p:cNvPr>
          <p:cNvSpPr txBox="1"/>
          <p:nvPr/>
        </p:nvSpPr>
        <p:spPr>
          <a:xfrm rot="16200000">
            <a:off x="-1387935" y="3039282"/>
            <a:ext cx="3435556" cy="461665"/>
          </a:xfrm>
          <a:prstGeom prst="rect">
            <a:avLst/>
          </a:prstGeom>
          <a:noFill/>
        </p:spPr>
        <p:txBody>
          <a:bodyPr wrap="none" rtlCol="0">
            <a:spAutoFit/>
          </a:bodyPr>
          <a:lstStyle/>
          <a:p>
            <a:r>
              <a:rPr lang="en-US" sz="2400">
                <a:solidFill>
                  <a:schemeClr val="bg1"/>
                </a:solidFill>
                <a:latin typeface="Century Gothic" panose="020B0502020202020204" pitchFamily="34" charset="0"/>
              </a:rPr>
              <a:t>BenefitsCal Readiness</a:t>
            </a:r>
          </a:p>
        </p:txBody>
      </p:sp>
      <p:sp>
        <p:nvSpPr>
          <p:cNvPr id="69" name="TextBox 68">
            <a:extLst>
              <a:ext uri="{FF2B5EF4-FFF2-40B4-BE49-F238E27FC236}">
                <a16:creationId xmlns:a16="http://schemas.microsoft.com/office/drawing/2014/main" id="{59061EB1-9614-5C4A-B1A7-32D2B4B494B9}"/>
              </a:ext>
            </a:extLst>
          </p:cNvPr>
          <p:cNvSpPr txBox="1"/>
          <p:nvPr/>
        </p:nvSpPr>
        <p:spPr>
          <a:xfrm>
            <a:off x="8566041" y="13196"/>
            <a:ext cx="2821606" cy="338554"/>
          </a:xfrm>
          <a:prstGeom prst="rect">
            <a:avLst/>
          </a:prstGeom>
          <a:noFill/>
        </p:spPr>
        <p:txBody>
          <a:bodyPr wrap="none" rtlCol="0">
            <a:spAutoFit/>
          </a:bodyPr>
          <a:lstStyle/>
          <a:p>
            <a:r>
              <a:rPr lang="en-US" sz="1600">
                <a:solidFill>
                  <a:srgbClr val="1A3292"/>
                </a:solidFill>
                <a:latin typeface="Century Gothic" panose="020B0502020202020204" pitchFamily="34" charset="0"/>
              </a:rPr>
              <a:t>Implementation Readiness</a:t>
            </a:r>
          </a:p>
        </p:txBody>
      </p:sp>
      <p:sp>
        <p:nvSpPr>
          <p:cNvPr id="70" name="TextBox 69">
            <a:extLst>
              <a:ext uri="{FF2B5EF4-FFF2-40B4-BE49-F238E27FC236}">
                <a16:creationId xmlns:a16="http://schemas.microsoft.com/office/drawing/2014/main" id="{06563D65-7C84-E140-825B-2AAE7F80FA92}"/>
              </a:ext>
            </a:extLst>
          </p:cNvPr>
          <p:cNvSpPr txBox="1"/>
          <p:nvPr/>
        </p:nvSpPr>
        <p:spPr>
          <a:xfrm>
            <a:off x="4700924" y="6439"/>
            <a:ext cx="2066591" cy="338554"/>
          </a:xfrm>
          <a:prstGeom prst="rect">
            <a:avLst/>
          </a:prstGeom>
          <a:noFill/>
        </p:spPr>
        <p:txBody>
          <a:bodyPr wrap="none" rtlCol="0">
            <a:spAutoFit/>
          </a:bodyPr>
          <a:lstStyle/>
          <a:p>
            <a:r>
              <a:rPr lang="en-US" sz="1600">
                <a:solidFill>
                  <a:srgbClr val="1A3292"/>
                </a:solidFill>
                <a:latin typeface="Century Gothic" panose="020B0502020202020204" pitchFamily="34" charset="0"/>
              </a:rPr>
              <a:t>Change Readiness</a:t>
            </a:r>
          </a:p>
        </p:txBody>
      </p:sp>
      <p:sp>
        <p:nvSpPr>
          <p:cNvPr id="73" name="TextBox 72">
            <a:extLst>
              <a:ext uri="{FF2B5EF4-FFF2-40B4-BE49-F238E27FC236}">
                <a16:creationId xmlns:a16="http://schemas.microsoft.com/office/drawing/2014/main" id="{E1070955-BCD8-FC4F-8AA6-0481D833D2F5}"/>
              </a:ext>
            </a:extLst>
          </p:cNvPr>
          <p:cNvSpPr txBox="1"/>
          <p:nvPr/>
        </p:nvSpPr>
        <p:spPr>
          <a:xfrm>
            <a:off x="810916" y="5359828"/>
            <a:ext cx="3474720"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07/16/2021</a:t>
            </a:r>
          </a:p>
        </p:txBody>
      </p:sp>
      <p:sp>
        <p:nvSpPr>
          <p:cNvPr id="75" name="TextBox 74">
            <a:extLst>
              <a:ext uri="{FF2B5EF4-FFF2-40B4-BE49-F238E27FC236}">
                <a16:creationId xmlns:a16="http://schemas.microsoft.com/office/drawing/2014/main" id="{27F280FF-4B59-024C-A383-2F4E0ACF8910}"/>
              </a:ext>
            </a:extLst>
          </p:cNvPr>
          <p:cNvSpPr txBox="1"/>
          <p:nvPr/>
        </p:nvSpPr>
        <p:spPr>
          <a:xfrm>
            <a:off x="8566042" y="2296767"/>
            <a:ext cx="3477693"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09/03/2021</a:t>
            </a:r>
          </a:p>
        </p:txBody>
      </p:sp>
      <p:sp>
        <p:nvSpPr>
          <p:cNvPr id="102" name="TextBox 101">
            <a:extLst>
              <a:ext uri="{FF2B5EF4-FFF2-40B4-BE49-F238E27FC236}">
                <a16:creationId xmlns:a16="http://schemas.microsoft.com/office/drawing/2014/main" id="{45F63D56-3E24-D343-B0B3-2B100A20FE17}"/>
              </a:ext>
            </a:extLst>
          </p:cNvPr>
          <p:cNvSpPr txBox="1"/>
          <p:nvPr/>
        </p:nvSpPr>
        <p:spPr>
          <a:xfrm>
            <a:off x="4664542" y="2296767"/>
            <a:ext cx="3446624"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09/20/2021</a:t>
            </a:r>
          </a:p>
        </p:txBody>
      </p:sp>
      <p:sp>
        <p:nvSpPr>
          <p:cNvPr id="103" name="TextBox 102">
            <a:extLst>
              <a:ext uri="{FF2B5EF4-FFF2-40B4-BE49-F238E27FC236}">
                <a16:creationId xmlns:a16="http://schemas.microsoft.com/office/drawing/2014/main" id="{5E934966-85EA-5148-AE20-7254546B245D}"/>
              </a:ext>
            </a:extLst>
          </p:cNvPr>
          <p:cNvSpPr txBox="1"/>
          <p:nvPr/>
        </p:nvSpPr>
        <p:spPr>
          <a:xfrm>
            <a:off x="4664542" y="686566"/>
            <a:ext cx="3474720"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09/20/2021</a:t>
            </a:r>
          </a:p>
        </p:txBody>
      </p:sp>
      <p:sp>
        <p:nvSpPr>
          <p:cNvPr id="104" name="TextBox 103">
            <a:extLst>
              <a:ext uri="{FF2B5EF4-FFF2-40B4-BE49-F238E27FC236}">
                <a16:creationId xmlns:a16="http://schemas.microsoft.com/office/drawing/2014/main" id="{32527036-056D-2D48-A9AF-0D497D357A37}"/>
              </a:ext>
            </a:extLst>
          </p:cNvPr>
          <p:cNvSpPr txBox="1"/>
          <p:nvPr/>
        </p:nvSpPr>
        <p:spPr>
          <a:xfrm>
            <a:off x="8569015" y="1496858"/>
            <a:ext cx="3468774"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09/27/2021</a:t>
            </a:r>
          </a:p>
        </p:txBody>
      </p:sp>
      <p:sp>
        <p:nvSpPr>
          <p:cNvPr id="105" name="TextBox 104">
            <a:extLst>
              <a:ext uri="{FF2B5EF4-FFF2-40B4-BE49-F238E27FC236}">
                <a16:creationId xmlns:a16="http://schemas.microsoft.com/office/drawing/2014/main" id="{1532BA13-948C-8C4B-8C60-CE13AF505244}"/>
              </a:ext>
            </a:extLst>
          </p:cNvPr>
          <p:cNvSpPr txBox="1"/>
          <p:nvPr/>
        </p:nvSpPr>
        <p:spPr>
          <a:xfrm>
            <a:off x="8566041" y="684871"/>
            <a:ext cx="3312237"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09/10/2021</a:t>
            </a:r>
          </a:p>
        </p:txBody>
      </p:sp>
      <p:sp>
        <p:nvSpPr>
          <p:cNvPr id="106" name="TextBox 105">
            <a:extLst>
              <a:ext uri="{FF2B5EF4-FFF2-40B4-BE49-F238E27FC236}">
                <a16:creationId xmlns:a16="http://schemas.microsoft.com/office/drawing/2014/main" id="{D6F4D9A4-0904-004A-BE1E-78F29E4050A9}"/>
              </a:ext>
            </a:extLst>
          </p:cNvPr>
          <p:cNvSpPr txBox="1"/>
          <p:nvPr/>
        </p:nvSpPr>
        <p:spPr>
          <a:xfrm>
            <a:off x="8569015" y="4168370"/>
            <a:ext cx="3468774"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09/17/2021</a:t>
            </a:r>
          </a:p>
        </p:txBody>
      </p:sp>
      <p:sp>
        <p:nvSpPr>
          <p:cNvPr id="107" name="TextBox 106">
            <a:extLst>
              <a:ext uri="{FF2B5EF4-FFF2-40B4-BE49-F238E27FC236}">
                <a16:creationId xmlns:a16="http://schemas.microsoft.com/office/drawing/2014/main" id="{0081C5E3-7EA3-154E-9824-3A965A2C85B1}"/>
              </a:ext>
            </a:extLst>
          </p:cNvPr>
          <p:cNvSpPr txBox="1"/>
          <p:nvPr/>
        </p:nvSpPr>
        <p:spPr>
          <a:xfrm>
            <a:off x="4670487" y="4168370"/>
            <a:ext cx="3468775"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05/28/2021</a:t>
            </a:r>
          </a:p>
        </p:txBody>
      </p:sp>
      <p:sp>
        <p:nvSpPr>
          <p:cNvPr id="108" name="TextBox 107">
            <a:extLst>
              <a:ext uri="{FF2B5EF4-FFF2-40B4-BE49-F238E27FC236}">
                <a16:creationId xmlns:a16="http://schemas.microsoft.com/office/drawing/2014/main" id="{387E3843-7D0B-ED47-89A8-E177DA1DCA01}"/>
              </a:ext>
            </a:extLst>
          </p:cNvPr>
          <p:cNvSpPr txBox="1"/>
          <p:nvPr/>
        </p:nvSpPr>
        <p:spPr>
          <a:xfrm>
            <a:off x="4664542" y="5367523"/>
            <a:ext cx="3566161"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07/30/2021</a:t>
            </a:r>
          </a:p>
        </p:txBody>
      </p:sp>
      <p:sp>
        <p:nvSpPr>
          <p:cNvPr id="109" name="TextBox 108">
            <a:extLst>
              <a:ext uri="{FF2B5EF4-FFF2-40B4-BE49-F238E27FC236}">
                <a16:creationId xmlns:a16="http://schemas.microsoft.com/office/drawing/2014/main" id="{C6C5042F-84A8-5242-A863-B7470CAA6C34}"/>
              </a:ext>
            </a:extLst>
          </p:cNvPr>
          <p:cNvSpPr txBox="1"/>
          <p:nvPr/>
        </p:nvSpPr>
        <p:spPr>
          <a:xfrm>
            <a:off x="816861" y="4160675"/>
            <a:ext cx="3468775"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07/16/2021</a:t>
            </a:r>
          </a:p>
        </p:txBody>
      </p:sp>
      <p:graphicFrame>
        <p:nvGraphicFramePr>
          <p:cNvPr id="47" name="Table 7">
            <a:extLst>
              <a:ext uri="{FF2B5EF4-FFF2-40B4-BE49-F238E27FC236}">
                <a16:creationId xmlns:a16="http://schemas.microsoft.com/office/drawing/2014/main" id="{F4B61E52-B5B1-4D4B-ADF4-A9510980D06C}"/>
              </a:ext>
            </a:extLst>
          </p:cNvPr>
          <p:cNvGraphicFramePr>
            <a:graphicFrameLocks noGrp="1"/>
          </p:cNvGraphicFramePr>
          <p:nvPr/>
        </p:nvGraphicFramePr>
        <p:xfrm>
          <a:off x="810916" y="5089499"/>
          <a:ext cx="3474720" cy="274320"/>
        </p:xfrm>
        <a:graphic>
          <a:graphicData uri="http://schemas.openxmlformats.org/drawingml/2006/table">
            <a:tbl>
              <a:tblPr firstRow="1" bandRow="1">
                <a:tableStyleId>{5C22544A-7EE6-4342-B048-85BDC9FD1C3A}</a:tableStyleId>
              </a:tblPr>
              <a:tblGrid>
                <a:gridCol w="2028537">
                  <a:extLst>
                    <a:ext uri="{9D8B030D-6E8A-4147-A177-3AD203B41FA5}">
                      <a16:colId xmlns:a16="http://schemas.microsoft.com/office/drawing/2014/main" val="1112781764"/>
                    </a:ext>
                  </a:extLst>
                </a:gridCol>
                <a:gridCol w="1446183">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Interface Partner Test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48" name="Table 7">
            <a:extLst>
              <a:ext uri="{FF2B5EF4-FFF2-40B4-BE49-F238E27FC236}">
                <a16:creationId xmlns:a16="http://schemas.microsoft.com/office/drawing/2014/main" id="{16F50F58-A356-41FA-8FAD-AD854BCB497D}"/>
              </a:ext>
            </a:extLst>
          </p:cNvPr>
          <p:cNvGraphicFramePr>
            <a:graphicFrameLocks noGrp="1"/>
          </p:cNvGraphicFramePr>
          <p:nvPr/>
        </p:nvGraphicFramePr>
        <p:xfrm>
          <a:off x="4664542" y="2022447"/>
          <a:ext cx="3474720" cy="274320"/>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112781764"/>
                    </a:ext>
                  </a:extLst>
                </a:gridCol>
                <a:gridCol w="17373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Partner Readiness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BFBFBF"/>
                    </a:solidFill>
                  </a:tcPr>
                </a:tc>
                <a:tc>
                  <a:txBody>
                    <a:bodyPr/>
                    <a:lstStyle/>
                    <a:p>
                      <a:pPr algn="r"/>
                      <a:r>
                        <a:rPr lang="en-US" sz="1200" b="0">
                          <a:latin typeface="Century Gothic" panose="020B0502020202020204" pitchFamily="34" charset="0"/>
                        </a:rPr>
                        <a:t>Not Started</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895199311"/>
                  </a:ext>
                </a:extLst>
              </a:tr>
            </a:tbl>
          </a:graphicData>
        </a:graphic>
      </p:graphicFrame>
      <p:graphicFrame>
        <p:nvGraphicFramePr>
          <p:cNvPr id="50" name="Table 7">
            <a:extLst>
              <a:ext uri="{FF2B5EF4-FFF2-40B4-BE49-F238E27FC236}">
                <a16:creationId xmlns:a16="http://schemas.microsoft.com/office/drawing/2014/main" id="{DA796549-F18C-4901-9427-86C131EA879D}"/>
              </a:ext>
            </a:extLst>
          </p:cNvPr>
          <p:cNvGraphicFramePr>
            <a:graphicFrameLocks noGrp="1"/>
          </p:cNvGraphicFramePr>
          <p:nvPr>
            <p:extLst>
              <p:ext uri="{D42A27DB-BD31-4B8C-83A1-F6EECF244321}">
                <p14:modId xmlns:p14="http://schemas.microsoft.com/office/powerpoint/2010/main" val="323326144"/>
              </p:ext>
            </p:extLst>
          </p:nvPr>
        </p:nvGraphicFramePr>
        <p:xfrm>
          <a:off x="4664543" y="5084753"/>
          <a:ext cx="3566160" cy="274320"/>
        </p:xfrm>
        <a:graphic>
          <a:graphicData uri="http://schemas.openxmlformats.org/drawingml/2006/table">
            <a:tbl>
              <a:tblPr firstRow="1" bandRow="1">
                <a:tableStyleId>{5C22544A-7EE6-4342-B048-85BDC9FD1C3A}</a:tableStyleId>
              </a:tblPr>
              <a:tblGrid>
                <a:gridCol w="1828800">
                  <a:extLst>
                    <a:ext uri="{9D8B030D-6E8A-4147-A177-3AD203B41FA5}">
                      <a16:colId xmlns:a16="http://schemas.microsoft.com/office/drawing/2014/main" val="1112781764"/>
                    </a:ext>
                  </a:extLst>
                </a:gridCol>
                <a:gridCol w="17373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Training Materials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1" name="Table 7">
            <a:extLst>
              <a:ext uri="{FF2B5EF4-FFF2-40B4-BE49-F238E27FC236}">
                <a16:creationId xmlns:a16="http://schemas.microsoft.com/office/drawing/2014/main" id="{AF5D7D75-B227-4B75-BE3E-61B0B6CB1513}"/>
              </a:ext>
            </a:extLst>
          </p:cNvPr>
          <p:cNvGraphicFramePr>
            <a:graphicFrameLocks noGrp="1"/>
          </p:cNvGraphicFramePr>
          <p:nvPr/>
        </p:nvGraphicFramePr>
        <p:xfrm>
          <a:off x="8569015" y="3893063"/>
          <a:ext cx="3474720" cy="274320"/>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112781764"/>
                    </a:ext>
                  </a:extLst>
                </a:gridCol>
                <a:gridCol w="17373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Training Delivery</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BFBFBF"/>
                    </a:solidFill>
                  </a:tcPr>
                </a:tc>
                <a:tc>
                  <a:txBody>
                    <a:bodyPr/>
                    <a:lstStyle/>
                    <a:p>
                      <a:pPr algn="r"/>
                      <a:r>
                        <a:rPr lang="en-US" sz="1200" b="0">
                          <a:latin typeface="Century Gothic" panose="020B0502020202020204" pitchFamily="34" charset="0"/>
                        </a:rPr>
                        <a:t>Not Started</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895199311"/>
                  </a:ext>
                </a:extLst>
              </a:tr>
            </a:tbl>
          </a:graphicData>
        </a:graphic>
      </p:graphicFrame>
      <p:graphicFrame>
        <p:nvGraphicFramePr>
          <p:cNvPr id="52" name="Table 7">
            <a:extLst>
              <a:ext uri="{FF2B5EF4-FFF2-40B4-BE49-F238E27FC236}">
                <a16:creationId xmlns:a16="http://schemas.microsoft.com/office/drawing/2014/main" id="{B90316DB-4CA2-45EB-BCBE-B490A2F36BC7}"/>
              </a:ext>
            </a:extLst>
          </p:cNvPr>
          <p:cNvGraphicFramePr>
            <a:graphicFrameLocks noGrp="1"/>
          </p:cNvGraphicFramePr>
          <p:nvPr/>
        </p:nvGraphicFramePr>
        <p:xfrm>
          <a:off x="8566042" y="2022011"/>
          <a:ext cx="3474720" cy="274320"/>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112781764"/>
                    </a:ext>
                  </a:extLst>
                </a:gridCol>
                <a:gridCol w="17373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System Operations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4" name="Table 7">
            <a:extLst>
              <a:ext uri="{FF2B5EF4-FFF2-40B4-BE49-F238E27FC236}">
                <a16:creationId xmlns:a16="http://schemas.microsoft.com/office/drawing/2014/main" id="{78D92D96-B1E5-4952-8C0C-3614EEED84F7}"/>
              </a:ext>
            </a:extLst>
          </p:cNvPr>
          <p:cNvGraphicFramePr>
            <a:graphicFrameLocks noGrp="1"/>
          </p:cNvGraphicFramePr>
          <p:nvPr/>
        </p:nvGraphicFramePr>
        <p:xfrm>
          <a:off x="8566042" y="410455"/>
          <a:ext cx="3474720" cy="274320"/>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112781764"/>
                    </a:ext>
                  </a:extLst>
                </a:gridCol>
                <a:gridCol w="17373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Service Desk</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BFBFBF"/>
                    </a:solidFill>
                  </a:tcPr>
                </a:tc>
                <a:tc>
                  <a:txBody>
                    <a:bodyPr/>
                    <a:lstStyle/>
                    <a:p>
                      <a:pPr algn="r"/>
                      <a:r>
                        <a:rPr lang="en-US" sz="1200" b="0">
                          <a:latin typeface="Century Gothic" panose="020B0502020202020204" pitchFamily="34" charset="0"/>
                        </a:rPr>
                        <a:t>Not Started</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BFBFBF"/>
                    </a:solidFill>
                  </a:tcPr>
                </a:tc>
                <a:extLst>
                  <a:ext uri="{0D108BD9-81ED-4DB2-BD59-A6C34878D82A}">
                    <a16:rowId xmlns:a16="http://schemas.microsoft.com/office/drawing/2014/main" val="895199311"/>
                  </a:ext>
                </a:extLst>
              </a:tr>
            </a:tbl>
          </a:graphicData>
        </a:graphic>
      </p:graphicFrame>
      <p:graphicFrame>
        <p:nvGraphicFramePr>
          <p:cNvPr id="56" name="Table 7">
            <a:extLst>
              <a:ext uri="{FF2B5EF4-FFF2-40B4-BE49-F238E27FC236}">
                <a16:creationId xmlns:a16="http://schemas.microsoft.com/office/drawing/2014/main" id="{C595F472-6693-41B4-A616-8A098035BD16}"/>
              </a:ext>
            </a:extLst>
          </p:cNvPr>
          <p:cNvGraphicFramePr>
            <a:graphicFrameLocks noGrp="1"/>
          </p:cNvGraphicFramePr>
          <p:nvPr/>
        </p:nvGraphicFramePr>
        <p:xfrm>
          <a:off x="4664542" y="412246"/>
          <a:ext cx="3474720" cy="274320"/>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112781764"/>
                    </a:ext>
                  </a:extLst>
                </a:gridCol>
                <a:gridCol w="17373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Communications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7" name="Table 7">
            <a:extLst>
              <a:ext uri="{FF2B5EF4-FFF2-40B4-BE49-F238E27FC236}">
                <a16:creationId xmlns:a16="http://schemas.microsoft.com/office/drawing/2014/main" id="{0752EB3F-FF5C-437C-97AA-0A5002F71258}"/>
              </a:ext>
            </a:extLst>
          </p:cNvPr>
          <p:cNvGraphicFramePr>
            <a:graphicFrameLocks noGrp="1"/>
          </p:cNvGraphicFramePr>
          <p:nvPr/>
        </p:nvGraphicFramePr>
        <p:xfrm>
          <a:off x="810916" y="3893063"/>
          <a:ext cx="3474720" cy="274320"/>
        </p:xfrm>
        <a:graphic>
          <a:graphicData uri="http://schemas.openxmlformats.org/drawingml/2006/table">
            <a:tbl>
              <a:tblPr firstRow="1" bandRow="1">
                <a:tableStyleId>{5C22544A-7EE6-4342-B048-85BDC9FD1C3A}</a:tableStyleId>
              </a:tblPr>
              <a:tblGrid>
                <a:gridCol w="1928476">
                  <a:extLst>
                    <a:ext uri="{9D8B030D-6E8A-4147-A177-3AD203B41FA5}">
                      <a16:colId xmlns:a16="http://schemas.microsoft.com/office/drawing/2014/main" val="1112781764"/>
                    </a:ext>
                  </a:extLst>
                </a:gridCol>
                <a:gridCol w="1546244">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System Test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8" name="Table 7">
            <a:extLst>
              <a:ext uri="{FF2B5EF4-FFF2-40B4-BE49-F238E27FC236}">
                <a16:creationId xmlns:a16="http://schemas.microsoft.com/office/drawing/2014/main" id="{F2509FC1-8515-403B-BAB3-279C8B8763F8}"/>
              </a:ext>
            </a:extLst>
          </p:cNvPr>
          <p:cNvGraphicFramePr>
            <a:graphicFrameLocks noGrp="1"/>
          </p:cNvGraphicFramePr>
          <p:nvPr/>
        </p:nvGraphicFramePr>
        <p:xfrm>
          <a:off x="810916" y="2022447"/>
          <a:ext cx="3474720" cy="274320"/>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112781764"/>
                    </a:ext>
                  </a:extLst>
                </a:gridCol>
                <a:gridCol w="17373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Development</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graphicFrame>
        <p:nvGraphicFramePr>
          <p:cNvPr id="59" name="Table 7">
            <a:extLst>
              <a:ext uri="{FF2B5EF4-FFF2-40B4-BE49-F238E27FC236}">
                <a16:creationId xmlns:a16="http://schemas.microsoft.com/office/drawing/2014/main" id="{732A240B-6C7D-439E-86FB-212E92FDB839}"/>
              </a:ext>
            </a:extLst>
          </p:cNvPr>
          <p:cNvGraphicFramePr>
            <a:graphicFrameLocks noGrp="1"/>
          </p:cNvGraphicFramePr>
          <p:nvPr/>
        </p:nvGraphicFramePr>
        <p:xfrm>
          <a:off x="810916" y="410455"/>
          <a:ext cx="3474720" cy="274320"/>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112781764"/>
                    </a:ext>
                  </a:extLst>
                </a:gridCol>
                <a:gridCol w="17373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Design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tc>
                  <a:txBody>
                    <a:bodyPr/>
                    <a:lstStyle/>
                    <a:p>
                      <a:pPr algn="r"/>
                      <a:r>
                        <a:rPr lang="en-US" sz="1200" b="0">
                          <a:latin typeface="Century Gothic" panose="020B0502020202020204" pitchFamily="34" charset="0"/>
                        </a:rPr>
                        <a:t>Complete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1A3292"/>
                    </a:solidFill>
                  </a:tcPr>
                </a:tc>
                <a:extLst>
                  <a:ext uri="{0D108BD9-81ED-4DB2-BD59-A6C34878D82A}">
                    <a16:rowId xmlns:a16="http://schemas.microsoft.com/office/drawing/2014/main" val="895199311"/>
                  </a:ext>
                </a:extLst>
              </a:tr>
            </a:tbl>
          </a:graphicData>
        </a:graphic>
      </p:graphicFrame>
      <p:graphicFrame>
        <p:nvGraphicFramePr>
          <p:cNvPr id="60" name="Table 7">
            <a:extLst>
              <a:ext uri="{FF2B5EF4-FFF2-40B4-BE49-F238E27FC236}">
                <a16:creationId xmlns:a16="http://schemas.microsoft.com/office/drawing/2014/main" id="{E36EC66B-1CF8-47DD-8FDF-548E8527F837}"/>
              </a:ext>
            </a:extLst>
          </p:cNvPr>
          <p:cNvGraphicFramePr>
            <a:graphicFrameLocks noGrp="1"/>
          </p:cNvGraphicFramePr>
          <p:nvPr/>
        </p:nvGraphicFramePr>
        <p:xfrm>
          <a:off x="4664542" y="3893063"/>
          <a:ext cx="3474720" cy="274320"/>
        </p:xfrm>
        <a:graphic>
          <a:graphicData uri="http://schemas.openxmlformats.org/drawingml/2006/table">
            <a:tbl>
              <a:tblPr firstRow="1" bandRow="1">
                <a:tableStyleId>{5C22544A-7EE6-4342-B048-85BDC9FD1C3A}</a:tableStyleId>
              </a:tblPr>
              <a:tblGrid>
                <a:gridCol w="1737360">
                  <a:extLst>
                    <a:ext uri="{9D8B030D-6E8A-4147-A177-3AD203B41FA5}">
                      <a16:colId xmlns:a16="http://schemas.microsoft.com/office/drawing/2014/main" val="1112781764"/>
                    </a:ext>
                  </a:extLst>
                </a:gridCol>
                <a:gridCol w="1737360">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Training Plan</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sp>
        <p:nvSpPr>
          <p:cNvPr id="3" name="TextBox 2">
            <a:extLst>
              <a:ext uri="{FF2B5EF4-FFF2-40B4-BE49-F238E27FC236}">
                <a16:creationId xmlns:a16="http://schemas.microsoft.com/office/drawing/2014/main" id="{36BC0E79-0D5A-489A-970A-9BC57BEC43F0}"/>
              </a:ext>
            </a:extLst>
          </p:cNvPr>
          <p:cNvSpPr txBox="1"/>
          <p:nvPr/>
        </p:nvSpPr>
        <p:spPr>
          <a:xfrm>
            <a:off x="810916" y="684775"/>
            <a:ext cx="3474720"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03/10/2021</a:t>
            </a:r>
          </a:p>
        </p:txBody>
      </p:sp>
      <p:graphicFrame>
        <p:nvGraphicFramePr>
          <p:cNvPr id="53" name="Table 7">
            <a:extLst>
              <a:ext uri="{FF2B5EF4-FFF2-40B4-BE49-F238E27FC236}">
                <a16:creationId xmlns:a16="http://schemas.microsoft.com/office/drawing/2014/main" id="{9BDA9E49-8DE3-43DA-A11C-68A53A3DA96E}"/>
              </a:ext>
            </a:extLst>
          </p:cNvPr>
          <p:cNvGraphicFramePr>
            <a:graphicFrameLocks noGrp="1"/>
          </p:cNvGraphicFramePr>
          <p:nvPr>
            <p:extLst>
              <p:ext uri="{D42A27DB-BD31-4B8C-83A1-F6EECF244321}">
                <p14:modId xmlns:p14="http://schemas.microsoft.com/office/powerpoint/2010/main" val="2699134633"/>
              </p:ext>
            </p:extLst>
          </p:nvPr>
        </p:nvGraphicFramePr>
        <p:xfrm>
          <a:off x="8566041" y="1217846"/>
          <a:ext cx="3474720" cy="274320"/>
        </p:xfrm>
        <a:graphic>
          <a:graphicData uri="http://schemas.openxmlformats.org/drawingml/2006/table">
            <a:tbl>
              <a:tblPr firstRow="1" bandRow="1">
                <a:tableStyleId>{5C22544A-7EE6-4342-B048-85BDC9FD1C3A}</a:tableStyleId>
              </a:tblPr>
              <a:tblGrid>
                <a:gridCol w="2044809">
                  <a:extLst>
                    <a:ext uri="{9D8B030D-6E8A-4147-A177-3AD203B41FA5}">
                      <a16:colId xmlns:a16="http://schemas.microsoft.com/office/drawing/2014/main" val="1112781764"/>
                    </a:ext>
                  </a:extLst>
                </a:gridCol>
                <a:gridCol w="1429911">
                  <a:extLst>
                    <a:ext uri="{9D8B030D-6E8A-4147-A177-3AD203B41FA5}">
                      <a16:colId xmlns:a16="http://schemas.microsoft.com/office/drawing/2014/main" val="3218693504"/>
                    </a:ext>
                  </a:extLst>
                </a:gridCol>
              </a:tblGrid>
              <a:tr h="274320">
                <a:tc>
                  <a:txBody>
                    <a:bodyPr/>
                    <a:lstStyle/>
                    <a:p>
                      <a:r>
                        <a:rPr lang="en-US" sz="1200" b="0">
                          <a:latin typeface="Century Gothic" panose="020B0502020202020204" pitchFamily="34" charset="0"/>
                        </a:rPr>
                        <a:t>Prod Deployment Plans</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tc>
                  <a:txBody>
                    <a:bodyPr/>
                    <a:lstStyle/>
                    <a:p>
                      <a:pPr algn="r"/>
                      <a:r>
                        <a:rPr lang="en-US" sz="1200" b="0">
                          <a:latin typeface="Century Gothic" panose="020B0502020202020204" pitchFamily="34" charset="0"/>
                        </a:rPr>
                        <a:t>On Schedule</a:t>
                      </a:r>
                    </a:p>
                  </a:txBody>
                  <a:tcPr>
                    <a:lnL w="12700" cmpd="sng">
                      <a:noFill/>
                    </a:lnL>
                    <a:lnR w="12700" cmpd="sng">
                      <a:noFill/>
                    </a:lnR>
                    <a:lnT w="12700" cmpd="sng">
                      <a:noFill/>
                    </a:lnT>
                    <a:lnB w="38100" cmpd="sng">
                      <a:noFill/>
                    </a:lnB>
                    <a:lnTlToBr w="12700" cmpd="sng">
                      <a:noFill/>
                      <a:prstDash val="solid"/>
                    </a:lnTlToBr>
                    <a:lnBlToTr w="12700" cmpd="sng">
                      <a:noFill/>
                      <a:prstDash val="solid"/>
                    </a:lnBlToTr>
                    <a:solidFill>
                      <a:srgbClr val="88AF4B"/>
                    </a:solidFill>
                  </a:tcPr>
                </a:tc>
                <a:extLst>
                  <a:ext uri="{0D108BD9-81ED-4DB2-BD59-A6C34878D82A}">
                    <a16:rowId xmlns:a16="http://schemas.microsoft.com/office/drawing/2014/main" val="895199311"/>
                  </a:ext>
                </a:extLst>
              </a:tr>
            </a:tbl>
          </a:graphicData>
        </a:graphic>
      </p:graphicFrame>
      <p:sp>
        <p:nvSpPr>
          <p:cNvPr id="33" name="TextBox 32">
            <a:extLst>
              <a:ext uri="{FF2B5EF4-FFF2-40B4-BE49-F238E27FC236}">
                <a16:creationId xmlns:a16="http://schemas.microsoft.com/office/drawing/2014/main" id="{4837D5A1-792A-483A-B740-EFB77D8BDBB3}"/>
              </a:ext>
            </a:extLst>
          </p:cNvPr>
          <p:cNvSpPr txBox="1"/>
          <p:nvPr/>
        </p:nvSpPr>
        <p:spPr>
          <a:xfrm>
            <a:off x="810916" y="2318158"/>
            <a:ext cx="3468775" cy="246221"/>
          </a:xfrm>
          <a:prstGeom prst="rect">
            <a:avLst/>
          </a:prstGeom>
          <a:noFill/>
        </p:spPr>
        <p:txBody>
          <a:bodyPr wrap="square" rtlCol="0">
            <a:spAutoFit/>
          </a:bodyPr>
          <a:lstStyle/>
          <a:p>
            <a:r>
              <a:rPr lang="en-US" sz="1000">
                <a:solidFill>
                  <a:srgbClr val="1A3292"/>
                </a:solidFill>
                <a:latin typeface="Century Gothic" panose="020B0502020202020204" pitchFamily="34" charset="0"/>
              </a:rPr>
              <a:t>End Date: 06/11/2021</a:t>
            </a:r>
          </a:p>
        </p:txBody>
      </p:sp>
      <p:pic>
        <p:nvPicPr>
          <p:cNvPr id="7" name="Picture 6">
            <a:extLst>
              <a:ext uri="{FF2B5EF4-FFF2-40B4-BE49-F238E27FC236}">
                <a16:creationId xmlns:a16="http://schemas.microsoft.com/office/drawing/2014/main" id="{DD2E889E-DDAD-4DEE-B109-EF855C85A948}"/>
              </a:ext>
            </a:extLst>
          </p:cNvPr>
          <p:cNvPicPr>
            <a:picLocks noChangeAspect="1"/>
          </p:cNvPicPr>
          <p:nvPr/>
        </p:nvPicPr>
        <p:blipFill>
          <a:blip r:embed="rId2"/>
          <a:stretch>
            <a:fillRect/>
          </a:stretch>
        </p:blipFill>
        <p:spPr>
          <a:xfrm>
            <a:off x="810916" y="2721854"/>
            <a:ext cx="3475334" cy="734038"/>
          </a:xfrm>
          <a:prstGeom prst="rect">
            <a:avLst/>
          </a:prstGeom>
        </p:spPr>
      </p:pic>
      <p:pic>
        <p:nvPicPr>
          <p:cNvPr id="11" name="Picture 10">
            <a:extLst>
              <a:ext uri="{FF2B5EF4-FFF2-40B4-BE49-F238E27FC236}">
                <a16:creationId xmlns:a16="http://schemas.microsoft.com/office/drawing/2014/main" id="{F9FAE195-3E53-436D-8ECC-4491BA1611C7}"/>
              </a:ext>
            </a:extLst>
          </p:cNvPr>
          <p:cNvPicPr>
            <a:picLocks noChangeAspect="1"/>
          </p:cNvPicPr>
          <p:nvPr/>
        </p:nvPicPr>
        <p:blipFill>
          <a:blip r:embed="rId3"/>
          <a:stretch>
            <a:fillRect/>
          </a:stretch>
        </p:blipFill>
        <p:spPr>
          <a:xfrm>
            <a:off x="4664542" y="1011209"/>
            <a:ext cx="3468774" cy="737845"/>
          </a:xfrm>
          <a:prstGeom prst="rect">
            <a:avLst/>
          </a:prstGeom>
        </p:spPr>
      </p:pic>
      <p:pic>
        <p:nvPicPr>
          <p:cNvPr id="15" name="Picture 14">
            <a:extLst>
              <a:ext uri="{FF2B5EF4-FFF2-40B4-BE49-F238E27FC236}">
                <a16:creationId xmlns:a16="http://schemas.microsoft.com/office/drawing/2014/main" id="{93101C8C-99A9-432B-A603-94C8E845AA57}"/>
              </a:ext>
            </a:extLst>
          </p:cNvPr>
          <p:cNvPicPr>
            <a:picLocks noChangeAspect="1"/>
          </p:cNvPicPr>
          <p:nvPr/>
        </p:nvPicPr>
        <p:blipFill>
          <a:blip r:embed="rId4"/>
          <a:stretch>
            <a:fillRect/>
          </a:stretch>
        </p:blipFill>
        <p:spPr>
          <a:xfrm>
            <a:off x="8566041" y="2512174"/>
            <a:ext cx="3446624" cy="825322"/>
          </a:xfrm>
          <a:prstGeom prst="rect">
            <a:avLst/>
          </a:prstGeom>
        </p:spPr>
      </p:pic>
      <p:pic>
        <p:nvPicPr>
          <p:cNvPr id="5" name="Picture 4">
            <a:extLst>
              <a:ext uri="{FF2B5EF4-FFF2-40B4-BE49-F238E27FC236}">
                <a16:creationId xmlns:a16="http://schemas.microsoft.com/office/drawing/2014/main" id="{1AB84FBC-98DD-49EB-9DD6-5C05DA73B078}"/>
              </a:ext>
            </a:extLst>
          </p:cNvPr>
          <p:cNvPicPr>
            <a:picLocks noChangeAspect="1"/>
          </p:cNvPicPr>
          <p:nvPr/>
        </p:nvPicPr>
        <p:blipFill>
          <a:blip r:embed="rId5"/>
          <a:stretch>
            <a:fillRect/>
          </a:stretch>
        </p:blipFill>
        <p:spPr>
          <a:xfrm>
            <a:off x="4700924" y="5606049"/>
            <a:ext cx="4197757" cy="1185317"/>
          </a:xfrm>
          <a:prstGeom prst="rect">
            <a:avLst/>
          </a:prstGeom>
        </p:spPr>
      </p:pic>
    </p:spTree>
    <p:extLst>
      <p:ext uri="{BB962C8B-B14F-4D97-AF65-F5344CB8AC3E}">
        <p14:creationId xmlns:p14="http://schemas.microsoft.com/office/powerpoint/2010/main" val="25515052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041606FA1A81C241ACDC7160B7DE718D" ma:contentTypeVersion="8" ma:contentTypeDescription="Create a new document." ma:contentTypeScope="" ma:versionID="beda732b7233cc2109117800425cdb2f">
  <xsd:schema xmlns:xsd="http://www.w3.org/2001/XMLSchema" xmlns:xs="http://www.w3.org/2001/XMLSchema" xmlns:p="http://schemas.microsoft.com/office/2006/metadata/properties" xmlns:ns2="a40da691-0b7d-453e-bb73-eaab3164341a" targetNamespace="http://schemas.microsoft.com/office/2006/metadata/properties" ma:root="true" ma:fieldsID="c25176d3ca192ccb30fd8be2e4e5737d" ns2:_="">
    <xsd:import namespace="a40da691-0b7d-453e-bb73-eaab3164341a"/>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0da691-0b7d-453e-bb73-eaab3164341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4A525DBC-5B19-48A7-9309-CFC850642FEA}">
  <ds:schemaRefs>
    <ds:schemaRef ds:uri="http://schemas.microsoft.com/sharepoint/v3/contenttype/forms"/>
  </ds:schemaRefs>
</ds:datastoreItem>
</file>

<file path=customXml/itemProps2.xml><?xml version="1.0" encoding="utf-8"?>
<ds:datastoreItem xmlns:ds="http://schemas.openxmlformats.org/officeDocument/2006/customXml" ds:itemID="{17C1FC69-2E4A-46F6-B9E7-BCA15A02BBBD}">
  <ds:schemaRefs>
    <ds:schemaRef ds:uri="a40da691-0b7d-453e-bb73-eaab3164341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BB01CFA2-D02E-4624-88EA-E8D360610DAB}">
  <ds:schemaRefs>
    <ds:schemaRef ds:uri="a40da691-0b7d-453e-bb73-eaab3164341a"/>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0</TotalTime>
  <Words>1675</Words>
  <Application>Microsoft Office PowerPoint</Application>
  <PresentationFormat>Widescreen</PresentationFormat>
  <Paragraphs>529</Paragraphs>
  <Slides>7</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Calibri Light</vt:lpstr>
      <vt:lpstr>Century Gothic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Wendy Battermann</dc:creator>
  <cp:lastModifiedBy>Melanie Wolfley</cp:lastModifiedBy>
  <cp:revision>2</cp:revision>
  <dcterms:created xsi:type="dcterms:W3CDTF">2021-03-08T20:47:26Z</dcterms:created>
  <dcterms:modified xsi:type="dcterms:W3CDTF">2021-05-20T19:45:06Z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0x010100041606FA1A81C241ACDC7160B7DE718D</vt:lpwstr>
  </property>
</Properties>
</file>